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sldIdLst>
    <p:sldId id="256" r:id="rId2"/>
    <p:sldId id="257" r:id="rId3"/>
    <p:sldId id="258" r:id="rId4"/>
    <p:sldId id="278" r:id="rId5"/>
    <p:sldId id="259" r:id="rId6"/>
    <p:sldId id="260" r:id="rId7"/>
    <p:sldId id="262" r:id="rId8"/>
    <p:sldId id="263" r:id="rId9"/>
    <p:sldId id="264" r:id="rId10"/>
    <p:sldId id="265" r:id="rId11"/>
    <p:sldId id="266" r:id="rId12"/>
    <p:sldId id="267" r:id="rId13"/>
    <p:sldId id="268" r:id="rId14"/>
    <p:sldId id="269" r:id="rId15"/>
    <p:sldId id="279" r:id="rId16"/>
    <p:sldId id="270" r:id="rId17"/>
    <p:sldId id="271" r:id="rId18"/>
    <p:sldId id="277" r:id="rId19"/>
    <p:sldId id="283" r:id="rId20"/>
    <p:sldId id="272" r:id="rId21"/>
    <p:sldId id="276" r:id="rId22"/>
    <p:sldId id="282" r:id="rId23"/>
    <p:sldId id="273" r:id="rId24"/>
    <p:sldId id="274" r:id="rId25"/>
    <p:sldId id="281" r:id="rId26"/>
    <p:sldId id="275" r:id="rId27"/>
    <p:sldId id="284" r:id="rId28"/>
    <p:sldId id="285" r:id="rId29"/>
    <p:sldId id="286" r:id="rId30"/>
    <p:sldId id="287" r:id="rId31"/>
    <p:sldId id="288" r:id="rId32"/>
    <p:sldId id="290" r:id="rId33"/>
    <p:sldId id="289" r:id="rId34"/>
    <p:sldId id="291" r:id="rId35"/>
    <p:sldId id="292" r:id="rId36"/>
    <p:sldId id="293" r:id="rId37"/>
    <p:sldId id="294" r:id="rId38"/>
    <p:sldId id="295" r:id="rId39"/>
    <p:sldId id="296" r:id="rId40"/>
    <p:sldId id="297" r:id="rId41"/>
    <p:sldId id="298" r:id="rId42"/>
    <p:sldId id="299" r:id="rId43"/>
    <p:sldId id="301" r:id="rId44"/>
    <p:sldId id="302" r:id="rId45"/>
    <p:sldId id="303" r:id="rId46"/>
    <p:sldId id="300" r:id="rId47"/>
    <p:sldId id="304"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99FF33"/>
    <a:srgbClr val="FFFF66"/>
    <a:srgbClr val="B5C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C40B4E15-649A-4E4A-8718-5A861279964D}" type="datetimeFigureOut">
              <a:rPr lang="ru-RU" smtClean="0"/>
              <a:t>05.02.2015</a:t>
            </a:fld>
            <a:endParaRPr lang="ru-RU"/>
          </a:p>
        </p:txBody>
      </p:sp>
      <p:sp>
        <p:nvSpPr>
          <p:cNvPr id="16" name="Slide Number Placeholder 15"/>
          <p:cNvSpPr>
            <a:spLocks noGrp="1"/>
          </p:cNvSpPr>
          <p:nvPr>
            <p:ph type="sldNum" sz="quarter" idx="11"/>
          </p:nvPr>
        </p:nvSpPr>
        <p:spPr/>
        <p:txBody>
          <a:bodyPr/>
          <a:lstStyle/>
          <a:p>
            <a:fld id="{FEB5E94D-CE55-437A-B583-F918CC678145}"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0B4E15-649A-4E4A-8718-5A861279964D}" type="datetimeFigureOut">
              <a:rPr lang="ru-RU" smtClean="0"/>
              <a:t>05.02.2015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5E94D-CE55-437A-B583-F918CC67814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40B4E15-649A-4E4A-8718-5A861279964D}" type="datetimeFigureOut">
              <a:rPr lang="ru-RU" smtClean="0"/>
              <a:t>05.02.2015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EB5E94D-CE55-437A-B583-F918CC67814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C40B4E15-649A-4E4A-8718-5A861279964D}" type="datetimeFigureOut">
              <a:rPr lang="ru-RU" smtClean="0"/>
              <a:t>05.02.2015</a:t>
            </a:fld>
            <a:endParaRPr lang="ru-RU"/>
          </a:p>
        </p:txBody>
      </p:sp>
      <p:sp>
        <p:nvSpPr>
          <p:cNvPr id="15" name="Slide Number Placeholder 14"/>
          <p:cNvSpPr>
            <a:spLocks noGrp="1"/>
          </p:cNvSpPr>
          <p:nvPr>
            <p:ph type="sldNum" sz="quarter" idx="11"/>
          </p:nvPr>
        </p:nvSpPr>
        <p:spPr/>
        <p:txBody>
          <a:bodyPr/>
          <a:lstStyle/>
          <a:p>
            <a:fld id="{FEB5E94D-CE55-437A-B583-F918CC678145}"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C40B4E15-649A-4E4A-8718-5A861279964D}" type="datetimeFigureOut">
              <a:rPr lang="ru-RU" smtClean="0"/>
              <a:t>05.02.2015</a:t>
            </a:fld>
            <a:endParaRPr lang="ru-RU"/>
          </a:p>
        </p:txBody>
      </p:sp>
      <p:sp>
        <p:nvSpPr>
          <p:cNvPr id="13" name="Slide Number Placeholder 12"/>
          <p:cNvSpPr>
            <a:spLocks noGrp="1"/>
          </p:cNvSpPr>
          <p:nvPr>
            <p:ph type="sldNum" sz="quarter" idx="11"/>
          </p:nvPr>
        </p:nvSpPr>
        <p:spPr/>
        <p:txBody>
          <a:bodyPr/>
          <a:lstStyle/>
          <a:p>
            <a:fld id="{FEB5E94D-CE55-437A-B583-F918CC678145}"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C40B4E15-649A-4E4A-8718-5A861279964D}" type="datetimeFigureOut">
              <a:rPr lang="ru-RU" smtClean="0"/>
              <a:t>05.02.2015</a:t>
            </a:fld>
            <a:endParaRPr lang="ru-RU"/>
          </a:p>
        </p:txBody>
      </p:sp>
      <p:sp>
        <p:nvSpPr>
          <p:cNvPr id="9" name="Slide Number Placeholder 8"/>
          <p:cNvSpPr>
            <a:spLocks noGrp="1"/>
          </p:cNvSpPr>
          <p:nvPr>
            <p:ph type="sldNum" sz="quarter" idx="11"/>
          </p:nvPr>
        </p:nvSpPr>
        <p:spPr/>
        <p:txBody>
          <a:bodyPr/>
          <a:lstStyle/>
          <a:p>
            <a:fld id="{FEB5E94D-CE55-437A-B583-F918CC678145}"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C40B4E15-649A-4E4A-8718-5A861279964D}" type="datetimeFigureOut">
              <a:rPr lang="ru-RU" smtClean="0"/>
              <a:t>05.02.2015</a:t>
            </a:fld>
            <a:endParaRPr lang="ru-RU"/>
          </a:p>
        </p:txBody>
      </p:sp>
      <p:sp>
        <p:nvSpPr>
          <p:cNvPr id="15" name="Slide Number Placeholder 14"/>
          <p:cNvSpPr>
            <a:spLocks noGrp="1"/>
          </p:cNvSpPr>
          <p:nvPr>
            <p:ph type="sldNum" sz="quarter" idx="11"/>
          </p:nvPr>
        </p:nvSpPr>
        <p:spPr/>
        <p:txBody>
          <a:bodyPr/>
          <a:lstStyle/>
          <a:p>
            <a:fld id="{FEB5E94D-CE55-437A-B583-F918CC678145}"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C40B4E15-649A-4E4A-8718-5A861279964D}" type="datetimeFigureOut">
              <a:rPr lang="ru-RU" smtClean="0"/>
              <a:t>05.02.2015</a:t>
            </a:fld>
            <a:endParaRPr lang="ru-RU"/>
          </a:p>
        </p:txBody>
      </p:sp>
      <p:sp>
        <p:nvSpPr>
          <p:cNvPr id="8" name="Slide Number Placeholder 7"/>
          <p:cNvSpPr>
            <a:spLocks noGrp="1"/>
          </p:cNvSpPr>
          <p:nvPr>
            <p:ph type="sldNum" sz="quarter" idx="11"/>
          </p:nvPr>
        </p:nvSpPr>
        <p:spPr/>
        <p:txBody>
          <a:bodyPr/>
          <a:lstStyle/>
          <a:p>
            <a:fld id="{FEB5E94D-CE55-437A-B583-F918CC678145}"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0B4E15-649A-4E4A-8718-5A861279964D}" type="datetimeFigureOut">
              <a:rPr lang="ru-RU" smtClean="0"/>
              <a:t>05.02.2015</a:t>
            </a:fld>
            <a:endParaRPr lang="ru-RU"/>
          </a:p>
        </p:txBody>
      </p:sp>
      <p:sp>
        <p:nvSpPr>
          <p:cNvPr id="6" name="Slide Number Placeholder 5"/>
          <p:cNvSpPr>
            <a:spLocks noGrp="1"/>
          </p:cNvSpPr>
          <p:nvPr>
            <p:ph type="sldNum" sz="quarter" idx="11"/>
          </p:nvPr>
        </p:nvSpPr>
        <p:spPr/>
        <p:txBody>
          <a:bodyPr/>
          <a:lstStyle/>
          <a:p>
            <a:fld id="{FEB5E94D-CE55-437A-B583-F918CC678145}"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C40B4E15-649A-4E4A-8718-5A861279964D}" type="datetimeFigureOut">
              <a:rPr lang="ru-RU" smtClean="0"/>
              <a:t>05.02.2015</a:t>
            </a:fld>
            <a:endParaRPr lang="ru-RU"/>
          </a:p>
        </p:txBody>
      </p:sp>
      <p:sp>
        <p:nvSpPr>
          <p:cNvPr id="16" name="Slide Number Placeholder 15"/>
          <p:cNvSpPr>
            <a:spLocks noGrp="1"/>
          </p:cNvSpPr>
          <p:nvPr>
            <p:ph type="sldNum" sz="quarter" idx="11"/>
          </p:nvPr>
        </p:nvSpPr>
        <p:spPr/>
        <p:txBody>
          <a:bodyPr/>
          <a:lstStyle/>
          <a:p>
            <a:fld id="{FEB5E94D-CE55-437A-B583-F918CC678145}"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C40B4E15-649A-4E4A-8718-5A861279964D}" type="datetimeFigureOut">
              <a:rPr lang="ru-RU" smtClean="0"/>
              <a:t>05.02.2015</a:t>
            </a:fld>
            <a:endParaRPr lang="ru-RU"/>
          </a:p>
        </p:txBody>
      </p:sp>
      <p:sp>
        <p:nvSpPr>
          <p:cNvPr id="14" name="Slide Number Placeholder 13"/>
          <p:cNvSpPr>
            <a:spLocks noGrp="1"/>
          </p:cNvSpPr>
          <p:nvPr>
            <p:ph type="sldNum" sz="quarter" idx="11"/>
          </p:nvPr>
        </p:nvSpPr>
        <p:spPr/>
        <p:txBody>
          <a:bodyPr/>
          <a:lstStyle/>
          <a:p>
            <a:fld id="{FEB5E94D-CE55-437A-B583-F918CC678145}"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C40B4E15-649A-4E4A-8718-5A861279964D}" type="datetimeFigureOut">
              <a:rPr lang="ru-RU" smtClean="0"/>
              <a:t>05.02.2015</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EB5E94D-CE55-437A-B583-F918CC67814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55576" y="2780928"/>
            <a:ext cx="7543800" cy="914400"/>
          </a:xfrm>
        </p:spPr>
        <p:txBody>
          <a:bodyPr/>
          <a:lstStyle/>
          <a:p>
            <a:pPr algn="ctr"/>
            <a:r>
              <a:rPr lang="en-US" sz="5400" b="1" dirty="0" smtClean="0">
                <a:solidFill>
                  <a:srgbClr val="FFFF00"/>
                </a:solidFill>
              </a:rPr>
              <a:t>GENERAL FARMACOLOGY</a:t>
            </a:r>
            <a:endParaRPr lang="ru-RU" sz="5400" b="1" dirty="0">
              <a:solidFill>
                <a:srgbClr val="FFFF00"/>
              </a:solidFill>
            </a:endParaRPr>
          </a:p>
        </p:txBody>
      </p:sp>
      <p:sp>
        <p:nvSpPr>
          <p:cNvPr id="2" name="Прямоугольник 1"/>
          <p:cNvSpPr/>
          <p:nvPr/>
        </p:nvSpPr>
        <p:spPr>
          <a:xfrm>
            <a:off x="1187624" y="4869160"/>
            <a:ext cx="7344816" cy="707886"/>
          </a:xfrm>
          <a:prstGeom prst="rect">
            <a:avLst/>
          </a:prstGeom>
        </p:spPr>
        <p:txBody>
          <a:bodyPr wrap="square">
            <a:spAutoFit/>
          </a:bodyPr>
          <a:lstStyle/>
          <a:p>
            <a:r>
              <a:rPr lang="en-US" sz="4000" b="1" dirty="0" smtClean="0"/>
              <a:t>Ass.  </a:t>
            </a:r>
            <a:r>
              <a:rPr lang="en-US" sz="4000" b="1" dirty="0" err="1" smtClean="0"/>
              <a:t>Aleksandrova</a:t>
            </a:r>
            <a:r>
              <a:rPr lang="en-US" sz="4000" b="1" dirty="0" smtClean="0"/>
              <a:t>  A.V.</a:t>
            </a:r>
            <a:endParaRPr lang="en-US" sz="4000" b="1" dirty="0"/>
          </a:p>
        </p:txBody>
      </p:sp>
    </p:spTree>
    <p:extLst>
      <p:ext uri="{BB962C8B-B14F-4D97-AF65-F5344CB8AC3E}">
        <p14:creationId xmlns:p14="http://schemas.microsoft.com/office/powerpoint/2010/main" val="425052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054068"/>
            <a:ext cx="8640960" cy="3888432"/>
          </a:xfrm>
        </p:spPr>
        <p:txBody>
          <a:bodyPr/>
          <a:lstStyle/>
          <a:p>
            <a:r>
              <a:rPr lang="en-US" sz="2400" dirty="0" smtClean="0"/>
              <a:t>		</a:t>
            </a:r>
            <a:r>
              <a:rPr lang="en-US" sz="4000" b="1" dirty="0" smtClean="0">
                <a:solidFill>
                  <a:srgbClr val="FFFF00"/>
                </a:solidFill>
              </a:rPr>
              <a:t>Intramuscular</a:t>
            </a:r>
            <a:r>
              <a:rPr lang="en-US" sz="2400" dirty="0" smtClean="0"/>
              <a:t/>
            </a:r>
            <a:br>
              <a:rPr lang="en-US" sz="2400" dirty="0" smtClean="0"/>
            </a:br>
            <a:r>
              <a:rPr lang="en-US" sz="2400" dirty="0" smtClean="0"/>
              <a:t>Applied </a:t>
            </a:r>
            <a:r>
              <a:rPr lang="en-US" sz="2400" dirty="0"/>
              <a:t>sterile isotonic aqueous or oily solutions, suspensions.</a:t>
            </a:r>
            <a:br>
              <a:rPr lang="en-US" sz="2400" dirty="0"/>
            </a:br>
            <a:r>
              <a:rPr lang="en-US" sz="2400" dirty="0"/>
              <a:t>This route of administration is less painful than an injection into the subcutaneous tissue.</a:t>
            </a:r>
            <a:br>
              <a:rPr lang="en-US" sz="2400" dirty="0"/>
            </a:br>
            <a:r>
              <a:rPr lang="en-US" sz="2400" dirty="0" smtClean="0"/>
              <a:t>			</a:t>
            </a:r>
            <a:r>
              <a:rPr lang="en-US" sz="2400" b="1" dirty="0" smtClean="0"/>
              <a:t>Effect </a:t>
            </a:r>
            <a:r>
              <a:rPr lang="en-US" sz="2400" b="1" dirty="0"/>
              <a:t>in 10-15 minutes.</a:t>
            </a:r>
            <a:br>
              <a:rPr lang="en-US" sz="2400" b="1" dirty="0"/>
            </a:br>
            <a:r>
              <a:rPr lang="en-US" sz="2400" b="1" dirty="0" smtClean="0"/>
              <a:t>		The </a:t>
            </a:r>
            <a:r>
              <a:rPr lang="en-US" sz="2400" b="1" dirty="0"/>
              <a:t>volume should not exceed 10 ml</a:t>
            </a:r>
            <a:r>
              <a:rPr lang="en-US" sz="2400" b="1" dirty="0" smtClean="0"/>
              <a:t>.</a:t>
            </a:r>
            <a:r>
              <a:rPr lang="en-US" sz="2400" b="1" dirty="0"/>
              <a:t/>
            </a:r>
            <a:br>
              <a:rPr lang="en-US" sz="2400" b="1" dirty="0"/>
            </a:br>
            <a:r>
              <a:rPr lang="en-US" sz="2400" dirty="0"/>
              <a:t>The absorption of the drug from muscle can be accelerated by applying a </a:t>
            </a:r>
            <a:r>
              <a:rPr lang="en-US" sz="2400" dirty="0" smtClean="0"/>
              <a:t>body warmer, </a:t>
            </a:r>
            <a:r>
              <a:rPr lang="en-US" sz="2400" dirty="0"/>
              <a:t>or </a:t>
            </a:r>
            <a:r>
              <a:rPr lang="en-US" sz="2400" dirty="0" smtClean="0"/>
              <a:t>conversely</a:t>
            </a:r>
            <a:r>
              <a:rPr lang="en-US" sz="2400" dirty="0"/>
              <a:t>, slow down, using ice.</a:t>
            </a:r>
            <a:endParaRPr lang="ru-RU" sz="2400" dirty="0"/>
          </a:p>
        </p:txBody>
      </p:sp>
      <p:pic>
        <p:nvPicPr>
          <p:cNvPr id="5122" name="Picture 2" descr="C:\Users\Alina\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3279"/>
            <a:ext cx="6408712"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772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0591"/>
            <a:ext cx="9036496" cy="4162400"/>
          </a:xfrm>
        </p:spPr>
        <p:txBody>
          <a:bodyPr/>
          <a:lstStyle/>
          <a:p>
            <a:r>
              <a:rPr lang="en-US" sz="3600" b="1" dirty="0" smtClean="0">
                <a:solidFill>
                  <a:srgbClr val="FFFF00"/>
                </a:solidFill>
              </a:rPr>
              <a:t>			Intravenous </a:t>
            </a:r>
            <a:r>
              <a:rPr lang="en-US" sz="2400" dirty="0" smtClean="0"/>
              <a:t/>
            </a:r>
            <a:br>
              <a:rPr lang="en-US" sz="2400" dirty="0" smtClean="0"/>
            </a:br>
            <a:r>
              <a:rPr lang="en-US" sz="2400" dirty="0" smtClean="0"/>
              <a:t>	Applied </a:t>
            </a:r>
            <a:r>
              <a:rPr lang="en-US" sz="2400" dirty="0"/>
              <a:t>sterile aqueous </a:t>
            </a:r>
            <a:r>
              <a:rPr lang="en-US" sz="2400" dirty="0" smtClean="0"/>
              <a:t>solutions, </a:t>
            </a:r>
            <a:r>
              <a:rPr lang="en-US" sz="2400" dirty="0"/>
              <a:t>permitted introduction of hypertonic solutions (not more than 20-40 ml). </a:t>
            </a:r>
            <a:r>
              <a:rPr lang="en-US" sz="2400" dirty="0" smtClean="0"/>
              <a:t>Intravenous </a:t>
            </a:r>
            <a:r>
              <a:rPr lang="en-US" sz="2400" dirty="0"/>
              <a:t>injection is carried out by introducing a one-time or drip method. </a:t>
            </a:r>
            <a:r>
              <a:rPr lang="en-US" sz="2400" dirty="0" smtClean="0"/>
              <a:t/>
            </a:r>
            <a:br>
              <a:rPr lang="en-US" sz="2400" dirty="0" smtClean="0"/>
            </a:br>
            <a:r>
              <a:rPr lang="en-US" sz="2400" dirty="0"/>
              <a:t>	</a:t>
            </a:r>
            <a:r>
              <a:rPr lang="en-US" sz="2400" dirty="0" smtClean="0"/>
              <a:t>Within </a:t>
            </a:r>
            <a:r>
              <a:rPr lang="en-US" sz="2400" dirty="0"/>
              <a:t>a short time achieves maximum drug concentration in the </a:t>
            </a:r>
            <a:r>
              <a:rPr lang="en-US" sz="2400" dirty="0" smtClean="0"/>
              <a:t>heart, high concentration – in CNS </a:t>
            </a:r>
            <a:r>
              <a:rPr lang="en-US" sz="2400" dirty="0"/>
              <a:t>and only then is the distribution in the body.</a:t>
            </a:r>
            <a:br>
              <a:rPr lang="en-US" sz="2400" dirty="0"/>
            </a:br>
            <a:r>
              <a:rPr lang="en-US" sz="2400" dirty="0" smtClean="0"/>
              <a:t>	To </a:t>
            </a:r>
            <a:r>
              <a:rPr lang="en-US" sz="2400" dirty="0"/>
              <a:t>eliminate the toxic </a:t>
            </a:r>
            <a:r>
              <a:rPr lang="en-US" sz="2400" dirty="0" smtClean="0"/>
              <a:t>effects,  injections </a:t>
            </a:r>
            <a:r>
              <a:rPr lang="en-US" sz="2400" dirty="0"/>
              <a:t>of potent and toxic drugs should be carried out </a:t>
            </a:r>
            <a:r>
              <a:rPr lang="en-US" sz="2400" dirty="0" smtClean="0"/>
              <a:t>slowly and before this, substances  should be dissolved in solution </a:t>
            </a:r>
            <a:r>
              <a:rPr lang="en-US" sz="2400" dirty="0"/>
              <a:t>of sodium chloride or glucose.</a:t>
            </a:r>
            <a:endParaRPr lang="ru-RU" sz="2400" dirty="0"/>
          </a:p>
        </p:txBody>
      </p:sp>
      <p:pic>
        <p:nvPicPr>
          <p:cNvPr id="6146" name="Picture 2" descr="C:\Users\Alina\Desktop\s40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933056"/>
            <a:ext cx="4464496" cy="2685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12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429000"/>
            <a:ext cx="8496944" cy="2362200"/>
          </a:xfrm>
        </p:spPr>
        <p:txBody>
          <a:bodyPr/>
          <a:lstStyle/>
          <a:p>
            <a:r>
              <a:rPr lang="en-US" sz="2400" dirty="0" smtClean="0"/>
              <a:t/>
            </a:r>
            <a:br>
              <a:rPr lang="en-US" sz="2400" dirty="0" smtClean="0"/>
            </a:br>
            <a:r>
              <a:rPr lang="en-US" sz="2400" dirty="0" smtClean="0"/>
              <a:t>	</a:t>
            </a:r>
            <a:r>
              <a:rPr lang="en-US" sz="2800" dirty="0" smtClean="0"/>
              <a:t>For </a:t>
            </a:r>
            <a:r>
              <a:rPr lang="en-US" sz="2800" dirty="0"/>
              <a:t>intra-arterial administration resorted when you need to make a greater concentration of the drug (antibiotic, anticancer drugs) or have an effect on the vascular wall </a:t>
            </a:r>
            <a:r>
              <a:rPr lang="en-US" sz="2800" dirty="0" smtClean="0"/>
              <a:t>(introduction </a:t>
            </a:r>
            <a:r>
              <a:rPr lang="en-US" sz="2800" dirty="0"/>
              <a:t>of </a:t>
            </a:r>
            <a:r>
              <a:rPr lang="en-US" sz="2800" dirty="0" smtClean="0"/>
              <a:t>vasodilators for treatment of </a:t>
            </a:r>
            <a:r>
              <a:rPr lang="en-US" sz="2800" dirty="0" err="1" smtClean="0"/>
              <a:t>endarteriite</a:t>
            </a:r>
            <a:r>
              <a:rPr lang="en-US" sz="2800" dirty="0" smtClean="0"/>
              <a:t>  </a:t>
            </a:r>
            <a:r>
              <a:rPr lang="en-US" sz="2800" dirty="0"/>
              <a:t>limbs).</a:t>
            </a:r>
            <a:endParaRPr lang="ru-RU" sz="2800" dirty="0"/>
          </a:p>
        </p:txBody>
      </p:sp>
      <p:pic>
        <p:nvPicPr>
          <p:cNvPr id="7170" name="Picture 2" descr="C:\Users\Alina\Desktop\1348172143_h1n1_a_vaccine_against_swine_influenza_h1n1_018936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67" y="99298"/>
            <a:ext cx="5040560" cy="31683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5364088" y="953691"/>
            <a:ext cx="3568606" cy="830997"/>
          </a:xfrm>
          <a:prstGeom prst="rect">
            <a:avLst/>
          </a:prstGeom>
        </p:spPr>
        <p:txBody>
          <a:bodyPr wrap="none">
            <a:spAutoFit/>
          </a:bodyPr>
          <a:lstStyle/>
          <a:p>
            <a:r>
              <a:rPr lang="en-US" sz="4800" b="1" dirty="0" err="1">
                <a:solidFill>
                  <a:srgbClr val="FFFF00"/>
                </a:solidFill>
              </a:rPr>
              <a:t>Intraarterial</a:t>
            </a:r>
            <a:endParaRPr lang="ru-RU" sz="4800" dirty="0"/>
          </a:p>
        </p:txBody>
      </p:sp>
    </p:spTree>
    <p:extLst>
      <p:ext uri="{BB962C8B-B14F-4D97-AF65-F5344CB8AC3E}">
        <p14:creationId xmlns:p14="http://schemas.microsoft.com/office/powerpoint/2010/main" val="506479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348880"/>
            <a:ext cx="9144000" cy="2635064"/>
          </a:xfrm>
        </p:spPr>
        <p:txBody>
          <a:bodyPr/>
          <a:lstStyle/>
          <a:p>
            <a:r>
              <a:rPr lang="en-US" sz="3200" dirty="0" smtClean="0"/>
              <a:t/>
            </a:r>
            <a:br>
              <a:rPr lang="en-US" sz="3200" dirty="0" smtClean="0"/>
            </a:br>
            <a:r>
              <a:rPr lang="en-US" sz="3000" dirty="0" smtClean="0"/>
              <a:t>This </a:t>
            </a:r>
            <a:r>
              <a:rPr lang="en-US" sz="3000" dirty="0"/>
              <a:t>way makes inhalation </a:t>
            </a:r>
            <a:r>
              <a:rPr lang="en-US" sz="3000" dirty="0" smtClean="0"/>
              <a:t>anesthesia, </a:t>
            </a:r>
            <a:r>
              <a:rPr lang="en-US" sz="3000" dirty="0"/>
              <a:t>for topical use </a:t>
            </a:r>
            <a:r>
              <a:rPr lang="en-US" sz="3000" dirty="0" smtClean="0"/>
              <a:t>aerosols of </a:t>
            </a:r>
            <a:r>
              <a:rPr lang="en-US" sz="3000" dirty="0"/>
              <a:t>bronchodilators, corticosteroids, local anesthetics, antibiotics. The depth of penetration into the respiratory tract depends on the size of the drug particles.</a:t>
            </a:r>
            <a:endParaRPr lang="ru-RU" sz="3000" dirty="0"/>
          </a:p>
        </p:txBody>
      </p:sp>
      <p:pic>
        <p:nvPicPr>
          <p:cNvPr id="8194" name="Picture 2" descr="C:\Users\Alina\Desktop\sevor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93828"/>
            <a:ext cx="2808312" cy="241423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47864" y="440714"/>
            <a:ext cx="5472608" cy="707886"/>
          </a:xfrm>
          <a:prstGeom prst="rect">
            <a:avLst/>
          </a:prstGeom>
        </p:spPr>
        <p:txBody>
          <a:bodyPr wrap="square">
            <a:spAutoFit/>
          </a:bodyPr>
          <a:lstStyle/>
          <a:p>
            <a:r>
              <a:rPr lang="en-US" sz="4000" b="1" dirty="0" smtClean="0">
                <a:solidFill>
                  <a:srgbClr val="FFFF00"/>
                </a:solidFill>
              </a:rPr>
              <a:t>Inhalational</a:t>
            </a:r>
            <a:endParaRPr lang="ru-RU" sz="4000" b="1" dirty="0">
              <a:solidFill>
                <a:srgbClr val="FFFF00"/>
              </a:solidFill>
            </a:endParaRPr>
          </a:p>
        </p:txBody>
      </p:sp>
      <p:pic>
        <p:nvPicPr>
          <p:cNvPr id="8195" name="Picture 3" descr="C:\Users\Alina\Desktop\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509120"/>
            <a:ext cx="316835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784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01568" cy="2808312"/>
          </a:xfrm>
        </p:spPr>
        <p:txBody>
          <a:bodyPr/>
          <a:lstStyle/>
          <a:p>
            <a:r>
              <a:rPr lang="en-US" sz="2800" dirty="0" smtClean="0"/>
              <a:t>		</a:t>
            </a:r>
            <a:r>
              <a:rPr lang="en-US" sz="3600" b="1" dirty="0" smtClean="0">
                <a:solidFill>
                  <a:srgbClr val="FFFF00"/>
                </a:solidFill>
              </a:rPr>
              <a:t>Transdermal </a:t>
            </a:r>
            <a:r>
              <a:rPr lang="en-US" sz="3600" b="1" dirty="0">
                <a:solidFill>
                  <a:srgbClr val="FFFF00"/>
                </a:solidFill>
              </a:rPr>
              <a:t>(cutaneous</a:t>
            </a:r>
            <a:r>
              <a:rPr lang="en-US" sz="3600" b="1" dirty="0" smtClean="0">
                <a:solidFill>
                  <a:srgbClr val="FFFF00"/>
                </a:solidFill>
              </a:rPr>
              <a:t>)</a:t>
            </a:r>
            <a:r>
              <a:rPr lang="en-US" sz="2800" dirty="0"/>
              <a:t/>
            </a:r>
            <a:br>
              <a:rPr lang="en-US" sz="2800" dirty="0"/>
            </a:br>
            <a:r>
              <a:rPr lang="en-US" sz="2800" dirty="0"/>
              <a:t>Used to direct action on the pathological process or to obtain a reflex response of the internal organs. Therefore, drugs must penetrate to a sufficient depth that determines the basis of ointments, pastes, liniments</a:t>
            </a:r>
            <a:r>
              <a:rPr lang="en-US" sz="2800" dirty="0" smtClean="0"/>
              <a:t>.</a:t>
            </a:r>
            <a:endParaRPr lang="ru-RU" sz="2800" dirty="0"/>
          </a:p>
        </p:txBody>
      </p:sp>
      <p:pic>
        <p:nvPicPr>
          <p:cNvPr id="9218" name="Picture 2" descr="C:\Users\Alina\Desktop\art058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596" y="3429000"/>
            <a:ext cx="3062114" cy="305142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08217" y="3140968"/>
            <a:ext cx="5760640" cy="2246769"/>
          </a:xfrm>
          <a:prstGeom prst="rect">
            <a:avLst/>
          </a:prstGeom>
        </p:spPr>
        <p:txBody>
          <a:bodyPr wrap="square">
            <a:spAutoFit/>
          </a:bodyPr>
          <a:lstStyle/>
          <a:p>
            <a:r>
              <a:rPr lang="en-US" sz="2800" dirty="0"/>
              <a:t>Now began to apply the transdermal therapeutic systems for prolonged drug absorption from </a:t>
            </a:r>
            <a:r>
              <a:rPr lang="en-US" sz="2800" dirty="0" smtClean="0"/>
              <a:t>surface of </a:t>
            </a:r>
            <a:r>
              <a:rPr lang="en-US" sz="2800" dirty="0"/>
              <a:t>skin for the getting of </a:t>
            </a:r>
            <a:r>
              <a:rPr lang="en-US" sz="2800" dirty="0" err="1"/>
              <a:t>resorptive</a:t>
            </a:r>
            <a:r>
              <a:rPr lang="en-US" sz="2800" dirty="0"/>
              <a:t> </a:t>
            </a:r>
            <a:r>
              <a:rPr lang="en-US" sz="2800" dirty="0" smtClean="0"/>
              <a:t>action.</a:t>
            </a:r>
            <a:endParaRPr lang="ru-RU" sz="2800" dirty="0"/>
          </a:p>
        </p:txBody>
      </p:sp>
      <p:sp>
        <p:nvSpPr>
          <p:cNvPr id="4" name="Прямоугольник 3"/>
          <p:cNvSpPr/>
          <p:nvPr/>
        </p:nvSpPr>
        <p:spPr>
          <a:xfrm>
            <a:off x="108217" y="5517232"/>
            <a:ext cx="5399887" cy="1200329"/>
          </a:xfrm>
          <a:prstGeom prst="rect">
            <a:avLst/>
          </a:prstGeom>
        </p:spPr>
        <p:txBody>
          <a:bodyPr wrap="square">
            <a:spAutoFit/>
          </a:bodyPr>
          <a:lstStyle/>
          <a:p>
            <a:r>
              <a:rPr lang="en-US" sz="2400" dirty="0">
                <a:solidFill>
                  <a:srgbClr val="66FFFF"/>
                </a:solidFill>
              </a:rPr>
              <a:t>M</a:t>
            </a:r>
            <a:r>
              <a:rPr lang="en-US" sz="2400" dirty="0" smtClean="0">
                <a:solidFill>
                  <a:srgbClr val="66FFFF"/>
                </a:solidFill>
              </a:rPr>
              <a:t>edicine also administered in eye, nasal s, ear drop, and  </a:t>
            </a:r>
            <a:r>
              <a:rPr lang="en-US" sz="2400" dirty="0">
                <a:solidFill>
                  <a:srgbClr val="66FFFF"/>
                </a:solidFill>
              </a:rPr>
              <a:t>applied to the nasal mucosa.</a:t>
            </a:r>
            <a:endParaRPr lang="ru-RU" sz="2400" dirty="0">
              <a:solidFill>
                <a:srgbClr val="66FFFF"/>
              </a:solidFill>
            </a:endParaRPr>
          </a:p>
        </p:txBody>
      </p:sp>
    </p:spTree>
    <p:extLst>
      <p:ext uri="{BB962C8B-B14F-4D97-AF65-F5344CB8AC3E}">
        <p14:creationId xmlns:p14="http://schemas.microsoft.com/office/powerpoint/2010/main" val="17506588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ina\Desktop\Pharmacokinet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352928"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593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712968" cy="4365104"/>
          </a:xfrm>
        </p:spPr>
        <p:txBody>
          <a:bodyPr/>
          <a:lstStyle/>
          <a:p>
            <a:r>
              <a:rPr lang="en-US" sz="2800" dirty="0" smtClean="0"/>
              <a:t>	</a:t>
            </a:r>
            <a:r>
              <a:rPr lang="en-US" sz="2800" b="1" dirty="0" smtClean="0">
                <a:solidFill>
                  <a:srgbClr val="FFFF00"/>
                </a:solidFill>
              </a:rPr>
              <a:t>	</a:t>
            </a:r>
            <a:r>
              <a:rPr lang="en-US" sz="3600" b="1" dirty="0" smtClean="0">
                <a:solidFill>
                  <a:srgbClr val="FFFF00"/>
                </a:solidFill>
              </a:rPr>
              <a:t>Absorption </a:t>
            </a:r>
            <a:r>
              <a:rPr lang="en-US" sz="3600" b="1" dirty="0">
                <a:solidFill>
                  <a:srgbClr val="FFFF00"/>
                </a:solidFill>
              </a:rPr>
              <a:t>of </a:t>
            </a:r>
            <a:r>
              <a:rPr lang="en-US" sz="3600" b="1" dirty="0" smtClean="0">
                <a:solidFill>
                  <a:srgbClr val="FFFF00"/>
                </a:solidFill>
              </a:rPr>
              <a:t>drugs</a:t>
            </a:r>
            <a:r>
              <a:rPr lang="en-US" sz="2800" dirty="0"/>
              <a:t/>
            </a:r>
            <a:br>
              <a:rPr lang="en-US" sz="2800" dirty="0"/>
            </a:br>
            <a:r>
              <a:rPr lang="en-US" sz="2800" dirty="0"/>
              <a:t>is the penetration of </a:t>
            </a:r>
            <a:r>
              <a:rPr lang="en-US" sz="2800" dirty="0" smtClean="0"/>
              <a:t>drug into the blood from the site of administration.</a:t>
            </a:r>
            <a:br>
              <a:rPr lang="en-US" sz="2800" dirty="0" smtClean="0"/>
            </a:br>
            <a:r>
              <a:rPr lang="en-US" sz="2800" dirty="0" smtClean="0"/>
              <a:t>During the absorption drug crosses cell membranes. </a:t>
            </a:r>
            <a:r>
              <a:rPr lang="en-US" sz="2800" b="1" dirty="0" smtClean="0">
                <a:solidFill>
                  <a:srgbClr val="FFFF00"/>
                </a:solidFill>
              </a:rPr>
              <a:t>There are such kinds of this crossing as a</a:t>
            </a:r>
            <a:r>
              <a:rPr lang="ru-RU" sz="2800" b="1" dirty="0" smtClean="0">
                <a:solidFill>
                  <a:srgbClr val="FFFF00"/>
                </a:solidFill>
              </a:rPr>
              <a:t>:</a:t>
            </a:r>
            <a:r>
              <a:rPr lang="ru-RU" sz="2800" dirty="0" smtClean="0">
                <a:solidFill>
                  <a:srgbClr val="FFFF00"/>
                </a:solidFill>
              </a:rPr>
              <a:t/>
            </a:r>
            <a:br>
              <a:rPr lang="ru-RU" sz="2800" dirty="0" smtClean="0">
                <a:solidFill>
                  <a:srgbClr val="FFFF00"/>
                </a:solidFill>
              </a:rPr>
            </a:br>
            <a:r>
              <a:rPr lang="ru-RU" sz="2800" dirty="0" smtClean="0"/>
              <a:t>- </a:t>
            </a:r>
            <a:r>
              <a:rPr lang="en-US" sz="2800" dirty="0" smtClean="0"/>
              <a:t> passive diffusion</a:t>
            </a:r>
            <a:r>
              <a:rPr lang="ru-RU" sz="2800" dirty="0" smtClean="0"/>
              <a:t/>
            </a:r>
            <a:br>
              <a:rPr lang="ru-RU" sz="2800" dirty="0" smtClean="0"/>
            </a:br>
            <a:r>
              <a:rPr lang="ru-RU" sz="2800" dirty="0" smtClean="0"/>
              <a:t>- </a:t>
            </a:r>
            <a:r>
              <a:rPr lang="en-US" sz="2800" dirty="0" smtClean="0"/>
              <a:t>filtration</a:t>
            </a:r>
            <a:r>
              <a:rPr lang="ru-RU" sz="2800" dirty="0" smtClean="0"/>
              <a:t/>
            </a:r>
            <a:br>
              <a:rPr lang="ru-RU" sz="2800" dirty="0" smtClean="0"/>
            </a:br>
            <a:r>
              <a:rPr lang="ru-RU" sz="2800" dirty="0"/>
              <a:t>-</a:t>
            </a:r>
            <a:r>
              <a:rPr lang="en-US" sz="2800" dirty="0" smtClean="0"/>
              <a:t> carrier-mediated active transport</a:t>
            </a:r>
            <a:r>
              <a:rPr lang="ru-RU" sz="2800" dirty="0" smtClean="0"/>
              <a:t/>
            </a:r>
            <a:br>
              <a:rPr lang="ru-RU" sz="2800" dirty="0" smtClean="0"/>
            </a:br>
            <a:r>
              <a:rPr lang="ru-RU" sz="2800" dirty="0"/>
              <a:t>-</a:t>
            </a:r>
            <a:r>
              <a:rPr lang="en-US" sz="2800" dirty="0" smtClean="0"/>
              <a:t> endocytosis </a:t>
            </a:r>
            <a:r>
              <a:rPr lang="en-US" sz="2800" dirty="0"/>
              <a:t>and exocytosis.</a:t>
            </a:r>
            <a:r>
              <a:rPr lang="ru-RU" sz="2800" dirty="0"/>
              <a:t/>
            </a:r>
            <a:br>
              <a:rPr lang="ru-RU" sz="2800" dirty="0"/>
            </a:br>
            <a:endParaRPr lang="ru-RU" sz="2800" dirty="0"/>
          </a:p>
        </p:txBody>
      </p:sp>
    </p:spTree>
    <p:extLst>
      <p:ext uri="{BB962C8B-B14F-4D97-AF65-F5344CB8AC3E}">
        <p14:creationId xmlns:p14="http://schemas.microsoft.com/office/powerpoint/2010/main" val="3537184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0"/>
            <a:ext cx="9324528" cy="1000378"/>
          </a:xfrm>
        </p:spPr>
        <p:txBody>
          <a:bodyPr/>
          <a:lstStyle/>
          <a:p>
            <a:r>
              <a:rPr lang="en-US" sz="2200" b="1" u="sng" dirty="0" smtClean="0">
                <a:solidFill>
                  <a:srgbClr val="FFFF00"/>
                </a:solidFill>
              </a:rPr>
              <a:t>Passive diffusion </a:t>
            </a:r>
            <a:r>
              <a:rPr lang="en-US" sz="2200" dirty="0">
                <a:solidFill>
                  <a:srgbClr val="FFFF00"/>
                </a:solidFill>
              </a:rPr>
              <a:t>- </a:t>
            </a:r>
            <a:r>
              <a:rPr lang="en-US" sz="2200" dirty="0"/>
              <a:t>occurs along the concentration gradient of the zone with a higher concentration in the lower concentration </a:t>
            </a:r>
            <a:r>
              <a:rPr lang="en-US" sz="2200" dirty="0" smtClean="0"/>
              <a:t>zone ( penetrate low weight lipid soluble and non ionized molecules).</a:t>
            </a:r>
            <a:endParaRPr lang="ru-RU" sz="2200" dirty="0"/>
          </a:p>
        </p:txBody>
      </p:sp>
      <p:sp>
        <p:nvSpPr>
          <p:cNvPr id="3" name="Прямоугольник 2"/>
          <p:cNvSpPr/>
          <p:nvPr/>
        </p:nvSpPr>
        <p:spPr>
          <a:xfrm>
            <a:off x="100265" y="5229200"/>
            <a:ext cx="6856460" cy="646331"/>
          </a:xfrm>
          <a:prstGeom prst="rect">
            <a:avLst/>
          </a:prstGeom>
        </p:spPr>
        <p:txBody>
          <a:bodyPr wrap="square">
            <a:spAutoFit/>
          </a:bodyPr>
          <a:lstStyle/>
          <a:p>
            <a:r>
              <a:rPr lang="ru-RU" dirty="0"/>
              <a:t/>
            </a:r>
            <a:br>
              <a:rPr lang="ru-RU" dirty="0"/>
            </a:br>
            <a:r>
              <a:rPr lang="en-US" dirty="0" smtClean="0"/>
              <a:t> </a:t>
            </a:r>
            <a:endParaRPr lang="ru-RU" sz="3600" b="1" dirty="0">
              <a:solidFill>
                <a:srgbClr val="FFFF00"/>
              </a:solidFill>
            </a:endParaRPr>
          </a:p>
        </p:txBody>
      </p:sp>
      <p:sp>
        <p:nvSpPr>
          <p:cNvPr id="4" name="Прямоугольник 3"/>
          <p:cNvSpPr/>
          <p:nvPr/>
        </p:nvSpPr>
        <p:spPr>
          <a:xfrm>
            <a:off x="107503" y="5076553"/>
            <a:ext cx="9036497" cy="1785104"/>
          </a:xfrm>
          <a:prstGeom prst="rect">
            <a:avLst/>
          </a:prstGeom>
        </p:spPr>
        <p:txBody>
          <a:bodyPr wrap="square">
            <a:spAutoFit/>
          </a:bodyPr>
          <a:lstStyle/>
          <a:p>
            <a:r>
              <a:rPr lang="en-US" sz="2200" b="1" u="sng" dirty="0">
                <a:solidFill>
                  <a:srgbClr val="FFFF00"/>
                </a:solidFill>
              </a:rPr>
              <a:t>Filtration</a:t>
            </a:r>
            <a:r>
              <a:rPr lang="en-US" sz="2200" b="1" dirty="0">
                <a:solidFill>
                  <a:srgbClr val="FFFF00"/>
                </a:solidFill>
              </a:rPr>
              <a:t> </a:t>
            </a:r>
            <a:r>
              <a:rPr lang="en-US" sz="2200" dirty="0">
                <a:solidFill>
                  <a:srgbClr val="FFFF00"/>
                </a:solidFill>
              </a:rPr>
              <a:t>- </a:t>
            </a:r>
            <a:r>
              <a:rPr lang="en-US" sz="2200" dirty="0"/>
              <a:t>drug through the pores of cell membranes (epidermis or mucous membranes of the gastrointestinal tract, the capillary endothelium) occurs with the flow of water depending on the hydrostatic and osmotic pressures (n this way </a:t>
            </a:r>
            <a:r>
              <a:rPr lang="en-US" sz="2200" dirty="0" smtClean="0"/>
              <a:t>penetrate the </a:t>
            </a:r>
            <a:r>
              <a:rPr lang="en-US" sz="2200" dirty="0"/>
              <a:t>water </a:t>
            </a:r>
            <a:r>
              <a:rPr lang="en-US" sz="2200" dirty="0" smtClean="0"/>
              <a:t>molecules, </a:t>
            </a:r>
            <a:r>
              <a:rPr lang="en-US" sz="2200" dirty="0"/>
              <a:t>urea, glucose, some ions</a:t>
            </a:r>
            <a:r>
              <a:rPr lang="en-US" sz="2200" dirty="0" smtClean="0"/>
              <a:t>).</a:t>
            </a:r>
            <a:endParaRPr lang="ru-RU" sz="2200" dirty="0"/>
          </a:p>
        </p:txBody>
      </p:sp>
      <p:pic>
        <p:nvPicPr>
          <p:cNvPr id="1026" name="Picture 2" descr="C:\Users\Alina\Desktop\SimpleDiff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056784" cy="409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318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252012" cy="1754326"/>
          </a:xfrm>
          <a:prstGeom prst="rect">
            <a:avLst/>
          </a:prstGeom>
        </p:spPr>
        <p:txBody>
          <a:bodyPr wrap="square">
            <a:spAutoFit/>
          </a:bodyPr>
          <a:lstStyle/>
          <a:p>
            <a:r>
              <a:rPr lang="en-US" dirty="0" smtClean="0"/>
              <a:t> </a:t>
            </a:r>
            <a:r>
              <a:rPr lang="en-US" b="1" u="sng" dirty="0" smtClean="0">
                <a:solidFill>
                  <a:srgbClr val="FFFF00"/>
                </a:solidFill>
              </a:rPr>
              <a:t>Carrier-mediated transport  (CMT)-</a:t>
            </a:r>
            <a:r>
              <a:rPr lang="en-US" dirty="0"/>
              <a:t>m</a:t>
            </a:r>
            <a:r>
              <a:rPr lang="en-US" dirty="0" smtClean="0"/>
              <a:t>ovement </a:t>
            </a:r>
            <a:r>
              <a:rPr lang="en-US" dirty="0"/>
              <a:t>of substances across the plasma membrane by protein carrier molecules </a:t>
            </a:r>
            <a:r>
              <a:rPr lang="en-US" dirty="0" smtClean="0"/>
              <a:t>used </a:t>
            </a:r>
            <a:r>
              <a:rPr lang="en-US" dirty="0"/>
              <a:t>when molecule cannot cross membrane or crosses very </a:t>
            </a:r>
            <a:r>
              <a:rPr lang="en-US" dirty="0" smtClean="0"/>
              <a:t>slowly, protein </a:t>
            </a:r>
            <a:r>
              <a:rPr lang="en-US" dirty="0"/>
              <a:t>carrier molecules are embedded in lipid, and have site which specifically binds the </a:t>
            </a:r>
            <a:r>
              <a:rPr lang="en-US" dirty="0" smtClean="0"/>
              <a:t>molecules</a:t>
            </a:r>
            <a:r>
              <a:rPr lang="en-US" b="1" dirty="0" smtClean="0"/>
              <a:t>).</a:t>
            </a:r>
            <a:r>
              <a:rPr lang="en-US" b="1" dirty="0">
                <a:solidFill>
                  <a:srgbClr val="FFFF00"/>
                </a:solidFill>
              </a:rPr>
              <a:t> </a:t>
            </a:r>
            <a:r>
              <a:rPr lang="en-US" b="1" dirty="0" smtClean="0">
                <a:solidFill>
                  <a:srgbClr val="FFFF00"/>
                </a:solidFill>
              </a:rPr>
              <a:t>There are two forms of CMT</a:t>
            </a:r>
            <a:r>
              <a:rPr lang="ru-RU" b="1" dirty="0" smtClean="0">
                <a:solidFill>
                  <a:srgbClr val="FFFF00"/>
                </a:solidFill>
              </a:rPr>
              <a:t>:</a:t>
            </a:r>
            <a:r>
              <a:rPr lang="en-US" b="1" dirty="0" smtClean="0">
                <a:solidFill>
                  <a:srgbClr val="FFFF00"/>
                </a:solidFill>
              </a:rPr>
              <a:t> </a:t>
            </a:r>
            <a:r>
              <a:rPr lang="en-US" b="1" u="sng" dirty="0" smtClean="0">
                <a:solidFill>
                  <a:srgbClr val="FFFF00"/>
                </a:solidFill>
              </a:rPr>
              <a:t>active transport and facilitated </a:t>
            </a:r>
            <a:r>
              <a:rPr lang="en-US" b="1" u="sng" dirty="0">
                <a:solidFill>
                  <a:srgbClr val="FFFF00"/>
                </a:solidFill>
              </a:rPr>
              <a:t>diffusion</a:t>
            </a:r>
            <a:endParaRPr lang="ru-RU" b="1" u="sng" dirty="0">
              <a:solidFill>
                <a:srgbClr val="FFFF00"/>
              </a:solidFill>
            </a:endParaRPr>
          </a:p>
          <a:p>
            <a:endParaRPr lang="ru-RU" dirty="0"/>
          </a:p>
        </p:txBody>
      </p:sp>
      <p:pic>
        <p:nvPicPr>
          <p:cNvPr id="2050" name="Picture 2" descr="C:\Users\Alina\Desktop\DiffusionTransportEndocytosi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924" y="1484784"/>
            <a:ext cx="7992888" cy="4464496"/>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 y="5949280"/>
            <a:ext cx="9144000" cy="923330"/>
          </a:xfrm>
          <a:prstGeom prst="rect">
            <a:avLst/>
          </a:prstGeom>
        </p:spPr>
        <p:txBody>
          <a:bodyPr wrap="square">
            <a:spAutoFit/>
          </a:bodyPr>
          <a:lstStyle/>
          <a:p>
            <a:r>
              <a:rPr lang="en-US" b="1" dirty="0" smtClean="0">
                <a:solidFill>
                  <a:srgbClr val="66FFFF"/>
                </a:solidFill>
              </a:rPr>
              <a:t>Active</a:t>
            </a:r>
            <a:r>
              <a:rPr lang="en-US" b="1" dirty="0">
                <a:solidFill>
                  <a:srgbClr val="66FFFF"/>
                </a:solidFill>
              </a:rPr>
              <a:t> transport</a:t>
            </a:r>
            <a:r>
              <a:rPr lang="en-US" dirty="0"/>
              <a:t> requires a direct expenditure of energy, whereas </a:t>
            </a:r>
            <a:r>
              <a:rPr lang="en-US" b="1" dirty="0">
                <a:solidFill>
                  <a:srgbClr val="66FFFF"/>
                </a:solidFill>
              </a:rPr>
              <a:t>facilitated diffusion</a:t>
            </a:r>
            <a:r>
              <a:rPr lang="en-US" dirty="0"/>
              <a:t> </a:t>
            </a:r>
            <a:endParaRPr lang="en-US" dirty="0" smtClean="0"/>
          </a:p>
          <a:p>
            <a:r>
              <a:rPr lang="en-US" dirty="0" smtClean="0"/>
              <a:t>is</a:t>
            </a:r>
            <a:r>
              <a:rPr lang="en-US" dirty="0"/>
              <a:t> not energy dependent. </a:t>
            </a:r>
            <a:r>
              <a:rPr lang="en-US" dirty="0" smtClean="0"/>
              <a:t> </a:t>
            </a:r>
            <a:r>
              <a:rPr lang="en-US" b="1" dirty="0" smtClean="0">
                <a:solidFill>
                  <a:srgbClr val="66FFFF"/>
                </a:solidFill>
              </a:rPr>
              <a:t>Active</a:t>
            </a:r>
            <a:r>
              <a:rPr lang="en-US" b="1" dirty="0">
                <a:solidFill>
                  <a:srgbClr val="66FFFF"/>
                </a:solidFill>
              </a:rPr>
              <a:t> transport</a:t>
            </a:r>
            <a:r>
              <a:rPr lang="en-US" dirty="0"/>
              <a:t> </a:t>
            </a:r>
            <a:r>
              <a:rPr lang="en-US" dirty="0" err="1" smtClean="0"/>
              <a:t>canmove</a:t>
            </a:r>
            <a:r>
              <a:rPr lang="en-US" dirty="0"/>
              <a:t> substances against a </a:t>
            </a:r>
            <a:r>
              <a:rPr lang="en-US" dirty="0" smtClean="0"/>
              <a:t> concentration</a:t>
            </a:r>
            <a:r>
              <a:rPr lang="en-US" dirty="0"/>
              <a:t> gradient, </a:t>
            </a:r>
            <a:r>
              <a:rPr lang="en-US" b="1" dirty="0" smtClean="0">
                <a:solidFill>
                  <a:srgbClr val="66FFFF"/>
                </a:solidFill>
              </a:rPr>
              <a:t>facilitated</a:t>
            </a:r>
            <a:r>
              <a:rPr lang="en-US" b="1" dirty="0">
                <a:solidFill>
                  <a:srgbClr val="66FFFF"/>
                </a:solidFill>
              </a:rPr>
              <a:t> diffusion</a:t>
            </a:r>
            <a:r>
              <a:rPr lang="en-US" dirty="0"/>
              <a:t> cannot.</a:t>
            </a:r>
            <a:endParaRPr lang="ru-RU" b="1" dirty="0">
              <a:solidFill>
                <a:srgbClr val="FFFF00"/>
              </a:solidFill>
            </a:endParaRPr>
          </a:p>
        </p:txBody>
      </p:sp>
    </p:spTree>
    <p:extLst>
      <p:ext uri="{BB962C8B-B14F-4D97-AF65-F5344CB8AC3E}">
        <p14:creationId xmlns:p14="http://schemas.microsoft.com/office/powerpoint/2010/main" val="38199154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589240"/>
            <a:ext cx="9289033" cy="1600020"/>
          </a:xfrm>
        </p:spPr>
        <p:txBody>
          <a:bodyPr/>
          <a:lstStyle/>
          <a:p>
            <a:r>
              <a:rPr lang="en-US" sz="2000" dirty="0" smtClean="0"/>
              <a:t>*In</a:t>
            </a:r>
            <a:r>
              <a:rPr lang="en-US" sz="2000" dirty="0"/>
              <a:t> </a:t>
            </a:r>
            <a:r>
              <a:rPr lang="en-US" sz="2000" i="1" dirty="0"/>
              <a:t>exocytosis</a:t>
            </a:r>
            <a:r>
              <a:rPr lang="en-US" sz="2000" dirty="0"/>
              <a:t>, materials are </a:t>
            </a:r>
            <a:r>
              <a:rPr lang="en-US" sz="2000" i="1" dirty="0"/>
              <a:t>exported</a:t>
            </a:r>
            <a:r>
              <a:rPr lang="en-US" sz="2000" dirty="0"/>
              <a:t> out of the cell via secretory vesicles. </a:t>
            </a:r>
            <a:br>
              <a:rPr lang="en-US" sz="2000" dirty="0"/>
            </a:br>
            <a:r>
              <a:rPr lang="en-US" sz="2000" dirty="0" smtClean="0"/>
              <a:t>*</a:t>
            </a:r>
            <a:r>
              <a:rPr lang="en-US" sz="2000" i="1" dirty="0" smtClean="0"/>
              <a:t>Endocytosis</a:t>
            </a:r>
            <a:r>
              <a:rPr lang="en-US" sz="2000" dirty="0"/>
              <a:t>, on the other hand, is the process by which materials move </a:t>
            </a:r>
            <a:r>
              <a:rPr lang="en-US" sz="2000" i="1" dirty="0"/>
              <a:t>into</a:t>
            </a:r>
            <a:r>
              <a:rPr lang="en-US" sz="2000" dirty="0"/>
              <a:t> the cell. There are three types of </a:t>
            </a:r>
            <a:r>
              <a:rPr lang="en-US" sz="2000" dirty="0" smtClean="0"/>
              <a:t>endocytosis: </a:t>
            </a:r>
            <a:r>
              <a:rPr lang="en-US" sz="2000" i="1" dirty="0" smtClean="0"/>
              <a:t>phagocytosis</a:t>
            </a:r>
            <a:r>
              <a:rPr lang="en-US" sz="2000" dirty="0"/>
              <a:t>, </a:t>
            </a:r>
            <a:r>
              <a:rPr lang="en-US" sz="2000" i="1" dirty="0"/>
              <a:t>pinocytosis</a:t>
            </a:r>
            <a:r>
              <a:rPr lang="en-US" sz="2000" dirty="0"/>
              <a:t>, and </a:t>
            </a:r>
            <a:r>
              <a:rPr lang="en-US" sz="2000" i="1" dirty="0"/>
              <a:t>receptor-mediated endocytosis</a:t>
            </a:r>
            <a:r>
              <a:rPr lang="en-US" sz="2000" dirty="0"/>
              <a:t>.</a:t>
            </a:r>
            <a:r>
              <a:rPr lang="ru-RU" sz="2000" b="1" dirty="0">
                <a:solidFill>
                  <a:srgbClr val="FFFF00"/>
                </a:solidFill>
              </a:rPr>
              <a:t/>
            </a:r>
            <a:br>
              <a:rPr lang="ru-RU" sz="2000" b="1" dirty="0">
                <a:solidFill>
                  <a:srgbClr val="FFFF00"/>
                </a:solidFill>
              </a:rPr>
            </a:br>
            <a:endParaRPr lang="ru-RU" sz="2000" dirty="0"/>
          </a:p>
        </p:txBody>
      </p:sp>
      <p:sp>
        <p:nvSpPr>
          <p:cNvPr id="3" name="Прямоугольник 2"/>
          <p:cNvSpPr/>
          <p:nvPr/>
        </p:nvSpPr>
        <p:spPr>
          <a:xfrm>
            <a:off x="38231" y="476672"/>
            <a:ext cx="9358306" cy="1200329"/>
          </a:xfrm>
          <a:prstGeom prst="rect">
            <a:avLst/>
          </a:prstGeom>
        </p:spPr>
        <p:txBody>
          <a:bodyPr wrap="square">
            <a:spAutoFit/>
          </a:bodyPr>
          <a:lstStyle/>
          <a:p>
            <a:r>
              <a:rPr lang="en-US" dirty="0" smtClean="0"/>
              <a:t>The </a:t>
            </a:r>
            <a:r>
              <a:rPr lang="en-US" dirty="0"/>
              <a:t>movement of macromolecules such as proteins or polysaccharides into or out of the cell is called </a:t>
            </a:r>
            <a:r>
              <a:rPr lang="en-US" i="1" dirty="0"/>
              <a:t>bulk transport</a:t>
            </a:r>
            <a:r>
              <a:rPr lang="en-US" dirty="0"/>
              <a:t>. There are two types of bulk transport, </a:t>
            </a:r>
            <a:r>
              <a:rPr lang="en-US" i="1" dirty="0"/>
              <a:t>exocytosis</a:t>
            </a:r>
            <a:r>
              <a:rPr lang="en-US" dirty="0"/>
              <a:t> and </a:t>
            </a:r>
            <a:endParaRPr lang="en-US" dirty="0" smtClean="0"/>
          </a:p>
          <a:p>
            <a:r>
              <a:rPr lang="en-US" i="1" dirty="0" smtClean="0"/>
              <a:t>endocytosis</a:t>
            </a:r>
            <a:r>
              <a:rPr lang="en-US" dirty="0"/>
              <a:t>, and both require the expenditure of energy (ATP).</a:t>
            </a:r>
            <a:r>
              <a:rPr lang="en-US" b="1" dirty="0" smtClean="0">
                <a:solidFill>
                  <a:srgbClr val="FFFF00"/>
                </a:solidFill>
              </a:rPr>
              <a:t>  </a:t>
            </a:r>
            <a:r>
              <a:rPr lang="ru-RU" b="1" dirty="0">
                <a:solidFill>
                  <a:srgbClr val="FFFF00"/>
                </a:solidFill>
              </a:rPr>
              <a:t/>
            </a:r>
            <a:br>
              <a:rPr lang="ru-RU" b="1" dirty="0">
                <a:solidFill>
                  <a:srgbClr val="FFFF00"/>
                </a:solidFill>
              </a:rPr>
            </a:br>
            <a:endParaRPr lang="ru-RU" b="1" dirty="0">
              <a:solidFill>
                <a:srgbClr val="FFFF00"/>
              </a:solidFill>
            </a:endParaRPr>
          </a:p>
        </p:txBody>
      </p:sp>
      <p:sp>
        <p:nvSpPr>
          <p:cNvPr id="4" name="Прямоугольник 3"/>
          <p:cNvSpPr/>
          <p:nvPr/>
        </p:nvSpPr>
        <p:spPr>
          <a:xfrm>
            <a:off x="1890015" y="20533"/>
            <a:ext cx="5363969" cy="584775"/>
          </a:xfrm>
          <a:prstGeom prst="rect">
            <a:avLst/>
          </a:prstGeom>
        </p:spPr>
        <p:txBody>
          <a:bodyPr wrap="none">
            <a:spAutoFit/>
          </a:bodyPr>
          <a:lstStyle/>
          <a:p>
            <a:r>
              <a:rPr lang="en-US" sz="3200" b="1" dirty="0">
                <a:solidFill>
                  <a:srgbClr val="FFFF00"/>
                </a:solidFill>
              </a:rPr>
              <a:t>Endocytosis and </a:t>
            </a:r>
            <a:r>
              <a:rPr lang="en-US" sz="3200" b="1" dirty="0" smtClean="0">
                <a:solidFill>
                  <a:srgbClr val="FFFF00"/>
                </a:solidFill>
              </a:rPr>
              <a:t>exocytosis.</a:t>
            </a:r>
            <a:endParaRPr lang="ru-RU" sz="3200" b="1" dirty="0"/>
          </a:p>
        </p:txBody>
      </p:sp>
      <p:pic>
        <p:nvPicPr>
          <p:cNvPr id="9218" name="Picture 2" descr="C:\Users\Alina\Desktop\endocyto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7560840"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407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476672"/>
            <a:ext cx="7467168" cy="5314528"/>
          </a:xfrm>
        </p:spPr>
        <p:txBody>
          <a:bodyPr/>
          <a:lstStyle/>
          <a:p>
            <a:r>
              <a:rPr lang="en-US" sz="4400" b="1" dirty="0">
                <a:solidFill>
                  <a:srgbClr val="FFFF00"/>
                </a:solidFill>
              </a:rPr>
              <a:t>General Pharmacology </a:t>
            </a:r>
            <a:r>
              <a:rPr lang="en-US" sz="4400" dirty="0"/>
              <a:t>studies the main principles of interaction between drug and body.</a:t>
            </a:r>
            <a:br>
              <a:rPr lang="en-US" sz="4400" dirty="0"/>
            </a:br>
            <a:r>
              <a:rPr lang="en-US" sz="4400" dirty="0" smtClean="0">
                <a:solidFill>
                  <a:srgbClr val="FFFF00"/>
                </a:solidFill>
              </a:rPr>
              <a:t>	</a:t>
            </a:r>
            <a:r>
              <a:rPr lang="en-US" sz="4400" b="1" dirty="0" smtClean="0">
                <a:solidFill>
                  <a:srgbClr val="FFFF00"/>
                </a:solidFill>
              </a:rPr>
              <a:t>It </a:t>
            </a:r>
            <a:r>
              <a:rPr lang="en-US" sz="4400" b="1" dirty="0">
                <a:solidFill>
                  <a:srgbClr val="FFFF00"/>
                </a:solidFill>
              </a:rPr>
              <a:t>has two parts:</a:t>
            </a:r>
            <a:br>
              <a:rPr lang="en-US" sz="4400" b="1" dirty="0">
                <a:solidFill>
                  <a:srgbClr val="FFFF00"/>
                </a:solidFill>
              </a:rPr>
            </a:br>
            <a:r>
              <a:rPr lang="en-US" sz="4400" dirty="0"/>
              <a:t>1.  Pharmacokinetics </a:t>
            </a:r>
            <a:br>
              <a:rPr lang="en-US" sz="4400" dirty="0"/>
            </a:br>
            <a:r>
              <a:rPr lang="en-US" sz="4400" dirty="0"/>
              <a:t>2.  Pharmacodynamics</a:t>
            </a:r>
            <a:r>
              <a:rPr lang="ru-RU" sz="4400" dirty="0">
                <a:solidFill>
                  <a:srgbClr val="FFFF00"/>
                </a:solidFill>
              </a:rPr>
              <a:t/>
            </a:r>
            <a:br>
              <a:rPr lang="ru-RU" sz="4400" dirty="0">
                <a:solidFill>
                  <a:srgbClr val="FFFF00"/>
                </a:solidFill>
              </a:rPr>
            </a:br>
            <a:endParaRPr lang="ru-RU" sz="4400" dirty="0">
              <a:solidFill>
                <a:srgbClr val="FFFF00"/>
              </a:solidFill>
            </a:endParaRPr>
          </a:p>
        </p:txBody>
      </p:sp>
    </p:spTree>
    <p:extLst>
      <p:ext uri="{BB962C8B-B14F-4D97-AF65-F5344CB8AC3E}">
        <p14:creationId xmlns:p14="http://schemas.microsoft.com/office/powerpoint/2010/main" val="2264325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036496" cy="996636"/>
          </a:xfrm>
        </p:spPr>
        <p:txBody>
          <a:bodyPr/>
          <a:lstStyle/>
          <a:p>
            <a:r>
              <a:rPr lang="en-GB" sz="3600" b="1" dirty="0">
                <a:solidFill>
                  <a:srgbClr val="FFFF00"/>
                </a:solidFill>
              </a:rPr>
              <a:t>Bioavailability of a drug </a:t>
            </a:r>
            <a:r>
              <a:rPr lang="en-GB" sz="2800" dirty="0"/>
              <a:t>is the fraction of administered dose that reaches the systemic circulation. </a:t>
            </a:r>
            <a:endParaRPr lang="ru-RU" sz="2800" dirty="0"/>
          </a:p>
        </p:txBody>
      </p:sp>
      <p:sp>
        <p:nvSpPr>
          <p:cNvPr id="3" name="Прямоугольник 2"/>
          <p:cNvSpPr/>
          <p:nvPr/>
        </p:nvSpPr>
        <p:spPr>
          <a:xfrm>
            <a:off x="121537" y="4365104"/>
            <a:ext cx="7920880" cy="2369880"/>
          </a:xfrm>
          <a:prstGeom prst="rect">
            <a:avLst/>
          </a:prstGeom>
        </p:spPr>
        <p:txBody>
          <a:bodyPr wrap="square">
            <a:spAutoFit/>
          </a:bodyPr>
          <a:lstStyle/>
          <a:p>
            <a:r>
              <a:rPr lang="en-US" sz="2800" b="1" dirty="0">
                <a:solidFill>
                  <a:srgbClr val="FFFF00"/>
                </a:solidFill>
              </a:rPr>
              <a:t>Factors influencing </a:t>
            </a:r>
            <a:r>
              <a:rPr lang="en-US" sz="2800" b="1" dirty="0" smtClean="0">
                <a:solidFill>
                  <a:srgbClr val="FFFF00"/>
                </a:solidFill>
              </a:rPr>
              <a:t>on the bioavailability</a:t>
            </a:r>
            <a:endParaRPr lang="en-US" sz="2800" dirty="0"/>
          </a:p>
          <a:p>
            <a:r>
              <a:rPr lang="en-US" sz="2000" dirty="0"/>
              <a:t>- Route of administration </a:t>
            </a:r>
          </a:p>
          <a:p>
            <a:r>
              <a:rPr lang="en-US" sz="2000" dirty="0"/>
              <a:t>- The individual organism (age, gender)</a:t>
            </a:r>
          </a:p>
          <a:p>
            <a:r>
              <a:rPr lang="en-US" sz="2000" dirty="0"/>
              <a:t>- The state of the gastrointestinal tract, liver, kidney, cardiovascular system</a:t>
            </a:r>
          </a:p>
          <a:p>
            <a:r>
              <a:rPr lang="en-US" sz="2000" dirty="0"/>
              <a:t>- Pharmaceutical factors </a:t>
            </a:r>
            <a:r>
              <a:rPr lang="en-US" sz="2000" dirty="0" smtClean="0"/>
              <a:t>(adjuvants</a:t>
            </a:r>
            <a:r>
              <a:rPr lang="en-US" sz="2000" dirty="0"/>
              <a:t>, especially </a:t>
            </a:r>
            <a:r>
              <a:rPr lang="en-US" sz="2000" dirty="0" smtClean="0"/>
              <a:t>of production </a:t>
            </a:r>
            <a:r>
              <a:rPr lang="en-US" sz="2000" dirty="0"/>
              <a:t>technologies)</a:t>
            </a:r>
            <a:endParaRPr lang="ru-RU" sz="2000" dirty="0"/>
          </a:p>
        </p:txBody>
      </p:sp>
      <p:pic>
        <p:nvPicPr>
          <p:cNvPr id="6" name="Picture 2" descr="C:\Users\Alina\Desktop\Bioavailabil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597666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73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96944" cy="7128792"/>
          </a:xfrm>
        </p:spPr>
        <p:txBody>
          <a:bodyPr/>
          <a:lstStyle/>
          <a:p>
            <a:pPr>
              <a:lnSpc>
                <a:spcPct val="80000"/>
              </a:lnSpc>
            </a:pPr>
            <a:r>
              <a:rPr lang="en-US" sz="3200" b="1" dirty="0" smtClean="0">
                <a:solidFill>
                  <a:srgbClr val="FFFF00"/>
                </a:solidFill>
              </a:rPr>
              <a:t>	</a:t>
            </a:r>
            <a:r>
              <a:rPr lang="en-US" sz="3200" b="1" u="sng" dirty="0" smtClean="0">
                <a:solidFill>
                  <a:srgbClr val="FFFF00"/>
                </a:solidFill>
              </a:rPr>
              <a:t>Bioavailability</a:t>
            </a:r>
            <a:r>
              <a:rPr lang="en-US" sz="3200" dirty="0" smtClean="0"/>
              <a:t> </a:t>
            </a:r>
            <a:r>
              <a:rPr lang="en-US" sz="2800" dirty="0"/>
              <a:t>is one of the principal pharmacokinetic properties of drugs. When a drug is administered intravenously, its bioavailability is 100%, however, when a drug is administered by other routes (such as orally</a:t>
            </a:r>
            <a:r>
              <a:rPr lang="en-US" sz="2800" dirty="0" smtClean="0"/>
              <a:t>), its </a:t>
            </a:r>
            <a:r>
              <a:rPr lang="en-US" sz="2800" dirty="0"/>
              <a:t>bioavailability generally decreases (due to incomplete absorption and first-pass metabolism) or may vary from patient to patient. </a:t>
            </a:r>
            <a:br>
              <a:rPr lang="en-US" sz="2800" dirty="0"/>
            </a:br>
            <a:r>
              <a:rPr lang="en-US" sz="3200" b="1" dirty="0" smtClean="0">
                <a:solidFill>
                  <a:srgbClr val="FFFF00"/>
                </a:solidFill>
              </a:rPr>
              <a:t>	</a:t>
            </a:r>
            <a:endParaRPr lang="ru-RU" dirty="0"/>
          </a:p>
        </p:txBody>
      </p:sp>
      <p:pic>
        <p:nvPicPr>
          <p:cNvPr id="4" name="Picture 3" descr="C:\Users\Alina\Desktop\LEM1301Factors53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26" y="188640"/>
            <a:ext cx="7200265"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28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805264"/>
            <a:ext cx="9145016" cy="1052736"/>
          </a:xfrm>
        </p:spPr>
        <p:txBody>
          <a:bodyPr/>
          <a:lstStyle/>
          <a:p>
            <a:r>
              <a:rPr lang="en-US" dirty="0">
                <a:effectLst/>
              </a:rPr>
              <a:t> </a:t>
            </a:r>
            <a:r>
              <a:rPr lang="en-US" sz="2000" b="1" dirty="0">
                <a:effectLst/>
              </a:rPr>
              <a:t>the intestinal and hepatic degradation or alteration of a drug or substance taken by mouth, after absorption, removing some of the active substance from the blood before it enters the general </a:t>
            </a:r>
            <a:r>
              <a:rPr lang="en-US" sz="2000" b="1" dirty="0" smtClean="0">
                <a:effectLst/>
              </a:rPr>
              <a:t>circulation.</a:t>
            </a:r>
            <a:endParaRPr lang="ru-RU" sz="2000" b="1" dirty="0"/>
          </a:p>
        </p:txBody>
      </p:sp>
      <p:pic>
        <p:nvPicPr>
          <p:cNvPr id="8195" name="Picture 3" descr="C:\Users\Alina\Desktop\fistpassmetabol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73" y="116632"/>
            <a:ext cx="7459635"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842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5530552"/>
          </a:xfrm>
        </p:spPr>
        <p:txBody>
          <a:bodyPr/>
          <a:lstStyle/>
          <a:p>
            <a:r>
              <a:rPr lang="en-US" sz="3600" b="1" dirty="0" smtClean="0">
                <a:solidFill>
                  <a:srgbClr val="FFFF00"/>
                </a:solidFill>
              </a:rPr>
              <a:t>	</a:t>
            </a:r>
            <a:r>
              <a:rPr lang="en-US" sz="3600" b="1" u="sng" dirty="0" smtClean="0">
                <a:solidFill>
                  <a:srgbClr val="FFFF00"/>
                </a:solidFill>
              </a:rPr>
              <a:t>Distribution </a:t>
            </a:r>
            <a:r>
              <a:rPr lang="en-US" sz="3600" b="1" u="sng" dirty="0">
                <a:solidFill>
                  <a:srgbClr val="FFFF00"/>
                </a:solidFill>
              </a:rPr>
              <a:t>of drugs in the </a:t>
            </a:r>
            <a:r>
              <a:rPr lang="en-US" sz="3600" b="1" u="sng" dirty="0" smtClean="0">
                <a:solidFill>
                  <a:srgbClr val="FFFF00"/>
                </a:solidFill>
              </a:rPr>
              <a:t>body</a:t>
            </a:r>
            <a:r>
              <a:rPr lang="en-US" sz="3600" b="1" u="sng" dirty="0">
                <a:solidFill>
                  <a:srgbClr val="FFFF00"/>
                </a:solidFill>
              </a:rPr>
              <a:t/>
            </a:r>
            <a:br>
              <a:rPr lang="en-US" sz="3600" b="1" u="sng" dirty="0">
                <a:solidFill>
                  <a:srgbClr val="FFFF00"/>
                </a:solidFill>
              </a:rPr>
            </a:br>
            <a:r>
              <a:rPr lang="en-US" sz="3600" b="1" dirty="0" smtClean="0">
                <a:solidFill>
                  <a:srgbClr val="FFFF00"/>
                </a:solidFill>
              </a:rPr>
              <a:t/>
            </a:r>
            <a:br>
              <a:rPr lang="en-US" sz="3600" b="1" dirty="0" smtClean="0">
                <a:solidFill>
                  <a:srgbClr val="FFFF00"/>
                </a:solidFill>
              </a:rPr>
            </a:br>
            <a:r>
              <a:rPr lang="en-US" sz="2800" dirty="0" smtClean="0"/>
              <a:t>Distribution </a:t>
            </a:r>
            <a:r>
              <a:rPr lang="en-US" sz="2800" dirty="0"/>
              <a:t>of the drug in tissues and organs depends on various factors:</a:t>
            </a:r>
            <a:br>
              <a:rPr lang="en-US" sz="2800" dirty="0"/>
            </a:br>
            <a:r>
              <a:rPr lang="en-US" sz="2800" dirty="0" smtClean="0"/>
              <a:t>- The </a:t>
            </a:r>
            <a:r>
              <a:rPr lang="en-US" sz="2800" dirty="0"/>
              <a:t>size and shape of the molecule.</a:t>
            </a:r>
            <a:br>
              <a:rPr lang="en-US" sz="2800" dirty="0"/>
            </a:br>
            <a:r>
              <a:rPr lang="en-US" sz="2800" dirty="0" smtClean="0"/>
              <a:t>- Solubility </a:t>
            </a:r>
            <a:r>
              <a:rPr lang="en-US" sz="2800" dirty="0"/>
              <a:t>in lipids.</a:t>
            </a:r>
            <a:br>
              <a:rPr lang="en-US" sz="2800" dirty="0"/>
            </a:br>
            <a:r>
              <a:rPr lang="en-US" sz="2800" dirty="0" smtClean="0"/>
              <a:t>- The </a:t>
            </a:r>
            <a:r>
              <a:rPr lang="en-US" sz="2800" dirty="0"/>
              <a:t>intensity of regional circulation.</a:t>
            </a:r>
            <a:br>
              <a:rPr lang="en-US" sz="2800" dirty="0"/>
            </a:br>
            <a:r>
              <a:rPr lang="en-US" sz="2800" dirty="0" smtClean="0"/>
              <a:t>- The </a:t>
            </a:r>
            <a:r>
              <a:rPr lang="en-US" sz="2800" dirty="0"/>
              <a:t>degree of protein binding.</a:t>
            </a:r>
            <a:br>
              <a:rPr lang="en-US" sz="2800" dirty="0"/>
            </a:br>
            <a:r>
              <a:rPr lang="en-US" sz="2800" dirty="0" smtClean="0"/>
              <a:t>- Competition </a:t>
            </a:r>
            <a:r>
              <a:rPr lang="en-US" sz="2800" dirty="0"/>
              <a:t>for binding </a:t>
            </a:r>
            <a:r>
              <a:rPr lang="en-US" sz="2800" dirty="0" smtClean="0"/>
              <a:t>with </a:t>
            </a:r>
            <a:r>
              <a:rPr lang="en-US" sz="2800" dirty="0"/>
              <a:t>plasma proteins.</a:t>
            </a:r>
            <a:br>
              <a:rPr lang="en-US" sz="2800" dirty="0"/>
            </a:br>
            <a:r>
              <a:rPr lang="en-US" sz="2800" dirty="0" smtClean="0"/>
              <a:t>- Protein </a:t>
            </a:r>
            <a:r>
              <a:rPr lang="en-US" sz="2800" dirty="0"/>
              <a:t>concentrations in plasma.</a:t>
            </a:r>
            <a:br>
              <a:rPr lang="en-US" sz="2800" dirty="0"/>
            </a:br>
            <a:r>
              <a:rPr lang="en-US" sz="2800" dirty="0" smtClean="0"/>
              <a:t>- Biological </a:t>
            </a:r>
            <a:r>
              <a:rPr lang="en-US" sz="2800" dirty="0"/>
              <a:t>barriers (walls of capillaries, cell (plasma membrane), the blood-brain </a:t>
            </a:r>
            <a:r>
              <a:rPr lang="en-US" sz="2800" dirty="0" smtClean="0"/>
              <a:t>barrier and other).</a:t>
            </a:r>
            <a:endParaRPr lang="ru-RU" sz="2800" dirty="0"/>
          </a:p>
        </p:txBody>
      </p:sp>
    </p:spTree>
    <p:extLst>
      <p:ext uri="{BB962C8B-B14F-4D97-AF65-F5344CB8AC3E}">
        <p14:creationId xmlns:p14="http://schemas.microsoft.com/office/powerpoint/2010/main" val="2196621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543800" cy="914400"/>
          </a:xfrm>
        </p:spPr>
        <p:txBody>
          <a:bodyPr/>
          <a:lstStyle/>
          <a:p>
            <a:r>
              <a:rPr lang="en-US" b="1" u="sng" dirty="0">
                <a:solidFill>
                  <a:srgbClr val="FFFF00"/>
                </a:solidFill>
              </a:rPr>
              <a:t>Metabolism of drugs</a:t>
            </a:r>
            <a:endParaRPr lang="ru-RU" b="1" u="sng" dirty="0">
              <a:solidFill>
                <a:srgbClr val="FFFF00"/>
              </a:solidFill>
            </a:endParaRPr>
          </a:p>
        </p:txBody>
      </p:sp>
      <p:sp>
        <p:nvSpPr>
          <p:cNvPr id="3" name="Прямоугольник 2"/>
          <p:cNvSpPr/>
          <p:nvPr/>
        </p:nvSpPr>
        <p:spPr>
          <a:xfrm>
            <a:off x="0" y="1412776"/>
            <a:ext cx="9324528" cy="769441"/>
          </a:xfrm>
          <a:prstGeom prst="rect">
            <a:avLst/>
          </a:prstGeom>
        </p:spPr>
        <p:txBody>
          <a:bodyPr wrap="square">
            <a:spAutoFit/>
          </a:bodyPr>
          <a:lstStyle/>
          <a:p>
            <a:r>
              <a:rPr lang="en-US" sz="2200" dirty="0"/>
              <a:t>t</a:t>
            </a:r>
            <a:r>
              <a:rPr lang="en-US" sz="2200" dirty="0" smtClean="0"/>
              <a:t>his is a complex of physical, chemical </a:t>
            </a:r>
            <a:r>
              <a:rPr lang="en-US" sz="2200" dirty="0"/>
              <a:t>or biochemical transformations </a:t>
            </a:r>
            <a:endParaRPr lang="en-US" sz="2200" dirty="0" smtClean="0"/>
          </a:p>
          <a:p>
            <a:r>
              <a:rPr lang="en-US" sz="2200" dirty="0" smtClean="0"/>
              <a:t>of </a:t>
            </a:r>
            <a:r>
              <a:rPr lang="en-US" sz="2200" dirty="0"/>
              <a:t>drugs in the body</a:t>
            </a:r>
            <a:r>
              <a:rPr lang="en-US" sz="2200" dirty="0" smtClean="0"/>
              <a:t>. The main organ for drug metabolism is the liver.</a:t>
            </a:r>
            <a:endParaRPr lang="ru-RU" sz="2200" dirty="0"/>
          </a:p>
        </p:txBody>
      </p:sp>
      <p:sp>
        <p:nvSpPr>
          <p:cNvPr id="4" name="Прямоугольник 3"/>
          <p:cNvSpPr/>
          <p:nvPr/>
        </p:nvSpPr>
        <p:spPr>
          <a:xfrm>
            <a:off x="539552" y="2420888"/>
            <a:ext cx="4572000" cy="2677656"/>
          </a:xfrm>
          <a:prstGeom prst="rect">
            <a:avLst/>
          </a:prstGeom>
        </p:spPr>
        <p:txBody>
          <a:bodyPr>
            <a:spAutoFit/>
          </a:bodyPr>
          <a:lstStyle/>
          <a:p>
            <a:r>
              <a:rPr lang="en-US" dirty="0">
                <a:solidFill>
                  <a:srgbClr val="66FFFF"/>
                </a:solidFill>
              </a:rPr>
              <a:t> </a:t>
            </a:r>
            <a:r>
              <a:rPr lang="en-US" sz="2800" u="sng" dirty="0">
                <a:solidFill>
                  <a:srgbClr val="66FFFF"/>
                </a:solidFill>
              </a:rPr>
              <a:t>Phase I reactions</a:t>
            </a:r>
            <a:r>
              <a:rPr lang="en-US" sz="2800" dirty="0">
                <a:solidFill>
                  <a:srgbClr val="66FFFF"/>
                </a:solidFill>
              </a:rPr>
              <a:t>:</a:t>
            </a:r>
          </a:p>
          <a:p>
            <a:r>
              <a:rPr lang="en-US" sz="2800" dirty="0" smtClean="0"/>
              <a:t>(</a:t>
            </a:r>
            <a:r>
              <a:rPr lang="en-US" sz="2800" dirty="0" err="1" smtClean="0"/>
              <a:t>nonsynthetic</a:t>
            </a:r>
            <a:r>
              <a:rPr lang="en-US" sz="2800" dirty="0" smtClean="0"/>
              <a:t>)</a:t>
            </a:r>
            <a:endParaRPr lang="en-US" sz="2800" dirty="0"/>
          </a:p>
          <a:p>
            <a:r>
              <a:rPr lang="en-US" sz="2800" dirty="0"/>
              <a:t>1. Oxidation</a:t>
            </a:r>
          </a:p>
          <a:p>
            <a:r>
              <a:rPr lang="en-US" sz="2800" dirty="0"/>
              <a:t> 2. Reduction</a:t>
            </a:r>
          </a:p>
          <a:p>
            <a:r>
              <a:rPr lang="en-US" sz="2800" dirty="0"/>
              <a:t> 3. Hydrolysis</a:t>
            </a:r>
          </a:p>
          <a:p>
            <a:r>
              <a:rPr lang="en-US" sz="2800" dirty="0"/>
              <a:t> 4. Cyclization</a:t>
            </a:r>
          </a:p>
        </p:txBody>
      </p:sp>
      <p:sp>
        <p:nvSpPr>
          <p:cNvPr id="5" name="Прямоугольник 4"/>
          <p:cNvSpPr/>
          <p:nvPr/>
        </p:nvSpPr>
        <p:spPr>
          <a:xfrm>
            <a:off x="4278497" y="2420888"/>
            <a:ext cx="4572000" cy="2677656"/>
          </a:xfrm>
          <a:prstGeom prst="rect">
            <a:avLst/>
          </a:prstGeom>
        </p:spPr>
        <p:txBody>
          <a:bodyPr>
            <a:spAutoFit/>
          </a:bodyPr>
          <a:lstStyle/>
          <a:p>
            <a:r>
              <a:rPr lang="en-US" sz="2800" u="sng" dirty="0">
                <a:solidFill>
                  <a:srgbClr val="66FFFF"/>
                </a:solidFill>
              </a:rPr>
              <a:t>Phase II </a:t>
            </a:r>
            <a:r>
              <a:rPr lang="en-US" sz="2800" u="sng" dirty="0" smtClean="0">
                <a:solidFill>
                  <a:srgbClr val="66FFFF"/>
                </a:solidFill>
              </a:rPr>
              <a:t>reactions</a:t>
            </a:r>
            <a:r>
              <a:rPr lang="ru-RU" sz="2800" u="sng" dirty="0">
                <a:solidFill>
                  <a:srgbClr val="66FFFF"/>
                </a:solidFill>
              </a:rPr>
              <a:t>:</a:t>
            </a:r>
            <a:r>
              <a:rPr lang="en-US" sz="2800" dirty="0" smtClean="0">
                <a:solidFill>
                  <a:srgbClr val="66FFFF"/>
                </a:solidFill>
              </a:rPr>
              <a:t> </a:t>
            </a:r>
            <a:endParaRPr lang="en-US" sz="2800" dirty="0">
              <a:solidFill>
                <a:srgbClr val="66FFFF"/>
              </a:solidFill>
            </a:endParaRPr>
          </a:p>
          <a:p>
            <a:r>
              <a:rPr lang="en-US" sz="2800" dirty="0" smtClean="0"/>
              <a:t>(synthetic)</a:t>
            </a:r>
            <a:endParaRPr lang="en-US" sz="2800" dirty="0"/>
          </a:p>
          <a:p>
            <a:r>
              <a:rPr lang="en-US" sz="2800" dirty="0"/>
              <a:t>1. </a:t>
            </a:r>
            <a:r>
              <a:rPr lang="ru-RU" sz="2800" dirty="0" err="1"/>
              <a:t>Glucuronidation</a:t>
            </a:r>
            <a:endParaRPr lang="en-US" sz="2800" dirty="0"/>
          </a:p>
          <a:p>
            <a:r>
              <a:rPr lang="en-US" sz="2800" dirty="0"/>
              <a:t>2. Methylation</a:t>
            </a:r>
          </a:p>
          <a:p>
            <a:r>
              <a:rPr lang="en-US" sz="2800" dirty="0"/>
              <a:t>3. </a:t>
            </a:r>
            <a:r>
              <a:rPr lang="en-US" sz="2800" dirty="0" err="1" smtClean="0"/>
              <a:t>Sulfation</a:t>
            </a:r>
            <a:endParaRPr lang="en-US" sz="2800" dirty="0"/>
          </a:p>
          <a:p>
            <a:r>
              <a:rPr lang="en-US" sz="2800" dirty="0" smtClean="0"/>
              <a:t>4.Acetylation</a:t>
            </a:r>
            <a:endParaRPr lang="ru-RU" sz="2800" dirty="0"/>
          </a:p>
        </p:txBody>
      </p:sp>
    </p:spTree>
    <p:extLst>
      <p:ext uri="{BB962C8B-B14F-4D97-AF65-F5344CB8AC3E}">
        <p14:creationId xmlns:p14="http://schemas.microsoft.com/office/powerpoint/2010/main" val="367900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4293096"/>
            <a:ext cx="8712968" cy="2203718"/>
          </a:xfrm>
        </p:spPr>
        <p:txBody>
          <a:bodyPr/>
          <a:lstStyle/>
          <a:p>
            <a:r>
              <a:rPr lang="en-US" sz="2800" b="1" dirty="0">
                <a:solidFill>
                  <a:srgbClr val="FFFF00"/>
                </a:solidFill>
              </a:rPr>
              <a:t>*The result of stage I is formation of active or inactive products which enter the stage II reactions.</a:t>
            </a:r>
            <a:br>
              <a:rPr lang="en-US" sz="2800" b="1" dirty="0">
                <a:solidFill>
                  <a:srgbClr val="FFFF00"/>
                </a:solidFill>
              </a:rPr>
            </a:br>
            <a:r>
              <a:rPr lang="en-US" sz="2800" b="1" dirty="0">
                <a:solidFill>
                  <a:srgbClr val="FFFF00"/>
                </a:solidFill>
              </a:rPr>
              <a:t>*Stage II reactions lead to the formation of inactive </a:t>
            </a:r>
            <a:r>
              <a:rPr lang="en-US" sz="2800" b="1" dirty="0" err="1">
                <a:solidFill>
                  <a:srgbClr val="FFFF00"/>
                </a:solidFill>
              </a:rPr>
              <a:t>metabolits</a:t>
            </a:r>
            <a:r>
              <a:rPr lang="en-US" sz="2800" b="1" dirty="0">
                <a:solidFill>
                  <a:srgbClr val="FFFF00"/>
                </a:solidFill>
              </a:rPr>
              <a:t> excreted from the body.</a:t>
            </a:r>
            <a:r>
              <a:rPr lang="ru-RU" sz="2800" b="1" dirty="0">
                <a:solidFill>
                  <a:srgbClr val="FFFF00"/>
                </a:solidFill>
              </a:rPr>
              <a:t/>
            </a:r>
            <a:br>
              <a:rPr lang="ru-RU" sz="2800" b="1" dirty="0">
                <a:solidFill>
                  <a:srgbClr val="FFFF00"/>
                </a:solidFill>
              </a:rPr>
            </a:br>
            <a:endParaRPr lang="ru-RU" sz="2800" b="1" dirty="0">
              <a:solidFill>
                <a:srgbClr val="FFFF00"/>
              </a:solidFill>
            </a:endParaRPr>
          </a:p>
        </p:txBody>
      </p:sp>
      <p:pic>
        <p:nvPicPr>
          <p:cNvPr id="6146" name="Picture 2" descr="C:\Users\Alina\Desktop\AjRss5VgSQKYfaCOziIxMA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6552728" cy="4177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40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40960" cy="1274440"/>
          </a:xfrm>
        </p:spPr>
        <p:txBody>
          <a:bodyPr/>
          <a:lstStyle/>
          <a:p>
            <a:r>
              <a:rPr lang="en-US" sz="3600" b="1" u="sng" dirty="0" smtClean="0">
                <a:solidFill>
                  <a:srgbClr val="FFFF00"/>
                </a:solidFill>
              </a:rPr>
              <a:t>Biotransformation of drugs can </a:t>
            </a:r>
            <a:r>
              <a:rPr lang="en-US" sz="3600" b="1" u="sng" dirty="0">
                <a:solidFill>
                  <a:srgbClr val="FFFF00"/>
                </a:solidFill>
              </a:rPr>
              <a:t>changes due to various factors:</a:t>
            </a:r>
            <a:endParaRPr lang="ru-RU" sz="3600" b="1" u="sng" dirty="0">
              <a:solidFill>
                <a:srgbClr val="FFFF00"/>
              </a:solidFill>
            </a:endParaRPr>
          </a:p>
        </p:txBody>
      </p:sp>
      <p:sp>
        <p:nvSpPr>
          <p:cNvPr id="3" name="Прямоугольник 2"/>
          <p:cNvSpPr/>
          <p:nvPr/>
        </p:nvSpPr>
        <p:spPr>
          <a:xfrm>
            <a:off x="309286" y="1772816"/>
            <a:ext cx="7503074" cy="3539430"/>
          </a:xfrm>
          <a:prstGeom prst="rect">
            <a:avLst/>
          </a:prstGeom>
        </p:spPr>
        <p:txBody>
          <a:bodyPr wrap="square">
            <a:spAutoFit/>
          </a:bodyPr>
          <a:lstStyle/>
          <a:p>
            <a:r>
              <a:rPr lang="en-US" sz="3200" dirty="0" smtClean="0"/>
              <a:t> - Features of drug </a:t>
            </a:r>
            <a:r>
              <a:rPr lang="en-US" sz="3200" dirty="0"/>
              <a:t>metabolism.</a:t>
            </a:r>
          </a:p>
          <a:p>
            <a:r>
              <a:rPr lang="en-US" sz="3200" dirty="0" smtClean="0"/>
              <a:t> - Comorbidities</a:t>
            </a:r>
            <a:r>
              <a:rPr lang="en-US" sz="3200" dirty="0"/>
              <a:t>.</a:t>
            </a:r>
          </a:p>
          <a:p>
            <a:r>
              <a:rPr lang="en-US" sz="3200" dirty="0" smtClean="0"/>
              <a:t> - Hunger </a:t>
            </a:r>
            <a:r>
              <a:rPr lang="en-US" sz="3200" dirty="0"/>
              <a:t>(diet).</a:t>
            </a:r>
          </a:p>
          <a:p>
            <a:r>
              <a:rPr lang="en-US" sz="3200" dirty="0" smtClean="0"/>
              <a:t> - Bad </a:t>
            </a:r>
            <a:r>
              <a:rPr lang="en-US" sz="3200" dirty="0"/>
              <a:t>habits (smoking, alcohol, drugs).</a:t>
            </a:r>
          </a:p>
          <a:p>
            <a:r>
              <a:rPr lang="en-US" sz="3200" dirty="0" smtClean="0"/>
              <a:t> - Age</a:t>
            </a:r>
            <a:r>
              <a:rPr lang="en-US" sz="3200" dirty="0"/>
              <a:t>.</a:t>
            </a:r>
          </a:p>
          <a:p>
            <a:r>
              <a:rPr lang="en-US" sz="3200" dirty="0" smtClean="0"/>
              <a:t> - Gender.</a:t>
            </a:r>
            <a:endParaRPr lang="en-US" sz="3200" dirty="0"/>
          </a:p>
          <a:p>
            <a:r>
              <a:rPr lang="en-US" sz="3200" dirty="0" smtClean="0"/>
              <a:t> - </a:t>
            </a:r>
            <a:r>
              <a:rPr lang="en-US" sz="3200" dirty="0"/>
              <a:t>G</a:t>
            </a:r>
            <a:r>
              <a:rPr lang="en-US" sz="3200" dirty="0" smtClean="0"/>
              <a:t>enetic features.</a:t>
            </a:r>
            <a:endParaRPr lang="ru-RU" sz="3200" dirty="0"/>
          </a:p>
        </p:txBody>
      </p:sp>
    </p:spTree>
    <p:extLst>
      <p:ext uri="{BB962C8B-B14F-4D97-AF65-F5344CB8AC3E}">
        <p14:creationId xmlns:p14="http://schemas.microsoft.com/office/powerpoint/2010/main" val="1883992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85184"/>
            <a:ext cx="9144000" cy="1138063"/>
          </a:xfrm>
        </p:spPr>
        <p:txBody>
          <a:bodyPr/>
          <a:lstStyle/>
          <a:p>
            <a:r>
              <a:rPr lang="en-US" sz="3200" u="sng" dirty="0" err="1" smtClean="0">
                <a:solidFill>
                  <a:srgbClr val="FFFF00"/>
                </a:solidFill>
                <a:effectLst/>
              </a:rPr>
              <a:t>Prodrug</a:t>
            </a:r>
            <a:r>
              <a:rPr lang="en-US" sz="3200" dirty="0">
                <a:effectLst/>
              </a:rPr>
              <a:t> </a:t>
            </a:r>
            <a:r>
              <a:rPr lang="en-US" sz="2400" b="1" dirty="0" smtClean="0">
                <a:effectLst/>
              </a:rPr>
              <a:t>- an</a:t>
            </a:r>
            <a:r>
              <a:rPr lang="en-US" sz="2400" b="1" dirty="0">
                <a:effectLst/>
              </a:rPr>
              <a:t> inactive substance that is converted to </a:t>
            </a:r>
            <a:r>
              <a:rPr lang="en-US" sz="2400" b="1" dirty="0" smtClean="0">
                <a:effectLst/>
              </a:rPr>
              <a:t>a drug within</a:t>
            </a:r>
            <a:r>
              <a:rPr lang="en-US" sz="2400" b="1" dirty="0">
                <a:effectLst/>
              </a:rPr>
              <a:t> the body </a:t>
            </a:r>
            <a:r>
              <a:rPr lang="en-US" sz="2400" b="1" dirty="0" err="1" smtClean="0">
                <a:effectLst/>
              </a:rPr>
              <a:t>bythe</a:t>
            </a:r>
            <a:r>
              <a:rPr lang="en-US" sz="2400" b="1" dirty="0">
                <a:effectLst/>
              </a:rPr>
              <a:t> action of enzymes or other </a:t>
            </a:r>
            <a:r>
              <a:rPr lang="en-US" sz="2400" b="1" dirty="0" smtClean="0">
                <a:effectLst/>
              </a:rPr>
              <a:t>chemicals.</a:t>
            </a:r>
            <a:endParaRPr lang="ru-RU" sz="2400" b="1" dirty="0"/>
          </a:p>
        </p:txBody>
      </p:sp>
      <p:pic>
        <p:nvPicPr>
          <p:cNvPr id="5122" name="Picture 2" descr="C:\Users\Alina\Desktop\Pharmaceutical-Prodrug-28084622939955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45" y="260648"/>
            <a:ext cx="777686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555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612560" cy="2443808"/>
          </a:xfrm>
        </p:spPr>
        <p:txBody>
          <a:bodyPr/>
          <a:lstStyle/>
          <a:p>
            <a:r>
              <a:rPr lang="en-US" sz="2800" dirty="0" smtClean="0">
                <a:solidFill>
                  <a:srgbClr val="FFFF00"/>
                </a:solidFill>
              </a:rPr>
              <a:t>Drugs which increase the activity of microsomal enzymes in the liver are named </a:t>
            </a:r>
            <a:r>
              <a:rPr lang="en-US" sz="3200" b="1" u="sng" dirty="0" smtClean="0">
                <a:solidFill>
                  <a:srgbClr val="FFFF00"/>
                </a:solidFill>
              </a:rPr>
              <a:t>inductors of microsomal oxidation. </a:t>
            </a:r>
            <a:r>
              <a:rPr lang="en-US" sz="3200" b="1" dirty="0" smtClean="0">
                <a:solidFill>
                  <a:srgbClr val="FFFF00"/>
                </a:solidFill>
              </a:rPr>
              <a:t/>
            </a:r>
            <a:br>
              <a:rPr lang="en-US" sz="3200" b="1" dirty="0" smtClean="0">
                <a:solidFill>
                  <a:srgbClr val="FFFF00"/>
                </a:solidFill>
              </a:rPr>
            </a:br>
            <a:r>
              <a:rPr lang="en-US" sz="2000" b="1" dirty="0" smtClean="0">
                <a:solidFill>
                  <a:srgbClr val="66FFFF"/>
                </a:solidFill>
              </a:rPr>
              <a:t>(</a:t>
            </a:r>
            <a:r>
              <a:rPr lang="en-US" sz="2000" b="1" dirty="0">
                <a:solidFill>
                  <a:srgbClr val="66FFFF"/>
                </a:solidFill>
              </a:rPr>
              <a:t>barbiturates, </a:t>
            </a:r>
            <a:r>
              <a:rPr lang="en-US" sz="2000" b="1" dirty="0" err="1">
                <a:solidFill>
                  <a:srgbClr val="66FFFF"/>
                </a:solidFill>
              </a:rPr>
              <a:t>antiepileptics</a:t>
            </a:r>
            <a:r>
              <a:rPr lang="en-US" sz="2000" b="1" dirty="0">
                <a:solidFill>
                  <a:srgbClr val="66FFFF"/>
                </a:solidFill>
              </a:rPr>
              <a:t> - </a:t>
            </a:r>
            <a:r>
              <a:rPr lang="en-US" sz="2000" b="1" dirty="0" err="1">
                <a:solidFill>
                  <a:srgbClr val="66FFFF"/>
                </a:solidFill>
              </a:rPr>
              <a:t>benzonal</a:t>
            </a:r>
            <a:r>
              <a:rPr lang="en-US" sz="2000" b="1" dirty="0">
                <a:solidFill>
                  <a:srgbClr val="66FFFF"/>
                </a:solidFill>
              </a:rPr>
              <a:t>, phenytoin, carbamazepine, </a:t>
            </a:r>
            <a:r>
              <a:rPr lang="en-US" sz="2000" b="1" dirty="0" smtClean="0">
                <a:solidFill>
                  <a:srgbClr val="66FFFF"/>
                </a:solidFill>
              </a:rPr>
              <a:t/>
            </a:r>
            <a:br>
              <a:rPr lang="en-US" sz="2000" b="1" dirty="0" smtClean="0">
                <a:solidFill>
                  <a:srgbClr val="66FFFF"/>
                </a:solidFill>
              </a:rPr>
            </a:br>
            <a:r>
              <a:rPr lang="en-US" sz="2000" b="1" dirty="0" smtClean="0">
                <a:solidFill>
                  <a:srgbClr val="66FFFF"/>
                </a:solidFill>
              </a:rPr>
              <a:t>tranquilizers</a:t>
            </a:r>
            <a:r>
              <a:rPr lang="en-US" sz="2000" b="1" dirty="0">
                <a:solidFill>
                  <a:srgbClr val="66FFFF"/>
                </a:solidFill>
              </a:rPr>
              <a:t>, </a:t>
            </a:r>
            <a:r>
              <a:rPr lang="en-US" sz="2000" b="1" dirty="0" smtClean="0">
                <a:solidFill>
                  <a:srgbClr val="66FFFF"/>
                </a:solidFill>
              </a:rPr>
              <a:t>corticosteroids</a:t>
            </a:r>
            <a:r>
              <a:rPr lang="en-US" sz="2000" b="1" dirty="0">
                <a:solidFill>
                  <a:srgbClr val="66FFFF"/>
                </a:solidFill>
              </a:rPr>
              <a:t>, anabolic steroids, testosterone, antibiotics - </a:t>
            </a:r>
            <a:r>
              <a:rPr lang="en-US" sz="2000" b="1" dirty="0" err="1">
                <a:solidFill>
                  <a:srgbClr val="66FFFF"/>
                </a:solidFill>
              </a:rPr>
              <a:t>griseofulvin</a:t>
            </a:r>
            <a:r>
              <a:rPr lang="en-US" sz="2000" b="1" dirty="0">
                <a:solidFill>
                  <a:srgbClr val="66FFFF"/>
                </a:solidFill>
              </a:rPr>
              <a:t>, </a:t>
            </a:r>
            <a:r>
              <a:rPr lang="en-US" sz="2000" b="1" dirty="0" smtClean="0">
                <a:solidFill>
                  <a:srgbClr val="66FFFF"/>
                </a:solidFill>
              </a:rPr>
              <a:t>rifampicin).</a:t>
            </a:r>
            <a:endParaRPr lang="ru-RU" sz="2000" b="1" dirty="0">
              <a:solidFill>
                <a:srgbClr val="66FFFF"/>
              </a:solidFill>
            </a:endParaRPr>
          </a:p>
        </p:txBody>
      </p:sp>
      <p:sp>
        <p:nvSpPr>
          <p:cNvPr id="3" name="Прямоугольник 2"/>
          <p:cNvSpPr/>
          <p:nvPr/>
        </p:nvSpPr>
        <p:spPr>
          <a:xfrm>
            <a:off x="-5827" y="3408678"/>
            <a:ext cx="9505056" cy="1877437"/>
          </a:xfrm>
          <a:prstGeom prst="rect">
            <a:avLst/>
          </a:prstGeom>
        </p:spPr>
        <p:txBody>
          <a:bodyPr wrap="square">
            <a:spAutoFit/>
          </a:bodyPr>
          <a:lstStyle/>
          <a:p>
            <a:r>
              <a:rPr lang="en-US" sz="2800" dirty="0">
                <a:solidFill>
                  <a:srgbClr val="FFFF00"/>
                </a:solidFill>
              </a:rPr>
              <a:t>Drugs which </a:t>
            </a:r>
            <a:r>
              <a:rPr lang="en-US" sz="2800" dirty="0" smtClean="0">
                <a:solidFill>
                  <a:srgbClr val="FFFF00"/>
                </a:solidFill>
              </a:rPr>
              <a:t>decrease </a:t>
            </a:r>
            <a:r>
              <a:rPr lang="en-US" sz="2800" dirty="0">
                <a:solidFill>
                  <a:srgbClr val="FFFF00"/>
                </a:solidFill>
              </a:rPr>
              <a:t>the activity of microsomal enzymes in the liver are named </a:t>
            </a:r>
            <a:r>
              <a:rPr lang="en-US" sz="3200" b="1" u="sng" dirty="0" smtClean="0">
                <a:solidFill>
                  <a:srgbClr val="FFFF00"/>
                </a:solidFill>
              </a:rPr>
              <a:t>inhibitors </a:t>
            </a:r>
            <a:r>
              <a:rPr lang="en-US" sz="3200" b="1" u="sng" dirty="0">
                <a:solidFill>
                  <a:srgbClr val="FFFF00"/>
                </a:solidFill>
              </a:rPr>
              <a:t>of microsomal </a:t>
            </a:r>
            <a:r>
              <a:rPr lang="en-US" sz="3200" b="1" u="sng" dirty="0" smtClean="0">
                <a:solidFill>
                  <a:srgbClr val="FFFF00"/>
                </a:solidFill>
              </a:rPr>
              <a:t>oxidation. </a:t>
            </a:r>
          </a:p>
          <a:p>
            <a:r>
              <a:rPr lang="en-US" sz="2400" b="1" dirty="0"/>
              <a:t>*</a:t>
            </a:r>
            <a:r>
              <a:rPr lang="en-US" sz="2400" b="1" dirty="0" smtClean="0"/>
              <a:t>Result of this can be </a:t>
            </a:r>
            <a:r>
              <a:rPr lang="en-US" sz="2400" b="1" dirty="0" err="1" smtClean="0"/>
              <a:t>cumulation</a:t>
            </a:r>
            <a:r>
              <a:rPr lang="en-US" sz="2400" b="1" dirty="0" smtClean="0"/>
              <a:t> or prolongation of action.</a:t>
            </a:r>
            <a:endParaRPr lang="ru-RU" sz="2400" b="1" dirty="0"/>
          </a:p>
        </p:txBody>
      </p:sp>
      <p:sp>
        <p:nvSpPr>
          <p:cNvPr id="4" name="Прямоугольник 3"/>
          <p:cNvSpPr/>
          <p:nvPr/>
        </p:nvSpPr>
        <p:spPr>
          <a:xfrm>
            <a:off x="0" y="2577451"/>
            <a:ext cx="8902708" cy="830997"/>
          </a:xfrm>
          <a:prstGeom prst="rect">
            <a:avLst/>
          </a:prstGeom>
        </p:spPr>
        <p:txBody>
          <a:bodyPr wrap="square">
            <a:spAutoFit/>
          </a:bodyPr>
          <a:lstStyle/>
          <a:p>
            <a:pPr algn="ctr"/>
            <a:r>
              <a:rPr lang="en-US" sz="2400" b="1" dirty="0" smtClean="0"/>
              <a:t>*Usage of these </a:t>
            </a:r>
            <a:r>
              <a:rPr lang="en-US" sz="2400" b="1" dirty="0"/>
              <a:t>drugs will decrease the efficiency</a:t>
            </a:r>
            <a:r>
              <a:rPr lang="en-US" sz="2400" b="1" dirty="0" smtClean="0"/>
              <a:t> </a:t>
            </a:r>
            <a:r>
              <a:rPr lang="en-US" sz="2400" b="1" dirty="0"/>
              <a:t>of the drugs, which </a:t>
            </a:r>
            <a:r>
              <a:rPr lang="en-US" sz="2400" b="1" dirty="0" smtClean="0"/>
              <a:t>metabolized with </a:t>
            </a:r>
            <a:r>
              <a:rPr lang="en-US" sz="2400" b="1" dirty="0"/>
              <a:t>the participation of </a:t>
            </a:r>
            <a:r>
              <a:rPr lang="en-US" sz="2400" b="1" dirty="0" smtClean="0"/>
              <a:t>cytochrome P-450.</a:t>
            </a:r>
            <a:endParaRPr lang="ru-RU" sz="2400" b="1" dirty="0"/>
          </a:p>
        </p:txBody>
      </p:sp>
      <p:sp>
        <p:nvSpPr>
          <p:cNvPr id="5" name="Прямоугольник 4"/>
          <p:cNvSpPr/>
          <p:nvPr/>
        </p:nvSpPr>
        <p:spPr>
          <a:xfrm>
            <a:off x="118328" y="5373216"/>
            <a:ext cx="8784379" cy="1015663"/>
          </a:xfrm>
          <a:prstGeom prst="rect">
            <a:avLst/>
          </a:prstGeom>
        </p:spPr>
        <p:txBody>
          <a:bodyPr wrap="square">
            <a:spAutoFit/>
          </a:bodyPr>
          <a:lstStyle/>
          <a:p>
            <a:r>
              <a:rPr lang="en-US" sz="2000" b="1" dirty="0" smtClean="0">
                <a:solidFill>
                  <a:srgbClr val="66FFFF"/>
                </a:solidFill>
              </a:rPr>
              <a:t>(antidepressants</a:t>
            </a:r>
            <a:r>
              <a:rPr lang="en-US" sz="2000" b="1" dirty="0">
                <a:solidFill>
                  <a:srgbClr val="66FFFF"/>
                </a:solidFill>
              </a:rPr>
              <a:t>, </a:t>
            </a:r>
            <a:r>
              <a:rPr lang="en-US" sz="2000" b="1" dirty="0" err="1">
                <a:solidFill>
                  <a:srgbClr val="66FFFF"/>
                </a:solidFill>
              </a:rPr>
              <a:t>antiarrhythmics</a:t>
            </a:r>
            <a:r>
              <a:rPr lang="en-US" sz="2000" b="1" dirty="0">
                <a:solidFill>
                  <a:srgbClr val="66FFFF"/>
                </a:solidFill>
              </a:rPr>
              <a:t> </a:t>
            </a:r>
            <a:r>
              <a:rPr lang="en-US" sz="2000" b="1" dirty="0" smtClean="0">
                <a:solidFill>
                  <a:srgbClr val="66FFFF"/>
                </a:solidFill>
              </a:rPr>
              <a:t>– </a:t>
            </a:r>
            <a:r>
              <a:rPr lang="en-US" sz="2000" b="1" dirty="0" err="1" smtClean="0">
                <a:solidFill>
                  <a:srgbClr val="66FFFF"/>
                </a:solidFill>
              </a:rPr>
              <a:t>qui.nidine</a:t>
            </a:r>
            <a:r>
              <a:rPr lang="en-US" sz="2000" b="1" dirty="0">
                <a:solidFill>
                  <a:srgbClr val="66FFFF"/>
                </a:solidFill>
              </a:rPr>
              <a:t>, </a:t>
            </a:r>
            <a:r>
              <a:rPr lang="en-US" sz="2000" b="1" dirty="0" smtClean="0">
                <a:solidFill>
                  <a:srgbClr val="66FFFF"/>
                </a:solidFill>
              </a:rPr>
              <a:t>preparations </a:t>
            </a:r>
            <a:r>
              <a:rPr lang="en-US" sz="2000" b="1" dirty="0">
                <a:solidFill>
                  <a:srgbClr val="66FFFF"/>
                </a:solidFill>
              </a:rPr>
              <a:t>female sex hormones, contraceptives, anticancer drugs, </a:t>
            </a:r>
            <a:r>
              <a:rPr lang="en-US" sz="2000" b="1" dirty="0" smtClean="0">
                <a:solidFill>
                  <a:srgbClr val="66FFFF"/>
                </a:solidFill>
              </a:rPr>
              <a:t>antibiotics - chloramphenicol</a:t>
            </a:r>
            <a:r>
              <a:rPr lang="en-US" sz="2000" b="1" dirty="0">
                <a:solidFill>
                  <a:srgbClr val="66FFFF"/>
                </a:solidFill>
              </a:rPr>
              <a:t>, </a:t>
            </a:r>
            <a:r>
              <a:rPr lang="en-US" sz="2000" b="1" dirty="0" smtClean="0">
                <a:solidFill>
                  <a:srgbClr val="66FFFF"/>
                </a:solidFill>
              </a:rPr>
              <a:t>erythromycin, </a:t>
            </a:r>
            <a:r>
              <a:rPr lang="en-US" sz="2000" b="1" dirty="0" err="1" smtClean="0">
                <a:solidFill>
                  <a:srgbClr val="66FFFF"/>
                </a:solidFill>
              </a:rPr>
              <a:t>teturam</a:t>
            </a:r>
            <a:r>
              <a:rPr lang="en-US" sz="2000" b="1" dirty="0" smtClean="0">
                <a:solidFill>
                  <a:srgbClr val="66FFFF"/>
                </a:solidFill>
              </a:rPr>
              <a:t>).</a:t>
            </a:r>
            <a:endParaRPr lang="en-US" sz="2000" b="1" dirty="0">
              <a:solidFill>
                <a:srgbClr val="66FFFF"/>
              </a:solidFill>
            </a:endParaRPr>
          </a:p>
        </p:txBody>
      </p:sp>
    </p:spTree>
    <p:extLst>
      <p:ext uri="{BB962C8B-B14F-4D97-AF65-F5344CB8AC3E}">
        <p14:creationId xmlns:p14="http://schemas.microsoft.com/office/powerpoint/2010/main" val="33252693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0080" y="116632"/>
            <a:ext cx="7543800" cy="792088"/>
          </a:xfrm>
        </p:spPr>
        <p:txBody>
          <a:bodyPr/>
          <a:lstStyle/>
          <a:p>
            <a:pPr algn="ctr"/>
            <a:r>
              <a:rPr lang="en-US" b="1" u="sng" dirty="0" smtClean="0">
                <a:solidFill>
                  <a:srgbClr val="FFFF00"/>
                </a:solidFill>
              </a:rPr>
              <a:t>EXCRETION</a:t>
            </a:r>
            <a:endParaRPr lang="ru-RU" b="1" u="sng" dirty="0">
              <a:solidFill>
                <a:srgbClr val="FFFF00"/>
              </a:solidFill>
            </a:endParaRPr>
          </a:p>
        </p:txBody>
      </p:sp>
      <p:sp>
        <p:nvSpPr>
          <p:cNvPr id="3" name="Прямоугольник 2"/>
          <p:cNvSpPr/>
          <p:nvPr/>
        </p:nvSpPr>
        <p:spPr>
          <a:xfrm>
            <a:off x="107504" y="980728"/>
            <a:ext cx="8856984" cy="2252924"/>
          </a:xfrm>
          <a:prstGeom prst="rect">
            <a:avLst/>
          </a:prstGeom>
        </p:spPr>
        <p:txBody>
          <a:bodyPr wrap="square">
            <a:spAutoFit/>
          </a:bodyPr>
          <a:lstStyle/>
          <a:p>
            <a:r>
              <a:rPr lang="en-US" dirty="0"/>
              <a:t> </a:t>
            </a:r>
            <a:r>
              <a:rPr lang="en-US" b="1" dirty="0"/>
              <a:t>The final stage of the </a:t>
            </a:r>
            <a:r>
              <a:rPr lang="en-US" b="1" dirty="0" smtClean="0"/>
              <a:t> </a:t>
            </a:r>
            <a:r>
              <a:rPr lang="en-US" b="1" dirty="0"/>
              <a:t>pharmacokinetic </a:t>
            </a:r>
            <a:r>
              <a:rPr lang="en-US" b="1" dirty="0" smtClean="0"/>
              <a:t>process of drug </a:t>
            </a:r>
            <a:r>
              <a:rPr lang="en-US" b="1" dirty="0"/>
              <a:t>and is </a:t>
            </a:r>
            <a:r>
              <a:rPr lang="en-US" b="1" dirty="0" smtClean="0"/>
              <a:t>occurs </a:t>
            </a:r>
            <a:r>
              <a:rPr lang="en-US" b="1" dirty="0"/>
              <a:t>through the excretory system of the body</a:t>
            </a:r>
            <a:r>
              <a:rPr lang="en-US" b="1" dirty="0" smtClean="0"/>
              <a:t>:</a:t>
            </a:r>
            <a:endParaRPr lang="ru-RU" b="1" dirty="0" smtClean="0"/>
          </a:p>
          <a:p>
            <a:endParaRPr lang="en-US" b="1" dirty="0"/>
          </a:p>
          <a:p>
            <a:pPr marL="285750" indent="-285750">
              <a:lnSpc>
                <a:spcPct val="90000"/>
              </a:lnSpc>
              <a:buFontTx/>
              <a:buChar char="-"/>
            </a:pPr>
            <a:r>
              <a:rPr lang="en-US" b="1" dirty="0" smtClean="0"/>
              <a:t>Kidney</a:t>
            </a:r>
            <a:r>
              <a:rPr lang="en-US" dirty="0" smtClean="0"/>
              <a:t> (glomerular filtration, tubular reabsorption,  tubular secretion);</a:t>
            </a:r>
          </a:p>
          <a:p>
            <a:pPr marL="285750" indent="-285750">
              <a:lnSpc>
                <a:spcPct val="90000"/>
              </a:lnSpc>
              <a:buFontTx/>
              <a:buChar char="-"/>
            </a:pPr>
            <a:r>
              <a:rPr lang="en-US" b="1" dirty="0" smtClean="0"/>
              <a:t>Liver</a:t>
            </a:r>
            <a:r>
              <a:rPr lang="en-US" dirty="0" smtClean="0"/>
              <a:t> (with bile)</a:t>
            </a:r>
            <a:r>
              <a:rPr lang="ru-RU" dirty="0"/>
              <a:t>;</a:t>
            </a:r>
            <a:endParaRPr lang="en-US" dirty="0"/>
          </a:p>
          <a:p>
            <a:r>
              <a:rPr lang="en-US" dirty="0"/>
              <a:t>- </a:t>
            </a:r>
            <a:r>
              <a:rPr lang="en-US" dirty="0" smtClean="0"/>
              <a:t>  </a:t>
            </a:r>
            <a:r>
              <a:rPr lang="en-US" b="1" dirty="0" smtClean="0"/>
              <a:t>Intestines</a:t>
            </a:r>
            <a:r>
              <a:rPr lang="en-US" b="1" dirty="0"/>
              <a:t>;</a:t>
            </a:r>
          </a:p>
          <a:p>
            <a:r>
              <a:rPr lang="en-US" dirty="0" smtClean="0"/>
              <a:t>-   </a:t>
            </a:r>
            <a:r>
              <a:rPr lang="en-US" b="1" dirty="0" smtClean="0"/>
              <a:t>Lungs;</a:t>
            </a:r>
            <a:endParaRPr lang="en-US" b="1" dirty="0"/>
          </a:p>
          <a:p>
            <a:r>
              <a:rPr lang="en-US" dirty="0"/>
              <a:t>- </a:t>
            </a:r>
            <a:r>
              <a:rPr lang="en-US" dirty="0" smtClean="0"/>
              <a:t>  </a:t>
            </a:r>
            <a:r>
              <a:rPr lang="en-US" b="1" dirty="0" smtClean="0"/>
              <a:t>Exocrine </a:t>
            </a:r>
            <a:r>
              <a:rPr lang="en-US" b="1" dirty="0"/>
              <a:t>glands </a:t>
            </a:r>
            <a:r>
              <a:rPr lang="en-US" dirty="0"/>
              <a:t>(</a:t>
            </a:r>
            <a:r>
              <a:rPr lang="en-US" dirty="0" smtClean="0"/>
              <a:t>salivary, sweat, mammary </a:t>
            </a:r>
            <a:r>
              <a:rPr lang="en-US" dirty="0"/>
              <a:t>gland).</a:t>
            </a:r>
            <a:endParaRPr lang="ru-RU" dirty="0"/>
          </a:p>
        </p:txBody>
      </p:sp>
      <p:pic>
        <p:nvPicPr>
          <p:cNvPr id="10242" name="Picture 2" descr="C:\Users\Alina\Desktop\excret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813" y="2276872"/>
            <a:ext cx="3876675" cy="440055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3890665"/>
            <a:ext cx="5436096" cy="1477328"/>
          </a:xfrm>
          <a:prstGeom prst="rect">
            <a:avLst/>
          </a:prstGeom>
        </p:spPr>
        <p:txBody>
          <a:bodyPr wrap="square">
            <a:spAutoFit/>
          </a:bodyPr>
          <a:lstStyle/>
          <a:p>
            <a:r>
              <a:rPr lang="en-GB" b="1" dirty="0" smtClean="0"/>
              <a:t>The majority of drugs are excreted by the kidneys. Hydrophilic may be excreted </a:t>
            </a:r>
            <a:r>
              <a:rPr lang="en-GB" b="1" dirty="0" err="1" smtClean="0"/>
              <a:t>throught</a:t>
            </a:r>
            <a:r>
              <a:rPr lang="en-GB" b="1" dirty="0" smtClean="0"/>
              <a:t> the kidney in unchanged form</a:t>
            </a:r>
            <a:r>
              <a:rPr lang="ru-RU" b="1" dirty="0" smtClean="0"/>
              <a:t>; </a:t>
            </a:r>
            <a:r>
              <a:rPr lang="en-US" b="1" dirty="0" smtClean="0"/>
              <a:t>lipophilic drugs are converted into hydrophilic metabolites which are excreted with urine. </a:t>
            </a:r>
            <a:endParaRPr lang="en-GB" b="1" dirty="0"/>
          </a:p>
        </p:txBody>
      </p:sp>
    </p:spTree>
    <p:extLst>
      <p:ext uri="{BB962C8B-B14F-4D97-AF65-F5344CB8AC3E}">
        <p14:creationId xmlns:p14="http://schemas.microsoft.com/office/powerpoint/2010/main" val="135434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240" y="620688"/>
            <a:ext cx="7543800" cy="5170512"/>
          </a:xfrm>
        </p:spPr>
        <p:txBody>
          <a:bodyPr/>
          <a:lstStyle/>
          <a:p>
            <a:r>
              <a:rPr lang="en-US" sz="5400" dirty="0">
                <a:solidFill>
                  <a:srgbClr val="FFFF00"/>
                </a:solidFill>
              </a:rPr>
              <a:t/>
            </a:r>
            <a:br>
              <a:rPr lang="en-US" sz="5400" dirty="0">
                <a:solidFill>
                  <a:srgbClr val="FFFF00"/>
                </a:solidFill>
              </a:rPr>
            </a:br>
            <a:endParaRPr lang="ru-RU" dirty="0"/>
          </a:p>
        </p:txBody>
      </p:sp>
      <p:sp>
        <p:nvSpPr>
          <p:cNvPr id="4" name="Прямоугольник 3"/>
          <p:cNvSpPr/>
          <p:nvPr/>
        </p:nvSpPr>
        <p:spPr>
          <a:xfrm>
            <a:off x="1259632" y="548680"/>
            <a:ext cx="6912768" cy="5663089"/>
          </a:xfrm>
          <a:prstGeom prst="rect">
            <a:avLst/>
          </a:prstGeom>
        </p:spPr>
        <p:txBody>
          <a:bodyPr wrap="square">
            <a:spAutoFit/>
          </a:bodyPr>
          <a:lstStyle/>
          <a:p>
            <a:r>
              <a:rPr lang="en-US" sz="5400" b="1" dirty="0" smtClean="0">
                <a:solidFill>
                  <a:srgbClr val="FFFF00"/>
                </a:solidFill>
              </a:rPr>
              <a:t>Pharmacokinetics </a:t>
            </a:r>
            <a:r>
              <a:rPr lang="en-US" sz="4400" b="1" dirty="0" smtClean="0">
                <a:solidFill>
                  <a:srgbClr val="FFFF00"/>
                </a:solidFill>
              </a:rPr>
              <a:t>includes the following processes</a:t>
            </a:r>
            <a:r>
              <a:rPr lang="ru-RU" sz="4400" b="1" dirty="0" smtClean="0">
                <a:solidFill>
                  <a:srgbClr val="FFFF00"/>
                </a:solidFill>
              </a:rPr>
              <a:t>:</a:t>
            </a:r>
            <a:endParaRPr lang="uk-UA" sz="4400" b="1" dirty="0" smtClean="0">
              <a:solidFill>
                <a:srgbClr val="FFFF00"/>
              </a:solidFill>
            </a:endParaRPr>
          </a:p>
          <a:p>
            <a:pPr marL="571500" indent="-571500">
              <a:buFontTx/>
              <a:buChar char="-"/>
            </a:pPr>
            <a:r>
              <a:rPr lang="en-US" sz="4400" dirty="0" smtClean="0"/>
              <a:t>Absorption</a:t>
            </a:r>
          </a:p>
          <a:p>
            <a:pPr marL="571500" indent="-571500">
              <a:buFontTx/>
              <a:buChar char="-"/>
            </a:pPr>
            <a:r>
              <a:rPr lang="en-US" sz="4400" dirty="0" smtClean="0"/>
              <a:t>Distribution</a:t>
            </a:r>
          </a:p>
          <a:p>
            <a:pPr marL="571500" indent="-571500">
              <a:buFontTx/>
              <a:buChar char="-"/>
            </a:pPr>
            <a:r>
              <a:rPr lang="en-US" sz="4400" dirty="0" smtClean="0"/>
              <a:t>Metabolism</a:t>
            </a:r>
          </a:p>
          <a:p>
            <a:pPr marL="571500" indent="-571500">
              <a:buFontTx/>
              <a:buChar char="-"/>
            </a:pPr>
            <a:r>
              <a:rPr lang="en-US" sz="4400" dirty="0" smtClean="0"/>
              <a:t>Excretion</a:t>
            </a:r>
          </a:p>
          <a:p>
            <a:pPr marL="571500" indent="-571500">
              <a:buFontTx/>
              <a:buChar char="-"/>
            </a:pPr>
            <a:endParaRPr lang="ru-RU" sz="4400" dirty="0"/>
          </a:p>
        </p:txBody>
      </p:sp>
    </p:spTree>
    <p:extLst>
      <p:ext uri="{BB962C8B-B14F-4D97-AF65-F5344CB8AC3E}">
        <p14:creationId xmlns:p14="http://schemas.microsoft.com/office/powerpoint/2010/main" val="2541984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802" y="1026834"/>
            <a:ext cx="8969422" cy="2520280"/>
          </a:xfrm>
        </p:spPr>
        <p:txBody>
          <a:bodyPr/>
          <a:lstStyle/>
          <a:p>
            <a:pPr>
              <a:lnSpc>
                <a:spcPct val="90000"/>
              </a:lnSpc>
            </a:pPr>
            <a:r>
              <a:rPr lang="en-GB" sz="2800" b="1" u="sng" dirty="0"/>
              <a:t>Clearance (</a:t>
            </a:r>
            <a:r>
              <a:rPr lang="en-GB" sz="2800" b="1" u="sng" dirty="0" err="1"/>
              <a:t>Cl</a:t>
            </a:r>
            <a:r>
              <a:rPr lang="en-GB" sz="2800" b="1" u="sng" dirty="0"/>
              <a:t>)</a:t>
            </a:r>
            <a:r>
              <a:rPr lang="en-GB" sz="2800" dirty="0"/>
              <a:t> of a drug is the volume of plasma from which the drug is completely removed per unit of time. The amount of eliminated drug is proportional to its concentration in the blood</a:t>
            </a:r>
            <a:br>
              <a:rPr lang="en-GB" sz="2800" dirty="0"/>
            </a:br>
            <a:r>
              <a:rPr lang="ru-RU" sz="2800" dirty="0" smtClean="0"/>
              <a:t>		</a:t>
            </a:r>
            <a:r>
              <a:rPr lang="en-US" sz="2800" dirty="0" smtClean="0">
                <a:solidFill>
                  <a:srgbClr val="66FFFF"/>
                </a:solidFill>
              </a:rPr>
              <a:t>CL=rate </a:t>
            </a:r>
            <a:r>
              <a:rPr lang="en-US" sz="2800" dirty="0">
                <a:solidFill>
                  <a:srgbClr val="66FFFF"/>
                </a:solidFill>
              </a:rPr>
              <a:t>of elimination/C</a:t>
            </a:r>
            <a:r>
              <a:rPr lang="ru-RU" sz="3200" dirty="0"/>
              <a:t/>
            </a:r>
            <a:br>
              <a:rPr lang="ru-RU" sz="3200" dirty="0"/>
            </a:br>
            <a:endParaRPr lang="ru-RU" sz="3200" dirty="0"/>
          </a:p>
        </p:txBody>
      </p:sp>
      <p:sp>
        <p:nvSpPr>
          <p:cNvPr id="3" name="Прямоугольник 2"/>
          <p:cNvSpPr/>
          <p:nvPr/>
        </p:nvSpPr>
        <p:spPr>
          <a:xfrm>
            <a:off x="395536" y="318948"/>
            <a:ext cx="7839005" cy="707886"/>
          </a:xfrm>
          <a:prstGeom prst="rect">
            <a:avLst/>
          </a:prstGeom>
        </p:spPr>
        <p:txBody>
          <a:bodyPr wrap="none">
            <a:spAutoFit/>
          </a:bodyPr>
          <a:lstStyle/>
          <a:p>
            <a:r>
              <a:rPr lang="en-US" sz="4000" b="1" u="sng" dirty="0">
                <a:solidFill>
                  <a:srgbClr val="FFFF00"/>
                </a:solidFill>
              </a:rPr>
              <a:t>Some terms of pharmacokinetics</a:t>
            </a:r>
            <a:endParaRPr lang="ru-RU" sz="4000" b="1" u="sng" dirty="0">
              <a:solidFill>
                <a:srgbClr val="FFFF00"/>
              </a:solidFill>
            </a:endParaRPr>
          </a:p>
        </p:txBody>
      </p:sp>
      <p:sp>
        <p:nvSpPr>
          <p:cNvPr id="4" name="Прямоугольник 3"/>
          <p:cNvSpPr/>
          <p:nvPr/>
        </p:nvSpPr>
        <p:spPr>
          <a:xfrm>
            <a:off x="210582" y="3429000"/>
            <a:ext cx="8753906" cy="2850011"/>
          </a:xfrm>
          <a:prstGeom prst="rect">
            <a:avLst/>
          </a:prstGeom>
        </p:spPr>
        <p:txBody>
          <a:bodyPr wrap="square">
            <a:spAutoFit/>
          </a:bodyPr>
          <a:lstStyle/>
          <a:p>
            <a:pPr>
              <a:lnSpc>
                <a:spcPct val="80000"/>
              </a:lnSpc>
            </a:pPr>
            <a:r>
              <a:rPr lang="en-GB" sz="2800" b="1" u="sng" dirty="0"/>
              <a:t>Half-life (t1/2)</a:t>
            </a:r>
            <a:r>
              <a:rPr lang="en-GB" sz="2800" dirty="0"/>
              <a:t> of a drug is the time taken for plasma drug concentration to reduce</a:t>
            </a:r>
            <a:r>
              <a:rPr lang="en-GB" sz="2800" b="1" dirty="0"/>
              <a:t> </a:t>
            </a:r>
            <a:r>
              <a:rPr lang="en-GB" sz="2800" dirty="0"/>
              <a:t>to half its peak level. </a:t>
            </a:r>
          </a:p>
          <a:p>
            <a:pPr>
              <a:lnSpc>
                <a:spcPct val="80000"/>
              </a:lnSpc>
            </a:pPr>
            <a:endParaRPr lang="en-GB" sz="2800" b="1" u="sng" dirty="0"/>
          </a:p>
          <a:p>
            <a:pPr>
              <a:lnSpc>
                <a:spcPct val="80000"/>
              </a:lnSpc>
            </a:pPr>
            <a:r>
              <a:rPr lang="en-GB" sz="2800" b="1" u="sng" dirty="0"/>
              <a:t>Volume of Distribution (</a:t>
            </a:r>
            <a:r>
              <a:rPr lang="en-GB" sz="2800" b="1" u="sng" dirty="0" err="1"/>
              <a:t>Vd</a:t>
            </a:r>
            <a:r>
              <a:rPr lang="en-GB" sz="2800" b="1" dirty="0"/>
              <a:t>)  is</a:t>
            </a:r>
            <a:r>
              <a:rPr lang="en-GB" sz="2800" b="1" u="sng" dirty="0"/>
              <a:t> </a:t>
            </a:r>
            <a:r>
              <a:rPr lang="en-US" sz="2800" dirty="0"/>
              <a:t>dose administered </a:t>
            </a:r>
            <a:r>
              <a:rPr lang="en-US" sz="2800" dirty="0" err="1"/>
              <a:t>i.v</a:t>
            </a:r>
            <a:r>
              <a:rPr lang="en-US" sz="2800" dirty="0"/>
              <a:t> divided by  plasma concentration.</a:t>
            </a:r>
            <a:r>
              <a:rPr lang="en-GB" sz="2800" dirty="0"/>
              <a:t> Drugs that are highly lipid soluble have a very high volume of distribution. Drugs that are lipid insoluble remain in the blood, and have a low </a:t>
            </a:r>
            <a:r>
              <a:rPr lang="en-GB" sz="2800" dirty="0" err="1" smtClean="0"/>
              <a:t>Vd</a:t>
            </a:r>
            <a:r>
              <a:rPr lang="ru-RU" sz="2800" dirty="0"/>
              <a:t>.</a:t>
            </a:r>
            <a:endParaRPr lang="en-GB" sz="2800" dirty="0"/>
          </a:p>
        </p:txBody>
      </p:sp>
    </p:spTree>
    <p:extLst>
      <p:ext uri="{BB962C8B-B14F-4D97-AF65-F5344CB8AC3E}">
        <p14:creationId xmlns:p14="http://schemas.microsoft.com/office/powerpoint/2010/main" val="4000159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670376"/>
          </a:xfrm>
        </p:spPr>
        <p:txBody>
          <a:bodyPr/>
          <a:lstStyle/>
          <a:p>
            <a:r>
              <a:rPr lang="ru-RU" sz="4400" b="1" dirty="0" smtClean="0">
                <a:solidFill>
                  <a:srgbClr val="FFFF00"/>
                </a:solidFill>
              </a:rPr>
              <a:t>		</a:t>
            </a:r>
            <a:r>
              <a:rPr lang="en-GB" sz="4400" b="1" u="sng" dirty="0" smtClean="0">
                <a:solidFill>
                  <a:srgbClr val="FFFF00"/>
                </a:solidFill>
              </a:rPr>
              <a:t>Pharmacodynamics</a:t>
            </a:r>
            <a:r>
              <a:rPr lang="en-GB" sz="3200" b="1" u="sng" dirty="0" smtClean="0"/>
              <a:t> </a:t>
            </a:r>
            <a:r>
              <a:rPr lang="ru-RU" sz="3200" b="1" dirty="0" smtClean="0"/>
              <a:t/>
            </a:r>
            <a:br>
              <a:rPr lang="ru-RU" sz="3200" b="1" dirty="0" smtClean="0"/>
            </a:br>
            <a:r>
              <a:rPr lang="en-US" sz="3200" dirty="0">
                <a:effectLst/>
              </a:rPr>
              <a:t>is the study of the biochemical and physiologic effects of drugs and their mechanisms of action.</a:t>
            </a:r>
            <a:r>
              <a:rPr lang="en-GB" sz="3200" b="1" dirty="0" smtClean="0"/>
              <a:t>	</a:t>
            </a:r>
            <a:r>
              <a:rPr lang="en-GB" sz="2800" b="1" dirty="0" smtClean="0"/>
              <a:t>It describes</a:t>
            </a:r>
            <a:r>
              <a:rPr lang="ru-RU" sz="2800" b="1" dirty="0" smtClean="0"/>
              <a:t>:</a:t>
            </a:r>
            <a:r>
              <a:rPr lang="en-US" sz="2800" b="1" dirty="0" smtClean="0"/>
              <a:t/>
            </a:r>
            <a:br>
              <a:rPr lang="en-US" sz="2800" b="1" dirty="0" smtClean="0"/>
            </a:br>
            <a:r>
              <a:rPr lang="en-US" sz="2400" dirty="0" smtClean="0"/>
              <a:t>- Effects</a:t>
            </a:r>
            <a:br>
              <a:rPr lang="en-US" sz="2400" dirty="0" smtClean="0"/>
            </a:br>
            <a:r>
              <a:rPr lang="en-US" sz="2400" dirty="0" smtClean="0"/>
              <a:t>- The mechanism of action</a:t>
            </a:r>
            <a:br>
              <a:rPr lang="en-US" sz="2400" dirty="0" smtClean="0"/>
            </a:br>
            <a:r>
              <a:rPr lang="en-US" sz="2400" dirty="0" smtClean="0"/>
              <a:t>- Drugs interactions</a:t>
            </a:r>
            <a:br>
              <a:rPr lang="en-US" sz="2400" dirty="0" smtClean="0"/>
            </a:br>
            <a:r>
              <a:rPr lang="en-US" sz="2400" dirty="0" smtClean="0"/>
              <a:t>- Doses</a:t>
            </a:r>
            <a:br>
              <a:rPr lang="en-US" sz="2400" dirty="0" smtClean="0"/>
            </a:br>
            <a:r>
              <a:rPr lang="en-US" sz="2400" dirty="0" smtClean="0"/>
              <a:t>- Dose-effect dependence</a:t>
            </a:r>
            <a:br>
              <a:rPr lang="en-US" sz="2400" dirty="0" smtClean="0"/>
            </a:br>
            <a:r>
              <a:rPr lang="en-US" sz="2400" dirty="0" smtClean="0"/>
              <a:t>- Factors influencing a drug action</a:t>
            </a:r>
            <a:r>
              <a:rPr lang="en-GB" sz="2400" dirty="0"/>
              <a:t/>
            </a:r>
            <a:br>
              <a:rPr lang="en-GB" sz="2400" dirty="0"/>
            </a:br>
            <a:endParaRPr lang="ru-RU" sz="2400" dirty="0"/>
          </a:p>
        </p:txBody>
      </p:sp>
      <p:sp>
        <p:nvSpPr>
          <p:cNvPr id="3" name="Прямоугольник 2"/>
          <p:cNvSpPr/>
          <p:nvPr/>
        </p:nvSpPr>
        <p:spPr>
          <a:xfrm>
            <a:off x="107504" y="4581128"/>
            <a:ext cx="9036496" cy="1661993"/>
          </a:xfrm>
          <a:prstGeom prst="rect">
            <a:avLst/>
          </a:prstGeom>
        </p:spPr>
        <p:txBody>
          <a:bodyPr wrap="square">
            <a:spAutoFit/>
          </a:bodyPr>
          <a:lstStyle/>
          <a:p>
            <a:r>
              <a:rPr lang="en-US" sz="3200" b="1" u="sng" dirty="0">
                <a:solidFill>
                  <a:srgbClr val="FFFF00"/>
                </a:solidFill>
              </a:rPr>
              <a:t>Pharmacological effect </a:t>
            </a:r>
            <a:r>
              <a:rPr lang="en-US" sz="3200" dirty="0"/>
              <a:t>-</a:t>
            </a:r>
            <a:r>
              <a:rPr lang="en-US" sz="2400" dirty="0"/>
              <a:t> </a:t>
            </a:r>
            <a:r>
              <a:rPr lang="en-US" sz="2200" b="1" dirty="0"/>
              <a:t>it changes the functions of organs and systems of the body caused by the drug substance.</a:t>
            </a:r>
            <a:br>
              <a:rPr lang="en-US" sz="2200" b="1" dirty="0"/>
            </a:br>
            <a:r>
              <a:rPr lang="en-US" sz="2400" dirty="0">
                <a:solidFill>
                  <a:srgbClr val="66FFFF"/>
                </a:solidFill>
              </a:rPr>
              <a:t>(Increased heart rate, lower blood pressure, decrease in body temperature)</a:t>
            </a:r>
            <a:endParaRPr lang="ru-RU" sz="2400" dirty="0"/>
          </a:p>
        </p:txBody>
      </p:sp>
    </p:spTree>
    <p:extLst>
      <p:ext uri="{BB962C8B-B14F-4D97-AF65-F5344CB8AC3E}">
        <p14:creationId xmlns:p14="http://schemas.microsoft.com/office/powerpoint/2010/main" val="2988706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145016" cy="7029400"/>
          </a:xfrm>
        </p:spPr>
        <p:txBody>
          <a:bodyPr/>
          <a:lstStyle/>
          <a:p>
            <a:r>
              <a:rPr lang="en-GB" sz="4000" b="1" u="sng" dirty="0" smtClean="0">
                <a:solidFill>
                  <a:srgbClr val="FFFF00"/>
                </a:solidFill>
              </a:rPr>
              <a:t>Pharmacological effects</a:t>
            </a:r>
            <a:r>
              <a:rPr lang="ru-RU" sz="4000" b="1" dirty="0" smtClean="0">
                <a:solidFill>
                  <a:srgbClr val="FFFF00"/>
                </a:solidFill>
              </a:rPr>
              <a:t>:</a:t>
            </a:r>
            <a:r>
              <a:rPr lang="en-US" sz="4000" b="1" dirty="0" smtClean="0">
                <a:solidFill>
                  <a:srgbClr val="FFFF00"/>
                </a:solidFill>
              </a:rPr>
              <a:t/>
            </a:r>
            <a:br>
              <a:rPr lang="en-US" sz="4000" b="1" dirty="0" smtClean="0">
                <a:solidFill>
                  <a:srgbClr val="FFFF00"/>
                </a:solidFill>
              </a:rPr>
            </a:br>
            <a:r>
              <a:rPr lang="en-US" sz="4000" b="1" dirty="0">
                <a:solidFill>
                  <a:srgbClr val="FFFF00"/>
                </a:solidFill>
              </a:rPr>
              <a:t>*</a:t>
            </a:r>
            <a:r>
              <a:rPr lang="uk-UA" sz="4000" b="1" dirty="0" smtClean="0">
                <a:solidFill>
                  <a:srgbClr val="FFFF00"/>
                </a:solidFill>
              </a:rPr>
              <a:t> </a:t>
            </a:r>
            <a:r>
              <a:rPr lang="en-GB" sz="3200" b="1" u="sng" dirty="0" smtClean="0"/>
              <a:t>Stimulation</a:t>
            </a:r>
            <a:r>
              <a:rPr lang="uk-UA" sz="3200" b="1" dirty="0" smtClean="0"/>
              <a:t>- </a:t>
            </a:r>
            <a:r>
              <a:rPr lang="en-US" sz="2000" b="1" dirty="0" smtClean="0"/>
              <a:t>it is selective enhancement of the level of activity of specialized cells </a:t>
            </a:r>
            <a:r>
              <a:rPr lang="en-US" sz="2000" b="1" dirty="0" smtClean="0">
                <a:solidFill>
                  <a:srgbClr val="66FFFF"/>
                </a:solidFill>
              </a:rPr>
              <a:t>(adrenaline stimulates heart, </a:t>
            </a:r>
            <a:r>
              <a:rPr lang="en-US" sz="2000" b="1" dirty="0" err="1" smtClean="0">
                <a:solidFill>
                  <a:srgbClr val="66FFFF"/>
                </a:solidFill>
              </a:rPr>
              <a:t>pilocarpine</a:t>
            </a:r>
            <a:r>
              <a:rPr lang="en-US" sz="2000" b="1" dirty="0" smtClean="0">
                <a:solidFill>
                  <a:srgbClr val="66FFFF"/>
                </a:solidFill>
              </a:rPr>
              <a:t> – salivary </a:t>
            </a:r>
            <a:r>
              <a:rPr lang="en-US" sz="2000" b="1" dirty="0" err="1" smtClean="0">
                <a:solidFill>
                  <a:srgbClr val="66FFFF"/>
                </a:solidFill>
              </a:rPr>
              <a:t>glunds</a:t>
            </a:r>
            <a:r>
              <a:rPr lang="en-US" sz="2000" b="1" dirty="0" smtClean="0">
                <a:solidFill>
                  <a:srgbClr val="66FFFF"/>
                </a:solidFill>
              </a:rPr>
              <a:t>)</a:t>
            </a:r>
            <a:r>
              <a:rPr lang="en-GB" sz="4000" b="1" dirty="0"/>
              <a:t/>
            </a:r>
            <a:br>
              <a:rPr lang="en-GB" sz="4000" b="1" dirty="0"/>
            </a:br>
            <a:r>
              <a:rPr lang="en-GB" sz="4000" b="1" dirty="0" smtClean="0">
                <a:solidFill>
                  <a:srgbClr val="FFFF00"/>
                </a:solidFill>
              </a:rPr>
              <a:t>*</a:t>
            </a:r>
            <a:r>
              <a:rPr lang="en-GB" sz="4000" b="1" dirty="0" smtClean="0"/>
              <a:t> </a:t>
            </a:r>
            <a:r>
              <a:rPr lang="en-GB" sz="3200" b="1" u="sng" dirty="0" smtClean="0"/>
              <a:t>Depression</a:t>
            </a:r>
            <a:r>
              <a:rPr lang="en-GB" sz="3200" b="1" dirty="0" smtClean="0"/>
              <a:t>- </a:t>
            </a:r>
            <a:r>
              <a:rPr lang="en-GB" sz="2000" b="1" dirty="0" smtClean="0"/>
              <a:t>it is selective diminution of activity of specialized cells </a:t>
            </a:r>
            <a:r>
              <a:rPr lang="en-GB" sz="2000" b="1" dirty="0" smtClean="0">
                <a:solidFill>
                  <a:srgbClr val="66FFFF"/>
                </a:solidFill>
              </a:rPr>
              <a:t>(barbiturates depress CNS, quinidine depresses heart).</a:t>
            </a:r>
            <a:r>
              <a:rPr lang="en-GB" sz="3200" b="1" dirty="0">
                <a:solidFill>
                  <a:srgbClr val="66FFFF"/>
                </a:solidFill>
              </a:rPr>
              <a:t/>
            </a:r>
            <a:br>
              <a:rPr lang="en-GB" sz="3200" b="1" dirty="0">
                <a:solidFill>
                  <a:srgbClr val="66FFFF"/>
                </a:solidFill>
              </a:rPr>
            </a:br>
            <a:r>
              <a:rPr lang="en-GB" sz="3200" b="1" dirty="0" smtClean="0">
                <a:solidFill>
                  <a:srgbClr val="FFFF00"/>
                </a:solidFill>
              </a:rPr>
              <a:t>*</a:t>
            </a:r>
            <a:r>
              <a:rPr lang="en-GB" sz="3200" b="1" dirty="0" smtClean="0">
                <a:solidFill>
                  <a:srgbClr val="66FFFF"/>
                </a:solidFill>
              </a:rPr>
              <a:t> </a:t>
            </a:r>
            <a:r>
              <a:rPr lang="en-GB" sz="3200" b="1" u="sng" dirty="0" smtClean="0"/>
              <a:t>Replacement</a:t>
            </a:r>
            <a:r>
              <a:rPr lang="en-GB" sz="3200" b="1" dirty="0" smtClean="0"/>
              <a:t>- </a:t>
            </a:r>
            <a:r>
              <a:rPr lang="en-GB" sz="2000" b="1" dirty="0" smtClean="0"/>
              <a:t>this refers to the use of natural metabolites, hormones or their congeners in deficiency states </a:t>
            </a:r>
            <a:r>
              <a:rPr lang="en-GB" sz="2000" b="1" dirty="0" smtClean="0">
                <a:solidFill>
                  <a:srgbClr val="66FFFF"/>
                </a:solidFill>
              </a:rPr>
              <a:t>(levodopa in parkinsonism, insulin in diabetes mellitus, iron in </a:t>
            </a:r>
            <a:r>
              <a:rPr lang="en-GB" sz="2000" b="1" dirty="0" err="1" smtClean="0">
                <a:solidFill>
                  <a:srgbClr val="66FFFF"/>
                </a:solidFill>
              </a:rPr>
              <a:t>anemia</a:t>
            </a:r>
            <a:r>
              <a:rPr lang="en-GB" sz="2000" b="1" dirty="0" smtClean="0">
                <a:solidFill>
                  <a:srgbClr val="66FFFF"/>
                </a:solidFill>
              </a:rPr>
              <a:t>).</a:t>
            </a:r>
            <a:r>
              <a:rPr lang="en-GB" sz="3200" b="1" dirty="0"/>
              <a:t/>
            </a:r>
            <a:br>
              <a:rPr lang="en-GB" sz="3200" b="1" dirty="0"/>
            </a:br>
            <a:r>
              <a:rPr lang="en-GB" sz="3200" b="1" dirty="0" smtClean="0">
                <a:solidFill>
                  <a:srgbClr val="FFFF00"/>
                </a:solidFill>
              </a:rPr>
              <a:t>*</a:t>
            </a:r>
            <a:r>
              <a:rPr lang="en-GB" sz="3200" b="1" dirty="0" smtClean="0"/>
              <a:t> </a:t>
            </a:r>
            <a:r>
              <a:rPr lang="en-GB" sz="3200" b="1" u="sng" dirty="0" smtClean="0"/>
              <a:t>Irritation</a:t>
            </a:r>
            <a:r>
              <a:rPr lang="en-GB" sz="3200" b="1" dirty="0" smtClean="0"/>
              <a:t>- </a:t>
            </a:r>
            <a:r>
              <a:rPr lang="en-GB" sz="2000" b="1" dirty="0" smtClean="0"/>
              <a:t>this connotes a </a:t>
            </a:r>
            <a:r>
              <a:rPr lang="en-GB" sz="2000" b="1" dirty="0" err="1" smtClean="0"/>
              <a:t>nonselective</a:t>
            </a:r>
            <a:r>
              <a:rPr lang="en-GB" sz="2000" b="1" dirty="0" smtClean="0"/>
              <a:t>, often noxious effect and is particularly applied to less specialized cells. Mild irritation may stimulate associated function </a:t>
            </a:r>
            <a:r>
              <a:rPr lang="en-GB" sz="2000" b="1" dirty="0" smtClean="0">
                <a:solidFill>
                  <a:srgbClr val="66FFFF"/>
                </a:solidFill>
              </a:rPr>
              <a:t>(bitters increase salivary and gastric secretion). </a:t>
            </a:r>
            <a:r>
              <a:rPr lang="en-GB" sz="2000" b="1" dirty="0" smtClean="0"/>
              <a:t>But strong irritation results in inflammation, corrosion, necrosis and morphological damage. This may result in diminution or loss of function.</a:t>
            </a:r>
            <a:r>
              <a:rPr lang="en-GB" sz="2000" b="1" dirty="0"/>
              <a:t/>
            </a:r>
            <a:br>
              <a:rPr lang="en-GB" sz="2000" b="1" dirty="0"/>
            </a:br>
            <a:r>
              <a:rPr lang="en-GB" sz="3200" b="1" dirty="0" smtClean="0">
                <a:solidFill>
                  <a:srgbClr val="FFFF00"/>
                </a:solidFill>
              </a:rPr>
              <a:t>*</a:t>
            </a:r>
            <a:r>
              <a:rPr lang="en-GB" sz="3200" b="1" dirty="0" smtClean="0"/>
              <a:t> </a:t>
            </a:r>
            <a:r>
              <a:rPr lang="en-GB" sz="3200" b="1" u="sng" dirty="0" smtClean="0"/>
              <a:t>Cytotoxic effect</a:t>
            </a:r>
            <a:r>
              <a:rPr lang="en-GB" sz="3200" b="1" dirty="0" smtClean="0"/>
              <a:t>- </a:t>
            </a:r>
            <a:r>
              <a:rPr lang="en-GB" sz="2000" b="1" dirty="0" smtClean="0"/>
              <a:t>for invading parasites or cancer cells attenuating  them without significantly affecting the host cells is utilized for cure/palliation of infections and neoplasms </a:t>
            </a:r>
            <a:r>
              <a:rPr lang="en-GB" sz="2000" b="1" dirty="0" smtClean="0">
                <a:solidFill>
                  <a:srgbClr val="66FFFF"/>
                </a:solidFill>
              </a:rPr>
              <a:t>(</a:t>
            </a:r>
            <a:r>
              <a:rPr lang="en-GB" sz="2000" b="1" dirty="0" err="1" smtClean="0">
                <a:solidFill>
                  <a:srgbClr val="66FFFF"/>
                </a:solidFill>
              </a:rPr>
              <a:t>chloroquine</a:t>
            </a:r>
            <a:r>
              <a:rPr lang="en-GB" sz="2000" b="1" dirty="0" smtClean="0">
                <a:solidFill>
                  <a:srgbClr val="66FFFF"/>
                </a:solidFill>
              </a:rPr>
              <a:t>, </a:t>
            </a:r>
            <a:r>
              <a:rPr lang="en-GB" sz="2000" b="1" dirty="0" err="1" smtClean="0">
                <a:solidFill>
                  <a:srgbClr val="66FFFF"/>
                </a:solidFill>
              </a:rPr>
              <a:t>mebendazole</a:t>
            </a:r>
            <a:r>
              <a:rPr lang="en-GB" sz="2000" b="1" dirty="0" smtClean="0">
                <a:solidFill>
                  <a:srgbClr val="66FFFF"/>
                </a:solidFill>
              </a:rPr>
              <a:t>, cyclophosphamide).</a:t>
            </a:r>
            <a:r>
              <a:rPr lang="en-GB" sz="3200" dirty="0">
                <a:solidFill>
                  <a:srgbClr val="66FFFF"/>
                </a:solidFill>
              </a:rPr>
              <a:t/>
            </a:r>
            <a:br>
              <a:rPr lang="en-GB" sz="3200" dirty="0">
                <a:solidFill>
                  <a:srgbClr val="66FFFF"/>
                </a:solidFill>
              </a:rPr>
            </a:br>
            <a:endParaRPr lang="ru-RU" sz="3200" dirty="0">
              <a:solidFill>
                <a:srgbClr val="66FFFF"/>
              </a:solidFill>
            </a:endParaRPr>
          </a:p>
        </p:txBody>
      </p:sp>
    </p:spTree>
    <p:extLst>
      <p:ext uri="{BB962C8B-B14F-4D97-AF65-F5344CB8AC3E}">
        <p14:creationId xmlns:p14="http://schemas.microsoft.com/office/powerpoint/2010/main" val="3235403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2426568"/>
          </a:xfrm>
        </p:spPr>
        <p:txBody>
          <a:bodyPr/>
          <a:lstStyle/>
          <a:p>
            <a:r>
              <a:rPr lang="en-US" sz="3600" dirty="0"/>
              <a:t/>
            </a:r>
            <a:br>
              <a:rPr lang="en-US" sz="3600" dirty="0"/>
            </a:br>
            <a:endParaRPr lang="ru-RU" sz="2400" dirty="0">
              <a:solidFill>
                <a:srgbClr val="66FFFF"/>
              </a:solidFill>
            </a:endParaRPr>
          </a:p>
        </p:txBody>
      </p:sp>
      <p:sp>
        <p:nvSpPr>
          <p:cNvPr id="3" name="Прямоугольник 2"/>
          <p:cNvSpPr/>
          <p:nvPr/>
        </p:nvSpPr>
        <p:spPr>
          <a:xfrm>
            <a:off x="2195736" y="0"/>
            <a:ext cx="4572000" cy="584775"/>
          </a:xfrm>
          <a:prstGeom prst="rect">
            <a:avLst/>
          </a:prstGeom>
        </p:spPr>
        <p:txBody>
          <a:bodyPr>
            <a:spAutoFit/>
          </a:bodyPr>
          <a:lstStyle/>
          <a:p>
            <a:r>
              <a:rPr lang="en-US" sz="3200" b="1" u="sng" dirty="0" smtClean="0">
                <a:solidFill>
                  <a:srgbClr val="FFFF00"/>
                </a:solidFill>
              </a:rPr>
              <a:t>Types of drugs action</a:t>
            </a:r>
            <a:endParaRPr lang="ru-RU" sz="3200" u="sng" dirty="0"/>
          </a:p>
        </p:txBody>
      </p:sp>
      <p:graphicFrame>
        <p:nvGraphicFramePr>
          <p:cNvPr id="4" name="Таблица 3"/>
          <p:cNvGraphicFramePr>
            <a:graphicFrameLocks noGrp="1"/>
          </p:cNvGraphicFramePr>
          <p:nvPr>
            <p:extLst>
              <p:ext uri="{D42A27DB-BD31-4B8C-83A1-F6EECF244321}">
                <p14:modId xmlns:p14="http://schemas.microsoft.com/office/powerpoint/2010/main" val="1700444561"/>
              </p:ext>
            </p:extLst>
          </p:nvPr>
        </p:nvGraphicFramePr>
        <p:xfrm>
          <a:off x="251520" y="836710"/>
          <a:ext cx="8568952" cy="5780110"/>
        </p:xfrm>
        <a:graphic>
          <a:graphicData uri="http://schemas.openxmlformats.org/drawingml/2006/table">
            <a:tbl>
              <a:tblPr firstRow="1" bandRow="1">
                <a:tableStyleId>{5C22544A-7EE6-4342-B048-85BDC9FD1C3A}</a:tableStyleId>
              </a:tblPr>
              <a:tblGrid>
                <a:gridCol w="2856317"/>
                <a:gridCol w="1428159"/>
                <a:gridCol w="1428159"/>
                <a:gridCol w="2856317"/>
              </a:tblGrid>
              <a:tr h="960757">
                <a:tc gridSpan="2">
                  <a:txBody>
                    <a:bodyPr/>
                    <a:lstStyle/>
                    <a:p>
                      <a:pPr algn="ctr"/>
                      <a:r>
                        <a:rPr lang="en-US" sz="2000" b="1" u="sng" dirty="0" smtClean="0">
                          <a:solidFill>
                            <a:schemeClr val="bg1"/>
                          </a:solidFill>
                        </a:rPr>
                        <a:t>Local</a:t>
                      </a:r>
                      <a:r>
                        <a:rPr lang="en-US" sz="2000" b="1" dirty="0" smtClean="0">
                          <a:solidFill>
                            <a:schemeClr val="bg1"/>
                          </a:solidFill>
                        </a:rPr>
                        <a:t> </a:t>
                      </a:r>
                    </a:p>
                    <a:p>
                      <a:r>
                        <a:rPr lang="en-US" dirty="0" smtClean="0">
                          <a:solidFill>
                            <a:schemeClr val="bg1"/>
                          </a:solidFill>
                        </a:rPr>
                        <a:t>(in the site of administration)</a:t>
                      </a:r>
                    </a:p>
                  </a:txBody>
                  <a:tcPr/>
                </a:tc>
                <a:tc hMerge="1">
                  <a:txBody>
                    <a:bodyPr/>
                    <a:lstStyle/>
                    <a:p>
                      <a:endParaRPr lang="ru-RU"/>
                    </a:p>
                  </a:txBody>
                  <a:tcPr/>
                </a:tc>
                <a:tc gridSpan="2">
                  <a:txBody>
                    <a:bodyPr/>
                    <a:lstStyle/>
                    <a:p>
                      <a:pPr algn="ctr"/>
                      <a:r>
                        <a:rPr lang="en-US" sz="2000" u="sng" dirty="0" err="1" smtClean="0">
                          <a:solidFill>
                            <a:schemeClr val="bg1"/>
                          </a:solidFill>
                        </a:rPr>
                        <a:t>Resorbtive</a:t>
                      </a:r>
                      <a:r>
                        <a:rPr lang="en-US" sz="2000" u="sng" dirty="0" smtClean="0">
                          <a:solidFill>
                            <a:schemeClr val="bg1"/>
                          </a:solidFill>
                        </a:rPr>
                        <a:t> </a:t>
                      </a:r>
                    </a:p>
                    <a:p>
                      <a:r>
                        <a:rPr lang="en-US" dirty="0" smtClean="0">
                          <a:solidFill>
                            <a:schemeClr val="bg1"/>
                          </a:solidFill>
                        </a:rPr>
                        <a:t>(after the absorption into the blood)</a:t>
                      </a:r>
                    </a:p>
                    <a:p>
                      <a:endParaRPr lang="ru-RU" dirty="0">
                        <a:solidFill>
                          <a:schemeClr val="bg1"/>
                        </a:solidFill>
                      </a:endParaRPr>
                    </a:p>
                  </a:txBody>
                  <a:tcPr/>
                </a:tc>
                <a:tc hMerge="1">
                  <a:txBody>
                    <a:bodyPr/>
                    <a:lstStyle/>
                    <a:p>
                      <a:endParaRPr lang="ru-RU"/>
                    </a:p>
                  </a:txBody>
                  <a:tcPr/>
                </a:tc>
              </a:tr>
              <a:tr h="1357969">
                <a:tc>
                  <a:txBody>
                    <a:bodyPr/>
                    <a:lstStyle/>
                    <a:p>
                      <a:pPr algn="ctr"/>
                      <a:r>
                        <a:rPr lang="en-US" sz="2000" b="1" u="sng" dirty="0" smtClean="0"/>
                        <a:t>Direct</a:t>
                      </a:r>
                      <a:r>
                        <a:rPr lang="en-US" b="1" u="sng" dirty="0" smtClean="0"/>
                        <a:t> </a:t>
                      </a:r>
                    </a:p>
                    <a:p>
                      <a:r>
                        <a:rPr lang="en-US" b="0" dirty="0" smtClean="0"/>
                        <a:t>(in the organ with target cells)</a:t>
                      </a:r>
                      <a:endParaRPr lang="ru-RU" b="0" dirty="0"/>
                    </a:p>
                  </a:txBody>
                  <a:tcPr/>
                </a:tc>
                <a:tc gridSpan="2">
                  <a:txBody>
                    <a:bodyPr/>
                    <a:lstStyle/>
                    <a:p>
                      <a:pPr algn="ctr"/>
                      <a:r>
                        <a:rPr lang="en-US" sz="2000" b="1" u="sng" dirty="0" smtClean="0"/>
                        <a:t>Indirect </a:t>
                      </a: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b="0" dirty="0" smtClean="0"/>
                        <a:t>(in other organs but due to the action on the target</a:t>
                      </a:r>
                      <a:r>
                        <a:rPr lang="en-US" sz="2000" b="0" baseline="0" dirty="0" smtClean="0"/>
                        <a:t> organ</a:t>
                      </a:r>
                      <a:r>
                        <a:rPr lang="en-US" sz="2000" b="0" dirty="0" smtClean="0"/>
                        <a:t>)</a:t>
                      </a:r>
                      <a:endParaRPr lang="ru-RU" sz="2000" b="0" dirty="0" smtClean="0"/>
                    </a:p>
                  </a:txBody>
                  <a:tcPr/>
                </a:tc>
                <a:tc hMerge="1">
                  <a:txBody>
                    <a:bodyPr/>
                    <a:lstStyle/>
                    <a:p>
                      <a:pPr algn="ctr"/>
                      <a:endParaRPr lang="ru-RU" sz="2000" b="0" dirty="0"/>
                    </a:p>
                  </a:txBody>
                  <a:tcPr/>
                </a:tc>
                <a:tc>
                  <a:txBody>
                    <a:bodyPr/>
                    <a:lstStyle/>
                    <a:p>
                      <a:pPr algn="ctr"/>
                      <a:r>
                        <a:rPr lang="en-US" sz="2000" b="1" u="sng" dirty="0" smtClean="0"/>
                        <a:t>Reflexive </a:t>
                      </a:r>
                    </a:p>
                    <a:p>
                      <a:pPr algn="ctr"/>
                      <a:r>
                        <a:rPr lang="en-US" sz="2000" b="0" dirty="0" smtClean="0"/>
                        <a:t>(by reflex)</a:t>
                      </a:r>
                      <a:endParaRPr lang="ru-RU" sz="2000" b="0" dirty="0"/>
                    </a:p>
                  </a:txBody>
                  <a:tcPr/>
                </a:tc>
              </a:tr>
              <a:tr h="790093">
                <a:tc gridSpan="2">
                  <a:txBody>
                    <a:bodyPr/>
                    <a:lstStyle/>
                    <a:p>
                      <a:pPr algn="ctr"/>
                      <a:r>
                        <a:rPr lang="en-US" b="1" u="sng" dirty="0" smtClean="0"/>
                        <a:t>Non selective</a:t>
                      </a:r>
                    </a:p>
                    <a:p>
                      <a:pPr algn="ctr"/>
                      <a:r>
                        <a:rPr lang="en-US" b="0" dirty="0" smtClean="0"/>
                        <a:t> (on all cells)</a:t>
                      </a:r>
                      <a:endParaRPr lang="ru-RU" b="0" dirty="0"/>
                    </a:p>
                  </a:txBody>
                  <a:tcPr/>
                </a:tc>
                <a:tc hMerge="1">
                  <a:txBody>
                    <a:bodyPr/>
                    <a:lstStyle/>
                    <a:p>
                      <a:endParaRPr lang="ru-RU"/>
                    </a:p>
                  </a:txBody>
                  <a:tcPr/>
                </a:tc>
                <a:tc gridSpan="2">
                  <a:txBody>
                    <a:bodyPr/>
                    <a:lstStyle/>
                    <a:p>
                      <a:pPr algn="ctr"/>
                      <a:r>
                        <a:rPr lang="en-US" b="1" u="sng" dirty="0" smtClean="0"/>
                        <a:t>Selective</a:t>
                      </a:r>
                    </a:p>
                    <a:p>
                      <a:pPr algn="ctr"/>
                      <a:r>
                        <a:rPr lang="en-US" b="0" dirty="0" smtClean="0"/>
                        <a:t>(on </a:t>
                      </a:r>
                      <a:r>
                        <a:rPr lang="en-US" b="0" dirty="0" err="1" smtClean="0"/>
                        <a:t>celected</a:t>
                      </a:r>
                      <a:r>
                        <a:rPr lang="en-US" b="0" baseline="0" dirty="0" smtClean="0"/>
                        <a:t> cells and tissues</a:t>
                      </a:r>
                      <a:r>
                        <a:rPr lang="en-US" b="0" dirty="0" smtClean="0"/>
                        <a:t>)</a:t>
                      </a:r>
                      <a:endParaRPr lang="ru-RU" b="0" dirty="0"/>
                    </a:p>
                  </a:txBody>
                  <a:tcPr/>
                </a:tc>
                <a:tc hMerge="1">
                  <a:txBody>
                    <a:bodyPr/>
                    <a:lstStyle/>
                    <a:p>
                      <a:endParaRPr lang="ru-RU"/>
                    </a:p>
                  </a:txBody>
                  <a:tcPr/>
                </a:tc>
              </a:tr>
              <a:tr h="940599">
                <a:tc gridSpan="2">
                  <a:txBody>
                    <a:bodyPr/>
                    <a:lstStyle/>
                    <a:p>
                      <a:pPr algn="ctr"/>
                      <a:r>
                        <a:rPr lang="en-US" b="1" dirty="0" smtClean="0"/>
                        <a:t>Reversible</a:t>
                      </a:r>
                    </a:p>
                    <a:p>
                      <a:r>
                        <a:rPr lang="en-US" dirty="0" smtClean="0"/>
                        <a:t>(with restoration to</a:t>
                      </a:r>
                      <a:r>
                        <a:rPr lang="en-US" baseline="0" dirty="0" smtClean="0"/>
                        <a:t> the initial state  after the elimination  of the drug</a:t>
                      </a:r>
                      <a:r>
                        <a:rPr lang="en-US" dirty="0" smtClean="0"/>
                        <a:t>)</a:t>
                      </a:r>
                      <a:endParaRPr lang="ru-RU" dirty="0"/>
                    </a:p>
                  </a:txBody>
                  <a:tcPr/>
                </a:tc>
                <a:tc hMerge="1">
                  <a:txBody>
                    <a:bodyPr/>
                    <a:lstStyle/>
                    <a:p>
                      <a:endParaRPr lang="ru-RU"/>
                    </a:p>
                  </a:txBody>
                  <a:tcPr/>
                </a:tc>
                <a:tc gridSpan="2">
                  <a:txBody>
                    <a:bodyPr/>
                    <a:lstStyle/>
                    <a:p>
                      <a:pPr algn="ctr"/>
                      <a:r>
                        <a:rPr lang="en-US" b="1" dirty="0" smtClean="0"/>
                        <a:t>Irreversible</a:t>
                      </a:r>
                    </a:p>
                    <a:p>
                      <a:pPr algn="l"/>
                      <a:r>
                        <a:rPr lang="en-US" b="0" dirty="0" smtClean="0"/>
                        <a:t>(</a:t>
                      </a:r>
                      <a:r>
                        <a:rPr lang="en-US" dirty="0" smtClean="0"/>
                        <a:t>without restoration to</a:t>
                      </a:r>
                      <a:r>
                        <a:rPr lang="en-US" baseline="0" dirty="0" smtClean="0"/>
                        <a:t> the initial state  after the elimination  of the drug</a:t>
                      </a:r>
                      <a:r>
                        <a:rPr lang="en-US" b="0" dirty="0" smtClean="0"/>
                        <a:t>)</a:t>
                      </a:r>
                      <a:endParaRPr lang="ru-RU" b="0" dirty="0"/>
                    </a:p>
                  </a:txBody>
                  <a:tcPr/>
                </a:tc>
                <a:tc hMerge="1">
                  <a:txBody>
                    <a:bodyPr/>
                    <a:lstStyle/>
                    <a:p>
                      <a:endParaRPr lang="ru-RU"/>
                    </a:p>
                  </a:txBody>
                  <a:tcPr/>
                </a:tc>
              </a:tr>
              <a:tr h="940599">
                <a:tc gridSpan="2">
                  <a:txBody>
                    <a:bodyPr/>
                    <a:lstStyle/>
                    <a:p>
                      <a:pPr algn="ctr"/>
                      <a:r>
                        <a:rPr lang="en-US" b="1" dirty="0" smtClean="0">
                          <a:solidFill>
                            <a:schemeClr val="bg1"/>
                          </a:solidFill>
                        </a:rPr>
                        <a:t>Main effects </a:t>
                      </a:r>
                    </a:p>
                    <a:p>
                      <a:pPr algn="ctr"/>
                      <a:r>
                        <a:rPr lang="en-US" b="0" dirty="0" smtClean="0">
                          <a:solidFill>
                            <a:schemeClr val="bg1"/>
                          </a:solidFill>
                        </a:rPr>
                        <a:t>(for which the drug is used)</a:t>
                      </a:r>
                      <a:endParaRPr lang="ru-RU" b="0" dirty="0">
                        <a:solidFill>
                          <a:schemeClr val="bg1"/>
                        </a:solidFill>
                      </a:endParaRPr>
                    </a:p>
                  </a:txBody>
                  <a:tcPr/>
                </a:tc>
                <a:tc hMerge="1">
                  <a:txBody>
                    <a:bodyPr/>
                    <a:lstStyle/>
                    <a:p>
                      <a:endParaRPr lang="ru-RU"/>
                    </a:p>
                  </a:txBody>
                  <a:tcPr/>
                </a:tc>
                <a:tc gridSpan="2">
                  <a:txBody>
                    <a:bodyPr/>
                    <a:lstStyle/>
                    <a:p>
                      <a:pPr algn="ctr"/>
                      <a:r>
                        <a:rPr lang="en-US" b="1" dirty="0" smtClean="0"/>
                        <a:t>Side effects</a:t>
                      </a:r>
                    </a:p>
                    <a:p>
                      <a:pPr algn="ctr"/>
                      <a:r>
                        <a:rPr lang="en-US" b="0" dirty="0" smtClean="0"/>
                        <a:t>(unwanted effects  of a therapeutic dose</a:t>
                      </a:r>
                      <a:r>
                        <a:rPr lang="en-US" b="0" baseline="0" dirty="0" smtClean="0"/>
                        <a:t> of the drug</a:t>
                      </a:r>
                      <a:r>
                        <a:rPr lang="en-US" b="0" dirty="0" smtClean="0"/>
                        <a:t>)</a:t>
                      </a:r>
                      <a:endParaRPr lang="ru-RU" b="0" dirty="0"/>
                    </a:p>
                  </a:txBody>
                  <a:tcPr/>
                </a:tc>
                <a:tc hMerge="1">
                  <a:txBody>
                    <a:bodyPr/>
                    <a:lstStyle/>
                    <a:p>
                      <a:endParaRPr lang="ru-RU"/>
                    </a:p>
                  </a:txBody>
                  <a:tcPr/>
                </a:tc>
              </a:tr>
              <a:tr h="790093">
                <a:tc gridSpan="4">
                  <a:txBody>
                    <a:bodyPr/>
                    <a:lstStyle/>
                    <a:p>
                      <a:r>
                        <a:rPr lang="en-US" dirty="0" smtClean="0"/>
                        <a:t>The factors influencing</a:t>
                      </a:r>
                      <a:r>
                        <a:rPr lang="en-US" baseline="0" dirty="0" smtClean="0"/>
                        <a:t> drug action are the age, weight, gender, physiological  state, </a:t>
                      </a:r>
                      <a:r>
                        <a:rPr lang="en-US" baseline="0" dirty="0" err="1" smtClean="0"/>
                        <a:t>illnes</a:t>
                      </a:r>
                      <a:r>
                        <a:rPr lang="en-US" baseline="0" dirty="0" smtClean="0"/>
                        <a:t>, genetic factors.</a:t>
                      </a:r>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1083724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0"/>
            <a:ext cx="7543800" cy="531440"/>
          </a:xfrm>
        </p:spPr>
        <p:txBody>
          <a:bodyPr/>
          <a:lstStyle/>
          <a:p>
            <a:r>
              <a:rPr lang="en-US" sz="3200" u="sng" dirty="0">
                <a:solidFill>
                  <a:srgbClr val="FFFF00"/>
                </a:solidFill>
              </a:rPr>
              <a:t>The </a:t>
            </a:r>
            <a:r>
              <a:rPr lang="en-US" sz="3200" u="sng" dirty="0" smtClean="0">
                <a:solidFill>
                  <a:srgbClr val="FFFF00"/>
                </a:solidFill>
              </a:rPr>
              <a:t>mechanisms of drug action</a:t>
            </a:r>
            <a:endParaRPr lang="ru-RU" u="sng" dirty="0"/>
          </a:p>
        </p:txBody>
      </p:sp>
      <p:graphicFrame>
        <p:nvGraphicFramePr>
          <p:cNvPr id="3" name="Таблица 2"/>
          <p:cNvGraphicFramePr>
            <a:graphicFrameLocks noGrp="1"/>
          </p:cNvGraphicFramePr>
          <p:nvPr>
            <p:extLst>
              <p:ext uri="{D42A27DB-BD31-4B8C-83A1-F6EECF244321}">
                <p14:modId xmlns:p14="http://schemas.microsoft.com/office/powerpoint/2010/main" val="2564849739"/>
              </p:ext>
            </p:extLst>
          </p:nvPr>
        </p:nvGraphicFramePr>
        <p:xfrm>
          <a:off x="107504" y="553708"/>
          <a:ext cx="8964489" cy="6250783"/>
        </p:xfrm>
        <a:graphic>
          <a:graphicData uri="http://schemas.openxmlformats.org/drawingml/2006/table">
            <a:tbl>
              <a:tblPr firstRow="1" bandRow="1">
                <a:tableStyleId>{5C22544A-7EE6-4342-B048-85BDC9FD1C3A}</a:tableStyleId>
              </a:tblPr>
              <a:tblGrid>
                <a:gridCol w="2808312"/>
                <a:gridCol w="3672408"/>
                <a:gridCol w="2483769"/>
              </a:tblGrid>
              <a:tr h="358334">
                <a:tc>
                  <a:txBody>
                    <a:bodyPr/>
                    <a:lstStyle/>
                    <a:p>
                      <a:pPr algn="ctr"/>
                      <a:r>
                        <a:rPr lang="en-US" dirty="0" smtClean="0">
                          <a:solidFill>
                            <a:schemeClr val="bg1"/>
                          </a:solidFill>
                        </a:rPr>
                        <a:t>Mechanism of action</a:t>
                      </a:r>
                      <a:endParaRPr lang="ru-RU" dirty="0">
                        <a:solidFill>
                          <a:schemeClr val="bg1"/>
                        </a:solidFill>
                      </a:endParaRPr>
                    </a:p>
                  </a:txBody>
                  <a:tcPr/>
                </a:tc>
                <a:tc>
                  <a:txBody>
                    <a:bodyPr/>
                    <a:lstStyle/>
                    <a:p>
                      <a:pPr algn="ctr"/>
                      <a:r>
                        <a:rPr lang="en-US" dirty="0" smtClean="0">
                          <a:solidFill>
                            <a:schemeClr val="bg1"/>
                          </a:solidFill>
                        </a:rPr>
                        <a:t>Characteristics</a:t>
                      </a:r>
                      <a:endParaRPr lang="ru-RU" dirty="0">
                        <a:solidFill>
                          <a:schemeClr val="bg1"/>
                        </a:solidFill>
                      </a:endParaRPr>
                    </a:p>
                  </a:txBody>
                  <a:tcPr/>
                </a:tc>
                <a:tc>
                  <a:txBody>
                    <a:bodyPr/>
                    <a:lstStyle/>
                    <a:p>
                      <a:pPr algn="ctr"/>
                      <a:r>
                        <a:rPr lang="en-US" dirty="0" smtClean="0">
                          <a:solidFill>
                            <a:schemeClr val="bg1"/>
                          </a:solidFill>
                        </a:rPr>
                        <a:t>Example</a:t>
                      </a:r>
                      <a:endParaRPr lang="ru-RU" dirty="0">
                        <a:solidFill>
                          <a:schemeClr val="bg1"/>
                        </a:solidFill>
                      </a:endParaRPr>
                    </a:p>
                  </a:txBody>
                  <a:tcPr/>
                </a:tc>
              </a:tr>
              <a:tr h="895835">
                <a:tc>
                  <a:txBody>
                    <a:bodyPr/>
                    <a:lstStyle/>
                    <a:p>
                      <a:r>
                        <a:rPr lang="en-US" b="0" dirty="0" smtClean="0"/>
                        <a:t>Receptor interaction</a:t>
                      </a:r>
                      <a:endParaRPr lang="ru-RU" b="0" dirty="0"/>
                    </a:p>
                  </a:txBody>
                  <a:tcPr>
                    <a:solidFill>
                      <a:schemeClr val="bg2">
                        <a:lumMod val="40000"/>
                        <a:lumOff val="60000"/>
                      </a:schemeClr>
                    </a:solidFill>
                  </a:tcPr>
                </a:tc>
                <a:tc>
                  <a:txBody>
                    <a:bodyPr/>
                    <a:lstStyle/>
                    <a:p>
                      <a:r>
                        <a:rPr lang="en-US" b="0" dirty="0" smtClean="0"/>
                        <a:t>Interacts with specific receptors</a:t>
                      </a:r>
                      <a:endParaRPr lang="ru-RU" b="0" dirty="0"/>
                    </a:p>
                  </a:txBody>
                  <a:tcPr>
                    <a:solidFill>
                      <a:srgbClr val="B5C422"/>
                    </a:solidFill>
                  </a:tcPr>
                </a:tc>
                <a:tc>
                  <a:txBody>
                    <a:bodyPr/>
                    <a:lstStyle/>
                    <a:p>
                      <a:r>
                        <a:rPr lang="en-US" b="0" dirty="0" smtClean="0"/>
                        <a:t>Cholinergic, adrenergic, histaminic </a:t>
                      </a:r>
                      <a:r>
                        <a:rPr lang="en-US" b="0" baseline="0" dirty="0" smtClean="0"/>
                        <a:t> drugs.</a:t>
                      </a:r>
                      <a:endParaRPr lang="ru-RU" b="0" dirty="0"/>
                    </a:p>
                  </a:txBody>
                  <a:tcPr>
                    <a:solidFill>
                      <a:schemeClr val="accent4">
                        <a:lumMod val="40000"/>
                        <a:lumOff val="60000"/>
                      </a:schemeClr>
                    </a:solidFill>
                  </a:tcPr>
                </a:tc>
              </a:tr>
              <a:tr h="895835">
                <a:tc>
                  <a:txBody>
                    <a:bodyPr/>
                    <a:lstStyle/>
                    <a:p>
                      <a:r>
                        <a:rPr lang="en-US" b="0" dirty="0" smtClean="0"/>
                        <a:t>Action on ion channels</a:t>
                      </a:r>
                      <a:endParaRPr lang="ru-RU" b="0" dirty="0"/>
                    </a:p>
                  </a:txBody>
                  <a:tcPr>
                    <a:solidFill>
                      <a:schemeClr val="bg2">
                        <a:lumMod val="40000"/>
                        <a:lumOff val="60000"/>
                      </a:schemeClr>
                    </a:solidFill>
                  </a:tcPr>
                </a:tc>
                <a:tc>
                  <a:txBody>
                    <a:bodyPr/>
                    <a:lstStyle/>
                    <a:p>
                      <a:r>
                        <a:rPr lang="en-US" b="0" dirty="0" smtClean="0"/>
                        <a:t>Blockade or activation of sodium, potassium, calcium and chloride channels</a:t>
                      </a:r>
                      <a:endParaRPr lang="ru-RU" b="0" dirty="0"/>
                    </a:p>
                  </a:txBody>
                  <a:tcPr>
                    <a:solidFill>
                      <a:srgbClr val="B5C422"/>
                    </a:solidFill>
                  </a:tcPr>
                </a:tc>
                <a:tc>
                  <a:txBody>
                    <a:bodyPr/>
                    <a:lstStyle/>
                    <a:p>
                      <a:r>
                        <a:rPr lang="en-US" dirty="0" smtClean="0"/>
                        <a:t>Local anesthetics, blockers of Ca2+ channels</a:t>
                      </a:r>
                      <a:endParaRPr lang="ru-RU" dirty="0"/>
                    </a:p>
                  </a:txBody>
                  <a:tcPr>
                    <a:solidFill>
                      <a:schemeClr val="accent4">
                        <a:lumMod val="40000"/>
                        <a:lumOff val="60000"/>
                      </a:schemeClr>
                    </a:solidFill>
                  </a:tcPr>
                </a:tc>
              </a:tr>
              <a:tr h="781164">
                <a:tc>
                  <a:txBody>
                    <a:bodyPr/>
                    <a:lstStyle/>
                    <a:p>
                      <a:r>
                        <a:rPr lang="en-US" b="0" dirty="0" smtClean="0"/>
                        <a:t>Action on enzymes</a:t>
                      </a:r>
                      <a:endParaRPr lang="ru-RU" b="0" dirty="0"/>
                    </a:p>
                  </a:txBody>
                  <a:tcPr>
                    <a:solidFill>
                      <a:schemeClr val="bg2">
                        <a:lumMod val="40000"/>
                        <a:lumOff val="60000"/>
                      </a:schemeClr>
                    </a:solidFill>
                  </a:tcPr>
                </a:tc>
                <a:tc>
                  <a:txBody>
                    <a:bodyPr/>
                    <a:lstStyle/>
                    <a:p>
                      <a:r>
                        <a:rPr lang="en-US" b="0" dirty="0" smtClean="0"/>
                        <a:t>Amplification or suppression of the activity of different enzymes</a:t>
                      </a:r>
                      <a:endParaRPr lang="ru-RU" b="0" dirty="0"/>
                    </a:p>
                  </a:txBody>
                  <a:tcPr>
                    <a:solidFill>
                      <a:srgbClr val="B5C422"/>
                    </a:solidFill>
                  </a:tcPr>
                </a:tc>
                <a:tc>
                  <a:txBody>
                    <a:bodyPr/>
                    <a:lstStyle/>
                    <a:p>
                      <a:r>
                        <a:rPr lang="en-US" dirty="0" smtClean="0"/>
                        <a:t>ACE inhibitors</a:t>
                      </a:r>
                    </a:p>
                    <a:p>
                      <a:r>
                        <a:rPr lang="en-US" dirty="0" smtClean="0"/>
                        <a:t>COX inhibitors</a:t>
                      </a:r>
                      <a:endParaRPr lang="ru-RU" dirty="0"/>
                    </a:p>
                  </a:txBody>
                  <a:tcPr>
                    <a:solidFill>
                      <a:schemeClr val="accent4">
                        <a:lumMod val="40000"/>
                        <a:lumOff val="60000"/>
                      </a:schemeClr>
                    </a:solidFill>
                  </a:tcPr>
                </a:tc>
              </a:tr>
              <a:tr h="895835">
                <a:tc>
                  <a:txBody>
                    <a:bodyPr/>
                    <a:lstStyle/>
                    <a:p>
                      <a:r>
                        <a:rPr lang="en-US" b="0" dirty="0" smtClean="0"/>
                        <a:t>Effect on transport systems (transport protein)</a:t>
                      </a:r>
                      <a:endParaRPr lang="ru-RU" b="0" dirty="0"/>
                    </a:p>
                  </a:txBody>
                  <a:tcPr>
                    <a:solidFill>
                      <a:schemeClr val="bg2">
                        <a:lumMod val="40000"/>
                        <a:lumOff val="60000"/>
                      </a:schemeClr>
                    </a:solidFill>
                  </a:tcPr>
                </a:tc>
                <a:tc>
                  <a:txBody>
                    <a:bodyPr/>
                    <a:lstStyle/>
                    <a:p>
                      <a:r>
                        <a:rPr lang="en-US" b="0" dirty="0" smtClean="0"/>
                        <a:t>that carry substances across cell membranes</a:t>
                      </a:r>
                      <a:endParaRPr lang="ru-RU" b="0" dirty="0"/>
                    </a:p>
                  </a:txBody>
                  <a:tcPr>
                    <a:solidFill>
                      <a:srgbClr val="B5C422"/>
                    </a:solidFill>
                  </a:tcPr>
                </a:tc>
                <a:tc>
                  <a:txBody>
                    <a:bodyPr/>
                    <a:lstStyle/>
                    <a:p>
                      <a:r>
                        <a:rPr lang="en-US" dirty="0" err="1" smtClean="0"/>
                        <a:t>Sympatholytics</a:t>
                      </a:r>
                      <a:endParaRPr lang="ru-RU" dirty="0"/>
                    </a:p>
                  </a:txBody>
                  <a:tcPr>
                    <a:solidFill>
                      <a:schemeClr val="accent4">
                        <a:lumMod val="40000"/>
                        <a:lumOff val="60000"/>
                      </a:schemeClr>
                    </a:solidFill>
                  </a:tcPr>
                </a:tc>
              </a:tr>
              <a:tr h="672573">
                <a:tc>
                  <a:txBody>
                    <a:bodyPr/>
                    <a:lstStyle/>
                    <a:p>
                      <a:r>
                        <a:rPr lang="en-US" b="0" dirty="0" smtClean="0"/>
                        <a:t>Effect on the permeability of cell membranes</a:t>
                      </a:r>
                      <a:endParaRPr lang="ru-RU" b="0" dirty="0"/>
                    </a:p>
                  </a:txBody>
                  <a:tcPr>
                    <a:solidFill>
                      <a:schemeClr val="bg2">
                        <a:lumMod val="40000"/>
                        <a:lumOff val="60000"/>
                      </a:schemeClr>
                    </a:solidFill>
                  </a:tcPr>
                </a:tc>
                <a:tc>
                  <a:txBody>
                    <a:bodyPr/>
                    <a:lstStyle/>
                    <a:p>
                      <a:r>
                        <a:rPr lang="en-US" b="0" dirty="0" smtClean="0"/>
                        <a:t>Stabilization or violation of the permeability of cell membranes</a:t>
                      </a:r>
                      <a:endParaRPr lang="ru-RU" b="0" dirty="0"/>
                    </a:p>
                  </a:txBody>
                  <a:tcPr>
                    <a:solidFill>
                      <a:srgbClr val="B5C422"/>
                    </a:solidFill>
                  </a:tcPr>
                </a:tc>
                <a:tc>
                  <a:txBody>
                    <a:bodyPr/>
                    <a:lstStyle/>
                    <a:p>
                      <a:r>
                        <a:rPr lang="en-US" dirty="0" smtClean="0"/>
                        <a:t>Steroidal, NSAI, </a:t>
                      </a:r>
                      <a:r>
                        <a:rPr lang="en-US" dirty="0" err="1" smtClean="0"/>
                        <a:t>antiallergic</a:t>
                      </a:r>
                      <a:r>
                        <a:rPr lang="en-US" dirty="0" smtClean="0"/>
                        <a:t> drugs</a:t>
                      </a:r>
                      <a:endParaRPr lang="ru-RU" dirty="0"/>
                    </a:p>
                  </a:txBody>
                  <a:tcPr>
                    <a:solidFill>
                      <a:schemeClr val="accent4">
                        <a:lumMod val="40000"/>
                        <a:lumOff val="60000"/>
                      </a:schemeClr>
                    </a:solidFill>
                  </a:tcPr>
                </a:tc>
              </a:tr>
              <a:tr h="1015513">
                <a:tc>
                  <a:txBody>
                    <a:bodyPr/>
                    <a:lstStyle/>
                    <a:p>
                      <a:r>
                        <a:rPr lang="en-US" b="0" dirty="0" smtClean="0"/>
                        <a:t>Effect on the function of genes</a:t>
                      </a:r>
                      <a:endParaRPr lang="ru-RU" b="0" dirty="0"/>
                    </a:p>
                  </a:txBody>
                  <a:tcPr>
                    <a:solidFill>
                      <a:schemeClr val="bg2">
                        <a:lumMod val="40000"/>
                        <a:lumOff val="60000"/>
                      </a:schemeClr>
                    </a:solidFill>
                  </a:tcPr>
                </a:tc>
                <a:tc>
                  <a:txBody>
                    <a:bodyPr/>
                    <a:lstStyle/>
                    <a:p>
                      <a:r>
                        <a:rPr lang="en-US" b="0" dirty="0" smtClean="0"/>
                        <a:t>Increase</a:t>
                      </a:r>
                      <a:r>
                        <a:rPr lang="en-US" b="0" baseline="0" dirty="0" smtClean="0"/>
                        <a:t> </a:t>
                      </a:r>
                      <a:r>
                        <a:rPr lang="en-US" b="0" dirty="0" smtClean="0"/>
                        <a:t>or decrease gene expression, as well as the replacement of the mutant gene</a:t>
                      </a:r>
                      <a:endParaRPr lang="ru-RU" b="0" dirty="0"/>
                    </a:p>
                  </a:txBody>
                  <a:tcPr>
                    <a:solidFill>
                      <a:srgbClr val="B5C422"/>
                    </a:solidFill>
                  </a:tcPr>
                </a:tc>
                <a:tc>
                  <a:txBody>
                    <a:bodyPr/>
                    <a:lstStyle/>
                    <a:p>
                      <a:r>
                        <a:rPr lang="en-US" dirty="0" smtClean="0"/>
                        <a:t>Under basic research</a:t>
                      </a:r>
                      <a:endParaRPr lang="ru-RU" dirty="0"/>
                    </a:p>
                  </a:txBody>
                  <a:tcPr>
                    <a:solidFill>
                      <a:schemeClr val="accent4">
                        <a:lumMod val="40000"/>
                        <a:lumOff val="60000"/>
                      </a:schemeClr>
                    </a:solidFill>
                  </a:tcPr>
                </a:tc>
              </a:tr>
              <a:tr h="672573">
                <a:tc>
                  <a:txBody>
                    <a:bodyPr/>
                    <a:lstStyle/>
                    <a:p>
                      <a:r>
                        <a:rPr lang="en-US" b="0" dirty="0" smtClean="0"/>
                        <a:t>Direct chemical action</a:t>
                      </a:r>
                      <a:endParaRPr lang="ru-RU" b="0" dirty="0"/>
                    </a:p>
                  </a:txBody>
                  <a:tcPr>
                    <a:solidFill>
                      <a:schemeClr val="bg2">
                        <a:lumMod val="40000"/>
                        <a:lumOff val="60000"/>
                      </a:schemeClr>
                    </a:solidFill>
                  </a:tcPr>
                </a:tc>
                <a:tc>
                  <a:txBody>
                    <a:bodyPr/>
                    <a:lstStyle/>
                    <a:p>
                      <a:r>
                        <a:rPr lang="en-US" b="0" dirty="0" smtClean="0"/>
                        <a:t>Direct chemical interaction</a:t>
                      </a:r>
                      <a:endParaRPr lang="ru-RU" b="0" dirty="0"/>
                    </a:p>
                  </a:txBody>
                  <a:tcPr>
                    <a:solidFill>
                      <a:srgbClr val="B5C422"/>
                    </a:solidFill>
                  </a:tcPr>
                </a:tc>
                <a:tc>
                  <a:txBody>
                    <a:bodyPr/>
                    <a:lstStyle/>
                    <a:p>
                      <a:r>
                        <a:rPr lang="en-US" dirty="0" smtClean="0"/>
                        <a:t>Antidotes</a:t>
                      </a:r>
                    </a:p>
                    <a:p>
                      <a:r>
                        <a:rPr lang="en-US" dirty="0" err="1" smtClean="0"/>
                        <a:t>Antacides</a:t>
                      </a:r>
                      <a:endParaRPr lang="ru-RU" dirty="0"/>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39630076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7543800" cy="698376"/>
          </a:xfrm>
        </p:spPr>
        <p:txBody>
          <a:bodyPr/>
          <a:lstStyle/>
          <a:p>
            <a:pPr algn="ctr"/>
            <a:r>
              <a:rPr lang="en-US" sz="4000" b="1" u="sng" dirty="0" smtClean="0">
                <a:solidFill>
                  <a:srgbClr val="FFFF00"/>
                </a:solidFill>
              </a:rPr>
              <a:t>DRUG RECEPTOR</a:t>
            </a:r>
            <a:endParaRPr lang="ru-RU" sz="4000" b="1" u="sng" dirty="0">
              <a:solidFill>
                <a:srgbClr val="FFFF00"/>
              </a:solidFill>
            </a:endParaRPr>
          </a:p>
        </p:txBody>
      </p:sp>
      <p:sp>
        <p:nvSpPr>
          <p:cNvPr id="3" name="Прямоугольник 2"/>
          <p:cNvSpPr/>
          <p:nvPr/>
        </p:nvSpPr>
        <p:spPr>
          <a:xfrm>
            <a:off x="539552" y="1196752"/>
            <a:ext cx="7344816" cy="1754326"/>
          </a:xfrm>
          <a:prstGeom prst="rect">
            <a:avLst/>
          </a:prstGeom>
        </p:spPr>
        <p:txBody>
          <a:bodyPr wrap="square">
            <a:spAutoFit/>
          </a:bodyPr>
          <a:lstStyle/>
          <a:p>
            <a:r>
              <a:rPr lang="en-US" sz="3600" dirty="0" smtClean="0"/>
              <a:t>A macromolecular component of a cell with which a drug interacts to produce a response </a:t>
            </a:r>
            <a:endParaRPr lang="ru-RU" sz="3600" dirty="0"/>
          </a:p>
        </p:txBody>
      </p:sp>
      <p:sp>
        <p:nvSpPr>
          <p:cNvPr id="4" name="Прямоугольник 3"/>
          <p:cNvSpPr/>
          <p:nvPr/>
        </p:nvSpPr>
        <p:spPr>
          <a:xfrm>
            <a:off x="3023173" y="3212976"/>
            <a:ext cx="2377574" cy="707886"/>
          </a:xfrm>
          <a:prstGeom prst="rect">
            <a:avLst/>
          </a:prstGeom>
        </p:spPr>
        <p:txBody>
          <a:bodyPr wrap="none">
            <a:spAutoFit/>
          </a:bodyPr>
          <a:lstStyle/>
          <a:p>
            <a:r>
              <a:rPr lang="en-US" sz="4000" b="1" u="sng" dirty="0" smtClean="0">
                <a:solidFill>
                  <a:srgbClr val="FFFF00"/>
                </a:solidFill>
              </a:rPr>
              <a:t>LIGAND</a:t>
            </a:r>
            <a:endParaRPr lang="ru-RU" sz="4000" b="1" u="sng" dirty="0">
              <a:solidFill>
                <a:srgbClr val="FFFF00"/>
              </a:solidFill>
            </a:endParaRPr>
          </a:p>
        </p:txBody>
      </p:sp>
      <p:sp>
        <p:nvSpPr>
          <p:cNvPr id="5" name="Прямоугольник 4"/>
          <p:cNvSpPr/>
          <p:nvPr/>
        </p:nvSpPr>
        <p:spPr>
          <a:xfrm>
            <a:off x="449048" y="4284385"/>
            <a:ext cx="6527749" cy="584775"/>
          </a:xfrm>
          <a:prstGeom prst="rect">
            <a:avLst/>
          </a:prstGeom>
        </p:spPr>
        <p:txBody>
          <a:bodyPr wrap="none">
            <a:spAutoFit/>
          </a:bodyPr>
          <a:lstStyle/>
          <a:p>
            <a:pPr algn="ctr"/>
            <a:r>
              <a:rPr lang="en-US" sz="3200" b="1" dirty="0" smtClean="0"/>
              <a:t>Molecules that binds to a receptor</a:t>
            </a:r>
            <a:endParaRPr lang="ru-RU" sz="3200" b="1" dirty="0"/>
          </a:p>
        </p:txBody>
      </p:sp>
    </p:spTree>
    <p:extLst>
      <p:ext uri="{BB962C8B-B14F-4D97-AF65-F5344CB8AC3E}">
        <p14:creationId xmlns:p14="http://schemas.microsoft.com/office/powerpoint/2010/main" val="1408709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7543800" cy="698376"/>
          </a:xfrm>
        </p:spPr>
        <p:txBody>
          <a:bodyPr/>
          <a:lstStyle/>
          <a:p>
            <a:pPr algn="ctr"/>
            <a:r>
              <a:rPr lang="en-US" sz="4400" b="1" u="sng" dirty="0">
                <a:solidFill>
                  <a:srgbClr val="FFFF00"/>
                </a:solidFill>
              </a:rPr>
              <a:t>Types of receptors</a:t>
            </a:r>
            <a:endParaRPr lang="ru-RU" sz="4400" b="1" u="sng" dirty="0">
              <a:solidFill>
                <a:srgbClr val="FFFF00"/>
              </a:solidFill>
            </a:endParaRPr>
          </a:p>
        </p:txBody>
      </p:sp>
      <p:sp>
        <p:nvSpPr>
          <p:cNvPr id="3" name="Прямоугольник 2"/>
          <p:cNvSpPr/>
          <p:nvPr/>
        </p:nvSpPr>
        <p:spPr>
          <a:xfrm>
            <a:off x="251520" y="1052736"/>
            <a:ext cx="8352928" cy="4967514"/>
          </a:xfrm>
          <a:prstGeom prst="rect">
            <a:avLst/>
          </a:prstGeom>
        </p:spPr>
        <p:txBody>
          <a:bodyPr wrap="square">
            <a:spAutoFit/>
          </a:bodyPr>
          <a:lstStyle/>
          <a:p>
            <a:pPr>
              <a:lnSpc>
                <a:spcPct val="90000"/>
              </a:lnSpc>
            </a:pPr>
            <a:r>
              <a:rPr lang="en-US" sz="3200" b="1" u="sng" dirty="0"/>
              <a:t>In accordance with the receptor-effector linkage</a:t>
            </a:r>
            <a:r>
              <a:rPr lang="en-US" sz="3200" b="1" dirty="0"/>
              <a:t>: </a:t>
            </a:r>
          </a:p>
          <a:p>
            <a:pPr>
              <a:lnSpc>
                <a:spcPct val="90000"/>
              </a:lnSpc>
            </a:pPr>
            <a:r>
              <a:rPr lang="en-US" sz="3200" b="1" dirty="0" smtClean="0"/>
              <a:t>*Type </a:t>
            </a:r>
            <a:r>
              <a:rPr lang="en-US" sz="3200" b="1" dirty="0"/>
              <a:t>1-</a:t>
            </a:r>
            <a:r>
              <a:rPr lang="en-US" sz="3200" dirty="0"/>
              <a:t> coupled to an ion channel (nicotinic, </a:t>
            </a:r>
            <a:r>
              <a:rPr lang="en-US" sz="3200" dirty="0" smtClean="0"/>
              <a:t>GABA</a:t>
            </a:r>
            <a:r>
              <a:rPr lang="en-US" sz="3200" dirty="0"/>
              <a:t>, glutamate-receptors), </a:t>
            </a:r>
          </a:p>
          <a:p>
            <a:pPr>
              <a:lnSpc>
                <a:spcPct val="90000"/>
              </a:lnSpc>
            </a:pPr>
            <a:r>
              <a:rPr lang="en-US" sz="3200" b="1" dirty="0" smtClean="0"/>
              <a:t>*Type </a:t>
            </a:r>
            <a:r>
              <a:rPr lang="en-US" sz="3200" b="1" dirty="0"/>
              <a:t>2</a:t>
            </a:r>
            <a:r>
              <a:rPr lang="en-US" sz="3200" dirty="0"/>
              <a:t> – coupled to effector system via </a:t>
            </a:r>
          </a:p>
          <a:p>
            <a:pPr>
              <a:lnSpc>
                <a:spcPct val="90000"/>
              </a:lnSpc>
              <a:buFontTx/>
              <a:buNone/>
            </a:pPr>
            <a:r>
              <a:rPr lang="en-US" sz="3200" b="1" dirty="0">
                <a:solidFill>
                  <a:srgbClr val="FF0066"/>
                </a:solidFill>
              </a:rPr>
              <a:t>    </a:t>
            </a:r>
            <a:r>
              <a:rPr lang="en-US" sz="3200" b="1" dirty="0">
                <a:solidFill>
                  <a:srgbClr val="66FFFF"/>
                </a:solidFill>
              </a:rPr>
              <a:t>G-protein</a:t>
            </a:r>
            <a:r>
              <a:rPr lang="en-US" sz="3200" dirty="0"/>
              <a:t> (muscarinic, NA- receptor), </a:t>
            </a:r>
          </a:p>
          <a:p>
            <a:pPr>
              <a:lnSpc>
                <a:spcPct val="90000"/>
              </a:lnSpc>
            </a:pPr>
            <a:r>
              <a:rPr lang="en-US" sz="3200" b="1" dirty="0" smtClean="0"/>
              <a:t>*Type </a:t>
            </a:r>
            <a:r>
              <a:rPr lang="en-US" sz="3200" b="1" dirty="0"/>
              <a:t>3</a:t>
            </a:r>
            <a:r>
              <a:rPr lang="en-US" sz="3200" dirty="0"/>
              <a:t> - directly linked to tyrosine kinase  (insulin, growth hormone), </a:t>
            </a:r>
          </a:p>
          <a:p>
            <a:pPr>
              <a:lnSpc>
                <a:spcPct val="90000"/>
              </a:lnSpc>
            </a:pPr>
            <a:r>
              <a:rPr lang="en-US" sz="3200" b="1" dirty="0" smtClean="0"/>
              <a:t>*Type </a:t>
            </a:r>
            <a:r>
              <a:rPr lang="en-US" sz="3200" b="1" dirty="0"/>
              <a:t>4</a:t>
            </a:r>
            <a:r>
              <a:rPr lang="en-US" sz="3200" dirty="0"/>
              <a:t> – soluble cytosolic or </a:t>
            </a:r>
            <a:r>
              <a:rPr lang="en-US" sz="3200" dirty="0" err="1"/>
              <a:t>intranuclear</a:t>
            </a:r>
            <a:r>
              <a:rPr lang="en-US" sz="3200" dirty="0"/>
              <a:t> proteins (receptors for steroid and thyroid hormones, for </a:t>
            </a:r>
            <a:r>
              <a:rPr lang="en-US" sz="3200" dirty="0" err="1"/>
              <a:t>vit</a:t>
            </a:r>
            <a:r>
              <a:rPr lang="en-US" sz="3200" dirty="0"/>
              <a:t> A and D).</a:t>
            </a:r>
            <a:endParaRPr lang="ru-RU" sz="3200" dirty="0"/>
          </a:p>
        </p:txBody>
      </p:sp>
    </p:spTree>
    <p:extLst>
      <p:ext uri="{BB962C8B-B14F-4D97-AF65-F5344CB8AC3E}">
        <p14:creationId xmlns:p14="http://schemas.microsoft.com/office/powerpoint/2010/main" val="16862223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700808"/>
            <a:ext cx="8712968" cy="4896544"/>
          </a:xfrm>
        </p:spPr>
        <p:txBody>
          <a:bodyPr/>
          <a:lstStyle/>
          <a:p>
            <a:pPr>
              <a:lnSpc>
                <a:spcPct val="80000"/>
              </a:lnSpc>
            </a:pPr>
            <a:r>
              <a:rPr lang="en-US" sz="2800" dirty="0" smtClean="0">
                <a:solidFill>
                  <a:srgbClr val="FFFF00"/>
                </a:solidFill>
              </a:rPr>
              <a:t>	G-proteins </a:t>
            </a:r>
            <a:r>
              <a:rPr lang="en-US" sz="2800" dirty="0">
                <a:solidFill>
                  <a:srgbClr val="FFFF00"/>
                </a:solidFill>
              </a:rPr>
              <a:t>have 3 main targets of its action:</a:t>
            </a:r>
            <a:br>
              <a:rPr lang="en-US" sz="2800" dirty="0">
                <a:solidFill>
                  <a:srgbClr val="FFFF00"/>
                </a:solidFill>
              </a:rPr>
            </a:br>
            <a:r>
              <a:rPr lang="en-US" sz="2800" dirty="0"/>
              <a:t> </a:t>
            </a:r>
            <a:r>
              <a:rPr lang="en-US" sz="2800" dirty="0" smtClean="0"/>
              <a:t>- </a:t>
            </a:r>
            <a:r>
              <a:rPr lang="en-US" sz="2800" dirty="0" err="1" smtClean="0"/>
              <a:t>adenylate</a:t>
            </a:r>
            <a:r>
              <a:rPr lang="en-US" sz="2800" dirty="0" smtClean="0"/>
              <a:t> </a:t>
            </a:r>
            <a:r>
              <a:rPr lang="en-US" sz="2800" dirty="0" err="1"/>
              <a:t>cyclase</a:t>
            </a:r>
            <a:r>
              <a:rPr lang="en-US" sz="2800" dirty="0"/>
              <a:t>, </a:t>
            </a:r>
            <a:br>
              <a:rPr lang="en-US" sz="2800" dirty="0"/>
            </a:br>
            <a:r>
              <a:rPr lang="en-US" sz="2800" dirty="0" smtClean="0"/>
              <a:t>- phospholipase </a:t>
            </a:r>
            <a:r>
              <a:rPr lang="en-US" sz="2800" dirty="0"/>
              <a:t>“C ” </a:t>
            </a:r>
            <a:br>
              <a:rPr lang="en-US" sz="2800" dirty="0"/>
            </a:br>
            <a:r>
              <a:rPr lang="en-US" sz="2800" dirty="0" smtClean="0"/>
              <a:t>- ion </a:t>
            </a:r>
            <a:r>
              <a:rPr lang="en-US" sz="2800" dirty="0"/>
              <a:t>channel. </a:t>
            </a:r>
            <a:br>
              <a:rPr lang="en-US" sz="2800" dirty="0"/>
            </a:br>
            <a:r>
              <a:rPr lang="en-US" sz="2800" dirty="0"/>
              <a:t>The effects may be either activating or inhibiting depending on G-protein type. Activation of </a:t>
            </a:r>
            <a:r>
              <a:rPr lang="en-US" sz="2800" dirty="0" err="1">
                <a:solidFill>
                  <a:srgbClr val="FFFF00"/>
                </a:solidFill>
              </a:rPr>
              <a:t>adenylate</a:t>
            </a:r>
            <a:r>
              <a:rPr lang="en-US" sz="2800" dirty="0">
                <a:solidFill>
                  <a:srgbClr val="FFFF00"/>
                </a:solidFill>
              </a:rPr>
              <a:t> </a:t>
            </a:r>
            <a:r>
              <a:rPr lang="en-US" sz="2800" dirty="0" err="1">
                <a:solidFill>
                  <a:srgbClr val="FFFF00"/>
                </a:solidFill>
              </a:rPr>
              <a:t>cyclase</a:t>
            </a:r>
            <a:r>
              <a:rPr lang="en-US" sz="2800" dirty="0">
                <a:solidFill>
                  <a:srgbClr val="FFFF00"/>
                </a:solidFill>
              </a:rPr>
              <a:t> </a:t>
            </a:r>
            <a:r>
              <a:rPr lang="en-US" sz="2800" dirty="0"/>
              <a:t>results in formation of cyclic adenosine monophosphate </a:t>
            </a:r>
            <a:r>
              <a:rPr lang="en-US" sz="2800" dirty="0">
                <a:solidFill>
                  <a:srgbClr val="FFFF00"/>
                </a:solidFill>
              </a:rPr>
              <a:t>(</a:t>
            </a:r>
            <a:r>
              <a:rPr lang="en-US" sz="2800" dirty="0" err="1">
                <a:solidFill>
                  <a:srgbClr val="FFFF00"/>
                </a:solidFill>
              </a:rPr>
              <a:t>cAMP</a:t>
            </a:r>
            <a:r>
              <a:rPr lang="en-US" sz="2800" dirty="0">
                <a:solidFill>
                  <a:srgbClr val="FFFF00"/>
                </a:solidFill>
              </a:rPr>
              <a:t>), </a:t>
            </a:r>
            <a:r>
              <a:rPr lang="en-US" sz="2800" dirty="0"/>
              <a:t/>
            </a:r>
            <a:br>
              <a:rPr lang="en-US" sz="2800" dirty="0"/>
            </a:br>
            <a:r>
              <a:rPr lang="en-US" sz="2800" dirty="0"/>
              <a:t>activation of </a:t>
            </a:r>
            <a:r>
              <a:rPr lang="en-US" sz="2800" dirty="0">
                <a:solidFill>
                  <a:srgbClr val="FFFF00"/>
                </a:solidFill>
              </a:rPr>
              <a:t>phospholipase “C” </a:t>
            </a:r>
            <a:r>
              <a:rPr lang="en-US" sz="2800" dirty="0"/>
              <a:t>results in cleavage of phospholipids into </a:t>
            </a:r>
            <a:r>
              <a:rPr lang="en-US" sz="2800" dirty="0" err="1">
                <a:solidFill>
                  <a:srgbClr val="FFFF00"/>
                </a:solidFill>
              </a:rPr>
              <a:t>diacylglycerol</a:t>
            </a:r>
            <a:r>
              <a:rPr lang="en-US" sz="2800" dirty="0">
                <a:solidFill>
                  <a:srgbClr val="FFFF00"/>
                </a:solidFill>
              </a:rPr>
              <a:t> (DAG) </a:t>
            </a:r>
            <a:r>
              <a:rPr lang="en-US" sz="2800" dirty="0"/>
              <a:t>and </a:t>
            </a:r>
            <a:r>
              <a:rPr lang="en-US" sz="2800" dirty="0">
                <a:solidFill>
                  <a:srgbClr val="FFFF00"/>
                </a:solidFill>
              </a:rPr>
              <a:t>inositol (1,4,5)-triphosphate (iP3).</a:t>
            </a:r>
            <a:r>
              <a:rPr lang="en-US" sz="2800" dirty="0"/>
              <a:t/>
            </a:r>
            <a:br>
              <a:rPr lang="en-US" sz="2800" dirty="0"/>
            </a:br>
            <a:r>
              <a:rPr lang="en-US" sz="2800" dirty="0"/>
              <a:t> All three substances </a:t>
            </a:r>
            <a:r>
              <a:rPr lang="en-US" sz="2800" dirty="0">
                <a:solidFill>
                  <a:srgbClr val="FFFF00"/>
                </a:solidFill>
              </a:rPr>
              <a:t>(</a:t>
            </a:r>
            <a:r>
              <a:rPr lang="en-US" sz="2800" dirty="0" err="1">
                <a:solidFill>
                  <a:srgbClr val="FFFF00"/>
                </a:solidFill>
              </a:rPr>
              <a:t>cAMP</a:t>
            </a:r>
            <a:r>
              <a:rPr lang="en-US" sz="2800" dirty="0">
                <a:solidFill>
                  <a:srgbClr val="FFFF00"/>
                </a:solidFill>
              </a:rPr>
              <a:t>, DAG and iP3) </a:t>
            </a:r>
            <a:r>
              <a:rPr lang="en-US" sz="2800" dirty="0"/>
              <a:t>play the role of “second messengers “, exerting regulatory effects on many functions of cells</a:t>
            </a:r>
            <a:r>
              <a:rPr lang="ru-RU" sz="2800" dirty="0"/>
              <a:t> </a:t>
            </a:r>
            <a:endParaRPr lang="ru-RU" dirty="0"/>
          </a:p>
        </p:txBody>
      </p:sp>
      <p:sp>
        <p:nvSpPr>
          <p:cNvPr id="3" name="Прямоугольник 2"/>
          <p:cNvSpPr/>
          <p:nvPr/>
        </p:nvSpPr>
        <p:spPr>
          <a:xfrm>
            <a:off x="683568" y="332656"/>
            <a:ext cx="7776864" cy="1200329"/>
          </a:xfrm>
          <a:prstGeom prst="rect">
            <a:avLst/>
          </a:prstGeom>
        </p:spPr>
        <p:txBody>
          <a:bodyPr wrap="square">
            <a:spAutoFit/>
          </a:bodyPr>
          <a:lstStyle/>
          <a:p>
            <a:pPr algn="ctr"/>
            <a:r>
              <a:rPr lang="en-US" sz="3600" b="1" dirty="0"/>
              <a:t>G-protein coupled receptors (</a:t>
            </a:r>
            <a:r>
              <a:rPr lang="en-US" sz="3600" b="1" dirty="0">
                <a:solidFill>
                  <a:srgbClr val="66FFFF"/>
                </a:solidFill>
              </a:rPr>
              <a:t>GPCRs</a:t>
            </a:r>
            <a:r>
              <a:rPr lang="en-US" sz="3600" b="1" dirty="0"/>
              <a:t>)</a:t>
            </a:r>
            <a:endParaRPr lang="ru-RU" sz="3600" dirty="0"/>
          </a:p>
        </p:txBody>
      </p:sp>
    </p:spTree>
    <p:extLst>
      <p:ext uri="{BB962C8B-B14F-4D97-AF65-F5344CB8AC3E}">
        <p14:creationId xmlns:p14="http://schemas.microsoft.com/office/powerpoint/2010/main" val="32881145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20688"/>
            <a:ext cx="7543800" cy="914400"/>
          </a:xfrm>
        </p:spPr>
        <p:txBody>
          <a:bodyPr/>
          <a:lstStyle/>
          <a:p>
            <a:r>
              <a:rPr lang="en-US" b="1" dirty="0" smtClean="0">
                <a:solidFill>
                  <a:srgbClr val="FFFF00"/>
                </a:solidFill>
              </a:rPr>
              <a:t>Targets for G-proteins</a:t>
            </a:r>
            <a:endParaRPr lang="ru-RU" b="1" dirty="0">
              <a:solidFill>
                <a:srgbClr val="FFFF00"/>
              </a:solidFill>
            </a:endParaRPr>
          </a:p>
        </p:txBody>
      </p:sp>
      <p:sp>
        <p:nvSpPr>
          <p:cNvPr id="3" name="Прямоугольник 2"/>
          <p:cNvSpPr/>
          <p:nvPr/>
        </p:nvSpPr>
        <p:spPr>
          <a:xfrm>
            <a:off x="467544" y="1727230"/>
            <a:ext cx="8064896" cy="1815882"/>
          </a:xfrm>
          <a:prstGeom prst="rect">
            <a:avLst/>
          </a:prstGeom>
        </p:spPr>
        <p:txBody>
          <a:bodyPr wrap="square">
            <a:spAutoFit/>
          </a:bodyPr>
          <a:lstStyle/>
          <a:p>
            <a:pPr marL="457200" indent="-457200">
              <a:buFont typeface="Arial" charset="0"/>
              <a:buChar char="•"/>
            </a:pPr>
            <a:r>
              <a:rPr lang="en-US" sz="2800" b="1" dirty="0" err="1" smtClean="0"/>
              <a:t>Adenyl</a:t>
            </a:r>
            <a:r>
              <a:rPr lang="en-US" sz="2800" b="1" dirty="0" smtClean="0"/>
              <a:t> </a:t>
            </a:r>
            <a:r>
              <a:rPr lang="en-US" sz="2800" b="1" dirty="0" err="1" smtClean="0"/>
              <a:t>cyclase</a:t>
            </a:r>
            <a:r>
              <a:rPr lang="uk-UA" sz="2800" b="1" dirty="0" smtClean="0"/>
              <a:t> </a:t>
            </a:r>
            <a:r>
              <a:rPr lang="ru-RU" sz="2800" b="1" dirty="0" smtClean="0"/>
              <a:t>:</a:t>
            </a:r>
            <a:r>
              <a:rPr lang="en-US" sz="2800" b="1" dirty="0" smtClean="0"/>
              <a:t> </a:t>
            </a:r>
            <a:r>
              <a:rPr lang="en-US" sz="2800" b="1" dirty="0" err="1" smtClean="0"/>
              <a:t>cAMP</a:t>
            </a:r>
            <a:r>
              <a:rPr lang="en-US" sz="2800" b="1" dirty="0" smtClean="0"/>
              <a:t> formation</a:t>
            </a:r>
            <a:endParaRPr lang="ru-RU" sz="2800" b="1" dirty="0" smtClean="0"/>
          </a:p>
          <a:p>
            <a:pPr marL="457200" indent="-457200">
              <a:buFont typeface="Arial" charset="0"/>
              <a:buChar char="•"/>
            </a:pPr>
            <a:r>
              <a:rPr lang="en-US" sz="2800" b="1" dirty="0" smtClean="0"/>
              <a:t>Phospholipase C </a:t>
            </a:r>
            <a:r>
              <a:rPr lang="ru-RU" sz="2800" b="1" dirty="0" smtClean="0"/>
              <a:t>:</a:t>
            </a:r>
            <a:r>
              <a:rPr lang="en-US" sz="2800" b="1" dirty="0" smtClean="0"/>
              <a:t> IP3 and DAG formation</a:t>
            </a:r>
          </a:p>
          <a:p>
            <a:pPr marL="457200" indent="-457200">
              <a:buFont typeface="Arial" charset="0"/>
              <a:buChar char="•"/>
            </a:pPr>
            <a:r>
              <a:rPr lang="en-US" sz="2800" b="1" dirty="0" smtClean="0"/>
              <a:t>Ion channels </a:t>
            </a:r>
            <a:r>
              <a:rPr lang="ru-RU" sz="2800" b="1" dirty="0" smtClean="0"/>
              <a:t>:</a:t>
            </a:r>
            <a:r>
              <a:rPr lang="uk-UA" sz="2800" b="1" dirty="0" smtClean="0"/>
              <a:t> </a:t>
            </a:r>
            <a:r>
              <a:rPr lang="en-US" sz="2800" b="1" dirty="0" smtClean="0"/>
              <a:t>Ca2+ and K+ channels</a:t>
            </a:r>
          </a:p>
          <a:p>
            <a:pPr marL="457200" indent="-457200">
              <a:buFont typeface="Arial" charset="0"/>
              <a:buChar char="•"/>
            </a:pPr>
            <a:r>
              <a:rPr lang="en-US" sz="2800" b="1" dirty="0" err="1" smtClean="0"/>
              <a:t>cGMP</a:t>
            </a:r>
            <a:endParaRPr lang="ru-RU" sz="2800" dirty="0"/>
          </a:p>
        </p:txBody>
      </p:sp>
    </p:spTree>
    <p:extLst>
      <p:ext uri="{BB962C8B-B14F-4D97-AF65-F5344CB8AC3E}">
        <p14:creationId xmlns:p14="http://schemas.microsoft.com/office/powerpoint/2010/main" val="37993940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820472" cy="2290192"/>
          </a:xfrm>
        </p:spPr>
        <p:txBody>
          <a:bodyPr/>
          <a:lstStyle/>
          <a:p>
            <a:r>
              <a:rPr lang="en-US" sz="4000" b="1" u="sng" dirty="0">
                <a:solidFill>
                  <a:srgbClr val="FFFF00"/>
                </a:solidFill>
              </a:rPr>
              <a:t>Affinity</a:t>
            </a:r>
            <a:r>
              <a:rPr lang="en-US" sz="4000" dirty="0"/>
              <a:t> </a:t>
            </a:r>
            <a:r>
              <a:rPr lang="en-US" sz="3200" b="1" dirty="0"/>
              <a:t>(from Lat. </a:t>
            </a:r>
            <a:r>
              <a:rPr lang="en-US" sz="3200" b="1" dirty="0" err="1"/>
              <a:t>Affinis</a:t>
            </a:r>
            <a:r>
              <a:rPr lang="en-US" sz="3200" b="1" dirty="0"/>
              <a:t> - related</a:t>
            </a:r>
            <a:r>
              <a:rPr lang="en-US" sz="3600" b="1" dirty="0"/>
              <a:t>) </a:t>
            </a:r>
            <a:r>
              <a:rPr lang="en-US" sz="3600" dirty="0" smtClean="0"/>
              <a:t>– </a:t>
            </a:r>
            <a:r>
              <a:rPr lang="en-US" sz="3200" b="1" dirty="0" smtClean="0"/>
              <a:t>it is ability of the drug to combine with receptor, </a:t>
            </a:r>
            <a:r>
              <a:rPr lang="en-US" sz="3200" b="1" dirty="0"/>
              <a:t>resulting in the formation of a complex "substance-receptor."</a:t>
            </a:r>
            <a:endParaRPr lang="ru-RU" sz="3200" b="1" dirty="0"/>
          </a:p>
        </p:txBody>
      </p:sp>
      <p:sp>
        <p:nvSpPr>
          <p:cNvPr id="3" name="Прямоугольник 2"/>
          <p:cNvSpPr/>
          <p:nvPr/>
        </p:nvSpPr>
        <p:spPr>
          <a:xfrm>
            <a:off x="395536" y="2967335"/>
            <a:ext cx="8748464" cy="1692771"/>
          </a:xfrm>
          <a:prstGeom prst="rect">
            <a:avLst/>
          </a:prstGeom>
        </p:spPr>
        <p:txBody>
          <a:bodyPr wrap="square">
            <a:spAutoFit/>
          </a:bodyPr>
          <a:lstStyle/>
          <a:p>
            <a:r>
              <a:rPr lang="en-US" sz="4000" b="1" u="sng" dirty="0">
                <a:solidFill>
                  <a:srgbClr val="FFFF00"/>
                </a:solidFill>
              </a:rPr>
              <a:t>Intrinsic activity </a:t>
            </a:r>
            <a:r>
              <a:rPr lang="en-US" sz="3200" b="1" dirty="0"/>
              <a:t>- the ability of a </a:t>
            </a:r>
            <a:r>
              <a:rPr lang="en-US" sz="3200" b="1" dirty="0" smtClean="0"/>
              <a:t>substance to activate the </a:t>
            </a:r>
            <a:r>
              <a:rPr lang="en-US" sz="3200" b="1" dirty="0"/>
              <a:t>receptor </a:t>
            </a:r>
            <a:r>
              <a:rPr lang="en-US" sz="3200" b="1" dirty="0" smtClean="0"/>
              <a:t>consequent to receptor  occupation.</a:t>
            </a:r>
            <a:endParaRPr lang="ru-RU" sz="3200" b="1" dirty="0"/>
          </a:p>
        </p:txBody>
      </p:sp>
    </p:spTree>
    <p:extLst>
      <p:ext uri="{BB962C8B-B14F-4D97-AF65-F5344CB8AC3E}">
        <p14:creationId xmlns:p14="http://schemas.microsoft.com/office/powerpoint/2010/main" val="3975062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ina\Desktop\nrc1629-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6632"/>
            <a:ext cx="5976664" cy="6597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0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80" y="-29879"/>
            <a:ext cx="9110820" cy="5026496"/>
          </a:xfrm>
        </p:spPr>
        <p:txBody>
          <a:bodyPr/>
          <a:lstStyle/>
          <a:p>
            <a:r>
              <a:rPr lang="en-US" sz="3600" b="1" u="sng" dirty="0" smtClean="0">
                <a:solidFill>
                  <a:srgbClr val="FFFF00"/>
                </a:solidFill>
              </a:rPr>
              <a:t>Agonists</a:t>
            </a:r>
            <a:r>
              <a:rPr lang="en-US" sz="3600" dirty="0" smtClean="0"/>
              <a:t> </a:t>
            </a:r>
            <a:r>
              <a:rPr lang="en-US" sz="3600" b="1" dirty="0" smtClean="0"/>
              <a:t>- occupy receptors, produce a conformational change which leads to receptor activation and thus efficacy (adrenalin, </a:t>
            </a:r>
            <a:r>
              <a:rPr lang="en-US" sz="3600" b="1" dirty="0" err="1" smtClean="0"/>
              <a:t>histamin</a:t>
            </a:r>
            <a:r>
              <a:rPr lang="en-US" sz="3600" b="1" dirty="0" smtClean="0"/>
              <a:t>).</a:t>
            </a:r>
            <a:br>
              <a:rPr lang="en-US" sz="3600" b="1" dirty="0" smtClean="0"/>
            </a:br>
            <a:r>
              <a:rPr lang="en-US" sz="3600" b="1" u="sng" dirty="0" smtClean="0">
                <a:solidFill>
                  <a:srgbClr val="FFFF00"/>
                </a:solidFill>
              </a:rPr>
              <a:t>Antagonists</a:t>
            </a:r>
            <a:r>
              <a:rPr lang="en-US" sz="3600" u="sng" dirty="0" smtClean="0"/>
              <a:t> </a:t>
            </a:r>
            <a:r>
              <a:rPr lang="en-US" sz="3600" dirty="0" smtClean="0"/>
              <a:t>- </a:t>
            </a:r>
            <a:r>
              <a:rPr lang="en-US" sz="3600" b="1" dirty="0"/>
              <a:t>occupy receptors, produce </a:t>
            </a:r>
            <a:r>
              <a:rPr lang="en-US" sz="3600" b="1" dirty="0" smtClean="0"/>
              <a:t>no </a:t>
            </a:r>
            <a:r>
              <a:rPr lang="en-US" sz="3600" b="1" dirty="0"/>
              <a:t>conformational </a:t>
            </a:r>
            <a:r>
              <a:rPr lang="en-US" sz="3600" b="1" dirty="0" smtClean="0"/>
              <a:t>change and prevent the action of agonists (Naloxone). </a:t>
            </a:r>
            <a:br>
              <a:rPr lang="en-US" sz="3600" b="1" dirty="0" smtClean="0"/>
            </a:br>
            <a:r>
              <a:rPr lang="en-US" sz="3600" b="1" u="sng" dirty="0" smtClean="0">
                <a:solidFill>
                  <a:srgbClr val="FFFF00"/>
                </a:solidFill>
              </a:rPr>
              <a:t>Partial agonists </a:t>
            </a:r>
            <a:r>
              <a:rPr lang="en-US" sz="3600" dirty="0" smtClean="0"/>
              <a:t>- </a:t>
            </a:r>
            <a:r>
              <a:rPr lang="en-US" sz="3400" b="1" dirty="0" smtClean="0"/>
              <a:t>have affinity and submaximal intrinsic activity (</a:t>
            </a:r>
            <a:r>
              <a:rPr lang="en-US" sz="3400" b="1" dirty="0" err="1" smtClean="0"/>
              <a:t>Nalorphine</a:t>
            </a:r>
            <a:r>
              <a:rPr lang="en-US" sz="3400" b="1" dirty="0" smtClean="0"/>
              <a:t>).</a:t>
            </a:r>
            <a:endParaRPr lang="ru-RU" sz="3400" b="1" dirty="0"/>
          </a:p>
        </p:txBody>
      </p:sp>
      <p:sp>
        <p:nvSpPr>
          <p:cNvPr id="3" name="Прямоугольник 2"/>
          <p:cNvSpPr/>
          <p:nvPr/>
        </p:nvSpPr>
        <p:spPr>
          <a:xfrm>
            <a:off x="0" y="5085184"/>
            <a:ext cx="9144000" cy="1631216"/>
          </a:xfrm>
          <a:prstGeom prst="rect">
            <a:avLst/>
          </a:prstGeom>
        </p:spPr>
        <p:txBody>
          <a:bodyPr wrap="square">
            <a:spAutoFit/>
          </a:bodyPr>
          <a:lstStyle/>
          <a:p>
            <a:r>
              <a:rPr lang="en-US" sz="3600" b="1" u="sng" dirty="0" smtClean="0">
                <a:solidFill>
                  <a:srgbClr val="FFFF00"/>
                </a:solidFill>
              </a:rPr>
              <a:t>Agonist-antagonist</a:t>
            </a:r>
            <a:r>
              <a:rPr lang="en-US" sz="3200" b="1" dirty="0" smtClean="0">
                <a:solidFill>
                  <a:srgbClr val="FFFF00"/>
                </a:solidFill>
              </a:rPr>
              <a:t> </a:t>
            </a:r>
            <a:r>
              <a:rPr lang="en-US" sz="3200" b="1" dirty="0" smtClean="0"/>
              <a:t>– is the drug which stimulates one subtype of the receptor, but blocks another one (</a:t>
            </a:r>
            <a:r>
              <a:rPr lang="en-US" sz="3200" b="1" dirty="0" err="1" smtClean="0"/>
              <a:t>Pentazocine</a:t>
            </a:r>
            <a:r>
              <a:rPr lang="en-US" sz="3200" b="1" dirty="0" smtClean="0"/>
              <a:t>).  </a:t>
            </a:r>
            <a:endParaRPr lang="ru-RU" sz="3200" dirty="0"/>
          </a:p>
        </p:txBody>
      </p:sp>
    </p:spTree>
    <p:extLst>
      <p:ext uri="{BB962C8B-B14F-4D97-AF65-F5344CB8AC3E}">
        <p14:creationId xmlns:p14="http://schemas.microsoft.com/office/powerpoint/2010/main" val="2633968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265" y="8531"/>
            <a:ext cx="7543800" cy="507040"/>
          </a:xfrm>
        </p:spPr>
        <p:txBody>
          <a:bodyPr/>
          <a:lstStyle/>
          <a:p>
            <a:pPr algn="ctr"/>
            <a:r>
              <a:rPr lang="en-US" sz="4000" dirty="0" smtClean="0"/>
              <a:t>	</a:t>
            </a:r>
            <a:r>
              <a:rPr lang="en-US" sz="3600" b="1" dirty="0" smtClean="0">
                <a:solidFill>
                  <a:srgbClr val="FFFF00"/>
                </a:solidFill>
              </a:rPr>
              <a:t>Types of drugs doses</a:t>
            </a:r>
            <a:endParaRPr lang="ru-RU" sz="3600" b="1" dirty="0">
              <a:solidFill>
                <a:srgbClr val="FFFF00"/>
              </a:solidFill>
            </a:endParaRPr>
          </a:p>
        </p:txBody>
      </p:sp>
      <p:sp>
        <p:nvSpPr>
          <p:cNvPr id="3" name="Прямоугольник 2"/>
          <p:cNvSpPr/>
          <p:nvPr/>
        </p:nvSpPr>
        <p:spPr>
          <a:xfrm>
            <a:off x="95787" y="404664"/>
            <a:ext cx="8969122" cy="461665"/>
          </a:xfrm>
          <a:prstGeom prst="rect">
            <a:avLst/>
          </a:prstGeom>
        </p:spPr>
        <p:txBody>
          <a:bodyPr wrap="none">
            <a:spAutoFit/>
          </a:bodyPr>
          <a:lstStyle/>
          <a:p>
            <a:r>
              <a:rPr lang="en-US" sz="2400" b="1" dirty="0" smtClean="0"/>
              <a:t>The </a:t>
            </a:r>
            <a:r>
              <a:rPr lang="en-US" sz="2400" b="1" dirty="0" smtClean="0">
                <a:solidFill>
                  <a:srgbClr val="FFFF00"/>
                </a:solidFill>
              </a:rPr>
              <a:t>DOSE</a:t>
            </a:r>
            <a:r>
              <a:rPr lang="en-US" sz="2400" b="1" dirty="0" smtClean="0"/>
              <a:t> is the </a:t>
            </a:r>
            <a:r>
              <a:rPr lang="en-US" sz="2400" b="1" dirty="0" err="1" smtClean="0"/>
              <a:t>ammount</a:t>
            </a:r>
            <a:r>
              <a:rPr lang="en-US" sz="2400" b="1" dirty="0" smtClean="0"/>
              <a:t> of drug administered into the body</a:t>
            </a:r>
            <a:endParaRPr lang="ru-RU" sz="2400" b="1" dirty="0"/>
          </a:p>
        </p:txBody>
      </p:sp>
      <p:sp>
        <p:nvSpPr>
          <p:cNvPr id="4" name="Прямоугольник 3"/>
          <p:cNvSpPr/>
          <p:nvPr/>
        </p:nvSpPr>
        <p:spPr>
          <a:xfrm>
            <a:off x="243464" y="832113"/>
            <a:ext cx="5288816" cy="369332"/>
          </a:xfrm>
          <a:prstGeom prst="rect">
            <a:avLst/>
          </a:prstGeom>
        </p:spPr>
        <p:txBody>
          <a:bodyPr wrap="square">
            <a:spAutoFit/>
          </a:bodyPr>
          <a:lstStyle/>
          <a:p>
            <a:r>
              <a:rPr lang="en-US" b="1" dirty="0" smtClean="0">
                <a:solidFill>
                  <a:srgbClr val="FFFF00"/>
                </a:solidFill>
              </a:rPr>
              <a:t>The dose may be</a:t>
            </a:r>
            <a:r>
              <a:rPr lang="ru-RU" b="1" dirty="0" smtClean="0">
                <a:solidFill>
                  <a:srgbClr val="FFFF00"/>
                </a:solidFill>
              </a:rPr>
              <a:t>:</a:t>
            </a:r>
            <a:endParaRPr lang="en-US" b="1" dirty="0" smtClean="0">
              <a:solidFill>
                <a:srgbClr val="FFFF0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313178143"/>
              </p:ext>
            </p:extLst>
          </p:nvPr>
        </p:nvGraphicFramePr>
        <p:xfrm>
          <a:off x="187860" y="1201445"/>
          <a:ext cx="8784976" cy="5477299"/>
        </p:xfrm>
        <a:graphic>
          <a:graphicData uri="http://schemas.openxmlformats.org/drawingml/2006/table">
            <a:tbl>
              <a:tblPr firstRow="1" bandRow="1">
                <a:tableStyleId>{5C22544A-7EE6-4342-B048-85BDC9FD1C3A}</a:tableStyleId>
              </a:tblPr>
              <a:tblGrid>
                <a:gridCol w="3049331"/>
                <a:gridCol w="1343157"/>
                <a:gridCol w="1343159"/>
                <a:gridCol w="3049329"/>
              </a:tblGrid>
              <a:tr h="10446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Single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(for single</a:t>
                      </a:r>
                      <a:r>
                        <a:rPr lang="en-US" b="1" baseline="0" dirty="0" smtClean="0">
                          <a:solidFill>
                            <a:schemeClr val="bg1"/>
                          </a:solidFill>
                        </a:rPr>
                        <a:t> </a:t>
                      </a:r>
                      <a:r>
                        <a:rPr lang="en-US" b="1" dirty="0" smtClean="0">
                          <a:solidFill>
                            <a:schemeClr val="bg1"/>
                          </a:solidFill>
                        </a:rPr>
                        <a:t>administration)</a:t>
                      </a:r>
                      <a:endParaRPr lang="ru-RU" dirty="0" smtClean="0">
                        <a:solidFill>
                          <a:schemeClr val="bg1"/>
                        </a:solidFill>
                      </a:endParaRPr>
                    </a:p>
                    <a:p>
                      <a:endParaRPr lang="ru-RU" dirty="0">
                        <a:solidFill>
                          <a:schemeClr val="bg1"/>
                        </a:solidFill>
                      </a:endParaRPr>
                    </a:p>
                  </a:txBody>
                  <a:tcPr>
                    <a:solidFill>
                      <a:schemeClr val="bg2">
                        <a:lumMod val="40000"/>
                        <a:lumOff val="60000"/>
                      </a:schemeClr>
                    </a:solidFill>
                  </a:tcPr>
                </a:tc>
                <a:tc gridSpan="2">
                  <a:txBody>
                    <a:bodyPr/>
                    <a:lstStyle/>
                    <a:p>
                      <a:pPr algn="ctr"/>
                      <a:r>
                        <a:rPr lang="en-US" sz="2400" b="1" dirty="0" smtClean="0">
                          <a:solidFill>
                            <a:schemeClr val="bg1"/>
                          </a:solidFill>
                        </a:rPr>
                        <a:t>Daily</a:t>
                      </a:r>
                      <a:r>
                        <a:rPr lang="en-US" sz="2000" b="1" dirty="0" smtClean="0">
                          <a:solidFill>
                            <a:schemeClr val="bg1"/>
                          </a:solidFill>
                        </a:rPr>
                        <a:t> </a:t>
                      </a:r>
                    </a:p>
                    <a:p>
                      <a:pPr algn="ctr"/>
                      <a:r>
                        <a:rPr lang="en-US" b="1" dirty="0" smtClean="0">
                          <a:solidFill>
                            <a:schemeClr val="bg1"/>
                          </a:solidFill>
                        </a:rPr>
                        <a:t>(for the day of treatment)</a:t>
                      </a:r>
                      <a:endParaRPr lang="ru-RU" b="1" dirty="0">
                        <a:solidFill>
                          <a:schemeClr val="bg1"/>
                        </a:solidFill>
                      </a:endParaRPr>
                    </a:p>
                  </a:txBody>
                  <a:tcPr>
                    <a:solidFill>
                      <a:schemeClr val="accent4">
                        <a:lumMod val="20000"/>
                        <a:lumOff val="80000"/>
                      </a:schemeClr>
                    </a:solidFill>
                  </a:tcPr>
                </a:tc>
                <a:tc hMerge="1">
                  <a:txBody>
                    <a:bodyPr/>
                    <a:lstStyle/>
                    <a:p>
                      <a:endParaRPr lang="ru-RU"/>
                    </a:p>
                  </a:txBody>
                  <a:tcPr/>
                </a:tc>
                <a:tc>
                  <a:txBody>
                    <a:bodyPr/>
                    <a:lstStyle/>
                    <a:p>
                      <a:pPr algn="ctr"/>
                      <a:r>
                        <a:rPr lang="en-US" sz="2400" dirty="0" smtClean="0">
                          <a:solidFill>
                            <a:schemeClr val="bg1"/>
                          </a:solidFill>
                        </a:rPr>
                        <a:t>Total</a:t>
                      </a:r>
                      <a:r>
                        <a:rPr lang="en-US" sz="2000" dirty="0" smtClean="0">
                          <a:solidFill>
                            <a:schemeClr val="bg1"/>
                          </a:solidFill>
                        </a:rPr>
                        <a:t> </a:t>
                      </a:r>
                    </a:p>
                    <a:p>
                      <a:pPr algn="ctr"/>
                      <a:r>
                        <a:rPr lang="en-US" dirty="0" smtClean="0">
                          <a:solidFill>
                            <a:schemeClr val="bg1"/>
                          </a:solidFill>
                        </a:rPr>
                        <a:t>(for the course of treatment)</a:t>
                      </a:r>
                      <a:endParaRPr lang="ru-RU" dirty="0">
                        <a:solidFill>
                          <a:schemeClr val="bg1"/>
                        </a:solidFill>
                      </a:endParaRPr>
                    </a:p>
                  </a:txBody>
                  <a:tcPr>
                    <a:solidFill>
                      <a:srgbClr val="FFFF66"/>
                    </a:solidFill>
                  </a:tcPr>
                </a:tc>
              </a:tr>
              <a:tr h="792088">
                <a:tc gridSpan="4">
                  <a:txBody>
                    <a:bodyPr/>
                    <a:lstStyle/>
                    <a:p>
                      <a:pPr algn="ctr"/>
                      <a:r>
                        <a:rPr lang="en-US" sz="2400" b="1" dirty="0" smtClean="0">
                          <a:solidFill>
                            <a:schemeClr val="bg1"/>
                          </a:solidFill>
                        </a:rPr>
                        <a:t>Threshold </a:t>
                      </a:r>
                    </a:p>
                    <a:p>
                      <a:pPr algn="ctr"/>
                      <a:r>
                        <a:rPr lang="en-US" dirty="0" smtClean="0"/>
                        <a:t>(minimal</a:t>
                      </a:r>
                      <a:r>
                        <a:rPr lang="en-US" baseline="0" dirty="0" smtClean="0"/>
                        <a:t> dose which begins to act</a:t>
                      </a:r>
                      <a:r>
                        <a:rPr lang="en-US" dirty="0" smtClean="0"/>
                        <a:t>)</a:t>
                      </a:r>
                    </a:p>
                  </a:txBody>
                  <a:tcPr>
                    <a:solidFill>
                      <a:schemeClr val="bg2">
                        <a:lumMod val="40000"/>
                        <a:lumOff val="60000"/>
                      </a:schemeClr>
                    </a:solidFill>
                  </a:tcPr>
                </a:tc>
                <a:tc hMerge="1">
                  <a:txBody>
                    <a:bodyPr/>
                    <a:lstStyle/>
                    <a:p>
                      <a:endParaRPr lang="ru-RU" dirty="0"/>
                    </a:p>
                  </a:txBody>
                  <a:tcPr>
                    <a:solidFill>
                      <a:schemeClr val="accent4">
                        <a:lumMod val="20000"/>
                        <a:lumOff val="80000"/>
                      </a:schemeClr>
                    </a:solidFill>
                  </a:tcPr>
                </a:tc>
                <a:tc hMerge="1">
                  <a:txBody>
                    <a:bodyPr/>
                    <a:lstStyle/>
                    <a:p>
                      <a:endParaRPr lang="ru-RU"/>
                    </a:p>
                  </a:txBody>
                  <a:tcPr/>
                </a:tc>
                <a:tc hMerge="1">
                  <a:txBody>
                    <a:bodyPr/>
                    <a:lstStyle/>
                    <a:p>
                      <a:endParaRPr lang="ru-RU" dirty="0"/>
                    </a:p>
                  </a:txBody>
                  <a:tcPr>
                    <a:solidFill>
                      <a:srgbClr val="FFFF66"/>
                    </a:solidFill>
                  </a:tcPr>
                </a:tc>
              </a:tr>
              <a:tr h="792088">
                <a:tc gridSpan="4">
                  <a:txBody>
                    <a:bodyPr/>
                    <a:lstStyle/>
                    <a:p>
                      <a:pPr algn="ctr"/>
                      <a:r>
                        <a:rPr lang="en-US" sz="2400" b="1" dirty="0" smtClean="0"/>
                        <a:t>Therapeutic</a:t>
                      </a:r>
                      <a:r>
                        <a:rPr lang="en-US" sz="2000" b="1" dirty="0" smtClean="0"/>
                        <a:t> </a:t>
                      </a:r>
                      <a:r>
                        <a:rPr lang="en-US" dirty="0" smtClean="0"/>
                        <a:t>(</a:t>
                      </a:r>
                      <a:r>
                        <a:rPr lang="en-US" b="1" dirty="0" smtClean="0"/>
                        <a:t>minimal, average, maximal</a:t>
                      </a:r>
                      <a:r>
                        <a:rPr lang="en-US" dirty="0" smtClean="0"/>
                        <a:t>)</a:t>
                      </a:r>
                    </a:p>
                    <a:p>
                      <a:pPr algn="ctr"/>
                      <a:r>
                        <a:rPr lang="en-US" dirty="0" smtClean="0"/>
                        <a:t>the dose which has therapeutic  action</a:t>
                      </a:r>
                    </a:p>
                  </a:txBody>
                  <a:tcPr>
                    <a:solidFill>
                      <a:schemeClr val="accent4">
                        <a:lumMod val="20000"/>
                        <a:lumOff val="80000"/>
                      </a:schemeClr>
                    </a:solidFill>
                  </a:tcPr>
                </a:tc>
                <a:tc hMerge="1">
                  <a:txBody>
                    <a:bodyPr/>
                    <a:lstStyle/>
                    <a:p>
                      <a:endParaRPr lang="ru-RU" dirty="0"/>
                    </a:p>
                  </a:txBody>
                  <a:tcPr>
                    <a:solidFill>
                      <a:schemeClr val="accent4">
                        <a:lumMod val="20000"/>
                        <a:lumOff val="80000"/>
                      </a:schemeClr>
                    </a:solidFill>
                  </a:tcPr>
                </a:tc>
                <a:tc hMerge="1">
                  <a:txBody>
                    <a:bodyPr/>
                    <a:lstStyle/>
                    <a:p>
                      <a:endParaRPr lang="ru-RU"/>
                    </a:p>
                  </a:txBody>
                  <a:tcPr/>
                </a:tc>
                <a:tc hMerge="1">
                  <a:txBody>
                    <a:bodyPr/>
                    <a:lstStyle/>
                    <a:p>
                      <a:endParaRPr lang="ru-RU" dirty="0"/>
                    </a:p>
                  </a:txBody>
                  <a:tcPr>
                    <a:solidFill>
                      <a:srgbClr val="FFFF66"/>
                    </a:solidFill>
                  </a:tcPr>
                </a:tc>
              </a:tr>
              <a:tr h="806343">
                <a:tc gridSpan="4">
                  <a:txBody>
                    <a:bodyPr/>
                    <a:lstStyle/>
                    <a:p>
                      <a:pPr algn="ctr"/>
                      <a:r>
                        <a:rPr lang="en-US" sz="2400" b="1" dirty="0" smtClean="0"/>
                        <a:t>Toxic</a:t>
                      </a:r>
                      <a:r>
                        <a:rPr lang="en-US" dirty="0" smtClean="0"/>
                        <a:t> (</a:t>
                      </a:r>
                      <a:r>
                        <a:rPr lang="en-US" b="1" dirty="0" smtClean="0"/>
                        <a:t>minimal, average, maximal</a:t>
                      </a:r>
                      <a:r>
                        <a:rPr lang="en-US" dirty="0" smtClean="0"/>
                        <a:t>)</a:t>
                      </a:r>
                    </a:p>
                    <a:p>
                      <a:pPr algn="ctr"/>
                      <a:r>
                        <a:rPr lang="en-US" dirty="0" smtClean="0"/>
                        <a:t>the dose which causes toxic action</a:t>
                      </a:r>
                    </a:p>
                  </a:txBody>
                  <a:tcPr>
                    <a:solidFill>
                      <a:srgbClr val="FFFF66"/>
                    </a:solidFill>
                  </a:tcPr>
                </a:tc>
                <a:tc hMerge="1">
                  <a:txBody>
                    <a:bodyPr/>
                    <a:lstStyle/>
                    <a:p>
                      <a:endParaRPr lang="ru-RU" dirty="0"/>
                    </a:p>
                  </a:txBody>
                  <a:tcPr>
                    <a:solidFill>
                      <a:schemeClr val="bg2">
                        <a:lumMod val="40000"/>
                        <a:lumOff val="60000"/>
                      </a:schemeClr>
                    </a:solidFill>
                  </a:tcPr>
                </a:tc>
                <a:tc hMerge="1">
                  <a:txBody>
                    <a:bodyPr/>
                    <a:lstStyle/>
                    <a:p>
                      <a:endParaRPr lang="ru-RU"/>
                    </a:p>
                  </a:txBody>
                  <a:tcPr/>
                </a:tc>
                <a:tc hMerge="1">
                  <a:txBody>
                    <a:bodyPr/>
                    <a:lstStyle/>
                    <a:p>
                      <a:endParaRPr lang="ru-RU" dirty="0"/>
                    </a:p>
                  </a:txBody>
                  <a:tcPr>
                    <a:solidFill>
                      <a:schemeClr val="bg2">
                        <a:lumMod val="40000"/>
                        <a:lumOff val="60000"/>
                      </a:schemeClr>
                    </a:solidFill>
                  </a:tcPr>
                </a:tc>
              </a:tr>
              <a:tr h="605887">
                <a:tc gridSpan="4">
                  <a:txBody>
                    <a:bodyPr/>
                    <a:lstStyle/>
                    <a:p>
                      <a:pPr algn="ctr"/>
                      <a:r>
                        <a:rPr lang="en-US" sz="2400" b="1" dirty="0" smtClean="0"/>
                        <a:t>Mortal </a:t>
                      </a:r>
                    </a:p>
                    <a:p>
                      <a:pPr algn="ctr"/>
                      <a:r>
                        <a:rPr lang="en-US" sz="2000" b="0" dirty="0" smtClean="0"/>
                        <a:t>the dose which causes the death of</a:t>
                      </a:r>
                      <a:r>
                        <a:rPr lang="en-US" sz="2000" b="0" baseline="0" dirty="0" smtClean="0"/>
                        <a:t> animals in experiment</a:t>
                      </a:r>
                      <a:endParaRPr lang="ru-RU" sz="2000" b="0" dirty="0"/>
                    </a:p>
                  </a:txBody>
                  <a:tcPr>
                    <a:solidFill>
                      <a:schemeClr val="bg2">
                        <a:lumMod val="40000"/>
                        <a:lumOff val="60000"/>
                      </a:schemeClr>
                    </a:solidFill>
                  </a:tcPr>
                </a:tc>
                <a:tc hMerge="1">
                  <a:txBody>
                    <a:bodyPr/>
                    <a:lstStyle/>
                    <a:p>
                      <a:endParaRPr lang="ru-RU" dirty="0"/>
                    </a:p>
                  </a:txBody>
                  <a:tcPr>
                    <a:solidFill>
                      <a:schemeClr val="bg2">
                        <a:lumMod val="40000"/>
                        <a:lumOff val="60000"/>
                      </a:schemeClr>
                    </a:solidFill>
                  </a:tcPr>
                </a:tc>
                <a:tc hMerge="1">
                  <a:txBody>
                    <a:bodyPr/>
                    <a:lstStyle/>
                    <a:p>
                      <a:endParaRPr lang="ru-RU"/>
                    </a:p>
                  </a:txBody>
                  <a:tcPr/>
                </a:tc>
                <a:tc hMerge="1">
                  <a:txBody>
                    <a:bodyPr/>
                    <a:lstStyle/>
                    <a:p>
                      <a:endParaRPr lang="ru-RU" dirty="0"/>
                    </a:p>
                  </a:txBody>
                  <a:tcPr>
                    <a:solidFill>
                      <a:schemeClr val="bg2">
                        <a:lumMod val="40000"/>
                        <a:lumOff val="60000"/>
                      </a:schemeClr>
                    </a:solidFill>
                  </a:tcPr>
                </a:tc>
              </a:tr>
              <a:tr h="605887">
                <a:tc gridSpan="2">
                  <a:txBody>
                    <a:bodyPr/>
                    <a:lstStyle/>
                    <a:p>
                      <a:pPr algn="ctr"/>
                      <a:r>
                        <a:rPr lang="en-US" sz="2400" b="1" dirty="0" smtClean="0"/>
                        <a:t>Striking  </a:t>
                      </a:r>
                    </a:p>
                    <a:p>
                      <a:r>
                        <a:rPr lang="en-US" dirty="0" smtClean="0"/>
                        <a:t>(a large dose  at the start</a:t>
                      </a:r>
                      <a:r>
                        <a:rPr lang="en-US" baseline="0" dirty="0" smtClean="0"/>
                        <a:t>  of treatment</a:t>
                      </a:r>
                      <a:r>
                        <a:rPr lang="en-US" dirty="0" smtClean="0"/>
                        <a:t>)</a:t>
                      </a:r>
                      <a:endParaRPr lang="ru-RU" dirty="0"/>
                    </a:p>
                  </a:txBody>
                  <a:tcPr>
                    <a:solidFill>
                      <a:schemeClr val="accent5">
                        <a:lumMod val="40000"/>
                        <a:lumOff val="60000"/>
                      </a:schemeClr>
                    </a:solidFill>
                  </a:tcPr>
                </a:tc>
                <a:tc hMerge="1">
                  <a:txBody>
                    <a:bodyPr/>
                    <a:lstStyle/>
                    <a:p>
                      <a:endParaRPr lang="ru-RU" dirty="0"/>
                    </a:p>
                  </a:txBody>
                  <a:tcPr>
                    <a:solidFill>
                      <a:schemeClr val="accent4">
                        <a:lumMod val="20000"/>
                        <a:lumOff val="80000"/>
                      </a:schemeClr>
                    </a:solidFill>
                  </a:tcPr>
                </a:tc>
                <a:tc gridSpan="2">
                  <a:txBody>
                    <a:bodyPr/>
                    <a:lstStyle/>
                    <a:p>
                      <a:pPr algn="ctr"/>
                      <a:r>
                        <a:rPr lang="en-US" sz="2400" b="1" dirty="0" smtClean="0"/>
                        <a:t>Supporting dose</a:t>
                      </a:r>
                    </a:p>
                    <a:p>
                      <a:pPr algn="ctr"/>
                      <a:r>
                        <a:rPr lang="en-US" sz="1800" b="0" dirty="0" smtClean="0"/>
                        <a:t>(an individual dose  for supporting a</a:t>
                      </a:r>
                      <a:r>
                        <a:rPr lang="en-US" sz="1800" b="0" baseline="0" dirty="0" smtClean="0"/>
                        <a:t> therapeutic  effect during  long-term treatment</a:t>
                      </a:r>
                      <a:r>
                        <a:rPr lang="en-US" sz="1800" b="0" dirty="0" smtClean="0"/>
                        <a:t>)</a:t>
                      </a:r>
                      <a:endParaRPr lang="ru-RU" sz="1800" b="0" dirty="0"/>
                    </a:p>
                  </a:txBody>
                  <a:tcPr>
                    <a:solidFill>
                      <a:srgbClr val="FFFF66"/>
                    </a:solidFill>
                  </a:tcPr>
                </a:tc>
                <a:tc hMerge="1">
                  <a:txBody>
                    <a:bodyPr/>
                    <a:lstStyle/>
                    <a:p>
                      <a:endParaRPr lang="ru-RU" dirty="0"/>
                    </a:p>
                  </a:txBody>
                  <a:tcPr>
                    <a:solidFill>
                      <a:srgbClr val="FFFF66"/>
                    </a:solidFill>
                  </a:tcPr>
                </a:tc>
              </a:tr>
            </a:tbl>
          </a:graphicData>
        </a:graphic>
      </p:graphicFrame>
    </p:spTree>
    <p:extLst>
      <p:ext uri="{BB962C8B-B14F-4D97-AF65-F5344CB8AC3E}">
        <p14:creationId xmlns:p14="http://schemas.microsoft.com/office/powerpoint/2010/main" val="6271651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08912" cy="3226296"/>
          </a:xfrm>
        </p:spPr>
        <p:txBody>
          <a:bodyPr/>
          <a:lstStyle/>
          <a:p>
            <a:r>
              <a:rPr lang="en-US" sz="5400" b="1" u="sng" dirty="0" smtClean="0">
                <a:solidFill>
                  <a:srgbClr val="FFFF00"/>
                </a:solidFill>
              </a:rPr>
              <a:t>DRUGS INTERACTION</a:t>
            </a:r>
            <a:r>
              <a:rPr lang="en-US" b="1" dirty="0" smtClean="0"/>
              <a:t/>
            </a:r>
            <a:br>
              <a:rPr lang="en-US" b="1" dirty="0" smtClean="0"/>
            </a:br>
            <a:r>
              <a:rPr lang="en-US" b="1" dirty="0" smtClean="0"/>
              <a:t>				</a:t>
            </a:r>
            <a:br>
              <a:rPr lang="en-US" b="1" dirty="0" smtClean="0"/>
            </a:br>
            <a:r>
              <a:rPr lang="en-US" b="1" dirty="0" smtClean="0"/>
              <a:t>is the action of one drug on another one.</a:t>
            </a:r>
            <a:endParaRPr lang="ru-RU" b="1" dirty="0"/>
          </a:p>
        </p:txBody>
      </p:sp>
      <p:pic>
        <p:nvPicPr>
          <p:cNvPr id="1026" name="Picture 2" descr="C:\Users\Alina\Desktop\Фото к презентациям\16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338" y="3347831"/>
            <a:ext cx="5173166" cy="344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80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80920" cy="1296144"/>
          </a:xfrm>
        </p:spPr>
        <p:txBody>
          <a:bodyPr/>
          <a:lstStyle/>
          <a:p>
            <a:pPr algn="ctr"/>
            <a:r>
              <a:rPr lang="en-US" sz="4400" b="1" dirty="0" smtClean="0">
                <a:solidFill>
                  <a:srgbClr val="FFFF00"/>
                </a:solidFill>
              </a:rPr>
              <a:t>EFFECTS OF REPEATED DOSES OF DRUGS</a:t>
            </a:r>
            <a:endParaRPr lang="ru-RU" sz="4400" b="1" dirty="0">
              <a:solidFill>
                <a:srgbClr val="FFFF00"/>
              </a:solidFill>
            </a:endParaRPr>
          </a:p>
        </p:txBody>
      </p:sp>
      <p:sp>
        <p:nvSpPr>
          <p:cNvPr id="3" name="Прямоугольник 2"/>
          <p:cNvSpPr/>
          <p:nvPr/>
        </p:nvSpPr>
        <p:spPr>
          <a:xfrm>
            <a:off x="1403648" y="2090171"/>
            <a:ext cx="5904656" cy="3416320"/>
          </a:xfrm>
          <a:prstGeom prst="rect">
            <a:avLst/>
          </a:prstGeom>
        </p:spPr>
        <p:txBody>
          <a:bodyPr wrap="square">
            <a:spAutoFit/>
          </a:bodyPr>
          <a:lstStyle/>
          <a:p>
            <a:pPr marL="285750" indent="-285750">
              <a:buFont typeface="Arial" charset="0"/>
              <a:buChar char="•"/>
            </a:pPr>
            <a:r>
              <a:rPr lang="en-US" sz="3600" b="1" dirty="0" err="1" smtClean="0"/>
              <a:t>Cumulation</a:t>
            </a:r>
            <a:endParaRPr lang="en-US" sz="3600" b="1" dirty="0" smtClean="0"/>
          </a:p>
          <a:p>
            <a:pPr marL="285750" indent="-285750">
              <a:buFont typeface="Arial" charset="0"/>
              <a:buChar char="•"/>
            </a:pPr>
            <a:r>
              <a:rPr lang="en-US" sz="3600" b="1" dirty="0" smtClean="0"/>
              <a:t>Tolerance</a:t>
            </a:r>
          </a:p>
          <a:p>
            <a:pPr marL="285750" indent="-285750">
              <a:buFont typeface="Arial" charset="0"/>
              <a:buChar char="•"/>
            </a:pPr>
            <a:r>
              <a:rPr lang="en-US" sz="3600" b="1" dirty="0" err="1" smtClean="0"/>
              <a:t>Tachyphylaxis</a:t>
            </a:r>
            <a:endParaRPr lang="en-US" sz="3600" b="1" dirty="0" smtClean="0"/>
          </a:p>
          <a:p>
            <a:pPr marL="285750" indent="-285750">
              <a:buFont typeface="Arial" charset="0"/>
              <a:buChar char="•"/>
            </a:pPr>
            <a:r>
              <a:rPr lang="en-US" sz="3600" b="1" dirty="0" smtClean="0"/>
              <a:t>Drug dependence</a:t>
            </a:r>
          </a:p>
          <a:p>
            <a:pPr marL="285750" indent="-285750">
              <a:buFont typeface="Arial" charset="0"/>
              <a:buChar char="•"/>
            </a:pPr>
            <a:r>
              <a:rPr lang="en-US" sz="3600" b="1" dirty="0" smtClean="0"/>
              <a:t>Withdrawal syndrome (abstinence)</a:t>
            </a:r>
            <a:endParaRPr lang="ru-RU" sz="3600" b="1" dirty="0"/>
          </a:p>
        </p:txBody>
      </p:sp>
    </p:spTree>
    <p:extLst>
      <p:ext uri="{BB962C8B-B14F-4D97-AF65-F5344CB8AC3E}">
        <p14:creationId xmlns:p14="http://schemas.microsoft.com/office/powerpoint/2010/main" val="21121757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07337"/>
            <a:ext cx="7543800" cy="1080120"/>
          </a:xfrm>
        </p:spPr>
        <p:txBody>
          <a:bodyPr/>
          <a:lstStyle/>
          <a:p>
            <a:pPr algn="ctr"/>
            <a:r>
              <a:rPr lang="en-US" b="1" u="sng" dirty="0" err="1" smtClean="0">
                <a:solidFill>
                  <a:srgbClr val="FFFF00"/>
                </a:solidFill>
              </a:rPr>
              <a:t>Cumulation</a:t>
            </a:r>
            <a:r>
              <a:rPr lang="en-US" b="1" dirty="0" smtClean="0">
                <a:solidFill>
                  <a:srgbClr val="FFFF00"/>
                </a:solidFill>
              </a:rPr>
              <a:t/>
            </a:r>
            <a:br>
              <a:rPr lang="en-US" b="1" dirty="0" smtClean="0">
                <a:solidFill>
                  <a:srgbClr val="FFFF00"/>
                </a:solidFill>
              </a:rPr>
            </a:br>
            <a:r>
              <a:rPr lang="en-US" sz="2400" b="1" dirty="0" smtClean="0"/>
              <a:t>it is accumulation of the drug or its effect</a:t>
            </a:r>
            <a:endParaRPr lang="ru-RU" sz="2400" b="1" dirty="0"/>
          </a:p>
        </p:txBody>
      </p:sp>
      <p:sp>
        <p:nvSpPr>
          <p:cNvPr id="3" name="Стрелка вниз 2"/>
          <p:cNvSpPr/>
          <p:nvPr/>
        </p:nvSpPr>
        <p:spPr>
          <a:xfrm>
            <a:off x="2360308" y="1340767"/>
            <a:ext cx="382635" cy="680205"/>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5508104" y="1340768"/>
            <a:ext cx="432048" cy="720080"/>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2310895" y="2564904"/>
            <a:ext cx="432048" cy="720080"/>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508104" y="2564904"/>
            <a:ext cx="432048" cy="720080"/>
          </a:xfrm>
          <a:prstGeom prst="downArrow">
            <a:avLst/>
          </a:prstGeom>
          <a:solidFill>
            <a:schemeClr val="tx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1590621" y="1978589"/>
            <a:ext cx="1971423" cy="523220"/>
          </a:xfrm>
          <a:prstGeom prst="rect">
            <a:avLst/>
          </a:prstGeom>
        </p:spPr>
        <p:txBody>
          <a:bodyPr wrap="square">
            <a:spAutoFit/>
          </a:bodyPr>
          <a:lstStyle/>
          <a:p>
            <a:r>
              <a:rPr lang="en-US" sz="2800" b="1" dirty="0" smtClean="0"/>
              <a:t>Material</a:t>
            </a:r>
            <a:endParaRPr lang="ru-RU" sz="2800" b="1" dirty="0"/>
          </a:p>
        </p:txBody>
      </p:sp>
      <p:sp>
        <p:nvSpPr>
          <p:cNvPr id="9" name="Прямоугольник 8"/>
          <p:cNvSpPr/>
          <p:nvPr/>
        </p:nvSpPr>
        <p:spPr>
          <a:xfrm>
            <a:off x="4931149" y="1978589"/>
            <a:ext cx="2664296" cy="523220"/>
          </a:xfrm>
          <a:prstGeom prst="rect">
            <a:avLst/>
          </a:prstGeom>
        </p:spPr>
        <p:txBody>
          <a:bodyPr wrap="square">
            <a:spAutoFit/>
          </a:bodyPr>
          <a:lstStyle/>
          <a:p>
            <a:r>
              <a:rPr lang="en-US" sz="2800" b="1" dirty="0" smtClean="0"/>
              <a:t>Functional</a:t>
            </a:r>
            <a:endParaRPr lang="ru-RU" sz="2800" b="1" dirty="0"/>
          </a:p>
        </p:txBody>
      </p:sp>
      <p:sp>
        <p:nvSpPr>
          <p:cNvPr id="10" name="Прямоугольник 9"/>
          <p:cNvSpPr/>
          <p:nvPr/>
        </p:nvSpPr>
        <p:spPr>
          <a:xfrm>
            <a:off x="24895" y="3536721"/>
            <a:ext cx="4572000" cy="1323439"/>
          </a:xfrm>
          <a:prstGeom prst="rect">
            <a:avLst/>
          </a:prstGeom>
        </p:spPr>
        <p:txBody>
          <a:bodyPr>
            <a:spAutoFit/>
          </a:bodyPr>
          <a:lstStyle/>
          <a:p>
            <a:r>
              <a:rPr lang="en-US" sz="2000" b="1" dirty="0"/>
              <a:t>The increase in blood and / or tissue concentrations of a substance after each new introduction in comparison with the previous concentration</a:t>
            </a:r>
            <a:endParaRPr lang="ru-RU" sz="2000" b="1" dirty="0"/>
          </a:p>
        </p:txBody>
      </p:sp>
      <p:sp>
        <p:nvSpPr>
          <p:cNvPr id="11" name="Прямоугольник 10"/>
          <p:cNvSpPr/>
          <p:nvPr/>
        </p:nvSpPr>
        <p:spPr>
          <a:xfrm>
            <a:off x="4788024" y="3536721"/>
            <a:ext cx="3996827" cy="1631216"/>
          </a:xfrm>
          <a:prstGeom prst="rect">
            <a:avLst/>
          </a:prstGeom>
        </p:spPr>
        <p:txBody>
          <a:bodyPr wrap="square">
            <a:spAutoFit/>
          </a:bodyPr>
          <a:lstStyle/>
          <a:p>
            <a:r>
              <a:rPr lang="en-US" sz="2000" b="1" dirty="0"/>
              <a:t>Enhancing </a:t>
            </a:r>
            <a:r>
              <a:rPr lang="en-US" sz="2000" b="1" dirty="0" smtClean="0"/>
              <a:t>effect of a substance  </a:t>
            </a:r>
            <a:r>
              <a:rPr lang="en-US" sz="2000" b="1" dirty="0"/>
              <a:t>when </a:t>
            </a:r>
            <a:r>
              <a:rPr lang="en-US" sz="2000" b="1" dirty="0" smtClean="0"/>
              <a:t>its applied </a:t>
            </a:r>
            <a:r>
              <a:rPr lang="en-US" sz="2000" b="1" dirty="0"/>
              <a:t>repeatedly </a:t>
            </a:r>
            <a:r>
              <a:rPr lang="en-US" sz="2000" b="1" dirty="0" smtClean="0"/>
              <a:t>but without  increasing of its </a:t>
            </a:r>
            <a:r>
              <a:rPr lang="en-US" sz="2000" b="1" dirty="0"/>
              <a:t>concentration in the blood and / or tissues</a:t>
            </a:r>
            <a:endParaRPr lang="ru-RU" sz="2000" b="1" dirty="0"/>
          </a:p>
        </p:txBody>
      </p:sp>
      <p:sp>
        <p:nvSpPr>
          <p:cNvPr id="12" name="Прямоугольник 11"/>
          <p:cNvSpPr/>
          <p:nvPr/>
        </p:nvSpPr>
        <p:spPr>
          <a:xfrm>
            <a:off x="251520" y="5301208"/>
            <a:ext cx="3897883" cy="1015663"/>
          </a:xfrm>
          <a:prstGeom prst="rect">
            <a:avLst/>
          </a:prstGeom>
        </p:spPr>
        <p:txBody>
          <a:bodyPr wrap="square">
            <a:spAutoFit/>
          </a:bodyPr>
          <a:lstStyle/>
          <a:p>
            <a:r>
              <a:rPr lang="en-US" sz="2000" b="1" dirty="0">
                <a:solidFill>
                  <a:srgbClr val="66FFFF"/>
                </a:solidFill>
              </a:rPr>
              <a:t>For example: </a:t>
            </a:r>
            <a:r>
              <a:rPr lang="en-US" sz="2000" b="1" dirty="0" smtClean="0">
                <a:solidFill>
                  <a:srgbClr val="66FFFF"/>
                </a:solidFill>
              </a:rPr>
              <a:t>hypnotic drugs  </a:t>
            </a:r>
            <a:r>
              <a:rPr lang="en-US" sz="2000" b="1" dirty="0">
                <a:solidFill>
                  <a:srgbClr val="66FFFF"/>
                </a:solidFill>
              </a:rPr>
              <a:t>from the group of barbiturates, </a:t>
            </a:r>
            <a:endParaRPr lang="en-US" sz="2000" b="1" dirty="0" smtClean="0">
              <a:solidFill>
                <a:srgbClr val="66FFFF"/>
              </a:solidFill>
            </a:endParaRPr>
          </a:p>
          <a:p>
            <a:r>
              <a:rPr lang="en-US" sz="2000" b="1" dirty="0" smtClean="0">
                <a:solidFill>
                  <a:srgbClr val="66FFFF"/>
                </a:solidFill>
              </a:rPr>
              <a:t>cardiac </a:t>
            </a:r>
            <a:r>
              <a:rPr lang="en-US" sz="2000" b="1" dirty="0">
                <a:solidFill>
                  <a:srgbClr val="66FFFF"/>
                </a:solidFill>
              </a:rPr>
              <a:t>glycosides</a:t>
            </a:r>
            <a:endParaRPr lang="ru-RU" sz="2000" b="1" dirty="0">
              <a:solidFill>
                <a:srgbClr val="66FFFF"/>
              </a:solidFill>
            </a:endParaRPr>
          </a:p>
        </p:txBody>
      </p:sp>
      <p:sp>
        <p:nvSpPr>
          <p:cNvPr id="13" name="Прямоугольник 12"/>
          <p:cNvSpPr/>
          <p:nvPr/>
        </p:nvSpPr>
        <p:spPr>
          <a:xfrm>
            <a:off x="4788023" y="5445224"/>
            <a:ext cx="3933379" cy="707886"/>
          </a:xfrm>
          <a:prstGeom prst="rect">
            <a:avLst/>
          </a:prstGeom>
        </p:spPr>
        <p:txBody>
          <a:bodyPr wrap="square">
            <a:spAutoFit/>
          </a:bodyPr>
          <a:lstStyle/>
          <a:p>
            <a:r>
              <a:rPr lang="en-US" sz="2000" b="1" dirty="0">
                <a:solidFill>
                  <a:srgbClr val="66FFFF"/>
                </a:solidFill>
              </a:rPr>
              <a:t>For example, ethyl alcohol, MAO inhibitors</a:t>
            </a:r>
            <a:endParaRPr lang="ru-RU" sz="2000" b="1" dirty="0">
              <a:solidFill>
                <a:srgbClr val="66FFFF"/>
              </a:solidFill>
            </a:endParaRPr>
          </a:p>
        </p:txBody>
      </p:sp>
    </p:spTree>
    <p:extLst>
      <p:ext uri="{BB962C8B-B14F-4D97-AF65-F5344CB8AC3E}">
        <p14:creationId xmlns:p14="http://schemas.microsoft.com/office/powerpoint/2010/main" val="183924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008" y="210344"/>
            <a:ext cx="8964488" cy="1994520"/>
          </a:xfrm>
        </p:spPr>
        <p:txBody>
          <a:bodyPr/>
          <a:lstStyle/>
          <a:p>
            <a:r>
              <a:rPr lang="en-US" b="1" u="sng" dirty="0" smtClean="0">
                <a:solidFill>
                  <a:srgbClr val="FFFF00"/>
                </a:solidFill>
              </a:rPr>
              <a:t>Tolerance </a:t>
            </a:r>
            <a:r>
              <a:rPr lang="en-US" sz="2800" b="1" dirty="0" smtClean="0"/>
              <a:t>(habituation) </a:t>
            </a:r>
            <a:r>
              <a:rPr lang="en-US" sz="3200" b="1" dirty="0" smtClean="0"/>
              <a:t>-  is </a:t>
            </a:r>
            <a:r>
              <a:rPr lang="en-US" sz="3200" b="1" dirty="0"/>
              <a:t>a decrease of drug‘s action after its repeated  </a:t>
            </a:r>
            <a:r>
              <a:rPr lang="en-US" sz="3200" b="1" dirty="0" smtClean="0"/>
              <a:t>administration in the same dose. </a:t>
            </a:r>
            <a:r>
              <a:rPr lang="ru-RU" sz="3200" b="1" dirty="0"/>
              <a:t/>
            </a:r>
            <a:br>
              <a:rPr lang="ru-RU" sz="3200" b="1" dirty="0"/>
            </a:br>
            <a:r>
              <a:rPr lang="en-US" sz="2800" b="1" dirty="0" smtClean="0">
                <a:solidFill>
                  <a:srgbClr val="66FFFF"/>
                </a:solidFill>
              </a:rPr>
              <a:t>(</a:t>
            </a:r>
            <a:r>
              <a:rPr lang="en-US" sz="2400" b="1" dirty="0" smtClean="0">
                <a:solidFill>
                  <a:srgbClr val="66FFFF"/>
                </a:solidFill>
              </a:rPr>
              <a:t>tolerance to hypnotic, alcohol, nitroglycerine).</a:t>
            </a:r>
            <a:endParaRPr lang="ru-RU" sz="2400" b="1" dirty="0">
              <a:solidFill>
                <a:srgbClr val="66FFFF"/>
              </a:solidFill>
            </a:endParaRPr>
          </a:p>
        </p:txBody>
      </p:sp>
      <p:sp>
        <p:nvSpPr>
          <p:cNvPr id="3" name="Прямоугольник 2"/>
          <p:cNvSpPr/>
          <p:nvPr/>
        </p:nvSpPr>
        <p:spPr>
          <a:xfrm>
            <a:off x="0" y="3933056"/>
            <a:ext cx="4464496" cy="2185214"/>
          </a:xfrm>
          <a:prstGeom prst="rect">
            <a:avLst/>
          </a:prstGeom>
        </p:spPr>
        <p:txBody>
          <a:bodyPr wrap="square">
            <a:spAutoFit/>
          </a:bodyPr>
          <a:lstStyle/>
          <a:p>
            <a:r>
              <a:rPr lang="en-US" sz="2800" b="1" dirty="0" smtClean="0"/>
              <a:t>reducing the effect of the drug when it is frequent use for short period (rapid form of tolerance).</a:t>
            </a:r>
          </a:p>
          <a:p>
            <a:r>
              <a:rPr lang="en-US" sz="2400" b="1" dirty="0" smtClean="0">
                <a:solidFill>
                  <a:srgbClr val="66FFFF"/>
                </a:solidFill>
              </a:rPr>
              <a:t>(</a:t>
            </a:r>
            <a:r>
              <a:rPr lang="en-US" sz="2400" b="1" dirty="0" err="1" smtClean="0">
                <a:solidFill>
                  <a:srgbClr val="66FFFF"/>
                </a:solidFill>
              </a:rPr>
              <a:t>tachyphylaxis</a:t>
            </a:r>
            <a:r>
              <a:rPr lang="en-US" sz="2400" b="1" dirty="0" smtClean="0">
                <a:solidFill>
                  <a:srgbClr val="66FFFF"/>
                </a:solidFill>
              </a:rPr>
              <a:t> to ephedrine)</a:t>
            </a:r>
            <a:endParaRPr lang="ru-RU" sz="2400" b="1" dirty="0">
              <a:solidFill>
                <a:srgbClr val="66FFFF"/>
              </a:solidFill>
            </a:endParaRPr>
          </a:p>
        </p:txBody>
      </p:sp>
      <p:pic>
        <p:nvPicPr>
          <p:cNvPr id="4098" name="Picture 2" descr="C:\Users\Alina\Desktop\lekarstvennaya_allergy-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008" y="3861048"/>
            <a:ext cx="4558496" cy="293098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232248" y="2636912"/>
            <a:ext cx="3721916" cy="707886"/>
          </a:xfrm>
          <a:prstGeom prst="rect">
            <a:avLst/>
          </a:prstGeom>
        </p:spPr>
        <p:txBody>
          <a:bodyPr wrap="none">
            <a:spAutoFit/>
          </a:bodyPr>
          <a:lstStyle/>
          <a:p>
            <a:r>
              <a:rPr lang="en-US" sz="4000" b="1" u="sng" dirty="0" err="1">
                <a:solidFill>
                  <a:srgbClr val="FFFF00"/>
                </a:solidFill>
              </a:rPr>
              <a:t>Tachyphylaxis</a:t>
            </a:r>
            <a:r>
              <a:rPr lang="en-US" sz="4000" b="1" dirty="0"/>
              <a:t> </a:t>
            </a:r>
            <a:r>
              <a:rPr lang="en-US" sz="1200" b="1" dirty="0" smtClean="0"/>
              <a:t> </a:t>
            </a:r>
            <a:endParaRPr lang="ru-RU" dirty="0"/>
          </a:p>
        </p:txBody>
      </p:sp>
    </p:spTree>
    <p:extLst>
      <p:ext uri="{BB962C8B-B14F-4D97-AF65-F5344CB8AC3E}">
        <p14:creationId xmlns:p14="http://schemas.microsoft.com/office/powerpoint/2010/main" val="12315539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40960" cy="1706488"/>
          </a:xfrm>
        </p:spPr>
        <p:txBody>
          <a:bodyPr/>
          <a:lstStyle/>
          <a:p>
            <a:pPr algn="ctr"/>
            <a:r>
              <a:rPr lang="en-US" sz="4400" b="1" u="sng" dirty="0" smtClean="0">
                <a:solidFill>
                  <a:srgbClr val="FFFF00"/>
                </a:solidFill>
              </a:rPr>
              <a:t>DRUG DEPENDENCE</a:t>
            </a:r>
            <a:r>
              <a:rPr lang="en-US" sz="4400" b="1" dirty="0" smtClean="0">
                <a:solidFill>
                  <a:srgbClr val="FFFF00"/>
                </a:solidFill>
              </a:rPr>
              <a:t/>
            </a:r>
            <a:br>
              <a:rPr lang="en-US" sz="4400" b="1" dirty="0" smtClean="0">
                <a:solidFill>
                  <a:srgbClr val="FFFF00"/>
                </a:solidFill>
              </a:rPr>
            </a:br>
            <a:r>
              <a:rPr lang="en-US" sz="3200" b="1" dirty="0" smtClean="0"/>
              <a:t>its irresistible aspiration to take the drug for euphoria or improvement of condition.</a:t>
            </a:r>
            <a:endParaRPr lang="ru-RU" sz="3200" b="1" dirty="0"/>
          </a:p>
        </p:txBody>
      </p:sp>
      <p:sp>
        <p:nvSpPr>
          <p:cNvPr id="3" name="Прямоугольник 2"/>
          <p:cNvSpPr/>
          <p:nvPr/>
        </p:nvSpPr>
        <p:spPr>
          <a:xfrm>
            <a:off x="107504" y="1988840"/>
            <a:ext cx="9036496" cy="3585597"/>
          </a:xfrm>
          <a:prstGeom prst="rect">
            <a:avLst/>
          </a:prstGeom>
        </p:spPr>
        <p:txBody>
          <a:bodyPr wrap="square">
            <a:spAutoFit/>
          </a:bodyPr>
          <a:lstStyle/>
          <a:p>
            <a:r>
              <a:rPr lang="en-US" sz="2400" b="1" dirty="0" smtClean="0"/>
              <a:t>	</a:t>
            </a:r>
            <a:r>
              <a:rPr lang="en-US" sz="2800" b="1" dirty="0" smtClean="0">
                <a:solidFill>
                  <a:srgbClr val="FFFF00"/>
                </a:solidFill>
              </a:rPr>
              <a:t>There are two types of drug dependence</a:t>
            </a:r>
            <a:r>
              <a:rPr lang="ru-RU" sz="2800" b="1" dirty="0" smtClean="0">
                <a:solidFill>
                  <a:srgbClr val="FFFF00"/>
                </a:solidFill>
              </a:rPr>
              <a:t>:</a:t>
            </a:r>
            <a:endParaRPr lang="en-US" sz="2800" b="1" dirty="0" smtClean="0">
              <a:solidFill>
                <a:srgbClr val="FFFF00"/>
              </a:solidFill>
            </a:endParaRPr>
          </a:p>
          <a:p>
            <a:r>
              <a:rPr lang="en-US" sz="2800" b="1" dirty="0" smtClean="0">
                <a:solidFill>
                  <a:srgbClr val="FFFF00"/>
                </a:solidFill>
              </a:rPr>
              <a:t>*Physical dependence </a:t>
            </a:r>
            <a:r>
              <a:rPr lang="en-US" sz="2400" b="1" dirty="0" smtClean="0"/>
              <a:t>– if the patients want to take the drug for altering general state  and mood. </a:t>
            </a:r>
          </a:p>
          <a:p>
            <a:r>
              <a:rPr lang="en-US" sz="2400" b="1" dirty="0" smtClean="0">
                <a:solidFill>
                  <a:srgbClr val="66FFFF"/>
                </a:solidFill>
              </a:rPr>
              <a:t>(ethyl alcohol, barbiturates and narcotic  analgesics may cause physical dependence).</a:t>
            </a:r>
          </a:p>
          <a:p>
            <a:endParaRPr lang="en-US" sz="2400" b="1" dirty="0" smtClean="0">
              <a:solidFill>
                <a:srgbClr val="66FFFF"/>
              </a:solidFill>
            </a:endParaRPr>
          </a:p>
          <a:p>
            <a:r>
              <a:rPr lang="en-US" sz="2800" b="1" dirty="0" smtClean="0">
                <a:solidFill>
                  <a:srgbClr val="FFFF00"/>
                </a:solidFill>
              </a:rPr>
              <a:t>*Psychological dependence </a:t>
            </a:r>
            <a:r>
              <a:rPr lang="en-US" sz="2800" b="1" dirty="0" smtClean="0"/>
              <a:t>– </a:t>
            </a:r>
            <a:r>
              <a:rPr lang="en-US" sz="2400" b="1" dirty="0" smtClean="0"/>
              <a:t>if the patient wants to take the drug for altering the mood (for euphoria).</a:t>
            </a:r>
          </a:p>
          <a:p>
            <a:r>
              <a:rPr lang="en-US" sz="2300" b="1" dirty="0" smtClean="0">
                <a:solidFill>
                  <a:srgbClr val="66FFFF"/>
                </a:solidFill>
              </a:rPr>
              <a:t>(</a:t>
            </a:r>
            <a:r>
              <a:rPr lang="en-US" sz="2300" b="1" dirty="0" err="1" smtClean="0">
                <a:solidFill>
                  <a:srgbClr val="66FFFF"/>
                </a:solidFill>
              </a:rPr>
              <a:t>psyhomotor</a:t>
            </a:r>
            <a:r>
              <a:rPr lang="en-US" sz="2300" b="1" dirty="0" smtClean="0">
                <a:solidFill>
                  <a:srgbClr val="66FFFF"/>
                </a:solidFill>
              </a:rPr>
              <a:t> stimulants can cause this type of drug dependence)</a:t>
            </a:r>
            <a:endParaRPr lang="ru-RU" sz="2300" b="1" dirty="0">
              <a:solidFill>
                <a:srgbClr val="66FFFF"/>
              </a:solidFill>
            </a:endParaRPr>
          </a:p>
        </p:txBody>
      </p:sp>
    </p:spTree>
    <p:extLst>
      <p:ext uri="{BB962C8B-B14F-4D97-AF65-F5344CB8AC3E}">
        <p14:creationId xmlns:p14="http://schemas.microsoft.com/office/powerpoint/2010/main" val="1293702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55" y="2132856"/>
            <a:ext cx="8712968" cy="1130424"/>
          </a:xfrm>
        </p:spPr>
        <p:txBody>
          <a:bodyPr/>
          <a:lstStyle/>
          <a:p>
            <a:r>
              <a:rPr lang="en-US" sz="3600" b="1" dirty="0" smtClean="0"/>
              <a:t>The physical and mental discomfort when the drug is not used.</a:t>
            </a:r>
            <a:endParaRPr lang="ru-RU" sz="3600" b="1" dirty="0"/>
          </a:p>
        </p:txBody>
      </p:sp>
      <p:sp>
        <p:nvSpPr>
          <p:cNvPr id="3" name="Прямоугольник 2"/>
          <p:cNvSpPr/>
          <p:nvPr/>
        </p:nvSpPr>
        <p:spPr>
          <a:xfrm>
            <a:off x="395536" y="404664"/>
            <a:ext cx="7848872" cy="1569660"/>
          </a:xfrm>
          <a:prstGeom prst="rect">
            <a:avLst/>
          </a:prstGeom>
        </p:spPr>
        <p:txBody>
          <a:bodyPr wrap="square">
            <a:spAutoFit/>
          </a:bodyPr>
          <a:lstStyle/>
          <a:p>
            <a:pPr algn="ctr"/>
            <a:r>
              <a:rPr lang="en-US" sz="4800" b="1" u="sng" dirty="0">
                <a:solidFill>
                  <a:srgbClr val="FFFF00"/>
                </a:solidFill>
              </a:rPr>
              <a:t>Withdrawal syndrome (</a:t>
            </a:r>
            <a:r>
              <a:rPr lang="en-US" sz="4800" b="1" u="sng" dirty="0" smtClean="0">
                <a:solidFill>
                  <a:srgbClr val="FFFF00"/>
                </a:solidFill>
              </a:rPr>
              <a:t>abstinence)</a:t>
            </a:r>
            <a:endParaRPr lang="ru-RU" b="1" u="sng" dirty="0"/>
          </a:p>
        </p:txBody>
      </p:sp>
      <p:sp>
        <p:nvSpPr>
          <p:cNvPr id="4" name="Прямоугольник 3"/>
          <p:cNvSpPr/>
          <p:nvPr/>
        </p:nvSpPr>
        <p:spPr>
          <a:xfrm>
            <a:off x="107504" y="3429000"/>
            <a:ext cx="8424936" cy="1200329"/>
          </a:xfrm>
          <a:prstGeom prst="rect">
            <a:avLst/>
          </a:prstGeom>
        </p:spPr>
        <p:txBody>
          <a:bodyPr wrap="square">
            <a:spAutoFit/>
          </a:bodyPr>
          <a:lstStyle/>
          <a:p>
            <a:r>
              <a:rPr lang="en-US" sz="2400" b="1" dirty="0">
                <a:solidFill>
                  <a:srgbClr val="66FFFF"/>
                </a:solidFill>
              </a:rPr>
              <a:t>For example: increase in blood pressure after the abolition of antihypertensive agent; </a:t>
            </a:r>
            <a:r>
              <a:rPr lang="en-US" sz="2400" b="1" dirty="0" smtClean="0">
                <a:solidFill>
                  <a:srgbClr val="66FFFF"/>
                </a:solidFill>
              </a:rPr>
              <a:t>acute attack  </a:t>
            </a:r>
            <a:r>
              <a:rPr lang="en-US" sz="2400" b="1" dirty="0">
                <a:solidFill>
                  <a:srgbClr val="66FFFF"/>
                </a:solidFill>
              </a:rPr>
              <a:t>of angina after the abolition of </a:t>
            </a:r>
            <a:r>
              <a:rPr lang="en-US" sz="2400" b="1" dirty="0" err="1">
                <a:solidFill>
                  <a:srgbClr val="66FFFF"/>
                </a:solidFill>
              </a:rPr>
              <a:t>antianginal</a:t>
            </a:r>
            <a:r>
              <a:rPr lang="en-US" sz="2400" b="1" dirty="0">
                <a:solidFill>
                  <a:srgbClr val="66FFFF"/>
                </a:solidFill>
              </a:rPr>
              <a:t> </a:t>
            </a:r>
            <a:r>
              <a:rPr lang="en-US" sz="2400" b="1" dirty="0" smtClean="0">
                <a:solidFill>
                  <a:srgbClr val="66FFFF"/>
                </a:solidFill>
              </a:rPr>
              <a:t>drugs.</a:t>
            </a:r>
            <a:endParaRPr lang="ru-RU" sz="2400" b="1" dirty="0">
              <a:solidFill>
                <a:srgbClr val="66FFFF"/>
              </a:solidFill>
            </a:endParaRPr>
          </a:p>
        </p:txBody>
      </p:sp>
      <p:sp>
        <p:nvSpPr>
          <p:cNvPr id="5" name="Прямоугольник 4"/>
          <p:cNvSpPr/>
          <p:nvPr/>
        </p:nvSpPr>
        <p:spPr>
          <a:xfrm>
            <a:off x="232194" y="4869160"/>
            <a:ext cx="8300245" cy="1077218"/>
          </a:xfrm>
          <a:prstGeom prst="rect">
            <a:avLst/>
          </a:prstGeom>
        </p:spPr>
        <p:txBody>
          <a:bodyPr wrap="square">
            <a:spAutoFit/>
          </a:bodyPr>
          <a:lstStyle/>
          <a:p>
            <a:r>
              <a:rPr lang="en-US" sz="3200" b="1" dirty="0"/>
              <a:t>To prevent withdrawal </a:t>
            </a:r>
            <a:r>
              <a:rPr lang="en-US" sz="3200" b="1" dirty="0" smtClean="0"/>
              <a:t>syndrome drugs </a:t>
            </a:r>
            <a:r>
              <a:rPr lang="en-US" sz="3200" b="1" dirty="0"/>
              <a:t>should be discontinued  </a:t>
            </a:r>
            <a:r>
              <a:rPr lang="en-US" sz="3200" b="1" dirty="0" smtClean="0"/>
              <a:t>gradually!</a:t>
            </a:r>
            <a:endParaRPr lang="ru-RU" sz="3200" b="1" dirty="0"/>
          </a:p>
        </p:txBody>
      </p:sp>
    </p:spTree>
    <p:extLst>
      <p:ext uri="{BB962C8B-B14F-4D97-AF65-F5344CB8AC3E}">
        <p14:creationId xmlns:p14="http://schemas.microsoft.com/office/powerpoint/2010/main" val="3940036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66"/>
            <a:ext cx="8892480" cy="2290192"/>
          </a:xfrm>
        </p:spPr>
        <p:txBody>
          <a:bodyPr/>
          <a:lstStyle/>
          <a:p>
            <a:r>
              <a:rPr lang="en-US" sz="4000" b="1" u="sng" dirty="0" smtClean="0">
                <a:solidFill>
                  <a:srgbClr val="FFFF00"/>
                </a:solidFill>
              </a:rPr>
              <a:t>COMBINED ACTION OF DRUGS </a:t>
            </a:r>
            <a:br>
              <a:rPr lang="en-US" sz="4000" b="1" u="sng" dirty="0" smtClean="0">
                <a:solidFill>
                  <a:srgbClr val="FFFF00"/>
                </a:solidFill>
              </a:rPr>
            </a:br>
            <a:r>
              <a:rPr lang="en-US" sz="3600" b="1" dirty="0" smtClean="0"/>
              <a:t>is the action of two or more co-administered drugs on the organism.</a:t>
            </a:r>
            <a:endParaRPr lang="ru-RU" sz="3600" b="1" dirty="0"/>
          </a:p>
        </p:txBody>
      </p:sp>
      <p:sp>
        <p:nvSpPr>
          <p:cNvPr id="3" name="Прямоугольник 2"/>
          <p:cNvSpPr/>
          <p:nvPr/>
        </p:nvSpPr>
        <p:spPr>
          <a:xfrm>
            <a:off x="323528" y="2348880"/>
            <a:ext cx="8640960" cy="3354765"/>
          </a:xfrm>
          <a:prstGeom prst="rect">
            <a:avLst/>
          </a:prstGeom>
        </p:spPr>
        <p:txBody>
          <a:bodyPr wrap="square">
            <a:spAutoFit/>
          </a:bodyPr>
          <a:lstStyle/>
          <a:p>
            <a:r>
              <a:rPr lang="en-US" sz="2800" b="1" dirty="0" smtClean="0"/>
              <a:t>	</a:t>
            </a:r>
            <a:r>
              <a:rPr lang="en-US" sz="2800" b="1" u="sng" dirty="0" smtClean="0">
                <a:solidFill>
                  <a:srgbClr val="FFFF00"/>
                </a:solidFill>
              </a:rPr>
              <a:t>SYNERGISM</a:t>
            </a:r>
            <a:r>
              <a:rPr lang="en-US" sz="2800" b="1" dirty="0" smtClean="0">
                <a:solidFill>
                  <a:srgbClr val="FFFF00"/>
                </a:solidFill>
              </a:rPr>
              <a:t>( the strengthening of effect) . </a:t>
            </a:r>
          </a:p>
          <a:p>
            <a:r>
              <a:rPr lang="en-US" sz="2800" b="1" dirty="0" smtClean="0"/>
              <a:t>Can be two types</a:t>
            </a:r>
            <a:r>
              <a:rPr lang="ru-RU" sz="2800" b="1" dirty="0" smtClean="0"/>
              <a:t>:</a:t>
            </a:r>
            <a:endParaRPr lang="uk-UA" sz="2800" b="1" dirty="0" smtClean="0"/>
          </a:p>
          <a:p>
            <a:pPr marL="285750" indent="-285750">
              <a:buFont typeface="Arial" charset="0"/>
              <a:buChar char="•"/>
            </a:pPr>
            <a:r>
              <a:rPr lang="en-US" sz="2800" b="1" u="sng" dirty="0" smtClean="0"/>
              <a:t>ADDITION</a:t>
            </a:r>
            <a:r>
              <a:rPr lang="en-US" sz="2800" b="1" dirty="0" smtClean="0"/>
              <a:t> ( C = A+B)</a:t>
            </a:r>
          </a:p>
          <a:p>
            <a:r>
              <a:rPr lang="uk-UA" sz="2000" b="1" dirty="0" smtClean="0">
                <a:solidFill>
                  <a:srgbClr val="66FFFF"/>
                </a:solidFill>
              </a:rPr>
              <a:t>(</a:t>
            </a:r>
            <a:r>
              <a:rPr lang="en-US" sz="2000" b="1" dirty="0" smtClean="0">
                <a:solidFill>
                  <a:srgbClr val="66FFFF"/>
                </a:solidFill>
              </a:rPr>
              <a:t>Example</a:t>
            </a:r>
            <a:r>
              <a:rPr lang="ru-RU" sz="2000" b="1" dirty="0" smtClean="0">
                <a:solidFill>
                  <a:srgbClr val="66FFFF"/>
                </a:solidFill>
              </a:rPr>
              <a:t>: </a:t>
            </a:r>
            <a:r>
              <a:rPr lang="en-US" sz="2000" b="1" dirty="0" smtClean="0">
                <a:solidFill>
                  <a:srgbClr val="66FFFF"/>
                </a:solidFill>
              </a:rPr>
              <a:t>vasoconstrictor </a:t>
            </a:r>
            <a:r>
              <a:rPr lang="en-US" sz="2000" b="1" dirty="0">
                <a:solidFill>
                  <a:srgbClr val="66FFFF"/>
                </a:solidFill>
              </a:rPr>
              <a:t>and hypertensive effects of norepinephrine and </a:t>
            </a:r>
            <a:r>
              <a:rPr lang="en-US" sz="2000" b="1" dirty="0" smtClean="0">
                <a:solidFill>
                  <a:srgbClr val="66FFFF"/>
                </a:solidFill>
              </a:rPr>
              <a:t>phenylephrine, which  </a:t>
            </a:r>
            <a:r>
              <a:rPr lang="en-US" sz="2000" b="1" dirty="0">
                <a:solidFill>
                  <a:srgbClr val="66FFFF"/>
                </a:solidFill>
              </a:rPr>
              <a:t>stimulate α- adrenergic receptors of peripheral </a:t>
            </a:r>
            <a:r>
              <a:rPr lang="en-US" sz="2000" b="1" dirty="0" smtClean="0">
                <a:solidFill>
                  <a:srgbClr val="66FFFF"/>
                </a:solidFill>
              </a:rPr>
              <a:t>vessels</a:t>
            </a:r>
            <a:r>
              <a:rPr lang="uk-UA" sz="2000" b="1" dirty="0" smtClean="0">
                <a:solidFill>
                  <a:srgbClr val="66FFFF"/>
                </a:solidFill>
              </a:rPr>
              <a:t>)</a:t>
            </a:r>
            <a:r>
              <a:rPr lang="en-US" sz="2000" b="1" dirty="0" smtClean="0">
                <a:solidFill>
                  <a:srgbClr val="66FFFF"/>
                </a:solidFill>
              </a:rPr>
              <a:t>.</a:t>
            </a:r>
          </a:p>
          <a:p>
            <a:pPr marL="285750" indent="-285750">
              <a:buFont typeface="Arial" charset="0"/>
              <a:buChar char="•"/>
            </a:pPr>
            <a:r>
              <a:rPr lang="en-US" sz="2800" b="1" u="sng" dirty="0" smtClean="0"/>
              <a:t>POTENTIATION</a:t>
            </a:r>
            <a:r>
              <a:rPr lang="en-US" sz="2800" b="1" dirty="0" smtClean="0"/>
              <a:t> (C &gt; A+B)</a:t>
            </a:r>
          </a:p>
          <a:p>
            <a:r>
              <a:rPr lang="en-US" sz="2000" b="1" dirty="0" smtClean="0">
                <a:solidFill>
                  <a:srgbClr val="66FFFF"/>
                </a:solidFill>
              </a:rPr>
              <a:t>(Example</a:t>
            </a:r>
            <a:r>
              <a:rPr lang="ru-RU" sz="2000" b="1" dirty="0" smtClean="0">
                <a:solidFill>
                  <a:srgbClr val="66FFFF"/>
                </a:solidFill>
              </a:rPr>
              <a:t>:</a:t>
            </a:r>
            <a:r>
              <a:rPr lang="en-US" sz="2000" b="1" dirty="0">
                <a:solidFill>
                  <a:srgbClr val="66FFFF"/>
                </a:solidFill>
              </a:rPr>
              <a:t> </a:t>
            </a:r>
            <a:r>
              <a:rPr lang="en-US" sz="2000" b="1" dirty="0" smtClean="0">
                <a:solidFill>
                  <a:srgbClr val="66FFFF"/>
                </a:solidFill>
              </a:rPr>
              <a:t>chlorpromazine </a:t>
            </a:r>
            <a:r>
              <a:rPr lang="en-US" sz="2000" b="1" dirty="0">
                <a:solidFill>
                  <a:srgbClr val="66FFFF"/>
                </a:solidFill>
              </a:rPr>
              <a:t>(</a:t>
            </a:r>
            <a:r>
              <a:rPr lang="en-US" sz="2000" b="1" dirty="0" smtClean="0">
                <a:solidFill>
                  <a:srgbClr val="66FFFF"/>
                </a:solidFill>
              </a:rPr>
              <a:t>antipsychotic drug) </a:t>
            </a:r>
            <a:r>
              <a:rPr lang="en-US" sz="2000" b="1" dirty="0">
                <a:solidFill>
                  <a:srgbClr val="66FFFF"/>
                </a:solidFill>
              </a:rPr>
              <a:t>potentiates the effect of </a:t>
            </a:r>
            <a:r>
              <a:rPr lang="en-US" sz="2000" b="1" dirty="0" smtClean="0">
                <a:solidFill>
                  <a:srgbClr val="66FFFF"/>
                </a:solidFill>
              </a:rPr>
              <a:t>drugs for general </a:t>
            </a:r>
            <a:r>
              <a:rPr lang="en-US" sz="2000" b="1" dirty="0" err="1" smtClean="0">
                <a:solidFill>
                  <a:srgbClr val="66FFFF"/>
                </a:solidFill>
              </a:rPr>
              <a:t>anaesthesia</a:t>
            </a:r>
            <a:r>
              <a:rPr lang="en-US" sz="2000" b="1" dirty="0" smtClean="0">
                <a:solidFill>
                  <a:srgbClr val="66FFFF"/>
                </a:solidFill>
              </a:rPr>
              <a:t>).</a:t>
            </a:r>
            <a:endParaRPr lang="ru-RU" sz="2000" b="1" dirty="0">
              <a:solidFill>
                <a:srgbClr val="66FFFF"/>
              </a:solidFill>
            </a:endParaRPr>
          </a:p>
        </p:txBody>
      </p:sp>
      <p:sp>
        <p:nvSpPr>
          <p:cNvPr id="5" name="Прямоугольник 4"/>
          <p:cNvSpPr/>
          <p:nvPr/>
        </p:nvSpPr>
        <p:spPr>
          <a:xfrm>
            <a:off x="107504" y="5604072"/>
            <a:ext cx="9036496" cy="1261884"/>
          </a:xfrm>
          <a:prstGeom prst="rect">
            <a:avLst/>
          </a:prstGeom>
        </p:spPr>
        <p:txBody>
          <a:bodyPr wrap="square">
            <a:spAutoFit/>
          </a:bodyPr>
          <a:lstStyle/>
          <a:p>
            <a:r>
              <a:rPr lang="en-US" sz="2800" b="1" dirty="0" smtClean="0">
                <a:solidFill>
                  <a:srgbClr val="FFFF00"/>
                </a:solidFill>
              </a:rPr>
              <a:t>			</a:t>
            </a:r>
            <a:r>
              <a:rPr lang="en-US" sz="2800" b="1" u="sng" dirty="0" smtClean="0">
                <a:solidFill>
                  <a:srgbClr val="FFFF00"/>
                </a:solidFill>
              </a:rPr>
              <a:t>Practical </a:t>
            </a:r>
            <a:r>
              <a:rPr lang="en-US" sz="2800" b="1" u="sng" dirty="0">
                <a:solidFill>
                  <a:srgbClr val="FFFF00"/>
                </a:solidFill>
              </a:rPr>
              <a:t>purpose</a:t>
            </a:r>
          </a:p>
          <a:p>
            <a:r>
              <a:rPr lang="en-US" sz="2400" b="1" dirty="0"/>
              <a:t>Achieving pharmacological effect by reducing the dose of </a:t>
            </a:r>
            <a:r>
              <a:rPr lang="en-US" sz="2400" b="1" dirty="0" smtClean="0"/>
              <a:t>drug substance</a:t>
            </a:r>
            <a:endParaRPr lang="ru-RU" sz="2400" b="1" dirty="0"/>
          </a:p>
        </p:txBody>
      </p:sp>
    </p:spTree>
    <p:extLst>
      <p:ext uri="{BB962C8B-B14F-4D97-AF65-F5344CB8AC3E}">
        <p14:creationId xmlns:p14="http://schemas.microsoft.com/office/powerpoint/2010/main" val="266773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12968" cy="2952328"/>
          </a:xfrm>
        </p:spPr>
        <p:txBody>
          <a:bodyPr/>
          <a:lstStyle/>
          <a:p>
            <a:r>
              <a:rPr lang="en-US" sz="5400" b="1" dirty="0" smtClean="0">
                <a:solidFill>
                  <a:srgbClr val="FFFF00"/>
                </a:solidFill>
              </a:rPr>
              <a:t>Antagonists</a:t>
            </a:r>
            <a:r>
              <a:rPr lang="en-US" sz="5400" dirty="0"/>
              <a:t> </a:t>
            </a:r>
            <a:r>
              <a:rPr lang="en-US" sz="5400" dirty="0" smtClean="0"/>
              <a:t>- </a:t>
            </a:r>
            <a:r>
              <a:rPr lang="en-US" sz="4800" b="1" dirty="0"/>
              <a:t>occupy receptors, produce no conformational change and prevent the action of </a:t>
            </a:r>
            <a:r>
              <a:rPr lang="en-US" sz="4800" b="1" dirty="0" smtClean="0"/>
              <a:t>agonists. </a:t>
            </a:r>
            <a:endParaRPr lang="ru-RU" sz="4800" dirty="0"/>
          </a:p>
        </p:txBody>
      </p:sp>
      <p:pic>
        <p:nvPicPr>
          <p:cNvPr id="2050" name="Picture 2" descr="C:\Users\Alina\Desktop\Фото к презентациям\Lekarstvenny-e-for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996952"/>
            <a:ext cx="5976664" cy="3686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243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60648"/>
            <a:ext cx="7543800" cy="1296144"/>
          </a:xfrm>
        </p:spPr>
        <p:txBody>
          <a:bodyPr/>
          <a:lstStyle/>
          <a:p>
            <a:pPr algn="just"/>
            <a:r>
              <a:rPr lang="en-US" sz="4800" b="1" dirty="0">
                <a:solidFill>
                  <a:srgbClr val="FFFF00"/>
                </a:solidFill>
              </a:rPr>
              <a:t>The main routes of drug </a:t>
            </a:r>
            <a:r>
              <a:rPr lang="en-GB" sz="4800" b="1" dirty="0">
                <a:solidFill>
                  <a:srgbClr val="FFFF00"/>
                </a:solidFill>
              </a:rPr>
              <a:t>administration</a:t>
            </a:r>
            <a:endParaRPr lang="ru-RU" sz="4800" b="1" dirty="0">
              <a:solidFill>
                <a:srgbClr val="FFFF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63360285"/>
              </p:ext>
            </p:extLst>
          </p:nvPr>
        </p:nvGraphicFramePr>
        <p:xfrm>
          <a:off x="107504" y="1628800"/>
          <a:ext cx="9036496" cy="5151120"/>
        </p:xfrm>
        <a:graphic>
          <a:graphicData uri="http://schemas.openxmlformats.org/drawingml/2006/table">
            <a:tbl>
              <a:tblPr firstRow="1" bandRow="1">
                <a:tableStyleId>{5C22544A-7EE6-4342-B048-85BDC9FD1C3A}</a:tableStyleId>
              </a:tblPr>
              <a:tblGrid>
                <a:gridCol w="4518248"/>
                <a:gridCol w="4518248"/>
              </a:tblGrid>
              <a:tr h="936104">
                <a:tc>
                  <a:txBody>
                    <a:bodyPr/>
                    <a:lstStyle/>
                    <a:p>
                      <a:pPr algn="ctr"/>
                      <a:r>
                        <a:rPr lang="en-US" sz="3200" dirty="0" smtClean="0">
                          <a:solidFill>
                            <a:schemeClr val="tx1"/>
                          </a:solidFill>
                        </a:rPr>
                        <a:t>Enteral</a:t>
                      </a:r>
                      <a:r>
                        <a:rPr lang="en-US" sz="3200" baseline="0" dirty="0" smtClean="0">
                          <a:solidFill>
                            <a:schemeClr val="tx1"/>
                          </a:solidFill>
                        </a:rPr>
                        <a:t> </a:t>
                      </a:r>
                    </a:p>
                    <a:p>
                      <a:pPr algn="ctr"/>
                      <a:r>
                        <a:rPr lang="en-US" sz="2000" dirty="0" smtClean="0">
                          <a:solidFill>
                            <a:schemeClr val="tx1"/>
                          </a:solidFill>
                        </a:rPr>
                        <a:t>(through gastrointestinal  tract -GIT) </a:t>
                      </a:r>
                      <a:endParaRPr lang="ru-RU" sz="2000" dirty="0">
                        <a:solidFill>
                          <a:schemeClr val="tx1"/>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solidFill>
                            <a:schemeClr val="tx1"/>
                          </a:solidFill>
                        </a:rPr>
                        <a:t>Parenteral</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 (by- passing GIT). </a:t>
                      </a:r>
                      <a:endParaRPr lang="ru-RU" sz="2400" dirty="0" smtClean="0">
                        <a:solidFill>
                          <a:schemeClr val="tx1"/>
                        </a:solidFill>
                      </a:endParaRPr>
                    </a:p>
                    <a:p>
                      <a:endParaRPr lang="ru-RU" dirty="0">
                        <a:solidFill>
                          <a:schemeClr val="tx1"/>
                        </a:solidFill>
                      </a:endParaRPr>
                    </a:p>
                  </a:txBody>
                  <a:tcP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*Oral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*Sublingual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a:t>
                      </a:r>
                      <a:r>
                        <a:rPr lang="en-US" sz="2800" b="1" dirty="0" err="1" smtClean="0">
                          <a:solidFill>
                            <a:schemeClr val="tx1"/>
                          </a:solidFill>
                        </a:rPr>
                        <a:t>Transbuccal</a:t>
                      </a:r>
                      <a:endParaRPr lang="en-US" sz="28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*Rectal</a:t>
                      </a:r>
                      <a:endParaRPr lang="ru-RU" sz="2800" b="1" dirty="0">
                        <a:solidFill>
                          <a:schemeClr val="tx1"/>
                        </a:solidFill>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solidFill>
                            <a:schemeClr val="tx1"/>
                          </a:solidFill>
                        </a:rPr>
                        <a:t>*</a:t>
                      </a:r>
                      <a:r>
                        <a:rPr lang="en-US" sz="2800" b="1" dirty="0" smtClean="0">
                          <a:solidFill>
                            <a:schemeClr val="tx1"/>
                          </a:solidFill>
                        </a:rPr>
                        <a:t>Intramuscular</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*Intravenous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*Subcutaneous</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*Inhalational</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*Topical</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*Transdermal</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tx1"/>
                          </a:solidFill>
                        </a:rPr>
                        <a:t>*</a:t>
                      </a:r>
                      <a:r>
                        <a:rPr lang="en-US" sz="2800" b="1" dirty="0" err="1" smtClean="0">
                          <a:solidFill>
                            <a:schemeClr val="tx1"/>
                          </a:solidFill>
                        </a:rPr>
                        <a:t>Intraarterial</a:t>
                      </a:r>
                      <a:r>
                        <a:rPr lang="en-US" sz="2800" b="1" dirty="0" smtClean="0">
                          <a:solidFill>
                            <a:schemeClr val="tx1"/>
                          </a:solidFill>
                        </a:rPr>
                        <a:t> </a:t>
                      </a:r>
                      <a:r>
                        <a:rPr lang="en-US" sz="2800" b="0" dirty="0" smtClean="0">
                          <a:solidFill>
                            <a:schemeClr val="tx1"/>
                          </a:solidFill>
                        </a:rPr>
                        <a:t>and other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chemeClr val="tx1"/>
                        </a:solidFill>
                      </a:endParaRPr>
                    </a:p>
                    <a:p>
                      <a:endParaRPr lang="ru-RU" sz="2800" dirty="0">
                        <a:solidFill>
                          <a:schemeClr val="tx1"/>
                        </a:solidFill>
                      </a:endParaRPr>
                    </a:p>
                  </a:txBody>
                  <a:tcPr>
                    <a:noFill/>
                  </a:tcPr>
                </a:tc>
              </a:tr>
            </a:tbl>
          </a:graphicData>
        </a:graphic>
      </p:graphicFrame>
    </p:spTree>
    <p:extLst>
      <p:ext uri="{BB962C8B-B14F-4D97-AF65-F5344CB8AC3E}">
        <p14:creationId xmlns:p14="http://schemas.microsoft.com/office/powerpoint/2010/main" val="739910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79547" y="191485"/>
            <a:ext cx="9028957" cy="6439585"/>
            <a:chOff x="1674" y="1440"/>
            <a:chExt cx="10777" cy="10523"/>
          </a:xfrm>
        </p:grpSpPr>
        <p:sp>
          <p:nvSpPr>
            <p:cNvPr id="4" name="AutoShape 3"/>
            <p:cNvSpPr>
              <a:spLocks noChangeArrowheads="1"/>
            </p:cNvSpPr>
            <p:nvPr/>
          </p:nvSpPr>
          <p:spPr bwMode="auto">
            <a:xfrm>
              <a:off x="3930" y="1440"/>
              <a:ext cx="4350" cy="990"/>
            </a:xfrm>
            <a:prstGeom prst="flowChartAlternateProcess">
              <a:avLst/>
            </a:prstGeom>
            <a:noFill/>
            <a:ln w="38100" cmpd="sng">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1" i="0" u="none" strike="noStrike" cap="none" normalizeH="0" baseline="0" dirty="0" smtClean="0">
                  <a:ln>
                    <a:noFill/>
                  </a:ln>
                  <a:solidFill>
                    <a:schemeClr val="tx1"/>
                  </a:solidFill>
                  <a:effectLst/>
                  <a:latin typeface="Arial" pitchFamily="34" charset="0"/>
                </a:rPr>
                <a:t>ANTAGONISM</a:t>
              </a:r>
              <a:endParaRPr kumimoji="0" lang="ru-RU" b="0" i="0" u="none" strike="noStrike" cap="none" normalizeH="0" baseline="0" dirty="0" smtClean="0">
                <a:ln>
                  <a:noFill/>
                </a:ln>
                <a:solidFill>
                  <a:schemeClr val="tx1"/>
                </a:solidFill>
                <a:effectLst/>
                <a:latin typeface="Arial" pitchFamily="34" charset="0"/>
              </a:endParaRPr>
            </a:p>
          </p:txBody>
        </p:sp>
        <p:sp>
          <p:nvSpPr>
            <p:cNvPr id="5" name="AutoShape 4"/>
            <p:cNvSpPr>
              <a:spLocks noChangeArrowheads="1"/>
            </p:cNvSpPr>
            <p:nvPr/>
          </p:nvSpPr>
          <p:spPr bwMode="auto">
            <a:xfrm>
              <a:off x="1830" y="3210"/>
              <a:ext cx="3134" cy="799"/>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Chemical</a:t>
              </a:r>
              <a:endParaRPr kumimoji="0" lang="ru-RU" sz="2000" b="0" i="0" u="none" strike="noStrike" cap="none" normalizeH="0" baseline="0" dirty="0" smtClean="0">
                <a:ln>
                  <a:noFill/>
                </a:ln>
                <a:solidFill>
                  <a:schemeClr val="tx1"/>
                </a:solidFill>
                <a:effectLst/>
                <a:latin typeface="Arial" pitchFamily="34" charset="0"/>
              </a:endParaRPr>
            </a:p>
          </p:txBody>
        </p:sp>
        <p:sp>
          <p:nvSpPr>
            <p:cNvPr id="6" name="AutoShape 5"/>
            <p:cNvSpPr>
              <a:spLocks noChangeArrowheads="1"/>
            </p:cNvSpPr>
            <p:nvPr/>
          </p:nvSpPr>
          <p:spPr bwMode="auto">
            <a:xfrm>
              <a:off x="5097" y="3041"/>
              <a:ext cx="2701" cy="1144"/>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Physical</a:t>
              </a:r>
              <a:endParaRPr kumimoji="0" lang="ru-RU" sz="2000" b="0" i="0" u="none" strike="noStrike" cap="none" normalizeH="0" baseline="0" dirty="0" smtClean="0">
                <a:ln>
                  <a:noFill/>
                </a:ln>
                <a:solidFill>
                  <a:schemeClr val="tx1"/>
                </a:solidFill>
                <a:effectLst/>
                <a:latin typeface="Arial" pitchFamily="34" charset="0"/>
              </a:endParaRPr>
            </a:p>
          </p:txBody>
        </p:sp>
        <p:sp>
          <p:nvSpPr>
            <p:cNvPr id="7" name="AutoShape 6"/>
            <p:cNvSpPr>
              <a:spLocks noChangeArrowheads="1"/>
            </p:cNvSpPr>
            <p:nvPr/>
          </p:nvSpPr>
          <p:spPr bwMode="auto">
            <a:xfrm>
              <a:off x="8025" y="3210"/>
              <a:ext cx="3315" cy="885"/>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Physiological</a:t>
              </a:r>
              <a:endParaRPr kumimoji="0" lang="ru-RU" sz="2000" b="0" i="0" u="none" strike="noStrike" cap="none" normalizeH="0" baseline="0" dirty="0" smtClean="0">
                <a:ln>
                  <a:noFill/>
                </a:ln>
                <a:solidFill>
                  <a:schemeClr val="tx1"/>
                </a:solidFill>
                <a:effectLst/>
                <a:latin typeface="Arial" pitchFamily="34" charset="0"/>
              </a:endParaRPr>
            </a:p>
          </p:txBody>
        </p:sp>
        <p:sp>
          <p:nvSpPr>
            <p:cNvPr id="8" name="AutoShape 7"/>
            <p:cNvSpPr>
              <a:spLocks noChangeArrowheads="1"/>
            </p:cNvSpPr>
            <p:nvPr/>
          </p:nvSpPr>
          <p:spPr bwMode="auto">
            <a:xfrm>
              <a:off x="4964" y="4635"/>
              <a:ext cx="2791" cy="1251"/>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chemeClr val="tx1"/>
                  </a:solidFill>
                  <a:effectLst/>
                  <a:latin typeface="Arial" pitchFamily="34" charset="0"/>
                </a:rPr>
                <a:t>Based on the physical property</a:t>
              </a:r>
              <a:r>
                <a:rPr kumimoji="0" lang="en-US" sz="1500" b="1" i="0" u="none" strike="noStrike" cap="none" normalizeH="0" dirty="0" smtClean="0">
                  <a:ln>
                    <a:noFill/>
                  </a:ln>
                  <a:solidFill>
                    <a:schemeClr val="tx1"/>
                  </a:solidFill>
                  <a:effectLst/>
                  <a:latin typeface="Arial" pitchFamily="34" charset="0"/>
                </a:rPr>
                <a:t> of the drugs</a:t>
              </a:r>
              <a:endParaRPr kumimoji="0" lang="ru-RU" sz="1800" b="0" i="0" u="none" strike="noStrike" cap="none" normalizeH="0" baseline="0" dirty="0" smtClean="0">
                <a:ln>
                  <a:noFill/>
                </a:ln>
                <a:solidFill>
                  <a:schemeClr val="tx1"/>
                </a:solidFill>
                <a:effectLst/>
                <a:latin typeface="Arial" pitchFamily="34" charset="0"/>
              </a:endParaRPr>
            </a:p>
          </p:txBody>
        </p:sp>
        <p:sp>
          <p:nvSpPr>
            <p:cNvPr id="9" name="AutoShape 8"/>
            <p:cNvSpPr>
              <a:spLocks noChangeArrowheads="1"/>
            </p:cNvSpPr>
            <p:nvPr/>
          </p:nvSpPr>
          <p:spPr bwMode="auto">
            <a:xfrm>
              <a:off x="8190" y="4635"/>
              <a:ext cx="3240" cy="1080"/>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lang="en-US" sz="1600" b="1" dirty="0">
                  <a:latin typeface="Arial" pitchFamily="34" charset="0"/>
                </a:rPr>
                <a:t>The functional effects of </a:t>
              </a:r>
              <a:r>
                <a:rPr kumimoji="0" lang="en-US" sz="1600" b="1" i="0" u="none" strike="noStrike" cap="none" normalizeH="0" baseline="0" dirty="0" smtClean="0">
                  <a:ln>
                    <a:noFill/>
                  </a:ln>
                  <a:solidFill>
                    <a:schemeClr val="tx1"/>
                  </a:solidFill>
                  <a:effectLst/>
                  <a:latin typeface="Arial" pitchFamily="34" charset="0"/>
                </a:rPr>
                <a:t>drug</a:t>
              </a:r>
              <a:r>
                <a:rPr kumimoji="0" lang="en-US" sz="1600" b="1" i="0" u="none" strike="noStrike" cap="none" normalizeH="0" dirty="0" smtClean="0">
                  <a:ln>
                    <a:noFill/>
                  </a:ln>
                  <a:solidFill>
                    <a:schemeClr val="tx1"/>
                  </a:solidFill>
                  <a:effectLst/>
                  <a:latin typeface="Arial" pitchFamily="34" charset="0"/>
                </a:rPr>
                <a:t> substances</a:t>
              </a:r>
              <a:endParaRPr kumimoji="0" lang="ru-RU" sz="1800" b="0" i="0" u="none" strike="noStrike" cap="none" normalizeH="0" baseline="0" dirty="0" smtClean="0">
                <a:ln>
                  <a:noFill/>
                </a:ln>
                <a:solidFill>
                  <a:schemeClr val="tx1"/>
                </a:solidFill>
                <a:effectLst/>
                <a:latin typeface="Arial" pitchFamily="34" charset="0"/>
              </a:endParaRPr>
            </a:p>
          </p:txBody>
        </p:sp>
        <p:sp>
          <p:nvSpPr>
            <p:cNvPr id="10" name="AutoShape 9"/>
            <p:cNvSpPr>
              <a:spLocks noChangeArrowheads="1"/>
            </p:cNvSpPr>
            <p:nvPr/>
          </p:nvSpPr>
          <p:spPr bwMode="auto">
            <a:xfrm>
              <a:off x="1674" y="7246"/>
              <a:ext cx="2685" cy="3015"/>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rPr>
                <a:t>For example</a:t>
              </a:r>
              <a:r>
                <a:rPr kumimoji="0" lang="ru-RU" sz="2000" b="1" i="1" u="none" strike="noStrike" cap="none" normalizeH="0" baseline="0" dirty="0" smtClean="0">
                  <a:ln>
                    <a:noFill/>
                  </a:ln>
                  <a:solidFill>
                    <a:schemeClr val="tx1"/>
                  </a:solidFill>
                  <a:effectLst/>
                  <a:latin typeface="Times New Roman" pitchFamily="18" charset="0"/>
                </a:rPr>
                <a:t>: </a:t>
              </a:r>
            </a:p>
            <a:p>
              <a:pPr lvl="0" algn="ctr" fontAlgn="base">
                <a:spcBef>
                  <a:spcPct val="0"/>
                </a:spcBef>
                <a:spcAft>
                  <a:spcPct val="0"/>
                </a:spcAft>
              </a:pPr>
              <a:r>
                <a:rPr lang="en-US" sz="2000" b="1" dirty="0">
                  <a:latin typeface="Times New Roman" pitchFamily="18" charset="0"/>
                </a:rPr>
                <a:t>Acids and </a:t>
              </a:r>
              <a:r>
                <a:rPr lang="en-US" sz="2000" b="1" dirty="0" smtClean="0">
                  <a:latin typeface="Times New Roman" pitchFamily="18" charset="0"/>
                </a:rPr>
                <a:t>alkalis</a:t>
              </a:r>
            </a:p>
            <a:p>
              <a:pPr lvl="0" algn="ctr" fontAlgn="base">
                <a:spcBef>
                  <a:spcPct val="0"/>
                </a:spcBef>
                <a:spcAft>
                  <a:spcPct val="0"/>
                </a:spcAft>
              </a:pPr>
              <a:r>
                <a:rPr kumimoji="0" lang="ru-RU" sz="2000" b="1" i="0" u="none" strike="noStrike" cap="none" normalizeH="0" baseline="0" dirty="0" smtClean="0">
                  <a:ln>
                    <a:noFill/>
                  </a:ln>
                  <a:solidFill>
                    <a:schemeClr val="tx1"/>
                  </a:solidFill>
                  <a:effectLst/>
                  <a:latin typeface="Times New Roman" pitchFamily="18" charset="0"/>
                </a:rPr>
                <a:t>(</a:t>
              </a:r>
              <a:r>
                <a:rPr kumimoji="0" lang="en-US" sz="2000" b="1" i="0" u="none" strike="noStrike" cap="none" normalizeH="0" baseline="0" dirty="0" smtClean="0">
                  <a:ln>
                    <a:noFill/>
                  </a:ln>
                  <a:solidFill>
                    <a:schemeClr val="tx1"/>
                  </a:solidFill>
                  <a:effectLst/>
                  <a:latin typeface="Times New Roman" pitchFamily="18" charset="0"/>
                </a:rPr>
                <a:t>neutralization</a:t>
              </a:r>
              <a:r>
                <a:rPr kumimoji="0" lang="ru-RU" sz="2000" b="1" i="0" u="none" strike="noStrike" cap="none" normalizeH="0" baseline="0" dirty="0" smtClean="0">
                  <a:ln>
                    <a:noFill/>
                  </a:ln>
                  <a:solidFill>
                    <a:schemeClr val="tx1"/>
                  </a:solidFill>
                  <a:effectLst/>
                  <a:latin typeface="Times New Roman" pitchFamily="18" charset="0"/>
                </a:rPr>
                <a:t>)</a:t>
              </a:r>
            </a:p>
          </p:txBody>
        </p:sp>
        <p:sp>
          <p:nvSpPr>
            <p:cNvPr id="11" name="AutoShape 10"/>
            <p:cNvSpPr>
              <a:spLocks noChangeArrowheads="1"/>
            </p:cNvSpPr>
            <p:nvPr/>
          </p:nvSpPr>
          <p:spPr bwMode="auto">
            <a:xfrm>
              <a:off x="4845" y="7080"/>
              <a:ext cx="2760" cy="4710"/>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rPr>
                <a:t>For example</a:t>
              </a:r>
              <a:r>
                <a:rPr kumimoji="0" lang="ru-RU" b="1" i="1" u="none" strike="noStrike" cap="none" normalizeH="0" baseline="0" dirty="0" smtClean="0">
                  <a:ln>
                    <a:noFill/>
                  </a:ln>
                  <a:solidFill>
                    <a:schemeClr val="tx1"/>
                  </a:solidFill>
                  <a:effectLst/>
                  <a:latin typeface="Times New Roman" pitchFamily="18" charset="0"/>
                </a:rPr>
                <a:t>:</a:t>
              </a:r>
            </a:p>
            <a:p>
              <a:pPr lvl="0" algn="ctr" fontAlgn="base">
                <a:spcBef>
                  <a:spcPct val="0"/>
                </a:spcBef>
                <a:spcAft>
                  <a:spcPct val="0"/>
                </a:spcAft>
              </a:pPr>
              <a:r>
                <a:rPr lang="en-US" b="1" dirty="0">
                  <a:latin typeface="Times New Roman" pitchFamily="18" charset="0"/>
                </a:rPr>
                <a:t>Activated charcoal and alkaloids, cardiac glycosides, heavy </a:t>
              </a:r>
              <a:r>
                <a:rPr lang="en-US" b="1" dirty="0" smtClean="0">
                  <a:latin typeface="Times New Roman" pitchFamily="18" charset="0"/>
                </a:rPr>
                <a:t>metals </a:t>
              </a:r>
              <a:r>
                <a:rPr kumimoji="0" lang="ru-RU" b="1" i="0" u="none" strike="noStrike" cap="none" normalizeH="0" baseline="0" dirty="0" smtClean="0">
                  <a:ln>
                    <a:noFill/>
                  </a:ln>
                  <a:solidFill>
                    <a:schemeClr val="tx1"/>
                  </a:solidFill>
                  <a:effectLst/>
                  <a:latin typeface="Times New Roman" pitchFamily="18" charset="0"/>
                </a:rPr>
                <a:t>(</a:t>
              </a:r>
              <a:r>
                <a:rPr lang="en-US" b="1" dirty="0">
                  <a:latin typeface="Times New Roman" pitchFamily="18" charset="0"/>
                </a:rPr>
                <a:t>absorption</a:t>
              </a:r>
              <a:r>
                <a:rPr kumimoji="0" lang="ru-RU" b="1" i="0" u="none" strike="noStrike" cap="none" normalizeH="0" baseline="0" dirty="0" smtClean="0">
                  <a:ln>
                    <a:noFill/>
                  </a:ln>
                  <a:solidFill>
                    <a:schemeClr val="tx1"/>
                  </a:solidFill>
                  <a:effectLst/>
                  <a:latin typeface="Times New Roman" pitchFamily="18" charset="0"/>
                </a:rPr>
                <a:t>)</a:t>
              </a:r>
              <a:endParaRPr kumimoji="0" lang="ru-RU" b="1" i="0" u="none" strike="noStrike" cap="none" normalizeH="0" baseline="0" dirty="0" smtClean="0">
                <a:ln>
                  <a:noFill/>
                </a:ln>
                <a:solidFill>
                  <a:schemeClr val="tx1"/>
                </a:solidFill>
                <a:effectLst/>
                <a:latin typeface="Arial" pitchFamily="34" charset="0"/>
              </a:endParaRPr>
            </a:p>
          </p:txBody>
        </p:sp>
        <p:sp>
          <p:nvSpPr>
            <p:cNvPr id="12" name="AutoShape 11"/>
            <p:cNvSpPr>
              <a:spLocks noChangeArrowheads="1"/>
            </p:cNvSpPr>
            <p:nvPr/>
          </p:nvSpPr>
          <p:spPr bwMode="auto">
            <a:xfrm>
              <a:off x="8025" y="6705"/>
              <a:ext cx="4426" cy="5258"/>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ct val="0"/>
                </a:spcAft>
              </a:pPr>
              <a:r>
                <a:rPr lang="en-US" sz="2000" b="1" dirty="0" smtClean="0">
                  <a:latin typeface="Arial" pitchFamily="34" charset="0"/>
                </a:rPr>
                <a:t>Direct</a:t>
              </a:r>
              <a:endParaRPr lang="en-US" sz="2000" b="1" dirty="0">
                <a:latin typeface="Arial" pitchFamily="34" charset="0"/>
              </a:endParaRPr>
            </a:p>
            <a:p>
              <a:pPr lvl="0" algn="ctr" fontAlgn="base">
                <a:spcBef>
                  <a:spcPct val="0"/>
                </a:spcBef>
                <a:spcAft>
                  <a:spcPct val="0"/>
                </a:spcAft>
              </a:pPr>
              <a:r>
                <a:rPr lang="en-US" sz="2000" b="1" dirty="0">
                  <a:latin typeface="Arial" pitchFamily="34" charset="0"/>
                </a:rPr>
                <a:t>  (stimulants and </a:t>
              </a:r>
              <a:r>
                <a:rPr lang="en-US" sz="2000" b="1" dirty="0" smtClean="0">
                  <a:latin typeface="Arial" pitchFamily="34" charset="0"/>
                </a:rPr>
                <a:t>blockers of β </a:t>
              </a:r>
              <a:r>
                <a:rPr lang="en-US" sz="2000" b="1" dirty="0" err="1" smtClean="0">
                  <a:latin typeface="Arial" pitchFamily="34" charset="0"/>
                </a:rPr>
                <a:t>adrenoseptors</a:t>
              </a:r>
              <a:r>
                <a:rPr lang="en-US" sz="2000" b="1" dirty="0" smtClean="0">
                  <a:latin typeface="Arial" pitchFamily="34" charset="0"/>
                </a:rPr>
                <a:t>)</a:t>
              </a:r>
              <a:endParaRPr lang="en-US" sz="2000" b="1" dirty="0">
                <a:latin typeface="Arial" pitchFamily="34" charset="0"/>
              </a:endParaRPr>
            </a:p>
            <a:p>
              <a:pPr lvl="0" algn="ctr" fontAlgn="base">
                <a:spcBef>
                  <a:spcPct val="0"/>
                </a:spcBef>
                <a:spcAft>
                  <a:spcPct val="0"/>
                </a:spcAft>
              </a:pPr>
              <a:r>
                <a:rPr lang="en-US" sz="2000" b="1" dirty="0" smtClean="0">
                  <a:latin typeface="Arial" pitchFamily="34" charset="0"/>
                </a:rPr>
                <a:t>Competitive (</a:t>
              </a:r>
              <a:r>
                <a:rPr lang="en-US" sz="2000" b="1" dirty="0">
                  <a:latin typeface="Arial" pitchFamily="34" charset="0"/>
                </a:rPr>
                <a:t>morphine and naloxone)</a:t>
              </a:r>
            </a:p>
            <a:p>
              <a:pPr lvl="0" algn="ctr" fontAlgn="base">
                <a:spcBef>
                  <a:spcPct val="0"/>
                </a:spcBef>
                <a:spcAft>
                  <a:spcPct val="0"/>
                </a:spcAft>
              </a:pPr>
              <a:r>
                <a:rPr lang="en-US" sz="2000" b="1" dirty="0">
                  <a:latin typeface="Arial" pitchFamily="34" charset="0"/>
                </a:rPr>
                <a:t>Indirect (</a:t>
              </a:r>
              <a:r>
                <a:rPr lang="en-US" sz="2000" b="1" dirty="0" err="1">
                  <a:latin typeface="Arial" pitchFamily="34" charset="0"/>
                </a:rPr>
                <a:t>Aceclidine</a:t>
              </a:r>
              <a:r>
                <a:rPr lang="en-US" sz="2000" b="1" dirty="0">
                  <a:latin typeface="Arial" pitchFamily="34" charset="0"/>
                </a:rPr>
                <a:t> and </a:t>
              </a:r>
              <a:r>
                <a:rPr lang="en-US" sz="2000" b="1" dirty="0" err="1">
                  <a:latin typeface="Arial" pitchFamily="34" charset="0"/>
                </a:rPr>
                <a:t>papaverine</a:t>
              </a:r>
              <a:r>
                <a:rPr lang="en-US" sz="2000" b="1" dirty="0">
                  <a:latin typeface="Arial" pitchFamily="34" charset="0"/>
                </a:rPr>
                <a:t>)</a:t>
              </a:r>
              <a:endParaRPr kumimoji="0" lang="ru-RU" sz="2000" b="0" i="0" u="none" strike="noStrike" cap="none" normalizeH="0" baseline="0" dirty="0" smtClean="0">
                <a:ln>
                  <a:noFill/>
                </a:ln>
                <a:solidFill>
                  <a:schemeClr val="tx1"/>
                </a:solidFill>
                <a:effectLst/>
                <a:latin typeface="Arial" pitchFamily="34" charset="0"/>
              </a:endParaRPr>
            </a:p>
          </p:txBody>
        </p:sp>
        <p:cxnSp>
          <p:nvCxnSpPr>
            <p:cNvPr id="13" name="AutoShape 12"/>
            <p:cNvCxnSpPr>
              <a:cxnSpLocks noChangeShapeType="1"/>
            </p:cNvCxnSpPr>
            <p:nvPr/>
          </p:nvCxnSpPr>
          <p:spPr bwMode="auto">
            <a:xfrm rot="5400000">
              <a:off x="5843" y="2665"/>
              <a:ext cx="497" cy="28"/>
            </a:xfrm>
            <a:prstGeom prst="straightConnector1">
              <a:avLst/>
            </a:prstGeom>
            <a:noFill/>
            <a:ln w="9525">
              <a:solidFill>
                <a:schemeClr val="tx1"/>
              </a:solidFill>
              <a:round/>
              <a:headEnd/>
              <a:tailEnd type="triangle" w="med" len="med"/>
            </a:ln>
          </p:spPr>
        </p:cxnSp>
        <p:cxnSp>
          <p:nvCxnSpPr>
            <p:cNvPr id="14" name="AutoShape 13"/>
            <p:cNvCxnSpPr>
              <a:cxnSpLocks noChangeShapeType="1"/>
            </p:cNvCxnSpPr>
            <p:nvPr/>
          </p:nvCxnSpPr>
          <p:spPr bwMode="auto">
            <a:xfrm>
              <a:off x="8190" y="2430"/>
              <a:ext cx="1215" cy="690"/>
            </a:xfrm>
            <a:prstGeom prst="straightConnector1">
              <a:avLst/>
            </a:prstGeom>
            <a:noFill/>
            <a:ln w="9525">
              <a:solidFill>
                <a:schemeClr val="tx1"/>
              </a:solidFill>
              <a:round/>
              <a:headEnd/>
              <a:tailEnd type="triangle" w="med" len="med"/>
            </a:ln>
          </p:spPr>
        </p:cxnSp>
        <p:cxnSp>
          <p:nvCxnSpPr>
            <p:cNvPr id="15" name="AutoShape 14"/>
            <p:cNvCxnSpPr>
              <a:cxnSpLocks noChangeShapeType="1"/>
            </p:cNvCxnSpPr>
            <p:nvPr/>
          </p:nvCxnSpPr>
          <p:spPr bwMode="auto">
            <a:xfrm flipH="1">
              <a:off x="3076" y="2430"/>
              <a:ext cx="854" cy="780"/>
            </a:xfrm>
            <a:prstGeom prst="straightConnector1">
              <a:avLst/>
            </a:prstGeom>
            <a:noFill/>
            <a:ln w="9525">
              <a:solidFill>
                <a:schemeClr val="tx1"/>
              </a:solidFill>
              <a:round/>
              <a:headEnd/>
              <a:tailEnd type="triangle" w="med" len="med"/>
            </a:ln>
          </p:spPr>
        </p:cxnSp>
        <p:cxnSp>
          <p:nvCxnSpPr>
            <p:cNvPr id="16" name="AutoShape 15"/>
            <p:cNvCxnSpPr>
              <a:cxnSpLocks noChangeShapeType="1"/>
            </p:cNvCxnSpPr>
            <p:nvPr/>
          </p:nvCxnSpPr>
          <p:spPr bwMode="auto">
            <a:xfrm rot="5400000">
              <a:off x="2711" y="4315"/>
              <a:ext cx="610" cy="1"/>
            </a:xfrm>
            <a:prstGeom prst="straightConnector1">
              <a:avLst/>
            </a:prstGeom>
            <a:noFill/>
            <a:ln w="9525">
              <a:solidFill>
                <a:schemeClr val="tx1"/>
              </a:solidFill>
              <a:round/>
              <a:headEnd/>
              <a:tailEnd type="triangle" w="med" len="med"/>
            </a:ln>
          </p:spPr>
        </p:cxnSp>
        <p:cxnSp>
          <p:nvCxnSpPr>
            <p:cNvPr id="17" name="AutoShape 16"/>
            <p:cNvCxnSpPr>
              <a:cxnSpLocks noChangeShapeType="1"/>
            </p:cNvCxnSpPr>
            <p:nvPr/>
          </p:nvCxnSpPr>
          <p:spPr bwMode="auto">
            <a:xfrm>
              <a:off x="6105" y="4215"/>
              <a:ext cx="0" cy="420"/>
            </a:xfrm>
            <a:prstGeom prst="straightConnector1">
              <a:avLst/>
            </a:prstGeom>
            <a:noFill/>
            <a:ln w="9525">
              <a:solidFill>
                <a:schemeClr val="tx1"/>
              </a:solidFill>
              <a:round/>
              <a:headEnd/>
              <a:tailEnd type="triangle" w="med" len="med"/>
            </a:ln>
          </p:spPr>
        </p:cxnSp>
        <p:cxnSp>
          <p:nvCxnSpPr>
            <p:cNvPr id="18" name="AutoShape 17"/>
            <p:cNvCxnSpPr>
              <a:cxnSpLocks noChangeShapeType="1"/>
            </p:cNvCxnSpPr>
            <p:nvPr/>
          </p:nvCxnSpPr>
          <p:spPr bwMode="auto">
            <a:xfrm flipH="1">
              <a:off x="3075" y="6121"/>
              <a:ext cx="1" cy="1080"/>
            </a:xfrm>
            <a:prstGeom prst="straightConnector1">
              <a:avLst/>
            </a:prstGeom>
            <a:noFill/>
            <a:ln w="9525">
              <a:solidFill>
                <a:schemeClr val="tx1"/>
              </a:solidFill>
              <a:round/>
              <a:headEnd/>
              <a:tailEnd type="triangle" w="med" len="med"/>
            </a:ln>
          </p:spPr>
        </p:cxnSp>
        <p:cxnSp>
          <p:nvCxnSpPr>
            <p:cNvPr id="19" name="AutoShape 18"/>
            <p:cNvCxnSpPr>
              <a:cxnSpLocks noChangeShapeType="1"/>
            </p:cNvCxnSpPr>
            <p:nvPr/>
          </p:nvCxnSpPr>
          <p:spPr bwMode="auto">
            <a:xfrm>
              <a:off x="6195" y="5886"/>
              <a:ext cx="0" cy="1080"/>
            </a:xfrm>
            <a:prstGeom prst="straightConnector1">
              <a:avLst/>
            </a:prstGeom>
            <a:noFill/>
            <a:ln w="9525">
              <a:solidFill>
                <a:schemeClr val="tx1"/>
              </a:solidFill>
              <a:round/>
              <a:headEnd/>
              <a:tailEnd type="triangle" w="med" len="med"/>
            </a:ln>
          </p:spPr>
        </p:cxnSp>
        <p:cxnSp>
          <p:nvCxnSpPr>
            <p:cNvPr id="20" name="AutoShape 19"/>
            <p:cNvCxnSpPr>
              <a:cxnSpLocks noChangeShapeType="1"/>
            </p:cNvCxnSpPr>
            <p:nvPr/>
          </p:nvCxnSpPr>
          <p:spPr bwMode="auto">
            <a:xfrm>
              <a:off x="9600" y="5715"/>
              <a:ext cx="0" cy="1080"/>
            </a:xfrm>
            <a:prstGeom prst="straightConnector1">
              <a:avLst/>
            </a:prstGeom>
            <a:noFill/>
            <a:ln w="9525">
              <a:solidFill>
                <a:schemeClr val="tx1"/>
              </a:solidFill>
              <a:round/>
              <a:headEnd/>
              <a:tailEnd type="triangle" w="med" len="med"/>
            </a:ln>
          </p:spPr>
        </p:cxnSp>
        <p:cxnSp>
          <p:nvCxnSpPr>
            <p:cNvPr id="21" name="AutoShape 20"/>
            <p:cNvCxnSpPr>
              <a:cxnSpLocks noChangeShapeType="1"/>
            </p:cNvCxnSpPr>
            <p:nvPr/>
          </p:nvCxnSpPr>
          <p:spPr bwMode="auto">
            <a:xfrm>
              <a:off x="9525" y="4095"/>
              <a:ext cx="0" cy="540"/>
            </a:xfrm>
            <a:prstGeom prst="straightConnector1">
              <a:avLst/>
            </a:prstGeom>
            <a:noFill/>
            <a:ln w="9525">
              <a:solidFill>
                <a:schemeClr val="tx1"/>
              </a:solidFill>
              <a:round/>
              <a:headEnd/>
              <a:tailEnd type="triangle" w="med" len="med"/>
            </a:ln>
          </p:spPr>
        </p:cxnSp>
      </p:grpSp>
      <p:sp>
        <p:nvSpPr>
          <p:cNvPr id="22" name="AutoShape 7"/>
          <p:cNvSpPr>
            <a:spLocks noChangeArrowheads="1"/>
          </p:cNvSpPr>
          <p:nvPr/>
        </p:nvSpPr>
        <p:spPr bwMode="auto">
          <a:xfrm>
            <a:off x="251520" y="2196382"/>
            <a:ext cx="2338296" cy="872578"/>
          </a:xfrm>
          <a:prstGeom prst="flowChartAlternateProcess">
            <a:avLst/>
          </a:prstGeom>
          <a:no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500" b="1" i="0" u="none" strike="noStrike" cap="none" normalizeH="0" baseline="0" dirty="0" smtClean="0">
                <a:ln>
                  <a:noFill/>
                </a:ln>
                <a:solidFill>
                  <a:schemeClr val="tx1"/>
                </a:solidFill>
                <a:effectLst/>
                <a:latin typeface="Arial" pitchFamily="34" charset="0"/>
              </a:rPr>
              <a:t>The two drugs</a:t>
            </a:r>
            <a:r>
              <a:rPr kumimoji="0" lang="en-US" sz="1500" b="1" i="0" u="none" strike="noStrike" cap="none" normalizeH="0" dirty="0" smtClean="0">
                <a:ln>
                  <a:noFill/>
                </a:ln>
                <a:solidFill>
                  <a:schemeClr val="tx1"/>
                </a:solidFill>
                <a:effectLst/>
                <a:latin typeface="Arial" pitchFamily="34" charset="0"/>
              </a:rPr>
              <a:t> react chemically and form an active product</a:t>
            </a:r>
            <a:endParaRPr kumimoji="0" lang="ru-RU"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17392775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6948264" cy="2016224"/>
          </a:xfrm>
        </p:spPr>
        <p:txBody>
          <a:bodyPr/>
          <a:lstStyle/>
          <a:p>
            <a:pPr algn="ctr"/>
            <a:r>
              <a:rPr lang="en-US" b="1" dirty="0" smtClean="0">
                <a:solidFill>
                  <a:srgbClr val="FFFF00"/>
                </a:solidFill>
              </a:rPr>
              <a:t>SIDE EFFECTS</a:t>
            </a:r>
            <a:br>
              <a:rPr lang="en-US" b="1" dirty="0" smtClean="0">
                <a:solidFill>
                  <a:srgbClr val="FFFF00"/>
                </a:solidFill>
              </a:rPr>
            </a:br>
            <a:r>
              <a:rPr lang="en-US" sz="3600" b="1" dirty="0" smtClean="0"/>
              <a:t>are non-useful effects of drugs in therapeutic doses</a:t>
            </a:r>
            <a:endParaRPr lang="ru-RU" sz="3600" b="1" dirty="0"/>
          </a:p>
        </p:txBody>
      </p:sp>
      <p:sp>
        <p:nvSpPr>
          <p:cNvPr id="3" name="Прямоугольник 2"/>
          <p:cNvSpPr/>
          <p:nvPr/>
        </p:nvSpPr>
        <p:spPr>
          <a:xfrm>
            <a:off x="179512" y="2330206"/>
            <a:ext cx="8784976" cy="4524315"/>
          </a:xfrm>
          <a:prstGeom prst="rect">
            <a:avLst/>
          </a:prstGeom>
        </p:spPr>
        <p:txBody>
          <a:bodyPr wrap="square">
            <a:spAutoFit/>
          </a:bodyPr>
          <a:lstStyle/>
          <a:p>
            <a:pPr marL="285750" indent="-285750">
              <a:buFont typeface="Arial" charset="0"/>
              <a:buChar char="•"/>
            </a:pPr>
            <a:r>
              <a:rPr lang="en-US" sz="2200" b="1" i="1" u="sng" dirty="0" smtClean="0"/>
              <a:t>Direct toxic effects </a:t>
            </a:r>
            <a:r>
              <a:rPr lang="en-US" sz="2000" b="1" dirty="0" smtClean="0"/>
              <a:t>(</a:t>
            </a:r>
            <a:r>
              <a:rPr lang="en-US" sz="2000" b="1" dirty="0" err="1" smtClean="0"/>
              <a:t>nefrotoxicity</a:t>
            </a:r>
            <a:r>
              <a:rPr lang="en-US" sz="2000" b="1" dirty="0" smtClean="0"/>
              <a:t>, ototoxicity and neurotoxicity of streptomycin)</a:t>
            </a:r>
          </a:p>
          <a:p>
            <a:pPr marL="285750" indent="-285750">
              <a:buFont typeface="Arial" charset="0"/>
              <a:buChar char="•"/>
            </a:pPr>
            <a:r>
              <a:rPr lang="en-US" sz="2200" b="1" i="1" u="sng" dirty="0" smtClean="0"/>
              <a:t>Allergic reactions </a:t>
            </a:r>
            <a:r>
              <a:rPr lang="en-US" sz="2000" b="1" dirty="0" smtClean="0"/>
              <a:t>as immune reactions of hypersensitivity  (anaphylaxis caused by penicillin)</a:t>
            </a:r>
          </a:p>
          <a:p>
            <a:pPr marL="285750" indent="-285750">
              <a:buFont typeface="Arial" charset="0"/>
              <a:buChar char="•"/>
            </a:pPr>
            <a:r>
              <a:rPr lang="en-US" sz="2200" b="1" i="1" u="sng" dirty="0" smtClean="0"/>
              <a:t>Idiosyncrasy </a:t>
            </a:r>
            <a:r>
              <a:rPr lang="en-US" sz="2000" b="1" dirty="0" smtClean="0"/>
              <a:t>as an abnormal reaction occurred after the first drug administration and caused by generic factors (hemolysis of erythrocytes after the use of quinine in patients deficient on glucose-6-phosphate dehydrogenase)</a:t>
            </a:r>
            <a:endParaRPr lang="en-US" sz="2000" b="1" u="sng" dirty="0" smtClean="0"/>
          </a:p>
          <a:p>
            <a:pPr marL="285750" indent="-285750">
              <a:buFont typeface="Arial" charset="0"/>
              <a:buChar char="•"/>
            </a:pPr>
            <a:r>
              <a:rPr lang="en-US" sz="2200" b="1" i="1" u="sng" dirty="0" err="1" smtClean="0"/>
              <a:t>Embryotoxic</a:t>
            </a:r>
            <a:r>
              <a:rPr lang="en-US" sz="2200" b="1" i="1" u="sng" dirty="0" smtClean="0"/>
              <a:t>, </a:t>
            </a:r>
            <a:r>
              <a:rPr lang="en-US" sz="2200" b="1" i="1" u="sng" dirty="0" err="1" smtClean="0"/>
              <a:t>fetotoxic</a:t>
            </a:r>
            <a:r>
              <a:rPr lang="en-US" sz="2200" b="1" i="1" u="sng" dirty="0" smtClean="0"/>
              <a:t> and </a:t>
            </a:r>
            <a:r>
              <a:rPr lang="en-US" sz="2200" b="1" i="1" u="sng" dirty="0" err="1" smtClean="0"/>
              <a:t>teratogenous</a:t>
            </a:r>
            <a:r>
              <a:rPr lang="en-US" sz="2200" b="1" i="1" u="sng" dirty="0" smtClean="0"/>
              <a:t> </a:t>
            </a:r>
            <a:r>
              <a:rPr lang="en-US" sz="2000" b="1" dirty="0" smtClean="0"/>
              <a:t>effects as  a negative influence on the </a:t>
            </a:r>
            <a:r>
              <a:rPr lang="en-US" sz="2000" b="1" dirty="0" err="1" smtClean="0"/>
              <a:t>embrio</a:t>
            </a:r>
            <a:r>
              <a:rPr lang="en-US" sz="2000" b="1" dirty="0" smtClean="0"/>
              <a:t> and the fetus during pregnancy (</a:t>
            </a:r>
            <a:r>
              <a:rPr lang="en-US" sz="2000" b="1" dirty="0" err="1" smtClean="0"/>
              <a:t>hypoplesia</a:t>
            </a:r>
            <a:r>
              <a:rPr lang="en-US" sz="2000" b="1" dirty="0" smtClean="0"/>
              <a:t> of tooth enamel caused by </a:t>
            </a:r>
            <a:r>
              <a:rPr lang="en-US" sz="2000" b="1" dirty="0" err="1" smtClean="0"/>
              <a:t>tetracyclin</a:t>
            </a:r>
            <a:r>
              <a:rPr lang="en-US" sz="2000" b="1" dirty="0" smtClean="0"/>
              <a:t>)</a:t>
            </a:r>
          </a:p>
          <a:p>
            <a:pPr marL="285750" indent="-285750">
              <a:buFont typeface="Arial" charset="0"/>
              <a:buChar char="•"/>
            </a:pPr>
            <a:r>
              <a:rPr lang="en-US" sz="2200" b="1" i="1" u="sng" dirty="0" err="1" smtClean="0"/>
              <a:t>Canserogenous</a:t>
            </a:r>
            <a:r>
              <a:rPr lang="en-US" sz="2200" b="1" i="1" u="sng" dirty="0" smtClean="0"/>
              <a:t> and </a:t>
            </a:r>
            <a:r>
              <a:rPr lang="en-US" sz="2200" b="1" i="1" u="sng" dirty="0" err="1" smtClean="0"/>
              <a:t>mutagenous</a:t>
            </a:r>
            <a:r>
              <a:rPr lang="en-US" sz="2200" b="1" i="1" u="sng" dirty="0" smtClean="0"/>
              <a:t> </a:t>
            </a:r>
            <a:r>
              <a:rPr lang="en-US" sz="2000" b="1" dirty="0" smtClean="0"/>
              <a:t>action as the ability to provoke the development of malignant tumors (secondary malignancy caused by </a:t>
            </a:r>
            <a:r>
              <a:rPr lang="en-US" sz="2000" b="1" dirty="0" err="1" smtClean="0"/>
              <a:t>leukopoiesis</a:t>
            </a:r>
            <a:r>
              <a:rPr lang="en-US" sz="2000" b="1" dirty="0" smtClean="0"/>
              <a:t> inhibitors). </a:t>
            </a:r>
            <a:endParaRPr lang="ru-RU" sz="2000" b="1" dirty="0"/>
          </a:p>
        </p:txBody>
      </p:sp>
      <p:pic>
        <p:nvPicPr>
          <p:cNvPr id="2050" name="Picture 2" descr="http://www.syl.ru/misc/i/ai/76825/109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77098"/>
            <a:ext cx="2339752" cy="234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25169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548680"/>
            <a:ext cx="7920880" cy="914400"/>
          </a:xfrm>
        </p:spPr>
        <p:txBody>
          <a:bodyPr/>
          <a:lstStyle/>
          <a:p>
            <a:r>
              <a:rPr lang="en-US" b="1" u="sng" dirty="0" smtClean="0">
                <a:solidFill>
                  <a:srgbClr val="FFFF00"/>
                </a:solidFill>
              </a:rPr>
              <a:t>Types </a:t>
            </a:r>
            <a:r>
              <a:rPr lang="en-US" b="1" u="sng" dirty="0">
                <a:solidFill>
                  <a:srgbClr val="FFFF00"/>
                </a:solidFill>
              </a:rPr>
              <a:t>of pharmacotherapy</a:t>
            </a:r>
            <a:endParaRPr lang="ru-RU" b="1" u="sng" dirty="0">
              <a:solidFill>
                <a:srgbClr val="FFFF00"/>
              </a:solidFill>
            </a:endParaRPr>
          </a:p>
        </p:txBody>
      </p:sp>
      <p:sp>
        <p:nvSpPr>
          <p:cNvPr id="3" name="Прямоугольник 2"/>
          <p:cNvSpPr/>
          <p:nvPr/>
        </p:nvSpPr>
        <p:spPr>
          <a:xfrm>
            <a:off x="611560" y="1844824"/>
            <a:ext cx="5382344" cy="2862322"/>
          </a:xfrm>
          <a:prstGeom prst="rect">
            <a:avLst/>
          </a:prstGeom>
        </p:spPr>
        <p:txBody>
          <a:bodyPr wrap="square">
            <a:spAutoFit/>
          </a:bodyPr>
          <a:lstStyle/>
          <a:p>
            <a:r>
              <a:rPr lang="en-US" sz="3600" b="1" dirty="0"/>
              <a:t>☺ </a:t>
            </a:r>
            <a:r>
              <a:rPr lang="en-US" sz="3600" b="1" dirty="0" smtClean="0"/>
              <a:t>Preventive</a:t>
            </a:r>
            <a:endParaRPr lang="en-US" sz="3600" b="1" dirty="0"/>
          </a:p>
          <a:p>
            <a:r>
              <a:rPr lang="en-US" sz="3600" b="1" dirty="0"/>
              <a:t>☺ </a:t>
            </a:r>
            <a:r>
              <a:rPr lang="en-US" sz="3600" b="1" dirty="0" err="1"/>
              <a:t>Etiotropic</a:t>
            </a:r>
            <a:endParaRPr lang="en-US" sz="3600" b="1" dirty="0"/>
          </a:p>
          <a:p>
            <a:r>
              <a:rPr lang="en-US" sz="3600" b="1" dirty="0"/>
              <a:t>☺ </a:t>
            </a:r>
            <a:r>
              <a:rPr lang="en-US" sz="3600" b="1" dirty="0" smtClean="0"/>
              <a:t>Replacement</a:t>
            </a:r>
            <a:endParaRPr lang="en-US" sz="3600" b="1" dirty="0"/>
          </a:p>
          <a:p>
            <a:r>
              <a:rPr lang="en-US" sz="3600" b="1" dirty="0"/>
              <a:t>☺ Symptomatic</a:t>
            </a:r>
          </a:p>
          <a:p>
            <a:r>
              <a:rPr lang="en-US" sz="3600" b="1" dirty="0"/>
              <a:t>☺ </a:t>
            </a:r>
            <a:r>
              <a:rPr lang="en-US" sz="3600" b="1" dirty="0" err="1"/>
              <a:t>Pathogenetic</a:t>
            </a:r>
            <a:endParaRPr lang="ru-RU" sz="3600" b="1" dirty="0"/>
          </a:p>
        </p:txBody>
      </p:sp>
      <p:pic>
        <p:nvPicPr>
          <p:cNvPr id="1026" name="Picture 2" descr="C:\Users\Alina\Desktop\medicines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00" y="3275985"/>
            <a:ext cx="4644517" cy="3375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022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41062"/>
            <a:ext cx="8712968" cy="2146176"/>
          </a:xfrm>
        </p:spPr>
        <p:txBody>
          <a:bodyPr/>
          <a:lstStyle/>
          <a:p>
            <a:r>
              <a:rPr lang="en-US" sz="3600" dirty="0" smtClean="0"/>
              <a:t>		</a:t>
            </a:r>
            <a:r>
              <a:rPr lang="en-US" sz="3600" dirty="0"/>
              <a:t/>
            </a:r>
            <a:br>
              <a:rPr lang="en-US" sz="3600" dirty="0"/>
            </a:br>
            <a:r>
              <a:rPr lang="en-US" sz="3600" b="1" dirty="0"/>
              <a:t>Aims to prevent certain diseases or relapse and prevention of complications of medical treatment.</a:t>
            </a:r>
            <a:br>
              <a:rPr lang="en-US" sz="3600" b="1" dirty="0"/>
            </a:br>
            <a:r>
              <a:rPr lang="en-US" sz="2800" b="1" dirty="0">
                <a:solidFill>
                  <a:srgbClr val="66FFFF"/>
                </a:solidFill>
              </a:rPr>
              <a:t>Example: the appointment of </a:t>
            </a:r>
            <a:r>
              <a:rPr lang="en-US" sz="2800" b="1" dirty="0" err="1">
                <a:solidFill>
                  <a:srgbClr val="66FFFF"/>
                </a:solidFill>
              </a:rPr>
              <a:t>antimalarials</a:t>
            </a:r>
            <a:endParaRPr lang="ru-RU" sz="2800" b="1" dirty="0">
              <a:solidFill>
                <a:srgbClr val="66FFFF"/>
              </a:solidFill>
            </a:endParaRPr>
          </a:p>
        </p:txBody>
      </p:sp>
      <p:pic>
        <p:nvPicPr>
          <p:cNvPr id="3074" name="Picture 2" descr="https://encrypted-tbn0.gstatic.com/images?q=tbn:ANd9GcS0KFLOqzqAa8i93cz2Y6_9y8xmAk-jLsS8C0Un8I9LP8Ipox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2592288" cy="194421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771800" y="332655"/>
            <a:ext cx="5976664" cy="830997"/>
          </a:xfrm>
          <a:prstGeom prst="rect">
            <a:avLst/>
          </a:prstGeom>
        </p:spPr>
        <p:txBody>
          <a:bodyPr wrap="square">
            <a:spAutoFit/>
          </a:bodyPr>
          <a:lstStyle/>
          <a:p>
            <a:r>
              <a:rPr lang="en-US" sz="4800" b="1" dirty="0">
                <a:solidFill>
                  <a:srgbClr val="FFFF00"/>
                </a:solidFill>
              </a:rPr>
              <a:t>Preventive therapy</a:t>
            </a:r>
            <a:endParaRPr lang="ru-RU" sz="4800" dirty="0"/>
          </a:p>
        </p:txBody>
      </p:sp>
      <p:sp>
        <p:nvSpPr>
          <p:cNvPr id="4" name="Прямоугольник 3"/>
          <p:cNvSpPr/>
          <p:nvPr/>
        </p:nvSpPr>
        <p:spPr>
          <a:xfrm>
            <a:off x="395536" y="4149080"/>
            <a:ext cx="3384376" cy="769441"/>
          </a:xfrm>
          <a:prstGeom prst="rect">
            <a:avLst/>
          </a:prstGeom>
        </p:spPr>
        <p:txBody>
          <a:bodyPr wrap="square">
            <a:spAutoFit/>
          </a:bodyPr>
          <a:lstStyle/>
          <a:p>
            <a:r>
              <a:rPr lang="en-US" sz="4400" b="1" dirty="0" err="1">
                <a:solidFill>
                  <a:srgbClr val="FFFF00"/>
                </a:solidFill>
              </a:rPr>
              <a:t>Etiotropic</a:t>
            </a:r>
            <a:endParaRPr lang="en-US" sz="4400" b="1" dirty="0">
              <a:solidFill>
                <a:srgbClr val="FFFF00"/>
              </a:solidFill>
            </a:endParaRPr>
          </a:p>
        </p:txBody>
      </p:sp>
      <p:sp>
        <p:nvSpPr>
          <p:cNvPr id="6" name="Прямоугольник 5"/>
          <p:cNvSpPr/>
          <p:nvPr/>
        </p:nvSpPr>
        <p:spPr>
          <a:xfrm>
            <a:off x="95788" y="4924557"/>
            <a:ext cx="4764244" cy="1446550"/>
          </a:xfrm>
          <a:prstGeom prst="rect">
            <a:avLst/>
          </a:prstGeom>
        </p:spPr>
        <p:txBody>
          <a:bodyPr wrap="square">
            <a:spAutoFit/>
          </a:bodyPr>
          <a:lstStyle/>
          <a:p>
            <a:r>
              <a:rPr lang="en-US" sz="2400" b="1" dirty="0"/>
              <a:t>The elimination of the causes of a pathological condition.</a:t>
            </a:r>
          </a:p>
          <a:p>
            <a:r>
              <a:rPr lang="en-US" sz="2000" b="1" dirty="0">
                <a:solidFill>
                  <a:srgbClr val="66FFFF"/>
                </a:solidFill>
              </a:rPr>
              <a:t>Example: assignment of antibacterial </a:t>
            </a:r>
            <a:r>
              <a:rPr lang="en-US" sz="2000" b="1" dirty="0" smtClean="0">
                <a:solidFill>
                  <a:srgbClr val="66FFFF"/>
                </a:solidFill>
              </a:rPr>
              <a:t>agents.</a:t>
            </a:r>
            <a:endParaRPr lang="ru-RU" sz="2000" b="1" dirty="0">
              <a:solidFill>
                <a:srgbClr val="66FFFF"/>
              </a:solidFill>
            </a:endParaRPr>
          </a:p>
        </p:txBody>
      </p:sp>
      <p:pic>
        <p:nvPicPr>
          <p:cNvPr id="3076" name="Picture 4" descr="C:\Users\Alina\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084" y="4032448"/>
            <a:ext cx="3776464" cy="270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5025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40960" cy="2376264"/>
          </a:xfrm>
        </p:spPr>
        <p:txBody>
          <a:bodyPr/>
          <a:lstStyle/>
          <a:p>
            <a:r>
              <a:rPr lang="en-US" sz="5400" b="1" dirty="0" smtClean="0">
                <a:solidFill>
                  <a:srgbClr val="FFFF00"/>
                </a:solidFill>
              </a:rPr>
              <a:t>		Replacement</a:t>
            </a:r>
            <a:r>
              <a:rPr lang="en-US" sz="5400" b="1" dirty="0"/>
              <a:t/>
            </a:r>
            <a:br>
              <a:rPr lang="en-US" sz="5400" b="1" dirty="0"/>
            </a:br>
            <a:r>
              <a:rPr lang="en-US" sz="2800" b="1" dirty="0"/>
              <a:t>Insufficient function involved in the pathological process of organs and systems requires substitution treatment.</a:t>
            </a:r>
            <a:br>
              <a:rPr lang="en-US" sz="2800" b="1" dirty="0"/>
            </a:br>
            <a:r>
              <a:rPr lang="en-US" sz="2800" b="1" dirty="0">
                <a:solidFill>
                  <a:srgbClr val="66FFFF"/>
                </a:solidFill>
              </a:rPr>
              <a:t>For example, atrophic gastritis, </a:t>
            </a:r>
            <a:r>
              <a:rPr lang="en-US" sz="2800" b="1" dirty="0" smtClean="0">
                <a:solidFill>
                  <a:srgbClr val="66FFFF"/>
                </a:solidFill>
              </a:rPr>
              <a:t>diabetes mellitus.</a:t>
            </a:r>
            <a:endParaRPr lang="ru-RU" sz="2800" dirty="0">
              <a:solidFill>
                <a:srgbClr val="66FFFF"/>
              </a:solidFill>
            </a:endParaRPr>
          </a:p>
        </p:txBody>
      </p:sp>
      <p:sp>
        <p:nvSpPr>
          <p:cNvPr id="3" name="AutoShape 2" descr="data:image/jpeg;base64,/9j/4AAQSkZJRgABAQAAAQABAAD/2wCEAAkGBxISEhUUEBAVFRUVFxgVFhcXGBkaGRcYFRsXFxgYFxsYHSggGBolHBUaIjEhJikrMC4uGR8zODMsNygtLi0BCgoKDg0OGxAQGzEkICY1MjQsLC8wLywtLDQwNSwsLzI3LDQ0LCwsLC8sMCwvNCwsLDQsLCwsLCwsLCwsLywsLP/AABEIAKQBMgMBIgACEQEDEQH/xAAcAAEAAgIDAQAAAAAAAAAAAAAABQYEBwECAwj/xABGEAACAQIDBAUIBQsDBAMAAAABAgMAEQQSIQUGIjETQVFhcQcUMlSBkZPSFhcjQqEVM1JTYoKSscHR4XLT8ENjc7IkovH/xAAaAQEAAwEBAQAAAAAAAAAAAAAAAgMEAQUG/8QANBEAAgEDAgIIBQQBBQAAAAAAAAECAwQREiExUQUTFEFTYZHRInGhsfAyUoHhwQYjQkPx/9oADAMBAAIRAxEAPwDdeLlyIzAXyqWsOuwJtVTwu/0cptHETcplObRkfIokBVToZZAi/pZWYaKatO0cXHFGzzMFQDiJ5a6W773taqdFvVsdLZEC2Eai0DCwhuYgLLyW5sOq9cckuLLqdvVqrMIt/JZJDB78QPxNFKiFQysVzEllaQKQt7MYwjDnfpFHMi+Wd78LZrl7qSGXLxBlMwK9hI82lOhtZb3tUFHvNsVVyrGoW2Www7WsVSO1svLJGi+CKOqup3i2JcHoVuFKX83a+Uh1I9HkRLIP327TXNceZZ2G58OXoywT70wxpG0ySoZIllyldUDlVVXIOUNmcLa/M9gJrxk3yw+W6B2PCBdSoLNGs2S5GjdG+b2Ec6jpd8dlMLNcjKEsYXPCCCF9HkCAfZWHBvBsZHdwpJfLe8LkKESOMKnDwrliXTxprjzHYbnw5ejLLht6sPI/Rx52cOVsFvouQs9xpkHSJrz4uXOvBN9cKwBTpGuTbKhNwDGMw7rzJ368qhU3j2KvKJRZg4th29IaA+jzsB7hXdN6NjjkgGpP5hubFGP3esxof3F7Ka48x2G58OXoyZ+mOFva73CZyMhJHM5Tb71lPd36iuYt64m84yxyHzeHp30AvxToUAJ9INhnHZ31DfSrY975Be2X8w3K97ejyuTXZN7dkqWIWxdSjkQPxKzM5VuHUFnY2PWx7TTXHmOw3Phy9GSI30gXP0ySRlWCrcXzk9ALA8gc2IjXXTXnobev0ywuXN9plvGtyhXWRFkAs1iSFdSRa4v41C/SbY1rdGLf+BuvJ+z/ANtP4F7KkMNjNmzoCIUyZgVzRFRcKIwRcdSqFv2KOyinF95GVpXisyg1/DMt98cKpYMZFy5tSjWOTpgSD164aQd5A/SW8+puKg491sLlssYsZVnYi15GWR5lzm1yokcsB/c3m3cDmeu3tPKpGc7UpWFtXakOGTpJ3CLy7ST2ADUnwodjFyeEsszaVVvrB2f+ub4cny0+sHZ/65vhyfLUdceZp7Fc+HL0ZaaVVvrB2f8Arm+HJ8tPrB2f+ub4cny01x5jsVx4cvRlppVW+sHZ/wCtb4cny0+sDZ/61vhyfLTXHmOxXHhy9GWmlVb6wNn/AK1vhyfLT6wNn/rW+HJ8tNceZzsVx4cvRlppVW+sDAfrW+HJ8tdl3+wBIAlck6ACKTUn92muPMdiuPDl6Ms9KwsHtSKU2RtbXsQQfxrNqWTPKLi8NClKUOClK4vQHNK4vXNAKVxeub0ApXF6XoDmlcXpQFB8ospkdIr8KDOR2s1wL+AH41T/AMnr2VYd98SFxjgnqT/1FQXng7axzacnk+ssouNCKXL7nn+T17K5/J69lYW1p52W2GZQevUZj/pzadlQ2z93J8TJlnkZbcy9yfYDUfhxktnVcOJPywxL95b9QuLk1N7P2BBJHclsx6xbQ+FuVUvb+502CyyxMJAG00sb9hHeL177P3sYCyxyBv0baD28rVXJalmJkqV5yawyVfDxqxRnQMpKkZhzBtyOtei4FTy18K53TWJ2MsyI0kvExYA8+oX6hWBv7sREeOTCLkZ7hwmnK1m05c66pLOC2N1JvDM7zBeyufMF7KrmxsZi1dVkJZPvZ+odoY637tasfnw7anhGmMps7xbNViB2kD31Vt7NrSHGXibKuGISIDkCnpe8gjwFXDZeMBlQX6/6GqRi8ITI5I1LsT4kk13KSK5wlOWH3G9ty9rrLhlYnla3+lgGHuuR7K9N5toRmBgknFdSLXvowN/wqreTsEYUg9QUfjJ/S1ZG1uuo1K8ktJ5KtY9pb5PP+S2bvbWGIiB++vC47+3wPOqPv25mxJUnhiAVR1XNix8eQ9lZO4sUpxLMhtGFIk7Df0QP2r6+F+2oneTFgYqYHqkNW63Kmsl1C2jSvJKHLPyz+ejK9KsYcoFLFQC1raX1HM6m2tZUeBRgCuoIuD3Go/HYNXkMiSlC1gwAve2lx2GwrC2li5SFWGTJED0dx6RIB1vz6j2V3RGSWnj3noupOP6iZxEMaekdbXtzNu3TkO+ozZ+JR8hY3zMAyC2gJ6jz05+APKvLB7PlRmKTIbBczSOQbtmAtoSfR5C5/pgHZ8ivJkIa+dSRy4r3tfUc6k4QhHD4/YplWnPaLL5jI8A8RMTorqLixIDd3Fo1+Vx12qqjGpdzcDKxCr+kBp43PV4isNfOOAZPQOguNSdP+eNdlxMgYytECGGUkWPK41t41OlRprOHkrjOcNsssKQxE5QRmuRbruOY16xblXtHs8M2VQL2ubkAAdpJ5VWJFxAjKotgCCCtwVubqBoCOVr9x511Xah6MB5GLMcktzzWxuO72a1B0MvEWWO4np2LHHFEWyhlJtcWNwR2qbaisyNFw6Sz2BMSEqP2jov4n8arWHxwMqiOSyqLjNrqQRa9+VTGMn6bAzW554wbcuFxy7riuTpaNySqSnHS2RG4m2pYsXdnJ6U5jc85Fu1/aLg+I7K+iInDKCORAI9tfN2ysIVmjIHJx/OvonZP5iL/AMaf+ortGWcnldK0tKiyFx2BxnQtHAVRzLO4bORcSGZo+QuLM6EjUaHQjQ9fyXjelRzKLIzZ+O/SKzg5VGT7IZAvLnktpcsfDFR7ReX0WEazow44wMgaYMLowZly9GbML69djXcy7UVbrGHNrlXMQJZVRiqFTbIzZkUnUXBNXnjnvtTZGJmkN5PsuljfLnIBRHgbJlC6WyS9fFmAOno87S2bi3kLRyAWZ2Ri5soMLIgCZCAQ7E3v19egHQx44w4lXLs1vsWXolZjdvQANhoFN3IvfkNRXjk2kHBUcJPFm6ItYMoTOMwUDJmzZNb2tQHnNsHFtIX6TTLlVTKzBQBiwAwK2f8APR6m/o9dgT3x2HxseXK8j5svoseGQ2uxOXRLX4TYa9Rrrk2myqJM3pqWydCtrNCW1zaxW6XlZ+29cNNtCKJWlz+iocIImZSOiHBe4JJMlyxIsOo2uBlbS2Tiulkkw7qpkZTcu1wEVAotyy36Q21Go01uOv5LxeZWLk2Uq/2zDPdoSxWy/Z3yNYDlyFr3HfEDGnoXTpNYV6YL0QIfQnKslgHzEc9Mofry3n8Hn6NOlt0mVc+XlmsM1u696Ah4Nl4g4dlmlzz3R1bMcueIIy6ACyl1NwBqCfCsGXd/EMCSy53S78TW6Rhic1tPRBmQDuXuq2UoDi1K5pQGofK/h2jxMcovlljy36s0ZOnjlYe41QvPD219EbxbChxsJhnBynUMujIw5Mp6jr+JBqh/U3D67N/Cn9qzTotvKPetOlI06ShPijWZxh7aksDtQYaUxynIwswLcjcA2ue6p/e7ybDBwdNDLLMVYBlKrop5twi+ht7689g7pfliSWWZ5Y0RY1Vwo42AsRxDWwUcu2q+qedLNVW6hVo9ZnZGNtzewSRiNCrG4JIsQAPwqElxrqFJCcS5hwLy1HZ3VOb8bjwbNjjZMRJI8jlQrBQMoF2bTXrA9tee1MJhpIsApLpmIjkcWuoZ7X100LX8K5o07HbepHq9UVlPy/ORXINozReiFZSTlvw27bEDlWZhsdNiHVSeJtAATa3O3fUnsDYBxcseCdXiMbzNI4XiQWFs19LZkA9ulc4nArszafRpIziLI2ZwLnOoJ0GltbUcdskoOEaumP6sZ8iCGMPbTzvvq1bn7jx7SWeV8RJGVmK2UKQbqr31HPiqw/U3D67N/Cn9qkqTayKnSlOnJwlxRrzAbR6ORHJ0VgT4df4VO7QCrIRb0jcd+blarN9TcPrs38Kf2qbwHk+jjCB8Q8mTQFlUNbsuP513qZFT6VoN5f2M3cTA5MPcj0jp4KLfzvWdvLhAYGCIMxKgWAvcsBUrBEEUKosqiwHYBXcir3TTjpPBlcN1ut88mDsbZq4eIIup5sf0mPM/86hWnvKdh2gx7nXLMFkU9XIKw8QVv+8K3hUNvPuzh8fGI8QDwm6Ops6HrKkgjXsIINJ08xwi60vJUazqS3zxPnzzw9tY2cDQklL3IHUe29be+p3B+tYr+KL/AGqfU7g/WsV/FF/t1XThODyj1KnSdGawzU8mORQOjLXDZgCCS2ljry06vFq94drSXJuBmtpZTy8RV93m8l8OGw7TYd8TNIhUhCUIIzDMbLGCbC5sKqG1dlRxvCbSRyTtJI6PYCOMysIsq5QwuovxE8u+lSUsNMstasJtSjvvgwsRtFs4Eh0B4gAF/FQK4wgR86rMyrfhGnjr2i9XLD7o4TF7RmgeeVbxiWMxlQDyzqcynUZlIt31PDyN4P1nFfxRf7dWUZNRxgpuLunGe/2NcPtApEekcM8oRVVfurmDlm79APf21HYrmCQA2jAnruNP51ft8fJrhcFhJMRHNiHZMlgxjy8Tqt2yxg2AN+dR27mwoNp4lYnZ4xHhVOaHKOJGVePMrakP3eiaplq157y6jcQ6iU+Me/6FSln6S2cDhFhbT+VTu7WKB6SH9JQVHemtvx/Cr59TuD9axX8UX+3XeDyRYVGDJi8UGU3BzRaH4VSlCcnllS6SoKOF9ipbGi6WUKi63t7ToP8AndW7YIwqhRyUAe4WqH2PuvBh3Lrdm7Wy6HkTwga99TlTpQ0rc8/pC7jXktHBFbl2ljAWtFyZwB0TW0LCNM2fUOApMlsq9fOw85MZjj0ZKaEqWCxt94i6k5jbKATfS97eNopVp5xV8NtXH2TpMOCW6K+WNgAX82Lg8RyhRJPqf1Y8DI7vYzESJ/8AKjCP1BVcCwVMwOccwzEC2hA0va9S9KAVxauaUApSlAKUpQClKUApSlAR+39pDDYaWdhcRoWt2keivtNh7aitxtrtPCVkkDyRZczAWuJFDg2tpzK/u1Lbd2UmKgkgluFkFiRzFiCCO8EA1Hbo7qpgFcLK8jSFczPYaJcKAByAuffUXnV5GiLpdRJP9Wdvz1Kl5Z9lSyLBNGpZI8yvb7ubKQT3aGtcosuKyQIpvyuRYIPvOx+6oAuT3VurfvbTQLDFG4SSeTKGIuFROJiR2HhX96qzv1t+M4CBcMio2OClgoAIjFi6m37RCH21TUistnq2VxUjShBR4tpP8/n0Nj4DEpLGskTh1YAhh94dtQO+G7mBmRp8YluiQkupytlW5sSOfd41GbiYhoJ5cFIRYouIh1+6wUSL7GIP7xrJ8qqynZ0giUm7pnyi5yBrt7NBfuqzOYZPPjTdO4UIyxng/JmZuBJAcIgghEIU2eO9yGIDXLHViVZTc9tWStbeSrHSzTYhiGMXRwrmI0zxgrYHrOXn7K2TXabzFELynoryX98dxSlKmZRSlKAUpSgFKUoBWjfKjG6bTZ3ByssZQ9VgADb2g1vKsHamy4J1tiIldRrxdXt6qhUjqWDXZ3KoVNbWTTm4s7z7VgeME5A5kI5BOjZNe65UeNq3jWuMft3CYOTDDAhUikBmcov50BliCEnX7znuKrWxhUaSwsFvSE5VJxqNYTWF/DMTa80aQyPOAY1RmcEXBUAkix51WvJzNEY3y4aKCQ5JGEahc0ctzGT22sy/uk9dSO/uzpcRgZosOLyMFsL2zBXVmW/eARVV8meycYmIeTEQtFGIBCA9ruwZWUgX5KA2v7VdbetEaUIu1m3LfPD+vzgbKpSlWGEUpSgFKUoBSlKAUpSgFKUoBSlKAUpSgFKUoBSlKAq+/W7sGKjWWaV4vNw750sbKQCwIPP0RWp98wiYiCKIsYooIxGW5kNd2Y9jFmNx1EVuXfHZUuKwskMLhHbKQTexysGym2oBtaq8fJ6s+GjXGSf/ACFMjdIlzYSOz5ddWAzHXTnVNSDb2R61lcxpRTnLg+HLzKVsPajHamDdSSSREe9ShU/39lXzyhbynCNAqsRfpJTb7whAtGb9TFhfwr13W8n+HwUvTZmllAIVm5JfQlR220v3mrPjMBFLl6aJJMpzLnUNlPaLjQ0hCSjghc3VGddTSzFLHz4nrAQVBUWBFxpbnXpSlXHmClKUApSlAKUpQClKUAqqeU7aLQbOlKaNJlhB7BIQrH+G9WusTamzosRE0U6B0bmD3aggjUEHrrkllYLKMoxqRlLgmULyfSYfESyRNAjCFYZoiwDZGZckmUnlqinxvWyKiN3928Nggww0WXPbMxJZja9gS2thc6d9S9cgsLDLLqrGpUcocPMUpSpGcUpSgFKUoBSlKAUpSgFKUoBSlKAUpSgFKUoBSsXamfoZeiJD9G+QgXIbKcth1m9qpeCxe1Xf7RXRSYZACg4RKEUxG3PIqSO5v6boAbC1AX6lU7dXH7RkkQ4pLI6LnBhZMrCKORipzG3HMY7EG/QsQR14uJ3h2nEheTDRZRh3nY9HKuVgkzBPSIupSMEEjN0hta1AXulUbE7Z2kqu6QFmy2jHQSBGIeQhmjzdIhKqq8zzBsAdPXF7c2kFcx4Vc3SFQrQzWRB0uVy6selL5Y9FUZM5zXtQF0pVPXau0+kN8NGUzMAgjkDEA4hR9oZMv/TiObLa0nLUEcYba202WMtBGCSA9opRo0iJcB2BjKhmY3zXCX0B0AuNKpmIxm0TBhCuYSPhyZvsGuJwIrXF/s/+ppyNrC1xXE22tqAkLhIzlikN+jlGd0MwUqASACUi4CbkSEhtKAulKpOJ2/j4pHSSNMoeKNJfN5rMzErIQglOcaBlCtexsdakd3Ns4meUxzwpGY4o3lAucrzKjLGDmIzKRKGv/wBsjnQFlpSlAKUpQClKUApSlAKUpQClKUApSlAKUpQClKUApSlAKUpQClKUApSlAKUpQEPvLt+PBxZ3BZibIg5sf6AdZqmfWbL6kvxT8leu/L9Jicp5RqFHieI/zHuqvebrWac5Z2PobKyodUpVI5b34v8AwTn1my+or8U/JQ+UyU88CvxT8lYeE3blkTOAqqdRmJuR22ANhUNtSeHDNkxDBGtcCxa47RYcqpVxmWlS3L1b2LeFBer9yzfWZL6kvxT8lPrNl9SX4p+Sojd6PCToZpZcsOYot7qXZRmbmLhQOvuNeu08PhQb4aQNk42S+a6rzOuunOqp3uh4b8iqULFScVT3+b9ySXymSkgDAgk8gJCSfAdHrXtiPKFiY7dJs0pflmdhf3x10i2ocueIK0i5FXMLhQ7AO2hHJb9fVUY+3MROwSfDhY2vnOvCBmF73tzW47iKoq9Iyg3ju4rv5lKhb6kuq2+cvckPrMl9SX4p+SufrLl9SX4p+SorYmzkmAaWURJoAWspYkXsubSvXaWy4o/zUocDmLqSANCRbsrTK7UZKLlx2NCpWLlp0b/N+5nnylS+or8U/JUvht+EEiRTokczjOY1YsQO85QC1hy7tKquz8MpkXuN/drWtsfjXkxDYgHiMnSL3AG6DwAAFaFOS4s5VsrdvEIY/l+59SRuGAINwRcHuNdMTiFjALmwJC372IA/E1Xd19sr5spYE25WtyNmHM/tVj7zbcjlgaNVcEkakLbQg9Td1b6NJ1Gttj5a8qxt9SzuslvqB3q3lTBILqXka+RAbcuZY9Qrpuftrp4sjn7SOwbtZepv6Hv8aqe+DdJinv8Adsg8AL/zJqm4jKk3F8Td0XGndyUnvHGf6OfrNm9RX4p/265+s6b1Ffin/bqq7SxKRLcZSSwXnyJvq1vA1GYnFCS8YZBazZgDxdeW1+Xfc1TBVZd578razX/X9X7l9HlOlPLBJ8Y/JXX60ZL28zS/Z0xv7sla8G0tGYEK1wuUC/I2uT1eNd4wwtEkitcZ8x0IN799zfWrVSnv8RX1Np4X1fubA+tKS9vMk7Pzrc+y/R2v3V3HlNl9SX4p+StdxLdWuXETHQ8JuTqb21sT3C/tr0imPCb2uOJI1ObTrP8Awc6OlPukcVG176f1fuX/AOs6W9vM0v2dMb+7JXP1lzepL8U/JWvoc4C2C5Xe4ZjxA3vxac+qpVMepJHRklfSsRYeBNs34VCUKi4PJONvZvjT+r9y2/WXN6kvxT8leuF8oc8jqi4FbsbfnT7SeDkBVcjRSARqCLg9xrtiZOhw88q6MseVT2M5Cg+8iqVOeeJKdpaqOVT+r9y+7D3zgxErRKy5lOVspJAbs1AuLgi466tFfMm6UzQ4qMg+lwH28v8A7AV9K4OXPGjfpKre8A1fTlk8a9tlSw48GQOI2tiI5WX7OQCbowtiht5u2IuWzNrpb0a9cHvOknTHoyqwoZDdhey3vmXmt7XHO4105V54fekFnV8PIGEjxqFMZzZGmA1LixK4eRtbAAWuTYHIwm8kcjKFilysQA5CZdWZAbZ83pLb0esVYYCJk33FgVjXQvmHSAlujWckQiwzn7HW9rZuVcQ73uzEZYiAzglGzDhadRkP3yeg7uv2Scm9USsQYZtGdSQikDo5GhLGzaKXVgL9lzYV4zb3xpmLQyWVblRkLg5XkOgexGRQdCeeoFjYDiDewMVtCLGxJEgOUFoFseH84POBdOq3M3FdNmb2ecM/RIlkikk9Im5VYHTWwKi02oIrKk3riFvspjmLZcqqxIjZkd8qsWCgrbUAm4sDrbiTeuJRdoZgCVCm0ZztJ6CqFcm7a8wO+1AYMO+VmSORI+kKXZukyRqQELZyw4Fu9gdbmw0vXI3yyozPCpK9MbLILkRviFXKCNeGC7HkMw59WXJvUlhlw8xJZFswReJjECpu17gSg8rGx15V6TbxZMQ0TQPlVshcFOzCkNYsDlvirHr4dAb0B32ntWSJ44yq5pwqxgXI6TMOkBOmYKjF+QJEb1jbA2/JPIiMEAaNnNr3useCft5XxLe5fb2w298MgDJDPZkMgJVVutoypGZxfMZVAA1uequYt7oSLmOVVvlZmCAKR6WYZ8wCgFibWAU69VAWGlYuGxvSIrrG+V1DC+UGzC4uC2h15VxQGsN9sbkxsqn9k+9VqCfaYtU75ZNmMkkeKUHIyiJz+iyklCey4JF+4VrbzrvrFUTUmfXWc6c6Eflj0NmtJPiJU6HFlIpWvYX4YxGvo30BDK1/9Vcbah2TNGokkLkAlXZpM4zAG+o69DytWvdlbZaCVXUkgE5kDEBgRY6cr25HuFTWJ2ts9he3UoyBXDWQFVH6OgNr39teNOhUpvGG+UlxX5zMVS3cJ5g9izYTZUaQiJFDKhYi9+bqQT3Eqx99V/HoqB1wynpCpiuMxVF0Vrk6EgCwA6/xjxvYwuVUgnkL6C2g8dBURHiWY6tcsSSe9jc1op2fxKc2896ztn/0tpUNUvi/sl8NJiopIy0lgTYjJYMLE2N/Dqq6YTEBULqgdgBwdpJA6+rWtbbSUpIyE2ZG0PWCK9sPvHiEIK5AR162I6wRf+tW3NsqqyksirRw8Q4F/wAbvM8pMUmEsjFo2uTY2Jjb7vI62N9RY1BOsMDMVcl8rRBcwPCSoJaw09Ac+Z/CKn3skYcKKjH72YtbvUECx8b1DriQOVZqNpNy1T28k85JULaKeZsvOxccGky9qsB7qqa7MNuVdNnbU6KVHvop18OR/AmrNLGxlsourcQYcsp15/8AOqvT3wbfh1PBct08OwwoFibWGgJ5KtY21sO4BJRgO0gge+rvu7gjDh0VhZrZm8W1t7BYVxvJhGlgMac2ZB4cQuT3Aa17FrW0aYs+B6VoKtUqVIvngqG4WzXacz3KogK/6yw5HuHPxtVc3zxhGKxKA2bMQD2ZlBB/EVt3Z+CSGNY0Gii3iesnvJ1rUvlh2U8U64pR9nKoVz1LIugzdmZbW/0ms99VdWWtHp/6epQtn1cu9fXYpE05ZFjaMLrlzHlyPvrvFJJmzrkzRjIRcXIGtweuo98SCLE15l16jb28/Gq4XC/5H0M6Sz8LM5WLkslmaX008Osez8a8YxwBsjCxGZwTYqer/wDK6DHMGzhlBtY267dtcLiECixOe4Nr8PPsq5VIvgylxaM2AseGKQMq2ax05EEC/K/9q9BNIZAwKqzrrfQWBIBv19f4VhHGo5Jl0OWwKm3tNuddPPg2QSAFV5WNjbsuOQ/tXdceYwzOMuUSK8edrsQ4FxfncHq516mzsGAMII1sts9rcr8rdveKi3xI1COQhNwL+3n11289J9J720H/AD2VTUrLDSe5bThunLgWmPaCqAo5AADwFZLS9PhZ1HO8Z9gYH+lU7zwdtSu7m1FWQozALKuS/Yfu/jp7axLJsn1eNj0wGzSJUPYyn3G9fQGyR9hF/wCNP/UVqPd7Zsss4QqRra/d1t4AfzFblRQAAOQ0Hsq+guLPE6YmsxiiuTbdwQVunjVbuylWjuHyPNxcrNrDI3+SL+se3sLZmZMuVnuclxdGJ0YC1/v91ye2sWfamBGskeS0joSVZStjieIHTMGZZF4b36Sx511w+O2ZnYo4LScQCh9CbCyBRo5YX04rmtB4hn7Rx2ECRl4welR3jsmvEMzZTbhY5r9upPUTWOmPwBREOHFiDkTob3yAlwoy6lbkHvJ7a84NpYGRY1ePKFKqiFHsvFEFzgCy8ckZ4uRsdCDbJwWAweJAaNDaNhzDoeKO49OxsVkDG3M2ve1AdsftDAxZTIsfGBKD0YN7BiG5amwPf765baWGZkjEOYs/RsDHYJpKvHcWFxG4A6we/XOxOxsPIbvCp4QnYCq5soIGhAzta/LM1uZrudlw5xJ0Yzg5ge/i1PaeJvDMe2gIyXamCXgaMABmS3RcP2YcORw2yqIGuf2R2iuPpBgCrSkroLsxTWwGY621sEDHssvdWfBsSBST0YYs7uS2ushkuB1AWlcW/aNdm2LhzbNCrZQ6jNxaSAK4u17gqALdgAoCHl25gFjdkiDDLIzKsQ4rLI7KTaxJGGbuOUd1Sn5Dw5DgQqolXK2UZTlsAUFuSnrA7TXo2x4CCGiBuCDmuSbiRTck3OkrjX9I1nKLaUBwBSu1KA8sVhklRklRXRhZlYAgg9RB51AfQLZnqMPu/wA1ZKVzCZKM5R4PBW/oFsz1CH3f5p9AtmeoQ+7/ADVkpTSiXW1P3P1K39AtmeoQ+7/Nau34w2Gg2isWFw6RpEEzhRYMzcWvgCB763rWovKPujiTimxWHQyLIFJCi7KygDkOrSqqsfh2N/RtX/e+OXdtlnTZqYTFbXKYjDRuk0fAGF7SKA9x4qHv4Cr59Atmeow+7/NUbye7rYtsYmKxMbRJDmK5tGdmUoAB2AMTfuFbdrtJbbo50hNRq4py2wu8rf0C2Z6hD7v80+gWzPUIfd/mrJSrNKMPW1P3P1K39Atmeow+7/NSGB3dwsOXosOi5fRAvYeAPKpSlMIdbP8Ac/UUpSulYrzngV1KuoZWFirAEEdhB516UoCJ+jGB9Rw/wY/lp9GMD6jhvgx/LUtSmCWuXMifoxgfUcP8GP5afRjA+o4f4Mfy1LUrmBrlzIn6MYH1HD/Bj+Wn0YwPqOH+DH8tS1KYGuXMifoxgfUcP8GP5afRjA+o4b4Mfy1LUpga5cyJ+jGB9Rw3wY/lp9GMD6jhvgx/LUtSmBrlzMfDYKKP83GidXCoHLwrIpSunG2+JGnYOG1vENWz820a7m668OsjnS1ixPOu52NBrwcwAeJtSLWY66uLDj9LQa1n0ocI6LYeHX0Yh1HmT6JRhzOusSH90VxsbYyYZSEZ2udSx/ZRALCw0WNQNNLHtqSpQClKUApSlAKUpQClKUApSlAKUpQCoHffbRwmEeRT9obRxf630B17NW9lT1Unyp7DxGKgi82XOYpM7JcAsCpW4voSL/jUZ5w8F9tGEqsVPhncnN1doNLEVlYGWFjFIbjUrYhtP0lZT4k1NVR/JnsjFQ+cSYpOjMzJlQkE8AYFjYkC+YD92rxSDbisi5jGNWSi8ryFKUqRQKUpQClKUApSlAKUpQClKUApSlAKUpQClKUApSlAKUpQClKUApSlAKUpQClKUApSlAKUpQClKUApSlAKUpQClKUApSlAKUpQClKUApSlAKUpQClKUApSlAKUpQClKUApSlAKUpQClKUApSlAKUpQClKU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data:image/jpeg;base64,/9j/4AAQSkZJRgABAQAAAQABAAD/2wCEAAkGBxISEhUUEBAVFRUVFxgVFhcXGBkaGRcYFRsXFxgYFxsYHSggGBolHBUaIjEhJikrMC4uGR8zODMsNygtLi0BCgoKDg0OGxAQGzEkICY1MjQsLC8wLywtLDQwNSwsLzI3LDQ0LCwsLC8sMCwvNCwsLDQsLCwsLCwsLCwsLywsLP/AABEIAKQBMgMBIgACEQEDEQH/xAAcAAEAAgIDAQAAAAAAAAAAAAAABQYEBwECAwj/xABGEAACAQIDBAUIBQsDBAMAAAABAgMAEQQSIQUGIjETQVFhcQcUMlSBkZPSFhcjQqEVM1JTYoKSscHR4XLT8ENjc7IkovH/xAAaAQEAAwEBAQAAAAAAAAAAAAAAAgMEAQUG/8QANBEAAgEDAgIIBQQBBQAAAAAAAAECAwQREiExUQUTFEFTYZHRInGhsfAyUoHhwQYjQkPx/9oADAMBAAIRAxEAPwDdeLlyIzAXyqWsOuwJtVTwu/0cptHETcplObRkfIokBVToZZAi/pZWYaKatO0cXHFGzzMFQDiJ5a6W773taqdFvVsdLZEC2Eai0DCwhuYgLLyW5sOq9cckuLLqdvVqrMIt/JZJDB78QPxNFKiFQysVzEllaQKQt7MYwjDnfpFHMi+Wd78LZrl7qSGXLxBlMwK9hI82lOhtZb3tUFHvNsVVyrGoW2Www7WsVSO1svLJGi+CKOqup3i2JcHoVuFKX83a+Uh1I9HkRLIP327TXNceZZ2G58OXoywT70wxpG0ySoZIllyldUDlVVXIOUNmcLa/M9gJrxk3yw+W6B2PCBdSoLNGs2S5GjdG+b2Ec6jpd8dlMLNcjKEsYXPCCCF9HkCAfZWHBvBsZHdwpJfLe8LkKESOMKnDwrliXTxprjzHYbnw5ejLLht6sPI/Rx52cOVsFvouQs9xpkHSJrz4uXOvBN9cKwBTpGuTbKhNwDGMw7rzJ368qhU3j2KvKJRZg4th29IaA+jzsB7hXdN6NjjkgGpP5hubFGP3esxof3F7Ka48x2G58OXoyZ+mOFva73CZyMhJHM5Tb71lPd36iuYt64m84yxyHzeHp30AvxToUAJ9INhnHZ31DfSrY975Be2X8w3K97ejyuTXZN7dkqWIWxdSjkQPxKzM5VuHUFnY2PWx7TTXHmOw3Phy9GSI30gXP0ySRlWCrcXzk9ALA8gc2IjXXTXnobev0ywuXN9plvGtyhXWRFkAs1iSFdSRa4v41C/SbY1rdGLf+BuvJ+z/ANtP4F7KkMNjNmzoCIUyZgVzRFRcKIwRcdSqFv2KOyinF95GVpXisyg1/DMt98cKpYMZFy5tSjWOTpgSD164aQd5A/SW8+puKg491sLlssYsZVnYi15GWR5lzm1yokcsB/c3m3cDmeu3tPKpGc7UpWFtXakOGTpJ3CLy7ST2ADUnwodjFyeEsszaVVvrB2f+ub4cny0+sHZ/65vhyfLUdceZp7Fc+HL0ZaaVVvrB2f8Arm+HJ8tPrB2f+ub4cny01x5jsVx4cvRlppVW+sHZ/wCtb4cny0+sDZ/61vhyfLTXHmOxXHhy9GWmlVb6wNn/AK1vhyfLT6wNn/rW+HJ8tNceZzsVx4cvRlppVW+sDAfrW+HJ8tdl3+wBIAlck6ACKTUn92muPMdiuPDl6Ms9KwsHtSKU2RtbXsQQfxrNqWTPKLi8NClKUOClK4vQHNK4vXNAKVxeub0ApXF6XoDmlcXpQFB8ospkdIr8KDOR2s1wL+AH41T/AMnr2VYd98SFxjgnqT/1FQXng7axzacnk+ssouNCKXL7nn+T17K5/J69lYW1p52W2GZQevUZj/pzadlQ2z93J8TJlnkZbcy9yfYDUfhxktnVcOJPywxL95b9QuLk1N7P2BBJHclsx6xbQ+FuVUvb+502CyyxMJAG00sb9hHeL177P3sYCyxyBv0baD28rVXJalmJkqV5yawyVfDxqxRnQMpKkZhzBtyOtei4FTy18K53TWJ2MsyI0kvExYA8+oX6hWBv7sREeOTCLkZ7hwmnK1m05c66pLOC2N1JvDM7zBeyufMF7KrmxsZi1dVkJZPvZ+odoY637tasfnw7anhGmMps7xbNViB2kD31Vt7NrSHGXibKuGISIDkCnpe8gjwFXDZeMBlQX6/6GqRi8ITI5I1LsT4kk13KSK5wlOWH3G9ty9rrLhlYnla3+lgGHuuR7K9N5toRmBgknFdSLXvowN/wqreTsEYUg9QUfjJ/S1ZG1uuo1K8ktJ5KtY9pb5PP+S2bvbWGIiB++vC47+3wPOqPv25mxJUnhiAVR1XNix8eQ9lZO4sUpxLMhtGFIk7Df0QP2r6+F+2oneTFgYqYHqkNW63Kmsl1C2jSvJKHLPyz+ejK9KsYcoFLFQC1raX1HM6m2tZUeBRgCuoIuD3Go/HYNXkMiSlC1gwAve2lx2GwrC2li5SFWGTJED0dx6RIB1vz6j2V3RGSWnj3noupOP6iZxEMaekdbXtzNu3TkO+ozZ+JR8hY3zMAyC2gJ6jz05+APKvLB7PlRmKTIbBczSOQbtmAtoSfR5C5/pgHZ8ivJkIa+dSRy4r3tfUc6k4QhHD4/YplWnPaLL5jI8A8RMTorqLixIDd3Fo1+Vx12qqjGpdzcDKxCr+kBp43PV4isNfOOAZPQOguNSdP+eNdlxMgYytECGGUkWPK41t41OlRprOHkrjOcNsssKQxE5QRmuRbruOY16xblXtHs8M2VQL2ubkAAdpJ5VWJFxAjKotgCCCtwVubqBoCOVr9x511Xah6MB5GLMcktzzWxuO72a1B0MvEWWO4np2LHHFEWyhlJtcWNwR2qbaisyNFw6Sz2BMSEqP2jov4n8arWHxwMqiOSyqLjNrqQRa9+VTGMn6bAzW554wbcuFxy7riuTpaNySqSnHS2RG4m2pYsXdnJ6U5jc85Fu1/aLg+I7K+iInDKCORAI9tfN2ysIVmjIHJx/OvonZP5iL/AMaf+ortGWcnldK0tKiyFx2BxnQtHAVRzLO4bORcSGZo+QuLM6EjUaHQjQ9fyXjelRzKLIzZ+O/SKzg5VGT7IZAvLnktpcsfDFR7ReX0WEazow44wMgaYMLowZly9GbML69djXcy7UVbrGHNrlXMQJZVRiqFTbIzZkUnUXBNXnjnvtTZGJmkN5PsuljfLnIBRHgbJlC6WyS9fFmAOno87S2bi3kLRyAWZ2Ri5soMLIgCZCAQ7E3v19egHQx44w4lXLs1vsWXolZjdvQANhoFN3IvfkNRXjk2kHBUcJPFm6ItYMoTOMwUDJmzZNb2tQHnNsHFtIX6TTLlVTKzBQBiwAwK2f8APR6m/o9dgT3x2HxseXK8j5svoseGQ2uxOXRLX4TYa9Rrrk2myqJM3pqWydCtrNCW1zaxW6XlZ+29cNNtCKJWlz+iocIImZSOiHBe4JJMlyxIsOo2uBlbS2Tiulkkw7qpkZTcu1wEVAotyy36Q21Go01uOv5LxeZWLk2Uq/2zDPdoSxWy/Z3yNYDlyFr3HfEDGnoXTpNYV6YL0QIfQnKslgHzEc9Mofry3n8Hn6NOlt0mVc+XlmsM1u696Ah4Nl4g4dlmlzz3R1bMcueIIy6ACyl1NwBqCfCsGXd/EMCSy53S78TW6Rhic1tPRBmQDuXuq2UoDi1K5pQGofK/h2jxMcovlljy36s0ZOnjlYe41QvPD219EbxbChxsJhnBynUMujIw5Mp6jr+JBqh/U3D67N/Cn9qzTotvKPetOlI06ShPijWZxh7aksDtQYaUxynIwswLcjcA2ue6p/e7ybDBwdNDLLMVYBlKrop5twi+ht7689g7pfliSWWZ5Y0RY1Vwo42AsRxDWwUcu2q+qedLNVW6hVo9ZnZGNtzewSRiNCrG4JIsQAPwqElxrqFJCcS5hwLy1HZ3VOb8bjwbNjjZMRJI8jlQrBQMoF2bTXrA9tee1MJhpIsApLpmIjkcWuoZ7X100LX8K5o07HbepHq9UVlPy/ORXINozReiFZSTlvw27bEDlWZhsdNiHVSeJtAATa3O3fUnsDYBxcseCdXiMbzNI4XiQWFs19LZkA9ulc4nArszafRpIziLI2ZwLnOoJ0GltbUcdskoOEaumP6sZ8iCGMPbTzvvq1bn7jx7SWeV8RJGVmK2UKQbqr31HPiqw/U3D67N/Cn9qkqTayKnSlOnJwlxRrzAbR6ORHJ0VgT4df4VO7QCrIRb0jcd+blarN9TcPrs38Kf2qbwHk+jjCB8Q8mTQFlUNbsuP513qZFT6VoN5f2M3cTA5MPcj0jp4KLfzvWdvLhAYGCIMxKgWAvcsBUrBEEUKosqiwHYBXcir3TTjpPBlcN1ut88mDsbZq4eIIup5sf0mPM/86hWnvKdh2gx7nXLMFkU9XIKw8QVv+8K3hUNvPuzh8fGI8QDwm6Ops6HrKkgjXsIINJ08xwi60vJUazqS3zxPnzzw9tY2cDQklL3IHUe29be+p3B+tYr+KL/AGqfU7g/WsV/FF/t1XThODyj1KnSdGawzU8mORQOjLXDZgCCS2ljry06vFq94drSXJuBmtpZTy8RV93m8l8OGw7TYd8TNIhUhCUIIzDMbLGCbC5sKqG1dlRxvCbSRyTtJI6PYCOMysIsq5QwuovxE8u+lSUsNMstasJtSjvvgwsRtFs4Eh0B4gAF/FQK4wgR86rMyrfhGnjr2i9XLD7o4TF7RmgeeVbxiWMxlQDyzqcynUZlIt31PDyN4P1nFfxRf7dWUZNRxgpuLunGe/2NcPtApEekcM8oRVVfurmDlm79APf21HYrmCQA2jAnruNP51ft8fJrhcFhJMRHNiHZMlgxjy8Tqt2yxg2AN+dR27mwoNp4lYnZ4xHhVOaHKOJGVePMrakP3eiaplq157y6jcQ6iU+Me/6FSln6S2cDhFhbT+VTu7WKB6SH9JQVHemtvx/Cr59TuD9axX8UX+3XeDyRYVGDJi8UGU3BzRaH4VSlCcnllS6SoKOF9ipbGi6WUKi63t7ToP8AndW7YIwqhRyUAe4WqH2PuvBh3Lrdm7Wy6HkTwga99TlTpQ0rc8/pC7jXktHBFbl2ljAWtFyZwB0TW0LCNM2fUOApMlsq9fOw85MZjj0ZKaEqWCxt94i6k5jbKATfS97eNopVp5xV8NtXH2TpMOCW6K+WNgAX82Lg8RyhRJPqf1Y8DI7vYzESJ/8AKjCP1BVcCwVMwOccwzEC2hA0va9S9KAVxauaUApSlAKUpQClKUApSlAR+39pDDYaWdhcRoWt2keivtNh7aitxtrtPCVkkDyRZczAWuJFDg2tpzK/u1Lbd2UmKgkgluFkFiRzFiCCO8EA1Hbo7qpgFcLK8jSFczPYaJcKAByAuffUXnV5GiLpdRJP9Wdvz1Kl5Z9lSyLBNGpZI8yvb7ubKQT3aGtcosuKyQIpvyuRYIPvOx+6oAuT3VurfvbTQLDFG4SSeTKGIuFROJiR2HhX96qzv1t+M4CBcMio2OClgoAIjFi6m37RCH21TUistnq2VxUjShBR4tpP8/n0Nj4DEpLGskTh1YAhh94dtQO+G7mBmRp8YluiQkupytlW5sSOfd41GbiYhoJ5cFIRYouIh1+6wUSL7GIP7xrJ8qqynZ0giUm7pnyi5yBrt7NBfuqzOYZPPjTdO4UIyxng/JmZuBJAcIgghEIU2eO9yGIDXLHViVZTc9tWStbeSrHSzTYhiGMXRwrmI0zxgrYHrOXn7K2TXabzFELynoryX98dxSlKmZRSlKAUpSgFKUoBWjfKjG6bTZ3ByssZQ9VgADb2g1vKsHamy4J1tiIldRrxdXt6qhUjqWDXZ3KoVNbWTTm4s7z7VgeME5A5kI5BOjZNe65UeNq3jWuMft3CYOTDDAhUikBmcov50BliCEnX7znuKrWxhUaSwsFvSE5VJxqNYTWF/DMTa80aQyPOAY1RmcEXBUAkix51WvJzNEY3y4aKCQ5JGEahc0ctzGT22sy/uk9dSO/uzpcRgZosOLyMFsL2zBXVmW/eARVV8meycYmIeTEQtFGIBCA9ruwZWUgX5KA2v7VdbetEaUIu1m3LfPD+vzgbKpSlWGEUpSgFKUoBSlKAUpSgFKUoBSlKAUpSgFKUoBSlKAq+/W7sGKjWWaV4vNw750sbKQCwIPP0RWp98wiYiCKIsYooIxGW5kNd2Y9jFmNx1EVuXfHZUuKwskMLhHbKQTexysGym2oBtaq8fJ6s+GjXGSf/ACFMjdIlzYSOz5ddWAzHXTnVNSDb2R61lcxpRTnLg+HLzKVsPajHamDdSSSREe9ShU/39lXzyhbynCNAqsRfpJTb7whAtGb9TFhfwr13W8n+HwUvTZmllAIVm5JfQlR220v3mrPjMBFLl6aJJMpzLnUNlPaLjQ0hCSjghc3VGddTSzFLHz4nrAQVBUWBFxpbnXpSlXHmClKUApSlAKUpQClKUAqqeU7aLQbOlKaNJlhB7BIQrH+G9WusTamzosRE0U6B0bmD3aggjUEHrrkllYLKMoxqRlLgmULyfSYfESyRNAjCFYZoiwDZGZckmUnlqinxvWyKiN3928Nggww0WXPbMxJZja9gS2thc6d9S9cgsLDLLqrGpUcocPMUpSpGcUpSgFKUoBSlKAUpSgFKUoBSlKAUpSgFKUoBSsXamfoZeiJD9G+QgXIbKcth1m9qpeCxe1Xf7RXRSYZACg4RKEUxG3PIqSO5v6boAbC1AX6lU7dXH7RkkQ4pLI6LnBhZMrCKORipzG3HMY7EG/QsQR14uJ3h2nEheTDRZRh3nY9HKuVgkzBPSIupSMEEjN0hta1AXulUbE7Z2kqu6QFmy2jHQSBGIeQhmjzdIhKqq8zzBsAdPXF7c2kFcx4Vc3SFQrQzWRB0uVy6selL5Y9FUZM5zXtQF0pVPXau0+kN8NGUzMAgjkDEA4hR9oZMv/TiObLa0nLUEcYba202WMtBGCSA9opRo0iJcB2BjKhmY3zXCX0B0AuNKpmIxm0TBhCuYSPhyZvsGuJwIrXF/s/+ppyNrC1xXE22tqAkLhIzlikN+jlGd0MwUqASACUi4CbkSEhtKAulKpOJ2/j4pHSSNMoeKNJfN5rMzErIQglOcaBlCtexsdakd3Ns4meUxzwpGY4o3lAucrzKjLGDmIzKRKGv/wBsjnQFlpSlAKUpQClKUApSlAKUpQClKUApSlAKUpQClKUApSlAKUpQClKUApSlAKUpQEPvLt+PBxZ3BZibIg5sf6AdZqmfWbL6kvxT8leu/L9Jicp5RqFHieI/zHuqvebrWac5Z2PobKyodUpVI5b34v8AwTn1my+or8U/JQ+UyU88CvxT8lYeE3blkTOAqqdRmJuR22ANhUNtSeHDNkxDBGtcCxa47RYcqpVxmWlS3L1b2LeFBer9yzfWZL6kvxT8lPrNl9SX4p+Sojd6PCToZpZcsOYot7qXZRmbmLhQOvuNeu08PhQb4aQNk42S+a6rzOuunOqp3uh4b8iqULFScVT3+b9ySXymSkgDAgk8gJCSfAdHrXtiPKFiY7dJs0pflmdhf3x10i2ocueIK0i5FXMLhQ7AO2hHJb9fVUY+3MROwSfDhY2vnOvCBmF73tzW47iKoq9Iyg3ju4rv5lKhb6kuq2+cvckPrMl9SX4p+SufrLl9SX4p+SorYmzkmAaWURJoAWspYkXsubSvXaWy4o/zUocDmLqSANCRbsrTK7UZKLlx2NCpWLlp0b/N+5nnylS+or8U/JUvht+EEiRTokczjOY1YsQO85QC1hy7tKquz8MpkXuN/drWtsfjXkxDYgHiMnSL3AG6DwAAFaFOS4s5VsrdvEIY/l+59SRuGAINwRcHuNdMTiFjALmwJC372IA/E1Xd19sr5spYE25WtyNmHM/tVj7zbcjlgaNVcEkakLbQg9Td1b6NJ1Gttj5a8qxt9SzuslvqB3q3lTBILqXka+RAbcuZY9Qrpuftrp4sjn7SOwbtZepv6Hv8aqe+DdJinv8Adsg8AL/zJqm4jKk3F8Td0XGndyUnvHGf6OfrNm9RX4p/265+s6b1Ffin/bqq7SxKRLcZSSwXnyJvq1vA1GYnFCS8YZBazZgDxdeW1+Xfc1TBVZd578razX/X9X7l9HlOlPLBJ8Y/JXX60ZL28zS/Z0xv7sla8G0tGYEK1wuUC/I2uT1eNd4wwtEkitcZ8x0IN799zfWrVSnv8RX1Np4X1fubA+tKS9vMk7Pzrc+y/R2v3V3HlNl9SX4p+StdxLdWuXETHQ8JuTqb21sT3C/tr0imPCb2uOJI1ObTrP8Awc6OlPukcVG176f1fuX/AOs6W9vM0v2dMb+7JXP1lzepL8U/JWvoc4C2C5Xe4ZjxA3vxac+qpVMepJHRklfSsRYeBNs34VCUKi4PJONvZvjT+r9y2/WXN6kvxT8leuF8oc8jqi4FbsbfnT7SeDkBVcjRSARqCLg9xrtiZOhw88q6MseVT2M5Cg+8iqVOeeJKdpaqOVT+r9y+7D3zgxErRKy5lOVspJAbs1AuLgi466tFfMm6UzQ4qMg+lwH28v8A7AV9K4OXPGjfpKre8A1fTlk8a9tlSw48GQOI2tiI5WX7OQCbowtiht5u2IuWzNrpb0a9cHvOknTHoyqwoZDdhey3vmXmt7XHO4105V54fekFnV8PIGEjxqFMZzZGmA1LixK4eRtbAAWuTYHIwm8kcjKFilysQA5CZdWZAbZ83pLb0esVYYCJk33FgVjXQvmHSAlujWckQiwzn7HW9rZuVcQ73uzEZYiAzglGzDhadRkP3yeg7uv2Scm9USsQYZtGdSQikDo5GhLGzaKXVgL9lzYV4zb3xpmLQyWVblRkLg5XkOgexGRQdCeeoFjYDiDewMVtCLGxJEgOUFoFseH84POBdOq3M3FdNmb2ecM/RIlkikk9Im5VYHTWwKi02oIrKk3riFvspjmLZcqqxIjZkd8qsWCgrbUAm4sDrbiTeuJRdoZgCVCm0ZztJ6CqFcm7a8wO+1AYMO+VmSORI+kKXZukyRqQELZyw4Fu9gdbmw0vXI3yyozPCpK9MbLILkRviFXKCNeGC7HkMw59WXJvUlhlw8xJZFswReJjECpu17gSg8rGx15V6TbxZMQ0TQPlVshcFOzCkNYsDlvirHr4dAb0B32ntWSJ44yq5pwqxgXI6TMOkBOmYKjF+QJEb1jbA2/JPIiMEAaNnNr3useCft5XxLe5fb2w298MgDJDPZkMgJVVutoypGZxfMZVAA1uequYt7oSLmOVVvlZmCAKR6WYZ8wCgFibWAU69VAWGlYuGxvSIrrG+V1DC+UGzC4uC2h15VxQGsN9sbkxsqn9k+9VqCfaYtU75ZNmMkkeKUHIyiJz+iyklCey4JF+4VrbzrvrFUTUmfXWc6c6Eflj0NmtJPiJU6HFlIpWvYX4YxGvo30BDK1/9Vcbah2TNGokkLkAlXZpM4zAG+o69DytWvdlbZaCVXUkgE5kDEBgRY6cr25HuFTWJ2ts9he3UoyBXDWQFVH6OgNr39teNOhUpvGG+UlxX5zMVS3cJ5g9izYTZUaQiJFDKhYi9+bqQT3Eqx99V/HoqB1wynpCpiuMxVF0Vrk6EgCwA6/xjxvYwuVUgnkL6C2g8dBURHiWY6tcsSSe9jc1op2fxKc2896ztn/0tpUNUvi/sl8NJiopIy0lgTYjJYMLE2N/Dqq6YTEBULqgdgBwdpJA6+rWtbbSUpIyE2ZG0PWCK9sPvHiEIK5AR162I6wRf+tW3NsqqyksirRw8Q4F/wAbvM8pMUmEsjFo2uTY2Jjb7vI62N9RY1BOsMDMVcl8rRBcwPCSoJaw09Ac+Z/CKn3skYcKKjH72YtbvUECx8b1DriQOVZqNpNy1T28k85JULaKeZsvOxccGky9qsB7qqa7MNuVdNnbU6KVHvop18OR/AmrNLGxlsourcQYcsp15/8AOqvT3wbfh1PBct08OwwoFibWGgJ5KtY21sO4BJRgO0gge+rvu7gjDh0VhZrZm8W1t7BYVxvJhGlgMac2ZB4cQuT3Aa17FrW0aYs+B6VoKtUqVIvngqG4WzXacz3KogK/6yw5HuHPxtVc3zxhGKxKA2bMQD2ZlBB/EVt3Z+CSGNY0Gii3iesnvJ1rUvlh2U8U64pR9nKoVz1LIugzdmZbW/0ms99VdWWtHp/6epQtn1cu9fXYpE05ZFjaMLrlzHlyPvrvFJJmzrkzRjIRcXIGtweuo98SCLE15l16jb28/Gq4XC/5H0M6Sz8LM5WLkslmaX008Osez8a8YxwBsjCxGZwTYqer/wDK6DHMGzhlBtY267dtcLiECixOe4Nr8PPsq5VIvgylxaM2AseGKQMq2ax05EEC/K/9q9BNIZAwKqzrrfQWBIBv19f4VhHGo5Jl0OWwKm3tNuddPPg2QSAFV5WNjbsuOQ/tXdceYwzOMuUSK8edrsQ4FxfncHq516mzsGAMII1sts9rcr8rdveKi3xI1COQhNwL+3n11289J9J720H/AD2VTUrLDSe5bThunLgWmPaCqAo5AADwFZLS9PhZ1HO8Z9gYH+lU7zwdtSu7m1FWQozALKuS/Yfu/jp7axLJsn1eNj0wGzSJUPYyn3G9fQGyR9hF/wCNP/UVqPd7Zsss4QqRra/d1t4AfzFblRQAAOQ0Hsq+guLPE6YmsxiiuTbdwQVunjVbuylWjuHyPNxcrNrDI3+SL+se3sLZmZMuVnuclxdGJ0YC1/v91ye2sWfamBGskeS0joSVZStjieIHTMGZZF4b36Sx511w+O2ZnYo4LScQCh9CbCyBRo5YX04rmtB4hn7Rx2ECRl4welR3jsmvEMzZTbhY5r9upPUTWOmPwBREOHFiDkTob3yAlwoy6lbkHvJ7a84NpYGRY1ePKFKqiFHsvFEFzgCy8ckZ4uRsdCDbJwWAweJAaNDaNhzDoeKO49OxsVkDG3M2ve1AdsftDAxZTIsfGBKD0YN7BiG5amwPf765baWGZkjEOYs/RsDHYJpKvHcWFxG4A6we/XOxOxsPIbvCp4QnYCq5soIGhAzta/LM1uZrudlw5xJ0Yzg5ge/i1PaeJvDMe2gIyXamCXgaMABmS3RcP2YcORw2yqIGuf2R2iuPpBgCrSkroLsxTWwGY621sEDHssvdWfBsSBST0YYs7uS2ushkuB1AWlcW/aNdm2LhzbNCrZQ6jNxaSAK4u17gqALdgAoCHl25gFjdkiDDLIzKsQ4rLI7KTaxJGGbuOUd1Sn5Dw5DgQqolXK2UZTlsAUFuSnrA7TXo2x4CCGiBuCDmuSbiRTck3OkrjX9I1nKLaUBwBSu1KA8sVhklRklRXRhZlYAgg9RB51AfQLZnqMPu/wA1ZKVzCZKM5R4PBW/oFsz1CH3f5p9AtmeoQ+7/ADVkpTSiXW1P3P1K39AtmeoQ+7/Nau34w2Gg2isWFw6RpEEzhRYMzcWvgCB763rWovKPujiTimxWHQyLIFJCi7KygDkOrSqqsfh2N/RtX/e+OXdtlnTZqYTFbXKYjDRuk0fAGF7SKA9x4qHv4Cr59Atmeow+7/NUbye7rYtsYmKxMbRJDmK5tGdmUoAB2AMTfuFbdrtJbbo50hNRq4py2wu8rf0C2Z6hD7v80+gWzPUIfd/mrJSrNKMPW1P3P1K39Atmeow+7/NSGB3dwsOXosOi5fRAvYeAPKpSlMIdbP8Ac/UUpSulYrzngV1KuoZWFirAEEdhB516UoCJ+jGB9Rw/wY/lp9GMD6jhvgx/LUtSmCWuXMifoxgfUcP8GP5afRjA+o4f4Mfy1LUrmBrlzIn6MYH1HD/Bj+Wn0YwPqOH+DH8tS1KYGuXMifoxgfUcP8GP5afRjA+o4b4Mfy1LUpga5cyJ+jGB9Rw3wY/lp9GMD6jhvgx/LUtSmBrlzMfDYKKP83GidXCoHLwrIpSunG2+JGnYOG1vENWz820a7m668OsjnS1ixPOu52NBrwcwAeJtSLWY66uLDj9LQa1n0ocI6LYeHX0Yh1HmT6JRhzOusSH90VxsbYyYZSEZ2udSx/ZRALCw0WNQNNLHtqSpQClKUApSlAKUpQClKUApSlAKUpQCoHffbRwmEeRT9obRxf630B17NW9lT1Unyp7DxGKgi82XOYpM7JcAsCpW4voSL/jUZ5w8F9tGEqsVPhncnN1doNLEVlYGWFjFIbjUrYhtP0lZT4k1NVR/JnsjFQ+cSYpOjMzJlQkE8AYFjYkC+YD92rxSDbisi5jGNWSi8ryFKUqRQKUpQClKUApSlAKUpQClKUApSlAKUpQClKUApSlAKUpQClKUApSlAKUpQClKUApSlAKUpQClKUApSlAKUpQClKUApSlAKUpQClKUApSlAKUpQClKUApSlAKUpQClKUApSlAKUpQClKUApSlAKUpQClKU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6" descr="data:image/jpeg;base64,/9j/4AAQSkZJRgABAQAAAQABAAD/2wCEAAkGBxISEhUUEBAVFRUVFxgVFhcXGBkaGRcYFRsXFxgYFxsYHSggGBolHBUaIjEhJikrMC4uGR8zODMsNygtLi0BCgoKDg0OGxAQGzEkICY1MjQsLC8wLywtLDQwNSwsLzI3LDQ0LCwsLC8sMCwvNCwsLDQsLCwsLCwsLCwsLywsLP/AABEIAKQBMgMBIgACEQEDEQH/xAAcAAEAAgIDAQAAAAAAAAAAAAAABQYEBwECAwj/xABGEAACAQIDBAUIBQsDBAMAAAABAgMAEQQSIQUGIjETQVFhcQcUMlSBkZPSFhcjQqEVM1JTYoKSscHR4XLT8ENjc7IkovH/xAAaAQEAAwEBAQAAAAAAAAAAAAAAAgMEAQUG/8QANBEAAgEDAgIIBQQBBQAAAAAAAAECAwQREiExUQUTFEFTYZHRInGhsfAyUoHhwQYjQkPx/9oADAMBAAIRAxEAPwDdeLlyIzAXyqWsOuwJtVTwu/0cptHETcplObRkfIokBVToZZAi/pZWYaKatO0cXHFGzzMFQDiJ5a6W773taqdFvVsdLZEC2Eai0DCwhuYgLLyW5sOq9cckuLLqdvVqrMIt/JZJDB78QPxNFKiFQysVzEllaQKQt7MYwjDnfpFHMi+Wd78LZrl7qSGXLxBlMwK9hI82lOhtZb3tUFHvNsVVyrGoW2Www7WsVSO1svLJGi+CKOqup3i2JcHoVuFKX83a+Uh1I9HkRLIP327TXNceZZ2G58OXoywT70wxpG0ySoZIllyldUDlVVXIOUNmcLa/M9gJrxk3yw+W6B2PCBdSoLNGs2S5GjdG+b2Ec6jpd8dlMLNcjKEsYXPCCCF9HkCAfZWHBvBsZHdwpJfLe8LkKESOMKnDwrliXTxprjzHYbnw5ejLLht6sPI/Rx52cOVsFvouQs9xpkHSJrz4uXOvBN9cKwBTpGuTbKhNwDGMw7rzJ368qhU3j2KvKJRZg4th29IaA+jzsB7hXdN6NjjkgGpP5hubFGP3esxof3F7Ka48x2G58OXoyZ+mOFva73CZyMhJHM5Tb71lPd36iuYt64m84yxyHzeHp30AvxToUAJ9INhnHZ31DfSrY975Be2X8w3K97ejyuTXZN7dkqWIWxdSjkQPxKzM5VuHUFnY2PWx7TTXHmOw3Phy9GSI30gXP0ySRlWCrcXzk9ALA8gc2IjXXTXnobev0ywuXN9plvGtyhXWRFkAs1iSFdSRa4v41C/SbY1rdGLf+BuvJ+z/ANtP4F7KkMNjNmzoCIUyZgVzRFRcKIwRcdSqFv2KOyinF95GVpXisyg1/DMt98cKpYMZFy5tSjWOTpgSD164aQd5A/SW8+puKg491sLlssYsZVnYi15GWR5lzm1yokcsB/c3m3cDmeu3tPKpGc7UpWFtXakOGTpJ3CLy7ST2ADUnwodjFyeEsszaVVvrB2f+ub4cny0+sHZ/65vhyfLUdceZp7Fc+HL0ZaaVVvrB2f8Arm+HJ8tPrB2f+ub4cny01x5jsVx4cvRlppVW+sHZ/wCtb4cny0+sDZ/61vhyfLTXHmOxXHhy9GWmlVb6wNn/AK1vhyfLT6wNn/rW+HJ8tNceZzsVx4cvRlppVW+sDAfrW+HJ8tdl3+wBIAlck6ACKTUn92muPMdiuPDl6Ms9KwsHtSKU2RtbXsQQfxrNqWTPKLi8NClKUOClK4vQHNK4vXNAKVxeub0ApXF6XoDmlcXpQFB8ospkdIr8KDOR2s1wL+AH41T/AMnr2VYd98SFxjgnqT/1FQXng7axzacnk+ssouNCKXL7nn+T17K5/J69lYW1p52W2GZQevUZj/pzadlQ2z93J8TJlnkZbcy9yfYDUfhxktnVcOJPywxL95b9QuLk1N7P2BBJHclsx6xbQ+FuVUvb+502CyyxMJAG00sb9hHeL177P3sYCyxyBv0baD28rVXJalmJkqV5yawyVfDxqxRnQMpKkZhzBtyOtei4FTy18K53TWJ2MsyI0kvExYA8+oX6hWBv7sREeOTCLkZ7hwmnK1m05c66pLOC2N1JvDM7zBeyufMF7KrmxsZi1dVkJZPvZ+odoY637tasfnw7anhGmMps7xbNViB2kD31Vt7NrSHGXibKuGISIDkCnpe8gjwFXDZeMBlQX6/6GqRi8ITI5I1LsT4kk13KSK5wlOWH3G9ty9rrLhlYnla3+lgGHuuR7K9N5toRmBgknFdSLXvowN/wqreTsEYUg9QUfjJ/S1ZG1uuo1K8ktJ5KtY9pb5PP+S2bvbWGIiB++vC47+3wPOqPv25mxJUnhiAVR1XNix8eQ9lZO4sUpxLMhtGFIk7Df0QP2r6+F+2oneTFgYqYHqkNW63Kmsl1C2jSvJKHLPyz+ejK9KsYcoFLFQC1raX1HM6m2tZUeBRgCuoIuD3Go/HYNXkMiSlC1gwAve2lx2GwrC2li5SFWGTJED0dx6RIB1vz6j2V3RGSWnj3noupOP6iZxEMaekdbXtzNu3TkO+ozZ+JR8hY3zMAyC2gJ6jz05+APKvLB7PlRmKTIbBczSOQbtmAtoSfR5C5/pgHZ8ivJkIa+dSRy4r3tfUc6k4QhHD4/YplWnPaLL5jI8A8RMTorqLixIDd3Fo1+Vx12qqjGpdzcDKxCr+kBp43PV4isNfOOAZPQOguNSdP+eNdlxMgYytECGGUkWPK41t41OlRprOHkrjOcNsssKQxE5QRmuRbruOY16xblXtHs8M2VQL2ubkAAdpJ5VWJFxAjKotgCCCtwVubqBoCOVr9x511Xah6MB5GLMcktzzWxuO72a1B0MvEWWO4np2LHHFEWyhlJtcWNwR2qbaisyNFw6Sz2BMSEqP2jov4n8arWHxwMqiOSyqLjNrqQRa9+VTGMn6bAzW554wbcuFxy7riuTpaNySqSnHS2RG4m2pYsXdnJ6U5jc85Fu1/aLg+I7K+iInDKCORAI9tfN2ysIVmjIHJx/OvonZP5iL/AMaf+ortGWcnldK0tKiyFx2BxnQtHAVRzLO4bORcSGZo+QuLM6EjUaHQjQ9fyXjelRzKLIzZ+O/SKzg5VGT7IZAvLnktpcsfDFR7ReX0WEazow44wMgaYMLowZly9GbML69djXcy7UVbrGHNrlXMQJZVRiqFTbIzZkUnUXBNXnjnvtTZGJmkN5PsuljfLnIBRHgbJlC6WyS9fFmAOno87S2bi3kLRyAWZ2Ri5soMLIgCZCAQ7E3v19egHQx44w4lXLs1vsWXolZjdvQANhoFN3IvfkNRXjk2kHBUcJPFm6ItYMoTOMwUDJmzZNb2tQHnNsHFtIX6TTLlVTKzBQBiwAwK2f8APR6m/o9dgT3x2HxseXK8j5svoseGQ2uxOXRLX4TYa9Rrrk2myqJM3pqWydCtrNCW1zaxW6XlZ+29cNNtCKJWlz+iocIImZSOiHBe4JJMlyxIsOo2uBlbS2Tiulkkw7qpkZTcu1wEVAotyy36Q21Go01uOv5LxeZWLk2Uq/2zDPdoSxWy/Z3yNYDlyFr3HfEDGnoXTpNYV6YL0QIfQnKslgHzEc9Mofry3n8Hn6NOlt0mVc+XlmsM1u696Ah4Nl4g4dlmlzz3R1bMcueIIy6ACyl1NwBqCfCsGXd/EMCSy53S78TW6Rhic1tPRBmQDuXuq2UoDi1K5pQGofK/h2jxMcovlljy36s0ZOnjlYe41QvPD219EbxbChxsJhnBynUMujIw5Mp6jr+JBqh/U3D67N/Cn9qzTotvKPetOlI06ShPijWZxh7aksDtQYaUxynIwswLcjcA2ue6p/e7ybDBwdNDLLMVYBlKrop5twi+ht7689g7pfliSWWZ5Y0RY1Vwo42AsRxDWwUcu2q+qedLNVW6hVo9ZnZGNtzewSRiNCrG4JIsQAPwqElxrqFJCcS5hwLy1HZ3VOb8bjwbNjjZMRJI8jlQrBQMoF2bTXrA9tee1MJhpIsApLpmIjkcWuoZ7X100LX8K5o07HbepHq9UVlPy/ORXINozReiFZSTlvw27bEDlWZhsdNiHVSeJtAATa3O3fUnsDYBxcseCdXiMbzNI4XiQWFs19LZkA9ulc4nArszafRpIziLI2ZwLnOoJ0GltbUcdskoOEaumP6sZ8iCGMPbTzvvq1bn7jx7SWeV8RJGVmK2UKQbqr31HPiqw/U3D67N/Cn9qkqTayKnSlOnJwlxRrzAbR6ORHJ0VgT4df4VO7QCrIRb0jcd+blarN9TcPrs38Kf2qbwHk+jjCB8Q8mTQFlUNbsuP513qZFT6VoN5f2M3cTA5MPcj0jp4KLfzvWdvLhAYGCIMxKgWAvcsBUrBEEUKosqiwHYBXcir3TTjpPBlcN1ut88mDsbZq4eIIup5sf0mPM/86hWnvKdh2gx7nXLMFkU9XIKw8QVv+8K3hUNvPuzh8fGI8QDwm6Ops6HrKkgjXsIINJ08xwi60vJUazqS3zxPnzzw9tY2cDQklL3IHUe29be+p3B+tYr+KL/AGqfU7g/WsV/FF/t1XThODyj1KnSdGawzU8mORQOjLXDZgCCS2ljry06vFq94drSXJuBmtpZTy8RV93m8l8OGw7TYd8TNIhUhCUIIzDMbLGCbC5sKqG1dlRxvCbSRyTtJI6PYCOMysIsq5QwuovxE8u+lSUsNMstasJtSjvvgwsRtFs4Eh0B4gAF/FQK4wgR86rMyrfhGnjr2i9XLD7o4TF7RmgeeVbxiWMxlQDyzqcynUZlIt31PDyN4P1nFfxRf7dWUZNRxgpuLunGe/2NcPtApEekcM8oRVVfurmDlm79APf21HYrmCQA2jAnruNP51ft8fJrhcFhJMRHNiHZMlgxjy8Tqt2yxg2AN+dR27mwoNp4lYnZ4xHhVOaHKOJGVePMrakP3eiaplq157y6jcQ6iU+Me/6FSln6S2cDhFhbT+VTu7WKB6SH9JQVHemtvx/Cr59TuD9axX8UX+3XeDyRYVGDJi8UGU3BzRaH4VSlCcnllS6SoKOF9ipbGi6WUKi63t7ToP8AndW7YIwqhRyUAe4WqH2PuvBh3Lrdm7Wy6HkTwga99TlTpQ0rc8/pC7jXktHBFbl2ljAWtFyZwB0TW0LCNM2fUOApMlsq9fOw85MZjj0ZKaEqWCxt94i6k5jbKATfS97eNopVp5xV8NtXH2TpMOCW6K+WNgAX82Lg8RyhRJPqf1Y8DI7vYzESJ/8AKjCP1BVcCwVMwOccwzEC2hA0va9S9KAVxauaUApSlAKUpQClKUApSlAR+39pDDYaWdhcRoWt2keivtNh7aitxtrtPCVkkDyRZczAWuJFDg2tpzK/u1Lbd2UmKgkgluFkFiRzFiCCO8EA1Hbo7qpgFcLK8jSFczPYaJcKAByAuffUXnV5GiLpdRJP9Wdvz1Kl5Z9lSyLBNGpZI8yvb7ubKQT3aGtcosuKyQIpvyuRYIPvOx+6oAuT3VurfvbTQLDFG4SSeTKGIuFROJiR2HhX96qzv1t+M4CBcMio2OClgoAIjFi6m37RCH21TUistnq2VxUjShBR4tpP8/n0Nj4DEpLGskTh1YAhh94dtQO+G7mBmRp8YluiQkupytlW5sSOfd41GbiYhoJ5cFIRYouIh1+6wUSL7GIP7xrJ8qqynZ0giUm7pnyi5yBrt7NBfuqzOYZPPjTdO4UIyxng/JmZuBJAcIgghEIU2eO9yGIDXLHViVZTc9tWStbeSrHSzTYhiGMXRwrmI0zxgrYHrOXn7K2TXabzFELynoryX98dxSlKmZRSlKAUpSgFKUoBWjfKjG6bTZ3ByssZQ9VgADb2g1vKsHamy4J1tiIldRrxdXt6qhUjqWDXZ3KoVNbWTTm4s7z7VgeME5A5kI5BOjZNe65UeNq3jWuMft3CYOTDDAhUikBmcov50BliCEnX7znuKrWxhUaSwsFvSE5VJxqNYTWF/DMTa80aQyPOAY1RmcEXBUAkix51WvJzNEY3y4aKCQ5JGEahc0ctzGT22sy/uk9dSO/uzpcRgZosOLyMFsL2zBXVmW/eARVV8meycYmIeTEQtFGIBCA9ruwZWUgX5KA2v7VdbetEaUIu1m3LfPD+vzgbKpSlWGEUpSgFKUoBSlKAUpSgFKUoBSlKAUpSgFKUoBSlKAq+/W7sGKjWWaV4vNw750sbKQCwIPP0RWp98wiYiCKIsYooIxGW5kNd2Y9jFmNx1EVuXfHZUuKwskMLhHbKQTexysGym2oBtaq8fJ6s+GjXGSf/ACFMjdIlzYSOz5ddWAzHXTnVNSDb2R61lcxpRTnLg+HLzKVsPajHamDdSSSREe9ShU/39lXzyhbynCNAqsRfpJTb7whAtGb9TFhfwr13W8n+HwUvTZmllAIVm5JfQlR220v3mrPjMBFLl6aJJMpzLnUNlPaLjQ0hCSjghc3VGddTSzFLHz4nrAQVBUWBFxpbnXpSlXHmClKUApSlAKUpQClKUAqqeU7aLQbOlKaNJlhB7BIQrH+G9WusTamzosRE0U6B0bmD3aggjUEHrrkllYLKMoxqRlLgmULyfSYfESyRNAjCFYZoiwDZGZckmUnlqinxvWyKiN3928Nggww0WXPbMxJZja9gS2thc6d9S9cgsLDLLqrGpUcocPMUpSpGcUpSgFKUoBSlKAUpSgFKUoBSlKAUpSgFKUoBSsXamfoZeiJD9G+QgXIbKcth1m9qpeCxe1Xf7RXRSYZACg4RKEUxG3PIqSO5v6boAbC1AX6lU7dXH7RkkQ4pLI6LnBhZMrCKORipzG3HMY7EG/QsQR14uJ3h2nEheTDRZRh3nY9HKuVgkzBPSIupSMEEjN0hta1AXulUbE7Z2kqu6QFmy2jHQSBGIeQhmjzdIhKqq8zzBsAdPXF7c2kFcx4Vc3SFQrQzWRB0uVy6selL5Y9FUZM5zXtQF0pVPXau0+kN8NGUzMAgjkDEA4hR9oZMv/TiObLa0nLUEcYba202WMtBGCSA9opRo0iJcB2BjKhmY3zXCX0B0AuNKpmIxm0TBhCuYSPhyZvsGuJwIrXF/s/+ppyNrC1xXE22tqAkLhIzlikN+jlGd0MwUqASACUi4CbkSEhtKAulKpOJ2/j4pHSSNMoeKNJfN5rMzErIQglOcaBlCtexsdakd3Ns4meUxzwpGY4o3lAucrzKjLGDmIzKRKGv/wBsjnQFlpSlAKUpQClKUApSlAKUpQClKUApSlAKUpQClKUApSlAKUpQClKUApSlAKUpQEPvLt+PBxZ3BZibIg5sf6AdZqmfWbL6kvxT8leu/L9Jicp5RqFHieI/zHuqvebrWac5Z2PobKyodUpVI5b34v8AwTn1my+or8U/JQ+UyU88CvxT8lYeE3blkTOAqqdRmJuR22ANhUNtSeHDNkxDBGtcCxa47RYcqpVxmWlS3L1b2LeFBer9yzfWZL6kvxT8lPrNl9SX4p+Sojd6PCToZpZcsOYot7qXZRmbmLhQOvuNeu08PhQb4aQNk42S+a6rzOuunOqp3uh4b8iqULFScVT3+b9ySXymSkgDAgk8gJCSfAdHrXtiPKFiY7dJs0pflmdhf3x10i2ocueIK0i5FXMLhQ7AO2hHJb9fVUY+3MROwSfDhY2vnOvCBmF73tzW47iKoq9Iyg3ju4rv5lKhb6kuq2+cvckPrMl9SX4p+SufrLl9SX4p+SorYmzkmAaWURJoAWspYkXsubSvXaWy4o/zUocDmLqSANCRbsrTK7UZKLlx2NCpWLlp0b/N+5nnylS+or8U/JUvht+EEiRTokczjOY1YsQO85QC1hy7tKquz8MpkXuN/drWtsfjXkxDYgHiMnSL3AG6DwAAFaFOS4s5VsrdvEIY/l+59SRuGAINwRcHuNdMTiFjALmwJC372IA/E1Xd19sr5spYE25WtyNmHM/tVj7zbcjlgaNVcEkakLbQg9Td1b6NJ1Gttj5a8qxt9SzuslvqB3q3lTBILqXka+RAbcuZY9Qrpuftrp4sjn7SOwbtZepv6Hv8aqe+DdJinv8Adsg8AL/zJqm4jKk3F8Td0XGndyUnvHGf6OfrNm9RX4p/265+s6b1Ffin/bqq7SxKRLcZSSwXnyJvq1vA1GYnFCS8YZBazZgDxdeW1+Xfc1TBVZd578razX/X9X7l9HlOlPLBJ8Y/JXX60ZL28zS/Z0xv7sla8G0tGYEK1wuUC/I2uT1eNd4wwtEkitcZ8x0IN799zfWrVSnv8RX1Np4X1fubA+tKS9vMk7Pzrc+y/R2v3V3HlNl9SX4p+StdxLdWuXETHQ8JuTqb21sT3C/tr0imPCb2uOJI1ObTrP8Awc6OlPukcVG176f1fuX/AOs6W9vM0v2dMb+7JXP1lzepL8U/JWvoc4C2C5Xe4ZjxA3vxac+qpVMepJHRklfSsRYeBNs34VCUKi4PJONvZvjT+r9y2/WXN6kvxT8leuF8oc8jqi4FbsbfnT7SeDkBVcjRSARqCLg9xrtiZOhw88q6MseVT2M5Cg+8iqVOeeJKdpaqOVT+r9y+7D3zgxErRKy5lOVspJAbs1AuLgi466tFfMm6UzQ4qMg+lwH28v8A7AV9K4OXPGjfpKre8A1fTlk8a9tlSw48GQOI2tiI5WX7OQCbowtiht5u2IuWzNrpb0a9cHvOknTHoyqwoZDdhey3vmXmt7XHO4105V54fekFnV8PIGEjxqFMZzZGmA1LixK4eRtbAAWuTYHIwm8kcjKFilysQA5CZdWZAbZ83pLb0esVYYCJk33FgVjXQvmHSAlujWckQiwzn7HW9rZuVcQ73uzEZYiAzglGzDhadRkP3yeg7uv2Scm9USsQYZtGdSQikDo5GhLGzaKXVgL9lzYV4zb3xpmLQyWVblRkLg5XkOgexGRQdCeeoFjYDiDewMVtCLGxJEgOUFoFseH84POBdOq3M3FdNmb2ecM/RIlkikk9Im5VYHTWwKi02oIrKk3riFvspjmLZcqqxIjZkd8qsWCgrbUAm4sDrbiTeuJRdoZgCVCm0ZztJ6CqFcm7a8wO+1AYMO+VmSORI+kKXZukyRqQELZyw4Fu9gdbmw0vXI3yyozPCpK9MbLILkRviFXKCNeGC7HkMw59WXJvUlhlw8xJZFswReJjECpu17gSg8rGx15V6TbxZMQ0TQPlVshcFOzCkNYsDlvirHr4dAb0B32ntWSJ44yq5pwqxgXI6TMOkBOmYKjF+QJEb1jbA2/JPIiMEAaNnNr3useCft5XxLe5fb2w298MgDJDPZkMgJVVutoypGZxfMZVAA1uequYt7oSLmOVVvlZmCAKR6WYZ8wCgFibWAU69VAWGlYuGxvSIrrG+V1DC+UGzC4uC2h15VxQGsN9sbkxsqn9k+9VqCfaYtU75ZNmMkkeKUHIyiJz+iyklCey4JF+4VrbzrvrFUTUmfXWc6c6Eflj0NmtJPiJU6HFlIpWvYX4YxGvo30BDK1/9Vcbah2TNGokkLkAlXZpM4zAG+o69DytWvdlbZaCVXUkgE5kDEBgRY6cr25HuFTWJ2ts9he3UoyBXDWQFVH6OgNr39teNOhUpvGG+UlxX5zMVS3cJ5g9izYTZUaQiJFDKhYi9+bqQT3Eqx99V/HoqB1wynpCpiuMxVF0Vrk6EgCwA6/xjxvYwuVUgnkL6C2g8dBURHiWY6tcsSSe9jc1op2fxKc2896ztn/0tpUNUvi/sl8NJiopIy0lgTYjJYMLE2N/Dqq6YTEBULqgdgBwdpJA6+rWtbbSUpIyE2ZG0PWCK9sPvHiEIK5AR162I6wRf+tW3NsqqyksirRw8Q4F/wAbvM8pMUmEsjFo2uTY2Jjb7vI62N9RY1BOsMDMVcl8rRBcwPCSoJaw09Ac+Z/CKn3skYcKKjH72YtbvUECx8b1DriQOVZqNpNy1T28k85JULaKeZsvOxccGky9qsB7qqa7MNuVdNnbU6KVHvop18OR/AmrNLGxlsourcQYcsp15/8AOqvT3wbfh1PBct08OwwoFibWGgJ5KtY21sO4BJRgO0gge+rvu7gjDh0VhZrZm8W1t7BYVxvJhGlgMac2ZB4cQuT3Aa17FrW0aYs+B6VoKtUqVIvngqG4WzXacz3KogK/6yw5HuHPxtVc3zxhGKxKA2bMQD2ZlBB/EVt3Z+CSGNY0Gii3iesnvJ1rUvlh2U8U64pR9nKoVz1LIugzdmZbW/0ms99VdWWtHp/6epQtn1cu9fXYpE05ZFjaMLrlzHlyPvrvFJJmzrkzRjIRcXIGtweuo98SCLE15l16jb28/Gq4XC/5H0M6Sz8LM5WLkslmaX008Osez8a8YxwBsjCxGZwTYqer/wDK6DHMGzhlBtY267dtcLiECixOe4Nr8PPsq5VIvgylxaM2AseGKQMq2ax05EEC/K/9q9BNIZAwKqzrrfQWBIBv19f4VhHGo5Jl0OWwKm3tNuddPPg2QSAFV5WNjbsuOQ/tXdceYwzOMuUSK8edrsQ4FxfncHq516mzsGAMII1sts9rcr8rdveKi3xI1COQhNwL+3n11289J9J720H/AD2VTUrLDSe5bThunLgWmPaCqAo5AADwFZLS9PhZ1HO8Z9gYH+lU7zwdtSu7m1FWQozALKuS/Yfu/jp7axLJsn1eNj0wGzSJUPYyn3G9fQGyR9hF/wCNP/UVqPd7Zsss4QqRra/d1t4AfzFblRQAAOQ0Hsq+guLPE6YmsxiiuTbdwQVunjVbuylWjuHyPNxcrNrDI3+SL+se3sLZmZMuVnuclxdGJ0YC1/v91ye2sWfamBGskeS0joSVZStjieIHTMGZZF4b36Sx511w+O2ZnYo4LScQCh9CbCyBRo5YX04rmtB4hn7Rx2ECRl4welR3jsmvEMzZTbhY5r9upPUTWOmPwBREOHFiDkTob3yAlwoy6lbkHvJ7a84NpYGRY1ePKFKqiFHsvFEFzgCy8ckZ4uRsdCDbJwWAweJAaNDaNhzDoeKO49OxsVkDG3M2ve1AdsftDAxZTIsfGBKD0YN7BiG5amwPf765baWGZkjEOYs/RsDHYJpKvHcWFxG4A6we/XOxOxsPIbvCp4QnYCq5soIGhAzta/LM1uZrudlw5xJ0Yzg5ge/i1PaeJvDMe2gIyXamCXgaMABmS3RcP2YcORw2yqIGuf2R2iuPpBgCrSkroLsxTWwGY621sEDHssvdWfBsSBST0YYs7uS2ushkuB1AWlcW/aNdm2LhzbNCrZQ6jNxaSAK4u17gqALdgAoCHl25gFjdkiDDLIzKsQ4rLI7KTaxJGGbuOUd1Sn5Dw5DgQqolXK2UZTlsAUFuSnrA7TXo2x4CCGiBuCDmuSbiRTck3OkrjX9I1nKLaUBwBSu1KA8sVhklRklRXRhZlYAgg9RB51AfQLZnqMPu/wA1ZKVzCZKM5R4PBW/oFsz1CH3f5p9AtmeoQ+7/ADVkpTSiXW1P3P1K39AtmeoQ+7/Nau34w2Gg2isWFw6RpEEzhRYMzcWvgCB763rWovKPujiTimxWHQyLIFJCi7KygDkOrSqqsfh2N/RtX/e+OXdtlnTZqYTFbXKYjDRuk0fAGF7SKA9x4qHv4Cr59Atmeow+7/NUbye7rYtsYmKxMbRJDmK5tGdmUoAB2AMTfuFbdrtJbbo50hNRq4py2wu8rf0C2Z6hD7v80+gWzPUIfd/mrJSrNKMPW1P3P1K39Atmeow+7/NSGB3dwsOXosOi5fRAvYeAPKpSlMIdbP8Ac/UUpSulYrzngV1KuoZWFirAEEdhB516UoCJ+jGB9Rw/wY/lp9GMD6jhvgx/LUtSmCWuXMifoxgfUcP8GP5afRjA+o4f4Mfy1LUrmBrlzIn6MYH1HD/Bj+Wn0YwPqOH+DH8tS1KYGuXMifoxgfUcP8GP5afRjA+o4b4Mfy1LUpga5cyJ+jGB9Rw3wY/lp9GMD6jhvgx/LUtSmBrlzMfDYKKP83GidXCoHLwrIpSunG2+JGnYOG1vENWz820a7m668OsjnS1ixPOu52NBrwcwAeJtSLWY66uLDj9LQa1n0ocI6LYeHX0Yh1HmT6JRhzOusSH90VxsbYyYZSEZ2udSx/ZRALCw0WNQNNLHtqSpQClKUApSlAKUpQClKUApSlAKUpQCoHffbRwmEeRT9obRxf630B17NW9lT1Unyp7DxGKgi82XOYpM7JcAsCpW4voSL/jUZ5w8F9tGEqsVPhncnN1doNLEVlYGWFjFIbjUrYhtP0lZT4k1NVR/JnsjFQ+cSYpOjMzJlQkE8AYFjYkC+YD92rxSDbisi5jGNWSi8ryFKUqRQKUpQClKUApSlAKUpQClKUApSlAKUpQClKUApSlAKUpQClKUApSlAKUpQClKUApSlAKUpQClKUApSlAKUpQClKUApSlAKUpQClKUApSlAKUpQClKUApSlAKUpQClKUApSlAKUpQClKUApSlAKUpQClKUB//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2" name="Picture 8" descr="http://masterman7thscience.pbworks.com/f/1390269864/replacement_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852936"/>
            <a:ext cx="6984776"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8328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180" y="2383297"/>
            <a:ext cx="8964488" cy="2074168"/>
          </a:xfrm>
        </p:spPr>
        <p:txBody>
          <a:bodyPr/>
          <a:lstStyle/>
          <a:p>
            <a:r>
              <a:rPr lang="en-US" sz="5400" b="1" dirty="0" smtClean="0">
                <a:solidFill>
                  <a:srgbClr val="FFFF00"/>
                </a:solidFill>
              </a:rPr>
              <a:t>		</a:t>
            </a:r>
            <a:r>
              <a:rPr lang="en-US" sz="5400" b="1" dirty="0" smtClean="0"/>
              <a:t/>
            </a:r>
            <a:br>
              <a:rPr lang="en-US" sz="5400" b="1" dirty="0" smtClean="0"/>
            </a:br>
            <a:r>
              <a:rPr lang="en-US" sz="3000" b="1" dirty="0" smtClean="0"/>
              <a:t>The </a:t>
            </a:r>
            <a:r>
              <a:rPr lang="en-US" sz="3000" b="1" dirty="0"/>
              <a:t>elimination of symptoms can alleviate the patient's condition and course of the disease, but can not eliminate the cause. This type of treatment is palliative and can not be regarded as </a:t>
            </a:r>
            <a:r>
              <a:rPr lang="en-US" sz="3000" b="1" dirty="0" smtClean="0"/>
              <a:t>basic.</a:t>
            </a:r>
            <a:endParaRPr lang="en-US" sz="3000" b="1" dirty="0"/>
          </a:p>
        </p:txBody>
      </p:sp>
      <p:pic>
        <p:nvPicPr>
          <p:cNvPr id="2050" name="Picture 2" descr="C:\Users\Alina\Desktop\eye-infection-antibiot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0" y="14267"/>
            <a:ext cx="4394804"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5536" y="4365104"/>
            <a:ext cx="3204723" cy="707886"/>
          </a:xfrm>
          <a:prstGeom prst="rect">
            <a:avLst/>
          </a:prstGeom>
        </p:spPr>
        <p:txBody>
          <a:bodyPr wrap="none">
            <a:spAutoFit/>
          </a:bodyPr>
          <a:lstStyle/>
          <a:p>
            <a:r>
              <a:rPr lang="en-US" sz="4000" b="1" dirty="0" err="1">
                <a:solidFill>
                  <a:srgbClr val="FFFF00"/>
                </a:solidFill>
              </a:rPr>
              <a:t>Pathogenetic</a:t>
            </a:r>
            <a:endParaRPr lang="ru-RU" sz="4000" b="1" dirty="0">
              <a:solidFill>
                <a:srgbClr val="FFFF00"/>
              </a:solidFill>
            </a:endParaRPr>
          </a:p>
        </p:txBody>
      </p:sp>
      <p:sp>
        <p:nvSpPr>
          <p:cNvPr id="4" name="Прямоугольник 3"/>
          <p:cNvSpPr/>
          <p:nvPr/>
        </p:nvSpPr>
        <p:spPr>
          <a:xfrm>
            <a:off x="4788024" y="188640"/>
            <a:ext cx="4100945" cy="707886"/>
          </a:xfrm>
          <a:prstGeom prst="rect">
            <a:avLst/>
          </a:prstGeom>
        </p:spPr>
        <p:txBody>
          <a:bodyPr wrap="square">
            <a:spAutoFit/>
          </a:bodyPr>
          <a:lstStyle/>
          <a:p>
            <a:r>
              <a:rPr lang="en-US" sz="4000" b="1" dirty="0">
                <a:solidFill>
                  <a:srgbClr val="FFFF00"/>
                </a:solidFill>
              </a:rPr>
              <a:t>Symptomatic</a:t>
            </a:r>
            <a:endParaRPr lang="ru-RU" sz="4000" b="1" dirty="0"/>
          </a:p>
        </p:txBody>
      </p:sp>
      <p:sp>
        <p:nvSpPr>
          <p:cNvPr id="5" name="Прямоугольник 4"/>
          <p:cNvSpPr/>
          <p:nvPr/>
        </p:nvSpPr>
        <p:spPr>
          <a:xfrm>
            <a:off x="-49947" y="5072990"/>
            <a:ext cx="9144000" cy="1138773"/>
          </a:xfrm>
          <a:prstGeom prst="rect">
            <a:avLst/>
          </a:prstGeom>
        </p:spPr>
        <p:txBody>
          <a:bodyPr wrap="square">
            <a:spAutoFit/>
          </a:bodyPr>
          <a:lstStyle/>
          <a:p>
            <a:r>
              <a:rPr lang="en-US" sz="2400" b="1" dirty="0"/>
              <a:t>The use of drugs affecting various parts of the mechanism of the disease</a:t>
            </a:r>
          </a:p>
          <a:p>
            <a:r>
              <a:rPr lang="en-US" sz="2000" b="1" dirty="0">
                <a:solidFill>
                  <a:srgbClr val="66FFFF"/>
                </a:solidFill>
              </a:rPr>
              <a:t>Example: </a:t>
            </a:r>
            <a:r>
              <a:rPr lang="en-US" sz="2000" b="1" dirty="0" err="1">
                <a:solidFill>
                  <a:srgbClr val="66FFFF"/>
                </a:solidFill>
              </a:rPr>
              <a:t>enalapril</a:t>
            </a:r>
            <a:r>
              <a:rPr lang="en-US" sz="2000" b="1" dirty="0">
                <a:solidFill>
                  <a:srgbClr val="66FFFF"/>
                </a:solidFill>
              </a:rPr>
              <a:t> in </a:t>
            </a:r>
            <a:r>
              <a:rPr lang="en-US" sz="2000" b="1" dirty="0" smtClean="0">
                <a:solidFill>
                  <a:srgbClr val="66FFFF"/>
                </a:solidFill>
              </a:rPr>
              <a:t>hypertension.</a:t>
            </a:r>
            <a:endParaRPr lang="ru-RU" sz="2000" b="1" dirty="0">
              <a:solidFill>
                <a:srgbClr val="66FFFF"/>
              </a:solidFill>
            </a:endParaRPr>
          </a:p>
        </p:txBody>
      </p:sp>
    </p:spTree>
    <p:extLst>
      <p:ext uri="{BB962C8B-B14F-4D97-AF65-F5344CB8AC3E}">
        <p14:creationId xmlns:p14="http://schemas.microsoft.com/office/powerpoint/2010/main" val="23701140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6" name="Picture 4" descr="http://337be24b3dc6fa88319a-7601ef3edefa8ce5b9804dfa0e8536c1.r65.cf2.rackcdn.com/L9hg86ZMAA_1397592759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9036496"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670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38" y="-855565"/>
            <a:ext cx="8956104" cy="7596933"/>
          </a:xfrm>
        </p:spPr>
        <p:txBody>
          <a:bodyPr/>
          <a:lstStyle/>
          <a:p>
            <a:r>
              <a:rPr lang="en-US" sz="2200" b="1" dirty="0">
                <a:solidFill>
                  <a:srgbClr val="FFFF00"/>
                </a:solidFill>
              </a:rPr>
              <a:t>ORAL </a:t>
            </a:r>
            <a:r>
              <a:rPr lang="en-US" sz="2200" b="1" dirty="0" smtClean="0">
                <a:solidFill>
                  <a:srgbClr val="FFFF00"/>
                </a:solidFill>
              </a:rPr>
              <a:t>administra</a:t>
            </a:r>
            <a:r>
              <a:rPr lang="en-US" sz="2200" dirty="0" smtClean="0">
                <a:solidFill>
                  <a:srgbClr val="FFFF00"/>
                </a:solidFill>
              </a:rPr>
              <a:t>tion </a:t>
            </a:r>
            <a:r>
              <a:rPr lang="en-US" sz="2200" dirty="0" smtClean="0"/>
              <a:t>- the </a:t>
            </a:r>
            <a:r>
              <a:rPr lang="en-US" sz="2200" dirty="0"/>
              <a:t>most simple, natural and comfortable for the </a:t>
            </a:r>
            <a:r>
              <a:rPr lang="en-US" sz="2200" dirty="0" smtClean="0"/>
              <a:t>patient path</a:t>
            </a:r>
            <a:r>
              <a:rPr lang="en-US" sz="2200" dirty="0"/>
              <a:t>, </a:t>
            </a:r>
            <a:r>
              <a:rPr lang="en-US" sz="2200" dirty="0" smtClean="0"/>
              <a:t>does </a:t>
            </a:r>
            <a:r>
              <a:rPr lang="en-US" sz="2200" dirty="0"/>
              <a:t>not require sterilization and medical </a:t>
            </a:r>
            <a:r>
              <a:rPr lang="en-US" sz="2200" dirty="0" smtClean="0"/>
              <a:t>assistance. Oral </a:t>
            </a:r>
            <a:r>
              <a:rPr lang="en-US" sz="2200" dirty="0"/>
              <a:t>drugs are used in various dosage forms</a:t>
            </a:r>
            <a:r>
              <a:rPr lang="en-US" sz="2200" dirty="0" smtClean="0"/>
              <a:t>: </a:t>
            </a:r>
            <a:r>
              <a:rPr lang="fr-FR" sz="2200" dirty="0"/>
              <a:t>powders, granules, tablets, capsules, dragees, solutions, infusions, decoctions, suspensions.</a:t>
            </a:r>
            <a:br>
              <a:rPr lang="fr-FR" sz="2200" dirty="0"/>
            </a:br>
            <a:r>
              <a:rPr lang="fr-FR" sz="2200" dirty="0" smtClean="0"/>
              <a:t>	</a:t>
            </a:r>
            <a:r>
              <a:rPr lang="fr-FR" sz="2200" b="1" dirty="0" smtClean="0">
                <a:solidFill>
                  <a:srgbClr val="66FFFF"/>
                </a:solidFill>
              </a:rPr>
              <a:t>Peculiarities </a:t>
            </a:r>
            <a:r>
              <a:rPr lang="fr-FR" sz="2200" b="1" dirty="0">
                <a:solidFill>
                  <a:srgbClr val="66FFFF"/>
                </a:solidFill>
              </a:rPr>
              <a:t>of </a:t>
            </a:r>
            <a:r>
              <a:rPr lang="fr-FR" sz="2200" b="1" dirty="0" smtClean="0">
                <a:solidFill>
                  <a:srgbClr val="66FFFF"/>
                </a:solidFill>
              </a:rPr>
              <a:t>drugs usage inside</a:t>
            </a:r>
            <a:r>
              <a:rPr lang="ru-RU" sz="2200" dirty="0" smtClean="0">
                <a:solidFill>
                  <a:srgbClr val="66FFFF"/>
                </a:solidFill>
              </a:rPr>
              <a:t>:</a:t>
            </a:r>
            <a:r>
              <a:rPr lang="en-US" sz="2200" dirty="0">
                <a:solidFill>
                  <a:srgbClr val="66FFFF"/>
                </a:solidFill>
              </a:rPr>
              <a:t/>
            </a:r>
            <a:br>
              <a:rPr lang="en-US" sz="2200" dirty="0">
                <a:solidFill>
                  <a:srgbClr val="66FFFF"/>
                </a:solidFill>
              </a:rPr>
            </a:br>
            <a:r>
              <a:rPr lang="en-US" sz="2200" dirty="0">
                <a:solidFill>
                  <a:srgbClr val="FFFF00"/>
                </a:solidFill>
              </a:rPr>
              <a:t>-</a:t>
            </a:r>
            <a:r>
              <a:rPr lang="en-US" sz="2200" dirty="0"/>
              <a:t> </a:t>
            </a:r>
            <a:r>
              <a:rPr lang="en-US" sz="2200" b="1" dirty="0">
                <a:solidFill>
                  <a:srgbClr val="FFFF00"/>
                </a:solidFill>
              </a:rPr>
              <a:t>The influence of hydrochloric acid of the gastric juice </a:t>
            </a:r>
            <a:r>
              <a:rPr lang="en-US" sz="2200" dirty="0" smtClean="0"/>
              <a:t>(penicillin, </a:t>
            </a:r>
            <a:r>
              <a:rPr lang="en-US" sz="2200" dirty="0"/>
              <a:t>erythromycin, epinephrine).</a:t>
            </a:r>
            <a:br>
              <a:rPr lang="en-US" sz="2200" dirty="0"/>
            </a:br>
            <a:r>
              <a:rPr lang="en-US" sz="2200" dirty="0" smtClean="0"/>
              <a:t>- </a:t>
            </a:r>
            <a:r>
              <a:rPr lang="en-US" sz="2200" b="1" dirty="0" smtClean="0">
                <a:solidFill>
                  <a:srgbClr val="FFFF00"/>
                </a:solidFill>
              </a:rPr>
              <a:t>The influence </a:t>
            </a:r>
            <a:r>
              <a:rPr lang="en-US" sz="2200" b="1" dirty="0">
                <a:solidFill>
                  <a:srgbClr val="FFFF00"/>
                </a:solidFill>
              </a:rPr>
              <a:t>of food </a:t>
            </a:r>
            <a:r>
              <a:rPr lang="en-US" sz="2200" b="1" dirty="0" smtClean="0">
                <a:solidFill>
                  <a:srgbClr val="FFFF00"/>
                </a:solidFill>
              </a:rPr>
              <a:t>on absorption</a:t>
            </a:r>
            <a:r>
              <a:rPr lang="en-US" sz="2200" dirty="0" smtClean="0"/>
              <a:t>: </a:t>
            </a:r>
            <a:r>
              <a:rPr lang="en-US" sz="2200" dirty="0"/>
              <a:t>slowing due to changes in pH, </a:t>
            </a:r>
            <a:r>
              <a:rPr lang="en-US" sz="2200" dirty="0" smtClean="0"/>
              <a:t>increasing </a:t>
            </a:r>
            <a:r>
              <a:rPr lang="en-US" sz="2200" dirty="0"/>
              <a:t>intestinal motility, </a:t>
            </a:r>
            <a:r>
              <a:rPr lang="en-US" sz="2200" dirty="0" smtClean="0"/>
              <a:t>or </a:t>
            </a:r>
            <a:r>
              <a:rPr lang="en-US" sz="2200" dirty="0"/>
              <a:t>formation of complexes that are not absorbed</a:t>
            </a:r>
            <a:r>
              <a:rPr lang="en-US" sz="2200" dirty="0" smtClean="0"/>
              <a:t>.</a:t>
            </a:r>
            <a:br>
              <a:rPr lang="en-US" sz="2200" dirty="0" smtClean="0"/>
            </a:br>
            <a:r>
              <a:rPr lang="en-US" sz="2200" dirty="0"/>
              <a:t>- </a:t>
            </a:r>
            <a:r>
              <a:rPr lang="en-US" sz="2200" b="1" dirty="0">
                <a:solidFill>
                  <a:srgbClr val="FFFF00"/>
                </a:solidFill>
              </a:rPr>
              <a:t>Low bioavailability as a consequence of first-pass metabol</a:t>
            </a:r>
            <a:r>
              <a:rPr lang="en-US" sz="2200" dirty="0"/>
              <a:t>i</a:t>
            </a:r>
            <a:r>
              <a:rPr lang="en-US" sz="2200" b="1" dirty="0">
                <a:solidFill>
                  <a:srgbClr val="FFFF00"/>
                </a:solidFill>
              </a:rPr>
              <a:t>sm</a:t>
            </a:r>
            <a:r>
              <a:rPr lang="en-US" sz="2200" dirty="0"/>
              <a:t> </a:t>
            </a:r>
            <a:r>
              <a:rPr lang="en-US" sz="2200" dirty="0" smtClean="0"/>
              <a:t> </a:t>
            </a:r>
            <a:r>
              <a:rPr lang="en-US" sz="2200" dirty="0"/>
              <a:t>- </a:t>
            </a:r>
            <a:r>
              <a:rPr lang="en-US" sz="2200" dirty="0" smtClean="0"/>
              <a:t>inactivation of </a:t>
            </a:r>
            <a:r>
              <a:rPr lang="en-US" sz="2200" dirty="0"/>
              <a:t>the mucous membrane </a:t>
            </a:r>
            <a:r>
              <a:rPr lang="en-US" sz="2200" dirty="0" smtClean="0"/>
              <a:t>enzymes of </a:t>
            </a:r>
            <a:r>
              <a:rPr lang="en-US" sz="2200" dirty="0"/>
              <a:t>small intestine and liver before entering the drug into the systemic circulation.</a:t>
            </a:r>
            <a:br>
              <a:rPr lang="en-US" sz="2200" dirty="0"/>
            </a:br>
            <a:r>
              <a:rPr lang="en-US" sz="2200" dirty="0"/>
              <a:t>- </a:t>
            </a:r>
            <a:r>
              <a:rPr lang="en-US" sz="2200" b="1" dirty="0">
                <a:solidFill>
                  <a:srgbClr val="FFFF00"/>
                </a:solidFill>
              </a:rPr>
              <a:t>Irritant and </a:t>
            </a:r>
            <a:r>
              <a:rPr lang="en-US" sz="2200" b="1" dirty="0" err="1">
                <a:solidFill>
                  <a:srgbClr val="FFFF00"/>
                </a:solidFill>
              </a:rPr>
              <a:t>ulcerogenic</a:t>
            </a:r>
            <a:r>
              <a:rPr lang="en-US" sz="2200" b="1" dirty="0">
                <a:solidFill>
                  <a:srgbClr val="FFFF00"/>
                </a:solidFill>
              </a:rPr>
              <a:t> </a:t>
            </a:r>
            <a:r>
              <a:rPr lang="en-US" sz="2200" b="1" dirty="0" smtClean="0">
                <a:solidFill>
                  <a:srgbClr val="FFFF00"/>
                </a:solidFill>
              </a:rPr>
              <a:t> </a:t>
            </a:r>
            <a:r>
              <a:rPr lang="en-US" sz="2200" b="1" dirty="0">
                <a:solidFill>
                  <a:srgbClr val="FFFF00"/>
                </a:solidFill>
              </a:rPr>
              <a:t>effect of drugs</a:t>
            </a:r>
            <a:r>
              <a:rPr lang="en-US" sz="2200" b="1" dirty="0"/>
              <a:t> </a:t>
            </a:r>
            <a:r>
              <a:rPr lang="en-US" sz="2200" dirty="0"/>
              <a:t>on the stomach and intestines (non-steroidal anti-inflammatory drugs, </a:t>
            </a:r>
            <a:r>
              <a:rPr lang="en-US" sz="2200" dirty="0" smtClean="0"/>
              <a:t>chlorpromazine</a:t>
            </a:r>
            <a:r>
              <a:rPr lang="en-US" sz="2200" dirty="0"/>
              <a:t>, reserpine</a:t>
            </a:r>
            <a:r>
              <a:rPr lang="en-US" sz="2200" dirty="0" smtClean="0"/>
              <a:t>).</a:t>
            </a:r>
            <a:r>
              <a:rPr lang="en-US" sz="2200" dirty="0"/>
              <a:t/>
            </a:r>
            <a:br>
              <a:rPr lang="en-US" sz="2200" dirty="0"/>
            </a:br>
            <a:r>
              <a:rPr lang="en-US" sz="2200" b="1" dirty="0">
                <a:solidFill>
                  <a:srgbClr val="FFFF00"/>
                </a:solidFill>
              </a:rPr>
              <a:t>- </a:t>
            </a:r>
            <a:r>
              <a:rPr lang="en-US" sz="2200" b="1" dirty="0" smtClean="0">
                <a:solidFill>
                  <a:srgbClr val="FFFF00"/>
                </a:solidFill>
              </a:rPr>
              <a:t>Impossibility </a:t>
            </a:r>
            <a:r>
              <a:rPr lang="en-US" sz="2200" b="1" dirty="0">
                <a:solidFill>
                  <a:srgbClr val="FFFF00"/>
                </a:solidFill>
              </a:rPr>
              <a:t>to use inside </a:t>
            </a:r>
            <a:r>
              <a:rPr lang="en-US" sz="2200" dirty="0" smtClean="0"/>
              <a:t>(resection </a:t>
            </a:r>
            <a:r>
              <a:rPr lang="en-US" sz="2200" dirty="0"/>
              <a:t>of the digestive organs, severe diseases that are accompanied by </a:t>
            </a:r>
            <a:r>
              <a:rPr lang="en-US" sz="2200" dirty="0" err="1"/>
              <a:t>malabsorption</a:t>
            </a:r>
            <a:r>
              <a:rPr lang="en-US" sz="2200" dirty="0"/>
              <a:t> </a:t>
            </a:r>
            <a:r>
              <a:rPr lang="en-US" sz="2200" dirty="0" smtClean="0"/>
              <a:t>syndrome)</a:t>
            </a:r>
            <a:r>
              <a:rPr lang="ru-RU" sz="2200" dirty="0" smtClean="0"/>
              <a:t>;</a:t>
            </a:r>
            <a:r>
              <a:rPr lang="en-US" sz="2200" dirty="0" smtClean="0"/>
              <a:t> contraindications </a:t>
            </a:r>
            <a:r>
              <a:rPr lang="en-US" sz="2200" dirty="0"/>
              <a:t>(peptic ulcer, gastritis</a:t>
            </a:r>
            <a:r>
              <a:rPr lang="en-US" sz="2200" dirty="0" smtClean="0"/>
              <a:t>)</a:t>
            </a:r>
            <a:r>
              <a:rPr lang="ru-RU" sz="2200" dirty="0" smtClean="0"/>
              <a:t>; </a:t>
            </a:r>
            <a:r>
              <a:rPr lang="en-US" sz="2200" dirty="0" smtClean="0"/>
              <a:t>vomiting</a:t>
            </a:r>
            <a:r>
              <a:rPr lang="en-US" sz="2200" dirty="0"/>
              <a:t>, </a:t>
            </a:r>
            <a:r>
              <a:rPr lang="en-US" sz="2200" dirty="0" smtClean="0"/>
              <a:t>unconscious</a:t>
            </a:r>
            <a:r>
              <a:rPr lang="uk-UA" sz="2200" dirty="0" smtClean="0"/>
              <a:t> </a:t>
            </a:r>
            <a:r>
              <a:rPr lang="en-US" sz="2200" dirty="0" smtClean="0"/>
              <a:t>state.</a:t>
            </a:r>
            <a:endParaRPr lang="ru-RU" sz="2200" dirty="0"/>
          </a:p>
        </p:txBody>
      </p:sp>
    </p:spTree>
    <p:extLst>
      <p:ext uri="{BB962C8B-B14F-4D97-AF65-F5344CB8AC3E}">
        <p14:creationId xmlns:p14="http://schemas.microsoft.com/office/powerpoint/2010/main" val="428535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39552" y="210344"/>
            <a:ext cx="8136904" cy="4874840"/>
          </a:xfrm>
        </p:spPr>
        <p:txBody>
          <a:bodyPr/>
          <a:lstStyle/>
          <a:p>
            <a:r>
              <a:rPr lang="en-US" sz="2800" dirty="0" smtClean="0">
                <a:solidFill>
                  <a:srgbClr val="FFFF00"/>
                </a:solidFill>
              </a:rPr>
              <a:t>	</a:t>
            </a:r>
            <a:r>
              <a:rPr lang="en-US" sz="3600" b="1" dirty="0" smtClean="0">
                <a:solidFill>
                  <a:srgbClr val="FFFF00"/>
                </a:solidFill>
              </a:rPr>
              <a:t>Sublingual and transdermal</a:t>
            </a:r>
            <a:r>
              <a:rPr lang="en-US" sz="2800" dirty="0" smtClean="0">
                <a:solidFill>
                  <a:srgbClr val="FFFF00"/>
                </a:solidFill>
              </a:rPr>
              <a:t/>
            </a:r>
            <a:br>
              <a:rPr lang="en-US" sz="2800" dirty="0" smtClean="0">
                <a:solidFill>
                  <a:srgbClr val="FFFF00"/>
                </a:solidFill>
              </a:rPr>
            </a:br>
            <a:r>
              <a:rPr lang="en-US" sz="2800" dirty="0"/>
              <a:t>-</a:t>
            </a:r>
            <a:r>
              <a:rPr lang="en-US" sz="2800" dirty="0">
                <a:solidFill>
                  <a:srgbClr val="FFFF00"/>
                </a:solidFill>
              </a:rPr>
              <a:t> </a:t>
            </a:r>
            <a:r>
              <a:rPr lang="en-US" sz="2800" dirty="0"/>
              <a:t>absorption of drugs very </a:t>
            </a:r>
            <a:r>
              <a:rPr lang="en-US" sz="2800" dirty="0" smtClean="0"/>
              <a:t>fast (when </a:t>
            </a:r>
            <a:r>
              <a:rPr lang="en-US" sz="2800" dirty="0"/>
              <a:t>placing them under the tongue </a:t>
            </a:r>
            <a:r>
              <a:rPr lang="en-US" sz="2800" dirty="0" smtClean="0"/>
              <a:t>and behind </a:t>
            </a:r>
            <a:r>
              <a:rPr lang="en-US" sz="2800" dirty="0"/>
              <a:t>the </a:t>
            </a:r>
            <a:r>
              <a:rPr lang="en-US" sz="2800" dirty="0" smtClean="0"/>
              <a:t>cheek).</a:t>
            </a:r>
            <a:r>
              <a:rPr lang="en-US" sz="2800" dirty="0"/>
              <a:t/>
            </a:r>
            <a:br>
              <a:rPr lang="en-US" sz="2800" dirty="0"/>
            </a:br>
            <a:r>
              <a:rPr lang="en-US" sz="2800" dirty="0" smtClean="0"/>
              <a:t>	In </a:t>
            </a:r>
            <a:r>
              <a:rPr lang="en-US" sz="2800" dirty="0"/>
              <a:t>this route of administration </a:t>
            </a:r>
            <a:r>
              <a:rPr lang="en-US" sz="2800" dirty="0" smtClean="0"/>
              <a:t>drugs are </a:t>
            </a:r>
            <a:r>
              <a:rPr lang="en-US" sz="2800" dirty="0"/>
              <a:t>not </a:t>
            </a:r>
            <a:r>
              <a:rPr lang="en-US" sz="2800" dirty="0" smtClean="0"/>
              <a:t> </a:t>
            </a:r>
            <a:r>
              <a:rPr lang="en-US" sz="2800" dirty="0"/>
              <a:t>destroyed </a:t>
            </a:r>
            <a:r>
              <a:rPr lang="en-US" sz="2800" dirty="0" smtClean="0"/>
              <a:t>by digestive </a:t>
            </a:r>
            <a:r>
              <a:rPr lang="en-US" sz="2800" dirty="0"/>
              <a:t>enzymes and hydrochloric acid. </a:t>
            </a:r>
            <a:r>
              <a:rPr lang="en-US" sz="2800" dirty="0" smtClean="0"/>
              <a:t>Drugs </a:t>
            </a:r>
            <a:r>
              <a:rPr lang="en-US" sz="2800" dirty="0"/>
              <a:t>enters directly into the systemic circulation bypassing the liver. </a:t>
            </a:r>
            <a:br>
              <a:rPr lang="en-US" sz="2800" dirty="0"/>
            </a:br>
            <a:r>
              <a:rPr lang="en-US" sz="2800" dirty="0" smtClean="0"/>
              <a:t>	In </a:t>
            </a:r>
            <a:r>
              <a:rPr lang="en-US" sz="2800" dirty="0"/>
              <a:t>this way </a:t>
            </a:r>
            <a:r>
              <a:rPr lang="en-US" sz="2800" dirty="0" smtClean="0"/>
              <a:t>prescribed drugs only with </a:t>
            </a:r>
            <a:r>
              <a:rPr lang="en-US" sz="2800" dirty="0"/>
              <a:t>high activity and high lipid solubility - (</a:t>
            </a:r>
            <a:r>
              <a:rPr lang="en-US" sz="2800" dirty="0" err="1"/>
              <a:t>validol</a:t>
            </a:r>
            <a:r>
              <a:rPr lang="en-US" sz="2800" dirty="0"/>
              <a:t>, nitroglycerin in relieving angina, </a:t>
            </a:r>
            <a:r>
              <a:rPr lang="en-US" sz="2800" dirty="0" err="1"/>
              <a:t>nifedipine</a:t>
            </a:r>
            <a:r>
              <a:rPr lang="en-US" sz="2800" dirty="0"/>
              <a:t> - with relief of hypertensive crisis).</a:t>
            </a:r>
            <a:endParaRPr lang="ru-RU" sz="2800" dirty="0"/>
          </a:p>
        </p:txBody>
      </p:sp>
      <p:pic>
        <p:nvPicPr>
          <p:cNvPr id="4098" name="Picture 2" descr="C:\Users\Alina\Desktop\tekhnologija-lekarstvennykh-form-f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5112924"/>
            <a:ext cx="3240360" cy="162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138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064896" cy="4005064"/>
          </a:xfrm>
        </p:spPr>
        <p:txBody>
          <a:bodyPr/>
          <a:lstStyle/>
          <a:p>
            <a:r>
              <a:rPr lang="en-US" sz="2400" dirty="0" smtClean="0"/>
              <a:t>			</a:t>
            </a:r>
            <a:r>
              <a:rPr lang="en-US" sz="4000" b="1" dirty="0" smtClean="0">
                <a:solidFill>
                  <a:srgbClr val="FFFF00"/>
                </a:solidFill>
              </a:rPr>
              <a:t>Rectal</a:t>
            </a:r>
            <a:r>
              <a:rPr lang="en-US" sz="2400" dirty="0" smtClean="0"/>
              <a:t/>
            </a:r>
            <a:br>
              <a:rPr lang="en-US" sz="2400" dirty="0" smtClean="0"/>
            </a:br>
            <a:r>
              <a:rPr lang="en-US" sz="3200" dirty="0" smtClean="0"/>
              <a:t>A </a:t>
            </a:r>
            <a:r>
              <a:rPr lang="en-US" sz="3200" dirty="0"/>
              <a:t>considerable part of the substance (50%) enters the bloodstream, bypassing the liver, in addition with this route of administration the substance is not destroyed by</a:t>
            </a:r>
            <a:r>
              <a:rPr lang="en-US" sz="3200" dirty="0" smtClean="0"/>
              <a:t> enzymes </a:t>
            </a:r>
            <a:r>
              <a:rPr lang="en-US" sz="3200" dirty="0"/>
              <a:t>of the digestive tract.</a:t>
            </a:r>
            <a:br>
              <a:rPr lang="en-US" sz="3200" dirty="0"/>
            </a:br>
            <a:endParaRPr lang="ru-RU" sz="3200" dirty="0"/>
          </a:p>
        </p:txBody>
      </p:sp>
      <p:sp>
        <p:nvSpPr>
          <p:cNvPr id="3" name="Прямоугольник 2"/>
          <p:cNvSpPr/>
          <p:nvPr/>
        </p:nvSpPr>
        <p:spPr>
          <a:xfrm>
            <a:off x="179512" y="4365104"/>
            <a:ext cx="4752528" cy="1384995"/>
          </a:xfrm>
          <a:prstGeom prst="rect">
            <a:avLst/>
          </a:prstGeom>
        </p:spPr>
        <p:txBody>
          <a:bodyPr wrap="square">
            <a:spAutoFit/>
          </a:bodyPr>
          <a:lstStyle/>
          <a:p>
            <a:r>
              <a:rPr lang="en-US" sz="2800" dirty="0"/>
              <a:t>Rectally administered drugs in the form of suppositories or as enemas (50-100 ml).</a:t>
            </a:r>
            <a:endParaRPr lang="ru-RU" sz="2800" dirty="0"/>
          </a:p>
        </p:txBody>
      </p:sp>
      <p:pic>
        <p:nvPicPr>
          <p:cNvPr id="11267" name="Picture 3" descr="C:\Users\Alina\Desktop\1349843274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0970" y="3212976"/>
            <a:ext cx="4033518"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432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964488" cy="6497960"/>
          </a:xfrm>
        </p:spPr>
        <p:txBody>
          <a:bodyPr/>
          <a:lstStyle/>
          <a:p>
            <a:r>
              <a:rPr lang="en-US" sz="2800" b="1" dirty="0" smtClean="0">
                <a:solidFill>
                  <a:srgbClr val="FFFF00"/>
                </a:solidFill>
              </a:rPr>
              <a:t>				</a:t>
            </a:r>
            <a:br>
              <a:rPr lang="en-US" sz="2800" b="1" dirty="0" smtClean="0">
                <a:solidFill>
                  <a:srgbClr val="FFFF00"/>
                </a:solidFill>
              </a:rPr>
            </a:br>
            <a:r>
              <a:rPr lang="en-US" sz="2800" b="1" dirty="0">
                <a:solidFill>
                  <a:srgbClr val="FFFF00"/>
                </a:solidFill>
              </a:rPr>
              <a:t/>
            </a:r>
            <a:br>
              <a:rPr lang="en-US" sz="2800" b="1" dirty="0">
                <a:solidFill>
                  <a:srgbClr val="FFFF00"/>
                </a:solidFill>
              </a:rPr>
            </a:br>
            <a:r>
              <a:rPr lang="en-US" sz="2800" b="1" dirty="0" smtClean="0">
                <a:solidFill>
                  <a:srgbClr val="FFFF00"/>
                </a:solidFill>
              </a:rPr>
              <a:t>				</a:t>
            </a:r>
            <a:br>
              <a:rPr lang="en-US" sz="2800" b="1" dirty="0" smtClean="0">
                <a:solidFill>
                  <a:srgbClr val="FFFF00"/>
                </a:solidFill>
              </a:rPr>
            </a:br>
            <a:r>
              <a:rPr lang="en-US" sz="2800" b="1" dirty="0">
                <a:solidFill>
                  <a:srgbClr val="FFFF00"/>
                </a:solidFill>
              </a:rPr>
              <a:t>	</a:t>
            </a:r>
            <a:r>
              <a:rPr lang="en-US" sz="2800" b="1" dirty="0" smtClean="0">
                <a:solidFill>
                  <a:srgbClr val="FFFF00"/>
                </a:solidFill>
              </a:rPr>
              <a:t>				</a:t>
            </a:r>
            <a:br>
              <a:rPr lang="en-US" sz="2800" b="1" dirty="0" smtClean="0">
                <a:solidFill>
                  <a:srgbClr val="FFFF00"/>
                </a:solidFill>
              </a:rPr>
            </a:br>
            <a:r>
              <a:rPr lang="en-US" sz="2800" b="1" dirty="0">
                <a:solidFill>
                  <a:srgbClr val="FFFF00"/>
                </a:solidFill>
              </a:rPr>
              <a:t>	</a:t>
            </a:r>
            <a:r>
              <a:rPr lang="en-US" sz="2800" b="1" dirty="0" smtClean="0">
                <a:solidFill>
                  <a:srgbClr val="FFFF00"/>
                </a:solidFill>
              </a:rPr>
              <a:t>				</a:t>
            </a:r>
            <a:r>
              <a:rPr lang="en-US" sz="3600" b="1" dirty="0" smtClean="0">
                <a:solidFill>
                  <a:srgbClr val="66FFFF"/>
                </a:solidFill>
              </a:rPr>
              <a:t>Administration </a:t>
            </a:r>
            <a:r>
              <a:rPr lang="en-US" sz="3600" b="1" dirty="0">
                <a:solidFill>
                  <a:srgbClr val="66FFFF"/>
                </a:solidFill>
              </a:rPr>
              <a:t>by </a:t>
            </a:r>
            <a:r>
              <a:rPr lang="en-US" sz="3600" b="1" dirty="0" smtClean="0">
                <a:solidFill>
                  <a:srgbClr val="66FFFF"/>
                </a:solidFill>
              </a:rPr>
              <a:t>						injection</a:t>
            </a:r>
            <a:r>
              <a:rPr lang="en-US" sz="2800" b="1" dirty="0">
                <a:solidFill>
                  <a:srgbClr val="00B0F0"/>
                </a:solidFill>
              </a:rPr>
              <a:t/>
            </a:r>
            <a:br>
              <a:rPr lang="en-US" sz="2800" b="1" dirty="0">
                <a:solidFill>
                  <a:srgbClr val="00B0F0"/>
                </a:solidFill>
              </a:rPr>
            </a:br>
            <a:r>
              <a:rPr lang="en-US" sz="2800" b="1" dirty="0" smtClean="0">
                <a:solidFill>
                  <a:srgbClr val="FFFF00"/>
                </a:solidFill>
              </a:rPr>
              <a:t>					</a:t>
            </a:r>
            <a:br>
              <a:rPr lang="en-US" sz="2800" b="1" dirty="0" smtClean="0">
                <a:solidFill>
                  <a:srgbClr val="FFFF00"/>
                </a:solidFill>
              </a:rPr>
            </a:br>
            <a:r>
              <a:rPr lang="en-US" sz="2800" b="1" dirty="0" smtClean="0">
                <a:solidFill>
                  <a:srgbClr val="FFFF00"/>
                </a:solidFill>
              </a:rPr>
              <a:t/>
            </a:r>
            <a:br>
              <a:rPr lang="en-US" sz="2800" b="1" dirty="0" smtClean="0">
                <a:solidFill>
                  <a:srgbClr val="FFFF00"/>
                </a:solidFill>
              </a:rPr>
            </a:br>
            <a:r>
              <a:rPr lang="en-US" sz="2800" b="1" dirty="0">
                <a:solidFill>
                  <a:srgbClr val="FFFF00"/>
                </a:solidFill>
              </a:rPr>
              <a:t> </a:t>
            </a:r>
            <a:br>
              <a:rPr lang="en-US" sz="2800" b="1" dirty="0">
                <a:solidFill>
                  <a:srgbClr val="FFFF00"/>
                </a:solidFill>
              </a:rPr>
            </a:br>
            <a:r>
              <a:rPr lang="en-US" sz="2800" b="1" dirty="0" smtClean="0">
                <a:solidFill>
                  <a:srgbClr val="FFFF00"/>
                </a:solidFill>
              </a:rPr>
              <a:t>                                                </a:t>
            </a:r>
            <a:r>
              <a:rPr lang="en-US" sz="3200" b="1" dirty="0" smtClean="0">
                <a:solidFill>
                  <a:srgbClr val="FFFF00"/>
                </a:solidFill>
              </a:rPr>
              <a:t>Subcutaneous  </a:t>
            </a:r>
            <a:r>
              <a:rPr lang="en-US" sz="2800" b="1" dirty="0" smtClean="0">
                <a:solidFill>
                  <a:srgbClr val="FFFF00"/>
                </a:solidFill>
              </a:rPr>
              <a:t>                                </a:t>
            </a:r>
            <a:r>
              <a:rPr lang="en-US" sz="2800" b="1" dirty="0" smtClean="0"/>
              <a:t>important </a:t>
            </a:r>
            <a:r>
              <a:rPr lang="en-US" sz="2800" b="1" dirty="0"/>
              <a:t>in </a:t>
            </a:r>
            <a:r>
              <a:rPr lang="en-US" sz="2800" b="1" dirty="0" smtClean="0"/>
              <a:t>emergency </a:t>
            </a:r>
            <a:r>
              <a:rPr lang="en-US" sz="2800" b="1" dirty="0"/>
              <a:t>medical practice </a:t>
            </a:r>
            <a:r>
              <a:rPr lang="en-US" sz="2800" b="1" dirty="0" smtClean="0"/>
              <a:t>(</a:t>
            </a:r>
            <a:r>
              <a:rPr lang="en-US" sz="2800" b="1" dirty="0"/>
              <a:t>injection of antidotes, </a:t>
            </a:r>
            <a:r>
              <a:rPr lang="en-US" sz="2800" b="1" dirty="0" smtClean="0"/>
              <a:t>during </a:t>
            </a:r>
            <a:r>
              <a:rPr lang="en-US" sz="2800" b="1" dirty="0"/>
              <a:t>anesthesia), and </a:t>
            </a:r>
            <a:r>
              <a:rPr lang="en-US" sz="2800" b="1" dirty="0" smtClean="0"/>
              <a:t>vaccination</a:t>
            </a:r>
            <a:r>
              <a:rPr lang="en-US" sz="2800" b="1" dirty="0"/>
              <a:t>.</a:t>
            </a:r>
            <a:br>
              <a:rPr lang="en-US" sz="2800" b="1" dirty="0"/>
            </a:br>
            <a:r>
              <a:rPr lang="en-US" sz="2800" b="1" dirty="0"/>
              <a:t>The volume of solution is administered not more than 1-2 ml, effect occurs within 15-20 minutes after injection.</a:t>
            </a:r>
            <a:r>
              <a:rPr lang="ru-RU" sz="2800" b="1" dirty="0"/>
              <a:t/>
            </a:r>
            <a:br>
              <a:rPr lang="ru-RU" sz="2800" b="1" dirty="0"/>
            </a:br>
            <a:r>
              <a:rPr lang="en-US" sz="2800" b="1" dirty="0" smtClean="0">
                <a:solidFill>
                  <a:srgbClr val="FFFF00"/>
                </a:solidFill>
              </a:rPr>
              <a:t/>
            </a:r>
            <a:br>
              <a:rPr lang="en-US" sz="2800" b="1" dirty="0" smtClean="0">
                <a:solidFill>
                  <a:srgbClr val="FFFF00"/>
                </a:solidFill>
              </a:rPr>
            </a:br>
            <a:r>
              <a:rPr lang="en-US" sz="2800" b="1" dirty="0" smtClean="0">
                <a:solidFill>
                  <a:srgbClr val="FFFF00"/>
                </a:solidFill>
              </a:rPr>
              <a:t/>
            </a:r>
            <a:br>
              <a:rPr lang="en-US" sz="2800" b="1" dirty="0" smtClean="0">
                <a:solidFill>
                  <a:srgbClr val="FFFF00"/>
                </a:solidFill>
              </a:rPr>
            </a:br>
            <a:endParaRPr lang="ru-RU" sz="2800" b="1" dirty="0"/>
          </a:p>
        </p:txBody>
      </p:sp>
      <p:pic>
        <p:nvPicPr>
          <p:cNvPr id="3074" name="Picture 2" descr="C:\Users\Alina\Desktop\immu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248472" cy="2681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8641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1330</TotalTime>
  <Words>1899</Words>
  <Application>Microsoft Office PowerPoint</Application>
  <PresentationFormat>Экран (4:3)</PresentationFormat>
  <Paragraphs>283</Paragraphs>
  <Slides>56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56</vt:i4>
      </vt:variant>
    </vt:vector>
  </HeadingPairs>
  <TitlesOfParts>
    <vt:vector size="57" baseType="lpstr">
      <vt:lpstr>Базовая</vt:lpstr>
      <vt:lpstr>GENERAL FARMACOLOGY</vt:lpstr>
      <vt:lpstr>General Pharmacology studies the main principles of interaction between drug and body.  It has two parts: 1.  Pharmacokinetics  2.  Pharmacodynamics </vt:lpstr>
      <vt:lpstr> </vt:lpstr>
      <vt:lpstr>Презентация PowerPoint</vt:lpstr>
      <vt:lpstr>The main routes of drug administration</vt:lpstr>
      <vt:lpstr>ORAL administration - the most simple, natural and comfortable for the patient path, does not require sterilization and medical assistance. Oral drugs are used in various dosage forms: powders, granules, tablets, capsules, dragees, solutions, infusions, decoctions, suspensions.  Peculiarities of drugs usage inside: - The influence of hydrochloric acid of the gastric juice (penicillin, erythromycin, epinephrine). - The influence of food on absorption: slowing due to changes in pH, increasing intestinal motility, or formation of complexes that are not absorbed. - Low bioavailability as a consequence of first-pass metabolism  - inactivation of the mucous membrane enzymes of small intestine and liver before entering the drug into the systemic circulation. - Irritant and ulcerogenic  effect of drugs on the stomach and intestines (non-steroidal anti-inflammatory drugs, chlorpromazine, reserpine). - Impossibility to use inside (resection of the digestive organs, severe diseases that are accompanied by malabsorption syndrome); contraindications (peptic ulcer, gastritis); vomiting, unconscious state.</vt:lpstr>
      <vt:lpstr> Sublingual and transdermal - absorption of drugs very fast (when placing them under the tongue and behind the cheek).  In this route of administration drugs are not  destroyed by digestive enzymes and hydrochloric acid. Drugs enters directly into the systemic circulation bypassing the liver.   In this way prescribed drugs only with high activity and high lipid solubility - (validol, nitroglycerin in relieving angina, nifedipine - with relief of hypertensive crisis).</vt:lpstr>
      <vt:lpstr>   Rectal A considerable part of the substance (50%) enters the bloodstream, bypassing the liver, in addition with this route of administration the substance is not destroyed by enzymes of the digestive tract. </vt:lpstr>
      <vt:lpstr>                      Administration by       injection                                                          Subcutaneous                                  important in emergency medical practice (injection of antidotes, during anesthesia), and vaccination. The volume of solution is administered not more than 1-2 ml, effect occurs within 15-20 minutes after injection.   </vt:lpstr>
      <vt:lpstr>  Intramuscular Applied sterile isotonic aqueous or oily solutions, suspensions. This route of administration is less painful than an injection into the subcutaneous tissue.    Effect in 10-15 minutes.   The volume should not exceed 10 ml. The absorption of the drug from muscle can be accelerated by applying a body warmer, or conversely, slow down, using ice.</vt:lpstr>
      <vt:lpstr>   Intravenous   Applied sterile aqueous solutions, permitted introduction of hypertonic solutions (not more than 20-40 ml). Intravenous injection is carried out by introducing a one-time or drip method.   Within a short time achieves maximum drug concentration in the heart, high concentration – in CNS and only then is the distribution in the body.  To eliminate the toxic effects,  injections of potent and toxic drugs should be carried out slowly and before this, substances  should be dissolved in solution of sodium chloride or glucose.</vt:lpstr>
      <vt:lpstr>  For intra-arterial administration resorted when you need to make a greater concentration of the drug (antibiotic, anticancer drugs) or have an effect on the vascular wall (introduction of vasodilators for treatment of endarteriite  limbs).</vt:lpstr>
      <vt:lpstr> This way makes inhalation anesthesia, for topical use aerosols of bronchodilators, corticosteroids, local anesthetics, antibiotics. The depth of penetration into the respiratory tract depends on the size of the drug particles.</vt:lpstr>
      <vt:lpstr>  Transdermal (cutaneous) Used to direct action on the pathological process or to obtain a reflex response of the internal organs. Therefore, drugs must penetrate to a sufficient depth that determines the basis of ointments, pastes, liniments.</vt:lpstr>
      <vt:lpstr>Презентация PowerPoint</vt:lpstr>
      <vt:lpstr>  Absorption of drugs is the penetration of drug into the blood from the site of administration. During the absorption drug crosses cell membranes. There are such kinds of this crossing as a: -  passive diffusion - filtration - carrier-mediated active transport - endocytosis and exocytosis. </vt:lpstr>
      <vt:lpstr>Passive diffusion - occurs along the concentration gradient of the zone with a higher concentration in the lower concentration zone ( penetrate low weight lipid soluble and non ionized molecules).</vt:lpstr>
      <vt:lpstr>Презентация PowerPoint</vt:lpstr>
      <vt:lpstr>*In exocytosis, materials are exported out of the cell via secretory vesicles.  *Endocytosis, on the other hand, is the process by which materials move into the cell. There are three types of endocytosis: phagocytosis, pinocytosis, and receptor-mediated endocytosis. </vt:lpstr>
      <vt:lpstr>Bioavailability of a drug is the fraction of administered dose that reaches the systemic circulation. </vt:lpstr>
      <vt:lpstr> Bioavailability is one of the principal pharmacokinetic properties of drugs. When a drug is administered intravenously, its bioavailability is 100%, however, when a drug is administered by other routes (such as orally), its bioavailability generally decreases (due to incomplete absorption and first-pass metabolism) or may vary from patient to patient.   </vt:lpstr>
      <vt:lpstr> the intestinal and hepatic degradation or alteration of a drug or substance taken by mouth, after absorption, removing some of the active substance from the blood before it enters the general circulation.</vt:lpstr>
      <vt:lpstr> Distribution of drugs in the body  Distribution of the drug in tissues and organs depends on various factors: - The size and shape of the molecule. - Solubility in lipids. - The intensity of regional circulation. - The degree of protein binding. - Competition for binding with plasma proteins. - Protein concentrations in plasma. - Biological barriers (walls of capillaries, cell (plasma membrane), the blood-brain barrier and other).</vt:lpstr>
      <vt:lpstr>Metabolism of drugs</vt:lpstr>
      <vt:lpstr>*The result of stage I is formation of active or inactive products which enter the stage II reactions. *Stage II reactions lead to the formation of inactive metabolits excreted from the body. </vt:lpstr>
      <vt:lpstr>Biotransformation of drugs can changes due to various factors:</vt:lpstr>
      <vt:lpstr>Prodrug - an inactive substance that is converted to a drug within the body bythe action of enzymes or other chemicals.</vt:lpstr>
      <vt:lpstr>Drugs which increase the activity of microsomal enzymes in the liver are named inductors of microsomal oxidation.  (barbiturates, antiepileptics - benzonal, phenytoin, carbamazepine,  tranquilizers, corticosteroids, anabolic steroids, testosterone, antibiotics - griseofulvin, rifampicin).</vt:lpstr>
      <vt:lpstr>EXCRETION</vt:lpstr>
      <vt:lpstr>Clearance (Cl) of a drug is the volume of plasma from which the drug is completely removed per unit of time. The amount of eliminated drug is proportional to its concentration in the blood   CL=rate of elimination/C </vt:lpstr>
      <vt:lpstr>  Pharmacodynamics  is the study of the biochemical and physiologic effects of drugs and their mechanisms of action. It describes: - Effects - The mechanism of action - Drugs interactions - Doses - Dose-effect dependence - Factors influencing a drug action </vt:lpstr>
      <vt:lpstr>Pharmacological effects: * Stimulation- it is selective enhancement of the level of activity of specialized cells (adrenaline stimulates heart, pilocarpine – salivary glunds) * Depression- it is selective diminution of activity of specialized cells (barbiturates depress CNS, quinidine depresses heart). * Replacement- this refers to the use of natural metabolites, hormones or their congeners in deficiency states (levodopa in parkinsonism, insulin in diabetes mellitus, iron in anemia). * Irritation- this connotes a nonselective, often noxious effect and is particularly applied to less specialized cells. Mild irritation may stimulate associated function (bitters increase salivary and gastric secretion). But strong irritation results in inflammation, corrosion, necrosis and morphological damage. This may result in diminution or loss of function. * Cytotoxic effect- for invading parasites or cancer cells attenuating  them without significantly affecting the host cells is utilized for cure/palliation of infections and neoplasms (chloroquine, mebendazole, cyclophosphamide). </vt:lpstr>
      <vt:lpstr> </vt:lpstr>
      <vt:lpstr>The mechanisms of drug action</vt:lpstr>
      <vt:lpstr>DRUG RECEPTOR</vt:lpstr>
      <vt:lpstr>Types of receptors</vt:lpstr>
      <vt:lpstr> G-proteins have 3 main targets of its action:  - adenylate cyclase,  - phospholipase “C ”  - ion channel.  The effects may be either activating or inhibiting depending on G-protein type. Activation of adenylate cyclase results in formation of cyclic adenosine monophosphate (cAMP),  activation of phospholipase “C” results in cleavage of phospholipids into diacylglycerol (DAG) and inositol (1,4,5)-triphosphate (iP3).  All three substances (cAMP, DAG and iP3) play the role of “second messengers “, exerting regulatory effects on many functions of cells </vt:lpstr>
      <vt:lpstr>Targets for G-proteins</vt:lpstr>
      <vt:lpstr>Affinity (from Lat. Affinis - related) – it is ability of the drug to combine with receptor, resulting in the formation of a complex "substance-receptor."</vt:lpstr>
      <vt:lpstr>Agonists - occupy receptors, produce a conformational change which leads to receptor activation and thus efficacy (adrenalin, histamin). Antagonists - occupy receptors, produce no conformational change and prevent the action of agonists (Naloxone).  Partial agonists - have affinity and submaximal intrinsic activity (Nalorphine).</vt:lpstr>
      <vt:lpstr> Types of drugs doses</vt:lpstr>
      <vt:lpstr>DRUGS INTERACTION      is the action of one drug on another one.</vt:lpstr>
      <vt:lpstr>EFFECTS OF REPEATED DOSES OF DRUGS</vt:lpstr>
      <vt:lpstr>Cumulation it is accumulation of the drug or its effect</vt:lpstr>
      <vt:lpstr>Tolerance (habituation) -  is a decrease of drug‘s action after its repeated  administration in the same dose.  (tolerance to hypnotic, alcohol, nitroglycerine).</vt:lpstr>
      <vt:lpstr>DRUG DEPENDENCE its irresistible aspiration to take the drug for euphoria or improvement of condition.</vt:lpstr>
      <vt:lpstr>The physical and mental discomfort when the drug is not used.</vt:lpstr>
      <vt:lpstr>COMBINED ACTION OF DRUGS  is the action of two or more co-administered drugs on the organism.</vt:lpstr>
      <vt:lpstr>Antagonists - occupy receptors, produce no conformational change and prevent the action of agonists. </vt:lpstr>
      <vt:lpstr>Презентация PowerPoint</vt:lpstr>
      <vt:lpstr>SIDE EFFECTS are non-useful effects of drugs in therapeutic doses</vt:lpstr>
      <vt:lpstr>Types of pharmacotherapy</vt:lpstr>
      <vt:lpstr>   Aims to prevent certain diseases or relapse and prevention of complications of medical treatment. Example: the appointment of antimalarials</vt:lpstr>
      <vt:lpstr>  Replacement Insufficient function involved in the pathological process of organs and systems requires substitution treatment. For example, atrophic gastritis, diabetes mellitus.</vt:lpstr>
      <vt:lpstr>   The elimination of symptoms can alleviate the patient's condition and course of the disease, but can not eliminate the cause. This type of treatment is palliative and can not be regarded as basic.</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FARMACOLOGY</dc:title>
  <dc:creator>Alina</dc:creator>
  <cp:lastModifiedBy>Alina</cp:lastModifiedBy>
  <cp:revision>105</cp:revision>
  <dcterms:created xsi:type="dcterms:W3CDTF">2015-01-31T18:51:19Z</dcterms:created>
  <dcterms:modified xsi:type="dcterms:W3CDTF">2015-02-05T12:52:24Z</dcterms:modified>
</cp:coreProperties>
</file>