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9" r:id="rId10"/>
    <p:sldId id="262" r:id="rId11"/>
    <p:sldId id="263" r:id="rId12"/>
    <p:sldId id="264" r:id="rId13"/>
    <p:sldId id="267" r:id="rId14"/>
    <p:sldId id="268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6" r:id="rId23"/>
    <p:sldId id="280" r:id="rId24"/>
    <p:sldId id="281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5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33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3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40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6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7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0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7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03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032B5-B1AB-4C16-AC7B-0B307747DAFE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D3C0E-C543-425E-A5B3-4A4675665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977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_________Microsoft_Word_97-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_________Microsoft_Word_97-20031.doc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_________Microsoft_Word_97-20033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02624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Лекция: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Кардиотонические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лекарственные средства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Сердечные гликозиды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Противоаритмические лекарственные средства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877272"/>
            <a:ext cx="7272808" cy="265584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Зав. каф. </a:t>
            </a:r>
            <a:r>
              <a:rPr lang="ru-RU" sz="2400" dirty="0" smtClean="0"/>
              <a:t>Фармакологии  и медицинской рецептуры </a:t>
            </a:r>
            <a:r>
              <a:rPr lang="ru-RU" sz="2400" dirty="0" smtClean="0"/>
              <a:t>д.ф.н. Ермоленко Т.И.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975014"/>
              </p:ext>
            </p:extLst>
          </p:nvPr>
        </p:nvGraphicFramePr>
        <p:xfrm>
          <a:off x="323528" y="260648"/>
          <a:ext cx="15382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Clip" r:id="rId3" imgW="2863850" imgH="3405188" progId="MS_ClipArt_Gallery.5">
                  <p:embed/>
                </p:oleObj>
              </mc:Choice>
              <mc:Fallback>
                <p:oleObj name="Clip" r:id="rId3" imgW="2863850" imgH="3405188" progId="MS_ClipArt_Gallery.5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60648"/>
                        <a:ext cx="15382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13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729388"/>
              </p:ext>
            </p:extLst>
          </p:nvPr>
        </p:nvGraphicFramePr>
        <p:xfrm>
          <a:off x="395536" y="332656"/>
          <a:ext cx="82296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rgbClr val="FF00FF"/>
                          </a:solidFill>
                        </a:rPr>
                        <a:t>Агликон</a:t>
                      </a:r>
                      <a:r>
                        <a:rPr lang="ru-RU" dirty="0" smtClean="0"/>
                        <a:t> (</a:t>
                      </a:r>
                      <a:r>
                        <a:rPr lang="ru-RU" dirty="0" err="1" smtClean="0"/>
                        <a:t>несахаристая</a:t>
                      </a:r>
                      <a:r>
                        <a:rPr lang="ru-RU" dirty="0" smtClean="0"/>
                        <a:t> часть)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rgbClr val="00FF00"/>
                          </a:solidFill>
                        </a:rPr>
                        <a:t>Гликон</a:t>
                      </a:r>
                      <a:r>
                        <a:rPr lang="ru-RU" sz="2000" dirty="0" smtClean="0">
                          <a:solidFill>
                            <a:srgbClr val="00FF00"/>
                          </a:solidFill>
                        </a:rPr>
                        <a:t> </a:t>
                      </a:r>
                      <a:r>
                        <a:rPr lang="ru-RU" dirty="0" smtClean="0"/>
                        <a:t>(сахаристая часть)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Определяет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фаромакодинамику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СГ на сердечно-сосудистую систему, мочевыделительную,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нервную систему. Главные фармакологические эффекты  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Определяет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фармакокинетику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СГ (растворимость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воде, липидах, скорость всасывания , прочность связи с белками крови, кумулятивные </a:t>
                      </a:r>
                      <a:r>
                        <a:rPr lang="ru-RU" b="1" baseline="0" dirty="0" err="1" smtClean="0">
                          <a:solidFill>
                            <a:schemeClr val="tx1"/>
                          </a:solidFill>
                        </a:rPr>
                        <a:t>св-ва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82926"/>
            <a:ext cx="3930774" cy="455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2348880"/>
            <a:ext cx="4752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 действия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748990"/>
            <a:ext cx="489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Кардиотоническое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действие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dirty="0" smtClean="0"/>
              <a:t>ингибирующее влияние </a:t>
            </a:r>
            <a:r>
              <a:rPr lang="ru-RU" dirty="0"/>
              <a:t>на </a:t>
            </a:r>
            <a:r>
              <a:rPr lang="ru-RU" dirty="0" err="1"/>
              <a:t>Na</a:t>
            </a:r>
            <a:r>
              <a:rPr lang="ru-RU" dirty="0"/>
              <a:t>+, K+, </a:t>
            </a:r>
            <a:r>
              <a:rPr lang="ru-RU" dirty="0" err="1"/>
              <a:t>АТФазу</a:t>
            </a:r>
            <a:r>
              <a:rPr lang="ru-RU" dirty="0"/>
              <a:t> мембраны </a:t>
            </a:r>
            <a:r>
              <a:rPr lang="ru-RU" dirty="0" err="1" smtClean="0"/>
              <a:t>кардиомиоцитов</a:t>
            </a:r>
            <a:endParaRPr lang="en-US" dirty="0"/>
          </a:p>
          <a:p>
            <a:pPr marL="342900" indent="-342900">
              <a:buAutoNum type="arabicPeriod"/>
            </a:pPr>
            <a:r>
              <a:rPr lang="ru-RU" dirty="0" smtClean="0"/>
              <a:t>Повышением проницаемости для </a:t>
            </a:r>
            <a:r>
              <a:rPr lang="ru-RU" dirty="0" err="1" smtClean="0"/>
              <a:t>Са</a:t>
            </a:r>
            <a:r>
              <a:rPr lang="ru-RU" dirty="0" smtClean="0"/>
              <a:t> 2+ мембран в связи с их </a:t>
            </a:r>
            <a:r>
              <a:rPr lang="ru-RU" dirty="0" err="1" smtClean="0"/>
              <a:t>конформацией</a:t>
            </a:r>
            <a:r>
              <a:rPr lang="ru-RU" dirty="0" smtClean="0"/>
              <a:t>  из-за </a:t>
            </a:r>
            <a:r>
              <a:rPr lang="ru-RU" dirty="0" err="1" smtClean="0"/>
              <a:t>комплексообразования</a:t>
            </a:r>
            <a:r>
              <a:rPr lang="ru-RU" dirty="0" smtClean="0"/>
              <a:t> СГ с </a:t>
            </a:r>
            <a:r>
              <a:rPr lang="ru-RU" dirty="0" err="1" smtClean="0"/>
              <a:t>Са</a:t>
            </a:r>
            <a:r>
              <a:rPr lang="ru-RU" dirty="0" smtClean="0"/>
              <a:t> 2+ и элементами </a:t>
            </a:r>
            <a:r>
              <a:rPr lang="ru-RU" dirty="0" err="1" smtClean="0"/>
              <a:t>биомембран</a:t>
            </a:r>
            <a:r>
              <a:rPr lang="ru-RU" dirty="0" smtClean="0"/>
              <a:t>, устраняется тормозное влияние </a:t>
            </a:r>
            <a:r>
              <a:rPr lang="ru-RU" dirty="0" err="1" smtClean="0"/>
              <a:t>тропонинового</a:t>
            </a:r>
            <a:r>
              <a:rPr lang="ru-RU" dirty="0" smtClean="0"/>
              <a:t> комплекса , активация АТФ-</a:t>
            </a:r>
            <a:r>
              <a:rPr lang="ru-RU" dirty="0" err="1" smtClean="0"/>
              <a:t>зы</a:t>
            </a:r>
            <a:r>
              <a:rPr lang="ru-RU" dirty="0" smtClean="0"/>
              <a:t> миозина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Высвобождение КА из депо на основе стимуляции </a:t>
            </a:r>
            <a:r>
              <a:rPr lang="ru-RU" dirty="0" err="1" smtClean="0"/>
              <a:t>цАМФ</a:t>
            </a:r>
            <a:r>
              <a:rPr lang="ru-RU" dirty="0" smtClean="0"/>
              <a:t>-зависимых механизмов.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Прямое действие СГ на сократительные белки миокарда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5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579296" cy="5937523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Важно, что работа сердца повышается на фоне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урежения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сердечного ритма (отрицательное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хронотропное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  действие) и удлинения диастолы. </a:t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Это создает наиболее экономный режим работы сердца: сильные систолические сокращения сменяются достаточными периодами «отдыха» (диастолы), благо­приятствующими восстановлению энергетических ресурсов в миокарде</a:t>
            </a:r>
          </a:p>
          <a:p>
            <a:r>
              <a:rPr lang="ru-RU" sz="2000" b="1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Брадикардический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эффект связан: </a:t>
            </a: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А)-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рефлекторной стимуляцией центра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n.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связи с раздражением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барорецепторов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дуги аорты и каротидной зоны увеличенным выбросом крови во время систолы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↑ выделения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АцХ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↓активности ХЭ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 ↑ чувствительности М-ХР к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АцХ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 устранение рефлекса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Бейнбриджа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↑ возврата венозной крови к сердцу (отрицательное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хронотропное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действие).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Б)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оказывая прямое угнетающее влияние на проводящую систему сердца и тонизируя блуждающий нерв, снижают скорость проведения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возбуждения</a:t>
            </a:r>
          </a:p>
          <a:p>
            <a:r>
              <a:rPr lang="ru-RU" sz="2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Рефрактерный период предсердно-желудочкового (атриовентрикулярного) уз­ла и предсердно-желудочкового пучка (пучок Гиса) увеличивается. Интервал Р—Q становится более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продолжительным(отрицательное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дромотропное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действие)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3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4766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фармакологические эффекты СГ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856984" cy="5721499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</a:rPr>
              <a:t>Кардиальные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</a:rPr>
              <a:t>1.</a:t>
            </a:r>
            <a:r>
              <a:rPr lang="ru-RU" sz="1800" b="1" dirty="0" smtClean="0"/>
              <a:t> Положительное инотропное (систолическое действие) – систола становится сильной и короткой по </a:t>
            </a:r>
            <a:r>
              <a:rPr lang="ru-RU" sz="1800" b="1" dirty="0" err="1" smtClean="0"/>
              <a:t>времени</a:t>
            </a:r>
            <a:r>
              <a:rPr lang="ru-RU" sz="1800" dirty="0" err="1"/>
              <a:t>на</a:t>
            </a:r>
            <a:r>
              <a:rPr lang="ru-RU" sz="1800" dirty="0"/>
              <a:t>  </a:t>
            </a:r>
            <a:r>
              <a:rPr lang="ru-RU" sz="1800" dirty="0" smtClean="0">
                <a:solidFill>
                  <a:srgbClr val="00FF00"/>
                </a:solidFill>
              </a:rPr>
              <a:t>(на ЭКГ </a:t>
            </a:r>
            <a:r>
              <a:rPr lang="ru-RU" sz="1800" dirty="0">
                <a:solidFill>
                  <a:srgbClr val="00FF00"/>
                </a:solidFill>
              </a:rPr>
              <a:t>укорочение интервала</a:t>
            </a:r>
            <a:r>
              <a:rPr lang="en-US" sz="1800" dirty="0">
                <a:solidFill>
                  <a:srgbClr val="00FF00"/>
                </a:solidFill>
              </a:rPr>
              <a:t>  </a:t>
            </a:r>
            <a:r>
              <a:rPr lang="en-US" sz="1800" dirty="0" smtClean="0">
                <a:solidFill>
                  <a:srgbClr val="00FF00"/>
                </a:solidFill>
              </a:rPr>
              <a:t> </a:t>
            </a:r>
            <a:r>
              <a:rPr lang="en-US" sz="1800" dirty="0">
                <a:solidFill>
                  <a:srgbClr val="00FF00"/>
                </a:solidFill>
              </a:rPr>
              <a:t>Q</a:t>
            </a:r>
            <a:r>
              <a:rPr lang="ru-RU" sz="1800" dirty="0" smtClean="0">
                <a:solidFill>
                  <a:srgbClr val="00FF00"/>
                </a:solidFill>
              </a:rPr>
              <a:t>-Т).</a:t>
            </a:r>
            <a:endParaRPr lang="ru-RU" sz="1800" b="1" dirty="0" smtClean="0"/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</a:rPr>
              <a:t>2. </a:t>
            </a:r>
            <a:r>
              <a:rPr lang="ru-RU" sz="1800" b="1" dirty="0" smtClean="0"/>
              <a:t>Отрицательное </a:t>
            </a:r>
            <a:r>
              <a:rPr lang="ru-RU" sz="1800" b="1" dirty="0" err="1" smtClean="0"/>
              <a:t>хронотропное</a:t>
            </a:r>
            <a:r>
              <a:rPr lang="ru-RU" sz="1800" b="1" dirty="0" smtClean="0"/>
              <a:t> (диастолическое действие) – диастола удлиняется и ЧСС  замедляется. Благоприятные условия для восстановления энергетики миокарда </a:t>
            </a:r>
            <a:r>
              <a:rPr lang="ru-RU" sz="1800" dirty="0" smtClean="0">
                <a:solidFill>
                  <a:srgbClr val="00FF00"/>
                </a:solidFill>
              </a:rPr>
              <a:t>(</a:t>
            </a:r>
            <a:r>
              <a:rPr lang="ru-RU" sz="1800" dirty="0">
                <a:solidFill>
                  <a:srgbClr val="00FF00"/>
                </a:solidFill>
              </a:rPr>
              <a:t>на ЭКГ увеличение интервала Р-Р</a:t>
            </a:r>
            <a:r>
              <a:rPr lang="ru-RU" sz="1800" dirty="0" smtClean="0">
                <a:solidFill>
                  <a:srgbClr val="00FF00"/>
                </a:solidFill>
              </a:rPr>
              <a:t>)</a:t>
            </a:r>
            <a:r>
              <a:rPr lang="ru-RU" sz="1800" b="1" dirty="0" smtClean="0">
                <a:solidFill>
                  <a:srgbClr val="00FF00"/>
                </a:solidFill>
              </a:rPr>
              <a:t>.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</a:rPr>
              <a:t>3</a:t>
            </a:r>
            <a:r>
              <a:rPr lang="ru-RU" sz="1800" b="1" dirty="0" smtClean="0"/>
              <a:t>. Отрицательное </a:t>
            </a:r>
            <a:r>
              <a:rPr lang="ru-RU" sz="1800" b="1" dirty="0" err="1" smtClean="0"/>
              <a:t>дромотропное</a:t>
            </a:r>
            <a:r>
              <a:rPr lang="ru-RU" sz="1800" b="1" dirty="0" smtClean="0"/>
              <a:t>  - (замедление проведение импульсов по проводящей системе сердца) замедление скорости проведения возбуждения  от синусового узла до атриовентрикулярного </a:t>
            </a:r>
            <a:r>
              <a:rPr lang="ru-RU" sz="1800" dirty="0" smtClean="0">
                <a:solidFill>
                  <a:srgbClr val="00FF00"/>
                </a:solidFill>
              </a:rPr>
              <a:t>(</a:t>
            </a:r>
            <a:r>
              <a:rPr lang="ru-RU" sz="1800" dirty="0">
                <a:solidFill>
                  <a:srgbClr val="00FF00"/>
                </a:solidFill>
              </a:rPr>
              <a:t>на ЭКГ увеличение интервала Р- </a:t>
            </a:r>
            <a:r>
              <a:rPr lang="en-US" sz="1800" dirty="0" smtClean="0">
                <a:solidFill>
                  <a:srgbClr val="00FF00"/>
                </a:solidFill>
              </a:rPr>
              <a:t>Q</a:t>
            </a:r>
            <a:r>
              <a:rPr lang="ru-RU" sz="1800" dirty="0" smtClean="0">
                <a:solidFill>
                  <a:srgbClr val="00FF00"/>
                </a:solidFill>
              </a:rPr>
              <a:t>)</a:t>
            </a:r>
            <a:r>
              <a:rPr lang="ru-RU" sz="1800" b="1" dirty="0" smtClean="0">
                <a:solidFill>
                  <a:srgbClr val="00FF00"/>
                </a:solidFill>
              </a:rPr>
              <a:t>.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</a:rPr>
              <a:t>4. </a:t>
            </a:r>
            <a:r>
              <a:rPr lang="ru-RU" sz="1800" b="1" dirty="0" smtClean="0"/>
              <a:t>Положительное </a:t>
            </a:r>
            <a:r>
              <a:rPr lang="ru-RU" sz="1800" b="1" dirty="0" err="1" smtClean="0"/>
              <a:t>батмотропное</a:t>
            </a:r>
            <a:r>
              <a:rPr lang="ru-RU" sz="1800" b="1" dirty="0" smtClean="0"/>
              <a:t> -  повышение возбудимости миокарда (большие дозы СГ); а малые дозы вызывают – отрицательное </a:t>
            </a:r>
            <a:r>
              <a:rPr lang="ru-RU" sz="1800" b="1" dirty="0" err="1" smtClean="0"/>
              <a:t>батмотропное</a:t>
            </a:r>
            <a:r>
              <a:rPr lang="ru-RU" sz="1800" b="1" dirty="0" smtClean="0"/>
              <a:t> действие.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dirty="0">
                <a:solidFill>
                  <a:srgbClr val="FF0000"/>
                </a:solidFill>
              </a:rPr>
              <a:t>5</a:t>
            </a:r>
            <a:r>
              <a:rPr lang="ru-RU" sz="1800" dirty="0"/>
              <a:t>. </a:t>
            </a:r>
            <a:r>
              <a:rPr lang="ru-RU" sz="1800" b="1" u="sng" dirty="0"/>
              <a:t>Положительный </a:t>
            </a:r>
            <a:r>
              <a:rPr lang="ru-RU" sz="1800" b="1" u="sng" dirty="0" err="1">
                <a:solidFill>
                  <a:srgbClr val="FF0066"/>
                </a:solidFill>
              </a:rPr>
              <a:t>тонотропный</a:t>
            </a:r>
            <a:r>
              <a:rPr lang="ru-RU" sz="1800" b="1" u="sng" dirty="0">
                <a:solidFill>
                  <a:srgbClr val="FF0066"/>
                </a:solidFill>
              </a:rPr>
              <a:t> </a:t>
            </a:r>
            <a:r>
              <a:rPr lang="ru-RU" sz="1800" b="1" u="sng" dirty="0"/>
              <a:t>эффект</a:t>
            </a:r>
            <a:r>
              <a:rPr lang="ru-RU" sz="1800" b="1" dirty="0"/>
              <a:t>  </a:t>
            </a:r>
            <a:r>
              <a:rPr lang="ru-RU" sz="1800" dirty="0"/>
              <a:t>– увеличение тонуса миокарда</a:t>
            </a:r>
          </a:p>
          <a:p>
            <a:pPr marL="0" indent="0" algn="just">
              <a:spcBef>
                <a:spcPts val="0"/>
              </a:spcBef>
            </a:pPr>
            <a:endParaRPr lang="ru-RU" sz="1800" b="1" dirty="0"/>
          </a:p>
        </p:txBody>
      </p:sp>
      <p:pic>
        <p:nvPicPr>
          <p:cNvPr id="4" name="Picture 1027" descr="Экг при СН и С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3" y="4736363"/>
            <a:ext cx="91535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3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фармакологические эффекты СГ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507288" cy="514543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Экстракардиальные (гемодинамические)</a:t>
            </a:r>
          </a:p>
          <a:p>
            <a:pPr algn="just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Увеличение ударного и минутного объема крови</a:t>
            </a:r>
          </a:p>
          <a:p>
            <a:pPr algn="just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Снижение венозного давления</a:t>
            </a:r>
          </a:p>
          <a:p>
            <a:pPr algn="just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Нормализация артериального давления  (увеличение)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Улучшение кровоснабжения органов и тканей</a:t>
            </a:r>
          </a:p>
          <a:p>
            <a:pPr algn="just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Уменьшение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ОЦК</a:t>
            </a:r>
          </a:p>
          <a:p>
            <a:pPr algn="just"/>
            <a:r>
              <a:rPr lang="uk-UA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Уменьшение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отеков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цианоза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одішки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uk-UA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диуреза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uk-UA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Седативній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ффект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9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Показания</a:t>
            </a: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uk-UA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применению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579296" cy="604867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Острая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сердечная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недостаточность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(СГ с коротким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латентным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периодом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uk-UA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Строфантин,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Коргликон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Хроническая</a:t>
            </a:r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сердечная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недостаточность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Дигоксин</a:t>
            </a:r>
            <a:r>
              <a:rPr lang="uk-UA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Целанид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реже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Дигитоксин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Тахиаритмии</a:t>
            </a:r>
            <a:endParaRPr lang="uk-U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Инфаркт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миокарда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явлениями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сердечной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недостаточности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лечении выделяют 2 периода: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1- начальная </a:t>
            </a:r>
            <a:r>
              <a:rPr lang="ru-RU" sz="2000" b="1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дигитализация</a:t>
            </a:r>
            <a:r>
              <a:rPr lang="ru-RU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(период насыщения организма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препаратом в таком ко-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которое способствует развитию      терапевтического эффекта. Это ко-во препарата называют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эфф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Терапевтической дозой).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Начальная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дигитализация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по 3 схемам: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– быстрая д. – за 1-2 дня.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– средняя д. – 3-4 дня.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– медленная д. – 5 дней.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– поддерживающая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Поддерживающая доза= Полная терапевтическая ●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коэфф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элиминации /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Коэффициент элиминации в %: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Строфантин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40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Дигоксин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Дигитоксин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- 7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8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507288" cy="600953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Позитивное инотропное действие</a:t>
            </a:r>
          </a:p>
          <a:p>
            <a:pPr marL="0" indent="0" algn="ctr">
              <a:buNone/>
            </a:pPr>
            <a:r>
              <a:rPr lang="ru-RU" sz="2000" b="1" dirty="0" err="1" smtClean="0"/>
              <a:t>Строфантин</a:t>
            </a:r>
            <a:r>
              <a:rPr lang="ru-RU" sz="2000" b="1" dirty="0" smtClean="0"/>
              <a:t> &gt; </a:t>
            </a:r>
            <a:r>
              <a:rPr lang="ru-RU" sz="2000" b="1" dirty="0" err="1" smtClean="0"/>
              <a:t>Целанид</a:t>
            </a:r>
            <a:r>
              <a:rPr lang="ru-RU" sz="2000" b="1" dirty="0" smtClean="0"/>
              <a:t> &gt; </a:t>
            </a:r>
            <a:r>
              <a:rPr lang="ru-RU" sz="2000" b="1" dirty="0" err="1" smtClean="0"/>
              <a:t>Дигоксин</a:t>
            </a:r>
            <a:r>
              <a:rPr lang="ru-RU" sz="2000" b="1" dirty="0" smtClean="0"/>
              <a:t> &gt; </a:t>
            </a:r>
            <a:r>
              <a:rPr lang="ru-RU" sz="2000" b="1" dirty="0" err="1" smtClean="0"/>
              <a:t>Дигитоксин</a:t>
            </a:r>
            <a:endParaRPr lang="ru-RU" sz="2000" b="1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Негативное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хронотропное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действие </a:t>
            </a:r>
          </a:p>
          <a:p>
            <a:pPr marL="0" indent="0" algn="ctr">
              <a:buNone/>
            </a:pPr>
            <a:r>
              <a:rPr lang="ru-RU" sz="2000" b="1" dirty="0" err="1" smtClean="0"/>
              <a:t>Дигитоксин</a:t>
            </a:r>
            <a:r>
              <a:rPr lang="ru-RU" sz="2000" b="1" dirty="0"/>
              <a:t> &gt; </a:t>
            </a:r>
            <a:r>
              <a:rPr lang="ru-RU" sz="2000" b="1" dirty="0" err="1"/>
              <a:t>Дигоксин</a:t>
            </a:r>
            <a:r>
              <a:rPr lang="ru-RU" sz="2000" b="1" dirty="0"/>
              <a:t> &gt; </a:t>
            </a:r>
            <a:r>
              <a:rPr lang="ru-RU" sz="2000" b="1" dirty="0" err="1" smtClean="0"/>
              <a:t>Целанид</a:t>
            </a:r>
            <a:r>
              <a:rPr lang="ru-RU" sz="2000" b="1" dirty="0"/>
              <a:t> &gt;</a:t>
            </a:r>
            <a:r>
              <a:rPr lang="ru-RU" sz="2000" b="1" dirty="0" smtClean="0"/>
              <a:t> </a:t>
            </a:r>
            <a:r>
              <a:rPr lang="ru-RU" sz="2000" b="1" dirty="0" err="1"/>
              <a:t>Строфантин</a:t>
            </a:r>
            <a:endParaRPr lang="ru-RU" sz="2000" b="1" dirty="0"/>
          </a:p>
          <a:p>
            <a:pPr algn="ctr"/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Побочное действие</a:t>
            </a:r>
          </a:p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передозировка СГ на основе кумуляции</a:t>
            </a:r>
          </a:p>
          <a:p>
            <a:pPr algn="ctr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Симптомы :</a:t>
            </a:r>
          </a:p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Нарастание брадикардии, которая сменяется тахикардией, экстрасистолия, предсердно-желудочковая блокада, диспепсические расстройства, неврит зрительного нерва с нарушением цветоощущения, уменьшение диуреза, увеличение отеков, нервно-психические симптомы.</a:t>
            </a:r>
          </a:p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Аллергические реакции</a:t>
            </a:r>
          </a:p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Гинекомастия (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эстрогеноподобное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действие)</a:t>
            </a:r>
          </a:p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Местнораздражающее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действие (п/к, в/м, внутрь).</a:t>
            </a:r>
          </a:p>
          <a:p>
            <a:pPr algn="ctr"/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6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Принципы лечения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дигиталисной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интоксикации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4525963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Прекратить прием СГ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Ускорить выведение СГ из ЖКТ (масло вазелиновое, магния сульфат,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холестирамин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очистительные клизмы)</a:t>
            </a:r>
          </a:p>
          <a:p>
            <a:pPr marL="457200" indent="-457200"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KCl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4% р-р в/в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капельно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Комплексные препараты К+ и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Mg2+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Панангин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Аспаркам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Трилон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Б, (для связывания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2+, по 1мл 5% р-р на 10 кг массы тела 2-3 раза в сутки)</a:t>
            </a:r>
          </a:p>
          <a:p>
            <a:pPr marL="457200" indent="-457200">
              <a:buAutoNum type="arabicPeriod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Унитиол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(для повышения активности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Na+,K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+,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АТФ-азы)</a:t>
            </a:r>
          </a:p>
          <a:p>
            <a:pPr marL="457200" indent="-457200">
              <a:buAutoNum type="arabicPeriod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Анаприлин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Лидокаин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Дифенин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(для устранения аритмий)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Атропина сульфат (при предсердно-желудочковом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блоке для устранения влияния блуждающего нерва на сердце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Digibind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(препарат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который содержит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антидигитоксиновые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антитела)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Оксигенотерапия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-11113"/>
            <a:ext cx="8991600" cy="686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5263" indent="2619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just">
              <a:lnSpc>
                <a:spcPct val="90000"/>
              </a:lnSpc>
            </a:pPr>
            <a:r>
              <a:rPr lang="en-US" sz="3200" b="1" dirty="0">
                <a:solidFill>
                  <a:srgbClr val="FFFF00"/>
                </a:solidFill>
              </a:rPr>
              <a:t>II. </a:t>
            </a:r>
            <a:r>
              <a:rPr lang="ru-RU" sz="3200" b="1" u="sng" dirty="0" err="1">
                <a:solidFill>
                  <a:srgbClr val="FFFF00"/>
                </a:solidFill>
              </a:rPr>
              <a:t>Негликозидные</a:t>
            </a:r>
            <a:r>
              <a:rPr lang="ru-RU" sz="3200" b="1" u="sng" dirty="0">
                <a:solidFill>
                  <a:srgbClr val="FFFF00"/>
                </a:solidFill>
              </a:rPr>
              <a:t> инотропные средства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</a:p>
          <a:p>
            <a:pPr lvl="1" algn="just">
              <a:lnSpc>
                <a:spcPct val="90000"/>
              </a:lnSpc>
            </a:pPr>
            <a:endParaRPr lang="ru-RU" sz="3200" b="1" dirty="0">
              <a:solidFill>
                <a:srgbClr val="FF0066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en-US" sz="2500" b="1" dirty="0">
                <a:solidFill>
                  <a:srgbClr val="FFFF00"/>
                </a:solidFill>
              </a:rPr>
              <a:t>1</a:t>
            </a:r>
            <a:r>
              <a:rPr lang="ru-RU" sz="2500" b="1" dirty="0">
                <a:solidFill>
                  <a:srgbClr val="FFFF00"/>
                </a:solidFill>
              </a:rPr>
              <a:t>.	Стимуляторы  </a:t>
            </a:r>
            <a:r>
              <a:rPr lang="ru-RU" sz="2500" b="1" dirty="0">
                <a:solidFill>
                  <a:srgbClr val="FFFF00"/>
                </a:solidFill>
                <a:sym typeface="Symbol" pitchFamily="18" charset="2"/>
              </a:rPr>
              <a:t></a:t>
            </a:r>
            <a:r>
              <a:rPr lang="ru-RU" sz="2500" b="1" baseline="-25000" dirty="0">
                <a:solidFill>
                  <a:srgbClr val="FFFF00"/>
                </a:solidFill>
              </a:rPr>
              <a:t>1</a:t>
            </a:r>
            <a:r>
              <a:rPr lang="ru-RU" sz="2500" b="1" dirty="0">
                <a:solidFill>
                  <a:srgbClr val="FFFF00"/>
                </a:solidFill>
              </a:rPr>
              <a:t>-адренорецепторов</a:t>
            </a:r>
            <a:endParaRPr lang="ru-RU" sz="2500" dirty="0">
              <a:solidFill>
                <a:srgbClr val="FFFF00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ru-RU" sz="2500" b="1" dirty="0" err="1"/>
              <a:t>Добутамин</a:t>
            </a:r>
            <a:r>
              <a:rPr lang="ru-RU" sz="2500" dirty="0"/>
              <a:t> (</a:t>
            </a:r>
            <a:r>
              <a:rPr lang="ru-RU" sz="2500" i="1" dirty="0" err="1"/>
              <a:t>Добутрекс</a:t>
            </a:r>
            <a:r>
              <a:rPr lang="ru-RU" sz="2500" dirty="0"/>
              <a:t>) - 5% - 5 мл, </a:t>
            </a:r>
          </a:p>
          <a:p>
            <a:pPr lvl="1" algn="just">
              <a:lnSpc>
                <a:spcPct val="90000"/>
              </a:lnSpc>
            </a:pPr>
            <a:r>
              <a:rPr lang="ru-RU" sz="2500" dirty="0" err="1"/>
              <a:t>Допамин</a:t>
            </a:r>
            <a:r>
              <a:rPr lang="ru-RU" sz="2500" dirty="0"/>
              <a:t>, </a:t>
            </a:r>
            <a:r>
              <a:rPr lang="ru-RU" sz="2500" dirty="0" err="1"/>
              <a:t>Мидодрин</a:t>
            </a:r>
            <a:r>
              <a:rPr lang="ru-RU" sz="2500" dirty="0"/>
              <a:t>, Адреналин, </a:t>
            </a:r>
            <a:r>
              <a:rPr lang="ru-RU" sz="2500" dirty="0" err="1"/>
              <a:t>Преналтерол</a:t>
            </a:r>
            <a:r>
              <a:rPr lang="ru-RU" sz="2500" dirty="0"/>
              <a:t>, </a:t>
            </a:r>
            <a:r>
              <a:rPr lang="ru-RU" sz="2500" dirty="0" err="1"/>
              <a:t>Ксамотерол</a:t>
            </a:r>
            <a:endParaRPr lang="ru-RU" sz="2500" dirty="0"/>
          </a:p>
          <a:p>
            <a:pPr lvl="1" algn="just">
              <a:lnSpc>
                <a:spcPct val="90000"/>
              </a:lnSpc>
            </a:pPr>
            <a:endParaRPr lang="ru-RU" sz="2500" dirty="0"/>
          </a:p>
          <a:p>
            <a:pPr lvl="1" algn="just">
              <a:lnSpc>
                <a:spcPct val="90000"/>
              </a:lnSpc>
            </a:pPr>
            <a:r>
              <a:rPr lang="ru-RU" sz="2500" b="1" dirty="0">
                <a:solidFill>
                  <a:srgbClr val="FFFF00"/>
                </a:solidFill>
              </a:rPr>
              <a:t>2. Не влияющие на </a:t>
            </a:r>
            <a:r>
              <a:rPr lang="ru-RU" sz="2500" b="1" dirty="0" err="1">
                <a:solidFill>
                  <a:srgbClr val="FFFF00"/>
                </a:solidFill>
              </a:rPr>
              <a:t>адренорецепторы</a:t>
            </a:r>
            <a:endParaRPr lang="ru-RU" sz="2500" b="1" dirty="0">
              <a:solidFill>
                <a:srgbClr val="FFFF00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en-US" sz="2500" b="1" dirty="0">
                <a:solidFill>
                  <a:schemeClr val="bg1"/>
                </a:solidFill>
              </a:rPr>
              <a:t>a</a:t>
            </a:r>
            <a:r>
              <a:rPr lang="ru-RU" sz="2500" b="1" dirty="0">
                <a:solidFill>
                  <a:schemeClr val="bg1"/>
                </a:solidFill>
              </a:rPr>
              <a:t>) </a:t>
            </a:r>
            <a:r>
              <a:rPr lang="ru-RU" sz="2500" b="1" u="sng" dirty="0">
                <a:solidFill>
                  <a:schemeClr val="bg1"/>
                </a:solidFill>
              </a:rPr>
              <a:t>Ингибиторы </a:t>
            </a:r>
            <a:r>
              <a:rPr lang="ru-RU" sz="2500" b="1" u="sng" dirty="0" err="1">
                <a:solidFill>
                  <a:schemeClr val="bg1"/>
                </a:solidFill>
              </a:rPr>
              <a:t>фосфодиэстеразы</a:t>
            </a:r>
            <a:r>
              <a:rPr lang="ru-RU" sz="2500" b="1" u="sng" dirty="0">
                <a:solidFill>
                  <a:schemeClr val="bg1"/>
                </a:solidFill>
              </a:rPr>
              <a:t> </a:t>
            </a:r>
            <a:r>
              <a:rPr lang="en-US" sz="2500" b="1" u="sng" dirty="0">
                <a:solidFill>
                  <a:schemeClr val="bg1"/>
                </a:solidFill>
              </a:rPr>
              <a:t>III</a:t>
            </a:r>
            <a:r>
              <a:rPr lang="ru-RU" sz="2500" b="1" dirty="0">
                <a:solidFill>
                  <a:schemeClr val="bg1"/>
                </a:solidFill>
              </a:rPr>
              <a:t> </a:t>
            </a:r>
            <a:r>
              <a:rPr lang="ru-RU" sz="2500" dirty="0">
                <a:solidFill>
                  <a:schemeClr val="bg1"/>
                </a:solidFill>
              </a:rPr>
              <a:t>(с 1960-х гг.)</a:t>
            </a:r>
            <a:endParaRPr lang="ru-RU" sz="2500" b="1" dirty="0">
              <a:solidFill>
                <a:schemeClr val="bg1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ru-RU" sz="2500" dirty="0"/>
              <a:t>	</a:t>
            </a:r>
            <a:r>
              <a:rPr lang="ru-RU" sz="2500" u="sng" dirty="0"/>
              <a:t>Пр. </a:t>
            </a:r>
            <a:r>
              <a:rPr lang="ru-RU" sz="2500" u="sng" dirty="0" err="1"/>
              <a:t>бипиридина</a:t>
            </a:r>
            <a:r>
              <a:rPr lang="ru-RU" sz="2500" dirty="0"/>
              <a:t> – </a:t>
            </a:r>
            <a:r>
              <a:rPr lang="ru-RU" sz="2500" b="1" dirty="0" err="1"/>
              <a:t>Амринон</a:t>
            </a:r>
            <a:r>
              <a:rPr lang="ru-RU" sz="2500" dirty="0"/>
              <a:t>, </a:t>
            </a:r>
            <a:r>
              <a:rPr lang="ru-RU" sz="2500" dirty="0" err="1"/>
              <a:t>Милринон</a:t>
            </a:r>
            <a:endParaRPr lang="ru-RU" sz="2500" dirty="0"/>
          </a:p>
          <a:p>
            <a:pPr lvl="1" algn="just">
              <a:lnSpc>
                <a:spcPct val="90000"/>
              </a:lnSpc>
            </a:pPr>
            <a:r>
              <a:rPr lang="ru-RU" sz="2500" dirty="0"/>
              <a:t>	</a:t>
            </a:r>
            <a:r>
              <a:rPr lang="ru-RU" sz="2500" u="sng" dirty="0"/>
              <a:t>Пр. имидазола</a:t>
            </a:r>
            <a:r>
              <a:rPr lang="ru-RU" sz="2500" dirty="0"/>
              <a:t> - </a:t>
            </a:r>
            <a:r>
              <a:rPr lang="ru-RU" sz="2500" dirty="0" err="1"/>
              <a:t>Эноксимон</a:t>
            </a:r>
            <a:r>
              <a:rPr lang="ru-RU" sz="2500" dirty="0"/>
              <a:t>, </a:t>
            </a:r>
            <a:r>
              <a:rPr lang="ru-RU" sz="2500" dirty="0" err="1"/>
              <a:t>Пироксимон</a:t>
            </a:r>
            <a:r>
              <a:rPr lang="ru-RU" sz="2500" dirty="0"/>
              <a:t>, </a:t>
            </a:r>
            <a:r>
              <a:rPr lang="ru-RU" sz="2500" dirty="0" err="1"/>
              <a:t>Феноксимон</a:t>
            </a:r>
            <a:endParaRPr lang="en-US" sz="2500" dirty="0"/>
          </a:p>
          <a:p>
            <a:pPr lvl="1" algn="just">
              <a:lnSpc>
                <a:spcPct val="90000"/>
              </a:lnSpc>
            </a:pPr>
            <a:r>
              <a:rPr lang="ru-RU" sz="2500" b="1" dirty="0">
                <a:solidFill>
                  <a:schemeClr val="bg1"/>
                </a:solidFill>
              </a:rPr>
              <a:t>б</a:t>
            </a:r>
            <a:r>
              <a:rPr lang="en-US" sz="2500" b="1" dirty="0">
                <a:solidFill>
                  <a:schemeClr val="bg1"/>
                </a:solidFill>
              </a:rPr>
              <a:t>) </a:t>
            </a:r>
            <a:r>
              <a:rPr lang="ru-RU" sz="2500" b="1" u="sng" dirty="0">
                <a:solidFill>
                  <a:schemeClr val="bg1"/>
                </a:solidFill>
              </a:rPr>
              <a:t>Препараты кальция</a:t>
            </a:r>
            <a:r>
              <a:rPr lang="ru-RU" sz="2500" b="1" dirty="0">
                <a:solidFill>
                  <a:schemeClr val="bg1"/>
                </a:solidFill>
              </a:rPr>
              <a:t> </a:t>
            </a:r>
            <a:r>
              <a:rPr lang="ru-RU" sz="2500" dirty="0"/>
              <a:t>– Кальция хлорид </a:t>
            </a:r>
          </a:p>
          <a:p>
            <a:pPr lvl="1" algn="just">
              <a:lnSpc>
                <a:spcPct val="90000"/>
              </a:lnSpc>
            </a:pPr>
            <a:r>
              <a:rPr lang="ru-RU" sz="2500" b="1" dirty="0">
                <a:solidFill>
                  <a:schemeClr val="bg1"/>
                </a:solidFill>
              </a:rPr>
              <a:t>в) </a:t>
            </a:r>
            <a:r>
              <a:rPr lang="ru-RU" sz="2500" b="1" u="sng" dirty="0">
                <a:solidFill>
                  <a:schemeClr val="bg1"/>
                </a:solidFill>
              </a:rPr>
              <a:t>Ингибиторы ФДЭ-</a:t>
            </a:r>
            <a:r>
              <a:rPr lang="en-US" sz="2500" b="1" u="sng" dirty="0">
                <a:solidFill>
                  <a:schemeClr val="bg1"/>
                </a:solidFill>
              </a:rPr>
              <a:t>III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en-US" sz="2500" dirty="0">
                <a:solidFill>
                  <a:schemeClr val="bg1"/>
                </a:solidFill>
              </a:rPr>
              <a:t>+ </a:t>
            </a:r>
            <a:r>
              <a:rPr lang="ru-RU" sz="2500" b="1" u="sng" dirty="0" err="1">
                <a:solidFill>
                  <a:schemeClr val="bg1"/>
                </a:solidFill>
              </a:rPr>
              <a:t>сенситизаторы</a:t>
            </a:r>
            <a:r>
              <a:rPr lang="ru-RU" sz="2500" b="1" u="sng" dirty="0">
                <a:solidFill>
                  <a:schemeClr val="bg1"/>
                </a:solidFill>
              </a:rPr>
              <a:t> кальция</a:t>
            </a:r>
            <a:r>
              <a:rPr lang="ru-RU" sz="2500" b="1" dirty="0">
                <a:solidFill>
                  <a:schemeClr val="bg1"/>
                </a:solidFill>
              </a:rPr>
              <a:t> </a:t>
            </a:r>
            <a:r>
              <a:rPr lang="ru-RU" sz="2500" dirty="0"/>
              <a:t>(повышают сродство </a:t>
            </a:r>
            <a:r>
              <a:rPr lang="ru-RU" sz="2500" dirty="0" err="1"/>
              <a:t>тропонина</a:t>
            </a:r>
            <a:r>
              <a:rPr lang="ru-RU" sz="2500" dirty="0"/>
              <a:t> к ионам кальция, облегчают взаимодействие актина с миозином)</a:t>
            </a:r>
            <a:endParaRPr lang="ru-RU" sz="2500" b="1" dirty="0"/>
          </a:p>
          <a:p>
            <a:pPr lvl="1" algn="just">
              <a:lnSpc>
                <a:spcPct val="90000"/>
              </a:lnSpc>
            </a:pPr>
            <a:r>
              <a:rPr lang="ru-RU" sz="2500" dirty="0"/>
              <a:t>	</a:t>
            </a:r>
            <a:r>
              <a:rPr lang="ru-RU" sz="2500" u="sng" dirty="0"/>
              <a:t>Пр. </a:t>
            </a:r>
            <a:r>
              <a:rPr lang="ru-RU" sz="2500" u="sng" dirty="0" err="1"/>
              <a:t>бензимидазола</a:t>
            </a:r>
            <a:r>
              <a:rPr lang="ru-RU" sz="2500" dirty="0"/>
              <a:t> - </a:t>
            </a:r>
            <a:r>
              <a:rPr lang="ru-RU" sz="2500" dirty="0" err="1"/>
              <a:t>Пимобендан</a:t>
            </a:r>
            <a:r>
              <a:rPr lang="ru-RU" sz="2500" dirty="0"/>
              <a:t>, </a:t>
            </a:r>
            <a:r>
              <a:rPr lang="ru-RU" sz="2500" dirty="0" err="1"/>
              <a:t>Левосимендан</a:t>
            </a:r>
            <a:endParaRPr lang="ru-RU" sz="2500" dirty="0"/>
          </a:p>
          <a:p>
            <a:pPr lvl="1" algn="just">
              <a:lnSpc>
                <a:spcPct val="90000"/>
              </a:lnSpc>
            </a:pPr>
            <a:r>
              <a:rPr lang="ru-RU" sz="2500" b="1" dirty="0">
                <a:solidFill>
                  <a:schemeClr val="bg1"/>
                </a:solidFill>
              </a:rPr>
              <a:t>г) </a:t>
            </a:r>
            <a:r>
              <a:rPr lang="ru-RU" sz="2500" b="1" u="sng" dirty="0">
                <a:solidFill>
                  <a:schemeClr val="bg1"/>
                </a:solidFill>
              </a:rPr>
              <a:t>Антагонисты цитокинов</a:t>
            </a:r>
            <a:r>
              <a:rPr lang="ru-RU" sz="2500" dirty="0">
                <a:solidFill>
                  <a:schemeClr val="bg1"/>
                </a:solidFill>
              </a:rPr>
              <a:t>  </a:t>
            </a:r>
            <a:r>
              <a:rPr lang="ru-RU" sz="2200" dirty="0"/>
              <a:t>(ФНО-</a:t>
            </a:r>
            <a:r>
              <a:rPr lang="ru-RU" sz="2200" dirty="0">
                <a:sym typeface="Symbol" pitchFamily="18" charset="2"/>
              </a:rPr>
              <a:t></a:t>
            </a:r>
            <a:r>
              <a:rPr lang="ru-RU" sz="2200" dirty="0"/>
              <a:t>, ИЛ-1, ИЛ-б) - </a:t>
            </a:r>
            <a:endParaRPr lang="ru-RU" sz="2500" b="1" dirty="0"/>
          </a:p>
          <a:p>
            <a:pPr>
              <a:lnSpc>
                <a:spcPct val="90000"/>
              </a:lnSpc>
            </a:pPr>
            <a:r>
              <a:rPr lang="ru-RU" sz="2500" dirty="0"/>
              <a:t>     	</a:t>
            </a:r>
            <a:r>
              <a:rPr lang="ru-RU" sz="2500" dirty="0" err="1"/>
              <a:t>Веснаринон</a:t>
            </a:r>
            <a:r>
              <a:rPr lang="ru-RU" sz="2500" dirty="0"/>
              <a:t>, </a:t>
            </a:r>
            <a:r>
              <a:rPr lang="ru-RU" sz="2500" dirty="0" err="1"/>
              <a:t>Пентоксифиллин</a:t>
            </a:r>
            <a:r>
              <a:rPr lang="ru-RU" sz="2500" dirty="0"/>
              <a:t>, </a:t>
            </a:r>
            <a:r>
              <a:rPr lang="ru-RU" sz="2500" dirty="0" err="1"/>
              <a:t>Этарнесепт</a:t>
            </a:r>
            <a:r>
              <a:rPr lang="ru-RU" sz="2500" dirty="0"/>
              <a:t>, Таурин, Глюкагон</a:t>
            </a:r>
          </a:p>
          <a:p>
            <a:pPr>
              <a:lnSpc>
                <a:spcPct val="90000"/>
              </a:lnSpc>
            </a:pPr>
            <a:r>
              <a:rPr lang="ru-RU" sz="2500" dirty="0"/>
              <a:t>	</a:t>
            </a:r>
            <a:r>
              <a:rPr lang="ru-RU" sz="2500" dirty="0">
                <a:solidFill>
                  <a:schemeClr val="bg1"/>
                </a:solidFill>
              </a:rPr>
              <a:t>д) </a:t>
            </a:r>
            <a:r>
              <a:rPr lang="ru-RU" sz="2500" b="1" u="sng" dirty="0">
                <a:solidFill>
                  <a:schemeClr val="bg1"/>
                </a:solidFill>
              </a:rPr>
              <a:t>Переносчики жирных кислот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/>
              <a:t>– </a:t>
            </a:r>
            <a:r>
              <a:rPr lang="en-US" sz="2500" dirty="0"/>
              <a:t>L-</a:t>
            </a:r>
            <a:r>
              <a:rPr lang="ru-RU" sz="2500" dirty="0"/>
              <a:t>карнитин, </a:t>
            </a:r>
            <a:r>
              <a:rPr lang="ru-RU" sz="2500" dirty="0" err="1"/>
              <a:t>Милдронат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4634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28600" y="-304800"/>
            <a:ext cx="899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5263" indent="2619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just"/>
            <a:endParaRPr lang="ru-RU" b="1" dirty="0">
              <a:solidFill>
                <a:srgbClr val="FF0066"/>
              </a:solidFill>
            </a:endParaRPr>
          </a:p>
          <a:p>
            <a:pPr algn="just"/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МЕХАНИЗМ ДЕЙСТВИЯ </a:t>
            </a:r>
            <a:r>
              <a:rPr lang="en-US" sz="28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негликозидных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средств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500" dirty="0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0" y="615950"/>
          <a:ext cx="9144000" cy="624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Документ" r:id="rId3" imgW="3352800" imgH="2878836" progId="Word.Document.8">
                  <p:embed/>
                </p:oleObj>
              </mc:Choice>
              <mc:Fallback>
                <p:oleObj name="Документ" r:id="rId3" imgW="3352800" imgH="287883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5950"/>
                        <a:ext cx="9144000" cy="624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695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Негликозидные</a:t>
            </a:r>
            <a:r>
              <a:rPr lang="ru-RU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инотропные средства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836713"/>
            <a:ext cx="4029844" cy="50405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Милринон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496" y="1772816"/>
            <a:ext cx="4461892" cy="435334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М/Д: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блокада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усиливает транспорт Са2+ через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сарколему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Ф/Э: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инотропный,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вазодилатацаионный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↓ пред- 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постнагрузки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Стимулирует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липолиз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агрегацию тромбоцитов.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высоких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дозвах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↑ЧСС, ↑потребность в О2,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аритмогенное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действие</a:t>
            </a:r>
          </a:p>
          <a:p>
            <a:r>
              <a:rPr 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Применение: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острая и хроническая рефрактерная к СГ СН</a:t>
            </a:r>
          </a:p>
          <a:p>
            <a:r>
              <a:rPr 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Побочное действие: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гипотензия, аритмии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836713"/>
            <a:ext cx="3960440" cy="504055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Левосимендан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772816"/>
            <a:ext cx="4392488" cy="4536504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М/д: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ингибирует ФДЭ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III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связывается с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тропонином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 в присутствии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стабилизируя структуру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тропонина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↑ сродство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тропонина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 Са2+, облегчая взаимодействие актина и миозина. Усиливает выделение Са2+ из саркоплазматического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ретикулума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Применение: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ХСН, СН ИМ</a:t>
            </a:r>
          </a:p>
          <a:p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Побочное действие: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тахикардия,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екстрасистолия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Фибриляция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гипотензия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60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712968" cy="640871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b="1" dirty="0" err="1" smtClean="0">
                <a:solidFill>
                  <a:srgbClr val="FF0000"/>
                </a:solidFill>
              </a:rPr>
              <a:t>Кардиотонические</a:t>
            </a:r>
            <a:r>
              <a:rPr lang="ru-RU" b="1" dirty="0" smtClean="0">
                <a:solidFill>
                  <a:srgbClr val="FF0000"/>
                </a:solidFill>
              </a:rPr>
              <a:t> средства </a:t>
            </a:r>
            <a:r>
              <a:rPr lang="ru-RU" sz="2800" b="1" dirty="0" smtClean="0"/>
              <a:t>– ЛС, которые усиливают сократительную активность миокарда и способствуют ликвидации признаков сердечной недостаточности</a:t>
            </a:r>
          </a:p>
          <a:p>
            <a:pPr>
              <a:spcBef>
                <a:spcPts val="0"/>
              </a:spcBef>
            </a:pPr>
            <a:r>
              <a:rPr lang="ru-RU" sz="2800" b="1" i="1" dirty="0" smtClean="0">
                <a:solidFill>
                  <a:srgbClr val="FFFF00"/>
                </a:solidFill>
              </a:rPr>
              <a:t>Причины сердечной недостаточности: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/>
              <a:t> - </a:t>
            </a:r>
            <a:r>
              <a:rPr lang="ru-RU" sz="2000" b="1" dirty="0" smtClean="0"/>
              <a:t>ИБС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- АГ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- </a:t>
            </a:r>
            <a:r>
              <a:rPr lang="ru-RU" sz="2000" b="1" dirty="0" err="1" smtClean="0"/>
              <a:t>кардиомиопатия</a:t>
            </a:r>
            <a:endParaRPr lang="ru-RU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- пороки сердца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 - миокардиты и др.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000" b="1" dirty="0" smtClean="0"/>
              <a:t>ЛП (которые имеют (– )инотропное действие: </a:t>
            </a:r>
            <a:r>
              <a:rPr lang="el-GR" sz="2000" b="1" dirty="0" smtClean="0"/>
              <a:t>β</a:t>
            </a:r>
            <a:r>
              <a:rPr lang="ru-RU" sz="2000" b="1" dirty="0" smtClean="0"/>
              <a:t>-</a:t>
            </a:r>
            <a:r>
              <a:rPr lang="ru-RU" sz="2000" b="1" dirty="0" err="1" smtClean="0"/>
              <a:t>адреноблокаторы</a:t>
            </a:r>
            <a:r>
              <a:rPr lang="ru-RU" sz="2000" b="1" dirty="0" smtClean="0"/>
              <a:t>, антагонисты Са2+, противоаритмические, НПВС, ГКС, эстрогены, андрогены и др.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Сердечная недостаточность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Начальный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(при первичном поражении миокарда или гемодинамической нагрузке)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(сопровождается гипертрофией, дилатацией 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ремоделированием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миокарда)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Конечный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(возникают необратимые изменения).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Развивается </a:t>
            </a:r>
            <a:r>
              <a:rPr lang="ru-RU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систолическая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диастолическая дисфункция левого желудочка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 появлением клинических симптомов сердечной недостаточности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7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76200" y="-85725"/>
            <a:ext cx="8991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5263" indent="-158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just"/>
            <a:r>
              <a:rPr lang="en-US" sz="2800" b="1" u="sng" dirty="0">
                <a:solidFill>
                  <a:srgbClr val="FFFF00"/>
                </a:solidFill>
              </a:rPr>
              <a:t>АНТИАРИТМИЧЕСКИЕ СРЕДСТВА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это ЛС для профилактики и лечения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нарушений ритма сердца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4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478769"/>
              </p:ext>
            </p:extLst>
          </p:nvPr>
        </p:nvGraphicFramePr>
        <p:xfrm>
          <a:off x="4300092" y="1268760"/>
          <a:ext cx="4767708" cy="3511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Документ" r:id="rId3" imgW="3296412" imgH="2741676" progId="Word.Document.8">
                  <p:embed/>
                </p:oleObj>
              </mc:Choice>
              <mc:Fallback>
                <p:oleObj name="Документ" r:id="rId3" imgW="3296412" imgH="274167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0092" y="1268760"/>
                        <a:ext cx="4767708" cy="35112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6200" y="745272"/>
            <a:ext cx="42077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Аритмия сердца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—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патологическое состояние, при котором происходят нарушения частоты, ритмичности и последовательности возбуждения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сокращения сердца</a:t>
            </a:r>
            <a:r>
              <a:rPr 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Аритмия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— любой ритм сердца, отличающийся от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нормального синусового ритма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таком патологическом состоянии может существенно нарушаться нормальная сократительная активность сердца, что, в свою очередь, может привести к целому ряду серьёзных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осложнений. Термин </a:t>
            </a:r>
            <a:r>
              <a:rPr lang="ru-RU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«аритмия»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объединяет различные по механизму, клиническим проявлениям и прогностическому значению нарушения образования и проведения электрического импульса.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4797152"/>
            <a:ext cx="489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FF00"/>
                </a:solidFill>
              </a:rPr>
              <a:t>Проводящая система:</a:t>
            </a:r>
          </a:p>
          <a:p>
            <a:r>
              <a:rPr lang="ru-RU" dirty="0" err="1"/>
              <a:t>Синоатриального</a:t>
            </a:r>
            <a:r>
              <a:rPr lang="ru-RU" dirty="0"/>
              <a:t> узла</a:t>
            </a:r>
          </a:p>
          <a:p>
            <a:r>
              <a:rPr lang="ru-RU" dirty="0" err="1"/>
              <a:t>Межузловых</a:t>
            </a:r>
            <a:r>
              <a:rPr lang="ru-RU" dirty="0"/>
              <a:t> проводящих пучков</a:t>
            </a:r>
          </a:p>
          <a:p>
            <a:r>
              <a:rPr lang="ru-RU" dirty="0"/>
              <a:t>Атриовентрикулярного узла пучка Гиса</a:t>
            </a:r>
          </a:p>
          <a:p>
            <a:r>
              <a:rPr lang="ru-RU" dirty="0"/>
              <a:t>Волокон </a:t>
            </a:r>
            <a:r>
              <a:rPr lang="ru-RU" dirty="0" err="1"/>
              <a:t>Пуркинье</a:t>
            </a:r>
            <a:endParaRPr lang="ru-RU" dirty="0"/>
          </a:p>
          <a:p>
            <a:r>
              <a:rPr lang="ru-RU" b="1" dirty="0">
                <a:solidFill>
                  <a:srgbClr val="FFFF00"/>
                </a:solidFill>
              </a:rPr>
              <a:t>Основная функция: </a:t>
            </a:r>
            <a:r>
              <a:rPr lang="ru-RU" dirty="0"/>
              <a:t>поддержание нормального ритма сердечных сокращений</a:t>
            </a:r>
          </a:p>
        </p:txBody>
      </p:sp>
    </p:spTree>
    <p:extLst>
      <p:ext uri="{BB962C8B-B14F-4D97-AF65-F5344CB8AC3E}">
        <p14:creationId xmlns:p14="http://schemas.microsoft.com/office/powerpoint/2010/main" val="25557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" y="-85725"/>
            <a:ext cx="8991600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b="1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НОРМАЛЬНЫЙ РИТМ СЕРДЦА</a:t>
            </a: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/>
              <a:t>- </a:t>
            </a:r>
            <a:r>
              <a:rPr lang="en-US" b="1" dirty="0" err="1"/>
              <a:t>это</a:t>
            </a:r>
            <a:r>
              <a:rPr lang="en-US" b="1" dirty="0"/>
              <a:t> </a:t>
            </a:r>
            <a:r>
              <a:rPr lang="en-US" b="1" dirty="0" err="1"/>
              <a:t>синусовые</a:t>
            </a:r>
            <a:endParaRPr lang="en-US" b="1" dirty="0"/>
          </a:p>
          <a:p>
            <a:r>
              <a:rPr lang="en-US" b="1" dirty="0" err="1"/>
              <a:t>сокращения</a:t>
            </a:r>
            <a:r>
              <a:rPr lang="en-US" b="1" dirty="0"/>
              <a:t> </a:t>
            </a:r>
            <a:r>
              <a:rPr lang="en-US" b="1" dirty="0" err="1"/>
              <a:t>всех</a:t>
            </a:r>
            <a:r>
              <a:rPr lang="en-US" b="1" dirty="0"/>
              <a:t> </a:t>
            </a:r>
            <a:r>
              <a:rPr lang="en-US" b="1" dirty="0" err="1"/>
              <a:t>отделов</a:t>
            </a:r>
            <a:r>
              <a:rPr lang="en-US" b="1" dirty="0"/>
              <a:t> </a:t>
            </a:r>
            <a:r>
              <a:rPr lang="en-US" b="1" dirty="0" err="1"/>
              <a:t>сердца</a:t>
            </a:r>
            <a:r>
              <a:rPr lang="en-US" b="1" dirty="0"/>
              <a:t> с </a:t>
            </a:r>
            <a:r>
              <a:rPr lang="en-US" b="1" dirty="0" err="1"/>
              <a:t>частотой</a:t>
            </a:r>
            <a:r>
              <a:rPr lang="en-US" b="1" dirty="0"/>
              <a:t> 60-80 </a:t>
            </a:r>
            <a:r>
              <a:rPr lang="en-US" b="1" dirty="0" err="1"/>
              <a:t>уд</a:t>
            </a:r>
            <a:r>
              <a:rPr lang="en-US" b="1" dirty="0"/>
              <a:t>./</a:t>
            </a:r>
            <a:r>
              <a:rPr lang="en-US" b="1" dirty="0" err="1"/>
              <a:t>мин</a:t>
            </a:r>
            <a:r>
              <a:rPr lang="en-US" b="1" dirty="0"/>
              <a:t>.</a:t>
            </a:r>
          </a:p>
          <a:p>
            <a:r>
              <a:rPr lang="en-US" dirty="0"/>
              <a:t>(</a:t>
            </a:r>
            <a:r>
              <a:rPr lang="en-US" dirty="0" err="1"/>
              <a:t>синусовые</a:t>
            </a:r>
            <a:r>
              <a:rPr lang="en-US" dirty="0"/>
              <a:t> - </a:t>
            </a:r>
            <a:r>
              <a:rPr lang="en-US" dirty="0" err="1"/>
              <a:t>значит</a:t>
            </a:r>
            <a:r>
              <a:rPr lang="en-US" dirty="0"/>
              <a:t> </a:t>
            </a:r>
            <a:r>
              <a:rPr lang="en-US" dirty="0" err="1"/>
              <a:t>водитель</a:t>
            </a:r>
            <a:r>
              <a:rPr lang="en-US" dirty="0"/>
              <a:t> </a:t>
            </a:r>
            <a:r>
              <a:rPr lang="en-US" dirty="0" err="1"/>
              <a:t>ритма</a:t>
            </a:r>
            <a:r>
              <a:rPr lang="en-US" dirty="0"/>
              <a:t> - </a:t>
            </a:r>
            <a:r>
              <a:rPr lang="en-US" dirty="0" err="1"/>
              <a:t>сино-атриальный</a:t>
            </a:r>
            <a:r>
              <a:rPr lang="en-US" dirty="0"/>
              <a:t> </a:t>
            </a:r>
            <a:r>
              <a:rPr lang="en-US" dirty="0" err="1"/>
              <a:t>узел</a:t>
            </a:r>
            <a:r>
              <a:rPr lang="en-US" dirty="0"/>
              <a:t>)</a:t>
            </a:r>
            <a:endParaRPr lang="en-US" b="1" dirty="0"/>
          </a:p>
          <a:p>
            <a:endParaRPr lang="ru-RU" sz="3200" b="1" u="sng" dirty="0">
              <a:solidFill>
                <a:srgbClr val="FF0066"/>
              </a:solidFill>
            </a:endParaRPr>
          </a:p>
          <a:p>
            <a:r>
              <a:rPr lang="en-US" sz="3200" b="1" u="sng" dirty="0">
                <a:solidFill>
                  <a:srgbClr val="FF0066"/>
                </a:solidFill>
              </a:rPr>
              <a:t>НАРУШЕНИЯ РИТМА СЕРДЦА (АРИТМИИ)</a:t>
            </a:r>
            <a:r>
              <a:rPr lang="en-US" sz="3200" b="1" dirty="0">
                <a:solidFill>
                  <a:srgbClr val="FF0066"/>
                </a:solidFill>
              </a:rPr>
              <a:t> </a:t>
            </a:r>
            <a:r>
              <a:rPr lang="en-US" sz="3200" dirty="0"/>
              <a:t>-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любые</a:t>
            </a:r>
            <a:r>
              <a:rPr lang="en-US" dirty="0"/>
              <a:t> </a:t>
            </a:r>
            <a:r>
              <a:rPr lang="en-US" dirty="0" err="1"/>
              <a:t>отклонения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нормального</a:t>
            </a:r>
            <a:r>
              <a:rPr lang="en-US" dirty="0"/>
              <a:t> </a:t>
            </a:r>
            <a:r>
              <a:rPr lang="en-US" dirty="0" err="1"/>
              <a:t>ритма</a:t>
            </a:r>
            <a:r>
              <a:rPr lang="en-US" dirty="0"/>
              <a:t> </a:t>
            </a:r>
            <a:r>
              <a:rPr lang="en-US" dirty="0" err="1"/>
              <a:t>сокращений</a:t>
            </a:r>
            <a:r>
              <a:rPr lang="en-US" dirty="0"/>
              <a:t> </a:t>
            </a:r>
            <a:r>
              <a:rPr lang="en-US" dirty="0" err="1"/>
              <a:t>всего</a:t>
            </a:r>
            <a:r>
              <a:rPr lang="en-US" dirty="0"/>
              <a:t> </a:t>
            </a:r>
            <a:r>
              <a:rPr lang="en-US" dirty="0" err="1"/>
              <a:t>сердца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отдельных</a:t>
            </a:r>
            <a:r>
              <a:rPr lang="en-US" dirty="0"/>
              <a:t> </a:t>
            </a:r>
            <a:r>
              <a:rPr lang="en-US" dirty="0" err="1"/>
              <a:t>его</a:t>
            </a:r>
            <a:r>
              <a:rPr lang="en-US" dirty="0"/>
              <a:t> </a:t>
            </a:r>
            <a:r>
              <a:rPr lang="en-US" dirty="0" err="1"/>
              <a:t>частей</a:t>
            </a:r>
            <a:r>
              <a:rPr lang="en-US" dirty="0"/>
              <a:t>.</a:t>
            </a:r>
            <a:endParaRPr lang="en-US" b="1" dirty="0"/>
          </a:p>
          <a:p>
            <a:r>
              <a:rPr lang="en-US" sz="3200" b="1" u="sng" dirty="0">
                <a:solidFill>
                  <a:srgbClr val="FF0066"/>
                </a:solidFill>
              </a:rPr>
              <a:t>ВИДЫ АРИТМИЙ</a:t>
            </a:r>
            <a:r>
              <a:rPr lang="en-US" sz="3200" b="1" dirty="0">
                <a:solidFill>
                  <a:srgbClr val="FF0066"/>
                </a:solidFill>
              </a:rPr>
              <a:t> </a:t>
            </a:r>
            <a:r>
              <a:rPr lang="en-US" sz="3200" b="1" dirty="0"/>
              <a:t>- </a:t>
            </a:r>
            <a:r>
              <a:rPr lang="en-US" sz="3200" b="1" dirty="0" err="1"/>
              <a:t>тахиформы</a:t>
            </a:r>
            <a:r>
              <a:rPr lang="en-US" sz="3200" b="1" dirty="0"/>
              <a:t>, </a:t>
            </a:r>
            <a:r>
              <a:rPr lang="en-US" sz="3200" b="1" dirty="0" err="1"/>
              <a:t>брадиформы</a:t>
            </a:r>
            <a:r>
              <a:rPr lang="en-US" sz="3200" dirty="0"/>
              <a:t>,</a:t>
            </a:r>
          </a:p>
          <a:p>
            <a:r>
              <a:rPr lang="en-US" sz="3200" dirty="0" err="1"/>
              <a:t>нарушения</a:t>
            </a:r>
            <a:r>
              <a:rPr lang="en-US" sz="3200" dirty="0"/>
              <a:t> </a:t>
            </a:r>
            <a:r>
              <a:rPr lang="en-US" sz="3200" dirty="0" err="1"/>
              <a:t>проведения</a:t>
            </a:r>
            <a:r>
              <a:rPr lang="en-US" sz="3200" dirty="0"/>
              <a:t> </a:t>
            </a:r>
            <a:r>
              <a:rPr lang="en-US" sz="3200" dirty="0" err="1"/>
              <a:t>импульсов</a:t>
            </a:r>
            <a:r>
              <a:rPr lang="en-US" sz="3200" dirty="0"/>
              <a:t> (</a:t>
            </a:r>
            <a:r>
              <a:rPr lang="en-US" sz="3200" b="1" dirty="0" err="1"/>
              <a:t>блокады</a:t>
            </a:r>
            <a:r>
              <a:rPr lang="en-US" sz="3200" dirty="0"/>
              <a:t>),</a:t>
            </a:r>
          </a:p>
          <a:p>
            <a:r>
              <a:rPr lang="en-US" sz="3200" dirty="0" err="1"/>
              <a:t>наличие</a:t>
            </a:r>
            <a:r>
              <a:rPr lang="en-US" sz="3200" dirty="0"/>
              <a:t> </a:t>
            </a:r>
            <a:r>
              <a:rPr lang="en-US" sz="3200" dirty="0" err="1"/>
              <a:t>дополнительных</a:t>
            </a:r>
            <a:r>
              <a:rPr lang="en-US" sz="3200" dirty="0"/>
              <a:t> </a:t>
            </a:r>
            <a:r>
              <a:rPr lang="en-US" sz="3200" dirty="0" err="1"/>
              <a:t>путей</a:t>
            </a:r>
            <a:r>
              <a:rPr lang="en-US" sz="3200" dirty="0"/>
              <a:t> </a:t>
            </a:r>
            <a:r>
              <a:rPr lang="en-US" sz="3200" dirty="0" err="1"/>
              <a:t>проведения</a:t>
            </a:r>
            <a:r>
              <a:rPr lang="en-US" sz="3200" dirty="0"/>
              <a:t>,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преждевременные</a:t>
            </a:r>
            <a:r>
              <a:rPr lang="en-US" sz="3200" dirty="0"/>
              <a:t> </a:t>
            </a:r>
            <a:r>
              <a:rPr lang="en-US" sz="3200" dirty="0" err="1"/>
              <a:t>сокращения</a:t>
            </a:r>
            <a:r>
              <a:rPr lang="en-US" sz="3200" dirty="0"/>
              <a:t> (</a:t>
            </a:r>
            <a:r>
              <a:rPr lang="en-US" sz="3200" b="1" dirty="0" err="1"/>
              <a:t>экстрасистолы</a:t>
            </a:r>
            <a:r>
              <a:rPr lang="en-US" sz="3200" dirty="0"/>
              <a:t>)</a:t>
            </a:r>
          </a:p>
          <a:p>
            <a:endParaRPr lang="ru-RU" sz="3200" b="1" u="sng" dirty="0">
              <a:solidFill>
                <a:srgbClr val="FF0066"/>
              </a:solidFill>
            </a:endParaRPr>
          </a:p>
          <a:p>
            <a:r>
              <a:rPr lang="en-US" b="1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ПОКАЗАНИЯ К АНТИАРИТМИЧЕСКОЙ ТЕРАПИИ</a:t>
            </a: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/>
              <a:t>- </a:t>
            </a:r>
            <a:r>
              <a:rPr lang="en-US" dirty="0" err="1"/>
              <a:t>опасные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жизни</a:t>
            </a:r>
            <a:r>
              <a:rPr lang="en-US" dirty="0"/>
              <a:t> и/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мучительные</a:t>
            </a:r>
            <a:r>
              <a:rPr lang="en-US" dirty="0"/>
              <a:t> </a:t>
            </a:r>
            <a:r>
              <a:rPr lang="en-US" dirty="0" err="1"/>
              <a:t>аритмии</a:t>
            </a:r>
            <a:r>
              <a:rPr lang="en-US" dirty="0"/>
              <a:t>.</a:t>
            </a:r>
            <a:endParaRPr lang="en-US" b="1" dirty="0"/>
          </a:p>
        </p:txBody>
      </p:sp>
      <p:pic>
        <p:nvPicPr>
          <p:cNvPr id="49155" name="Picture 4" descr="C:\Мои документы\Мои рисунки\WINDOWS\A.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3438525"/>
            <a:ext cx="9123362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5" descr="C:\Мои документы\Мои рисунки\WINDOWS\A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144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09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76200" y="-85725"/>
            <a:ext cx="8991600" cy="663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5263" indent="2619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just"/>
            <a:r>
              <a:rPr lang="ru-RU" sz="3500" b="1" u="sng" dirty="0">
                <a:solidFill>
                  <a:srgbClr val="FF0066"/>
                </a:solidFill>
              </a:rPr>
              <a:t>КЛАССИФИКАЦИЯ</a:t>
            </a:r>
            <a:r>
              <a:rPr lang="ru-RU" sz="3500" b="1" dirty="0">
                <a:solidFill>
                  <a:srgbClr val="FF0066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В.Вильямса</a:t>
            </a:r>
            <a:r>
              <a:rPr lang="ru-RU" dirty="0"/>
              <a:t>, </a:t>
            </a:r>
            <a:r>
              <a:rPr lang="ru-RU" dirty="0" err="1"/>
              <a:t>Харрисона</a:t>
            </a:r>
            <a:r>
              <a:rPr lang="ru-RU" dirty="0"/>
              <a:t>):</a:t>
            </a:r>
            <a:endParaRPr lang="ru-RU" sz="3500" b="1" u="sng" dirty="0">
              <a:solidFill>
                <a:srgbClr val="FF0066"/>
              </a:solidFill>
            </a:endParaRPr>
          </a:p>
          <a:p>
            <a:pPr lvl="1"/>
            <a:r>
              <a:rPr lang="en-US" b="1" dirty="0"/>
              <a:t>I</a:t>
            </a:r>
            <a:r>
              <a:rPr lang="ru-RU" b="1" dirty="0"/>
              <a:t> класс</a:t>
            </a:r>
            <a:r>
              <a:rPr lang="ru-RU" dirty="0"/>
              <a:t> (</a:t>
            </a:r>
            <a:r>
              <a:rPr lang="en-US" dirty="0"/>
              <a:t>Na</a:t>
            </a:r>
            <a:r>
              <a:rPr lang="ru-RU" baseline="30000" dirty="0"/>
              <a:t>+</a:t>
            </a:r>
            <a:r>
              <a:rPr lang="ru-RU" dirty="0"/>
              <a:t>- блокаторы; </a:t>
            </a:r>
            <a:r>
              <a:rPr lang="ru-RU" dirty="0" err="1"/>
              <a:t>мембраностабилизирующие</a:t>
            </a:r>
            <a:r>
              <a:rPr lang="ru-RU" dirty="0"/>
              <a:t> средства):</a:t>
            </a:r>
          </a:p>
          <a:p>
            <a:pPr lvl="1"/>
            <a:r>
              <a:rPr lang="ru-RU" b="1" dirty="0"/>
              <a:t>	Подкласс </a:t>
            </a:r>
            <a:r>
              <a:rPr lang="en-US" b="1" dirty="0"/>
              <a:t>I</a:t>
            </a:r>
            <a:r>
              <a:rPr lang="ru-RU" b="1" dirty="0"/>
              <a:t>А </a:t>
            </a:r>
            <a:r>
              <a:rPr lang="ru-RU" dirty="0"/>
              <a:t>- </a:t>
            </a:r>
            <a:r>
              <a:rPr lang="ru-RU" b="1" dirty="0" err="1" smtClean="0">
                <a:solidFill>
                  <a:srgbClr val="00FF00"/>
                </a:solidFill>
              </a:rPr>
              <a:t>Хинидин</a:t>
            </a:r>
            <a:r>
              <a:rPr lang="ru-RU" dirty="0" smtClean="0"/>
              <a:t>,  </a:t>
            </a:r>
            <a:r>
              <a:rPr lang="ru-RU" b="1" dirty="0" err="1">
                <a:solidFill>
                  <a:srgbClr val="00FF00"/>
                </a:solidFill>
              </a:rPr>
              <a:t>Прокаинамид</a:t>
            </a:r>
            <a:r>
              <a:rPr lang="ru-RU" b="1" dirty="0">
                <a:solidFill>
                  <a:srgbClr val="00FF00"/>
                </a:solidFill>
              </a:rPr>
              <a:t> (</a:t>
            </a:r>
            <a:r>
              <a:rPr lang="ru-RU" b="1" dirty="0" err="1">
                <a:solidFill>
                  <a:srgbClr val="00FF00"/>
                </a:solidFill>
              </a:rPr>
              <a:t>Новокаинамид</a:t>
            </a:r>
            <a:r>
              <a:rPr lang="ru-RU" b="1" dirty="0">
                <a:solidFill>
                  <a:srgbClr val="00FF00"/>
                </a:solidFill>
              </a:rPr>
              <a:t>)</a:t>
            </a:r>
            <a:r>
              <a:rPr lang="ru-RU" dirty="0"/>
              <a:t>, 	</a:t>
            </a:r>
            <a:r>
              <a:rPr lang="ru-RU" dirty="0" err="1"/>
              <a:t>Дизопирамид</a:t>
            </a:r>
            <a:r>
              <a:rPr lang="ru-RU" dirty="0"/>
              <a:t> (</a:t>
            </a:r>
            <a:r>
              <a:rPr lang="ru-RU" dirty="0" err="1"/>
              <a:t>Ритмилен</a:t>
            </a:r>
            <a:r>
              <a:rPr lang="ru-RU" dirty="0"/>
              <a:t>).</a:t>
            </a:r>
          </a:p>
          <a:p>
            <a:pPr lvl="1"/>
            <a:r>
              <a:rPr lang="ru-RU" b="1" dirty="0"/>
              <a:t>	Подкласс </a:t>
            </a:r>
            <a:r>
              <a:rPr lang="en-US" b="1" dirty="0"/>
              <a:t>I</a:t>
            </a:r>
            <a:r>
              <a:rPr lang="ru-RU" b="1" dirty="0"/>
              <a:t>В</a:t>
            </a:r>
            <a:r>
              <a:rPr lang="ru-RU" dirty="0"/>
              <a:t> – </a:t>
            </a:r>
            <a:r>
              <a:rPr lang="ru-RU" b="1" dirty="0" err="1">
                <a:solidFill>
                  <a:srgbClr val="00FF00"/>
                </a:solidFill>
              </a:rPr>
              <a:t>Ксикаин</a:t>
            </a:r>
            <a:r>
              <a:rPr lang="ru-RU" b="1" dirty="0">
                <a:solidFill>
                  <a:srgbClr val="00FF00"/>
                </a:solidFill>
              </a:rPr>
              <a:t> (</a:t>
            </a:r>
            <a:r>
              <a:rPr lang="ru-RU" b="1" dirty="0" err="1">
                <a:solidFill>
                  <a:srgbClr val="00FF00"/>
                </a:solidFill>
              </a:rPr>
              <a:t>Лидокаин</a:t>
            </a:r>
            <a:r>
              <a:rPr lang="ru-RU" b="1" dirty="0">
                <a:solidFill>
                  <a:srgbClr val="00FF00"/>
                </a:solidFill>
              </a:rPr>
              <a:t>), </a:t>
            </a:r>
            <a:r>
              <a:rPr lang="ru-RU" dirty="0" err="1"/>
              <a:t>Мексилетин</a:t>
            </a:r>
            <a:r>
              <a:rPr lang="ru-RU" dirty="0"/>
              <a:t>, 	</a:t>
            </a:r>
            <a:r>
              <a:rPr lang="ru-RU" dirty="0" err="1" smtClean="0">
                <a:solidFill>
                  <a:srgbClr val="00FF00"/>
                </a:solidFill>
              </a:rPr>
              <a:t>Тримекаин</a:t>
            </a:r>
            <a:r>
              <a:rPr lang="ru-RU" dirty="0" smtClean="0">
                <a:solidFill>
                  <a:srgbClr val="00FF00"/>
                </a:solidFill>
              </a:rPr>
              <a:t>, </a:t>
            </a:r>
            <a:r>
              <a:rPr lang="ru-RU" dirty="0" err="1" smtClean="0">
                <a:solidFill>
                  <a:srgbClr val="00FF00"/>
                </a:solidFill>
              </a:rPr>
              <a:t>Дифенин</a:t>
            </a:r>
            <a:r>
              <a:rPr lang="ru-RU" dirty="0" smtClean="0"/>
              <a:t>.</a:t>
            </a:r>
            <a:endParaRPr lang="ru-RU" dirty="0"/>
          </a:p>
          <a:p>
            <a:pPr lvl="1"/>
            <a:r>
              <a:rPr lang="ru-RU" b="1" dirty="0"/>
              <a:t>	Подкласс </a:t>
            </a:r>
            <a:r>
              <a:rPr lang="en-US" b="1" dirty="0"/>
              <a:t>I</a:t>
            </a:r>
            <a:r>
              <a:rPr lang="ru-RU" b="1" dirty="0"/>
              <a:t>С</a:t>
            </a:r>
            <a:r>
              <a:rPr lang="ru-RU" dirty="0"/>
              <a:t> -	</a:t>
            </a:r>
            <a:r>
              <a:rPr lang="ru-RU" dirty="0" err="1"/>
              <a:t>Морацизин</a:t>
            </a:r>
            <a:r>
              <a:rPr lang="ru-RU" dirty="0"/>
              <a:t> (</a:t>
            </a:r>
            <a:r>
              <a:rPr lang="ru-RU" dirty="0" err="1"/>
              <a:t>Этмозин</a:t>
            </a:r>
            <a:r>
              <a:rPr lang="ru-RU" dirty="0"/>
              <a:t>), </a:t>
            </a:r>
            <a:r>
              <a:rPr lang="ru-RU" dirty="0" err="1">
                <a:solidFill>
                  <a:srgbClr val="00FF00"/>
                </a:solidFill>
              </a:rPr>
              <a:t>Пропафенон</a:t>
            </a:r>
            <a:r>
              <a:rPr lang="ru-RU" dirty="0">
                <a:solidFill>
                  <a:srgbClr val="00FF00"/>
                </a:solidFill>
              </a:rPr>
              <a:t> </a:t>
            </a:r>
            <a:r>
              <a:rPr lang="ru-RU" dirty="0"/>
              <a:t>	(</a:t>
            </a:r>
            <a:r>
              <a:rPr lang="ru-RU" dirty="0" err="1"/>
              <a:t>Ритмонорм</a:t>
            </a:r>
            <a:r>
              <a:rPr lang="ru-RU" dirty="0"/>
              <a:t>), </a:t>
            </a:r>
            <a:r>
              <a:rPr lang="ru-RU" dirty="0" err="1"/>
              <a:t>Флекаинид</a:t>
            </a:r>
            <a:r>
              <a:rPr lang="ru-RU" dirty="0"/>
              <a:t>, </a:t>
            </a:r>
            <a:r>
              <a:rPr lang="ru-RU" dirty="0" err="1"/>
              <a:t>Энкаинид</a:t>
            </a:r>
            <a:r>
              <a:rPr lang="ru-RU" dirty="0"/>
              <a:t>, </a:t>
            </a:r>
            <a:r>
              <a:rPr lang="ru-RU" dirty="0" err="1">
                <a:solidFill>
                  <a:srgbClr val="00FF00"/>
                </a:solidFill>
              </a:rPr>
              <a:t>Этацизин</a:t>
            </a:r>
            <a:r>
              <a:rPr lang="ru-RU" dirty="0">
                <a:solidFill>
                  <a:srgbClr val="00FF00"/>
                </a:solidFill>
              </a:rPr>
              <a:t>.</a:t>
            </a:r>
          </a:p>
          <a:p>
            <a:pPr lvl="1"/>
            <a:endParaRPr lang="en-US" sz="1000" dirty="0"/>
          </a:p>
          <a:p>
            <a:pPr lvl="1"/>
            <a:r>
              <a:rPr lang="en-US" b="1" dirty="0"/>
              <a:t>II</a:t>
            </a:r>
            <a:r>
              <a:rPr lang="ru-RU" b="1" dirty="0"/>
              <a:t> класс</a:t>
            </a:r>
            <a:r>
              <a:rPr lang="ru-RU" dirty="0"/>
              <a:t> (</a:t>
            </a:r>
            <a:r>
              <a:rPr lang="ru-RU" dirty="0">
                <a:sym typeface="Symbol" pitchFamily="18" charset="2"/>
              </a:rPr>
              <a:t></a:t>
            </a:r>
            <a:r>
              <a:rPr lang="ru-RU" dirty="0"/>
              <a:t>-</a:t>
            </a:r>
            <a:r>
              <a:rPr lang="ru-RU" dirty="0" err="1"/>
              <a:t>адреноблокаторы</a:t>
            </a:r>
            <a:r>
              <a:rPr lang="ru-RU" dirty="0"/>
              <a:t>) – </a:t>
            </a:r>
            <a:r>
              <a:rPr lang="ru-RU" dirty="0" err="1" smtClean="0">
                <a:solidFill>
                  <a:srgbClr val="00FF00"/>
                </a:solidFill>
              </a:rPr>
              <a:t>Пропранолол</a:t>
            </a:r>
            <a:r>
              <a:rPr lang="ru-RU" dirty="0" smtClean="0">
                <a:solidFill>
                  <a:srgbClr val="00FF00"/>
                </a:solidFill>
              </a:rPr>
              <a:t>, </a:t>
            </a:r>
            <a:r>
              <a:rPr lang="ru-RU" dirty="0" err="1" smtClean="0">
                <a:solidFill>
                  <a:srgbClr val="00FF00"/>
                </a:solidFill>
              </a:rPr>
              <a:t>Атенолол</a:t>
            </a:r>
            <a:r>
              <a:rPr lang="ru-RU" dirty="0" smtClean="0">
                <a:solidFill>
                  <a:srgbClr val="00FF00"/>
                </a:solidFill>
              </a:rPr>
              <a:t> </a:t>
            </a:r>
            <a:r>
              <a:rPr lang="ru-RU" dirty="0" smtClean="0"/>
              <a:t>и др.</a:t>
            </a:r>
            <a:endParaRPr lang="en-US" dirty="0"/>
          </a:p>
          <a:p>
            <a:pPr lvl="1"/>
            <a:endParaRPr lang="ru-RU" sz="1000" b="1" dirty="0"/>
          </a:p>
          <a:p>
            <a:pPr lvl="1"/>
            <a:r>
              <a:rPr lang="en-US" b="1" dirty="0"/>
              <a:t>III</a:t>
            </a:r>
            <a:r>
              <a:rPr lang="ru-RU" b="1" dirty="0"/>
              <a:t> класс</a:t>
            </a:r>
            <a:r>
              <a:rPr lang="ru-RU" dirty="0"/>
              <a:t> (К</a:t>
            </a:r>
            <a:r>
              <a:rPr lang="ru-RU" baseline="30000" dirty="0"/>
              <a:t>+</a:t>
            </a:r>
            <a:r>
              <a:rPr lang="ru-RU" dirty="0"/>
              <a:t>- блокаторы; средства, замедляющие </a:t>
            </a:r>
            <a:r>
              <a:rPr lang="ru-RU" dirty="0" err="1"/>
              <a:t>реполяризацию</a:t>
            </a:r>
            <a:r>
              <a:rPr lang="ru-RU" dirty="0"/>
              <a:t>) - </a:t>
            </a:r>
            <a:r>
              <a:rPr lang="ru-RU" b="1" dirty="0" err="1">
                <a:solidFill>
                  <a:srgbClr val="00FF00"/>
                </a:solidFill>
              </a:rPr>
              <a:t>Амиодарон</a:t>
            </a:r>
            <a:r>
              <a:rPr lang="ru-RU" b="1" dirty="0">
                <a:solidFill>
                  <a:srgbClr val="00FF00"/>
                </a:solidFill>
              </a:rPr>
              <a:t>,</a:t>
            </a:r>
            <a:r>
              <a:rPr lang="ru-RU" dirty="0"/>
              <a:t> </a:t>
            </a:r>
            <a:r>
              <a:rPr lang="ru-RU" dirty="0" err="1"/>
              <a:t>Бретилия</a:t>
            </a:r>
            <a:r>
              <a:rPr lang="ru-RU" dirty="0"/>
              <a:t> </a:t>
            </a:r>
            <a:r>
              <a:rPr lang="ru-RU" dirty="0" err="1"/>
              <a:t>тозилат</a:t>
            </a:r>
            <a:r>
              <a:rPr lang="ru-RU" dirty="0"/>
              <a:t>, </a:t>
            </a:r>
            <a:r>
              <a:rPr lang="ru-RU" b="1" dirty="0" err="1">
                <a:solidFill>
                  <a:srgbClr val="00FF00"/>
                </a:solidFill>
              </a:rPr>
              <a:t>Соталол</a:t>
            </a:r>
            <a:r>
              <a:rPr lang="ru-RU" b="1" dirty="0">
                <a:solidFill>
                  <a:srgbClr val="00FF00"/>
                </a:solidFill>
              </a:rPr>
              <a:t>.</a:t>
            </a:r>
            <a:endParaRPr lang="en-US" b="1" dirty="0">
              <a:solidFill>
                <a:srgbClr val="00FF00"/>
              </a:solidFill>
            </a:endParaRPr>
          </a:p>
          <a:p>
            <a:pPr lvl="1"/>
            <a:endParaRPr lang="ru-RU" sz="1000" b="1" dirty="0"/>
          </a:p>
          <a:p>
            <a:pPr lvl="1"/>
            <a:r>
              <a:rPr lang="en-US" b="1" dirty="0"/>
              <a:t>IV</a:t>
            </a:r>
            <a:r>
              <a:rPr lang="ru-RU" b="1" dirty="0"/>
              <a:t> класс</a:t>
            </a:r>
            <a:r>
              <a:rPr lang="ru-RU" dirty="0"/>
              <a:t> -  Блокаторы Са</a:t>
            </a:r>
            <a:r>
              <a:rPr lang="ru-RU" baseline="30000" dirty="0"/>
              <a:t>2+</a:t>
            </a:r>
            <a:r>
              <a:rPr lang="ru-RU" dirty="0"/>
              <a:t>-каналов L-типа </a:t>
            </a:r>
            <a:r>
              <a:rPr lang="ru-RU" dirty="0" smtClean="0"/>
              <a:t>– </a:t>
            </a:r>
            <a:r>
              <a:rPr lang="ru-RU" dirty="0" err="1" smtClean="0">
                <a:solidFill>
                  <a:srgbClr val="00FF00"/>
                </a:solidFill>
              </a:rPr>
              <a:t>Верапамил</a:t>
            </a:r>
            <a:r>
              <a:rPr lang="ru-RU" dirty="0" smtClean="0">
                <a:solidFill>
                  <a:srgbClr val="00FF00"/>
                </a:solidFill>
              </a:rPr>
              <a:t>, </a:t>
            </a:r>
            <a:r>
              <a:rPr lang="ru-RU" dirty="0" err="1" smtClean="0">
                <a:solidFill>
                  <a:srgbClr val="00FF00"/>
                </a:solidFill>
              </a:rPr>
              <a:t>Дилтиазем</a:t>
            </a:r>
            <a:endParaRPr lang="ru-RU" dirty="0">
              <a:solidFill>
                <a:srgbClr val="00FF00"/>
              </a:solidFill>
            </a:endParaRPr>
          </a:p>
          <a:p>
            <a:pPr lvl="1"/>
            <a:r>
              <a:rPr lang="ru-RU" b="1" dirty="0"/>
              <a:t>Средства разных групп </a:t>
            </a:r>
            <a:r>
              <a:rPr lang="ru-RU" dirty="0"/>
              <a:t>– </a:t>
            </a:r>
            <a:r>
              <a:rPr lang="ru-RU" dirty="0" smtClean="0"/>
              <a:t>СГ, препараты К+ и М</a:t>
            </a:r>
            <a:r>
              <a:rPr lang="en-US" dirty="0" smtClean="0"/>
              <a:t>g2+</a:t>
            </a:r>
            <a:r>
              <a:rPr lang="ru-RU" dirty="0" smtClean="0"/>
              <a:t>, </a:t>
            </a:r>
            <a:r>
              <a:rPr lang="ru-RU" dirty="0" err="1" smtClean="0"/>
              <a:t>метаболитные</a:t>
            </a:r>
            <a:r>
              <a:rPr lang="ru-RU" dirty="0" smtClean="0"/>
              <a:t> препараты (АТФ-</a:t>
            </a:r>
            <a:r>
              <a:rPr lang="ru-RU" dirty="0" err="1" smtClean="0"/>
              <a:t>лонг</a:t>
            </a:r>
            <a:r>
              <a:rPr lang="ru-RU" dirty="0" smtClean="0"/>
              <a:t>, </a:t>
            </a:r>
            <a:r>
              <a:rPr lang="ru-RU" dirty="0" err="1" smtClean="0"/>
              <a:t>рибоксин</a:t>
            </a:r>
            <a:r>
              <a:rPr lang="ru-RU" dirty="0" smtClean="0"/>
              <a:t>), препараты ЛР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4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4087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Основные способы терапии при </a:t>
            </a:r>
            <a:r>
              <a:rPr lang="ru-RU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экстрасистолиях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тахиаритмиях</a:t>
            </a:r>
            <a:endParaRPr lang="ru-RU" sz="2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угнетение автоматизма</a:t>
            </a:r>
          </a:p>
          <a:p>
            <a:pPr marL="0" indent="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угнетение проводимости</a:t>
            </a:r>
          </a:p>
          <a:p>
            <a:pPr marL="0" indent="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пролонгирование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эффективного рефрактерного периода (ЭРП)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	Класс </a:t>
            </a:r>
            <a:r>
              <a:rPr lang="en-US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Хинидин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 </a:t>
            </a:r>
            <a:r>
              <a:rPr lang="ru-RU" sz="20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Прокаинамид</a:t>
            </a:r>
            <a:r>
              <a:rPr lang="ru-RU" sz="20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Новокаинамид</a:t>
            </a:r>
            <a:r>
              <a:rPr lang="ru-RU" sz="20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Дизопирамид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Ритмилен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lvl="1" indent="0"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Блокируют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Na+, K+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каналы, пролонгируют фазы 0,3,4 (потенциала действия). Что приводит к снижению автоматизма, проводимости, увеличению ЭРП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FF"/>
                </a:solidFill>
              </a:rPr>
              <a:t>	Класс </a:t>
            </a:r>
            <a:r>
              <a:rPr lang="en-US" sz="2000" b="1" dirty="0" smtClean="0">
                <a:solidFill>
                  <a:srgbClr val="FF00FF"/>
                </a:solidFill>
              </a:rPr>
              <a:t>I</a:t>
            </a:r>
            <a:r>
              <a:rPr lang="ru-RU" sz="2000" b="1" dirty="0">
                <a:solidFill>
                  <a:srgbClr val="FF00FF"/>
                </a:solidFill>
              </a:rPr>
              <a:t>В</a:t>
            </a:r>
            <a:r>
              <a:rPr lang="ru-RU" sz="2000" dirty="0">
                <a:solidFill>
                  <a:srgbClr val="FF00FF"/>
                </a:solidFill>
              </a:rPr>
              <a:t> </a:t>
            </a:r>
            <a:r>
              <a:rPr lang="ru-RU" sz="2000" dirty="0"/>
              <a:t>– </a:t>
            </a:r>
            <a:r>
              <a:rPr lang="ru-RU" sz="2000" b="1" dirty="0" err="1">
                <a:solidFill>
                  <a:srgbClr val="00FF00"/>
                </a:solidFill>
              </a:rPr>
              <a:t>Ксикаин</a:t>
            </a:r>
            <a:r>
              <a:rPr lang="ru-RU" sz="2000" b="1" dirty="0">
                <a:solidFill>
                  <a:srgbClr val="00FF00"/>
                </a:solidFill>
              </a:rPr>
              <a:t> (</a:t>
            </a:r>
            <a:r>
              <a:rPr lang="ru-RU" sz="2000" b="1" dirty="0" err="1">
                <a:solidFill>
                  <a:srgbClr val="00FF00"/>
                </a:solidFill>
              </a:rPr>
              <a:t>Лидокаин</a:t>
            </a:r>
            <a:r>
              <a:rPr lang="ru-RU" sz="2000" b="1" dirty="0">
                <a:solidFill>
                  <a:srgbClr val="00FF00"/>
                </a:solidFill>
              </a:rPr>
              <a:t>), </a:t>
            </a:r>
            <a:r>
              <a:rPr lang="ru-RU" sz="2000" dirty="0" err="1"/>
              <a:t>Мексилетин</a:t>
            </a:r>
            <a:r>
              <a:rPr lang="ru-RU" sz="2000" dirty="0"/>
              <a:t>, </a:t>
            </a:r>
            <a:r>
              <a:rPr lang="ru-RU" sz="2000" dirty="0" err="1" smtClean="0">
                <a:solidFill>
                  <a:srgbClr val="00FF00"/>
                </a:solidFill>
              </a:rPr>
              <a:t>Тримекаин</a:t>
            </a:r>
            <a:r>
              <a:rPr lang="ru-RU" sz="2000" dirty="0">
                <a:solidFill>
                  <a:srgbClr val="00FF00"/>
                </a:solidFill>
              </a:rPr>
              <a:t>, </a:t>
            </a:r>
            <a:r>
              <a:rPr lang="ru-RU" sz="2000" dirty="0" err="1">
                <a:solidFill>
                  <a:srgbClr val="00FF00"/>
                </a:solidFill>
              </a:rPr>
              <a:t>Дифенин</a:t>
            </a:r>
            <a:r>
              <a:rPr lang="ru-RU" sz="2000" dirty="0" smtClean="0"/>
              <a:t>.</a:t>
            </a:r>
          </a:p>
          <a:p>
            <a:pPr marL="0" lvl="1" indent="0"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Селективные блокаторы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каналов, пролонгируют фазы 0 и 4. Угнетают проводимость и автоматизм волокон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Пуркинье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сократительных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кардиомиоцитов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Не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урежая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сердечного ритма, препятствуют генерации и проведения внеочередных импульсов.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блокируют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K+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каналы и не пролонгируют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реполяризацию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изменяют ток Са2+, поэтому воздействуют только на желудочки, не влияя на водители ритма, не снижают сократимость миокарда.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2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Класс </a:t>
            </a:r>
            <a:r>
              <a:rPr lang="en-US" sz="22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2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-	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Морацизин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Этмозин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2200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Пропафенон</a:t>
            </a:r>
            <a:r>
              <a:rPr lang="ru-RU" sz="2200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Ритмонорм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Флекаинид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Энкаинид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Этацизин</a:t>
            </a:r>
            <a:endParaRPr lang="ru-RU" sz="2200" dirty="0" smtClean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endParaRPr lang="ru-RU" sz="2200" dirty="0" smtClean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(похожи на </a:t>
            </a:r>
            <a:r>
              <a:rPr lang="ru-RU" sz="24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Класс </a:t>
            </a:r>
            <a:r>
              <a:rPr lang="en-US" sz="24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но могут сильно угнетать сократимость и атриовентрикулярную проводимость)</a:t>
            </a:r>
            <a:endParaRPr lang="ru-RU" sz="2200" dirty="0" smtClean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endParaRPr lang="ru-RU" sz="2200" dirty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 typeface="Arial" pitchFamily="34" charset="0"/>
              <a:buChar char="•"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009531"/>
          </a:xfrm>
        </p:spPr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класс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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адреноблокаторы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– </a:t>
            </a:r>
            <a:r>
              <a:rPr lang="ru-RU" sz="2000" b="1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Пропранолол</a:t>
            </a:r>
            <a:r>
              <a:rPr 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Атенолол</a:t>
            </a:r>
            <a:r>
              <a:rPr lang="ru-RU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др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lvl="1" indent="0">
              <a:buNone/>
            </a:pPr>
            <a:r>
              <a:rPr lang="el-G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1-а/р локализованы в водителях ритма и рабочих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кардиомиоцитах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желудочков.  При их блокаде снижается проводимость, автоматизм возбудимость и увеличивается ЭРП во всех отделах сердца.</a:t>
            </a:r>
          </a:p>
          <a:p>
            <a:pPr marL="0" lvl="1" indent="0">
              <a:buNone/>
            </a:pPr>
            <a:r>
              <a:rPr lang="en-US" sz="2000" b="1" dirty="0">
                <a:solidFill>
                  <a:srgbClr val="FF00FF"/>
                </a:solidFill>
              </a:rPr>
              <a:t>III</a:t>
            </a:r>
            <a:r>
              <a:rPr lang="ru-RU" sz="2000" b="1" dirty="0">
                <a:solidFill>
                  <a:srgbClr val="FF00FF"/>
                </a:solidFill>
              </a:rPr>
              <a:t> класс</a:t>
            </a:r>
            <a:r>
              <a:rPr lang="ru-RU" sz="2000" dirty="0">
                <a:solidFill>
                  <a:srgbClr val="FF00FF"/>
                </a:solidFill>
              </a:rPr>
              <a:t> </a:t>
            </a:r>
            <a:r>
              <a:rPr lang="ru-RU" sz="2000" dirty="0"/>
              <a:t>(К</a:t>
            </a:r>
            <a:r>
              <a:rPr lang="ru-RU" sz="2000" baseline="30000" dirty="0"/>
              <a:t>+</a:t>
            </a:r>
            <a:r>
              <a:rPr lang="ru-RU" sz="2000" dirty="0"/>
              <a:t>- блокаторы; средства, замедляющие </a:t>
            </a:r>
            <a:r>
              <a:rPr lang="ru-RU" sz="2000" dirty="0" err="1"/>
              <a:t>реполяризацию</a:t>
            </a:r>
            <a:r>
              <a:rPr lang="ru-RU" sz="2000" dirty="0"/>
              <a:t>) </a:t>
            </a:r>
            <a:r>
              <a:rPr lang="ru-RU" sz="2000" dirty="0" smtClean="0"/>
              <a:t>– </a:t>
            </a:r>
            <a:r>
              <a:rPr lang="ru-RU" sz="2000" b="1" dirty="0" err="1" smtClean="0">
                <a:solidFill>
                  <a:srgbClr val="00FF00"/>
                </a:solidFill>
              </a:rPr>
              <a:t>Амиодарон</a:t>
            </a:r>
            <a:r>
              <a:rPr lang="ru-RU" sz="2000" b="1" dirty="0">
                <a:solidFill>
                  <a:srgbClr val="00FF00"/>
                </a:solidFill>
              </a:rPr>
              <a:t> </a:t>
            </a:r>
            <a:r>
              <a:rPr lang="ru-RU" sz="2000" b="1" dirty="0" smtClean="0"/>
              <a:t>– смешанным механизмом противоаритмического действия (сочетает свойства </a:t>
            </a:r>
            <a:r>
              <a:rPr lang="en-US" sz="2000" b="1" dirty="0" smtClean="0"/>
              <a:t>I, II, III,  IV </a:t>
            </a:r>
            <a:r>
              <a:rPr lang="ru-RU" sz="2000" b="1" dirty="0" smtClean="0"/>
              <a:t>классов).</a:t>
            </a:r>
          </a:p>
          <a:p>
            <a:pPr marL="342900" lvl="1" indent="-342900"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Блокируя Л+ каналы волокон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пуркинье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увеличивает ЭРП и пролонгирует фазу 3 потенциала действия.</a:t>
            </a:r>
          </a:p>
          <a:p>
            <a:pPr marL="342900" lvl="1" indent="-342900"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Блокируя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Na+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каналы волокон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Пуркинье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уменьшая проводимость и автоматизм желудочков (увеличение фаз 0 и4)</a:t>
            </a:r>
          </a:p>
          <a:p>
            <a:pPr marL="342900" lvl="1" indent="-342900"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Блокируя Са2+ каналы снижает автоматизм, проводимость и увеличивает ЭРП в узлах проводящей системы.</a:t>
            </a:r>
          </a:p>
          <a:p>
            <a:pPr marL="342900" lvl="1" indent="-342900"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неконкурентно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блокирует </a:t>
            </a:r>
            <a:r>
              <a:rPr lang="el-G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l-G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-А/р</a:t>
            </a:r>
          </a:p>
          <a:p>
            <a:pPr marL="342900" lvl="1" indent="-342900"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Антагонист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глюкагоновых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рецепторов миокарда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>
              <a:buNone/>
            </a:pPr>
            <a:r>
              <a:rPr lang="en-US" sz="20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ru-RU" sz="20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класс</a:t>
            </a:r>
            <a:r>
              <a:rPr lang="ru-RU" sz="20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  Блокаторы Са</a:t>
            </a:r>
            <a:r>
              <a:rPr lang="ru-RU" sz="20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-каналов L-типа – </a:t>
            </a:r>
            <a:r>
              <a:rPr lang="ru-RU" sz="20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Верапамил</a:t>
            </a:r>
            <a:r>
              <a:rPr lang="ru-RU" sz="20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Дилтиазем</a:t>
            </a:r>
            <a:endParaRPr lang="ru-RU" sz="2000" b="1" dirty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Водители ритма генерируют кальциевые потенциалы действия. Блокада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Са</a:t>
            </a:r>
            <a:r>
              <a:rPr lang="ru-RU" sz="20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-каналов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снижению автоматизма и проводимости ЭРП преимущественно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узлахпроводящей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системы.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Блокада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Са</a:t>
            </a:r>
            <a:r>
              <a:rPr lang="ru-RU" sz="20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-каналов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кардиомиоцитов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желудочков вызывает уменьшение сократимости </a:t>
            </a:r>
            <a:r>
              <a:rPr lang="ru-RU" sz="20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(побочное действие).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Блокада Са</a:t>
            </a:r>
            <a:r>
              <a:rPr lang="ru-RU" sz="20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-каналов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ангиомиоцитах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расширение кровеносных сосудов и возникает гипотензия.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7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2400" y="-106363"/>
            <a:ext cx="8610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en-US" sz="3200" b="1" dirty="0">
                <a:solidFill>
                  <a:srgbClr val="FFFF00"/>
                </a:solidFill>
              </a:rPr>
              <a:t>ФАРМАКОДИНАМИКА - </a:t>
            </a:r>
            <a:r>
              <a:rPr lang="en-US" b="1" dirty="0" err="1">
                <a:solidFill>
                  <a:srgbClr val="FFFF00"/>
                </a:solidFill>
              </a:rPr>
              <a:t>изменение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транспорта</a:t>
            </a:r>
            <a:r>
              <a:rPr lang="en-US" b="1" dirty="0">
                <a:solidFill>
                  <a:srgbClr val="FFFF00"/>
                </a:solidFill>
              </a:rPr>
              <a:t> Na</a:t>
            </a:r>
            <a:r>
              <a:rPr lang="en-US" b="1" baseline="30000" dirty="0">
                <a:solidFill>
                  <a:srgbClr val="FFFF00"/>
                </a:solidFill>
              </a:rPr>
              <a:t>+</a:t>
            </a:r>
            <a:r>
              <a:rPr lang="en-US" b="1" dirty="0">
                <a:solidFill>
                  <a:srgbClr val="FFFF00"/>
                </a:solidFill>
              </a:rPr>
              <a:t>, K</a:t>
            </a:r>
            <a:r>
              <a:rPr lang="en-US" b="1" baseline="30000" dirty="0">
                <a:solidFill>
                  <a:srgbClr val="FFFF00"/>
                </a:solidFill>
              </a:rPr>
              <a:t>+</a:t>
            </a:r>
            <a:r>
              <a:rPr lang="en-US" b="1" dirty="0">
                <a:solidFill>
                  <a:srgbClr val="FFFF00"/>
                </a:solidFill>
              </a:rPr>
              <a:t>, Ca</a:t>
            </a:r>
            <a:r>
              <a:rPr lang="en-US" b="1" baseline="30000" dirty="0">
                <a:solidFill>
                  <a:srgbClr val="FFFF00"/>
                </a:solidFill>
              </a:rPr>
              <a:t>2+</a:t>
            </a:r>
            <a:r>
              <a:rPr lang="en-US" b="1" dirty="0">
                <a:solidFill>
                  <a:srgbClr val="FFFF00"/>
                </a:solidFill>
              </a:rPr>
              <a:t> в   0, II, III </a:t>
            </a:r>
            <a:r>
              <a:rPr lang="ru-RU" b="1" dirty="0">
                <a:solidFill>
                  <a:srgbClr val="FFFF00"/>
                </a:solidFill>
              </a:rPr>
              <a:t>и </a:t>
            </a:r>
            <a:r>
              <a:rPr lang="en-US" b="1" dirty="0">
                <a:solidFill>
                  <a:srgbClr val="FFFF00"/>
                </a:solidFill>
              </a:rPr>
              <a:t>IV</a:t>
            </a:r>
            <a:r>
              <a:rPr lang="ru-RU" b="1" dirty="0">
                <a:solidFill>
                  <a:srgbClr val="FFFF00"/>
                </a:solidFill>
              </a:rPr>
              <a:t> фазы потенциала действия</a:t>
            </a:r>
            <a:endParaRPr lang="ru-RU" sz="500" dirty="0">
              <a:solidFill>
                <a:srgbClr val="FFFF00"/>
              </a:solidFill>
            </a:endParaRPr>
          </a:p>
        </p:txBody>
      </p:sp>
      <p:graphicFrame>
        <p:nvGraphicFramePr>
          <p:cNvPr id="20483" name="Object 4"/>
          <p:cNvGraphicFramePr>
            <a:graphicFrameLocks noChangeAspect="1"/>
          </p:cNvGraphicFramePr>
          <p:nvPr/>
        </p:nvGraphicFramePr>
        <p:xfrm>
          <a:off x="0" y="1066800"/>
          <a:ext cx="8991600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Документ" r:id="rId3" imgW="6106668" imgH="2554224" progId="Word.Document.8">
                  <p:embed/>
                </p:oleObj>
              </mc:Choice>
              <mc:Fallback>
                <p:oleObj name="Документ" r:id="rId3" imgW="6106668" imgH="255422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66800"/>
                        <a:ext cx="8991600" cy="579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1447800" y="762000"/>
            <a:ext cx="7696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/>
              <a:t>0-</a:t>
            </a:r>
            <a:r>
              <a:rPr lang="ru-RU" sz="1800"/>
              <a:t>положительный потенциал действия +20--30 мВ, </a:t>
            </a:r>
            <a:r>
              <a:rPr lang="en-US" sz="1800"/>
              <a:t>I</a:t>
            </a:r>
            <a:r>
              <a:rPr lang="ru-RU" sz="1800"/>
              <a:t>-быстрая реполяризация (вход ионов Cl), </a:t>
            </a:r>
            <a:r>
              <a:rPr lang="en-US" sz="1800"/>
              <a:t>II</a:t>
            </a:r>
            <a:r>
              <a:rPr lang="ru-RU" sz="1800"/>
              <a:t>-медленная реполяризация (выход К, медленный вход </a:t>
            </a:r>
            <a:r>
              <a:rPr lang="en-US" sz="1800"/>
              <a:t>Ca, III - </a:t>
            </a:r>
            <a:r>
              <a:rPr lang="ru-RU" sz="1800"/>
              <a:t>завершающая реполяризация, </a:t>
            </a:r>
            <a:r>
              <a:rPr lang="en-US" sz="1800"/>
              <a:t>IV</a:t>
            </a:r>
            <a:r>
              <a:rPr lang="ru-RU" sz="1800"/>
              <a:t>-медленная спонтанная диастолическая деполяризация кальциевого типа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533400" y="5226050"/>
            <a:ext cx="304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rgbClr val="FF0066"/>
                </a:solidFill>
              </a:rPr>
              <a:t>If-каналы Р-клеток = фаза 0 (деполяризация желудочков)</a:t>
            </a:r>
            <a:endParaRPr lang="ru-RU"/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4572000" y="5411788"/>
            <a:ext cx="434340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200" b="1">
                <a:solidFill>
                  <a:srgbClr val="FF0066"/>
                </a:solidFill>
              </a:rPr>
              <a:t>На ЭКГ -</a:t>
            </a:r>
            <a:endParaRPr lang="ru-RU" sz="2200"/>
          </a:p>
          <a:p>
            <a:pPr>
              <a:spcBef>
                <a:spcPct val="50000"/>
              </a:spcBef>
            </a:pPr>
            <a:r>
              <a:rPr lang="ru-RU" sz="2200"/>
              <a:t>Р = предсердная деполяризация;</a:t>
            </a:r>
          </a:p>
          <a:p>
            <a:pPr>
              <a:spcBef>
                <a:spcPct val="50000"/>
              </a:spcBef>
            </a:pPr>
            <a:r>
              <a:rPr lang="en-US" sz="2200"/>
              <a:t>QRS = </a:t>
            </a:r>
            <a:r>
              <a:rPr lang="ru-RU" sz="2200"/>
              <a:t>фаза 0; </a:t>
            </a:r>
            <a:r>
              <a:rPr lang="en-US" sz="2200"/>
              <a:t>ST = I,II; T = III.</a:t>
            </a: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5056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C:\Мои документы\Мои рисунки\Восстановление ритма.jpg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FF00"/>
                </a:solidFill>
                <a:latin typeface="Arial" charset="0"/>
              </a:rPr>
              <a:t>ГЛАВНАЯ ОПАСНОСТЬ АНТИАРИТМИЧЕСКИХ ЛЕКАРСТВ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856984" cy="5865515"/>
          </a:xfrm>
        </p:spPr>
        <p:txBody>
          <a:bodyPr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основе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систолической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дисфункции – нарушение сократительной функции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миофибрил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(↓ фракция выброса, ↑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преднагрузка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↑ЧСС, ↑ ОЦК,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вазокаонстрикция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гипертрофия,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ремоделирование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миокарда) (недостаточность выхода).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диастолической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дисфункции миокарда -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↑ его жесткости, замедляется расслабление во время диастолы→ недостаточного заполнения сердца кровью (недостаточность входа)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ru-RU" sz="1600" b="1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Виды СН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-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1. Левых или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2. Правых отделов сердца, и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3. Тотальную (полную) СН. </a:t>
            </a:r>
          </a:p>
          <a:p>
            <a:pPr lvl="1">
              <a:spcBef>
                <a:spcPts val="0"/>
              </a:spcBef>
            </a:pPr>
            <a:r>
              <a:rPr lang="ru-RU" sz="1600" b="1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Проявления СН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-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1. Одышка (ЛЖ СН). 2. Отеки (ПЖ СН). 3. Цианоз.</a:t>
            </a:r>
          </a:p>
          <a:p>
            <a:pPr>
              <a:spcBef>
                <a:spcPts val="0"/>
              </a:spcBef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729854"/>
              </p:ext>
            </p:extLst>
          </p:nvPr>
        </p:nvGraphicFramePr>
        <p:xfrm>
          <a:off x="467544" y="4356732"/>
          <a:ext cx="2290192" cy="2023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Документ" r:id="rId4" imgW="1772412" imgH="1565148" progId="Word.Document.8">
                  <p:embed/>
                </p:oleObj>
              </mc:Choice>
              <mc:Fallback>
                <p:oleObj name="Документ" r:id="rId4" imgW="1772412" imgH="1565148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356732"/>
                        <a:ext cx="2290192" cy="20239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097592"/>
              </p:ext>
            </p:extLst>
          </p:nvPr>
        </p:nvGraphicFramePr>
        <p:xfrm>
          <a:off x="5728838" y="2564904"/>
          <a:ext cx="3360489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Документ" r:id="rId7" imgW="3429000" imgH="1912620" progId="Word.Document.8">
                  <p:embed/>
                </p:oleObj>
              </mc:Choice>
              <mc:Fallback>
                <p:oleObj name="Документ" r:id="rId7" imgW="3429000" imgH="1912620" progId="Word.Documen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8838" y="2564904"/>
                        <a:ext cx="3360489" cy="18722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7824" y="4653136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Нормальный миокард и миокард при тотальной сердечной недостаточности</a:t>
            </a:r>
          </a:p>
          <a:p>
            <a:pPr>
              <a:spcBef>
                <a:spcPct val="50000"/>
              </a:spcBef>
            </a:pPr>
            <a:r>
              <a:rPr lang="ru-RU" dirty="0"/>
              <a:t>Степени тяжести - </a:t>
            </a:r>
            <a:r>
              <a:rPr lang="en-US" dirty="0"/>
              <a:t>I (</a:t>
            </a:r>
            <a:r>
              <a:rPr lang="en-US" dirty="0" err="1"/>
              <a:t>компенсированная</a:t>
            </a:r>
            <a:r>
              <a:rPr lang="en-US" dirty="0"/>
              <a:t>), IIA, II </a:t>
            </a:r>
            <a:r>
              <a:rPr lang="ru-RU" dirty="0"/>
              <a:t>Б</a:t>
            </a:r>
            <a:r>
              <a:rPr lang="en-US" dirty="0"/>
              <a:t>, III.</a:t>
            </a:r>
          </a:p>
          <a:p>
            <a:pPr>
              <a:spcBef>
                <a:spcPct val="50000"/>
              </a:spcBef>
            </a:pPr>
            <a:r>
              <a:rPr lang="en-US" dirty="0"/>
              <a:t>III </a:t>
            </a:r>
            <a:r>
              <a:rPr lang="en-US" dirty="0" err="1"/>
              <a:t>степень</a:t>
            </a:r>
            <a:r>
              <a:rPr lang="en-US" dirty="0"/>
              <a:t> </a:t>
            </a:r>
            <a:r>
              <a:rPr lang="ru-RU" dirty="0"/>
              <a:t>тяжести (декомпенсация) - показание к пересадке сердца.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2135894" y="4732516"/>
            <a:ext cx="1008112" cy="283916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V="1">
            <a:off x="6035420" y="3933055"/>
            <a:ext cx="912843" cy="79946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Классификация </a:t>
            </a:r>
            <a:r>
              <a:rPr lang="ru-RU" sz="3600" dirty="0" err="1" smtClean="0">
                <a:solidFill>
                  <a:srgbClr val="FFFF00"/>
                </a:solidFill>
              </a:rPr>
              <a:t>кардиотонических</a:t>
            </a:r>
            <a:r>
              <a:rPr lang="ru-RU" sz="3600" dirty="0" smtClean="0">
                <a:solidFill>
                  <a:srgbClr val="FFFF00"/>
                </a:solidFill>
              </a:rPr>
              <a:t> ЛС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692696"/>
            <a:ext cx="9001000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Кардиотоники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прямого действия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(непосредственно влияют на функцию и метаболизм миокарда)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Стероидные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(сердечные гликозиды)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Нестероидные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    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взаимодейстующие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с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1-рецепторами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Добутамин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1-АМ;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Допамин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ά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D1&gt;D2-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АМ;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Эпинефрин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ά 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-АМ).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    - не взаимодействующие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1-рецепторами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Амринон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Милринон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       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Левосимендан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Сульмазон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en-US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Кардиотоники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непрямого действия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(улучшают работу сердца,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↓    пред- 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постнагрузку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Ингибиторы АПФ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Диуретики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1-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адреноблокаторы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άβ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адреноблокаторы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Периферические вазодилататоры: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- артериальные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Апресин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- венозные (органические нитраты)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- артериальные и венозные (натрия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нитропрусид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Блокаторы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рецепрторов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ангиотензина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Лосартан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Вальсартан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Антагонисты Са2+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Амлодипин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Фелодипин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31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Сердечные гликозиды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– ЛС, которые проявляют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кардиотоническую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активность, ↑ССС, ↑ударный и минутный объем крови, без увеличения потребности миокарда в кислороде.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Классификация СГ по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происхождению</a:t>
            </a:r>
          </a:p>
          <a:p>
            <a:pPr algn="ctr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867475"/>
              </p:ext>
            </p:extLst>
          </p:nvPr>
        </p:nvGraphicFramePr>
        <p:xfrm>
          <a:off x="539553" y="1556793"/>
          <a:ext cx="8424934" cy="3584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1717"/>
                <a:gridCol w="2974318"/>
                <a:gridCol w="2808899"/>
              </a:tblGrid>
              <a:tr h="1198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Препараты группы Наперстянки </a:t>
                      </a:r>
                      <a:r>
                        <a:rPr lang="en-US" sz="2000" dirty="0">
                          <a:effectLst/>
                        </a:rPr>
                        <a:t>(Digitalis)</a:t>
                      </a:r>
                      <a:r>
                        <a:rPr lang="ru-RU" sz="2000" dirty="0">
                          <a:effectLst/>
                        </a:rPr>
                        <a:t>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Digitalis </a:t>
                      </a:r>
                      <a:r>
                        <a:rPr lang="en-US" sz="18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purpurea</a:t>
                      </a: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пурпурной</a:t>
                      </a: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Digitalis </a:t>
                      </a:r>
                      <a:r>
                        <a:rPr lang="en-US" sz="18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lanata</a:t>
                      </a: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8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шерститстой</a:t>
                      </a: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Дигитоксин</a:t>
                      </a:r>
                      <a:endParaRPr lang="ru-RU" sz="2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Дигоксин</a:t>
                      </a:r>
                      <a:r>
                        <a:rPr lang="ru-RU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Лантозид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94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Препараты группы Строфанта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8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Strophanthus</a:t>
                      </a:r>
                      <a:r>
                        <a:rPr lang="en-U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Strophanthus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Kombe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Strophanthus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gratus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Strophantus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Caudatus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Строфантин</a:t>
                      </a: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-К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Строфантин</a:t>
                      </a: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-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 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Строфантин</a:t>
                      </a: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- 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94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Препараты Ландыша майского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Convallaria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majalis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Коргликон</a:t>
                      </a: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Настойка ландыша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965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Препараты горицвета весеннего</a:t>
                      </a:r>
                      <a:endParaRPr lang="ru-RU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Adonis vernalis</a:t>
                      </a:r>
                      <a:endParaRPr lang="ru-RU" sz="1800" b="1" i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Адонизид, настой травы Горицвета</a:t>
                      </a:r>
                      <a:endParaRPr lang="ru-RU" sz="1800" b="1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5" name="AutoShape 2" descr="http://intranet.tdmu.edu.ua/data/kafedra/internal/pharmakologia/classes_stud/ru/pharm/prov_pharm/ptn/%D1%84%D0%B0%D1%80%D0%BC%D0%B0%D0%BA%D0%BE%D0%BB%D0%BE%D0%B3%D0%B8%D1%8F/3%20%D0%BA%D1%83%D1%80%D1%81/12%20%D0%9A%D0%B0%D1%80%D0%B4%D0%B8%D0%BE%D1%82%D0%BE%D0%BD%D0%B8%D1%87%D0%B5%D1%81%D0%BA%D0%B8%D0%B5%20%D1%81%D1%80%D0%B5%D0%B4%D1%81%D1%82%D0%B2%D0%B0.files/image0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Опис : http://ft.fotoplenka.ru/ft/63/30/73063/125315/d0ec7d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140364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Опис : http://upload.wikimedia.org/wikipedia/commons/thumb/8/84/Adonis_vernalis_01.jpg/260px-Adonis_vernalis_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Опис : http://upload.wikimedia.org/wikipedia/commons/thumb/8/88/Convallaria_majalis_l.jpg/250px-Convallaria_majalis_l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Опис : http://upload.wikimedia.org/wikipedia/commons/thumb/8/88/Convallaria_majalis_l.jpg/250px-Convallaria_majalis_l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Опис : http://www.hodnik.com/catalog/images/TABERNEMONTAN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Опис : http://www.hodnik.com/catalog/images/TABERNEMONTANA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5255885"/>
            <a:ext cx="1989583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229200"/>
            <a:ext cx="18478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157192"/>
            <a:ext cx="1371600" cy="1607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24232"/>
            <a:ext cx="16859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21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Английский врач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Кирк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1856 г. в джунглях интересовался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стрельными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ядами, собирая образцы растений клал их в дорожную сумку.  Затем эту дорожную сумку использовал для личных вещей, в том числе и зубной щетки. Когда стал чистить зубы отметил сильное сердцебиение. Такая закономерность продолжалась несколько дней.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Какое растение могло попасть в        сумку Кирка?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04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6678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Строфант (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Латинский язык"/>
              </a:rPr>
              <a:t>лат.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Strophanthus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—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 растений семейства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Кутровые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Apocynaceae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произрастающих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Тропической Африке,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Юго-Восточной и Южной Азии </a:t>
            </a:r>
          </a:p>
        </p:txBody>
      </p:sp>
      <p:pic>
        <p:nvPicPr>
          <p:cNvPr id="3" name="Рисунок 3" descr="File:Strophanthus preussi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038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7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Фармакокинетическая классификация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217443"/>
          </a:xfrm>
        </p:spPr>
        <p:txBody>
          <a:bodyPr>
            <a:normAutofit/>
          </a:bodyPr>
          <a:lstStyle/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en-US" sz="2000" b="1" dirty="0" smtClean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По способности </a:t>
            </a:r>
            <a:r>
              <a:rPr lang="ru-RU" sz="2000" b="1" dirty="0" err="1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кумулировать</a:t>
            </a:r>
            <a:endParaRPr lang="ru-RU" sz="2000" b="1" dirty="0" smtClean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дигитоксин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&gt;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дигоксин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&gt;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целанид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&gt;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строфантин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Препараты горицвета и ландыша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кумулируют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еще меньше, чем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строфантин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73018"/>
              </p:ext>
            </p:extLst>
          </p:nvPr>
        </p:nvGraphicFramePr>
        <p:xfrm>
          <a:off x="179512" y="908720"/>
          <a:ext cx="8964490" cy="3435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6"/>
                <a:gridCol w="1571678"/>
                <a:gridCol w="1343936"/>
                <a:gridCol w="1343936"/>
                <a:gridCol w="1343936"/>
                <a:gridCol w="1344778"/>
              </a:tblGrid>
              <a:tr h="80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Препараты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Всасывание </a:t>
                      </a:r>
                      <a:r>
                        <a:rPr lang="ru-RU" sz="1600" dirty="0" smtClean="0">
                          <a:effectLst/>
                        </a:rPr>
                        <a:t>ЖКТ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Связывание с альбуминами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Кумуляция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Элиминация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9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Неполярные</a:t>
                      </a:r>
                      <a:endParaRPr lang="ru-RU" sz="2000" i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Дигитоксин</a:t>
                      </a:r>
                      <a:endParaRPr lang="ru-RU" sz="1600" b="1" dirty="0"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90—95%</a:t>
                      </a:r>
                      <a:endParaRPr lang="ru-RU" sz="1600" b="1" dirty="0"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95-97%</a:t>
                      </a:r>
                      <a:endParaRPr lang="ru-RU" sz="1600" b="1" dirty="0"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+++</a:t>
                      </a:r>
                      <a:endParaRPr lang="ru-RU" sz="1600" b="1" dirty="0"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2-3</a:t>
                      </a:r>
                      <a:r>
                        <a:rPr lang="en-US" sz="1600" b="1" dirty="0" smtClean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недели</a:t>
                      </a:r>
                      <a:endParaRPr lang="ru-RU" sz="1600" b="1" dirty="0"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77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err="1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Относитель</a:t>
                      </a:r>
                      <a:r>
                        <a:rPr lang="ru-RU" sz="2000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но </a:t>
                      </a:r>
                      <a:r>
                        <a:rPr lang="ru-RU" sz="2000" i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полярные</a:t>
                      </a:r>
                      <a:endParaRPr lang="ru-RU" sz="2000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Дигоксин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Целанид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Настой травы Горицвета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50—80%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20—40%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30—35%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++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3-6 дней</a:t>
                      </a:r>
                      <a:endParaRPr lang="ru-RU" sz="1600" b="1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54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Неполярные</a:t>
                      </a:r>
                      <a:endParaRPr lang="ru-RU" sz="2000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Строфантин</a:t>
                      </a:r>
                      <a:endParaRPr lang="ru-RU" sz="16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Коргликон</a:t>
                      </a:r>
                      <a:endParaRPr lang="ru-RU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2—5%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Разруша-ется</a:t>
                      </a:r>
                      <a:endParaRPr lang="ru-RU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5%</a:t>
                      </a:r>
                      <a:endParaRPr lang="ru-RU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7/8 дозы выводится в </a:t>
                      </a:r>
                      <a:r>
                        <a:rPr lang="ru-RU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первые </a:t>
                      </a:r>
                      <a:r>
                        <a:rPr lang="ru-RU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 ч</a:t>
                      </a:r>
                      <a:endParaRPr lang="ru-RU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9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363272" cy="2664296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000" b="1" u="sng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Гликон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(сахаристая часть 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рамноза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дигитоксоза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- обеспечивает ФК сердечных гликозидов  (полярность, растворимость в воде,  липидах и способность к кумуляции)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000" b="1" u="sng" dirty="0" err="1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Агликон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генин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несахаристая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часть - 5-, или 6- членное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лактоновое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кольцо) - структура, обеспечивающая ФД СГ.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561519"/>
              </p:ext>
            </p:extLst>
          </p:nvPr>
        </p:nvGraphicFramePr>
        <p:xfrm>
          <a:off x="1043608" y="2900566"/>
          <a:ext cx="7371630" cy="3505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Документ" r:id="rId4" imgW="2915412" imgH="1385316" progId="Word.Document.8">
                  <p:embed/>
                </p:oleObj>
              </mc:Choice>
              <mc:Fallback>
                <p:oleObj name="Документ" r:id="rId4" imgW="2915412" imgH="1385316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900566"/>
                        <a:ext cx="7371630" cy="35051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12"/>
          <p:cNvSpPr>
            <a:spLocks/>
          </p:cNvSpPr>
          <p:nvPr/>
        </p:nvSpPr>
        <p:spPr bwMode="auto">
          <a:xfrm>
            <a:off x="2195736" y="2708920"/>
            <a:ext cx="6552728" cy="3528392"/>
          </a:xfrm>
          <a:custGeom>
            <a:avLst/>
            <a:gdLst>
              <a:gd name="T0" fmla="*/ 184 w 4104"/>
              <a:gd name="T1" fmla="*/ 1584 h 2176"/>
              <a:gd name="T2" fmla="*/ 184 w 4104"/>
              <a:gd name="T3" fmla="*/ 1152 h 2176"/>
              <a:gd name="T4" fmla="*/ 1144 w 4104"/>
              <a:gd name="T5" fmla="*/ 336 h 2176"/>
              <a:gd name="T6" fmla="*/ 3592 w 4104"/>
              <a:gd name="T7" fmla="*/ 96 h 2176"/>
              <a:gd name="T8" fmla="*/ 3928 w 4104"/>
              <a:gd name="T9" fmla="*/ 912 h 2176"/>
              <a:gd name="T10" fmla="*/ 2536 w 4104"/>
              <a:gd name="T11" fmla="*/ 1968 h 2176"/>
              <a:gd name="T12" fmla="*/ 1288 w 4104"/>
              <a:gd name="T13" fmla="*/ 2112 h 2176"/>
              <a:gd name="T14" fmla="*/ 184 w 4104"/>
              <a:gd name="T15" fmla="*/ 1584 h 21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04"/>
              <a:gd name="T25" fmla="*/ 0 h 2176"/>
              <a:gd name="T26" fmla="*/ 4104 w 4104"/>
              <a:gd name="T27" fmla="*/ 2176 h 21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04" h="2176">
                <a:moveTo>
                  <a:pt x="184" y="1584"/>
                </a:moveTo>
                <a:cubicBezTo>
                  <a:pt x="0" y="1424"/>
                  <a:pt x="24" y="1360"/>
                  <a:pt x="184" y="1152"/>
                </a:cubicBezTo>
                <a:cubicBezTo>
                  <a:pt x="344" y="944"/>
                  <a:pt x="576" y="512"/>
                  <a:pt x="1144" y="336"/>
                </a:cubicBezTo>
                <a:cubicBezTo>
                  <a:pt x="1712" y="160"/>
                  <a:pt x="3128" y="0"/>
                  <a:pt x="3592" y="96"/>
                </a:cubicBezTo>
                <a:cubicBezTo>
                  <a:pt x="4056" y="192"/>
                  <a:pt x="4104" y="600"/>
                  <a:pt x="3928" y="912"/>
                </a:cubicBezTo>
                <a:cubicBezTo>
                  <a:pt x="3752" y="1224"/>
                  <a:pt x="2976" y="1768"/>
                  <a:pt x="2536" y="1968"/>
                </a:cubicBezTo>
                <a:cubicBezTo>
                  <a:pt x="2096" y="2168"/>
                  <a:pt x="1680" y="2176"/>
                  <a:pt x="1288" y="2112"/>
                </a:cubicBezTo>
                <a:cubicBezTo>
                  <a:pt x="896" y="2048"/>
                  <a:pt x="368" y="1744"/>
                  <a:pt x="184" y="1584"/>
                </a:cubicBezTo>
                <a:close/>
              </a:path>
            </a:pathLst>
          </a:custGeom>
          <a:noFill/>
          <a:ln w="7620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899592" y="5661248"/>
            <a:ext cx="1860004" cy="864096"/>
          </a:xfrm>
          <a:prstGeom prst="ellips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95736" y="3505200"/>
            <a:ext cx="14618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 err="1">
                <a:solidFill>
                  <a:srgbClr val="00CC00"/>
                </a:solidFill>
              </a:rPr>
              <a:t>Агликон</a:t>
            </a:r>
            <a:endParaRPr lang="ru-RU" dirty="0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71800" y="3962400"/>
            <a:ext cx="685800" cy="54672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115616" y="4437112"/>
            <a:ext cx="17037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err="1">
                <a:solidFill>
                  <a:srgbClr val="FF0066"/>
                </a:solidFill>
              </a:rPr>
              <a:t>Гликон</a:t>
            </a:r>
            <a:endParaRPr lang="ru-RU" b="1" dirty="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885267" y="4869593"/>
            <a:ext cx="0" cy="79165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7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1848</Words>
  <Application>Microsoft Office PowerPoint</Application>
  <PresentationFormat>Экран (4:3)</PresentationFormat>
  <Paragraphs>291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Тема Office</vt:lpstr>
      <vt:lpstr>Clip</vt:lpstr>
      <vt:lpstr>Документ</vt:lpstr>
      <vt:lpstr>Лекция:  Кардиотонические лекарственные средства Сердечные гликозиды Противоаритмические лекарственные средства</vt:lpstr>
      <vt:lpstr>Презентация PowerPoint</vt:lpstr>
      <vt:lpstr>Презентация PowerPoint</vt:lpstr>
      <vt:lpstr>Классификация кардиотонических ЛС</vt:lpstr>
      <vt:lpstr>Сердечные гликозиды – ЛС, которые проявляют кардиотоническую активность, ↑ССС, ↑ударный и минутный объем крови, без увеличения потребности миокарда в кислороде.</vt:lpstr>
      <vt:lpstr>Презентация PowerPoint</vt:lpstr>
      <vt:lpstr>Презентация PowerPoint</vt:lpstr>
      <vt:lpstr>Фармакокинетическая классификация</vt:lpstr>
      <vt:lpstr>1. Гликон (сахаристая часть - рамноза, дигитоксоза) - обеспечивает ФК сердечных гликозидов  (полярность, растворимость в воде,  липидах и способность к кумуляции) 2. Агликон (генин, несахаристая часть - 5-, или 6- членное лактоновое кольцо) - структура, обеспечивающая ФД СГ. </vt:lpstr>
      <vt:lpstr>Презентация PowerPoint</vt:lpstr>
      <vt:lpstr>.</vt:lpstr>
      <vt:lpstr>Основные фармакологические эффекты СГ</vt:lpstr>
      <vt:lpstr>Основные фармакологические эффекты СГ</vt:lpstr>
      <vt:lpstr>Показания к применению</vt:lpstr>
      <vt:lpstr>Презентация PowerPoint</vt:lpstr>
      <vt:lpstr>Принципы лечения дигиталисной интоксикации</vt:lpstr>
      <vt:lpstr>Презентация PowerPoint</vt:lpstr>
      <vt:lpstr>Презентация PowerPoint</vt:lpstr>
      <vt:lpstr>Негликозидные инотропные средства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Кардиотонические лекарственные средства Сердечные гликозиды Противоаритмические лекарственные средства</dc:title>
  <dc:creator>1</dc:creator>
  <cp:lastModifiedBy>1</cp:lastModifiedBy>
  <cp:revision>76</cp:revision>
  <dcterms:created xsi:type="dcterms:W3CDTF">2014-12-20T12:47:04Z</dcterms:created>
  <dcterms:modified xsi:type="dcterms:W3CDTF">2015-03-05T18:25:15Z</dcterms:modified>
</cp:coreProperties>
</file>