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2" r:id="rId14"/>
    <p:sldId id="273" r:id="rId15"/>
    <p:sldId id="274" r:id="rId16"/>
    <p:sldId id="279" r:id="rId17"/>
    <p:sldId id="280" r:id="rId18"/>
    <p:sldId id="275" r:id="rId19"/>
    <p:sldId id="270" r:id="rId20"/>
    <p:sldId id="271" r:id="rId21"/>
    <p:sldId id="276" r:id="rId22"/>
    <p:sldId id="277" r:id="rId23"/>
    <p:sldId id="281" r:id="rId24"/>
    <p:sldId id="282" r:id="rId25"/>
    <p:sldId id="283" r:id="rId26"/>
    <p:sldId id="284" r:id="rId27"/>
    <p:sldId id="278" r:id="rId2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07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307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3164C-84ED-4064-BFCA-971820B301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BA762-E0CB-4A1A-982B-4E8CBEBC418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496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DA801-AC99-492B-B132-CBDF13D85C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931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5AEA0-CBD4-4DAE-93E8-09FAA630544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2504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BF5EA-5E9C-4750-A7ED-942516D11EC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8255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7660E-DDCE-44C7-B3C2-5AF741D5AF8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7504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121D-427F-47A3-B919-0BC47AE034A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9065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E74CB-B4B6-4F9A-80CB-1BD6E251C0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6746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AA8081-6C21-4ED6-9517-AE508E16E18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7203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F9C65-8DB6-4F88-AEAE-547A391A9DF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9486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AADCE-4DA0-473C-B48F-6D2A8D68F0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199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052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082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83" name="Rectangle 3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endParaRPr lang="ru-RU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1740150F-1163-434C-8AF4-B77A0AB38AC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857224" y="571480"/>
            <a:ext cx="8072494" cy="5143536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ОБЩАЯ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ФАРМАКОЛОГИЯ  </a:t>
            </a:r>
            <a:r>
              <a:rPr lang="ru-RU" sz="2400" b="1" dirty="0" smtClean="0">
                <a:solidFill>
                  <a:schemeClr val="tx1"/>
                </a:solidFill>
              </a:rPr>
              <a:t>2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Особенности применения лекарственных средств при</a:t>
            </a:r>
            <a:r>
              <a:rPr lang="ru-RU" b="1" i="1" smtClean="0">
                <a:solidFill>
                  <a:srgbClr val="FFFF00"/>
                </a:solidFill>
              </a:rPr>
              <a:t/>
            </a:r>
            <a:br>
              <a:rPr lang="ru-RU" b="1" i="1" smtClean="0">
                <a:solidFill>
                  <a:srgbClr val="FFFF00"/>
                </a:solidFill>
              </a:rPr>
            </a:br>
            <a:r>
              <a:rPr lang="ru-RU" b="1" i="1" smtClean="0">
                <a:solidFill>
                  <a:srgbClr val="FFFF00"/>
                </a:solidFill>
              </a:rPr>
              <a:t>сочетанном </a:t>
            </a:r>
            <a:r>
              <a:rPr lang="ru-RU" b="1" i="1" dirty="0" smtClean="0">
                <a:solidFill>
                  <a:srgbClr val="FFFF00"/>
                </a:solidFill>
              </a:rPr>
              <a:t>и  повторном применении </a:t>
            </a:r>
            <a:endParaRPr lang="ru-RU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595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01558113"/>
              </p:ext>
            </p:extLst>
          </p:nvPr>
        </p:nvGraphicFramePr>
        <p:xfrm>
          <a:off x="467544" y="188639"/>
          <a:ext cx="8136904" cy="59938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8027"/>
                <a:gridCol w="4068877"/>
              </a:tblGrid>
              <a:tr h="2596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bg2"/>
                          </a:solidFill>
                          <a:effectLst/>
                          <a:latin typeface="Arial Black" pitchFamily="34" charset="0"/>
                        </a:rPr>
                        <a:t>Суммирование  (Аддитивное действие)</a:t>
                      </a:r>
                      <a:endParaRPr lang="ru-RU" sz="2400" b="0" dirty="0">
                        <a:solidFill>
                          <a:schemeClr val="bg2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alpha val="8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2"/>
                          </a:solidFill>
                          <a:effectLst/>
                          <a:latin typeface="Arial Black" pitchFamily="34" charset="0"/>
                        </a:rPr>
                        <a:t>Потенцирование  (</a:t>
                      </a:r>
                      <a:r>
                        <a:rPr lang="ru-RU" sz="2400" dirty="0" err="1" smtClean="0">
                          <a:solidFill>
                            <a:schemeClr val="bg2"/>
                          </a:solidFill>
                          <a:effectLst/>
                          <a:latin typeface="Arial Black" pitchFamily="34" charset="0"/>
                        </a:rPr>
                        <a:t>Супрааддитивное</a:t>
                      </a:r>
                      <a:r>
                        <a:rPr lang="ru-RU" sz="2400" dirty="0" smtClean="0">
                          <a:solidFill>
                            <a:schemeClr val="bg2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  <a:r>
                        <a:rPr lang="ru-RU" sz="2400" dirty="0">
                          <a:solidFill>
                            <a:schemeClr val="bg2"/>
                          </a:solidFill>
                          <a:effectLst/>
                          <a:latin typeface="Arial Black" pitchFamily="34" charset="0"/>
                        </a:rPr>
                        <a:t>действие)</a:t>
                      </a:r>
                      <a:endParaRPr lang="ru-RU" sz="2400" dirty="0">
                        <a:solidFill>
                          <a:schemeClr val="bg2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alpha val="82000"/>
                      </a:schemeClr>
                    </a:solidFill>
                  </a:tcPr>
                </a:tc>
              </a:tr>
              <a:tr h="778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Эффект комбинированного применения ЛВ равен сумме эффектов отдельных веществ, входящих в комбинацию</a:t>
                      </a:r>
                      <a:endParaRPr lang="ru-RU" sz="1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alpha val="8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Общий эффект комбинации двух ЛВ превышает сумму их эффектов</a:t>
                      </a:r>
                      <a:endParaRPr lang="ru-RU" sz="1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alpha val="82000"/>
                      </a:schemeClr>
                    </a:solidFill>
                  </a:tcPr>
                </a:tc>
              </a:tr>
              <a:tr h="2596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Э</a:t>
                      </a:r>
                      <a:r>
                        <a:rPr lang="ru-RU" sz="1800" b="1" baseline="-25000" dirty="0">
                          <a:solidFill>
                            <a:schemeClr val="bg2"/>
                          </a:solidFill>
                          <a:effectLst/>
                        </a:rPr>
                        <a:t>А,В </a:t>
                      </a: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= Э</a:t>
                      </a:r>
                      <a:r>
                        <a:rPr lang="ru-RU" sz="1800" b="1" baseline="-25000" dirty="0">
                          <a:solidFill>
                            <a:schemeClr val="bg2"/>
                          </a:solidFill>
                          <a:effectLst/>
                        </a:rPr>
                        <a:t>А </a:t>
                      </a: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+ Э</a:t>
                      </a:r>
                      <a:r>
                        <a:rPr lang="ru-RU" sz="1800" b="1" baseline="-25000" dirty="0">
                          <a:solidFill>
                            <a:schemeClr val="bg2"/>
                          </a:solidFill>
                          <a:effectLst/>
                        </a:rPr>
                        <a:t>В</a:t>
                      </a:r>
                      <a:endParaRPr lang="ru-RU" sz="1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alpha val="8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Э</a:t>
                      </a:r>
                      <a:r>
                        <a:rPr lang="ru-RU" sz="1800" b="1" baseline="-25000" dirty="0">
                          <a:solidFill>
                            <a:schemeClr val="bg2"/>
                          </a:solidFill>
                          <a:effectLst/>
                        </a:rPr>
                        <a:t>А,В </a:t>
                      </a: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&gt; Э</a:t>
                      </a:r>
                      <a:r>
                        <a:rPr lang="ru-RU" sz="1800" b="1" baseline="-25000" dirty="0">
                          <a:solidFill>
                            <a:schemeClr val="bg2"/>
                          </a:solidFill>
                          <a:effectLst/>
                        </a:rPr>
                        <a:t>А </a:t>
                      </a: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+ Э</a:t>
                      </a:r>
                      <a:r>
                        <a:rPr lang="ru-RU" sz="1800" b="1" baseline="-25000" dirty="0">
                          <a:solidFill>
                            <a:schemeClr val="bg2"/>
                          </a:solidFill>
                          <a:effectLst/>
                        </a:rPr>
                        <a:t>В</a:t>
                      </a:r>
                      <a:endParaRPr lang="ru-RU" sz="1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alpha val="82000"/>
                      </a:schemeClr>
                    </a:solidFill>
                  </a:tcPr>
                </a:tc>
              </a:tr>
              <a:tr h="1557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Пример: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 - Суммируются сосудосуживающие  и гипертензивные эффекты </a:t>
                      </a:r>
                      <a:r>
                        <a:rPr lang="ru-RU" sz="1800" b="1" dirty="0" err="1">
                          <a:solidFill>
                            <a:schemeClr val="bg2"/>
                          </a:solidFill>
                          <a:effectLst/>
                        </a:rPr>
                        <a:t>норэпинефрина</a:t>
                      </a: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 и </a:t>
                      </a:r>
                      <a:r>
                        <a:rPr lang="ru-RU" sz="1800" b="1" dirty="0" err="1">
                          <a:solidFill>
                            <a:schemeClr val="bg2"/>
                          </a:solidFill>
                          <a:effectLst/>
                        </a:rPr>
                        <a:t>фенилэфрина</a:t>
                      </a: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, стимулирующие  α- </a:t>
                      </a:r>
                      <a:r>
                        <a:rPr lang="ru-RU" sz="1800" b="1" dirty="0" err="1">
                          <a:solidFill>
                            <a:schemeClr val="bg2"/>
                          </a:solidFill>
                          <a:effectLst/>
                        </a:rPr>
                        <a:t>адренорецепторы</a:t>
                      </a: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chemeClr val="bg2"/>
                          </a:solidFill>
                          <a:effectLst/>
                        </a:rPr>
                        <a:t>переферических</a:t>
                      </a: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 сосудов;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 - средства для наркоза</a:t>
                      </a:r>
                      <a:endParaRPr lang="ru-RU" sz="1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alpha val="8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Пример: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chemeClr val="bg2"/>
                          </a:solidFill>
                          <a:effectLst/>
                        </a:rPr>
                        <a:t>Хлорпромазин</a:t>
                      </a: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 (антипсихотическое средство)  </a:t>
                      </a:r>
                      <a:r>
                        <a:rPr lang="ru-RU" sz="1800" b="1" dirty="0" err="1">
                          <a:solidFill>
                            <a:schemeClr val="bg2"/>
                          </a:solidFill>
                          <a:effectLst/>
                        </a:rPr>
                        <a:t>потенциирует</a:t>
                      </a: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 действие средств для наркоза</a:t>
                      </a:r>
                      <a:endParaRPr lang="ru-RU" sz="1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alpha val="82000"/>
                      </a:schemeClr>
                    </a:solidFill>
                  </a:tcPr>
                </a:tc>
              </a:tr>
              <a:tr h="77895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</a:rPr>
                        <a:t>Практическая цель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Достижение  фармакологического эффекта путем снижения дозы ЛВ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/>
                          </a:solidFill>
                          <a:effectLst/>
                        </a:rPr>
                        <a:t> </a:t>
                      </a:r>
                      <a:endParaRPr lang="ru-RU" sz="1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alpha val="82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9901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404664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Антагонизм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r>
              <a:rPr lang="ru-RU" sz="3200" dirty="0" smtClean="0"/>
              <a:t> </a:t>
            </a:r>
            <a:r>
              <a:rPr lang="ru-RU" sz="3200" b="1" dirty="0"/>
              <a:t>(от г </a:t>
            </a:r>
            <a:r>
              <a:rPr lang="ru-RU" sz="3200" b="1" dirty="0" err="1"/>
              <a:t>реч</a:t>
            </a:r>
            <a:r>
              <a:rPr lang="ru-RU" sz="3200" b="1" dirty="0"/>
              <a:t>. </a:t>
            </a:r>
            <a:r>
              <a:rPr lang="en-US" sz="3200" b="1" i="1" dirty="0"/>
              <a:t>anti</a:t>
            </a:r>
            <a:r>
              <a:rPr lang="en-US" sz="3200" b="1" dirty="0"/>
              <a:t> </a:t>
            </a:r>
            <a:r>
              <a:rPr lang="ru-RU" sz="3200" b="1" dirty="0"/>
              <a:t>– против, </a:t>
            </a:r>
            <a:r>
              <a:rPr lang="en-US" sz="3200" b="1" i="1" dirty="0" err="1"/>
              <a:t>agon</a:t>
            </a:r>
            <a:r>
              <a:rPr lang="en-US" sz="3200" b="1" dirty="0"/>
              <a:t> </a:t>
            </a:r>
            <a:r>
              <a:rPr lang="ru-RU" sz="3200" b="1" dirty="0"/>
              <a:t>– борьба)  </a:t>
            </a:r>
            <a:endParaRPr lang="en-US" sz="3200" b="1" dirty="0" smtClean="0"/>
          </a:p>
          <a:p>
            <a:r>
              <a:rPr lang="ru-RU" sz="3200" b="1" dirty="0" smtClean="0"/>
              <a:t> </a:t>
            </a:r>
            <a:r>
              <a:rPr lang="ru-RU" sz="3200" b="1" dirty="0"/>
              <a:t>уменьшение или полное устранение фармакологического эффекта одного ЛВ другим при их совместном применении </a:t>
            </a:r>
            <a:endParaRPr lang="en-US" sz="3200" b="1" dirty="0" smtClean="0"/>
          </a:p>
          <a:p>
            <a:endParaRPr lang="en-US" sz="2400" b="1" dirty="0"/>
          </a:p>
          <a:p>
            <a:endParaRPr lang="ru-RU" sz="2400" b="1" dirty="0"/>
          </a:p>
        </p:txBody>
      </p:sp>
      <p:sp>
        <p:nvSpPr>
          <p:cNvPr id="2" name="AutoShape 2" descr="Картинки по запросу лекарственных препаратов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://rusclinic.ru/assets/images/middle/dgrugshand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2730" y="2996952"/>
            <a:ext cx="511376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550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286071" y="0"/>
            <a:ext cx="7857929" cy="6572573"/>
            <a:chOff x="1665" y="1440"/>
            <a:chExt cx="10786" cy="10523"/>
          </a:xfrm>
        </p:grpSpPr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3930" y="1440"/>
              <a:ext cx="4350" cy="990"/>
            </a:xfrm>
            <a:prstGeom prst="flowChartAlternateProcess">
              <a:avLst/>
            </a:prstGeom>
            <a:noFill/>
            <a:ln w="38100" cmpd="sng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Лекарственный антагонизм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>
              <a:off x="1830" y="3210"/>
              <a:ext cx="3134" cy="799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Химический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5097" y="3041"/>
              <a:ext cx="2701" cy="1144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Физико-химический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0" name="AutoShape 6"/>
            <p:cNvSpPr>
              <a:spLocks noChangeArrowheads="1"/>
            </p:cNvSpPr>
            <p:nvPr/>
          </p:nvSpPr>
          <p:spPr bwMode="auto">
            <a:xfrm>
              <a:off x="8025" y="3210"/>
              <a:ext cx="3315" cy="885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Физиологический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1" name="AutoShape 7"/>
            <p:cNvSpPr>
              <a:spLocks noChangeArrowheads="1"/>
            </p:cNvSpPr>
            <p:nvPr/>
          </p:nvSpPr>
          <p:spPr bwMode="auto">
            <a:xfrm>
              <a:off x="1665" y="4635"/>
              <a:ext cx="6090" cy="10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Непосредственное взаимодействие ЛС на основе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8190" y="4635"/>
              <a:ext cx="3240" cy="108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Функциональные эффекты ЛС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>
              <a:off x="1665" y="6705"/>
              <a:ext cx="2685" cy="3015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Химических реакций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Например: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Кислоты и щелочи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(нейтрализация)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>
              <a:off x="4845" y="6795"/>
              <a:ext cx="2760" cy="4710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Физико-химических свойств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Например: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Активированный уголь и алкалоиды, сердечные гликозиды, тяжелые металлы (абсорбция)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5" name="AutoShape 11"/>
            <p:cNvSpPr>
              <a:spLocks noChangeArrowheads="1"/>
            </p:cNvSpPr>
            <p:nvPr/>
          </p:nvSpPr>
          <p:spPr bwMode="auto">
            <a:xfrm>
              <a:off x="8025" y="6705"/>
              <a:ext cx="4426" cy="5258"/>
            </a:xfrm>
            <a:prstGeom prst="flowChartAlternateProcess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Прямой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(стимуляторы и </a:t>
              </a:r>
              <a:r>
                <a:rPr kumimoji="0" lang="ru-RU" sz="1400" b="1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блокаторы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ru-RU" sz="1400" b="1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β адренорецепторов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Конкурентный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(морфин и </a:t>
              </a:r>
              <a:r>
                <a:rPr kumimoji="0" lang="ru-RU" sz="1400" b="1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налоксон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)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Косвенный 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(</a:t>
              </a:r>
              <a:r>
                <a:rPr kumimoji="0" lang="ru-RU" sz="1400" b="1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ацеклидин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и папаверин)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Двусторонний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(снотворные↔аналептики)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Односторонний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(атропин→</a:t>
              </a:r>
              <a:r>
                <a:rPr kumimoji="0" lang="ru-RU" sz="1400" b="1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ацекл</a:t>
              </a:r>
              <a:r>
                <a:rPr kumimoji="0" lang="uk-UA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и</a:t>
              </a:r>
              <a:r>
                <a:rPr kumimoji="0" lang="ru-RU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дин</a:t>
              </a:r>
              <a:r>
                <a:rPr kumimoji="0" lang="uk-UA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)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 rot="5400000">
              <a:off x="5843" y="2665"/>
              <a:ext cx="497" cy="2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37" name="AutoShape 13"/>
            <p:cNvCxnSpPr>
              <a:cxnSpLocks noChangeShapeType="1"/>
            </p:cNvCxnSpPr>
            <p:nvPr/>
          </p:nvCxnSpPr>
          <p:spPr bwMode="auto">
            <a:xfrm>
              <a:off x="8190" y="2430"/>
              <a:ext cx="1215" cy="69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38" name="AutoShape 14"/>
            <p:cNvCxnSpPr>
              <a:cxnSpLocks noChangeShapeType="1"/>
            </p:cNvCxnSpPr>
            <p:nvPr/>
          </p:nvCxnSpPr>
          <p:spPr bwMode="auto">
            <a:xfrm flipH="1">
              <a:off x="3076" y="2430"/>
              <a:ext cx="854" cy="78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39" name="AutoShape 15"/>
            <p:cNvCxnSpPr>
              <a:cxnSpLocks noChangeShapeType="1"/>
            </p:cNvCxnSpPr>
            <p:nvPr/>
          </p:nvCxnSpPr>
          <p:spPr bwMode="auto">
            <a:xfrm rot="5400000">
              <a:off x="2711" y="4315"/>
              <a:ext cx="610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40" name="AutoShape 16"/>
            <p:cNvCxnSpPr>
              <a:cxnSpLocks noChangeShapeType="1"/>
            </p:cNvCxnSpPr>
            <p:nvPr/>
          </p:nvCxnSpPr>
          <p:spPr bwMode="auto">
            <a:xfrm>
              <a:off x="6105" y="4215"/>
              <a:ext cx="0" cy="4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41" name="AutoShape 17"/>
            <p:cNvCxnSpPr>
              <a:cxnSpLocks noChangeShapeType="1"/>
            </p:cNvCxnSpPr>
            <p:nvPr/>
          </p:nvCxnSpPr>
          <p:spPr bwMode="auto">
            <a:xfrm flipH="1">
              <a:off x="3076" y="5715"/>
              <a:ext cx="1" cy="108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42" name="AutoShape 18"/>
            <p:cNvCxnSpPr>
              <a:cxnSpLocks noChangeShapeType="1"/>
            </p:cNvCxnSpPr>
            <p:nvPr/>
          </p:nvCxnSpPr>
          <p:spPr bwMode="auto">
            <a:xfrm>
              <a:off x="6195" y="5715"/>
              <a:ext cx="0" cy="108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43" name="AutoShape 19"/>
            <p:cNvCxnSpPr>
              <a:cxnSpLocks noChangeShapeType="1"/>
            </p:cNvCxnSpPr>
            <p:nvPr/>
          </p:nvCxnSpPr>
          <p:spPr bwMode="auto">
            <a:xfrm>
              <a:off x="9600" y="5715"/>
              <a:ext cx="0" cy="108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>
              <a:off x="9525" y="4095"/>
              <a:ext cx="0" cy="5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xmlns="" val="39078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8001000" cy="3323456"/>
          </a:xfrm>
        </p:spPr>
        <p:txBody>
          <a:bodyPr/>
          <a:lstStyle/>
          <a:p>
            <a:pPr algn="ctr"/>
            <a:r>
              <a:rPr lang="ru-RU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Синергоантагонизм</a:t>
            </a: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явление, когда при </a:t>
            </a:r>
            <a:r>
              <a:rPr lang="ru-RU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сочетаном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применении ЛП одни фармакологические эффекты </a:t>
            </a:r>
            <a:r>
              <a:rPr lang="ru-RU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устраняються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а другие  </a:t>
            </a:r>
            <a:r>
              <a:rPr lang="ru-RU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усиливаються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Например: на фоне применения </a:t>
            </a:r>
            <a:r>
              <a:rPr lang="el-GR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0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адреноблокатора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фентоламина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устраняется стимулирующее влияние адреналина на </a:t>
            </a:r>
            <a:r>
              <a:rPr lang="el-GR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0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адренорецепторы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но усиливается на </a:t>
            </a:r>
            <a:b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l-GR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β</a:t>
            </a:r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0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адренорецепторы</a:t>
            </a:r>
            <a:endParaRPr lang="ru-RU" sz="20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206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323528" y="188640"/>
            <a:ext cx="8640960" cy="86409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Побочное действие лекарств на организм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07504" y="1124744"/>
            <a:ext cx="8856984" cy="1752600"/>
          </a:xfrm>
        </p:spPr>
        <p:txBody>
          <a:bodyPr/>
          <a:lstStyle/>
          <a:p>
            <a:pPr algn="just"/>
            <a:r>
              <a:rPr lang="ru-RU" sz="2800" b="1" dirty="0" smtClean="0">
                <a:solidFill>
                  <a:srgbClr val="FFFF00"/>
                </a:solidFill>
                <a:effectLst/>
              </a:rPr>
              <a:t>Побочное явление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smtClean="0"/>
              <a:t>– неблагоприятные с медицинской точки зрения проявления, которые возникают во время лечения ЛС, но не обязательно имеют причинно-следственную связь с применением ЛС. </a:t>
            </a:r>
          </a:p>
          <a:p>
            <a:pPr algn="just"/>
            <a:r>
              <a:rPr lang="ru-RU" sz="2800" b="1" dirty="0" smtClean="0">
                <a:solidFill>
                  <a:srgbClr val="FFFF00"/>
                </a:solidFill>
                <a:effectLst/>
              </a:rPr>
              <a:t>Побочная реакция </a:t>
            </a:r>
            <a:r>
              <a:rPr lang="ru-RU" sz="2800" dirty="0" smtClean="0"/>
              <a:t>– отрицательная, нежелательная для организма больного реакция, возникшая при применении ЛС в терапевтических дозах, при этом не исключается причинно-следственная связь с применением ЛС</a:t>
            </a:r>
          </a:p>
          <a:p>
            <a:pPr marL="457200" indent="-457200" algn="just">
              <a:buFontTx/>
              <a:buChar char="-"/>
            </a:pPr>
            <a:r>
              <a:rPr lang="ru-RU" sz="2800" b="1" dirty="0" smtClean="0">
                <a:solidFill>
                  <a:srgbClr val="FFFF00"/>
                </a:solidFill>
              </a:rPr>
              <a:t>Побочная реакция ожидаемая</a:t>
            </a:r>
          </a:p>
          <a:p>
            <a:pPr marL="457200" indent="-457200" algn="just">
              <a:buFontTx/>
              <a:buChar char="-"/>
            </a:pPr>
            <a:r>
              <a:rPr lang="ru-RU" sz="2800" b="1" dirty="0" smtClean="0">
                <a:solidFill>
                  <a:srgbClr val="FFFF00"/>
                </a:solidFill>
                <a:effectLst/>
              </a:rPr>
              <a:t>Побочная реакция не ожидаемая  </a:t>
            </a:r>
            <a:endParaRPr lang="ru-RU" sz="2800" b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845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07504" y="188640"/>
            <a:ext cx="8496944" cy="64087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Побочное действие ЛС - </a:t>
            </a:r>
          </a:p>
          <a:p>
            <a:r>
              <a:rPr lang="ru-RU" sz="2800" b="1" dirty="0" smtClean="0">
                <a:solidFill>
                  <a:schemeClr val="tx1"/>
                </a:solidFill>
                <a:effectLst/>
              </a:rPr>
              <a:t>нежелательное действие ЛС, которое обусловлено их фармакологическими свойствами и наблюдается при применении исключительно в дозах, которые рекомендуются инструкцией для медицинского применения </a:t>
            </a:r>
          </a:p>
          <a:p>
            <a:pPr algn="l">
              <a:spcBef>
                <a:spcPts val="0"/>
              </a:spcBef>
            </a:pPr>
            <a:r>
              <a:rPr lang="ru-RU" sz="2800" b="1" i="1" dirty="0" smtClean="0">
                <a:solidFill>
                  <a:schemeClr val="tx1"/>
                </a:solidFill>
                <a:effectLst/>
              </a:rPr>
              <a:t>- лекарственная аллергия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</a:pPr>
            <a:r>
              <a:rPr lang="ru-RU" sz="2800" b="1" i="1" dirty="0" smtClean="0">
                <a:solidFill>
                  <a:schemeClr val="tx1"/>
                </a:solidFill>
                <a:effectLst/>
              </a:rPr>
              <a:t>дисбактериоз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</a:pPr>
            <a:r>
              <a:rPr lang="ru-RU" sz="2800" b="1" i="1" dirty="0" smtClean="0">
                <a:solidFill>
                  <a:schemeClr val="tx1"/>
                </a:solidFill>
                <a:effectLst/>
              </a:rPr>
              <a:t>угнетение иммунитета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</a:pPr>
            <a:r>
              <a:rPr lang="ru-RU" sz="2800" b="1" i="1" dirty="0" err="1" smtClean="0">
                <a:solidFill>
                  <a:schemeClr val="tx1"/>
                </a:solidFill>
                <a:effectLst/>
              </a:rPr>
              <a:t>химиорезистентность</a:t>
            </a:r>
            <a:endParaRPr lang="ru-RU" sz="2800" b="1" i="1" dirty="0" smtClean="0">
              <a:solidFill>
                <a:schemeClr val="tx1"/>
              </a:solidFill>
              <a:effectLst/>
            </a:endParaRPr>
          </a:p>
          <a:p>
            <a:pPr marL="457200" indent="-457200" algn="l">
              <a:spcBef>
                <a:spcPts val="0"/>
              </a:spcBef>
              <a:buFontTx/>
              <a:buChar char="-"/>
            </a:pPr>
            <a:r>
              <a:rPr lang="ru-RU" sz="2800" b="1" i="1" dirty="0" smtClean="0">
                <a:solidFill>
                  <a:schemeClr val="tx1"/>
                </a:solidFill>
                <a:effectLst/>
              </a:rPr>
              <a:t>идиосинкразия 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</a:pPr>
            <a:endParaRPr lang="ru-RU" sz="2800" b="1" dirty="0" smtClean="0">
              <a:solidFill>
                <a:schemeClr val="tx1"/>
              </a:solidFill>
              <a:effectLst/>
            </a:endParaRPr>
          </a:p>
          <a:p>
            <a:pPr>
              <a:spcBef>
                <a:spcPts val="0"/>
              </a:spcBef>
            </a:pPr>
            <a:endParaRPr lang="ru-RU" sz="2800" b="1" dirty="0" smtClean="0">
              <a:solidFill>
                <a:schemeClr val="tx1"/>
              </a:solidFill>
              <a:effectLst/>
            </a:endParaRPr>
          </a:p>
          <a:p>
            <a:endParaRPr lang="ru-RU" sz="2400" dirty="0"/>
          </a:p>
        </p:txBody>
      </p:sp>
      <p:pic>
        <p:nvPicPr>
          <p:cNvPr id="4" name="Рисунок 3" descr="C:\Users\1\Downloads\загруженное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96952"/>
            <a:ext cx="4320480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4553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latin typeface="Arial Narrow" pitchFamily="34" charset="0"/>
              </a:rPr>
              <a:t>Идиосинкразия </a:t>
            </a:r>
            <a:r>
              <a:rPr lang="ru-RU" b="1" i="1" dirty="0">
                <a:solidFill>
                  <a:srgbClr val="FFFF00"/>
                </a:solidFill>
                <a:latin typeface="Arial Narrow" pitchFamily="34" charset="0"/>
              </a:rPr>
              <a:t/>
            </a:r>
            <a:br>
              <a:rPr lang="ru-RU" b="1" i="1" dirty="0">
                <a:solidFill>
                  <a:srgbClr val="FFFF00"/>
                </a:solidFill>
                <a:latin typeface="Arial Narrow" pitchFamily="34" charset="0"/>
              </a:rPr>
            </a:br>
            <a:endParaRPr lang="ru-RU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latin typeface="Arial Narrow" pitchFamily="34" charset="0"/>
              </a:rPr>
              <a:t>Осложнения обусловленные генетическими энзимопатиями.</a:t>
            </a:r>
          </a:p>
          <a:p>
            <a:r>
              <a:rPr lang="ru-RU" sz="2800" dirty="0" smtClean="0">
                <a:latin typeface="Arial Narrow" pitchFamily="34" charset="0"/>
              </a:rPr>
              <a:t>Например: </a:t>
            </a:r>
            <a:r>
              <a:rPr lang="ru-RU" sz="2800" b="1" i="1" dirty="0" smtClean="0">
                <a:latin typeface="Arial Narrow" pitchFamily="34" charset="0"/>
              </a:rPr>
              <a:t>генетически обусловленная недостаточность </a:t>
            </a:r>
            <a:r>
              <a:rPr lang="ru-RU" sz="2800" b="1" i="1" dirty="0" err="1" smtClean="0">
                <a:latin typeface="Arial Narrow" pitchFamily="34" charset="0"/>
              </a:rPr>
              <a:t>бутирилхолинэстеразы</a:t>
            </a:r>
            <a:r>
              <a:rPr lang="ru-RU" sz="2800" b="1" i="1" dirty="0" smtClean="0">
                <a:latin typeface="Arial Narrow" pitchFamily="34" charset="0"/>
              </a:rPr>
              <a:t>, вызывающей гидролиз </a:t>
            </a:r>
            <a:r>
              <a:rPr lang="ru-RU" sz="2800" b="1" i="1" dirty="0" err="1" smtClean="0">
                <a:latin typeface="Arial Narrow" pitchFamily="34" charset="0"/>
              </a:rPr>
              <a:t>дитилина</a:t>
            </a:r>
            <a:r>
              <a:rPr lang="ru-RU" sz="2800" b="1" i="1" dirty="0" smtClean="0">
                <a:latin typeface="Arial Narrow" pitchFamily="34" charset="0"/>
              </a:rPr>
              <a:t> пролонгирует  его курареподобное действие</a:t>
            </a:r>
            <a:endParaRPr lang="ru-RU" sz="2800" b="1" i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46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35888" cy="936104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Arial Narrow" pitchFamily="34" charset="0"/>
              </a:rPr>
              <a:t>Профилактика побочного действия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807896" cy="5115272"/>
          </a:xfrm>
        </p:spPr>
        <p:txBody>
          <a:bodyPr/>
          <a:lstStyle/>
          <a:p>
            <a:r>
              <a:rPr lang="ru-RU" sz="2000" dirty="0" smtClean="0">
                <a:latin typeface="Arial Narrow" pitchFamily="34" charset="0"/>
              </a:rPr>
              <a:t>1. Обязательно выяснить у каждого больного медикаментозный анамнез (переносимость ЛП), а в случае необходимости проводить спец. исследования для установления возможной повышенной чувствительности.</a:t>
            </a:r>
          </a:p>
          <a:p>
            <a:r>
              <a:rPr lang="ru-RU" sz="2000" dirty="0" smtClean="0">
                <a:latin typeface="Arial Narrow" pitchFamily="34" charset="0"/>
              </a:rPr>
              <a:t>2. ЛП назначать только по показаниям, в оптимальных дозах, лучше </a:t>
            </a:r>
            <a:r>
              <a:rPr lang="en-US" sz="2000" dirty="0" smtClean="0">
                <a:latin typeface="Arial Narrow" pitchFamily="34" charset="0"/>
              </a:rPr>
              <a:t>per </a:t>
            </a:r>
            <a:r>
              <a:rPr lang="en-US" sz="2000" dirty="0" err="1" smtClean="0">
                <a:latin typeface="Arial Narrow" pitchFamily="34" charset="0"/>
              </a:rPr>
              <a:t>os</a:t>
            </a:r>
            <a:r>
              <a:rPr lang="en-US" sz="2000" dirty="0" smtClean="0">
                <a:latin typeface="Arial Narrow" pitchFamily="34" charset="0"/>
              </a:rPr>
              <a:t>.</a:t>
            </a:r>
            <a:endParaRPr lang="ru-RU" sz="2000" dirty="0" smtClean="0">
              <a:latin typeface="Arial Narrow" pitchFamily="34" charset="0"/>
            </a:endParaRPr>
          </a:p>
          <a:p>
            <a:r>
              <a:rPr lang="ru-RU" sz="2000" dirty="0" smtClean="0">
                <a:latin typeface="Arial Narrow" pitchFamily="34" charset="0"/>
              </a:rPr>
              <a:t>3. Не следует применять одновременно несколько ЛП с одинаковым механизмом действия.  Избегать </a:t>
            </a:r>
            <a:r>
              <a:rPr lang="ru-RU" sz="2000" dirty="0" err="1" smtClean="0">
                <a:latin typeface="Arial Narrow" pitchFamily="34" charset="0"/>
              </a:rPr>
              <a:t>полипрагмазии</a:t>
            </a:r>
            <a:r>
              <a:rPr lang="ru-RU" sz="2000" dirty="0" smtClean="0">
                <a:latin typeface="Arial Narrow" pitchFamily="34" charset="0"/>
              </a:rPr>
              <a:t>.</a:t>
            </a:r>
          </a:p>
          <a:p>
            <a:r>
              <a:rPr lang="ru-RU" sz="2000" dirty="0" smtClean="0">
                <a:latin typeface="Arial Narrow" pitchFamily="34" charset="0"/>
              </a:rPr>
              <a:t>4. Составлять обоснованную схему лечения для каждого больного. При легких формах заболевания усиленная фармакотерапия недопустима.</a:t>
            </a:r>
          </a:p>
          <a:p>
            <a:r>
              <a:rPr lang="ru-RU" sz="2000" dirty="0" smtClean="0">
                <a:latin typeface="Arial Narrow" pitchFamily="34" charset="0"/>
              </a:rPr>
              <a:t>5. Антибиотики и сульфаниламиды назначать с учетом этиологии заболевания, вида и свойств микроорганизмов, а также их чувствительности к противомикробным препаратам.</a:t>
            </a:r>
          </a:p>
          <a:p>
            <a:r>
              <a:rPr lang="ru-RU" sz="2000" dirty="0" smtClean="0">
                <a:latin typeface="Arial Narrow" pitchFamily="34" charset="0"/>
              </a:rPr>
              <a:t>6. Применять метод «прикрытия» побочного действия ЛС.  Например, применять препараты калия для уменьшения токсического действия сердечных гликозидов.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Парацетамол 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smtClean="0">
                <a:latin typeface="Arial"/>
                <a:cs typeface="Arial"/>
              </a:rPr>
              <a:t>→ Нитроглицерин; </a:t>
            </a:r>
            <a:endParaRPr lang="ru-RU" sz="20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181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0" y="0"/>
            <a:ext cx="8915400" cy="105273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Токсическое действие ЛС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0" y="764704"/>
            <a:ext cx="8229600" cy="487409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  <a:effectLst/>
              </a:rPr>
              <a:t>Токсическое действие ЛС </a:t>
            </a:r>
            <a:r>
              <a:rPr lang="ru-RU" sz="2800" dirty="0" smtClean="0">
                <a:effectLst/>
              </a:rPr>
              <a:t>– следствие их абсолютной и относительной передозировки</a:t>
            </a:r>
          </a:p>
          <a:p>
            <a:pPr algn="just"/>
            <a:r>
              <a:rPr lang="ru-RU" sz="2800" dirty="0" smtClean="0">
                <a:solidFill>
                  <a:srgbClr val="FFFF00"/>
                </a:solidFill>
                <a:effectLst/>
              </a:rPr>
              <a:t>- </a:t>
            </a:r>
            <a:r>
              <a:rPr lang="ru-RU" sz="28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Абсолютная передозировка </a:t>
            </a:r>
            <a:r>
              <a:rPr lang="ru-RU" sz="2800" dirty="0" smtClean="0">
                <a:effectLst/>
              </a:rPr>
              <a:t>– возникает при превышении максимально допустимых доз (в. р., </a:t>
            </a:r>
            <a:r>
              <a:rPr lang="ru-RU" sz="2800" dirty="0" err="1" smtClean="0">
                <a:effectLst/>
              </a:rPr>
              <a:t>в.с</a:t>
            </a:r>
            <a:r>
              <a:rPr lang="ru-RU" sz="2800" dirty="0" smtClean="0">
                <a:effectLst/>
              </a:rPr>
              <a:t>.)</a:t>
            </a:r>
          </a:p>
          <a:p>
            <a:pPr algn="just"/>
            <a:r>
              <a:rPr lang="ru-RU" sz="2400" b="1" dirty="0" smtClean="0">
                <a:effectLst/>
              </a:rPr>
              <a:t>(</a:t>
            </a:r>
            <a:r>
              <a:rPr lang="ru-RU" sz="2400" b="1" i="1" dirty="0" smtClean="0">
                <a:effectLst/>
              </a:rPr>
              <a:t>ЛП имеет малую широту действия – сердечные гликозиды)</a:t>
            </a:r>
          </a:p>
          <a:p>
            <a:pPr marL="457200" indent="-457200" algn="just">
              <a:buFontTx/>
              <a:buChar char="-"/>
            </a:pPr>
            <a:r>
              <a:rPr lang="ru-RU" sz="28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Относительная передозировка </a:t>
            </a:r>
            <a:endParaRPr lang="ru-RU" sz="2400" b="1" dirty="0" smtClean="0">
              <a:solidFill>
                <a:schemeClr val="tx1"/>
              </a:solidFill>
              <a:effectLst/>
              <a:cs typeface="Arial" pitchFamily="34" charset="0"/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effectLst/>
                <a:cs typeface="Arial" pitchFamily="34" charset="0"/>
              </a:rPr>
              <a:t>применение ЛП в терапевтических дозах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effectLst/>
                <a:cs typeface="Arial" pitchFamily="34" charset="0"/>
              </a:rPr>
              <a:t> в определенных условиях</a:t>
            </a:r>
          </a:p>
          <a:p>
            <a:pPr algn="just"/>
            <a:r>
              <a:rPr lang="ru-RU" sz="2400" b="1" i="1" dirty="0" smtClean="0">
                <a:solidFill>
                  <a:schemeClr val="tx1"/>
                </a:solidFill>
                <a:effectLst/>
                <a:cs typeface="Arial" pitchFamily="34" charset="0"/>
              </a:rPr>
              <a:t>(кумуляция, нарушение </a:t>
            </a:r>
            <a:r>
              <a:rPr lang="ru-RU" sz="2400" b="1" i="1" dirty="0" err="1" smtClean="0">
                <a:solidFill>
                  <a:schemeClr val="tx1"/>
                </a:solidFill>
                <a:effectLst/>
                <a:cs typeface="Arial" pitchFamily="34" charset="0"/>
              </a:rPr>
              <a:t>биотрансформации</a:t>
            </a:r>
            <a:r>
              <a:rPr lang="ru-RU" sz="2400" b="1" i="1" dirty="0" smtClean="0">
                <a:solidFill>
                  <a:schemeClr val="tx1"/>
                </a:solidFill>
                <a:effectLst/>
                <a:cs typeface="Arial" pitchFamily="34" charset="0"/>
              </a:rPr>
              <a:t>)</a:t>
            </a:r>
            <a:endParaRPr lang="ru-RU" sz="2400" b="1" i="1" dirty="0"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26" name="Picture 2" descr="http://cs304606.vk.me/u2975309/-14/x_f3990e5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501009"/>
            <a:ext cx="2978648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053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249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FF00"/>
                </a:solidFill>
              </a:rPr>
              <a:t>Токсическое влияние ЛВ на эмбрион и </a:t>
            </a:r>
            <a:r>
              <a:rPr lang="ru-RU" sz="2400" dirty="0" smtClean="0">
                <a:solidFill>
                  <a:srgbClr val="FFFF00"/>
                </a:solidFill>
              </a:rPr>
              <a:t>плод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в  период беременности </a:t>
            </a:r>
            <a:endParaRPr lang="ru-RU" dirty="0">
              <a:solidFill>
                <a:srgbClr val="FFFF00"/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496" y="908720"/>
            <a:ext cx="6955606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spcBef>
                <a:spcPct val="50000"/>
              </a:spcBef>
            </a:pPr>
            <a:r>
              <a:rPr lang="ru-RU" b="1" dirty="0" smtClean="0"/>
              <a:t>- </a:t>
            </a:r>
            <a:r>
              <a:rPr lang="ru-RU" b="1" dirty="0" err="1" smtClean="0"/>
              <a:t>Эмбриолетальный</a:t>
            </a:r>
            <a:r>
              <a:rPr lang="ru-RU" b="1" dirty="0" smtClean="0"/>
              <a:t> </a:t>
            </a:r>
            <a:r>
              <a:rPr lang="ru-RU" b="1" dirty="0"/>
              <a:t>эффект </a:t>
            </a:r>
            <a:br>
              <a:rPr lang="ru-RU" b="1" dirty="0"/>
            </a:br>
            <a:r>
              <a:rPr lang="ru-RU" b="1" dirty="0"/>
              <a:t>(до и </a:t>
            </a:r>
            <a:r>
              <a:rPr lang="ru-RU" b="1" dirty="0" err="1"/>
              <a:t>постимплантационная</a:t>
            </a:r>
            <a:r>
              <a:rPr lang="ru-RU" b="1" dirty="0"/>
              <a:t> гибель зародыша)</a:t>
            </a:r>
          </a:p>
          <a:p>
            <a:pPr marL="533400" indent="-533400">
              <a:spcBef>
                <a:spcPct val="50000"/>
              </a:spcBef>
            </a:pPr>
            <a:r>
              <a:rPr lang="ru-RU" b="1" dirty="0" smtClean="0"/>
              <a:t>- </a:t>
            </a:r>
            <a:r>
              <a:rPr lang="ru-RU" b="1" dirty="0" err="1" smtClean="0"/>
              <a:t>Эмбриотоксический</a:t>
            </a:r>
            <a:r>
              <a:rPr lang="ru-RU" b="1" dirty="0" smtClean="0"/>
              <a:t> </a:t>
            </a:r>
            <a:r>
              <a:rPr lang="ru-RU" b="1" dirty="0"/>
              <a:t>эффект </a:t>
            </a:r>
            <a:r>
              <a:rPr lang="ru-RU" b="1" dirty="0" smtClean="0"/>
              <a:t>(</a:t>
            </a:r>
            <a:r>
              <a:rPr lang="ru-RU" b="1" dirty="0"/>
              <a:t>функционально-структурные нарушения </a:t>
            </a:r>
            <a:r>
              <a:rPr lang="ru-RU" b="1" dirty="0" smtClean="0"/>
              <a:t>клеточных систем </a:t>
            </a:r>
            <a:r>
              <a:rPr lang="ru-RU" b="1" dirty="0"/>
              <a:t>эмбриона)</a:t>
            </a:r>
          </a:p>
          <a:p>
            <a:pPr marL="533400" indent="-533400">
              <a:spcBef>
                <a:spcPct val="50000"/>
              </a:spcBef>
            </a:pPr>
            <a:r>
              <a:rPr lang="ru-RU" b="1" dirty="0" smtClean="0"/>
              <a:t>- </a:t>
            </a:r>
            <a:r>
              <a:rPr lang="ru-RU" b="1" dirty="0" err="1" smtClean="0"/>
              <a:t>Фетотоксический</a:t>
            </a:r>
            <a:r>
              <a:rPr lang="ru-RU" b="1" dirty="0" smtClean="0"/>
              <a:t> </a:t>
            </a:r>
            <a:r>
              <a:rPr lang="ru-RU" b="1" dirty="0"/>
              <a:t>эффект </a:t>
            </a:r>
            <a:br>
              <a:rPr lang="ru-RU" b="1" dirty="0"/>
            </a:br>
            <a:r>
              <a:rPr lang="ru-RU" b="1" dirty="0"/>
              <a:t>(функционально-структурные </a:t>
            </a:r>
            <a:br>
              <a:rPr lang="ru-RU" b="1" dirty="0"/>
            </a:br>
            <a:r>
              <a:rPr lang="ru-RU" b="1" dirty="0"/>
              <a:t>нарушения клеточных </a:t>
            </a:r>
            <a:br>
              <a:rPr lang="ru-RU" b="1" dirty="0"/>
            </a:br>
            <a:r>
              <a:rPr lang="ru-RU" b="1" dirty="0"/>
              <a:t>систем плода)</a:t>
            </a:r>
          </a:p>
          <a:p>
            <a:pPr marL="533400" indent="-533400">
              <a:spcBef>
                <a:spcPct val="50000"/>
              </a:spcBef>
            </a:pPr>
            <a:r>
              <a:rPr lang="ru-RU" b="1" dirty="0" smtClean="0"/>
              <a:t>- Тератогенный </a:t>
            </a:r>
            <a:r>
              <a:rPr lang="ru-RU" b="1" dirty="0"/>
              <a:t>эффект </a:t>
            </a:r>
            <a:br>
              <a:rPr lang="ru-RU" b="1" dirty="0"/>
            </a:br>
            <a:r>
              <a:rPr lang="ru-RU" b="1" dirty="0"/>
              <a:t>(аномалии развития)</a:t>
            </a:r>
          </a:p>
          <a:p>
            <a:pPr marL="533400" indent="-533400">
              <a:spcBef>
                <a:spcPct val="50000"/>
              </a:spcBef>
              <a:buFontTx/>
              <a:buChar char="-"/>
            </a:pPr>
            <a:r>
              <a:rPr lang="ru-RU" b="1" dirty="0" smtClean="0"/>
              <a:t>Мутагенный </a:t>
            </a:r>
            <a:r>
              <a:rPr lang="ru-RU" b="1" dirty="0"/>
              <a:t>эффект </a:t>
            </a:r>
            <a:br>
              <a:rPr lang="ru-RU" b="1" dirty="0"/>
            </a:br>
            <a:r>
              <a:rPr lang="ru-RU" b="1" dirty="0"/>
              <a:t>(структурные </a:t>
            </a:r>
            <a:endParaRPr lang="ru-RU" b="1" dirty="0" smtClean="0"/>
          </a:p>
          <a:p>
            <a:pPr marL="533400" indent="-533400">
              <a:spcBef>
                <a:spcPct val="50000"/>
              </a:spcBef>
              <a:buFontTx/>
              <a:buChar char="-"/>
            </a:pPr>
            <a:r>
              <a:rPr lang="ru-RU" b="1" dirty="0" smtClean="0"/>
              <a:t>изменения </a:t>
            </a:r>
            <a:r>
              <a:rPr lang="ru-RU" b="1" dirty="0"/>
              <a:t>ДНК)</a:t>
            </a:r>
          </a:p>
        </p:txBody>
      </p:sp>
      <p:pic>
        <p:nvPicPr>
          <p:cNvPr id="9" name="Picture 2" descr="40275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921" t="11061" r="28703" b="29826"/>
          <a:stretch>
            <a:fillRect/>
          </a:stretch>
        </p:blipFill>
        <p:spPr bwMode="auto">
          <a:xfrm>
            <a:off x="6991102" y="1700807"/>
            <a:ext cx="2045394" cy="3636257"/>
          </a:xfrm>
          <a:prstGeom prst="rect">
            <a:avLst/>
          </a:prstGeom>
          <a:noFill/>
          <a:ln w="38100">
            <a:solidFill>
              <a:srgbClr val="6699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4987" y="3101628"/>
            <a:ext cx="4016115" cy="363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4247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1115616" y="116632"/>
            <a:ext cx="77724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  <a:latin typeface="Arial Black" pitchFamily="34" charset="0"/>
              </a:rPr>
              <a:t>Особенности действия ЛП при их повторном применении</a:t>
            </a:r>
            <a:endParaRPr lang="ru-RU" sz="2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547664" y="1844824"/>
            <a:ext cx="6400800" cy="1752600"/>
          </a:xfrm>
        </p:spPr>
        <p:txBody>
          <a:bodyPr/>
          <a:lstStyle/>
          <a:p>
            <a:pPr marL="342900" indent="-342900" algn="l">
              <a:buFontTx/>
              <a:buChar char="-"/>
            </a:pPr>
            <a:r>
              <a:rPr lang="ru-RU" sz="2400" b="1" dirty="0" smtClean="0">
                <a:solidFill>
                  <a:schemeClr val="tx1"/>
                </a:solidFill>
              </a:rPr>
              <a:t>Кумуляция </a:t>
            </a:r>
          </a:p>
          <a:p>
            <a:pPr marL="342900" indent="-342900" algn="l">
              <a:buFontTx/>
              <a:buChar char="-"/>
            </a:pPr>
            <a:r>
              <a:rPr lang="ru-RU" sz="2400" b="1" dirty="0" smtClean="0">
                <a:solidFill>
                  <a:schemeClr val="tx1"/>
                </a:solidFill>
              </a:rPr>
              <a:t>Сенсибилизация </a:t>
            </a:r>
          </a:p>
          <a:p>
            <a:pPr marL="342900" indent="-342900" algn="l">
              <a:buFontTx/>
              <a:buChar char="-"/>
            </a:pPr>
            <a:r>
              <a:rPr lang="ru-RU" sz="2400" b="1" dirty="0" smtClean="0">
                <a:solidFill>
                  <a:schemeClr val="tx1"/>
                </a:solidFill>
              </a:rPr>
              <a:t>Привыкание (толерантность)</a:t>
            </a:r>
          </a:p>
          <a:p>
            <a:pPr marL="342900" indent="-342900" algn="l">
              <a:buFontTx/>
              <a:buChar char="-"/>
            </a:pPr>
            <a:r>
              <a:rPr lang="ru-RU" sz="2400" b="1" dirty="0" smtClean="0">
                <a:solidFill>
                  <a:schemeClr val="tx1"/>
                </a:solidFill>
              </a:rPr>
              <a:t>Лекарственная зависимость 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397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16632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Arial" charset="0"/>
              </a:rPr>
              <a:t>Психотропные ЛП – УРОКИ ИСТОРИИ</a:t>
            </a:r>
          </a:p>
        </p:txBody>
      </p:sp>
      <p:pic>
        <p:nvPicPr>
          <p:cNvPr id="6" name="Picture 5" descr="6765_674034297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9852"/>
            <a:ext cx="2232248" cy="31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191677" y="533400"/>
            <a:ext cx="3456523" cy="707886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ТАЛИДОМИД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120900" y="1092200"/>
            <a:ext cx="2374900" cy="5191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ru-R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1956 –1964 гг.</a:t>
            </a:r>
          </a:p>
        </p:txBody>
      </p:sp>
      <p:pic>
        <p:nvPicPr>
          <p:cNvPr id="11" name="Picture 3" descr="~AUT000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632"/>
          <a:stretch>
            <a:fillRect/>
          </a:stretch>
        </p:blipFill>
        <p:spPr bwMode="auto">
          <a:xfrm>
            <a:off x="77002" y="3645024"/>
            <a:ext cx="2666198" cy="321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~AUT000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1" y="3645024"/>
            <a:ext cx="2404863" cy="321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3" descr="~AUT00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37112"/>
            <a:ext cx="1479970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 descr="вопрос1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095899"/>
            <a:ext cx="1219200" cy="110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~AUT000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455946"/>
            <a:ext cx="1824476" cy="2402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 rot="20695897">
            <a:off x="1044575" y="3276600"/>
            <a:ext cx="3603625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«Идеальное снотворное»</a:t>
            </a:r>
          </a:p>
        </p:txBody>
      </p:sp>
      <p:sp>
        <p:nvSpPr>
          <p:cNvPr id="17" name="Прямоугольник 16"/>
          <p:cNvSpPr/>
          <p:nvPr/>
        </p:nvSpPr>
        <p:spPr>
          <a:xfrm rot="10957943" flipV="1">
            <a:off x="2346647" y="2189723"/>
            <a:ext cx="3027672" cy="375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/>
              <a:t>10 000 детей с </a:t>
            </a:r>
            <a:r>
              <a:rPr lang="ru-RU" dirty="0" err="1"/>
              <a:t>фокомелией</a:t>
            </a:r>
            <a:endParaRPr lang="ru-RU" dirty="0"/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5653088" y="517525"/>
            <a:ext cx="34147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КОНТЕРГАН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6550025" y="1143000"/>
            <a:ext cx="213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2000 – 2003 гг.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381356" y="1427425"/>
            <a:ext cx="3762644" cy="3028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66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200" dirty="0">
                <a:solidFill>
                  <a:srgbClr val="FF0000"/>
                </a:solidFill>
              </a:rPr>
              <a:t>   Мощный иммунодепрессант</a:t>
            </a:r>
            <a:r>
              <a:rPr lang="ru-RU" dirty="0">
                <a:solidFill>
                  <a:srgbClr val="FF0000"/>
                </a:solidFill>
              </a:rPr>
              <a:t> для лечения:</a:t>
            </a:r>
          </a:p>
          <a:p>
            <a:pPr>
              <a:lnSpc>
                <a:spcPct val="80000"/>
              </a:lnSpc>
            </a:pPr>
            <a:endParaRPr lang="ru-RU" sz="8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spcAft>
                <a:spcPct val="45000"/>
              </a:spcAft>
              <a:buFontTx/>
              <a:buBlip>
                <a:blip r:embed="rId8"/>
              </a:buBlip>
            </a:pPr>
            <a:r>
              <a:rPr lang="ru-RU" b="0" dirty="0"/>
              <a:t> </a:t>
            </a:r>
            <a:r>
              <a:rPr lang="ru-RU" b="0" dirty="0">
                <a:solidFill>
                  <a:srgbClr val="FFFF00"/>
                </a:solidFill>
              </a:rPr>
              <a:t>Бронхиальной астмы</a:t>
            </a:r>
          </a:p>
          <a:p>
            <a:pPr>
              <a:lnSpc>
                <a:spcPct val="80000"/>
              </a:lnSpc>
              <a:spcAft>
                <a:spcPct val="45000"/>
              </a:spcAft>
              <a:buFontTx/>
              <a:buBlip>
                <a:blip r:embed="rId8"/>
              </a:buBlip>
            </a:pPr>
            <a:r>
              <a:rPr lang="ru-RU" b="0" dirty="0">
                <a:solidFill>
                  <a:srgbClr val="FFFF00"/>
                </a:solidFill>
              </a:rPr>
              <a:t> Ревматоидного артрита</a:t>
            </a:r>
          </a:p>
          <a:p>
            <a:pPr>
              <a:lnSpc>
                <a:spcPct val="80000"/>
              </a:lnSpc>
              <a:spcAft>
                <a:spcPct val="45000"/>
              </a:spcAft>
              <a:buFontTx/>
              <a:buBlip>
                <a:blip r:embed="rId8"/>
              </a:buBlip>
            </a:pPr>
            <a:r>
              <a:rPr lang="ru-RU" b="0" dirty="0">
                <a:solidFill>
                  <a:srgbClr val="FFFF00"/>
                </a:solidFill>
              </a:rPr>
              <a:t> Лепры</a:t>
            </a:r>
          </a:p>
          <a:p>
            <a:pPr>
              <a:lnSpc>
                <a:spcPct val="80000"/>
              </a:lnSpc>
              <a:spcAft>
                <a:spcPct val="45000"/>
              </a:spcAft>
              <a:buFontTx/>
              <a:buBlip>
                <a:blip r:embed="rId8"/>
              </a:buBlip>
            </a:pPr>
            <a:r>
              <a:rPr lang="ru-RU" b="0" dirty="0">
                <a:solidFill>
                  <a:srgbClr val="FFFF00"/>
                </a:solidFill>
              </a:rPr>
              <a:t>Онкологических  заболеваний</a:t>
            </a:r>
          </a:p>
        </p:txBody>
      </p:sp>
    </p:spTree>
    <p:extLst>
      <p:ext uri="{BB962C8B-B14F-4D97-AF65-F5344CB8AC3E}">
        <p14:creationId xmlns:p14="http://schemas.microsoft.com/office/powerpoint/2010/main" xmlns="" val="265878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0" y="44624"/>
            <a:ext cx="8915400" cy="1008112"/>
          </a:xfrm>
        </p:spPr>
        <p:txBody>
          <a:bodyPr/>
          <a:lstStyle/>
          <a:p>
            <a:r>
              <a:rPr lang="ru-RU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Виды лекарственного взаимодействия</a:t>
            </a:r>
            <a:br>
              <a:rPr lang="ru-RU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323528" y="764704"/>
            <a:ext cx="8712968" cy="5904656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en-US" sz="2400" i="1" dirty="0" smtClean="0">
                <a:effectLst/>
              </a:rPr>
              <a:t>I. </a:t>
            </a:r>
            <a:r>
              <a:rPr lang="ru-RU" sz="2400" b="1" i="1" dirty="0" smtClean="0">
                <a:solidFill>
                  <a:srgbClr val="FFFF00"/>
                </a:solidFill>
                <a:effectLst/>
              </a:rPr>
              <a:t>Фармацевтическое (фармацевтическая несовместимость)</a:t>
            </a:r>
            <a:endParaRPr lang="ru-RU" sz="2400" b="1" dirty="0">
              <a:solidFill>
                <a:srgbClr val="FFFF00"/>
              </a:solidFill>
              <a:effectLst/>
            </a:endParaRPr>
          </a:p>
          <a:p>
            <a:pPr algn="just">
              <a:spcBef>
                <a:spcPts val="0"/>
              </a:spcBef>
            </a:pPr>
            <a:r>
              <a:rPr lang="ru-RU" sz="2400" dirty="0">
                <a:effectLst/>
              </a:rPr>
              <a:t>     происходит вне организма больного, обусловлено физико-химическими </a:t>
            </a:r>
            <a:r>
              <a:rPr lang="ru-RU" sz="2400" dirty="0" smtClean="0">
                <a:effectLst/>
              </a:rPr>
              <a:t>реакциями</a:t>
            </a:r>
            <a:r>
              <a:rPr lang="en-US" sz="2400" dirty="0">
                <a:effectLst/>
              </a:rPr>
              <a:t> </a:t>
            </a:r>
            <a:r>
              <a:rPr lang="en-US" sz="2400" dirty="0" smtClean="0">
                <a:effectLst/>
              </a:rPr>
              <a:t>(</a:t>
            </a:r>
            <a:r>
              <a:rPr lang="ru-RU" sz="2400" dirty="0" smtClean="0">
                <a:effectLst/>
              </a:rPr>
              <a:t>изготовлении, хранении, смешивании в одном шприце)</a:t>
            </a:r>
            <a:endParaRPr lang="en-US" sz="2400" dirty="0" smtClean="0">
              <a:effectLst/>
            </a:endParaRPr>
          </a:p>
          <a:p>
            <a:pPr algn="l">
              <a:spcBef>
                <a:spcPts val="0"/>
              </a:spcBef>
            </a:pPr>
            <a:r>
              <a:rPr lang="en-US" sz="2400" dirty="0" smtClean="0">
                <a:effectLst/>
              </a:rPr>
              <a:t>II. </a:t>
            </a:r>
            <a:r>
              <a:rPr lang="ru-RU" sz="2400" dirty="0" smtClean="0">
                <a:effectLst/>
              </a:rPr>
              <a:t>         </a:t>
            </a:r>
            <a:r>
              <a:rPr lang="en-US" sz="2400" dirty="0" smtClean="0">
                <a:effectLst/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  <a:effectLst/>
              </a:rPr>
              <a:t>Фармакологическое</a:t>
            </a:r>
          </a:p>
          <a:p>
            <a:pPr>
              <a:spcBef>
                <a:spcPts val="0"/>
              </a:spcBef>
            </a:pPr>
            <a:r>
              <a:rPr lang="ru-RU" sz="2400" i="1" dirty="0" smtClean="0">
                <a:effectLst/>
              </a:rPr>
              <a:t>        1.</a:t>
            </a:r>
            <a:r>
              <a:rPr lang="ru-RU" sz="2400" i="1" dirty="0">
                <a:effectLst/>
              </a:rPr>
              <a:t>	  </a:t>
            </a:r>
            <a:r>
              <a:rPr lang="ru-RU" sz="2400" b="1" i="1" dirty="0" smtClean="0">
                <a:solidFill>
                  <a:srgbClr val="FFFF00"/>
                </a:solidFill>
                <a:effectLst/>
              </a:rPr>
              <a:t>Фармакокинетическое</a:t>
            </a:r>
          </a:p>
          <a:p>
            <a:pPr>
              <a:spcBef>
                <a:spcPts val="0"/>
              </a:spcBef>
            </a:pPr>
            <a:r>
              <a:rPr lang="ru-RU" sz="2400" i="1" dirty="0" smtClean="0">
                <a:effectLst/>
              </a:rPr>
              <a:t>2. </a:t>
            </a:r>
            <a:r>
              <a:rPr lang="ru-RU" sz="2400" b="1" i="1" dirty="0" smtClean="0">
                <a:solidFill>
                  <a:srgbClr val="FFFF00"/>
                </a:solidFill>
                <a:effectLst/>
              </a:rPr>
              <a:t>Фармакодинамическое</a:t>
            </a:r>
            <a:endParaRPr lang="ru-RU" sz="2400" b="1" dirty="0">
              <a:solidFill>
                <a:srgbClr val="FFFF00"/>
              </a:solidFill>
              <a:effectLst/>
            </a:endParaRPr>
          </a:p>
          <a:p>
            <a:pPr algn="just">
              <a:spcBef>
                <a:spcPts val="0"/>
              </a:spcBef>
            </a:pPr>
            <a:r>
              <a:rPr lang="ru-RU" sz="2400" dirty="0">
                <a:effectLst/>
              </a:rPr>
              <a:t>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796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323528" y="188640"/>
            <a:ext cx="8568952" cy="115212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Виды фармакотерапии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323528" y="1340768"/>
            <a:ext cx="8784976" cy="525658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☺</a:t>
            </a:r>
            <a:r>
              <a:rPr lang="ru-RU" dirty="0" smtClean="0"/>
              <a:t> Профилактическая </a:t>
            </a:r>
            <a:endParaRPr lang="ru-RU" dirty="0"/>
          </a:p>
          <a:p>
            <a:pPr algn="l"/>
            <a:r>
              <a:rPr lang="ru-RU" dirty="0">
                <a:solidFill>
                  <a:srgbClr val="FF0000"/>
                </a:solidFill>
              </a:rPr>
              <a:t>☺</a:t>
            </a:r>
            <a:r>
              <a:rPr lang="ru-RU" dirty="0"/>
              <a:t> </a:t>
            </a:r>
            <a:r>
              <a:rPr lang="ru-RU" dirty="0" smtClean="0"/>
              <a:t>Этиотропная</a:t>
            </a:r>
            <a:endParaRPr lang="ru-RU" dirty="0"/>
          </a:p>
          <a:p>
            <a:pPr algn="l"/>
            <a:r>
              <a:rPr lang="ru-RU" dirty="0">
                <a:solidFill>
                  <a:srgbClr val="FF0000"/>
                </a:solidFill>
              </a:rPr>
              <a:t>☺</a:t>
            </a:r>
            <a:r>
              <a:rPr lang="ru-RU" dirty="0"/>
              <a:t> </a:t>
            </a:r>
            <a:r>
              <a:rPr lang="ru-RU" dirty="0" smtClean="0"/>
              <a:t>Заместительная</a:t>
            </a:r>
            <a:endParaRPr lang="ru-RU" dirty="0"/>
          </a:p>
          <a:p>
            <a:pPr algn="l"/>
            <a:r>
              <a:rPr lang="ru-RU" dirty="0">
                <a:solidFill>
                  <a:srgbClr val="FF0000"/>
                </a:solidFill>
              </a:rPr>
              <a:t>☺</a:t>
            </a:r>
            <a:r>
              <a:rPr lang="ru-RU" dirty="0"/>
              <a:t> </a:t>
            </a:r>
            <a:r>
              <a:rPr lang="ru-RU" dirty="0" smtClean="0"/>
              <a:t>Симптоматическая</a:t>
            </a:r>
            <a:endParaRPr lang="ru-RU" dirty="0"/>
          </a:p>
          <a:p>
            <a:pPr algn="l"/>
            <a:r>
              <a:rPr lang="ru-RU" dirty="0">
                <a:solidFill>
                  <a:srgbClr val="FF0000"/>
                </a:solidFill>
              </a:rPr>
              <a:t>☺</a:t>
            </a:r>
            <a:r>
              <a:rPr lang="ru-RU" dirty="0"/>
              <a:t> </a:t>
            </a:r>
            <a:r>
              <a:rPr lang="ru-RU" dirty="0" smtClean="0"/>
              <a:t>Патогенетическая</a:t>
            </a:r>
            <a:endParaRPr lang="ru-RU" dirty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755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58790"/>
            <a:ext cx="754258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Профилактическая терапия  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Направлена  как на предотвращение отдельных заболеваний или рецидивов так и на профилактику осложнений медикаментозного лечения.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Пример: назначение противомалярийных средств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00808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Этиотропная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Ликвидация причины патологического состояния. 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Пример: назначение антибактериальных средств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654915"/>
            <a:ext cx="860444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Патогенетическая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Применение ЛС, влияющие на различные звенья механизма развития заболевания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Пример: назначение </a:t>
            </a:r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эналаприла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при артериальной гипертензии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Симптоматическая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Ликвидация симптомов может облегчить состояние больного и течение заболевание, но не может устранить его причины.  Такой вид лечения является </a:t>
            </a:r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паллиативным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и не может расцениваться как основной.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Заместительная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Недостаточная функция вовлеченных в патологический процесс органов и систем требует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заместительноголечения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Например: атрофический гастрит, сахарный диабет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719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76328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Мужчине с сердечной недостаточностью назначен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дигитоксин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Состояние его улучшилось, но вскоре признаки сердечной недостаточности снова возобновились и даже появились симптомы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гликозидной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интоксикации. Чем это можно объяснить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Потенцированием</a:t>
            </a: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-Кумуляцией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 err="1">
                <a:latin typeface="Arial" pitchFamily="34" charset="0"/>
                <a:cs typeface="Arial" pitchFamily="34" charset="0"/>
              </a:rPr>
              <a:t>Тахифилаксией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-Сенсибилизацией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Идиосинкразией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@ @ @  @   @    @    @  @  @ @  @  @ @ @ @  @ @ @   @ @   @  </a:t>
            </a: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Больной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лечившийся по поводу невроза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диазепамом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жалуется на зубную боль. Стоматолог назначил ему обезболивающее средство в дозе, меньшей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среднетерапевтической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Какое явление принял во внимание врач, уменьшая дозу препарата?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-Кумуляция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-Суммация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Потенцирование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-Лекарственная зависимость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-Толерантность	</a:t>
            </a: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895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4249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Во время оперативного вмешательства с использованием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миорелаксантов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возникли расстройства дыхания. Введение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прозерина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вызвало улучшение состояния. Каким термином обозначается это взаимодействие лекарств?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Синергизм.</a:t>
            </a:r>
          </a:p>
          <a:p>
            <a:r>
              <a:rPr lang="en-US" b="1" i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Антагонизм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-Несовместимость.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 err="1">
                <a:latin typeface="Arial" pitchFamily="34" charset="0"/>
                <a:cs typeface="Arial" pitchFamily="34" charset="0"/>
              </a:rPr>
              <a:t>Тахифилаксия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Кумуляция</a:t>
            </a:r>
            <a:endParaRPr lang="en-US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/>
              <a:t># # # # # # # # # # # # # # # # #  # # # # # # # # # # #   # # # # # # # # # # # # # # # # # # #</a:t>
            </a:r>
            <a:endParaRPr lang="en-US" dirty="0"/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Известно, что у лиц с генетически обусловленной недостаточностью глюкозо-6-фосфатдегидрогеназы эритроцитов в ответ на назначение некоторых противомалярийных препаратов может развиться гемолиз эритроцитов. Как называется такая типичная реакция на лекарственные средства?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Сенсибилизация.</a:t>
            </a:r>
          </a:p>
          <a:p>
            <a:r>
              <a:rPr lang="en-US" b="1" i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Идиосинкразия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-Аллергия. 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 err="1">
                <a:latin typeface="Arial" pitchFamily="34" charset="0"/>
                <a:cs typeface="Arial" pitchFamily="34" charset="0"/>
              </a:rPr>
              <a:t>Тахифилаксия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-Толерантность.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003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Во время приема у стоматолога у больной развился приступ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бронхоспазма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который был снят введением 5% раствора эфедрина гидрохлорида. Через 20 мин. Приступ повторился. Повторное введение эфедрина не имело эффекта в связи с развитием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тахифилаксии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Какой механизм лежит в основе данного явления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en-US" b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Истощение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депо норадреналина в </a:t>
            </a:r>
            <a:r>
              <a:rPr lang="ru-RU" b="1" i="1" dirty="0" err="1">
                <a:latin typeface="Arial" pitchFamily="34" charset="0"/>
                <a:cs typeface="Arial" pitchFamily="34" charset="0"/>
              </a:rPr>
              <a:t>пресинаптических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 окончаниях.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-Блокада </a:t>
            </a:r>
            <a:r>
              <a:rPr lang="ru-RU" b="1" i="1" dirty="0" err="1">
                <a:latin typeface="Arial" pitchFamily="34" charset="0"/>
                <a:cs typeface="Arial" pitchFamily="34" charset="0"/>
              </a:rPr>
              <a:t>адренорецепторов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-Активация </a:t>
            </a:r>
            <a:r>
              <a:rPr lang="ru-RU" b="1" i="1" dirty="0" err="1">
                <a:latin typeface="Arial" pitchFamily="34" charset="0"/>
                <a:cs typeface="Arial" pitchFamily="34" charset="0"/>
              </a:rPr>
              <a:t>адренорецепторов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-Материальная кумуляция препарата.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-Индукция </a:t>
            </a:r>
            <a:r>
              <a:rPr lang="ru-RU" b="1" i="1" dirty="0" err="1">
                <a:latin typeface="Arial" pitchFamily="34" charset="0"/>
                <a:cs typeface="Arial" pitchFamily="34" charset="0"/>
              </a:rPr>
              <a:t>микросомальних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 ферментов печени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dirty="0" smtClean="0"/>
              <a:t># # # </a:t>
            </a:r>
            <a:endParaRPr lang="en-US" dirty="0"/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Больной гипертонической болезнью длительное время принимал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антигипертензивный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препарат, но внезапно прекратил его прием. После этого состояние больного ухудшилось, развился гипертонический криз. Какой вид побочного действия развился у данного пациента?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Кумуляция.</a:t>
            </a:r>
          </a:p>
          <a:p>
            <a:r>
              <a:rPr lang="en-US" b="1" i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Синдром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отмены.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-Толерантность.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-Сенсибилизация.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-Зависимость.</a:t>
            </a: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103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ловливые детишки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264696" cy="496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44624"/>
            <a:ext cx="8915400" cy="100811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endParaRPr lang="ru-RU" sz="3200" b="1" i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ru-RU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ПАСИБО ЗА ВНИМАНИЕ !</a:t>
            </a:r>
            <a:endParaRPr lang="ru-RU" sz="32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302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90725" y="30876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332656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Arial Black" pitchFamily="34" charset="0"/>
              </a:rPr>
              <a:t>Кумуляция</a:t>
            </a:r>
          </a:p>
          <a:p>
            <a:r>
              <a:rPr lang="ru-RU" b="1" dirty="0"/>
              <a:t>(от лат. </a:t>
            </a:r>
            <a:r>
              <a:rPr lang="ru-RU" b="1" i="1" dirty="0"/>
              <a:t>с</a:t>
            </a:r>
            <a:r>
              <a:rPr lang="en-US" b="1" i="1" dirty="0" err="1"/>
              <a:t>umulatio</a:t>
            </a:r>
            <a:r>
              <a:rPr lang="en-US" b="1" dirty="0"/>
              <a:t> </a:t>
            </a:r>
            <a:r>
              <a:rPr lang="ru-RU" b="1" dirty="0"/>
              <a:t>– увеличение) – накопление в организме ЛВ или вызываемых им  эффектов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660158"/>
            <a:ext cx="23512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Материальная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1484784"/>
            <a:ext cx="2520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Функциональная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420888"/>
            <a:ext cx="3168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Увеличение в крови и/или тканях концентрации ЛВ после каждого нового введения по сравнению с предыдущей концентрацией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2349024"/>
            <a:ext cx="35916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Усиление эффекта ЛВ при повторном применении в отсутствии повышения его концентрации в крови и/или тканях</a:t>
            </a: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5239359" y="4355478"/>
            <a:ext cx="34197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Например</a:t>
            </a:r>
            <a:r>
              <a:rPr lang="ru-RU" b="1" dirty="0"/>
              <a:t>: этиловый спирт, ингибиторы МАО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5661248"/>
            <a:ext cx="3491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Развитие алкогольного психоза «белая горячка»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6939" y="4355478"/>
            <a:ext cx="3985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Например</a:t>
            </a:r>
            <a:r>
              <a:rPr lang="ru-RU" b="1" dirty="0"/>
              <a:t>: снотворные из группы барбитуратов, сердечные гликозиды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5661248"/>
            <a:ext cx="3744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Может быть причиной токсических эффектов, что нужно учитывать при дозировании ЛП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1223628" y="1985604"/>
            <a:ext cx="304612" cy="579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661347" y="1884894"/>
            <a:ext cx="484632" cy="535994"/>
          </a:xfrm>
          <a:prstGeom prst="downArrow">
            <a:avLst>
              <a:gd name="adj1" fmla="val 4188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1223628" y="3826352"/>
            <a:ext cx="360040" cy="610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1223628" y="4941168"/>
            <a:ext cx="48463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6706940" y="3645024"/>
            <a:ext cx="48463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6672597" y="5001810"/>
            <a:ext cx="484632" cy="7540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5004048" y="980728"/>
            <a:ext cx="136815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1832046" y="1124744"/>
            <a:ext cx="1443810" cy="612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3233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260648"/>
            <a:ext cx="5760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Arial Black" pitchFamily="34" charset="0"/>
              </a:rPr>
              <a:t>Сенсибилизация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908720"/>
            <a:ext cx="86044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(от лат, </a:t>
            </a:r>
            <a:r>
              <a:rPr lang="ru-RU" sz="2400" b="1" i="1" dirty="0" err="1"/>
              <a:t>sensibilis</a:t>
            </a:r>
            <a:r>
              <a:rPr lang="ru-RU" sz="2400" b="1" dirty="0"/>
              <a:t> — чувствительный), </a:t>
            </a:r>
            <a:endParaRPr lang="ru-RU" sz="2400" b="1" dirty="0" smtClean="0"/>
          </a:p>
          <a:p>
            <a:r>
              <a:rPr lang="ru-RU" sz="2400" b="1" dirty="0" smtClean="0"/>
              <a:t>повышение </a:t>
            </a:r>
            <a:r>
              <a:rPr lang="ru-RU" sz="2400" b="1" dirty="0"/>
              <a:t>реактивной чувствительности клеток и тканей. </a:t>
            </a:r>
            <a:endParaRPr lang="ru-RU" sz="2400" b="1" dirty="0" smtClean="0"/>
          </a:p>
          <a:p>
            <a:r>
              <a:rPr lang="ru-RU" sz="2400" b="1" dirty="0" smtClean="0"/>
              <a:t> </a:t>
            </a:r>
            <a:r>
              <a:rPr lang="ru-RU" sz="2400" b="1" dirty="0"/>
              <a:t>Проявляется аллергической реакцией при повторном применении ЛВ (пенициллины, новокаин, водорастворимые витамины) </a:t>
            </a:r>
          </a:p>
        </p:txBody>
      </p:sp>
    </p:spTree>
    <p:extLst>
      <p:ext uri="{BB962C8B-B14F-4D97-AF65-F5344CB8AC3E}">
        <p14:creationId xmlns:p14="http://schemas.microsoft.com/office/powerpoint/2010/main" xmlns="" val="52727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6632"/>
            <a:ext cx="799288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Arial Black" pitchFamily="34" charset="0"/>
              </a:rPr>
              <a:t>Привыкание</a:t>
            </a:r>
          </a:p>
          <a:p>
            <a:pPr algn="ctr"/>
            <a:r>
              <a:rPr lang="ru-RU" dirty="0"/>
              <a:t>(толерантность, от лат. </a:t>
            </a:r>
            <a:r>
              <a:rPr lang="en-US" i="1" dirty="0" err="1"/>
              <a:t>tolerantia</a:t>
            </a:r>
            <a:r>
              <a:rPr lang="en-US" i="1" dirty="0"/>
              <a:t> </a:t>
            </a:r>
            <a:r>
              <a:rPr lang="ru-RU" dirty="0"/>
              <a:t>– терпение)</a:t>
            </a:r>
          </a:p>
          <a:p>
            <a:r>
              <a:rPr lang="ru-RU" dirty="0"/>
              <a:t>Уменьшение фармакологического эффекта ЛВ при его повторном применении в той же дозе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12776"/>
            <a:ext cx="36004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Перекрестное </a:t>
            </a:r>
            <a:r>
              <a:rPr lang="ru-RU" sz="2000" b="1" dirty="0" smtClean="0">
                <a:solidFill>
                  <a:srgbClr val="FFFF00"/>
                </a:solidFill>
              </a:rPr>
              <a:t>привыкание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endParaRPr lang="ru-RU" sz="2000" b="1" dirty="0">
              <a:solidFill>
                <a:srgbClr val="FFFF00"/>
              </a:solidFill>
            </a:endParaRPr>
          </a:p>
          <a:p>
            <a:r>
              <a:rPr lang="ru-RU" dirty="0"/>
              <a:t>При замене одного ЛВ на другое независимо от его химической структуры</a:t>
            </a:r>
          </a:p>
          <a:p>
            <a:r>
              <a:rPr lang="ru-RU" dirty="0"/>
              <a:t>(если эти ЛВ взаимодействуют с одними и теми же рецепторами или ферментами)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484784"/>
            <a:ext cx="309634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rgbClr val="FFFF00"/>
                </a:solidFill>
              </a:rPr>
              <a:t>Тахифилаксия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endParaRPr lang="ru-RU" sz="2000" b="1" dirty="0"/>
          </a:p>
          <a:p>
            <a:r>
              <a:rPr lang="ru-RU" dirty="0"/>
              <a:t>(от греч. </a:t>
            </a:r>
            <a:r>
              <a:rPr lang="en-US" dirty="0" err="1"/>
              <a:t>tachys</a:t>
            </a:r>
            <a:r>
              <a:rPr lang="en-US" dirty="0"/>
              <a:t> </a:t>
            </a:r>
            <a:r>
              <a:rPr lang="ru-RU" dirty="0"/>
              <a:t>– быстрый, </a:t>
            </a:r>
            <a:r>
              <a:rPr lang="en-US" dirty="0" err="1"/>
              <a:t>phylaxis</a:t>
            </a:r>
            <a:r>
              <a:rPr lang="en-US" dirty="0"/>
              <a:t> </a:t>
            </a:r>
            <a:r>
              <a:rPr lang="ru-RU" dirty="0"/>
              <a:t>– защита)- быстрое развитие привыкания при повторных введениях ЛП через короткие промежутки времени (10-15 мин)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1484784"/>
            <a:ext cx="252028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rgbClr val="FFFF00"/>
                </a:solidFill>
              </a:rPr>
              <a:t>Митридатизм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endParaRPr lang="ru-RU" sz="2000" b="1" dirty="0"/>
          </a:p>
          <a:p>
            <a:r>
              <a:rPr lang="ru-RU" dirty="0"/>
              <a:t>Постепенное развитие нечувствительности к действию ЛВ и ядов, возникающее при длительном их применении вначале в очень малых, а затем в возрастающих дозах.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16216" y="4725144"/>
            <a:ext cx="24709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Согласно </a:t>
            </a:r>
            <a:r>
              <a:rPr lang="ru-RU" dirty="0" smtClean="0"/>
              <a:t>древней </a:t>
            </a:r>
            <a:r>
              <a:rPr lang="ru-RU" dirty="0"/>
              <a:t>легенде царь Митридат приобрел таким образом нечувствительность к многим ядам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91037" y="4715214"/>
            <a:ext cx="2409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Например: </a:t>
            </a:r>
            <a:r>
              <a:rPr lang="ru-RU" dirty="0" err="1"/>
              <a:t>нафтизин</a:t>
            </a:r>
            <a:r>
              <a:rPr lang="ru-RU" dirty="0"/>
              <a:t>,  эфедрин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788024" y="980728"/>
            <a:ext cx="1997087" cy="624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644008" y="980728"/>
            <a:ext cx="14401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2411760" y="980728"/>
            <a:ext cx="237626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трелка вниз 17"/>
          <p:cNvSpPr/>
          <p:nvPr/>
        </p:nvSpPr>
        <p:spPr>
          <a:xfrm>
            <a:off x="4325270" y="3782656"/>
            <a:ext cx="39074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380312" y="4365104"/>
            <a:ext cx="371393" cy="546360"/>
          </a:xfrm>
          <a:prstGeom prst="downArrow">
            <a:avLst>
              <a:gd name="adj1" fmla="val 50000"/>
              <a:gd name="adj2" fmla="val 579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1403648" y="1772816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4325270" y="1823672"/>
            <a:ext cx="390746" cy="3811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7308304" y="1823672"/>
            <a:ext cx="314324" cy="4390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963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8569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Arial Black" pitchFamily="34" charset="0"/>
              </a:rPr>
              <a:t>Лекарственная зависимость</a:t>
            </a:r>
          </a:p>
          <a:p>
            <a:r>
              <a:rPr lang="ru-RU" sz="2000" b="1" dirty="0">
                <a:latin typeface="+mn-lt"/>
              </a:rPr>
              <a:t>Настоятельная потребность (непреодолимое стремление) в постоянном или периодически возобновляемом приеме определенного ЛП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40768"/>
            <a:ext cx="4104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Психическая </a:t>
            </a:r>
            <a:r>
              <a:rPr lang="ru-RU" b="1" dirty="0" smtClean="0"/>
              <a:t> </a:t>
            </a:r>
          </a:p>
          <a:p>
            <a:pPr algn="ctr"/>
            <a:endParaRPr lang="ru-RU" b="1" dirty="0"/>
          </a:p>
          <a:p>
            <a:r>
              <a:rPr lang="ru-RU" b="1" dirty="0"/>
              <a:t>Резкое ухудшение настроения и эмоциональный дискомфорт, ощущение усталости при лишении препарата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1412776"/>
            <a:ext cx="4752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Физическая</a:t>
            </a:r>
          </a:p>
          <a:p>
            <a:endParaRPr lang="ru-RU" b="1" dirty="0"/>
          </a:p>
          <a:p>
            <a:r>
              <a:rPr lang="ru-RU" b="1" dirty="0"/>
              <a:t>Характеризуется не только эмоциональным дискомфортом, но и возникновением синдрома абстиненции (от лат.  </a:t>
            </a:r>
            <a:r>
              <a:rPr lang="en-US" b="1" dirty="0" err="1"/>
              <a:t>abstinentsa</a:t>
            </a:r>
            <a:r>
              <a:rPr lang="en-US" b="1" dirty="0"/>
              <a:t> </a:t>
            </a:r>
            <a:r>
              <a:rPr lang="ru-RU" b="1" dirty="0"/>
              <a:t>- воздержание) – тяжелое состояние, связанное с психическими и соматическими нарушениями функций органов и систем.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1490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Например</a:t>
            </a:r>
            <a:r>
              <a:rPr lang="ru-RU" b="1" dirty="0"/>
              <a:t>:  </a:t>
            </a:r>
            <a:r>
              <a:rPr lang="ru-RU" b="1" dirty="0" err="1"/>
              <a:t>опиоиды</a:t>
            </a:r>
            <a:r>
              <a:rPr lang="ru-RU" b="1" dirty="0"/>
              <a:t> (героин, морфин), барбитураты, алкоголь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221088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Например</a:t>
            </a:r>
            <a:r>
              <a:rPr lang="ru-RU" b="1" dirty="0"/>
              <a:t>:  кокаин и др. </a:t>
            </a:r>
            <a:r>
              <a:rPr lang="ru-RU" b="1" dirty="0" err="1"/>
              <a:t>психостимуляторы</a:t>
            </a:r>
            <a:r>
              <a:rPr lang="ru-RU" b="1" dirty="0"/>
              <a:t> (</a:t>
            </a:r>
            <a:r>
              <a:rPr lang="ru-RU" b="1" dirty="0" err="1"/>
              <a:t>амфетамин</a:t>
            </a:r>
            <a:r>
              <a:rPr lang="ru-RU" b="1" dirty="0"/>
              <a:t>), галлюциногены( </a:t>
            </a:r>
            <a:r>
              <a:rPr lang="en-US" b="1" dirty="0"/>
              <a:t>LSD</a:t>
            </a:r>
            <a:r>
              <a:rPr lang="ru-RU" b="1" dirty="0"/>
              <a:t>-25), никотин, индийская конопля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283968" y="404664"/>
            <a:ext cx="2088232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231740" y="404664"/>
            <a:ext cx="1908212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трелка вниз 11"/>
          <p:cNvSpPr/>
          <p:nvPr/>
        </p:nvSpPr>
        <p:spPr>
          <a:xfrm>
            <a:off x="1741898" y="1628800"/>
            <a:ext cx="340616" cy="425163"/>
          </a:xfrm>
          <a:prstGeom prst="downArrow">
            <a:avLst>
              <a:gd name="adj1" fmla="val 50000"/>
              <a:gd name="adj2" fmla="val 478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254476" y="1727029"/>
            <a:ext cx="242316" cy="409602"/>
          </a:xfrm>
          <a:prstGeom prst="downArrow">
            <a:avLst>
              <a:gd name="adj1" fmla="val 50000"/>
              <a:gd name="adj2" fmla="val 570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1703760" y="3170672"/>
            <a:ext cx="378754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375678" y="3731884"/>
            <a:ext cx="356562" cy="5612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241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404664"/>
            <a:ext cx="590465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</a:rPr>
              <a:t>Токсикомания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endParaRPr lang="ru-RU" sz="2800" dirty="0" smtClean="0">
              <a:solidFill>
                <a:srgbClr val="FFFF00"/>
              </a:solidFill>
            </a:endParaRPr>
          </a:p>
          <a:p>
            <a:pPr algn="ctr"/>
            <a:r>
              <a:rPr lang="ru-RU" sz="2400" b="1" dirty="0" smtClean="0"/>
              <a:t>использование </a:t>
            </a:r>
            <a:r>
              <a:rPr lang="ru-RU" sz="2400" b="1" dirty="0"/>
              <a:t>веществ с целью получения одурманивающего </a:t>
            </a:r>
            <a:r>
              <a:rPr lang="ru-RU" sz="2400" b="1" dirty="0" smtClean="0"/>
              <a:t>действия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endParaRPr lang="ru-RU" dirty="0"/>
          </a:p>
          <a:p>
            <a:pPr algn="ctr"/>
            <a:r>
              <a:rPr lang="ru-RU" sz="2800" b="1" dirty="0">
                <a:solidFill>
                  <a:srgbClr val="FFFF00"/>
                </a:solidFill>
              </a:rPr>
              <a:t>Наркомания 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sz="2400" b="1" dirty="0" smtClean="0"/>
              <a:t>в </a:t>
            </a:r>
            <a:r>
              <a:rPr lang="ru-RU" sz="2400" b="1" dirty="0"/>
              <a:t>качестве одурманивающих средств используются вещества отнесенные к перечню веществ, вызывающих лекарственную зависимость (наркотических веществ) и подлежащих контролю </a:t>
            </a:r>
          </a:p>
        </p:txBody>
      </p:sp>
      <p:pic>
        <p:nvPicPr>
          <p:cNvPr id="4098" name="Picture 2" descr="https://encrypted-tbn0.gstatic.com/images?q=tbn:ANd9GcQyUCz1H3tX50p1i0iWuvonvGrdA8VtcR-op-3bKBhg6ZX2G5hWg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228600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ncrypted-tbn2.gstatic.com/images?q=tbn:ANd9GcR1YLBOR8eDyw6yVNMWNbxiFgM9jQ1S5F5eLhK5F5vpb3lG-m8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3781" y="4365104"/>
            <a:ext cx="302433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data:image/jpeg;base64,/9j/4AAQSkZJRgABAQAAAQABAAD/2wBDAAkGBwgHBgkIBwgKCgkLDRYPDQwMDRsUFRAWIB0iIiAdHx8kKDQsJCYxJx8fLT0tMTU3Ojo6Iys/RD84QzQ5Ojf/2wBDAQoKCg0MDRoPDxo3JR8lNzc3Nzc3Nzc3Nzc3Nzc3Nzc3Nzc3Nzc3Nzc3Nzc3Nzc3Nzc3Nzc3Nzc3Nzc3Nzc3Nzf/wAARCADCAQMDASIAAhEBAxEB/8QAHAAAAQUBAQEAAAAAAAAAAAAABQACAwQGBwEI/8QAShAAAQMCBAMEBwUEBgcJAAAAAQACAwQRBRIhMQZBURMiYdEUFTJxgZGUI0JSVbEHk6GyFiRicoTBJTVDVOHw8TM0NkVWY3N0g//EABQBAQAAAAAAAAAAAAAAAAAAAAD/xAAUEQEAAAAAAAAAAAAAAAAAAAAA/9oADAMBAAIRAxEAPwDjgZmYDbWy8ewZRYe9X6eG8DDbdq8fBfRAOZG5291Yjp77hXY6a24VlsQaNUFFtI22rApm00I3jb8QrWXMbNCcW5RrugqejwueGiJmvgi1JhNO8W9Gjef7qr0sJzF7tuq0WDVTYahpMRe3mgrHAaaFolfRQuZpcFgXk2B0bs3ZUsItt9mFvW0MdWGyShpzAWaDoELrKLs6wZdGHTTkgyLcIpHMA9DgDtRctCK4XhGGCH+s4ZSuPMujBIR8YbCC1z9iRdF4sGo3Mu6wA2IKDLswXAy0ObhVKeuZgSl4MopgJYKSma0jVojGi0M0EELy4OaGR8jzUPpRjBLTlF7oMvNw1QwOyvooNOfZhT0GC4bI7I7DKJx2uYRqr+IYg1xJNtdkzDKuJkgeTr0QajBeDuHnMDpsFoHnnmp2n/JGmcGcLW14ewu//wBZvkh2GYw2wAOi0NPVNkF8wPuQD38F8Lf+n8LA6+jM8lSl4Q4ZDtMBw36ZvktDJNYb2VN8oBtfVAEk4P4bIt6jw4e6nb5KE8JcOtsPUeHn/Dt8kcfIFC5+t+XRAGdwtw6Db1Hh307fJNPC/Dg/8iw/6dvki5N91GdBogGHhfhwj/UeHfTt8kx3C3D3LBMPH+Hb5ImXWdbRNz3QZXFeGsGhBkhwqjAG4EI2Qh2EYSdsNpPhEFuqlglYR1WQxSN1JM4EWYdQUA92EYV+XUv7oKCXC8MA0oKYf/mFLJUdSq09SbE30QCq7DqNkhLKaIA8g0IbUUcA1bEwD3InVzh7Rqh75LkhAEqRkne1vdA5JL2t/wC9P+H6JINFQUTpKGBzRuwFXWYLIRmcDZF+HKdjsKoXEE3hb+i2lLRRNhAMYJt0Qc7GG5Rq3ZUZoHl+VgXSq7BZJ4nGBgssq/DZqeR5eQEAqmpGxMAdq7mq9XExjs4NwN1anLg5wve26HTPMzDlFmOtlJ3QXII2zMGXVvgtrgtHDHG1rmNLTsfgsDSSSUzTre3PwW4wmtDoGuZqdDZAWpJvRKl1O+xZuwdPBLEWl5MgADhra2hVatjyf1iQnORfwC9qK4SQjXvEDboggbVE9x7rN2GbYqpX1k1E3LTz6P8Auk3+Kmlew95oFwNuizWN1d6gMaQGtFvFAfpnyVDGvmmDxuGt0C9xCpDIbN5hC8NqLRi+ndFkzEJ850KCXCqGfFqzui8bfaPJOFOZMQnhjNjGbABajhkR0FAwgjM6PM6/UrI0dWRxRPJm7jnka80BbDppYJMrjqDZazDqw2Fz/FZqraz0jMwix10RKhkDGg31QaY1rQBe+qhfVAnQoQ6q3BXrJSbEBAV7XMdCnZ7+KoRygka2VhrwRcnTqgnve6jc7QpB2mia29jc3QMcRZMJ1tfRPf4KK+unJA8FD8VoWVlO5h0NtD4q8NivCARe90HLq7tKWofBNcOaVSknAFidVr+MsK7an9KhH2ke9uYWAfJ1ugVTLfW9lSe/UqSR2myqSvsEFeoN5nFJNee8kg77wJgUU/D2FSvP/aUsbj8QFvKfAqVgbvZcy4Pxx0HD+GRBxGSmY35Ba2HHZZGj7c35WQGeI/Q8JwuWcnRrdlwis4pOIVpZE0gF2vuuukY+ZsShMcsj3g7AlcsxLh2bDqk1MV8gdchBFPUMIkfK/IC4tLQonZXMIicO4LnVUauf+rlkm7nA36K3QszMAA0tqUF+NgfBb+zr4ohgNWKWR0NRpr3TdVIYbQhpN2jnzC9lp7FhDiCeaDXz1jJoDGH5xZC2yPdN2Q62LjtZVoKpsLAypa5x5O3Cb6ZJNIBC0gAWzkICz3NiYWM11uTzKx+JvPrAXAtmvqtVSxl3tEk23KyfEt4KkkDdBZp6wZgwbBTSvuRfqguDSdrKXE3sEVlPPog1DK4NpJO9YNjAHyWIwzEmvnkY5uV73Etd1VvEK17KGZrSR3TqPcsxhTS2rjN72uSg6VR1QkfG0Ea6ao6CGjTQrHYM69VGOg5rSPn7tm7oLJlu6wVuGQaAIdGLC5001urEb72IQFYydydVMXusBcAIfHO4WB1VhspdyQXmm9idvenl2l9FVjfr0snl7ev8UD3EXOqY+2/NNdKPBRPmAG6CS4HNIkcyqxmb1C9Et/FB5VtbJGW9dwuUcS0JoMRe1otG/vN8l1dxuFleL8N9Nonva37SPvN8kHOXu6qnO7knzS5dL6qq+UG6BDUApLyM9wJIOw09LT0/AmG1jXZZPRWONuegWdw3iR0ddHmLshPNR0VdV1uCUuHNd9kyFo+FlQosLecSZFu0G6DqkmIslhY5g1O5VPEWx1dM9gAvZSUNGG0zABqAqc5MdSGt25hByfHY3U9bNG4WaHXHuU2Fzm41NlpuMcPp5X53Ah34gFkaW9PKY5BYDb3INLFOWAAew43IVh8jX5S22iHUsgLddVba0WDgdkFyOR2gAu0cjqrlLG1xPK5voh0btbK1Tvym9+8gNtYGN0cdliuMXZJGOtcErSCqzN0O246LOcT2nibzN0AzAXjO651PNGpTobIPgkeR+vPbwRqRmiAXXntKd7Obm2Q/DHt1dkAy6aInURnPcbKuylETnFo9vWyA5gbnST3ANzoFtqaiZDH2k5uTqAs3wvT9nF2hZdx20Wm9FqajXK4Dkgp1EmZ1mjROic4DorRw2SIXkGvRVpxkvc28Cgeye0gaQdQrMU9juhJmN9N1LGXutbT3IDLJwQNVJ22iGwtcN/knvmMbdvegsy1ADdN1QnqwzrooJqouBJHyQiqq7vtm2QF2VhJVyCoBFy4W8Vn4390XNgpRNqANkGjimBsDso6prZG/DmhsFQdAFZMtxa6Dk/FdAaHF5WAWjf32oG8WK3v7QKZr4I6ge0w2v4FYJxCCWL2AkvI/YCSDoPDcf9SgdbeJv6LTUWF9mRUFou7XbZBuGg1mHURkFgYGfotSXj0cFklx0QWIqxkTcp3AUmG0UGIVBLzZZionc+azSUcwN2VjnOeWn3oM7+0anjoo3NBvpouZGUyNFnHM3fxWw/aNXPknEZdnsdb9FkMoieyW3cNswQEaKd1hrrzRSOo7tiboVS5C8tDdRpYHdX8uUWc17Xb2IQWo6jXUq2+ZgDftLPcLgIK+736SHKDyFlYDgMrBe/XogKwS5nnXdUsYZnZ4KxT3byN7WT54u0Z1ugztCTFUe0StG1wljFufVDDR5ZLga8yiWHxl0rWuO5QV5YTfZHMB4clqpGzzN+yGoHMrZYXwlR19KJ5nZCLZbc0fo8MdS/ZjvMG2iCngmCwQMbcNsdQLI6+mhBu1vK2imhpg2K3y8F69lxYIBFdSgREgDNbRZmpwOtqn5g2wPVbdzGg3cNAo/aOn/RBzyqwWsoRnliJYN3DWyfStaWi66DPG1seV4BuNQQsVVUkcVfK2C3Z+0Gjl4IEWsa3QEqjPm6bqZznNdkIN+qfG3trNtYc7oAdcXxQPfbQLM0UxqZnuaSbOPxR3jOvZS0roozqNB7+SEcJ018ziL6ILuYtZdxT4pTcBNxECJ5Cr0riX2QGo3aa/wUhlsN7WUMZYxmp1Cr1FQ0Xtp70Ani2VsuGzN55brna2PEU96Oa53FljkE8XsBJexewEkHcsFwD0zgbDZo2kPNJGcw/uhZpj6mlldBJI45eq3XAWNQR8GYdDIdWUzWkfBZXE4fScSfJG05Sd0HlJFG0Z5TcnVHqptM3Du3idls2+6GMw2WSLNkf2YGrgDZZrHMVdT/1Nkjcv4XFBmOJJnVVaZA4Oa42uHc0OiYHd0PAN+fVEnQNlLSwDI033vdUJGthqzckM56boI5yRKQ8FpB1tsVdiqJHRhjpczRsHHZUWzNaSHnO13xsvHObE1rd82tgEBRsmSxBDj0RCGVmUW0JQGN7nnKTlHgitKAyMFoHTVAVik7o135qy1+ioROzWuVajtZBPlB23XtMRFO0nkUm5Wi91XmqI2k9UHSsIxpjaZkRfYC2i0dLjTHAXtvoVw2LGnU79b5Qeq0eH482RrbPHzQdkjqopW3YRqvXvDQei5xQ49JGRZ+h53R+jx3tQQ4ttb4oDsj87ja9lJG3K3OeSCMxIZtCPmrE2Jnse4Lkb3QQ47iIpqeR5sLNusfgNaayaWomJAedBfYK9xV2tZQyshGZ7m6ALIwTy0TAxzXMNr6i2iDUyvDnusRYFMlqmwUj3g943AQOmxJsjxndZeYlVF78ovYBBk+J53T1UMbjcucXn4f8AVaPhwshor/eO6zGMi+JU/QsP6hGqOV0cIYDyQPxiYGe/K11BRvGa52VevfmeNeSUD9NEBSWrs3K0XVGaZz9zYJurjfkoamaOGNz5HBrQL6oAfEkoEccQOrjc+4IArOIVRq6p0p9nZo6BVwCdggni9gJJRizADoUkHc+DMNpf6OYbNI83fTMJby2C0UFDhT3taGtzHoVzPBq2pjwSjj7UhggaAL+CtwTyjviR4tzBQdAqMRpKPDZmgghgcBbmvnnFKx9TXzTXuC8gBdXxa7OFny63LCd1x5r2u1O6AnDOIqQAnUi7j0CESz9q5znl1yd0+Z7jEWtOh3VWx6ILEQaxzSHZmk2OmyuMbHNGHRWMkYs5p5t6hDBm0GuqcyR0TgWOsfBBe7C4GXMWk6O8VPSVLgQxx56FVKeqttfMd7bH4KzGY8xeBZ2+2gQGoHk2vor8clh4oDHU5RmcdNlbhq2lt7oJ8Rr+xZYGxVSgldM18jjc8kHxOoc6oPevb+CI4K4mJw5BAsRJbFKRuAULoayWOdhMjrDxRStGeR8dj3mkhAWns3EObqNNeSDYQYrPC5uWTMw8itBh+NFzmh3dJ530KwMc5e2Ml3hboi9A6SVoaPmUHUMtXDTieXLls0914JsRcaLx2JktHeOhv70CwXEvRYWRzkvjAtmJvYIm6njfaemeCN7B2iC03FGWL7G/is9i0ktXVdrZuW1t9lLiFfDA28mtuTf80Cq8TaHF7XDKUE0cLu2aARuiFRTFzzlccg2vvZZgcQ08c1xJsLFo2KbWcWRGEtga/OdLnkg9qwKjFTlNxEMl/HmjEULmhoc4N05rE0eLGnnzmPM0m5F9SVeqOKJnRubBCGvP33G9vcEFrG8Rhp62SAPzFlgbdVRGOBgs0HToEDc4ucXOJLibknmvEGmpMRq64vFMz2d3PdYJs2EVtY69TUsA/C0GwQWgrpqGXPCRY+007FaSix2mns2UdjJ/a1HzQPo+H6XKA9xc73DVTy4DAB9k8tI5Wuro7zcweCORBUrJmttnN/FBhsShNPWyxO3aR+gSU/EJDsYqCNQS3+UJIDMVe6LD6VjdLRNH8FouHaj0unkzC5Cx7tKKnP8A7bVtv2YxR1PpTH2JHVAT4gY5vB7xe32ZXGJAA6zL26ldj41l7HB5oT7IBFguSN7AyHV1kELI3uNg4e66mdRTAXFyT0CnY2jPtOkHi3Re9iwEljnuaOeZBWNFI2xdoSk2ktJqRlRCgjZLNlsbBpO91DiLTTNZGW3e4XPuQV6fsWSAF2Y+ClqagQOMccYaba81TbKY3Xba55dF5nc4jtAXE635oPHTynd5UkVW5ts2o8FKyFmuZpHgVNBh8UrrZ7e8oK8kkU2oh7/XMr2GyiCMh5tfldXIuHmvs5k0RGn3iiEHD9425omuObV1+X/P6IAj5hLMOwu997C3JSV9G2VjXdg6ObKMxGxPNbOh4ebHIZGQhxsBcc/gj9DgkVSQwtt1uNkHIoaGouGjUA3AKLUvpERyOhDR711KbgiF8w7MNs48hsvDwZFG0lgz9LhBzls9VYNbGR4XTZsQrII75HW8FuqnAhAbSUx23AQeuwwBhMdj4OCDJSV1TMDZgF+rkIr5KhxLJXEaWLQEdrY5Y3XdTMuDyGhQ2pDqiQvk0vytsgClpXlii8tNBkaIWvz/AHs1rfBQOpNP8kA+yQCIijFrmx8Em019GsugosjLr6Fe9iUUp8PqZ3ZYIHPP9kIzR8H4hPYylkDT+I3KDKCG26e2K+wJ9wW8h4PgiAD3iU+N1ZZw7CzQBrR0AQY7C6ipppWtOYxE6sOvyWrZA54Bawm/Mq/DhVJTEHIHEcyFcLbjujRBzPiFuTGKhp5Zf5QkpeKwRj9WDYat2/uhJBO4XoqfT/Zt/RGuB8Tkw3FCG3yygAoc6Fww+kdbR0LdfgpcMYGV0DuRKDa8YntsLklIvcXsuRvkivfI75rsmNQ9tg7h/ZXIJ4RDM9jxZp1b4FBC6aNx7kZB8TdegkNuXa8gDzVdwO4CfHTSyOytaSUF3Cp5GVQJNg7TRV8Qkkmq5XPN+9YDoAidFhTm2c+RjXc232V6LCYi7M92pNzcbIM9T0spObKR8EQpMMkH2jCC4C4HRaCKiijuDncCQfZ1KJx4awMErKe/4eiAJDT1EjmFzBdo07qNYfhlVLMAKO4O7mx3R3CaKsnLMlG3I7TNy+K1eG4LUR2e+rLADfsohp80GWp+Hpo3seIjcagZA6x9y0eD4DJDUR1NRI1rA65Y5gBdffb9FpYMKpafuyF8jjs97iSq0juyuzLcg2QXRT4bIbQ0kRsNnCyvU8dI2KIMiH2YIyBujNtVmamvbCQ5rwHbiynhxuKOrjeXHI6wd4goNH6wbHK9nYHI02uBe6he6mqs4hgkYeRB3+Clka7OZKQSFzR7GguOouLH5qKDiCNrxFVUz4n3t3gB8wgjFI94cJo2uaBu79Fi+JYYKRwApGkEHvEb/JdJknpJ43N7VouLFzT7JQPE+HGSm9I8ZcveEjtSfkg4pW0XaSCRpbc7tsqjMNNRIGCEl56LqU3CbpnAiCO1/d79lepOGKKjkLzBMHED2tQg5NR8L1M1UI+zY3N94nYI87gSN7GtZTTyS2Go5+S6z6LQ9ixjIg0tGhy7n3qKUgAtsQbagNNvmLoMDgX7PaaQvbVExW5CxJRio/Z5g8bAKana9w5yC5WkZVwRAOc1hcDa19VZp8QhddrjY+ItogytPwV2QHZNYwW2AAU39EHOOUz2HIgLViWIi7Xm3VSxtBFy/RBiKjg2qYAY6iN9+QBFkJreH66luXsDm9Wm66bFcP0yPHvXk8XasLZIwQRrcIORGnLC7Mw3Gxtuoixx2252Wxxbh5wbUzQzAtacwYRbTpdZw0VQIJCYHOAGbOPuj4IOR8Wi3ENWN9W/yhJLi3/xDV2vu3+UJINvQYaKrhuhcG3PozD/AAQeKkkZIAG6sctnwnEX4BhwdsaZlvknSYV2VQ5zxoSgnib22GBp1u2yweJcOGWezSLXtfoujUrA2HINlEaWN0lnXAO+UaoOas4UndUCGFnaPP4dUcZwjPS0j22b2r3ZT1AH/FbOAR0sZLWgE8gNSpGSxAtdVFrInaezyQZfD+CpHUxnkmDRewFvaPQK3TcMvgrDDJAZCNHMtfKfgukQ4VSSxNc6z2OAc3Lo34J3ZNo3kR2aCNLBAFpuHcOMcZipezcAAS7U3RKnwakguY4WP6h7f0U7KiOObM1wyn2vBNmxCJ0BNxcHQ33QM7JtK+z4w1jtLNCa2eJhLi43H3W6fNBcQx5hikbEGMsNHPOt1lqvGp5LjtnP0NjsAg3vreI9o10jQdwCbBAsbx0PkjfTva06tLuqy7nvID5HBumqEYli9LBkaZMzhrodUBuoxFzwXXdqP80+KrE0kUc0wBdbQuA0WK9ZV+ISCKkhfY7WFytPg3ClXNI2or35BoS0nMSg6g3FsRMImjcyOnsMoyju+GqsxxU9RK1+IPzBwsZC/Qc9ggMdVNBTejMktHpoBc6ePJMim7NwOXM3mDzQad1JHT5Z4JInwG4c1r7EDw8VMMapRIOyfpoM1yB8lki52js5y7gX2T2fbnKNHn2eQKDXYhiIieDEctjaQA3PwCFzVric0gzh22V1/geiG0UjGSWmms1pF2Ft82uqnlleH9lSjNTknszktm8boLMrqiaLtI4JhA42Jacw81E6qmuYy3LJGNSTkJTqesmpoA6F4Ac7I8PIvfw8NlFLVuD3SsGrvaI196BlTVtkhcCX5rbl1+abFMRkysa4WtcGxUDnGQHKWkHbNYf8hV5niK7TYubyb1QWpqyQPcCZQ0WvqDZWIcaZCw9pPKSdgBoUGbnlLndqxrjrZxso5HzvGU5S1p0IsbfFBoaXiOKJ2btMwB2LU+s4sYC0iN2V22Xl8FknREm5cXW17p0TTK5hOWMEAW7w2QWq7GKuSSQtmk7NzrgPsB8QoabEaoAxNkMbHNOYMAGbxVKRzjqTrfkFF2ga4Ecj80HMeML/ANI6y/Vv8oSS4wcHcR1jhfUs3/uNSQdR4WeW8P4Y6x0po/0RySWOpgG1whfCrIpOGsMDn2d6JHuNNlDBUGGufCdroCzBbZPL2ZNWtzX36pBreQXhiMkrWt3JsAgY2z5Nr3/gqvELiYosmoGhsjhwmppx3oCedxqphgbqindJMBHpcC2qCHhWvlgw9tPVEnKLxO6t6KbFMTI7+S7Re+qDVUVTh0TJo3v7BumU/duhNXWyzghxOU8roLj8dax9yQ45rgAKvPi07riMNa067LP1tXT0jTme0EdSgtVxFIbtpGlx/EdkB3EC98ge4gtA112QesxinguyP7R+1magfFVqWgxbG5O8Xuad+TQtVg/BlJTkPrSJXfhvZoKDJsdjeOPyU7HiPmGDQe8rQYXwGGFsmJSXcdcjNT8StzSU8dJGY6aNrGbCwsFM8Z3NLWAaAEN1v4oKGH4ZS0UYbS07Ix1I1V3vFtyvQLkBrdT1SPQhAwAka3+KRFzuL+Ce6Jx3cR4JwYGttzQMAc03aLHruvLX5XPUp+Uj2ikbnQGyDw6b6pekPaG945RsL6BRveyMd51yoXT2BIaPe5BYfLmddzrNHgvfSInizY7lrTd2ewJ6ofJOH73cf4JhLyNbNHuQFnS0ZoZGxVEvbudbKWDLl9/khj3PHddpblZM29kaj7xUT326lBapWMqqpkHaBjnnLmedB71PjFN6HVGNj4ZA0DWIkgoS5zm7ut4AL1hcDq7KDvfdBOJnGwcR7rXXuUuuQ5pd+G+qrZy25IAB2PMrwShlrXudz95A9zTZ2cENVaRtrlltOu6cZ3gnkOQKYZQSbtBKDmPFt/6Q1d97t/lCSXFuvENYfFv8oSQdX4WYf6NYYQDY00dyf7qdW0wEvas0ITOF5COHMMbfT0WO+ngFeJDnHW6CWCQuY24A0UxDbAnkq8YDRvsVO6zo7IHyYjONGTOaBs1rjZEsIxl8beyrCXs5SHce9BWMaAOqlDTca6IFxfi+H09MRFOx3af7Nmp/4LmOJY3WTkspWCJnXcro1dhlNXC0sYLuRA1VSlwDD6V+ZsAdJ1frZBz2g4bxDEpO0ka7Kd3yLZYXwfSUga6UdtJ47D4LRNia2wvYcgpBc6NF/FBFDTxwsDGtDQNgFMxzB7I+aeGXOqkyxhp2J9yCAvvYjVPANtdD4L0aXI0HSyWgF0C096RJaL3AC8c4AXJy/FROkGUlrXOHM8kEwdcXvfxSLx98/BVTMTqXDKmiRt7g38SgsmW1w0aEKBznu0a8eIbqU0uLhp5BMFgbak+CCN5LCW2IcOu6ja1xJLz8OankPeufaPLmoS91yGABA4BrbWH8NUxz8pJAuU9vs73POyic618xsOgQRlxJu91vDmvczRv3f1K8sbfgB8NSml4YbAa9TqUDxq3MBl8TumWAuRqfxFetDrkv26JrpA7a4GyBr323Nj47lQvJubafqVId7hQP10vYIIySDuoXvcSA21uqkk1H6BRkFoAA15oOecUH/TtVbq3+UJJcUf69qr9W/wAoSQVmYpiMTRHFX1TI2aNa2ZwAHQC6d65xT8yrPqHeaSSBeusV/M636h/mvfXeLfmld9Q/zSSQeDG8WG2KV31D/NL13i35pXfUP80kkHox3GBtitcP8S/zSOO4wTc4rXk9TUv80kkC9d4v+aV31D/NL17jA2xWu+pf5pJIF69xj82r/qX+aXrzFxtitd9S/wA0kkHvr3GPzWu+pf5rz17jH5rX/Uv80kkHnrvFjqcUrvqH+aXrrFTvidb9Q/zSSQeHGMUO+JVn793mkMZxTf1lWfUO80kkHvrnFfzOt+of5peusW/NK36h/mkkg89c4p+ZVv1D/NL1zim3rKs/fu80kkC9c4pt6yrPqHea89b4n+Y1f793mkkg99b4n+Y1n793mvPW2JfmFX+/d5pJIF62xL8wq/37vNL1riP5hV/vneaSSDw4riP5hV/vneaXrPENvTqq3/zO80kkC9Z4h/v1V++d5rz1lX/77U/vneaSSBpe6Y9pM4yPO7nm5PxSSS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data:image/jpeg;base64,/9j/4AAQSkZJRgABAQAAAQABAAD/2wCEAAkGBxQTEhQUEhQWFBUUFRQUFhYXFRQUFBQXFBQWFhQVFBQYHCggGBolHBQUITEhJSkrLi4uFx8zODMsNygtLisBCgoKDg0OGxAQGiwkHSQsLCwuLCwsLCwuNCwsLCwsLSwsLCwsLCwsLCwsLCwsLCwsLCwsLCwsLCwsLCwsLCwsLP/AABEIALcBEwMBIgACEQEDEQH/xAAcAAABBQEBAQAAAAAAAAAAAAADAAECBAUGBwj/xAA7EAABAwEGBAQDBwMDBQAAAAABAAIRAwQFEiExQQZRYXETgZGhIkKxBxQyUsHR8CPh8RUWciQzYoKi/8QAGgEAAwEBAQEAAAAAAAAAAAAAAAECAwQFBv/EACwRAAICAQQBAwMDBQEAAAAAAAABAhEDBBIhMVEFE0EiYXGRwdEjMoGhsQb/2gAMAwEAAhEDEQA/APEpTp2tUoTGO1FaFBoRhkmhBBkoEyozKkEASTSknAQAgpBIBTAQBCE8KRSKABOUERwUISGRhSASAUw1AB7uqYKjT1Xp9hq4mAjkvLWhdnwreQjC4rHLG1Z6fp+ZRbizpCEJ7IVgxsg1Grms9eXKKVR0Ib3SjVqaDhWsWcU7srVAhEK05ig6kToD6K0c8iqWodRiumg78p9ChPpHkfROyGijCI0KXhqbWoFQMqMoz2oQQDBlinSCLhTNbmgaLNEKyxV6SssUtGkZ0WAUlDEmU7S955Y4QhhGqBDAXUeKTanUJTymMmFIKEpwUATCmEOVLEgQQFPiQsSbEgAr3qGJDJTSgAhcnBQsScFIYUFSDghSouCALLXI9GsWmQYWcxxVhr0Dujeo3/UblMo44heudJUmVFOyPg1Wpyr5PT+F7rfaaeMnVb9n4QJPxHJN9m1X/pmgcl3IcAFyfLOv3pVRh2Thmk3YFaNO6aQ+UeisuflKDZK0ymQ22rCC66X5R6KFW5aRGbR6Ky2qpVKqoz5OXvPg6k+cIg9Fx958J1aUlvxD3Xol627A2ZVC6Lz8WcWaV0zVN0eVVaZBhwIQ8C9TrXTTquPwhc3f3C+H4qfoq3+SkcqKUqbKCUlphwgqw18hWBDAiNCmxqUJFIHmkjQkgZ5dUKEXKD6iFiW55YbEpAoAKICgAkqQKFiSlABZT4kOUsSYBMSbEoYlEuSAIXJsSEXJsSAoMCpAoAcpB6AoPKYsQpKUuQBIyFAuRW4k/hSgCLa8BToVZcBzIHqmfZFGzUXNe08nD6oYH0LwZSFKzs7BbTrwBdAXMXRa/wCg2OSVC1EOlea5s9JQR095WsMZqh3baoaOq46/bxe9zWNnqqVvvx9GGhPeWoLbR6eK4O6jXtYBiV59Zr2/p+IX5wsGvxJUL5nKVW/gSwr5PRL5szquQ0KLZbu8GnA1K564eLmGA85rtaNdtQAjNOPJE04hrDZgGZ6odroyEn1SFF9fJaOjNJp2cFxZdXzNGYXMUKy9Fv2Cwrye118NQjqljfNGs+KZv48kF1RAo1cgpxK2IsX3hOoGikgLZ5fKSSS0OAcFPiUUkASxJw5QToAJiSxIcpwUDJkpiUySAGJTKQCkGoAiAiNUgxKAmFjgqYKGCpAygQZhlWGBBs9MkgNBJOgC7O4eBa1aDU+BvLdKU1HscYOXRyzSnC9lu3gGzsAluI9c1dr8H2YiDTHosnnXg2WB+Tyy6eJH04a7RdndN5sqCQVQ4i4AABdQP/rsuIo2mpZqkGRBzCzcI5OY9mkZyx8S6PVKlRjc4krJq3U6u+SICBcl7tqRJXY2B4dDWCT9BzKw206OpSVWjBtV0tZTgDZcvWuOo6S0ZL1mtdLI+NxPoAsC9LWGB1NjZyMdSNlVV2NS3Lg86u67Hl/UL1Phq0RTAOoXKcMfHieUWheRa942lU+CIrcdpaLcqzrYucF5Tupi2ys3I3WNFy+bX8BXkl8Vprea7PiG8oaQvPLY8uqDutMS+Tm1D5SOxsjZYFcpMVS7m/AFcY5dBJJJNiSQB5KkjCzPicDo54THqoeGeR9FocFMgkp+EeR9EvCPI+iApkE6fwzyPon8M8j6FAUyKeU+A8j6JYDyPoUDFiTyl4TuR9CokFABAVMOQE5KLAI6ooYlBOAgQWmJViz0y5wYwS5xgBVjUgQF6j9kHDIdNpqCdmTyG6mctqsqEdzo6PgTgVtFgfVEvOZ/Zd/SszWiAmDoyCMxcvbtnV1wgbuiG/PZXITFqGgTMK0fCei47jjhttamajBDxn/Yr0irQadQqVpu8FpA3WdOLtGlxkqZ87XYagqBjA4vJgNAJJPKF7bwbYKtCgTaBhqPMxMlrQMgeuqv8O8MUbMXVA0GrUMuedRya3kEfiEuDJbqAfMLofPJkpbVTfBn3neEAwVwtotjnWhsHf8AVW69SuSZwwdpzVexWQms2WwZ8vVRlwTirkidH6ppc0tmOabLL7U2iwgamfdYItUyeapXjbjjc1xza4tPcGEJtoCzPQjRrstCK624QsP76BuqdtvCcpU7WynNJD3xby6VQumymo+Sg0w6o/CM12N23bgaMs10x4VHHTnKyzTZAATORDSKXgO5KrL2leUys+A7kmRYtjO3F0UQ2MIVGtcFA/IPRWGWtWRaRyWe1m/uRFdnBVmqNkgAntkj2z7OqAEt94Vb72Q4YTHZXxeFRwjErSVHPJzcrT4MB3BVPPC1uXNSo8IUyYwiey6qwVGtBxnMqpVrAPxU591nFSUrl0Nyk+F/wB/tCyhmdNuLnulT4NspZ8LAXfzZFpW84iaknlAQxbnB+JmXQqFLa2km/wAi2TrvkA3g+noaYCBW4EpO+Rq6SjfUiHiD7KFpvIH8JWyUa57Esma6o4i1fZ9Z85aPRZNr+zKkRLZHqu/dVk5lHfb4bhhYzlNf2nQ1FrlI8UvT7O6lOSx09CFzde5K7cvDPcL6Sst3ipSJIzzVK7rmbWDm+HBBguI+hVLUPpcnPPHi76Pnmy3DXeC4U3QNeflzXvfATQyx0wBENGWikyxtsrnNMOnoJQ7Dbw0kaAlTkyybpoMeCuV0dNTcrDCs+zVgQrjXIixSQSpXDYnfTqnpVZEwR3VelTx1y38tOexJM/QKf4WnnsqVtg0kvuWYQ3tVSpeTWtGIgOjSc+yrWO9y8loaDGoiHt69QuiGnbVs8/Nr8eOWxO2Fvm9GWdmKqSAcmwJJPILz6++MX1fhptwN56uPnsvQ7dZxWBp1ATSf8JBGmUNcORBAMryavcFYVn0g3Nji0uOTcjkRzkQVtDEvjk8n1HU5aqTqD/x+pUp25zXteSTnDp5FdhZasAEaGFzNY2Wzf9x33iqPkbGAHqdB7lZ9p4hq1nNOTGtIwsZkB3OrvNbbkk1Lk8R4Mk5RyYvp2/PX4pdlX7T7sdRtDazJFOu3F0xjX1EFct97dC90va6W2y7qfiNkhrXt5iJ07hcUzg2luFw0uj7vA55IKflJnn33gwhNcXGF6k3gejGQU7PwPSBkBTuS+Dp9mT7Zi8K3JAxO1XSPphatG5sIgKRunqsrkdUYxSoxQ0KzSIV83OOag66TsUNspJIqGOSdWP8ATDzSStlcHR2J9kbSAe0l8ZkgzKldz6eEgU5z1P8Adc7SvKq4/wBRg7hXW2mYkYQtsmNZFT/0eLjeSUW2qf35NrFZaQxVG5nzUaTLO8FzX4RylYlqe1wiJCFQsLQJbP1VrhUVCE1/czSttVjSAx+JJlURqqoszQFoUOHqzxLWwOuSdWbbtq5YzK43hPQLS4AkCSq1e7ajXFpGfJRN31Rqx0diltHv+5sWy6oEtcCs4NQgSMpI5jNM+odAUmkEZSS5JteJiRKngWfSseE4hElWhj3ISotSfyWDaXNb8JIVVnE1WmC1rZncAkhGpGCMWYnMc1rtvOmAcNIDyCEiJv7WcpZCbS55xQRri1Vy4rpZUe8PfGHqqV6US+pjjD/xy9UCy2B8/CSPWSsI45+423cfBq5vbXRti1tpVTTDpA0K6C7Htc5pcQGgyZ3jOPouIfYqbDNV8kZ4G/iPd2ya0Xs4jCz4G8hr5ldeLRyk76R42t9a0+BbU90vt/J1FuvRjKj3F2bpyGsSSFk2q+X1MmSOywAc81a+9FrThEDc/wByu+GmhDrs+X1PrWfUOpPbHwv5LtGx/EPEdvoMz58lk3nxM+k4imcEZQOh5qhbb9awHVz9wDl5ndZ162oWgB8YX6HkeRXJrtzSpntf+c9uM5KcKvps3qXGtQiQ6Ht1BzY8biPlPXT6rTqWmjeNLC5zqT3fNTMT0e3Rw6fReZuovaYLSD2+iuXNeRoujqT6lefFuHKZ9TnxYs0ds4pm9d/2Z2h9VzXVKbaY0qCXFw2wsyM8591cs3ABpVAKtVpaD8s4nDz091u3NfeMAgrWwMe7FJDu8j0WvvNrg81+nYb5RoVGtNPC0AANwgDQACAFgMswJIOoW2BAiVi2ow/LKQhM7IKuEDrUXN0zQm1Xcla8Q7lNMquTZV8lmlWECdUUYVQwdVMKdrL3oukNhANRuiBlzUhTB0Ke0W8mQEkMUykltK9xG43hqlII+KNQTqrjrgs5EYS08w4rmqHFBb+IA5bZHzUb24l8RkMlpORM6diF0to8rZkvlg7cwU6jqczG/TZaLOIcDA1tFpgQc4XN0awmXGTuTmT5qxVLSRBIXPlxRyKpHSkWKlvLnh2ENggx2K6l3FJgYWjrK5R7RGQ/SE4ZlqY7rWP0qkRKMZdl+13rVNYVPhAG2sqVqv60EgscyNwQs+nmNVau6lSL4rVPDaBMnIHpJUzmoRbfRWxeCNZzqhxOcJ7QtK72WbBirHMbBCvOxs8Nz7O8VC3PD+Ke0brin8SFr8D2PaeTmFuqyxaiGRXETp/TZ31C32EOAhxnctcQO6V6us4AfTlpJiCCPYrM4ft7RLyzEY+Gch1Ur6vPEwGq5oAMxl7blN5Jue1R48gsXPbBHoZUQdhJXL27iLakIHM/oE1LimRBaW9WmZPPmtoJSdNj1Pu4sbnCNvwdHXrtpiXnXQDMnz0CzLTebnCG/A3pqe5VT/U2VzrDg3InLFG3fXuk2mTovRxYoRVrk+F9R9S1WSTjkuK8dfqQHVEZSJ0VS13jTouDT8Z3AOntHqQs223vUqZA4G8hr5laSyRRw4dHmzVtVLyzTq3pSpuLT8ThsOfI7D+ZLIvK86lUR+Fv5R+p3QLDYHVHwxpJOhzPk0DXRdVZeGPDh1UZnMDI+sZD3XFl1NI+i0fosE1Krfl/scpYbDlLzDdydOWXot66LZQLxSLHFjgQ50A+eA7dfZW7zugvbkNNOiyLjqCjWh46Lgnmkz6HDo4Q57ZK/bvY0kUHl9P8pMvbz01Hv3XLVmxovU7TdFOpFRsTrkuJ4hDPEIc2HD5hv/yG6zOtMzLsvF1M5aLrbBxGIzK4yAmLoRRdnptiv4OyJUbwtgL5B2H6rz67rW4PEc10rbTOZVY07JdG5Tto5qyy3NjVc4LR2U21+i3Js6H70OaDUt4WOwkorWpgXfvCJTtXkqzAlUGSBGqy1ZapLElySYh2cWWWsCMDGE5ZGT6tCHddndaHYaIxu1gbDm4nIKL6I2A8ozR7Laa1LF4UU8QiRrA0lTNyUXt7OXBp/aVbm/ybDOErV+VvbG390n3BaWEB9MwSAIIIJO0gqjd1mvQuxMdUe3X8LsLuxcY9Fr3jarcylhdTNOIPiAOdhwmd5G26jBLK1/VVP7Grbvho2rruOq17HVGDCPxAuaStK+r2oUxgqtyIMDDMxyhebV7zrvzdWfI3wtHsBBUBaqjnNdVrOqAaCA3X/iByW9ke027Zr0rUKk4WOAB3yJG2av2e7qlQtii59M6yBEd3arHdb8vgyPXTqujsXGLWUmU3Mdia0DE0tgxvmRCSS+R5G0qRXvKlbWYWWey4Wcxgge+XkFRl0jxsJI1huY7k5rVsnEziSf6jhPMZd81mWy0B9UvfBxZtaM4PJx3VRxWeapYtNJ3zP8k6xEflETJ0iR++i4y8mNeTLjj2IkNHNrgfqPddLbrTLTmDAybt2yXPAioXGACeW3ZRl2xPX9NlPOvDMKpSIkHKNVEMkEDyWla7PiiDp8J7fKT6EeSyrVbGsyZDzz+Uee65dzb+k91whGNzK1OsWuxTH6H/ACtW12yofmIaQDAy1Cy6DC+MYMl0gxAOYB01Ga6KhYGkjEYgD/AC7ceVpUfK6/06GTIpqPP3MNllLnAgT1Og3nuukuXhwVJc94AaYI+byGw6n0VqmxjR8ME9dUMueDIyByyyUzm2uDTDooQ5fJv3RaqNGuKTI+NpE7ktzAntK27cQ4QctwvIL7D6bhUbUOJpDhkTBGYzCuN4+fXAYARUgyBJnCCXEdIBK5tsqOz6bO+a4YThzOn7rjOI6GEl2hCwrDxZUpFxkOa4yRO/MKlfXEgq5kwDOUctVO2THuivk1bHxG9giclm2+3eK/EVzlS8RtJUad4Enl1K0WJkPNE3XOV2wWPGCXExtCyLFL3AY2kdMR/RdRZbLkACZ+vkjZyUpWPQoNZoM+epRWnqrNKymc/ortOxMGYzVjootoyNFZpUlZawaIgAjmgCLBCNITAZZZxz0Cg95ByhMQUUTq0+iTDKVKplyKd8O0yKYURwnmkmNNySAKFB7RkCT7e6tCqOYnzVI9IEdlODtCsg6Z3GFo8JrKbWtLWhocKjm6CAcOBw25qt/ue2FhY7AcQLcTqjzqInCGCVlYeevp30Q3U+UxP5jpz1QT7cV8E7MHgf1CDtkP3RnEDQkBVnNEZz5mUAVGTDW4z059XHIIKst2lzsJDSJ2zAPosi4LTVFcC1B76QcQ4MwTEHLEzrE9Fcqkn8Zy/K3TzOp+iX3gNAG2w2SownhjJ7mdK682FsNaabM/gAMgdXOA25CUO87XQc1vhBzXfMST8QjqT9Fy1e8SwTEj1jug1bxLhkdNoz9Fbk+jLFosMJ70rflm++uMt/ONeyy61F8l9LzGqyRbHuyGf19Ee77bUAJggzH023WUlao9HFN45KRXqse4VJ1LN8hIc0j+dUSw3c2coceZ/COw3V+rbmuY4PaMUiIa7ONzHVcrWvuuHw1hiQJwPJic4UKL6ZU9clL6Y2/L/Y68WI6znGs6dkN1IkRMepJ81CzVXVBk1+vzMc36hXKdiec4z6rRJLoylJydspspEHKe/JCrV4/wDI91o17C85SG+RJ9lCldgG/wD8lBNGY8viXb7Kv91pscHkMa4Zh04XArZdd4PzntBCAbmGoDT5DkgGjkbxu+i+qX+LhklzoaXEkmSRoN033OyDU1HnmTHsF1huSflBHSFAXDzZ9EWRsOJr3fRMlji3pqqzLqJOTmn6+i9A/wBtt3afKEL/AERjTkDkix+19ijct2lrZIXS0KAAzEZa/uFVoswaDpB0V5lq007QoNooLRZE5jL37KLm8slB9UdR2CZuYiR9Cix0ybicv0ChjOoy5/4UBUI68syonxNhlrACdiaLdGqJl3bWFKoRPwmQdd47KlTBBzETlnKm+mRoR6FAUEfB3zTsrwcz7JvBnSNlB1Pb6FAFv72kqDWH+H+ydACd0hN5A+arB+uiTqi0MrLRqbyomtHVAFXIqIqlAWGgu/Ecvytkep1PsiuyAAgBVaNWT2R3TKARCpZi75vZQ/07KC6VZe/LJCBdzQFCZY26TPOd1BlgphxOvnl2Tb5SnqF38yQAalQpjRvTdTaGj5QO4lV2E7+2aKawB0SoaYT4RpHkAnFqPKFB9XsOsShCu3TVA7LzbYR/IKc2t3ZVXxrOXXZNh0O8oEaD5gZg7kDVQZV1zP6+6DByzhTaydcyEAPjJycRupVKJ7jP/EJGzkmAI8/3UqYievsgCo4EaGJ84RaYdGbtsoJ58indI2y9c8lITE7+v1CBj0MQ1J9fNFFFx/L3VVrhOeSt4QdPdIaZHwMpykdE/hDlqpMLtBA85HrKRY6JIBSKsnQp9BmrLWiNPOFSk8+yK20EbDrGvmih20WhTGwHnp1Cm+zknKAIHl6quy0TyCfxstfZKh7rCPsM6gdD/lRNhAGefT9kF9Yxn6RKmx55+h2QTQJ9jHyg889fIobaQGog9Va1/wAjf/CbCNxPmCgdMrmx9/VJW2up9fVOgKZx7Hp4SSWpzok/oEzyYTJJDHpCB7qX3sDVJJADm07wUn207BJJAWNTqvOw9VJ1Mk7c0kkDCtpxqfZTp0o6pJIHRGsTpAQW0t0kkCLDQnZMgZJ0kAEJTsCSSAH8SNvdTBkf3SSSGInqmc+NXH3TpJgDc8HlKfFH8KSSQwgtGxRRajOqSSAsenVUw0bj90ySksd0jTJToOPMpJJolkn1IH8/RBfX5ZJJIoqLH+8Ebz3UmWjLv/N0klJaYsYOcJJJIoqz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https://encrypted-tbn3.gstatic.com/images?q=tbn:ANd9GcQD-LvFt8plcGqdDpchIsTlgoeZJIm22J4UXwTvBwXYNiJlj4UrF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915" y="4941168"/>
            <a:ext cx="549683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338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49816"/>
            <a:ext cx="684076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Синдром отмены</a:t>
            </a:r>
            <a:r>
              <a:rPr lang="ru-RU" sz="2800" dirty="0">
                <a:solidFill>
                  <a:srgbClr val="FFFF00"/>
                </a:solidFill>
              </a:rPr>
              <a:t> 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sz="2400" b="1" dirty="0" smtClean="0"/>
              <a:t>реакция </a:t>
            </a:r>
            <a:r>
              <a:rPr lang="ru-RU" sz="2400" b="1" dirty="0"/>
              <a:t>организма, возникающая при прекращении </a:t>
            </a:r>
            <a:r>
              <a:rPr lang="ru-RU" sz="2400" b="1" dirty="0" smtClean="0"/>
              <a:t>приёма</a:t>
            </a:r>
            <a:r>
              <a:rPr lang="ru-RU" sz="2400" b="1" dirty="0"/>
              <a:t>  </a:t>
            </a:r>
            <a:r>
              <a:rPr lang="ru-RU" sz="2400" b="1" dirty="0" smtClean="0"/>
              <a:t>ЛП </a:t>
            </a:r>
            <a:r>
              <a:rPr lang="ru-RU" sz="2400" b="1" dirty="0"/>
              <a:t> и проявляющаяся ухудшением состояния </a:t>
            </a:r>
            <a:r>
              <a:rPr lang="ru-RU" sz="2400" b="1" dirty="0" smtClean="0"/>
              <a:t>больного (развитием</a:t>
            </a:r>
            <a:r>
              <a:rPr lang="ru-RU" sz="2400" b="1" dirty="0"/>
              <a:t> </a:t>
            </a:r>
            <a:r>
              <a:rPr lang="ru-RU" sz="2400" b="1" dirty="0" smtClean="0"/>
              <a:t>симптомов</a:t>
            </a:r>
            <a:r>
              <a:rPr lang="ru-RU" sz="2400" b="1" dirty="0"/>
              <a:t> или </a:t>
            </a:r>
            <a:r>
              <a:rPr lang="ru-RU" sz="2400" b="1" dirty="0" smtClean="0"/>
              <a:t> состояний, </a:t>
            </a:r>
            <a:r>
              <a:rPr lang="ru-RU" sz="2400" b="1" dirty="0"/>
              <a:t>на устранение которых было направлено действие </a:t>
            </a:r>
            <a:r>
              <a:rPr lang="ru-RU" sz="2400" b="1" dirty="0" smtClean="0"/>
              <a:t>препарата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140968"/>
            <a:ext cx="8568951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i="1" dirty="0" smtClean="0"/>
              <a:t>Например:</a:t>
            </a:r>
            <a:r>
              <a:rPr lang="ru-RU" dirty="0" smtClean="0"/>
              <a:t>        </a:t>
            </a:r>
            <a:r>
              <a:rPr lang="ru-RU" sz="2000" b="1" dirty="0" smtClean="0"/>
              <a:t>повышение</a:t>
            </a:r>
            <a:r>
              <a:rPr lang="ru-RU" sz="2000" b="1" dirty="0"/>
              <a:t> </a:t>
            </a:r>
            <a:r>
              <a:rPr lang="ru-RU" sz="2000" b="1" dirty="0" smtClean="0"/>
              <a:t> артериального давления </a:t>
            </a:r>
            <a:r>
              <a:rPr lang="ru-RU" sz="2000" b="1" dirty="0"/>
              <a:t> после отмены </a:t>
            </a:r>
            <a:r>
              <a:rPr lang="ru-RU" sz="2000" b="1" dirty="0" smtClean="0"/>
              <a:t>гипотензивного средства; </a:t>
            </a:r>
            <a:r>
              <a:rPr lang="ru-RU" sz="2000" b="1" dirty="0"/>
              <a:t>усиление </a:t>
            </a:r>
            <a:r>
              <a:rPr lang="ru-RU" sz="2000" b="1" dirty="0" smtClean="0"/>
              <a:t>стенокардии после </a:t>
            </a:r>
            <a:r>
              <a:rPr lang="ru-RU" sz="2000" b="1" dirty="0"/>
              <a:t>отмены 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антиангинальных</a:t>
            </a:r>
            <a:r>
              <a:rPr lang="ru-RU" sz="2000" b="1" dirty="0" smtClean="0"/>
              <a:t> средств, недостаточность надпочечников при применении </a:t>
            </a:r>
            <a:r>
              <a:rPr lang="ru-RU" sz="2000" b="1" dirty="0" err="1" smtClean="0"/>
              <a:t>глюкакортикостероидов</a:t>
            </a:r>
            <a:r>
              <a:rPr lang="ru-RU" sz="2000" b="1" dirty="0" smtClean="0"/>
              <a:t> и обострение течения заболевания (ревматоидный артрит)</a:t>
            </a:r>
          </a:p>
          <a:p>
            <a:endParaRPr lang="en-US" sz="2000" b="1" dirty="0" smtClean="0"/>
          </a:p>
          <a:p>
            <a:r>
              <a:rPr lang="ru-RU" sz="2000" b="1" i="1" dirty="0" smtClean="0">
                <a:latin typeface="Arial Narrow" pitchFamily="34" charset="0"/>
              </a:rPr>
              <a:t>Для предупреждения синдрома отмены препараты отменяют постепенно или разрабатывают новые препараты не вызывающие этого осложнения </a:t>
            </a:r>
            <a:endParaRPr lang="ru-RU" sz="2000" b="1" i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10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Комбинированное применение и взаимодействие лекарственных веществ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421218"/>
            <a:ext cx="754258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</a:rPr>
              <a:t>Синергизм</a:t>
            </a:r>
            <a:r>
              <a:rPr lang="ru-RU" dirty="0"/>
              <a:t> </a:t>
            </a:r>
            <a:r>
              <a:rPr lang="ru-RU" b="1" dirty="0"/>
              <a:t>(от греч. </a:t>
            </a:r>
            <a:r>
              <a:rPr lang="en-US" b="1" i="1" dirty="0" err="1"/>
              <a:t>syn</a:t>
            </a:r>
            <a:r>
              <a:rPr lang="en-US" b="1" dirty="0"/>
              <a:t> </a:t>
            </a:r>
            <a:r>
              <a:rPr lang="ru-RU" b="1" dirty="0"/>
              <a:t>– вместе, </a:t>
            </a:r>
            <a:r>
              <a:rPr lang="en-US" b="1" i="1" dirty="0"/>
              <a:t>erg</a:t>
            </a:r>
            <a:r>
              <a:rPr lang="en-US" b="1" dirty="0"/>
              <a:t> </a:t>
            </a:r>
            <a:r>
              <a:rPr lang="ru-RU" b="1" dirty="0"/>
              <a:t>– работа) – </a:t>
            </a:r>
            <a:endParaRPr lang="ru-RU" b="1" dirty="0" smtClean="0"/>
          </a:p>
          <a:p>
            <a:r>
              <a:rPr lang="ru-RU" sz="2400" b="1" dirty="0" smtClean="0"/>
              <a:t>однонаправленное </a:t>
            </a:r>
            <a:r>
              <a:rPr lang="ru-RU" sz="2400" b="1" dirty="0"/>
              <a:t>действие двух или нескольких ЛВ, при котором развивается фармакологический эффект, превышающий эффекты каждого ЛВ в отдельности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3804310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Синергизм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327919"/>
            <a:ext cx="1020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Прямой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 rot="10800000" flipH="1" flipV="1">
            <a:off x="7164288" y="4327919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Косвенный</a:t>
            </a:r>
            <a:r>
              <a:rPr lang="ru-RU" dirty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5258816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взаимодействие с одними и  теми же рецепторами, клетками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5264024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разная локализация действия </a:t>
            </a:r>
          </a:p>
        </p:txBody>
      </p:sp>
      <p:cxnSp>
        <p:nvCxnSpPr>
          <p:cNvPr id="15" name="Прямая со стрелкой 14"/>
          <p:cNvCxnSpPr>
            <a:endCxn id="7" idx="1"/>
          </p:cNvCxnSpPr>
          <p:nvPr/>
        </p:nvCxnSpPr>
        <p:spPr>
          <a:xfrm>
            <a:off x="5364088" y="4149080"/>
            <a:ext cx="1800200" cy="363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6" idx="3"/>
          </p:cNvCxnSpPr>
          <p:nvPr/>
        </p:nvCxnSpPr>
        <p:spPr>
          <a:xfrm flipH="1">
            <a:off x="2207647" y="4149080"/>
            <a:ext cx="1788290" cy="363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трелка вниз 21"/>
          <p:cNvSpPr/>
          <p:nvPr/>
        </p:nvSpPr>
        <p:spPr>
          <a:xfrm>
            <a:off x="7727205" y="4697251"/>
            <a:ext cx="242316" cy="409602"/>
          </a:xfrm>
          <a:prstGeom prst="downArrow">
            <a:avLst>
              <a:gd name="adj1" fmla="val 50000"/>
              <a:gd name="adj2" fmla="val 570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1423964" y="4697251"/>
            <a:ext cx="242316" cy="409602"/>
          </a:xfrm>
          <a:prstGeom prst="downArrow">
            <a:avLst>
              <a:gd name="adj1" fmla="val 50000"/>
              <a:gd name="adj2" fmla="val 570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151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«Темно-синий»">
  <a:themeElements>
    <a:clrScheme name="Тема Offic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CC99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B98AE7"/>
      </a:accent6>
      <a:hlink>
        <a:srgbClr val="6600CC"/>
      </a:hlink>
      <a:folHlink>
        <a:srgbClr val="6699FF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CC99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B98AE7"/>
        </a:accent6>
        <a:hlink>
          <a:srgbClr val="6600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702</TotalTime>
  <Words>1503</Words>
  <Application>Microsoft Office PowerPoint</Application>
  <PresentationFormat>Экран (4:3)</PresentationFormat>
  <Paragraphs>228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Шаблон оформления «Темно-синий»</vt:lpstr>
      <vt:lpstr>ОБЩАЯ  ФАРМАКОЛОГИЯ  2  Особенности применения лекарственных средств при сочетанном и  повторном применении </vt:lpstr>
      <vt:lpstr>Особенности действия ЛП при их повторном применении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Синергоантагонизм явление, когда при сочетаном применении ЛП одни фармакологические эффекты устраняються, а другие  усиливаються  Например: на фоне применения α-адреноблокатора фентоламина устраняется стимулирующее влияние адреналина на α-адренорецепторы, но усиливается на  β-адренорецепторы</vt:lpstr>
      <vt:lpstr>Побочное действие лекарств на организм</vt:lpstr>
      <vt:lpstr>Слайд 15</vt:lpstr>
      <vt:lpstr>Идиосинкразия  </vt:lpstr>
      <vt:lpstr>Профилактика побочного действия</vt:lpstr>
      <vt:lpstr>Токсическое действие ЛС</vt:lpstr>
      <vt:lpstr>Слайд 19</vt:lpstr>
      <vt:lpstr>Слайд 20</vt:lpstr>
      <vt:lpstr>Виды лекарственного взаимодействия </vt:lpstr>
      <vt:lpstr>Виды фармакотерапии</vt:lpstr>
      <vt:lpstr>Слайд 23</vt:lpstr>
      <vt:lpstr>Слайд 24</vt:lpstr>
      <vt:lpstr>Слайд 25</vt:lpstr>
      <vt:lpstr>Слайд 26</vt:lpstr>
      <vt:lpstr>Слайд 27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ОБЩАЯ  ФАРМАКОЛОГИЯ  2</dc:title>
  <dc:creator>1</dc:creator>
  <cp:lastModifiedBy>Admin</cp:lastModifiedBy>
  <cp:revision>69</cp:revision>
  <dcterms:created xsi:type="dcterms:W3CDTF">2014-07-21T15:32:50Z</dcterms:created>
  <dcterms:modified xsi:type="dcterms:W3CDTF">2014-09-19T07:50:09Z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TC010689761049</vt:lpwstr>
  </property>
</Properties>
</file>