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8"/>
  </p:notesMasterIdLst>
  <p:sldIdLst>
    <p:sldId id="256" r:id="rId2"/>
    <p:sldId id="267" r:id="rId3"/>
    <p:sldId id="268" r:id="rId4"/>
    <p:sldId id="259" r:id="rId5"/>
    <p:sldId id="270" r:id="rId6"/>
    <p:sldId id="271" r:id="rId7"/>
    <p:sldId id="263" r:id="rId8"/>
    <p:sldId id="272" r:id="rId9"/>
    <p:sldId id="264" r:id="rId10"/>
    <p:sldId id="265" r:id="rId11"/>
    <p:sldId id="273" r:id="rId12"/>
    <p:sldId id="274" r:id="rId13"/>
    <p:sldId id="295" r:id="rId14"/>
    <p:sldId id="275" r:id="rId15"/>
    <p:sldId id="276" r:id="rId16"/>
    <p:sldId id="277" r:id="rId17"/>
    <p:sldId id="278" r:id="rId18"/>
    <p:sldId id="279" r:id="rId19"/>
    <p:sldId id="289" r:id="rId20"/>
    <p:sldId id="280" r:id="rId21"/>
    <p:sldId id="288" r:id="rId22"/>
    <p:sldId id="290" r:id="rId23"/>
    <p:sldId id="291" r:id="rId24"/>
    <p:sldId id="293" r:id="rId25"/>
    <p:sldId id="292" r:id="rId26"/>
    <p:sldId id="294" r:id="rId27"/>
    <p:sldId id="281" r:id="rId28"/>
    <p:sldId id="282" r:id="rId29"/>
    <p:sldId id="283" r:id="rId30"/>
    <p:sldId id="284" r:id="rId31"/>
    <p:sldId id="285" r:id="rId32"/>
    <p:sldId id="286" r:id="rId33"/>
    <p:sldId id="287" r:id="rId34"/>
    <p:sldId id="296" r:id="rId35"/>
    <p:sldId id="297" r:id="rId36"/>
    <p:sldId id="266"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EE25F3"/>
    <a:srgbClr val="5B05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778" autoAdjust="0"/>
  </p:normalViewPr>
  <p:slideViewPr>
    <p:cSldViewPr>
      <p:cViewPr varScale="1">
        <p:scale>
          <a:sx n="97" d="100"/>
          <a:sy n="97" d="100"/>
        </p:scale>
        <p:origin x="-81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719131-CD75-48E0-8873-DE65D1EF123E}" type="datetimeFigureOut">
              <a:rPr lang="ru-RU" smtClean="0"/>
              <a:pPr/>
              <a:t>17.08.2014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8929D9-B2BD-442B-9073-73B1976C5EEA}" type="slidenum">
              <a:rPr lang="ru-RU" smtClean="0"/>
              <a:pPr/>
              <a:t>‹#›</a:t>
            </a:fld>
            <a:endParaRPr lang="ru-RU"/>
          </a:p>
        </p:txBody>
      </p:sp>
    </p:spTree>
    <p:extLst>
      <p:ext uri="{BB962C8B-B14F-4D97-AF65-F5344CB8AC3E}">
        <p14:creationId xmlns:p14="http://schemas.microsoft.com/office/powerpoint/2010/main" val="1891010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C2CD7AA0-6061-432D-9FB5-7E00FFACB19C}" type="slidenum">
              <a:rPr lang="en-US"/>
              <a:pPr/>
              <a:t>4</a:t>
            </a:fld>
            <a:endParaRPr lang="en-US"/>
          </a:p>
        </p:txBody>
      </p:sp>
      <p:sp>
        <p:nvSpPr>
          <p:cNvPr id="3686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uk-U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D43D96FD-A7C3-4501-8702-9E799F372F93}" type="slidenum">
              <a:rPr lang="en-US"/>
              <a:pPr/>
              <a:t>7</a:t>
            </a:fld>
            <a:endParaRPr lang="en-US"/>
          </a:p>
        </p:txBody>
      </p:sp>
      <p:sp>
        <p:nvSpPr>
          <p:cNvPr id="37889"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7890"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uk-U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325BD6CB-3353-49E8-8782-35FA9213518E}" type="slidenum">
              <a:rPr lang="en-US"/>
              <a:pPr/>
              <a:t>9</a:t>
            </a:fld>
            <a:endParaRPr lang="en-US"/>
          </a:p>
        </p:txBody>
      </p:sp>
      <p:sp>
        <p:nvSpPr>
          <p:cNvPr id="128002" name="Rectangle 2"/>
          <p:cNvSpPr txBox="1">
            <a:spLocks noGrp="1" noRot="1" noChangeAspect="1" noChangeArrowheads="1" noTextEdit="1"/>
          </p:cNvSpPr>
          <p:nvPr>
            <p:ph type="sldImg"/>
          </p:nvPr>
        </p:nvSpPr>
        <p:spPr>
          <a:xfrm>
            <a:off x="1106488" y="812800"/>
            <a:ext cx="5345112" cy="4008438"/>
          </a:xfrm>
        </p:spPr>
      </p:sp>
      <p:sp>
        <p:nvSpPr>
          <p:cNvPr id="128003" name="Rectangle 3"/>
          <p:cNvSpPr txBox="1">
            <a:spLocks noGrp="1" noChangeArrowheads="1"/>
          </p:cNvSpPr>
          <p:nvPr>
            <p:ph type="body" idx="1"/>
          </p:nvPr>
        </p:nvSpPr>
        <p:spPr>
          <a:xfrm>
            <a:off x="755650" y="5078413"/>
            <a:ext cx="6048375" cy="4811712"/>
          </a:xfrm>
          <a:noFill/>
          <a:ln/>
        </p:spPr>
        <p:txBody>
          <a:bodyPr wrap="none" anchor="ctr"/>
          <a:lstStyle/>
          <a:p>
            <a:endParaRPr lang="uk-U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6272EB38-3FB5-429D-9CF8-CFE9AB6F9DA8}" type="slidenum">
              <a:rPr lang="en-US"/>
              <a:pPr/>
              <a:t>10</a:t>
            </a:fld>
            <a:endParaRPr lang="en-US"/>
          </a:p>
        </p:txBody>
      </p:sp>
      <p:sp>
        <p:nvSpPr>
          <p:cNvPr id="45057"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5058"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uk-U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845093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1063530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40001799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14203228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28482954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39700940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9830500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350025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318988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2089745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0919400-4F88-4A75-A60D-AE47DAC7DD47}" type="datetimeFigureOut">
              <a:rPr lang="ru-RU" smtClean="0"/>
              <a:pPr/>
              <a:t>17.08.2014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B29C379-3A32-4F0E-8741-750DDFA00D9E}" type="slidenum">
              <a:rPr lang="ru-RU" smtClean="0"/>
              <a:pPr/>
              <a:t>‹#›</a:t>
            </a:fld>
            <a:endParaRPr lang="ru-RU"/>
          </a:p>
        </p:txBody>
      </p:sp>
    </p:spTree>
    <p:extLst>
      <p:ext uri="{BB962C8B-B14F-4D97-AF65-F5344CB8AC3E}">
        <p14:creationId xmlns:p14="http://schemas.microsoft.com/office/powerpoint/2010/main" val="3577941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0919400-4F88-4A75-A60D-AE47DAC7DD47}" type="datetimeFigureOut">
              <a:rPr lang="ru-RU" smtClean="0"/>
              <a:pPr/>
              <a:t>17.08.2014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29C379-3A32-4F0E-8741-750DDFA00D9E}" type="slidenum">
              <a:rPr lang="ru-RU" smtClean="0"/>
              <a:pPr/>
              <a:t>‹#›</a:t>
            </a:fld>
            <a:endParaRPr lang="ru-RU"/>
          </a:p>
        </p:txBody>
      </p:sp>
    </p:spTree>
    <p:extLst>
      <p:ext uri="{BB962C8B-B14F-4D97-AF65-F5344CB8AC3E}">
        <p14:creationId xmlns:p14="http://schemas.microsoft.com/office/powerpoint/2010/main" val="108364900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827584" y="1268760"/>
            <a:ext cx="7128792" cy="3416320"/>
          </a:xfrm>
          <a:prstGeom prst="rect">
            <a:avLst/>
          </a:prstGeom>
        </p:spPr>
        <p:txBody>
          <a:bodyPr wrap="square">
            <a:spAutoFit/>
          </a:bodyPr>
          <a:lstStyle/>
          <a:p>
            <a:pPr algn="ctr">
              <a:lnSpc>
                <a:spcPct val="150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en-US" sz="3600" b="1" dirty="0" smtClean="0">
                <a:solidFill>
                  <a:srgbClr val="000099"/>
                </a:solidFill>
                <a:latin typeface="Adobe Caslon Pro Bold" pitchFamily="18" charset="0"/>
              </a:rPr>
              <a:t>ПРОТИВОБОЛЕВЫЕ </a:t>
            </a:r>
            <a:endParaRPr lang="ru-RU" sz="3600" b="1" dirty="0" smtClean="0">
              <a:solidFill>
                <a:srgbClr val="000099"/>
              </a:solidFill>
              <a:latin typeface="Calibri" pitchFamily="34" charset="0"/>
            </a:endParaRPr>
          </a:p>
          <a:p>
            <a:pPr algn="ctr">
              <a:lnSpc>
                <a:spcPct val="150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ru-RU" sz="3600" b="1" dirty="0" smtClean="0">
                <a:solidFill>
                  <a:srgbClr val="000099"/>
                </a:solidFill>
                <a:latin typeface="Calibri" pitchFamily="34" charset="0"/>
              </a:rPr>
              <a:t>ЛЕКАРСТВЕННЫЕ СРЕДСТВА</a:t>
            </a:r>
            <a:r>
              <a:rPr lang="en-US" sz="3600" b="1" dirty="0" smtClean="0">
                <a:solidFill>
                  <a:srgbClr val="000099"/>
                </a:solidFill>
                <a:latin typeface="Adobe Caslon Pro Bold" pitchFamily="18" charset="0"/>
              </a:rPr>
              <a:t> </a:t>
            </a:r>
          </a:p>
          <a:p>
            <a:pPr algn="ctr">
              <a:lnSpc>
                <a:spcPct val="150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en-US" sz="3600" b="1" dirty="0" smtClean="0">
                <a:solidFill>
                  <a:srgbClr val="000099"/>
                </a:solidFill>
                <a:latin typeface="Adobe Caslon Pro Bold" pitchFamily="18" charset="0"/>
              </a:rPr>
              <a:t>АНАЛЬГЕТИКИ</a:t>
            </a:r>
          </a:p>
          <a:p>
            <a:pPr algn="ctr">
              <a:lnSpc>
                <a:spcPct val="150000"/>
              </a:lnSpc>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en-US" sz="3600" b="1" dirty="0" smtClean="0">
                <a:solidFill>
                  <a:srgbClr val="000099"/>
                </a:solidFill>
                <a:latin typeface="Adobe Caslon Pro Bold" pitchFamily="18" charset="0"/>
              </a:rPr>
              <a:t>(ANALGETICA)</a:t>
            </a:r>
            <a:endParaRPr lang="en-US" sz="3600" b="1" dirty="0">
              <a:solidFill>
                <a:srgbClr val="000099"/>
              </a:solidFill>
              <a:latin typeface="Adobe Caslon Pro Bold" pitchFamily="18" charset="0"/>
            </a:endParaRPr>
          </a:p>
        </p:txBody>
      </p:sp>
    </p:spTree>
    <p:extLst>
      <p:ext uri="{BB962C8B-B14F-4D97-AF65-F5344CB8AC3E}">
        <p14:creationId xmlns:p14="http://schemas.microsoft.com/office/powerpoint/2010/main" val="25144418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1"/>
          <p:cNvSpPr>
            <a:spLocks noChangeArrowheads="1"/>
          </p:cNvSpPr>
          <p:nvPr/>
        </p:nvSpPr>
        <p:spPr bwMode="auto">
          <a:xfrm>
            <a:off x="0" y="0"/>
            <a:ext cx="8715375" cy="676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b="1" dirty="0">
                <a:solidFill>
                  <a:srgbClr val="000099"/>
                </a:solidFill>
                <a:latin typeface="Arial Rounded MT Bold" pitchFamily="34" charset="0"/>
                <a:cs typeface="Times New Roman" pitchFamily="18" charset="0"/>
              </a:rPr>
              <a:t>АНАЛЬГЕТИКИ</a:t>
            </a:r>
          </a:p>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b="1" dirty="0">
                <a:solidFill>
                  <a:srgbClr val="000099"/>
                </a:solidFill>
                <a:latin typeface="Arial Rounded MT Bold" pitchFamily="34" charset="0"/>
                <a:cs typeface="Times New Roman" pitchFamily="18" charset="0"/>
              </a:rPr>
              <a:t>НАРКОТИЧЕСКИЕ</a:t>
            </a:r>
          </a:p>
        </p:txBody>
      </p:sp>
      <p:sp>
        <p:nvSpPr>
          <p:cNvPr id="13314" name="Rectangle 2"/>
          <p:cNvSpPr>
            <a:spLocks noChangeArrowheads="1"/>
          </p:cNvSpPr>
          <p:nvPr/>
        </p:nvSpPr>
        <p:spPr bwMode="auto">
          <a:xfrm>
            <a:off x="63500" y="642938"/>
            <a:ext cx="5072063" cy="365015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indent="127000">
              <a:buClr>
                <a:srgbClr val="000000"/>
              </a:buClr>
              <a:buSzPct val="100000"/>
              <a:buFont typeface="Times New Roman" pitchFamily="18" charset="0"/>
              <a:buAutoNum type="arabicPeriod"/>
              <a:tabLst>
                <a:tab pos="266700" algn="l"/>
                <a:tab pos="723900" algn="l"/>
                <a:tab pos="1447800" algn="l"/>
                <a:tab pos="2171700" algn="l"/>
                <a:tab pos="2895600" algn="l"/>
                <a:tab pos="3619500" algn="l"/>
                <a:tab pos="4343400" algn="l"/>
                <a:tab pos="5067300" algn="l"/>
              </a:tabLst>
            </a:pPr>
            <a:r>
              <a:rPr lang="en-US" sz="1400" b="1" dirty="0">
                <a:solidFill>
                  <a:srgbClr val="000099"/>
                </a:solidFill>
                <a:cs typeface="Times New Roman" pitchFamily="18" charset="0"/>
              </a:rPr>
              <a:t>АГОНИСТЫ ОПИАТНЫХ РЕЦЕПТОРОВ</a:t>
            </a:r>
          </a:p>
          <a:p>
            <a:pPr indent="127000" hangingPunct="0">
              <a:tabLst>
                <a:tab pos="266700" algn="l"/>
                <a:tab pos="723900" algn="l"/>
                <a:tab pos="1447800" algn="l"/>
                <a:tab pos="2171700" algn="l"/>
                <a:tab pos="2895600" algn="l"/>
                <a:tab pos="3619500" algn="l"/>
                <a:tab pos="4343400" algn="l"/>
                <a:tab pos="5067300" algn="l"/>
              </a:tabLst>
            </a:pPr>
            <a:r>
              <a:rPr lang="en-US" sz="1400" b="1" dirty="0">
                <a:solidFill>
                  <a:srgbClr val="000099"/>
                </a:solidFill>
                <a:cs typeface="Times New Roman" pitchFamily="18" charset="0"/>
              </a:rPr>
              <a:t>A. </a:t>
            </a:r>
            <a:r>
              <a:rPr lang="en-US" sz="1400" b="1" dirty="0" err="1" smtClean="0">
                <a:solidFill>
                  <a:srgbClr val="000099"/>
                </a:solidFill>
                <a:cs typeface="Times New Roman" pitchFamily="18" charset="0"/>
              </a:rPr>
              <a:t>Природные</a:t>
            </a:r>
            <a:r>
              <a:rPr lang="ru-RU" sz="1400" b="1" dirty="0" smtClean="0">
                <a:solidFill>
                  <a:srgbClr val="000099"/>
                </a:solidFill>
                <a:cs typeface="Times New Roman" pitchFamily="18" charset="0"/>
              </a:rPr>
              <a:t> (опиаты)</a:t>
            </a:r>
            <a:endParaRPr lang="en-US" sz="1400" b="1" dirty="0">
              <a:solidFill>
                <a:srgbClr val="000099"/>
              </a:solidFill>
              <a:cs typeface="Times New Roman" pitchFamily="18" charset="0"/>
            </a:endParaRPr>
          </a:p>
          <a:p>
            <a:pPr indent="127000" hangingPunct="0">
              <a:tabLst>
                <a:tab pos="266700" algn="l"/>
                <a:tab pos="723900" algn="l"/>
                <a:tab pos="1447800" algn="l"/>
                <a:tab pos="2171700" algn="l"/>
                <a:tab pos="2895600" algn="l"/>
                <a:tab pos="3619500" algn="l"/>
                <a:tab pos="4343400" algn="l"/>
                <a:tab pos="5067300" algn="l"/>
              </a:tabLst>
            </a:pPr>
            <a:r>
              <a:rPr lang="en-US" sz="1400" b="1" dirty="0" smtClean="0">
                <a:solidFill>
                  <a:srgbClr val="000099"/>
                </a:solidFill>
                <a:cs typeface="Times New Roman" pitchFamily="18" charset="0"/>
              </a:rPr>
              <a:t>Н</a:t>
            </a:r>
            <a:r>
              <a:rPr lang="ru-RU" sz="1400" b="1" dirty="0" err="1" smtClean="0">
                <a:solidFill>
                  <a:srgbClr val="000099"/>
                </a:solidFill>
                <a:cs typeface="Times New Roman" pitchFamily="18" charset="0"/>
              </a:rPr>
              <a:t>ов</a:t>
            </a:r>
            <a:r>
              <a:rPr lang="en-US" sz="1400" b="1" dirty="0" err="1" smtClean="0">
                <a:solidFill>
                  <a:srgbClr val="000099"/>
                </a:solidFill>
                <a:cs typeface="Times New Roman" pitchFamily="18" charset="0"/>
              </a:rPr>
              <a:t>огаленовый</a:t>
            </a:r>
            <a:r>
              <a:rPr lang="en-US" sz="1400" b="1" dirty="0" smtClean="0">
                <a:solidFill>
                  <a:srgbClr val="000099"/>
                </a:solidFill>
                <a:cs typeface="Times New Roman" pitchFamily="18" charset="0"/>
              </a:rPr>
              <a:t> </a:t>
            </a:r>
            <a:r>
              <a:rPr lang="en-US" sz="1400" b="1" dirty="0" err="1">
                <a:solidFill>
                  <a:srgbClr val="000099"/>
                </a:solidFill>
                <a:cs typeface="Times New Roman" pitchFamily="18" charset="0"/>
              </a:rPr>
              <a:t>препарат</a:t>
            </a:r>
            <a:r>
              <a:rPr lang="en-US" sz="1400" b="1" dirty="0">
                <a:solidFill>
                  <a:srgbClr val="000099"/>
                </a:solidFill>
                <a:cs typeface="Times New Roman" pitchFamily="18" charset="0"/>
              </a:rPr>
              <a:t> </a:t>
            </a:r>
            <a:r>
              <a:rPr lang="en-US" sz="1400" b="1" dirty="0" err="1">
                <a:solidFill>
                  <a:srgbClr val="000099"/>
                </a:solidFill>
                <a:cs typeface="Times New Roman" pitchFamily="18" charset="0"/>
              </a:rPr>
              <a:t>опия</a:t>
            </a:r>
            <a:r>
              <a:rPr lang="en-US" sz="1400" b="1" dirty="0">
                <a:solidFill>
                  <a:srgbClr val="000099"/>
                </a:solidFill>
                <a:cs typeface="Times New Roman" pitchFamily="18" charset="0"/>
              </a:rPr>
              <a:t> </a:t>
            </a:r>
          </a:p>
          <a:p>
            <a:pPr indent="127000" hangingPunct="0">
              <a:tabLst>
                <a:tab pos="266700"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Омнопон</a:t>
            </a:r>
            <a:endParaRPr lang="en-US" sz="1400" b="1" i="1" dirty="0">
              <a:solidFill>
                <a:srgbClr val="000099"/>
              </a:solidFill>
              <a:cs typeface="Times New Roman" pitchFamily="18" charset="0"/>
            </a:endParaRPr>
          </a:p>
          <a:p>
            <a:pPr indent="127000" hangingPunct="0">
              <a:tabLst>
                <a:tab pos="266700" algn="l"/>
                <a:tab pos="723900" algn="l"/>
                <a:tab pos="1447800" algn="l"/>
                <a:tab pos="2171700" algn="l"/>
                <a:tab pos="2895600" algn="l"/>
                <a:tab pos="3619500" algn="l"/>
                <a:tab pos="4343400" algn="l"/>
                <a:tab pos="5067300" algn="l"/>
              </a:tabLst>
            </a:pPr>
            <a:r>
              <a:rPr lang="en-US" sz="1400" b="1" dirty="0" err="1">
                <a:solidFill>
                  <a:srgbClr val="000099"/>
                </a:solidFill>
                <a:cs typeface="Times New Roman" pitchFamily="18" charset="0"/>
              </a:rPr>
              <a:t>Алколоиды</a:t>
            </a:r>
            <a:r>
              <a:rPr lang="en-US" sz="1400" b="1" dirty="0">
                <a:solidFill>
                  <a:srgbClr val="000099"/>
                </a:solidFill>
                <a:cs typeface="Times New Roman" pitchFamily="18" charset="0"/>
              </a:rPr>
              <a:t> </a:t>
            </a:r>
            <a:r>
              <a:rPr lang="en-US" sz="1400" b="1" dirty="0" err="1">
                <a:solidFill>
                  <a:srgbClr val="000099"/>
                </a:solidFill>
                <a:cs typeface="Times New Roman" pitchFamily="18" charset="0"/>
              </a:rPr>
              <a:t>опия</a:t>
            </a:r>
            <a:r>
              <a:rPr lang="en-US" sz="1400" b="1" dirty="0">
                <a:solidFill>
                  <a:srgbClr val="000099"/>
                </a:solidFill>
                <a:cs typeface="Times New Roman" pitchFamily="18" charset="0"/>
              </a:rPr>
              <a:t> </a:t>
            </a:r>
            <a:r>
              <a:rPr lang="ru-RU" sz="1400" b="1" dirty="0" err="1">
                <a:solidFill>
                  <a:srgbClr val="000099"/>
                </a:solidFill>
                <a:cs typeface="Times New Roman" pitchFamily="18" charset="0"/>
              </a:rPr>
              <a:t>пип</a:t>
            </a:r>
            <a:r>
              <a:rPr lang="en-US" sz="1400" b="1" dirty="0" err="1">
                <a:solidFill>
                  <a:srgbClr val="000099"/>
                </a:solidFill>
                <a:cs typeface="Times New Roman" pitchFamily="18" charset="0"/>
              </a:rPr>
              <a:t>еридин-фенантреновой</a:t>
            </a:r>
            <a:r>
              <a:rPr lang="en-US" sz="1400" b="1" dirty="0">
                <a:solidFill>
                  <a:srgbClr val="000099"/>
                </a:solidFill>
                <a:cs typeface="Times New Roman" pitchFamily="18" charset="0"/>
              </a:rPr>
              <a:t> </a:t>
            </a:r>
            <a:r>
              <a:rPr lang="en-US" sz="1400" b="1" dirty="0" err="1">
                <a:solidFill>
                  <a:srgbClr val="000099"/>
                </a:solidFill>
                <a:cs typeface="Times New Roman" pitchFamily="18" charset="0"/>
              </a:rPr>
              <a:t>структуры</a:t>
            </a:r>
            <a:endParaRPr lang="en-US" sz="1400" b="1" dirty="0">
              <a:solidFill>
                <a:srgbClr val="000099"/>
              </a:solidFill>
              <a:cs typeface="Times New Roman" pitchFamily="18" charset="0"/>
            </a:endParaRPr>
          </a:p>
          <a:p>
            <a:pPr indent="127000" hangingPunct="0">
              <a:tabLst>
                <a:tab pos="266700" algn="l"/>
                <a:tab pos="723900" algn="l"/>
                <a:tab pos="1447800" algn="l"/>
                <a:tab pos="2171700" algn="l"/>
                <a:tab pos="2895600" algn="l"/>
                <a:tab pos="3619500" algn="l"/>
                <a:tab pos="4343400" algn="l"/>
                <a:tab pos="5067300" algn="l"/>
              </a:tabLst>
            </a:pPr>
            <a:r>
              <a:rPr lang="ru-RU" sz="1400" b="1" i="1" dirty="0" smtClean="0">
                <a:solidFill>
                  <a:srgbClr val="000099"/>
                </a:solidFill>
                <a:cs typeface="Times New Roman" pitchFamily="18" charset="0"/>
              </a:rPr>
              <a:t>- </a:t>
            </a:r>
            <a:r>
              <a:rPr lang="en-US" sz="1400" b="1" i="1" dirty="0" err="1" smtClean="0">
                <a:solidFill>
                  <a:srgbClr val="000099"/>
                </a:solidFill>
                <a:cs typeface="Times New Roman" pitchFamily="18" charset="0"/>
              </a:rPr>
              <a:t>Морфина</a:t>
            </a:r>
            <a:r>
              <a:rPr lang="en-US" sz="1400" b="1" i="1" dirty="0" smtClean="0">
                <a:solidFill>
                  <a:srgbClr val="000099"/>
                </a:solidFill>
                <a:cs typeface="Times New Roman" pitchFamily="18" charset="0"/>
              </a:rPr>
              <a:t> </a:t>
            </a:r>
            <a:r>
              <a:rPr lang="en-US" sz="1400" b="1" i="1" dirty="0">
                <a:solidFill>
                  <a:srgbClr val="000099"/>
                </a:solidFill>
                <a:cs typeface="Times New Roman" pitchFamily="18" charset="0"/>
              </a:rPr>
              <a:t>г/х</a:t>
            </a:r>
          </a:p>
          <a:p>
            <a:pPr indent="127000" hangingPunct="0">
              <a:tabLst>
                <a:tab pos="266700" algn="l"/>
                <a:tab pos="723900" algn="l"/>
                <a:tab pos="1447800" algn="l"/>
                <a:tab pos="2171700" algn="l"/>
                <a:tab pos="2895600" algn="l"/>
                <a:tab pos="3619500" algn="l"/>
                <a:tab pos="4343400" algn="l"/>
                <a:tab pos="5067300" algn="l"/>
              </a:tabLst>
            </a:pPr>
            <a:r>
              <a:rPr lang="ru-RU" sz="1400" b="1" i="1" dirty="0" smtClean="0">
                <a:solidFill>
                  <a:srgbClr val="000099"/>
                </a:solidFill>
                <a:cs typeface="Times New Roman" pitchFamily="18" charset="0"/>
              </a:rPr>
              <a:t>- </a:t>
            </a:r>
            <a:r>
              <a:rPr lang="en-US" sz="1400" b="1" i="1" dirty="0" err="1" smtClean="0">
                <a:solidFill>
                  <a:srgbClr val="000099"/>
                </a:solidFill>
                <a:cs typeface="Times New Roman" pitchFamily="18" charset="0"/>
              </a:rPr>
              <a:t>Кодеина</a:t>
            </a:r>
            <a:r>
              <a:rPr lang="en-US" sz="1400" b="1" i="1" dirty="0" smtClean="0">
                <a:solidFill>
                  <a:srgbClr val="000099"/>
                </a:solidFill>
                <a:cs typeface="Times New Roman" pitchFamily="18" charset="0"/>
              </a:rPr>
              <a:t> </a:t>
            </a:r>
            <a:r>
              <a:rPr lang="en-US" sz="1400" b="1" i="1" dirty="0" err="1">
                <a:solidFill>
                  <a:srgbClr val="000099"/>
                </a:solidFill>
                <a:cs typeface="Times New Roman" pitchFamily="18" charset="0"/>
              </a:rPr>
              <a:t>фосфат</a:t>
            </a:r>
            <a:r>
              <a:rPr lang="en-US" sz="1400" b="1" dirty="0">
                <a:solidFill>
                  <a:srgbClr val="000099"/>
                </a:solidFill>
                <a:latin typeface="Arial" charset="0"/>
                <a:cs typeface="Times New Roman" pitchFamily="18" charset="0"/>
              </a:rPr>
              <a:t> </a:t>
            </a:r>
          </a:p>
          <a:p>
            <a:pPr indent="127000" hangingPunct="0">
              <a:tabLst>
                <a:tab pos="266700" algn="l"/>
                <a:tab pos="723900" algn="l"/>
                <a:tab pos="1447800" algn="l"/>
                <a:tab pos="2171700" algn="l"/>
                <a:tab pos="2895600" algn="l"/>
                <a:tab pos="3619500" algn="l"/>
                <a:tab pos="4343400" algn="l"/>
                <a:tab pos="5067300" algn="l"/>
              </a:tabLst>
            </a:pPr>
            <a:endParaRPr lang="en-US" sz="1400" b="1" dirty="0">
              <a:solidFill>
                <a:srgbClr val="000099"/>
              </a:solidFill>
              <a:latin typeface="Arial" charset="0"/>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r>
              <a:rPr lang="en-US" sz="1400" b="1" dirty="0">
                <a:solidFill>
                  <a:srgbClr val="000099"/>
                </a:solidFill>
                <a:cs typeface="Times New Roman" pitchFamily="18" charset="0"/>
              </a:rPr>
              <a:t>Б.  </a:t>
            </a:r>
            <a:r>
              <a:rPr lang="en-US" sz="1400" b="1" dirty="0" err="1">
                <a:solidFill>
                  <a:srgbClr val="000099"/>
                </a:solidFill>
                <a:cs typeface="Times New Roman" pitchFamily="18" charset="0"/>
              </a:rPr>
              <a:t>Полусинтетические</a:t>
            </a:r>
            <a:endParaRPr lang="en-US" sz="1400" b="1" dirty="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Этилморфина</a:t>
            </a:r>
            <a:r>
              <a:rPr lang="en-US" sz="1400" b="1" i="1" dirty="0">
                <a:solidFill>
                  <a:srgbClr val="000099"/>
                </a:solidFill>
                <a:cs typeface="Times New Roman" pitchFamily="18" charset="0"/>
              </a:rPr>
              <a:t> г/</a:t>
            </a:r>
            <a:r>
              <a:rPr lang="en-US" sz="1400" b="1" i="1" dirty="0" err="1">
                <a:solidFill>
                  <a:srgbClr val="000099"/>
                </a:solidFill>
                <a:cs typeface="Times New Roman" pitchFamily="18" charset="0"/>
              </a:rPr>
              <a:t>хл</a:t>
            </a:r>
            <a:r>
              <a:rPr lang="en-US" sz="1400" b="1" i="1" dirty="0">
                <a:solidFill>
                  <a:srgbClr val="000099"/>
                </a:solidFill>
                <a:cs typeface="Times New Roman" pitchFamily="18" charset="0"/>
              </a:rPr>
              <a:t> (</a:t>
            </a:r>
            <a:r>
              <a:rPr lang="en-US" sz="1400" b="1" i="1" dirty="0" err="1">
                <a:solidFill>
                  <a:srgbClr val="000099"/>
                </a:solidFill>
                <a:cs typeface="Times New Roman" pitchFamily="18" charset="0"/>
              </a:rPr>
              <a:t>Дионин</a:t>
            </a:r>
            <a:r>
              <a:rPr lang="en-US" sz="1400" b="1" i="1" dirty="0" smtClean="0">
                <a:solidFill>
                  <a:srgbClr val="000099"/>
                </a:solidFill>
                <a:cs typeface="Times New Roman" pitchFamily="18" charset="0"/>
              </a:rPr>
              <a:t>)</a:t>
            </a:r>
            <a:r>
              <a:rPr lang="en-US" sz="1400" b="1" dirty="0" smtClean="0">
                <a:solidFill>
                  <a:srgbClr val="000099"/>
                </a:solidFill>
                <a:cs typeface="Times New Roman" pitchFamily="18" charset="0"/>
              </a:rPr>
              <a:t>  </a:t>
            </a:r>
            <a:endParaRPr lang="ru-RU" sz="1400" b="1" dirty="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r>
              <a:rPr lang="en-US" sz="1400" b="1" dirty="0">
                <a:solidFill>
                  <a:srgbClr val="000099"/>
                </a:solidFill>
                <a:cs typeface="Times New Roman" pitchFamily="18" charset="0"/>
              </a:rPr>
              <a:t>B. </a:t>
            </a:r>
            <a:r>
              <a:rPr lang="en-US" sz="1400" b="1" dirty="0" err="1">
                <a:solidFill>
                  <a:srgbClr val="000099"/>
                </a:solidFill>
                <a:cs typeface="Times New Roman" pitchFamily="18" charset="0"/>
              </a:rPr>
              <a:t>Синтетические</a:t>
            </a:r>
            <a:r>
              <a:rPr lang="en-US" sz="1400" b="1" dirty="0">
                <a:solidFill>
                  <a:srgbClr val="000099"/>
                </a:solidFill>
                <a:cs typeface="Times New Roman" pitchFamily="18" charset="0"/>
              </a:rPr>
              <a:t> – </a:t>
            </a:r>
            <a:r>
              <a:rPr lang="en-US" sz="1400" b="1" dirty="0" err="1">
                <a:solidFill>
                  <a:srgbClr val="000099"/>
                </a:solidFill>
                <a:cs typeface="Times New Roman" pitchFamily="18" charset="0"/>
              </a:rPr>
              <a:t>производные</a:t>
            </a:r>
            <a:r>
              <a:rPr lang="en-US" sz="1400" b="1" dirty="0">
                <a:solidFill>
                  <a:srgbClr val="000099"/>
                </a:solidFill>
                <a:cs typeface="Times New Roman" pitchFamily="18" charset="0"/>
              </a:rPr>
              <a:t> </a:t>
            </a:r>
            <a:r>
              <a:rPr lang="en-US" sz="1400" b="1" dirty="0" err="1">
                <a:solidFill>
                  <a:srgbClr val="000099"/>
                </a:solidFill>
                <a:cs typeface="Times New Roman" pitchFamily="18" charset="0"/>
              </a:rPr>
              <a:t>пиперидина</a:t>
            </a:r>
            <a:r>
              <a:rPr lang="en-US" sz="1400" b="1" dirty="0">
                <a:solidFill>
                  <a:srgbClr val="000099"/>
                </a:solidFill>
                <a:cs typeface="Times New Roman" pitchFamily="18" charset="0"/>
              </a:rPr>
              <a:t> (</a:t>
            </a:r>
            <a:r>
              <a:rPr lang="en-US" sz="1400" b="1" dirty="0" err="1">
                <a:solidFill>
                  <a:srgbClr val="000099"/>
                </a:solidFill>
                <a:cs typeface="Times New Roman" pitchFamily="18" charset="0"/>
              </a:rPr>
              <a:t>опиоиды</a:t>
            </a:r>
            <a:r>
              <a:rPr lang="en-US" sz="1400" b="1" dirty="0">
                <a:solidFill>
                  <a:srgbClr val="000099"/>
                </a:solidFill>
                <a:cs typeface="Times New Roman" pitchFamily="18" charset="0"/>
              </a:rPr>
              <a:t>)</a:t>
            </a:r>
          </a:p>
          <a:p>
            <a:pPr indent="127000">
              <a:tabLst>
                <a:tab pos="266700" algn="l"/>
                <a:tab pos="723900" algn="l"/>
                <a:tab pos="1447800" algn="l"/>
                <a:tab pos="2171700" algn="l"/>
                <a:tab pos="2895600" algn="l"/>
                <a:tab pos="3619500" algn="l"/>
                <a:tab pos="4343400" algn="l"/>
                <a:tab pos="5067300" algn="l"/>
              </a:tabLst>
            </a:pPr>
            <a:r>
              <a:rPr lang="ru-RU" sz="1400" b="1" i="1" dirty="0" err="1">
                <a:solidFill>
                  <a:srgbClr val="000099"/>
                </a:solidFill>
                <a:cs typeface="Times New Roman" pitchFamily="18" charset="0"/>
              </a:rPr>
              <a:t>Тримеперидин</a:t>
            </a:r>
            <a:r>
              <a:rPr lang="ru-RU" sz="1400" b="1" i="1" dirty="0">
                <a:solidFill>
                  <a:srgbClr val="000099"/>
                </a:solidFill>
                <a:cs typeface="Times New Roman" pitchFamily="18" charset="0"/>
              </a:rPr>
              <a:t> (</a:t>
            </a:r>
            <a:r>
              <a:rPr lang="en-US" sz="1400" b="1" i="1" dirty="0" err="1">
                <a:solidFill>
                  <a:srgbClr val="000099"/>
                </a:solidFill>
                <a:cs typeface="Times New Roman" pitchFamily="18" charset="0"/>
              </a:rPr>
              <a:t>Промедол</a:t>
            </a:r>
            <a:r>
              <a:rPr lang="ru-RU" sz="1400" b="1" i="1" dirty="0">
                <a:solidFill>
                  <a:srgbClr val="000099"/>
                </a:solidFill>
                <a:cs typeface="Times New Roman" pitchFamily="18" charset="0"/>
              </a:rPr>
              <a:t> )</a:t>
            </a:r>
            <a:r>
              <a:rPr lang="en-US" sz="1400" b="1" i="1" dirty="0">
                <a:solidFill>
                  <a:srgbClr val="000099"/>
                </a:solidFill>
                <a:cs typeface="Times New Roman" pitchFamily="18" charset="0"/>
              </a:rPr>
              <a:t> </a:t>
            </a:r>
          </a:p>
          <a:p>
            <a:pPr indent="127000">
              <a:tabLst>
                <a:tab pos="266700"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Фентанил</a:t>
            </a:r>
            <a:endParaRPr lang="ru-RU" sz="1400" b="1" i="1" dirty="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Пиритрамид</a:t>
            </a:r>
            <a:endParaRPr lang="en-US" sz="1400" b="1" i="1" dirty="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Дименоксадола</a:t>
            </a:r>
            <a:r>
              <a:rPr lang="en-US" sz="1400" b="1" i="1" dirty="0">
                <a:solidFill>
                  <a:srgbClr val="000099"/>
                </a:solidFill>
                <a:cs typeface="Times New Roman" pitchFamily="18" charset="0"/>
              </a:rPr>
              <a:t> г/</a:t>
            </a:r>
            <a:r>
              <a:rPr lang="en-US" sz="1400" b="1" i="1" dirty="0" err="1">
                <a:solidFill>
                  <a:srgbClr val="000099"/>
                </a:solidFill>
                <a:cs typeface="Times New Roman" pitchFamily="18" charset="0"/>
              </a:rPr>
              <a:t>хл</a:t>
            </a:r>
            <a:r>
              <a:rPr lang="en-US" sz="1400" b="1" i="1" dirty="0">
                <a:solidFill>
                  <a:srgbClr val="000099"/>
                </a:solidFill>
                <a:cs typeface="Times New Roman" pitchFamily="18" charset="0"/>
              </a:rPr>
              <a:t> (</a:t>
            </a:r>
            <a:r>
              <a:rPr lang="en-US" sz="1400" b="1" i="1" dirty="0" err="1">
                <a:solidFill>
                  <a:srgbClr val="000099"/>
                </a:solidFill>
                <a:cs typeface="Times New Roman" pitchFamily="18" charset="0"/>
              </a:rPr>
              <a:t>Эстоцин</a:t>
            </a:r>
            <a:r>
              <a:rPr lang="en-US" sz="1400" b="1" i="1" dirty="0">
                <a:solidFill>
                  <a:srgbClr val="000099"/>
                </a:solidFill>
                <a:cs typeface="Times New Roman" pitchFamily="18" charset="0"/>
              </a:rPr>
              <a:t> </a:t>
            </a:r>
            <a:r>
              <a:rPr lang="en-US" sz="1400" b="1" i="1" dirty="0" smtClean="0">
                <a:solidFill>
                  <a:srgbClr val="000099"/>
                </a:solidFill>
                <a:cs typeface="Times New Roman" pitchFamily="18" charset="0"/>
              </a:rPr>
              <a:t>)</a:t>
            </a:r>
            <a:endParaRPr lang="ru-RU" sz="1400" b="1" i="1" dirty="0" smtClean="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r>
              <a:rPr lang="ru-RU" sz="1400" b="1" i="1" dirty="0" smtClean="0">
                <a:solidFill>
                  <a:srgbClr val="000099"/>
                </a:solidFill>
                <a:cs typeface="Times New Roman" pitchFamily="18" charset="0"/>
              </a:rPr>
              <a:t>2. ЧАСТИЧНЫЕ АГОНИСТЫ</a:t>
            </a:r>
          </a:p>
          <a:p>
            <a:pPr indent="127000">
              <a:tabLst>
                <a:tab pos="266700" algn="l"/>
                <a:tab pos="723900" algn="l"/>
                <a:tab pos="1447800" algn="l"/>
                <a:tab pos="2171700" algn="l"/>
                <a:tab pos="2895600" algn="l"/>
                <a:tab pos="3619500" algn="l"/>
                <a:tab pos="4343400" algn="l"/>
                <a:tab pos="5067300" algn="l"/>
              </a:tabLst>
            </a:pPr>
            <a:r>
              <a:rPr lang="ru-RU" sz="1400" b="1" i="1" dirty="0">
                <a:solidFill>
                  <a:srgbClr val="000099"/>
                </a:solidFill>
                <a:cs typeface="Times New Roman" pitchFamily="18" charset="0"/>
              </a:rPr>
              <a:t> </a:t>
            </a:r>
            <a:r>
              <a:rPr lang="ru-RU" sz="1400" b="1" i="1" dirty="0" smtClean="0">
                <a:solidFill>
                  <a:srgbClr val="000099"/>
                </a:solidFill>
                <a:cs typeface="Times New Roman" pitchFamily="18" charset="0"/>
              </a:rPr>
              <a:t>  </a:t>
            </a:r>
            <a:r>
              <a:rPr lang="ru-RU" sz="1400" b="1" i="1" dirty="0" err="1" smtClean="0">
                <a:solidFill>
                  <a:srgbClr val="000099"/>
                </a:solidFill>
                <a:cs typeface="Times New Roman" pitchFamily="18" charset="0"/>
              </a:rPr>
              <a:t>Бупренорфин</a:t>
            </a:r>
            <a:r>
              <a:rPr lang="ru-RU" sz="1400" b="1" i="1" dirty="0" smtClean="0">
                <a:solidFill>
                  <a:srgbClr val="000099"/>
                </a:solidFill>
                <a:cs typeface="Times New Roman" pitchFamily="18" charset="0"/>
              </a:rPr>
              <a:t>  </a:t>
            </a:r>
          </a:p>
          <a:p>
            <a:pPr indent="127000">
              <a:tabLst>
                <a:tab pos="266700" algn="l"/>
                <a:tab pos="723900" algn="l"/>
                <a:tab pos="1447800" algn="l"/>
                <a:tab pos="2171700" algn="l"/>
                <a:tab pos="2895600" algn="l"/>
                <a:tab pos="3619500" algn="l"/>
                <a:tab pos="4343400" algn="l"/>
                <a:tab pos="5067300" algn="l"/>
              </a:tabLst>
            </a:pPr>
            <a:endParaRPr lang="ru-RU" sz="1400" b="1" i="1" dirty="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endParaRPr lang="ru-RU" sz="1400" b="1" i="1" dirty="0" smtClean="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endParaRPr lang="ru-RU" sz="1400" b="1" i="1" dirty="0" smtClean="0">
              <a:solidFill>
                <a:srgbClr val="000099"/>
              </a:solidFill>
              <a:cs typeface="Times New Roman" pitchFamily="18" charset="0"/>
            </a:endParaRPr>
          </a:p>
          <a:p>
            <a:pPr indent="127000">
              <a:tabLst>
                <a:tab pos="266700" algn="l"/>
                <a:tab pos="723900" algn="l"/>
                <a:tab pos="1447800" algn="l"/>
                <a:tab pos="2171700" algn="l"/>
                <a:tab pos="2895600" algn="l"/>
                <a:tab pos="3619500" algn="l"/>
                <a:tab pos="4343400" algn="l"/>
                <a:tab pos="5067300" algn="l"/>
              </a:tabLst>
            </a:pPr>
            <a:endParaRPr lang="en-US" sz="1400" b="1" i="1" dirty="0">
              <a:solidFill>
                <a:srgbClr val="000099"/>
              </a:solidFill>
              <a:cs typeface="Times New Roman" pitchFamily="18" charset="0"/>
            </a:endParaRPr>
          </a:p>
        </p:txBody>
      </p:sp>
      <p:sp>
        <p:nvSpPr>
          <p:cNvPr id="13315" name="Rectangle 3"/>
          <p:cNvSpPr>
            <a:spLocks noChangeArrowheads="1"/>
          </p:cNvSpPr>
          <p:nvPr/>
        </p:nvSpPr>
        <p:spPr bwMode="auto">
          <a:xfrm>
            <a:off x="214313" y="4293096"/>
            <a:ext cx="5143500" cy="2880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r>
              <a:rPr lang="ru-RU" sz="1400" b="1" dirty="0" smtClean="0">
                <a:solidFill>
                  <a:srgbClr val="000099"/>
                </a:solidFill>
                <a:cs typeface="Times New Roman" pitchFamily="18" charset="0"/>
              </a:rPr>
              <a:t>3</a:t>
            </a:r>
            <a:r>
              <a:rPr lang="en-US" sz="1400" b="1" dirty="0" smtClean="0">
                <a:solidFill>
                  <a:srgbClr val="000099"/>
                </a:solidFill>
                <a:cs typeface="Times New Roman" pitchFamily="18" charset="0"/>
              </a:rPr>
              <a:t>. </a:t>
            </a:r>
            <a:r>
              <a:rPr lang="en-US" sz="1400" b="1" dirty="0">
                <a:solidFill>
                  <a:srgbClr val="000099"/>
                </a:solidFill>
                <a:cs typeface="Times New Roman" pitchFamily="18" charset="0"/>
              </a:rPr>
              <a:t>АГОНИСТЫ-АНТАГОНИСТЫ ОПИАТНЫХ РЕЦЕПТОРОВ</a:t>
            </a:r>
          </a:p>
          <a:p>
            <a:pPr hangingPunct="0">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Пентазоцина</a:t>
            </a:r>
            <a:r>
              <a:rPr lang="en-US" sz="1400" b="1" i="1" dirty="0">
                <a:solidFill>
                  <a:srgbClr val="000099"/>
                </a:solidFill>
                <a:cs typeface="Times New Roman" pitchFamily="18" charset="0"/>
              </a:rPr>
              <a:t> г/</a:t>
            </a:r>
            <a:r>
              <a:rPr lang="en-US" sz="1400" b="1" i="1" dirty="0" err="1">
                <a:solidFill>
                  <a:srgbClr val="000099"/>
                </a:solidFill>
                <a:cs typeface="Times New Roman" pitchFamily="18" charset="0"/>
              </a:rPr>
              <a:t>хл</a:t>
            </a:r>
            <a:r>
              <a:rPr lang="en-US" sz="1400" b="1" i="1" dirty="0">
                <a:solidFill>
                  <a:srgbClr val="000099"/>
                </a:solidFill>
                <a:cs typeface="Times New Roman" pitchFamily="18" charset="0"/>
              </a:rPr>
              <a:t> </a:t>
            </a:r>
          </a:p>
          <a:p>
            <a:pPr hangingPunct="0">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Буторфанол</a:t>
            </a:r>
            <a:endParaRPr lang="en-US" sz="1400" b="1" i="1" dirty="0">
              <a:solidFill>
                <a:srgbClr val="000099"/>
              </a:solidFill>
              <a:cs typeface="Times New Roman" pitchFamily="18" charset="0"/>
            </a:endParaRPr>
          </a:p>
          <a:p>
            <a:pPr hangingPunct="0">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r>
              <a:rPr lang="en-US" sz="1400" b="1" i="1" dirty="0" err="1">
                <a:solidFill>
                  <a:srgbClr val="000099"/>
                </a:solidFill>
                <a:cs typeface="Times New Roman" pitchFamily="18" charset="0"/>
              </a:rPr>
              <a:t>Налорфина</a:t>
            </a:r>
            <a:r>
              <a:rPr lang="en-US" sz="1400" b="1" i="1" dirty="0">
                <a:solidFill>
                  <a:srgbClr val="000099"/>
                </a:solidFill>
                <a:cs typeface="Times New Roman" pitchFamily="18" charset="0"/>
              </a:rPr>
              <a:t> г/</a:t>
            </a:r>
            <a:r>
              <a:rPr lang="en-US" sz="1400" b="1" i="1" dirty="0" err="1">
                <a:solidFill>
                  <a:srgbClr val="000099"/>
                </a:solidFill>
                <a:cs typeface="Times New Roman" pitchFamily="18" charset="0"/>
              </a:rPr>
              <a:t>хл</a:t>
            </a:r>
            <a:r>
              <a:rPr lang="en-US" sz="1400" b="1" i="1" dirty="0">
                <a:solidFill>
                  <a:srgbClr val="000099"/>
                </a:solidFill>
                <a:cs typeface="Times New Roman" pitchFamily="18" charset="0"/>
              </a:rPr>
              <a:t> </a:t>
            </a:r>
          </a:p>
          <a:p>
            <a:pPr hangingPunct="0">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r>
              <a:rPr lang="ru-RU" sz="1400" b="1" i="1" dirty="0" smtClean="0">
                <a:solidFill>
                  <a:srgbClr val="000099"/>
                </a:solidFill>
                <a:cs typeface="Times New Roman" pitchFamily="18" charset="0"/>
              </a:rPr>
              <a:t>4. Препараты двойного механизма действия </a:t>
            </a:r>
          </a:p>
          <a:p>
            <a:pPr hangingPunct="0">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r>
              <a:rPr lang="en-US" sz="1400" b="1" i="1" dirty="0" err="1" smtClean="0">
                <a:solidFill>
                  <a:srgbClr val="000099"/>
                </a:solidFill>
                <a:cs typeface="Times New Roman" pitchFamily="18" charset="0"/>
              </a:rPr>
              <a:t>Трамадол</a:t>
            </a:r>
            <a:r>
              <a:rPr lang="en-US" sz="1400" b="1" i="1" dirty="0" smtClean="0">
                <a:solidFill>
                  <a:srgbClr val="000099"/>
                </a:solidFill>
                <a:cs typeface="Times New Roman" pitchFamily="18" charset="0"/>
              </a:rPr>
              <a:t> </a:t>
            </a:r>
            <a:r>
              <a:rPr lang="en-US" sz="1400" b="1" i="1" dirty="0">
                <a:solidFill>
                  <a:srgbClr val="000099"/>
                </a:solidFill>
                <a:cs typeface="Times New Roman" pitchFamily="18" charset="0"/>
              </a:rPr>
              <a:t>(</a:t>
            </a:r>
            <a:r>
              <a:rPr lang="en-US" sz="1400" b="1" i="1" dirty="0" err="1">
                <a:solidFill>
                  <a:srgbClr val="000099"/>
                </a:solidFill>
                <a:cs typeface="Times New Roman" pitchFamily="18" charset="0"/>
              </a:rPr>
              <a:t>Трамал</a:t>
            </a:r>
            <a:r>
              <a:rPr lang="en-US" sz="1400" b="1" i="1" dirty="0" smtClean="0">
                <a:solidFill>
                  <a:srgbClr val="000099"/>
                </a:solidFill>
                <a:cs typeface="Times New Roman" pitchFamily="18" charset="0"/>
              </a:rPr>
              <a:t>)</a:t>
            </a:r>
            <a:endParaRPr lang="ru-RU" sz="1400" b="1" i="1" dirty="0" smtClean="0">
              <a:solidFill>
                <a:srgbClr val="000099"/>
              </a:solidFill>
              <a:cs typeface="Times New Roman" pitchFamily="18" charset="0"/>
            </a:endParaRPr>
          </a:p>
          <a:p>
            <a:pPr hangingPunct="0">
              <a:buClr>
                <a:srgbClr val="000000"/>
              </a:buClr>
              <a:buSzPct val="100000"/>
              <a:buFont typeface="Times New Roman" pitchFamily="18" charset="0"/>
              <a:buNone/>
              <a:tabLst>
                <a:tab pos="296863" algn="l"/>
                <a:tab pos="723900" algn="l"/>
                <a:tab pos="1447800" algn="l"/>
                <a:tab pos="2171700" algn="l"/>
                <a:tab pos="2895600" algn="l"/>
                <a:tab pos="3619500" algn="l"/>
                <a:tab pos="4343400" algn="l"/>
                <a:tab pos="5067300" algn="l"/>
              </a:tabLst>
            </a:pPr>
            <a:endParaRPr lang="en-US" sz="1400" b="1" i="1" dirty="0">
              <a:solidFill>
                <a:srgbClr val="000099"/>
              </a:solidFill>
              <a:cs typeface="Times New Roman" pitchFamily="18" charset="0"/>
            </a:endParaRPr>
          </a:p>
        </p:txBody>
      </p:sp>
      <p:sp>
        <p:nvSpPr>
          <p:cNvPr id="13316" name="Rectangle 4"/>
          <p:cNvSpPr>
            <a:spLocks noChangeArrowheads="1"/>
          </p:cNvSpPr>
          <p:nvPr/>
        </p:nvSpPr>
        <p:spPr bwMode="auto">
          <a:xfrm>
            <a:off x="214313" y="6021288"/>
            <a:ext cx="6786562" cy="720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31775" algn="l"/>
                <a:tab pos="723900" algn="l"/>
                <a:tab pos="1447800" algn="l"/>
                <a:tab pos="2171700" algn="l"/>
                <a:tab pos="2895600" algn="l"/>
                <a:tab pos="3619500" algn="l"/>
                <a:tab pos="4343400" algn="l"/>
                <a:tab pos="5067300" algn="l"/>
                <a:tab pos="5791200" algn="l"/>
                <a:tab pos="6515100" algn="l"/>
              </a:tabLst>
            </a:pPr>
            <a:r>
              <a:rPr lang="ru-RU" sz="1500" b="1" dirty="0" smtClean="0">
                <a:solidFill>
                  <a:srgbClr val="000099"/>
                </a:solidFill>
                <a:cs typeface="Times New Roman" pitchFamily="18" charset="0"/>
              </a:rPr>
              <a:t>5</a:t>
            </a:r>
            <a:r>
              <a:rPr lang="en-US" sz="1500" b="1" dirty="0" smtClean="0">
                <a:solidFill>
                  <a:srgbClr val="000099"/>
                </a:solidFill>
                <a:cs typeface="Times New Roman" pitchFamily="18" charset="0"/>
              </a:rPr>
              <a:t>. </a:t>
            </a:r>
            <a:r>
              <a:rPr lang="en-US" sz="1500" b="1" dirty="0">
                <a:solidFill>
                  <a:srgbClr val="000099"/>
                </a:solidFill>
                <a:cs typeface="Times New Roman" pitchFamily="18" charset="0"/>
              </a:rPr>
              <a:t>АНТАГОНИСТЫ ОПИАТНЫХ РЕЦЕПТОРОВ</a:t>
            </a:r>
          </a:p>
          <a:p>
            <a:pPr hangingPunct="0">
              <a:buClr>
                <a:srgbClr val="000000"/>
              </a:buClr>
              <a:buSzPct val="100000"/>
              <a:buFont typeface="Times New Roman" pitchFamily="18" charset="0"/>
              <a:buNone/>
              <a:tabLst>
                <a:tab pos="231775" algn="l"/>
                <a:tab pos="723900" algn="l"/>
                <a:tab pos="1447800" algn="l"/>
                <a:tab pos="2171700" algn="l"/>
                <a:tab pos="2895600" algn="l"/>
                <a:tab pos="3619500" algn="l"/>
                <a:tab pos="4343400" algn="l"/>
                <a:tab pos="5067300" algn="l"/>
                <a:tab pos="5791200" algn="l"/>
                <a:tab pos="6515100" algn="l"/>
              </a:tabLst>
            </a:pPr>
            <a:r>
              <a:rPr lang="en-US" sz="1500" b="1" i="1" dirty="0" err="1" smtClean="0">
                <a:solidFill>
                  <a:srgbClr val="000099"/>
                </a:solidFill>
                <a:cs typeface="Times New Roman" pitchFamily="18" charset="0"/>
              </a:rPr>
              <a:t>Налоксон</a:t>
            </a:r>
            <a:r>
              <a:rPr lang="ru-RU" sz="1500" b="1" i="1" dirty="0" smtClean="0">
                <a:solidFill>
                  <a:srgbClr val="000099"/>
                </a:solidFill>
                <a:cs typeface="Times New Roman" pitchFamily="18" charset="0"/>
              </a:rPr>
              <a:t>а г/х</a:t>
            </a:r>
            <a:endParaRPr lang="en-US" sz="1500" b="1" i="1" dirty="0">
              <a:solidFill>
                <a:srgbClr val="000099"/>
              </a:solidFill>
              <a:cs typeface="Times New Roman" pitchFamily="18" charset="0"/>
            </a:endParaRPr>
          </a:p>
          <a:p>
            <a:pPr hangingPunct="0">
              <a:buClr>
                <a:srgbClr val="000000"/>
              </a:buClr>
              <a:buSzPct val="100000"/>
              <a:buFont typeface="Times New Roman" pitchFamily="18" charset="0"/>
              <a:buNone/>
              <a:tabLst>
                <a:tab pos="231775" algn="l"/>
                <a:tab pos="723900" algn="l"/>
                <a:tab pos="1447800" algn="l"/>
                <a:tab pos="2171700" algn="l"/>
                <a:tab pos="2895600" algn="l"/>
                <a:tab pos="3619500" algn="l"/>
                <a:tab pos="4343400" algn="l"/>
                <a:tab pos="5067300" algn="l"/>
                <a:tab pos="5791200" algn="l"/>
                <a:tab pos="6515100" algn="l"/>
              </a:tabLst>
            </a:pPr>
            <a:r>
              <a:rPr lang="en-US" sz="1500" b="1" i="1" dirty="0" err="1">
                <a:solidFill>
                  <a:srgbClr val="000099"/>
                </a:solidFill>
                <a:cs typeface="Times New Roman" pitchFamily="18" charset="0"/>
              </a:rPr>
              <a:t>Налтрексон</a:t>
            </a:r>
            <a:endParaRPr lang="en-US" sz="1500" b="1" i="1" dirty="0">
              <a:solidFill>
                <a:srgbClr val="000099"/>
              </a:solidFill>
              <a:cs typeface="Times New Roman" pitchFamily="18" charset="0"/>
            </a:endParaRPr>
          </a:p>
        </p:txBody>
      </p:sp>
      <p:pic>
        <p:nvPicPr>
          <p:cNvPr id="13318" name="Picture 6" descr="Papaver somniferum"/>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88224" y="25285"/>
            <a:ext cx="2555776" cy="3030306"/>
          </a:xfrm>
          <a:prstGeom prst="rect">
            <a:avLst/>
          </a:prstGeom>
          <a:noFill/>
          <a:extLst>
            <a:ext uri="{909E8E84-426E-40DD-AFC4-6F175D3DCCD1}">
              <a14:hiddenFill xmlns:a14="http://schemas.microsoft.com/office/drawing/2010/main">
                <a:solidFill>
                  <a:srgbClr val="FFFFFF"/>
                </a:solidFill>
              </a14:hiddenFill>
            </a:ext>
          </a:extLst>
        </p:spPr>
      </p:pic>
      <p:sp>
        <p:nvSpPr>
          <p:cNvPr id="13319" name="Rectangle 7"/>
          <p:cNvSpPr>
            <a:spLocks noChangeArrowheads="1"/>
          </p:cNvSpPr>
          <p:nvPr/>
        </p:nvSpPr>
        <p:spPr bwMode="auto">
          <a:xfrm>
            <a:off x="6937375" y="3140968"/>
            <a:ext cx="17780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a:r>
              <a:rPr lang="ru-RU" sz="1400" b="1" i="1" dirty="0" err="1">
                <a:solidFill>
                  <a:srgbClr val="000099"/>
                </a:solidFill>
                <a:effectLst>
                  <a:outerShdw blurRad="38100" dist="38100" dir="2700000" algn="tl">
                    <a:srgbClr val="000000">
                      <a:alpha val="43137"/>
                    </a:srgbClr>
                  </a:outerShdw>
                </a:effectLst>
              </a:rPr>
              <a:t>Papaver</a:t>
            </a:r>
            <a:r>
              <a:rPr lang="ru-RU" sz="1400" b="1" i="1" dirty="0">
                <a:solidFill>
                  <a:srgbClr val="000099"/>
                </a:solidFill>
                <a:effectLst>
                  <a:outerShdw blurRad="38100" dist="38100" dir="2700000" algn="tl">
                    <a:srgbClr val="000000">
                      <a:alpha val="43137"/>
                    </a:srgbClr>
                  </a:outerShdw>
                </a:effectLst>
              </a:rPr>
              <a:t> </a:t>
            </a:r>
            <a:r>
              <a:rPr lang="ru-RU" sz="1400" b="1" i="1" dirty="0" err="1">
                <a:solidFill>
                  <a:srgbClr val="000099"/>
                </a:solidFill>
                <a:effectLst>
                  <a:outerShdw blurRad="38100" dist="38100" dir="2700000" algn="tl">
                    <a:srgbClr val="000000">
                      <a:alpha val="43137"/>
                    </a:srgbClr>
                  </a:outerShdw>
                </a:effectLst>
              </a:rPr>
              <a:t>somniferum</a:t>
            </a:r>
            <a:endParaRPr lang="ru-RU" sz="1400" b="1" i="1" dirty="0">
              <a:solidFill>
                <a:srgbClr val="000099"/>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153757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Papaver somniferum"/>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122063" y="0"/>
            <a:ext cx="1021937" cy="105930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noChangeArrowheads="1"/>
          </p:cNvPicPr>
          <p:nvPr/>
        </p:nvPicPr>
        <p:blipFill>
          <a:blip r:embed="rId3" cstate="print">
            <a:lum contrast="24000"/>
            <a:extLst>
              <a:ext uri="{28A0092B-C50C-407E-A947-70E740481C1C}">
                <a14:useLocalDpi xmlns:a14="http://schemas.microsoft.com/office/drawing/2010/main" val="0"/>
              </a:ext>
            </a:extLst>
          </a:blip>
          <a:srcRect/>
          <a:stretch>
            <a:fillRect/>
          </a:stretch>
        </p:blipFill>
        <p:spPr>
          <a:xfrm>
            <a:off x="71438" y="1341438"/>
            <a:ext cx="8964612" cy="542131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2955803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25285"/>
            <a:ext cx="8686800" cy="739419"/>
          </a:xfrm>
        </p:spPr>
        <p:txBody>
          <a:bodyPr>
            <a:normAutofit/>
          </a:bodyPr>
          <a:lstStyle/>
          <a:p>
            <a:pPr algn="ctr"/>
            <a:r>
              <a:rPr lang="ru-RU" sz="3600" b="1" i="1" dirty="0" smtClean="0">
                <a:solidFill>
                  <a:srgbClr val="000099"/>
                </a:solidFill>
              </a:rPr>
              <a:t>Морфин</a:t>
            </a:r>
            <a:endParaRPr lang="ru-RU" sz="3600" b="1" i="1" dirty="0">
              <a:solidFill>
                <a:srgbClr val="000099"/>
              </a:solidFill>
            </a:endParaRPr>
          </a:p>
        </p:txBody>
      </p:sp>
      <p:sp>
        <p:nvSpPr>
          <p:cNvPr id="3" name="Объект 2"/>
          <p:cNvSpPr>
            <a:spLocks noGrp="1"/>
          </p:cNvSpPr>
          <p:nvPr>
            <p:ph idx="1"/>
          </p:nvPr>
        </p:nvSpPr>
        <p:spPr>
          <a:xfrm>
            <a:off x="0" y="665015"/>
            <a:ext cx="8874224" cy="4671689"/>
          </a:xfrm>
        </p:spPr>
        <p:txBody>
          <a:bodyPr>
            <a:normAutofit fontScale="62500" lnSpcReduction="20000"/>
          </a:bodyPr>
          <a:lstStyle/>
          <a:p>
            <a:pPr marL="0" indent="0">
              <a:buNone/>
            </a:pPr>
            <a:r>
              <a:rPr lang="ru-RU" dirty="0"/>
              <a:t>Мак опийный принес медицине благо, как ни одно из растений. Первым, открывшим в растении алкалоид и выделившим его в виде соли, был немецкий аптекарь </a:t>
            </a:r>
            <a:r>
              <a:rPr lang="ru-RU" dirty="0" err="1"/>
              <a:t>Сертюнер</a:t>
            </a:r>
            <a:r>
              <a:rPr lang="ru-RU" dirty="0"/>
              <a:t>. Фридриху Вильгельму </a:t>
            </a:r>
            <a:r>
              <a:rPr lang="ru-RU" dirty="0" err="1"/>
              <a:t>Сертюнеру</a:t>
            </a:r>
            <a:r>
              <a:rPr lang="ru-RU" dirty="0"/>
              <a:t>, родившемуся в 1783 г., было всего 20 лет, когда ему удалось совершить это открытие. В лаборатории своего отца, занимавшегося алхимией, он еще мальчиком увлекся химическими опытами. Возможно, что ореол таинственности, сопровождавший это растение, привлек юного исследователя. Во всяком случае ему удалось выделить из него белый кристаллический порошок, обладавший основными свойствами, легко дававший соли и имевший известную связь с аммиаком.</a:t>
            </a:r>
            <a:r>
              <a:rPr lang="ru-RU" dirty="0" smtClean="0"/>
              <a:t/>
            </a:r>
            <a:br>
              <a:rPr lang="ru-RU" dirty="0" smtClean="0"/>
            </a:br>
            <a:r>
              <a:rPr lang="ru-RU" dirty="0" smtClean="0"/>
              <a:t/>
            </a:r>
            <a:br>
              <a:rPr lang="ru-RU" dirty="0" smtClean="0"/>
            </a:br>
            <a:r>
              <a:rPr lang="ru-RU" dirty="0"/>
              <a:t>Будучи не только химиком, но и аптекарем, молодой </a:t>
            </a:r>
            <a:r>
              <a:rPr lang="ru-RU" dirty="0" err="1"/>
              <a:t>Сертюнер</a:t>
            </a:r>
            <a:r>
              <a:rPr lang="ru-RU" dirty="0"/>
              <a:t> стал ловить для опытов на улицах собак, которые и стали его пациентами. Примешивая к пище собак открытый им порошок, экспериментатор убедился, что собаки не только впадают в глубокий сон, но и не чувствуют щипков, которыми он их угощал. В честь греческого бога сна </a:t>
            </a:r>
            <a:r>
              <a:rPr lang="ru-RU" dirty="0" err="1"/>
              <a:t>Сертюнер</a:t>
            </a:r>
            <a:r>
              <a:rPr lang="ru-RU" dirty="0"/>
              <a:t> назвал свой препарат морфием.</a:t>
            </a:r>
          </a:p>
        </p:txBody>
      </p:sp>
      <p:pic>
        <p:nvPicPr>
          <p:cNvPr id="4" name="Picture 6" descr="Papaver somnifer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72200" y="4725144"/>
            <a:ext cx="2592288" cy="201622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Фридрих Вильгельм Адам Сертюрнер, морфин, опиум, алкалоид опиума"/>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9552" y="4659955"/>
            <a:ext cx="2664296" cy="21980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84819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42852"/>
            <a:ext cx="8229600" cy="785818"/>
          </a:xfrm>
        </p:spPr>
        <p:txBody>
          <a:bodyPr>
            <a:normAutofit/>
          </a:bodyPr>
          <a:lstStyle/>
          <a:p>
            <a:r>
              <a:rPr lang="ru-RU" b="1" i="1" dirty="0" smtClean="0">
                <a:solidFill>
                  <a:srgbClr val="000099"/>
                </a:solidFill>
              </a:rPr>
              <a:t>Морфина г/</a:t>
            </a:r>
            <a:r>
              <a:rPr lang="ru-RU" b="1" i="1" dirty="0" err="1" smtClean="0">
                <a:solidFill>
                  <a:srgbClr val="000099"/>
                </a:solidFill>
              </a:rPr>
              <a:t>х</a:t>
            </a:r>
            <a:endParaRPr lang="ru-RU" dirty="0"/>
          </a:p>
        </p:txBody>
      </p:sp>
      <p:sp>
        <p:nvSpPr>
          <p:cNvPr id="3" name="Содержимое 2"/>
          <p:cNvSpPr>
            <a:spLocks noGrp="1"/>
          </p:cNvSpPr>
          <p:nvPr>
            <p:ph idx="1"/>
          </p:nvPr>
        </p:nvSpPr>
        <p:spPr>
          <a:xfrm>
            <a:off x="3000364" y="928670"/>
            <a:ext cx="5929354" cy="5715040"/>
          </a:xfrm>
        </p:spPr>
        <p:txBody>
          <a:bodyPr>
            <a:normAutofit lnSpcReduction="10000"/>
          </a:bodyPr>
          <a:lstStyle/>
          <a:p>
            <a:pPr algn="ctr">
              <a:buNone/>
            </a:pPr>
            <a:r>
              <a:rPr lang="ru-RU" sz="2800" b="1" dirty="0" smtClean="0"/>
              <a:t>Механизм действия</a:t>
            </a:r>
          </a:p>
          <a:p>
            <a:pPr algn="just">
              <a:spcBef>
                <a:spcPts val="0"/>
              </a:spcBef>
              <a:buNone/>
            </a:pPr>
            <a:r>
              <a:rPr lang="ru-RU" sz="2000" b="1" dirty="0" smtClean="0"/>
              <a:t>Угнетение передачи болевых импульсов в спинном мозге с первичных афферентных волокон на вставочные нейроны:</a:t>
            </a:r>
          </a:p>
          <a:p>
            <a:pPr marL="457200" indent="-457200" algn="just">
              <a:spcBef>
                <a:spcPts val="0"/>
              </a:spcBef>
              <a:buAutoNum type="arabicPeriod"/>
            </a:pPr>
            <a:r>
              <a:rPr lang="ru-RU" sz="2000" b="1" dirty="0" smtClean="0"/>
              <a:t>Усиление нисходящих тормозных влияний</a:t>
            </a:r>
          </a:p>
          <a:p>
            <a:pPr marL="457200" indent="-457200" algn="just">
              <a:spcBef>
                <a:spcPts val="0"/>
              </a:spcBef>
              <a:buAutoNum type="arabicPeriod"/>
            </a:pPr>
            <a:r>
              <a:rPr lang="ru-RU" sz="2000" b="1" dirty="0" smtClean="0"/>
              <a:t>Прямое угнетающее действие на </a:t>
            </a:r>
            <a:r>
              <a:rPr lang="ru-RU" sz="2000" b="1" dirty="0" err="1" smtClean="0"/>
              <a:t>межнейрональную</a:t>
            </a:r>
            <a:r>
              <a:rPr lang="ru-RU" sz="2000" b="1" dirty="0" smtClean="0"/>
              <a:t> передачу в спинном мозге.</a:t>
            </a:r>
          </a:p>
          <a:p>
            <a:pPr marL="0" indent="0" algn="just">
              <a:spcBef>
                <a:spcPts val="0"/>
              </a:spcBef>
              <a:buNone/>
            </a:pPr>
            <a:endParaRPr lang="ru-RU" sz="2000" b="1" dirty="0" smtClean="0"/>
          </a:p>
          <a:p>
            <a:pPr marL="457200" indent="-457200" algn="just">
              <a:spcBef>
                <a:spcPts val="0"/>
              </a:spcBef>
              <a:buNone/>
            </a:pPr>
            <a:r>
              <a:rPr lang="ru-RU" sz="2000" b="1" dirty="0" smtClean="0"/>
              <a:t>	Стимулируя </a:t>
            </a:r>
            <a:r>
              <a:rPr lang="ru-RU" sz="2000" b="1" dirty="0" err="1" smtClean="0"/>
              <a:t>пресинаптические</a:t>
            </a:r>
            <a:r>
              <a:rPr lang="ru-RU" sz="2000" b="1" dirty="0" smtClean="0"/>
              <a:t> ОР окончаний</a:t>
            </a:r>
          </a:p>
          <a:p>
            <a:pPr marL="457200" indent="-457200" algn="just">
              <a:spcBef>
                <a:spcPts val="0"/>
              </a:spcBef>
              <a:buNone/>
            </a:pPr>
            <a:r>
              <a:rPr lang="ru-RU" sz="2000" b="1" dirty="0" smtClean="0"/>
              <a:t>первичных </a:t>
            </a:r>
            <a:r>
              <a:rPr lang="ru-RU" sz="2000" b="1" dirty="0" err="1" smtClean="0"/>
              <a:t>афферентов</a:t>
            </a:r>
            <a:r>
              <a:rPr lang="ru-RU" sz="2000" b="1" dirty="0" smtClean="0"/>
              <a:t>, уменьшает</a:t>
            </a:r>
          </a:p>
          <a:p>
            <a:pPr marL="457200" indent="-457200" algn="just">
              <a:spcBef>
                <a:spcPts val="0"/>
              </a:spcBef>
              <a:buNone/>
            </a:pPr>
            <a:r>
              <a:rPr lang="ru-RU" sz="2000" b="1" dirty="0" smtClean="0"/>
              <a:t>высвобождение медиаторов, принимающих</a:t>
            </a:r>
          </a:p>
          <a:p>
            <a:pPr marL="457200" indent="-457200" algn="just">
              <a:spcBef>
                <a:spcPts val="0"/>
              </a:spcBef>
              <a:buNone/>
            </a:pPr>
            <a:r>
              <a:rPr lang="ru-RU" sz="2000" b="1" dirty="0" smtClean="0"/>
              <a:t>участие в передаче </a:t>
            </a:r>
            <a:r>
              <a:rPr lang="ru-RU" sz="2000" b="1" dirty="0" err="1" smtClean="0"/>
              <a:t>ноцицептивных</a:t>
            </a:r>
            <a:r>
              <a:rPr lang="ru-RU" sz="2000" b="1" dirty="0" smtClean="0"/>
              <a:t> стимулов.</a:t>
            </a:r>
          </a:p>
          <a:p>
            <a:pPr marL="457200" indent="-457200" algn="just">
              <a:spcBef>
                <a:spcPts val="0"/>
              </a:spcBef>
              <a:buNone/>
            </a:pPr>
            <a:r>
              <a:rPr lang="ru-RU" sz="2000" b="1" dirty="0" smtClean="0"/>
              <a:t>	Торможение постсинаптических нейронов</a:t>
            </a:r>
          </a:p>
          <a:p>
            <a:pPr marL="457200" indent="-457200" algn="just">
              <a:spcBef>
                <a:spcPts val="0"/>
              </a:spcBef>
              <a:buNone/>
            </a:pPr>
            <a:r>
              <a:rPr lang="ru-RU" sz="2000" b="1" dirty="0" smtClean="0"/>
              <a:t>обусловлено их </a:t>
            </a:r>
            <a:r>
              <a:rPr lang="ru-RU" sz="2000" b="1" dirty="0" err="1" smtClean="0"/>
              <a:t>гиперполяризацией</a:t>
            </a:r>
            <a:r>
              <a:rPr lang="ru-RU" sz="2000" b="1" dirty="0" smtClean="0"/>
              <a:t> (за счет</a:t>
            </a:r>
          </a:p>
          <a:p>
            <a:pPr marL="457200" indent="-457200" algn="just">
              <a:spcBef>
                <a:spcPts val="0"/>
              </a:spcBef>
              <a:buNone/>
            </a:pPr>
            <a:r>
              <a:rPr lang="ru-RU" sz="2000" b="1" dirty="0" smtClean="0"/>
              <a:t>активации ионных К+ каналов). </a:t>
            </a:r>
          </a:p>
          <a:p>
            <a:pPr marL="457200" indent="-457200" algn="just">
              <a:spcBef>
                <a:spcPts val="0"/>
              </a:spcBef>
              <a:buNone/>
            </a:pPr>
            <a:r>
              <a:rPr lang="ru-RU" sz="2000" b="1" dirty="0" smtClean="0"/>
              <a:t>	Нарушение морфином </a:t>
            </a:r>
            <a:r>
              <a:rPr lang="ru-RU" sz="2000" b="1" dirty="0" err="1" smtClean="0"/>
              <a:t>межнейрональной</a:t>
            </a:r>
            <a:endParaRPr lang="ru-RU" sz="2000" b="1" dirty="0" smtClean="0"/>
          </a:p>
          <a:p>
            <a:pPr marL="457200" indent="-457200" algn="just">
              <a:spcBef>
                <a:spcPts val="0"/>
              </a:spcBef>
              <a:buNone/>
            </a:pPr>
            <a:r>
              <a:rPr lang="ru-RU" sz="2000" b="1" dirty="0" smtClean="0"/>
              <a:t>передачи в спинном мозге снижает интенсивность</a:t>
            </a:r>
          </a:p>
          <a:p>
            <a:pPr marL="457200" indent="-457200" algn="just">
              <a:spcBef>
                <a:spcPts val="0"/>
              </a:spcBef>
              <a:buNone/>
            </a:pPr>
            <a:r>
              <a:rPr lang="ru-RU" sz="2000" b="1" dirty="0" err="1" smtClean="0"/>
              <a:t>импульсации</a:t>
            </a:r>
            <a:r>
              <a:rPr lang="ru-RU" sz="2000" b="1" dirty="0" smtClean="0"/>
              <a:t>, поступающей в восходящие</a:t>
            </a:r>
          </a:p>
          <a:p>
            <a:pPr marL="457200" indent="-457200" algn="just">
              <a:spcBef>
                <a:spcPts val="0"/>
              </a:spcBef>
              <a:buNone/>
            </a:pPr>
            <a:r>
              <a:rPr lang="ru-RU" sz="2000" b="1" dirty="0" smtClean="0"/>
              <a:t>афферентные пути и уменьшает двигательные и</a:t>
            </a:r>
          </a:p>
          <a:p>
            <a:pPr marL="457200" indent="-457200" algn="just">
              <a:spcBef>
                <a:spcPts val="0"/>
              </a:spcBef>
              <a:buNone/>
            </a:pPr>
            <a:r>
              <a:rPr lang="ru-RU" sz="2000" b="1" dirty="0" smtClean="0"/>
              <a:t>вегетативные реакции.  </a:t>
            </a:r>
            <a:endParaRPr lang="ru-RU" sz="2000" b="1" dirty="0"/>
          </a:p>
        </p:txBody>
      </p:sp>
      <p:pic>
        <p:nvPicPr>
          <p:cNvPr id="4" name="Picture 4"/>
          <p:cNvPicPr>
            <a:picLocks noChangeAspect="1" noChangeArrowheads="1"/>
          </p:cNvPicPr>
          <p:nvPr/>
        </p:nvPicPr>
        <p:blipFill>
          <a:blip r:embed="rId2">
            <a:lum contrast="24000"/>
            <a:extLst>
              <a:ext uri="{28A0092B-C50C-407E-A947-70E740481C1C}">
                <a14:useLocalDpi xmlns:a14="http://schemas.microsoft.com/office/drawing/2010/main" val="0"/>
              </a:ext>
            </a:extLst>
          </a:blip>
          <a:srcRect/>
          <a:stretch>
            <a:fillRect/>
          </a:stretch>
        </p:blipFill>
        <p:spPr>
          <a:xfrm>
            <a:off x="107504" y="106328"/>
            <a:ext cx="2808312" cy="66357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b="1" i="1" dirty="0" smtClean="0">
                <a:solidFill>
                  <a:srgbClr val="000099"/>
                </a:solidFill>
              </a:rPr>
              <a:t>Морфина г/х</a:t>
            </a:r>
            <a:endParaRPr lang="ru-RU" dirty="0"/>
          </a:p>
        </p:txBody>
      </p:sp>
      <p:sp>
        <p:nvSpPr>
          <p:cNvPr id="3" name="Объект 2"/>
          <p:cNvSpPr>
            <a:spLocks noGrp="1"/>
          </p:cNvSpPr>
          <p:nvPr>
            <p:ph idx="1"/>
          </p:nvPr>
        </p:nvSpPr>
        <p:spPr>
          <a:xfrm>
            <a:off x="179512" y="764704"/>
            <a:ext cx="8964488" cy="6048672"/>
          </a:xfrm>
        </p:spPr>
        <p:txBody>
          <a:bodyPr>
            <a:normAutofit/>
          </a:bodyPr>
          <a:lstStyle/>
          <a:p>
            <a:pPr marL="0" indent="0" algn="ctr">
              <a:buNone/>
            </a:pPr>
            <a:r>
              <a:rPr lang="ru-RU" sz="2400" b="1" dirty="0" smtClean="0">
                <a:solidFill>
                  <a:srgbClr val="FF0000"/>
                </a:solidFill>
              </a:rPr>
              <a:t>Фармакологические эффекты, вызванные возбуждением центральных опиоидных рецепторов</a:t>
            </a:r>
          </a:p>
          <a:p>
            <a:pPr algn="just">
              <a:spcBef>
                <a:spcPts val="0"/>
              </a:spcBef>
              <a:buAutoNum type="arabicPeriod"/>
            </a:pPr>
            <a:r>
              <a:rPr lang="ru-RU" sz="1800" b="1" dirty="0" smtClean="0"/>
              <a:t>Анальгезия</a:t>
            </a:r>
          </a:p>
          <a:p>
            <a:pPr algn="just">
              <a:spcBef>
                <a:spcPts val="0"/>
              </a:spcBef>
              <a:buAutoNum type="arabicPeriod"/>
            </a:pPr>
            <a:r>
              <a:rPr lang="ru-RU" sz="1800" b="1" dirty="0" smtClean="0"/>
              <a:t>Эйфория</a:t>
            </a:r>
          </a:p>
          <a:p>
            <a:pPr algn="just">
              <a:spcBef>
                <a:spcPts val="0"/>
              </a:spcBef>
              <a:buAutoNum type="arabicPeriod"/>
            </a:pPr>
            <a:r>
              <a:rPr lang="ru-RU" sz="1800" b="1" dirty="0" smtClean="0"/>
              <a:t>Седативный эффект</a:t>
            </a:r>
          </a:p>
          <a:p>
            <a:pPr algn="just">
              <a:spcBef>
                <a:spcPts val="0"/>
              </a:spcBef>
              <a:buAutoNum type="arabicPeriod"/>
            </a:pPr>
            <a:r>
              <a:rPr lang="ru-RU" sz="1800" b="1" dirty="0" smtClean="0"/>
              <a:t>Противокашлевое действие (к эффекту быстро развивается привыкание)</a:t>
            </a:r>
          </a:p>
          <a:p>
            <a:pPr algn="just">
              <a:spcBef>
                <a:spcPts val="0"/>
              </a:spcBef>
              <a:buAutoNum type="arabicPeriod"/>
            </a:pPr>
            <a:r>
              <a:rPr lang="ru-RU" sz="1800" b="1" dirty="0" smtClean="0"/>
              <a:t>Угнетение дыхания (снижение чувствительности дыхательного центра к СО2)</a:t>
            </a:r>
          </a:p>
          <a:p>
            <a:pPr algn="just">
              <a:spcBef>
                <a:spcPts val="0"/>
              </a:spcBef>
              <a:buAutoNum type="arabicPeriod"/>
            </a:pPr>
            <a:r>
              <a:rPr lang="ru-RU" sz="1800" b="1" dirty="0" err="1" smtClean="0"/>
              <a:t>Миоз</a:t>
            </a:r>
            <a:r>
              <a:rPr lang="ru-RU" sz="1800" b="1" dirty="0"/>
              <a:t> </a:t>
            </a:r>
            <a:r>
              <a:rPr lang="ru-RU" sz="1600" b="1" i="1" dirty="0" smtClean="0"/>
              <a:t>(</a:t>
            </a:r>
            <a:r>
              <a:rPr lang="ru-RU" sz="1600" b="1" i="1" dirty="0" smtClean="0">
                <a:solidFill>
                  <a:srgbClr val="000099"/>
                </a:solidFill>
              </a:rPr>
              <a:t>характерный диагностический признак приема морфина. Привыкание в отношении </a:t>
            </a:r>
            <a:r>
              <a:rPr lang="ru-RU" sz="1600" b="1" i="1" dirty="0" err="1" smtClean="0">
                <a:solidFill>
                  <a:srgbClr val="000099"/>
                </a:solidFill>
              </a:rPr>
              <a:t>миоза</a:t>
            </a:r>
            <a:r>
              <a:rPr lang="ru-RU" sz="1600" b="1" i="1" dirty="0" smtClean="0">
                <a:solidFill>
                  <a:srgbClr val="000099"/>
                </a:solidFill>
              </a:rPr>
              <a:t> развивается медленно)</a:t>
            </a:r>
          </a:p>
          <a:p>
            <a:pPr algn="just">
              <a:spcBef>
                <a:spcPts val="0"/>
              </a:spcBef>
              <a:buAutoNum type="arabicPeriod"/>
            </a:pPr>
            <a:r>
              <a:rPr lang="ru-RU" sz="1800" b="1" dirty="0" smtClean="0"/>
              <a:t>Брадикардия (повышение тонуса центра блуждающего нерва)</a:t>
            </a:r>
          </a:p>
          <a:p>
            <a:pPr algn="just">
              <a:spcBef>
                <a:spcPts val="0"/>
              </a:spcBef>
              <a:buAutoNum type="arabicPeriod"/>
            </a:pPr>
            <a:r>
              <a:rPr lang="ru-RU" sz="1800" b="1" dirty="0" smtClean="0"/>
              <a:t>Тошнота и рвота (усиливается при движении). Развивается за счет стимуляции рецепторов </a:t>
            </a:r>
            <a:r>
              <a:rPr lang="ru-RU" sz="1800" b="1" dirty="0" err="1" smtClean="0"/>
              <a:t>тригерной</a:t>
            </a:r>
            <a:r>
              <a:rPr lang="ru-RU" sz="1800" b="1" dirty="0" smtClean="0"/>
              <a:t> зоны рвотного центра. Рвотный центр угнетает.</a:t>
            </a:r>
          </a:p>
          <a:p>
            <a:pPr algn="just">
              <a:spcBef>
                <a:spcPts val="0"/>
              </a:spcBef>
              <a:buAutoNum type="arabicPeriod"/>
            </a:pPr>
            <a:r>
              <a:rPr lang="ru-RU" sz="1800" b="1" dirty="0" smtClean="0"/>
              <a:t>Продукция гормонов </a:t>
            </a:r>
            <a:r>
              <a:rPr lang="ru-RU" sz="1800" b="1" dirty="0" smtClean="0">
                <a:latin typeface="Arial"/>
                <a:cs typeface="Arial"/>
              </a:rPr>
              <a:t>↑ (пролактина, антидиуретического гормона, гормона роста. </a:t>
            </a:r>
            <a:r>
              <a:rPr lang="ru-RU" sz="1800" b="1" dirty="0" smtClean="0">
                <a:latin typeface="Calibri"/>
                <a:cs typeface="Arial"/>
              </a:rPr>
              <a:t>↓ гонадотропных гормонов, АДКТ.</a:t>
            </a:r>
          </a:p>
          <a:p>
            <a:pPr algn="just">
              <a:spcBef>
                <a:spcPts val="0"/>
              </a:spcBef>
              <a:buAutoNum type="arabicPeriod"/>
            </a:pPr>
            <a:r>
              <a:rPr lang="ru-RU" sz="1800" b="1" dirty="0" smtClean="0">
                <a:latin typeface="Calibri"/>
                <a:cs typeface="Arial"/>
              </a:rPr>
              <a:t>Снижение температуры тела ниже нормы (угнетение центра теплорегуляции и снижением теплопродукции)</a:t>
            </a:r>
          </a:p>
          <a:p>
            <a:pPr algn="just">
              <a:spcBef>
                <a:spcPts val="0"/>
              </a:spcBef>
              <a:buAutoNum type="arabicPeriod"/>
            </a:pPr>
            <a:r>
              <a:rPr lang="ru-RU" sz="1800" b="1" dirty="0" smtClean="0">
                <a:latin typeface="Calibri"/>
                <a:cs typeface="Arial"/>
              </a:rPr>
              <a:t>Повышение тонуса скелетных мышц (сгибателей и дыхательных)</a:t>
            </a:r>
          </a:p>
          <a:p>
            <a:pPr algn="just">
              <a:spcBef>
                <a:spcPts val="0"/>
              </a:spcBef>
              <a:buAutoNum type="arabicPeriod"/>
            </a:pPr>
            <a:r>
              <a:rPr lang="ru-RU" sz="1800" b="1" dirty="0" smtClean="0">
                <a:latin typeface="Calibri"/>
                <a:cs typeface="Arial"/>
              </a:rPr>
              <a:t>Лекарственная зависимость (психическая и физическая) → абстинентный синдром.</a:t>
            </a:r>
          </a:p>
          <a:p>
            <a:pPr algn="just">
              <a:spcBef>
                <a:spcPts val="0"/>
              </a:spcBef>
              <a:buAutoNum type="arabicPeriod"/>
            </a:pPr>
            <a:endParaRPr lang="ru-RU" sz="1800" b="1" dirty="0"/>
          </a:p>
        </p:txBody>
      </p:sp>
      <p:pic>
        <p:nvPicPr>
          <p:cNvPr id="4" name="Picture 6" descr="Papaver somnifer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8424" y="25285"/>
            <a:ext cx="755576" cy="895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02846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i="1" dirty="0" smtClean="0">
                <a:solidFill>
                  <a:srgbClr val="000099"/>
                </a:solidFill>
              </a:rPr>
              <a:t>Морфина г/х</a:t>
            </a:r>
            <a:endParaRPr lang="ru-RU" dirty="0"/>
          </a:p>
        </p:txBody>
      </p:sp>
      <p:sp>
        <p:nvSpPr>
          <p:cNvPr id="3" name="Объект 2"/>
          <p:cNvSpPr>
            <a:spLocks noGrp="1"/>
          </p:cNvSpPr>
          <p:nvPr>
            <p:ph idx="1"/>
          </p:nvPr>
        </p:nvSpPr>
        <p:spPr>
          <a:xfrm>
            <a:off x="107504" y="836712"/>
            <a:ext cx="8928992" cy="5832648"/>
          </a:xfrm>
        </p:spPr>
        <p:txBody>
          <a:bodyPr>
            <a:normAutofit/>
          </a:bodyPr>
          <a:lstStyle/>
          <a:p>
            <a:pPr marL="0" indent="0" algn="ctr">
              <a:spcBef>
                <a:spcPts val="0"/>
              </a:spcBef>
              <a:buNone/>
            </a:pPr>
            <a:r>
              <a:rPr lang="ru-RU" sz="2400" b="1" dirty="0" smtClean="0">
                <a:solidFill>
                  <a:srgbClr val="FF0000"/>
                </a:solidFill>
              </a:rPr>
              <a:t>Фармакологические эффекты, вызванные возбуждением периферических опиоидных рецепторов</a:t>
            </a:r>
          </a:p>
          <a:p>
            <a:pPr algn="just">
              <a:spcBef>
                <a:spcPts val="0"/>
              </a:spcBef>
              <a:buAutoNum type="arabicPeriod"/>
            </a:pPr>
            <a:r>
              <a:rPr lang="ru-RU" sz="1800" b="1" dirty="0" smtClean="0"/>
              <a:t>Стимуляция выделения гистамина (расширение сосудов кожи и </a:t>
            </a:r>
            <a:r>
              <a:rPr lang="ru-RU" sz="1800" b="1" dirty="0" err="1" smtClean="0"/>
              <a:t>конъюктивы</a:t>
            </a:r>
            <a:r>
              <a:rPr lang="ru-RU" sz="1800" b="1" dirty="0" smtClean="0"/>
              <a:t> глаз</a:t>
            </a:r>
            <a:r>
              <a:rPr lang="ru-RU" sz="1800" b="1" dirty="0" smtClean="0"/>
              <a:t>,</a:t>
            </a:r>
            <a:r>
              <a:rPr lang="en-US" sz="1800" b="1" dirty="0" smtClean="0"/>
              <a:t> </a:t>
            </a:r>
            <a:r>
              <a:rPr lang="ru-RU" sz="1800" b="1" dirty="0" smtClean="0"/>
              <a:t>крапивница</a:t>
            </a:r>
            <a:r>
              <a:rPr lang="ru-RU" sz="1800" b="1" dirty="0" smtClean="0"/>
              <a:t>). </a:t>
            </a:r>
            <a:r>
              <a:rPr lang="ru-RU" sz="1800" b="1" dirty="0" err="1" smtClean="0"/>
              <a:t>Бронхоспазм</a:t>
            </a:r>
            <a:r>
              <a:rPr lang="ru-RU" sz="1800" b="1" dirty="0" smtClean="0"/>
              <a:t>. </a:t>
            </a:r>
          </a:p>
          <a:p>
            <a:pPr algn="just">
              <a:spcBef>
                <a:spcPts val="0"/>
              </a:spcBef>
              <a:buAutoNum type="arabicPeriod"/>
            </a:pPr>
            <a:r>
              <a:rPr lang="ru-RU" sz="1800" b="1" dirty="0" smtClean="0"/>
              <a:t>↓ моторики ЖКТ, </a:t>
            </a:r>
            <a:r>
              <a:rPr lang="ru-RU" sz="1800" b="1" dirty="0" smtClean="0">
                <a:latin typeface="Arial"/>
                <a:cs typeface="Arial"/>
              </a:rPr>
              <a:t>↑ тонуса сфинктеров кишечника, ↓секреции поджелудочной железы и выделения желчи. </a:t>
            </a:r>
            <a:r>
              <a:rPr lang="ru-RU" sz="1800" b="1" dirty="0" err="1" smtClean="0">
                <a:latin typeface="Arial"/>
                <a:cs typeface="Arial"/>
              </a:rPr>
              <a:t>Обстипация</a:t>
            </a:r>
            <a:r>
              <a:rPr lang="ru-RU" sz="1800" b="1" dirty="0" smtClean="0">
                <a:latin typeface="Arial"/>
                <a:cs typeface="Arial"/>
              </a:rPr>
              <a:t>. Колики.</a:t>
            </a:r>
          </a:p>
          <a:p>
            <a:pPr algn="just">
              <a:spcBef>
                <a:spcPts val="0"/>
              </a:spcBef>
              <a:buAutoNum type="arabicPeriod"/>
            </a:pPr>
            <a:r>
              <a:rPr lang="ru-RU" sz="1800" b="1" dirty="0" smtClean="0">
                <a:latin typeface="Arial"/>
                <a:cs typeface="Arial"/>
              </a:rPr>
              <a:t>↑тонуса мочеточников→ почечная колика. ↑ тонуса сфинктера уретры → задержка мочеиспускания.</a:t>
            </a:r>
          </a:p>
          <a:p>
            <a:pPr marL="0" indent="0" algn="ctr">
              <a:spcBef>
                <a:spcPts val="0"/>
              </a:spcBef>
              <a:buNone/>
            </a:pPr>
            <a:r>
              <a:rPr lang="ru-RU" sz="2800" b="1" dirty="0" smtClean="0">
                <a:solidFill>
                  <a:srgbClr val="000099"/>
                </a:solidFill>
                <a:latin typeface="Arial"/>
                <a:cs typeface="Arial"/>
              </a:rPr>
              <a:t>Применение </a:t>
            </a:r>
          </a:p>
          <a:p>
            <a:pPr>
              <a:lnSpc>
                <a:spcPct val="90000"/>
              </a:lnSpc>
              <a:buNone/>
            </a:pPr>
            <a:r>
              <a:rPr lang="ru-RU" sz="1800" b="1" dirty="0" smtClean="0">
                <a:latin typeface="+mj-lt"/>
              </a:rPr>
              <a:t>1.Стойкие боли, опасные болевым шоком:- травмы; </a:t>
            </a:r>
          </a:p>
          <a:p>
            <a:pPr>
              <a:lnSpc>
                <a:spcPct val="90000"/>
              </a:lnSpc>
              <a:buNone/>
            </a:pPr>
            <a:r>
              <a:rPr lang="ru-RU" sz="1800" b="1" dirty="0" smtClean="0">
                <a:latin typeface="+mj-lt"/>
              </a:rPr>
              <a:t>               - послеоперационные боли;</a:t>
            </a:r>
          </a:p>
          <a:p>
            <a:pPr>
              <a:lnSpc>
                <a:spcPct val="90000"/>
              </a:lnSpc>
              <a:buNone/>
            </a:pPr>
            <a:r>
              <a:rPr lang="ru-RU" sz="1800" b="1" dirty="0" smtClean="0">
                <a:latin typeface="+mj-lt"/>
              </a:rPr>
              <a:t>              - переломы трубчатых костей.</a:t>
            </a:r>
          </a:p>
          <a:p>
            <a:pPr>
              <a:lnSpc>
                <a:spcPct val="90000"/>
              </a:lnSpc>
              <a:buNone/>
            </a:pPr>
            <a:r>
              <a:rPr lang="ru-RU" sz="1800" b="1" dirty="0" smtClean="0">
                <a:latin typeface="+mj-lt"/>
              </a:rPr>
              <a:t>2. Злокачественные новообразования</a:t>
            </a:r>
          </a:p>
          <a:p>
            <a:pPr>
              <a:lnSpc>
                <a:spcPct val="90000"/>
              </a:lnSpc>
              <a:buNone/>
            </a:pPr>
            <a:r>
              <a:rPr lang="ru-RU" sz="1800" b="1" dirty="0" smtClean="0">
                <a:latin typeface="+mj-lt"/>
              </a:rPr>
              <a:t>3.Инфаркт миокарда</a:t>
            </a:r>
          </a:p>
          <a:p>
            <a:pPr>
              <a:lnSpc>
                <a:spcPct val="90000"/>
              </a:lnSpc>
              <a:buNone/>
            </a:pPr>
            <a:r>
              <a:rPr lang="ru-RU" sz="1800" b="1" dirty="0" smtClean="0">
                <a:latin typeface="+mj-lt"/>
              </a:rPr>
              <a:t>4. </a:t>
            </a:r>
            <a:r>
              <a:rPr lang="ru-RU" sz="1800" b="1" dirty="0" err="1" smtClean="0">
                <a:latin typeface="+mj-lt"/>
              </a:rPr>
              <a:t>Премедикация</a:t>
            </a:r>
            <a:endParaRPr lang="ru-RU" sz="1800" b="1" dirty="0" smtClean="0">
              <a:latin typeface="+mj-lt"/>
            </a:endParaRPr>
          </a:p>
          <a:p>
            <a:pPr>
              <a:lnSpc>
                <a:spcPct val="90000"/>
              </a:lnSpc>
              <a:buNone/>
            </a:pPr>
            <a:r>
              <a:rPr lang="ru-RU" sz="1800" b="1" dirty="0" smtClean="0">
                <a:latin typeface="+mj-lt"/>
              </a:rPr>
              <a:t>5. Острый отек легких.</a:t>
            </a:r>
          </a:p>
          <a:p>
            <a:pPr>
              <a:lnSpc>
                <a:spcPct val="90000"/>
              </a:lnSpc>
              <a:buNone/>
            </a:pPr>
            <a:r>
              <a:rPr lang="ru-RU" sz="1800" b="1" dirty="0" smtClean="0">
                <a:latin typeface="+mj-lt"/>
              </a:rPr>
              <a:t>6. При почечной и кишечной коликах вместе со спазмолитиками.</a:t>
            </a:r>
          </a:p>
          <a:p>
            <a:pPr marL="0" indent="0" algn="just">
              <a:spcBef>
                <a:spcPts val="0"/>
              </a:spcBef>
              <a:buNone/>
            </a:pPr>
            <a:r>
              <a:rPr lang="ru-RU" sz="1800" b="1" dirty="0" smtClean="0">
                <a:latin typeface="+mj-lt"/>
                <a:cs typeface="Arial"/>
              </a:rPr>
              <a:t> </a:t>
            </a:r>
            <a:r>
              <a:rPr lang="ru-RU" sz="1800" b="1" dirty="0" smtClean="0">
                <a:latin typeface="+mj-lt"/>
              </a:rPr>
              <a:t> </a:t>
            </a:r>
          </a:p>
          <a:p>
            <a:pPr marL="0" indent="0" algn="just">
              <a:spcBef>
                <a:spcPts val="0"/>
              </a:spcBef>
              <a:buNone/>
            </a:pPr>
            <a:endParaRPr lang="ru-RU" sz="2400" b="1" dirty="0" smtClean="0"/>
          </a:p>
          <a:p>
            <a:pPr marL="0">
              <a:spcBef>
                <a:spcPts val="0"/>
              </a:spcBef>
            </a:pPr>
            <a:endParaRPr lang="ru-RU" sz="2400" dirty="0"/>
          </a:p>
        </p:txBody>
      </p:sp>
      <p:pic>
        <p:nvPicPr>
          <p:cNvPr id="4" name="Picture 6" descr="Papaver somnifer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8424" y="1"/>
            <a:ext cx="755576" cy="692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33259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i="1" dirty="0" smtClean="0">
                <a:solidFill>
                  <a:srgbClr val="000099"/>
                </a:solidFill>
              </a:rPr>
              <a:t>Морфина г/х</a:t>
            </a:r>
            <a:endParaRPr lang="ru-RU" dirty="0"/>
          </a:p>
        </p:txBody>
      </p:sp>
      <p:sp>
        <p:nvSpPr>
          <p:cNvPr id="3" name="Объект 2"/>
          <p:cNvSpPr>
            <a:spLocks noGrp="1"/>
          </p:cNvSpPr>
          <p:nvPr>
            <p:ph idx="1"/>
          </p:nvPr>
        </p:nvSpPr>
        <p:spPr>
          <a:xfrm>
            <a:off x="107504" y="836712"/>
            <a:ext cx="8928992" cy="5832648"/>
          </a:xfrm>
        </p:spPr>
        <p:txBody>
          <a:bodyPr>
            <a:normAutofit lnSpcReduction="10000"/>
          </a:bodyPr>
          <a:lstStyle/>
          <a:p>
            <a:pPr marL="0" indent="0" algn="just">
              <a:spcBef>
                <a:spcPts val="0"/>
              </a:spcBef>
              <a:buNone/>
            </a:pPr>
            <a:r>
              <a:rPr lang="ru-RU" sz="2000" b="1" dirty="0" smtClean="0"/>
              <a:t>- Действие ч/з 10-15 мин продолжительность 3-6 ч. при п/к введении</a:t>
            </a:r>
          </a:p>
          <a:p>
            <a:pPr marL="0" indent="0" algn="just">
              <a:spcBef>
                <a:spcPts val="0"/>
              </a:spcBef>
              <a:buNone/>
            </a:pPr>
            <a:r>
              <a:rPr lang="ru-RU" sz="2000" b="1" dirty="0" smtClean="0"/>
              <a:t>- Накапливается в наибольших концентрациях в хорошо </a:t>
            </a:r>
            <a:r>
              <a:rPr lang="ru-RU" sz="2000" b="1" dirty="0" err="1" smtClean="0"/>
              <a:t>кровоснабжаемых</a:t>
            </a:r>
            <a:r>
              <a:rPr lang="ru-RU" sz="2000" b="1" dirty="0" smtClean="0"/>
              <a:t> органах (печень, легкие, селезенка). В скелетных мышцах меньше, но они основной резервуар морфина вследствие большой их массы.</a:t>
            </a:r>
          </a:p>
          <a:p>
            <a:pPr marL="0" indent="0" algn="just">
              <a:spcBef>
                <a:spcPts val="0"/>
              </a:spcBef>
              <a:buNone/>
            </a:pPr>
            <a:r>
              <a:rPr lang="ru-RU" sz="2000" b="1" dirty="0" smtClean="0"/>
              <a:t>- Морфин плохо проникает в ГЭБ, но  при </a:t>
            </a:r>
            <a:r>
              <a:rPr lang="ru-RU" sz="2000" b="1" dirty="0" err="1" smtClean="0"/>
              <a:t>ацетилировании</a:t>
            </a:r>
            <a:r>
              <a:rPr lang="ru-RU" sz="2000" b="1" dirty="0" smtClean="0"/>
              <a:t> двух гидроксильных групп превращается в активный метаболит – Героин (</a:t>
            </a:r>
            <a:r>
              <a:rPr lang="ru-RU" sz="2000" b="1" dirty="0" err="1" smtClean="0"/>
              <a:t>диацетилморфин</a:t>
            </a:r>
            <a:r>
              <a:rPr lang="ru-RU" sz="2000" b="1" dirty="0" smtClean="0"/>
              <a:t>), который быстро проникает в ткани головного мозга. Затем </a:t>
            </a:r>
            <a:r>
              <a:rPr lang="ru-RU" sz="2000" b="1" dirty="0" err="1" smtClean="0"/>
              <a:t>гидролизуется</a:t>
            </a:r>
            <a:r>
              <a:rPr lang="ru-RU" sz="2000" b="1" dirty="0" smtClean="0"/>
              <a:t> до Морфина. </a:t>
            </a:r>
          </a:p>
          <a:p>
            <a:pPr marL="0" indent="0" algn="just">
              <a:spcBef>
                <a:spcPts val="0"/>
              </a:spcBef>
              <a:buNone/>
            </a:pPr>
            <a:endParaRPr lang="ru-RU" sz="2000" b="1" dirty="0"/>
          </a:p>
          <a:p>
            <a:pPr marL="0" indent="0" algn="ctr">
              <a:spcBef>
                <a:spcPts val="0"/>
              </a:spcBef>
              <a:buNone/>
            </a:pPr>
            <a:r>
              <a:rPr lang="ru-RU" sz="2800" b="1" dirty="0" smtClean="0">
                <a:solidFill>
                  <a:srgbClr val="FF0000"/>
                </a:solidFill>
              </a:rPr>
              <a:t>Побочные эффекты </a:t>
            </a:r>
          </a:p>
          <a:p>
            <a:pPr marL="0" algn="ctr">
              <a:spcBef>
                <a:spcPts val="0"/>
              </a:spcBef>
            </a:pPr>
            <a:r>
              <a:rPr lang="ru-RU" sz="2400" b="1" dirty="0" smtClean="0"/>
              <a:t>Тошнота </a:t>
            </a:r>
          </a:p>
          <a:p>
            <a:pPr marL="0" algn="ctr">
              <a:spcBef>
                <a:spcPts val="0"/>
              </a:spcBef>
            </a:pPr>
            <a:r>
              <a:rPr lang="ru-RU" sz="2400" b="1" dirty="0" smtClean="0"/>
              <a:t>Рвота</a:t>
            </a:r>
          </a:p>
          <a:p>
            <a:pPr marL="0" algn="ctr">
              <a:spcBef>
                <a:spcPts val="0"/>
              </a:spcBef>
            </a:pPr>
            <a:r>
              <a:rPr lang="ru-RU" sz="2400" b="1" dirty="0" smtClean="0"/>
              <a:t>Спазм гладких мышц</a:t>
            </a:r>
          </a:p>
          <a:p>
            <a:pPr marL="0" algn="ctr">
              <a:spcBef>
                <a:spcPts val="0"/>
              </a:spcBef>
            </a:pPr>
            <a:r>
              <a:rPr lang="ru-RU" sz="2400" b="1" dirty="0" err="1" smtClean="0"/>
              <a:t>Обстипация</a:t>
            </a:r>
            <a:endParaRPr lang="ru-RU" sz="2400" b="1" dirty="0" smtClean="0"/>
          </a:p>
          <a:p>
            <a:pPr marL="0" algn="ctr">
              <a:spcBef>
                <a:spcPts val="0"/>
              </a:spcBef>
            </a:pPr>
            <a:r>
              <a:rPr lang="ru-RU" sz="2400" b="1" dirty="0" smtClean="0"/>
              <a:t> Брадикардия</a:t>
            </a:r>
          </a:p>
          <a:p>
            <a:pPr marL="0" algn="ctr">
              <a:spcBef>
                <a:spcPts val="0"/>
              </a:spcBef>
            </a:pPr>
            <a:r>
              <a:rPr lang="ru-RU" sz="2400" b="1" dirty="0" smtClean="0"/>
              <a:t>Артериальная гипотония</a:t>
            </a:r>
          </a:p>
          <a:p>
            <a:pPr marL="0" algn="ctr">
              <a:spcBef>
                <a:spcPts val="0"/>
              </a:spcBef>
            </a:pPr>
            <a:r>
              <a:rPr lang="ru-RU" sz="2400" b="1" dirty="0" err="1" smtClean="0"/>
              <a:t>Урежение</a:t>
            </a:r>
            <a:r>
              <a:rPr lang="ru-RU" sz="2400" b="1" dirty="0" smtClean="0"/>
              <a:t> дыхания</a:t>
            </a:r>
          </a:p>
          <a:p>
            <a:pPr marL="0" algn="ctr">
              <a:spcBef>
                <a:spcPts val="0"/>
              </a:spcBef>
            </a:pPr>
            <a:r>
              <a:rPr lang="ru-RU" sz="2400" b="1" dirty="0" smtClean="0"/>
              <a:t>Привыкание, лекарственная зависимость</a:t>
            </a:r>
          </a:p>
          <a:p>
            <a:pPr marL="0" algn="ctr">
              <a:spcBef>
                <a:spcPts val="0"/>
              </a:spcBef>
            </a:pPr>
            <a:endParaRPr lang="ru-RU" sz="2400" dirty="0"/>
          </a:p>
        </p:txBody>
      </p:sp>
      <p:pic>
        <p:nvPicPr>
          <p:cNvPr id="4" name="Picture 6" descr="Papaver somnifer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8424" y="1"/>
            <a:ext cx="755576" cy="69269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1\Downloads\ris1.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321" y="3212976"/>
            <a:ext cx="2615857" cy="2435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2743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i="1" dirty="0" smtClean="0">
                <a:solidFill>
                  <a:srgbClr val="000099"/>
                </a:solidFill>
              </a:rPr>
              <a:t>Морфина г/х</a:t>
            </a:r>
            <a:endParaRPr lang="ru-RU" dirty="0"/>
          </a:p>
        </p:txBody>
      </p:sp>
      <p:sp>
        <p:nvSpPr>
          <p:cNvPr id="3" name="Объект 2"/>
          <p:cNvSpPr>
            <a:spLocks noGrp="1"/>
          </p:cNvSpPr>
          <p:nvPr>
            <p:ph idx="1"/>
          </p:nvPr>
        </p:nvSpPr>
        <p:spPr>
          <a:xfrm>
            <a:off x="107504" y="836712"/>
            <a:ext cx="8928992" cy="5832648"/>
          </a:xfrm>
        </p:spPr>
        <p:txBody>
          <a:bodyPr>
            <a:normAutofit/>
          </a:bodyPr>
          <a:lstStyle/>
          <a:p>
            <a:pPr marL="0" indent="0" algn="ctr">
              <a:spcBef>
                <a:spcPts val="0"/>
              </a:spcBef>
              <a:buNone/>
            </a:pPr>
            <a:r>
              <a:rPr lang="ru-RU" sz="2800" b="1" dirty="0" smtClean="0">
                <a:solidFill>
                  <a:srgbClr val="FF0000"/>
                </a:solidFill>
              </a:rPr>
              <a:t>Противопоказания </a:t>
            </a:r>
          </a:p>
          <a:p>
            <a:pPr marL="0" indent="0" algn="ctr">
              <a:spcBef>
                <a:spcPts val="0"/>
              </a:spcBef>
              <a:buNone/>
            </a:pPr>
            <a:r>
              <a:rPr lang="ru-RU" sz="2000" b="1" dirty="0" smtClean="0"/>
              <a:t>Артериальная гипотония</a:t>
            </a:r>
          </a:p>
          <a:p>
            <a:pPr marL="0" indent="0" algn="ctr">
              <a:spcBef>
                <a:spcPts val="0"/>
              </a:spcBef>
              <a:buNone/>
            </a:pPr>
            <a:r>
              <a:rPr lang="ru-RU" sz="2000" b="1" dirty="0" smtClean="0"/>
              <a:t>Дыхательная недостаточность</a:t>
            </a:r>
          </a:p>
          <a:p>
            <a:pPr marL="0" indent="0" algn="ctr">
              <a:spcBef>
                <a:spcPts val="0"/>
              </a:spcBef>
              <a:buNone/>
            </a:pPr>
            <a:r>
              <a:rPr lang="ru-RU" sz="2000" b="1" dirty="0" smtClean="0"/>
              <a:t>Гипертрофия простаты</a:t>
            </a:r>
          </a:p>
          <a:p>
            <a:pPr marL="0" indent="0" algn="ctr">
              <a:spcBef>
                <a:spcPts val="0"/>
              </a:spcBef>
              <a:buNone/>
            </a:pPr>
            <a:r>
              <a:rPr lang="ru-RU" sz="2000" b="1" dirty="0" smtClean="0"/>
              <a:t>Повышенное внутричерепное давление</a:t>
            </a:r>
          </a:p>
          <a:p>
            <a:pPr marL="0" indent="0" algn="ctr">
              <a:spcBef>
                <a:spcPts val="0"/>
              </a:spcBef>
              <a:buNone/>
            </a:pPr>
            <a:r>
              <a:rPr lang="ru-RU" sz="2000" b="1" dirty="0" smtClean="0"/>
              <a:t>Травмы черепа</a:t>
            </a:r>
          </a:p>
          <a:p>
            <a:pPr marL="0" indent="0" algn="ctr">
              <a:spcBef>
                <a:spcPts val="0"/>
              </a:spcBef>
              <a:buNone/>
            </a:pPr>
            <a:r>
              <a:rPr lang="ru-RU" sz="2000" b="1" dirty="0" smtClean="0"/>
              <a:t>Беременность</a:t>
            </a:r>
          </a:p>
          <a:p>
            <a:pPr marL="0" indent="0" algn="ctr">
              <a:spcBef>
                <a:spcPts val="0"/>
              </a:spcBef>
              <a:buNone/>
            </a:pPr>
            <a:r>
              <a:rPr lang="ru-RU" sz="2000" b="1" dirty="0" smtClean="0"/>
              <a:t>Не рекомендуется для обезболивания родов</a:t>
            </a:r>
          </a:p>
          <a:p>
            <a:pPr marL="0" indent="0" algn="ctr">
              <a:spcBef>
                <a:spcPts val="0"/>
              </a:spcBef>
              <a:buNone/>
            </a:pPr>
            <a:r>
              <a:rPr lang="ru-RU" sz="2000" b="1" dirty="0" smtClean="0"/>
              <a:t>Детям до 2 лет и пожилым старше 60 лет</a:t>
            </a:r>
          </a:p>
          <a:p>
            <a:pPr marL="0" indent="0" algn="ctr">
              <a:spcBef>
                <a:spcPts val="0"/>
              </a:spcBef>
              <a:buNone/>
            </a:pPr>
            <a:r>
              <a:rPr lang="ru-RU" sz="2000" b="1" dirty="0" smtClean="0"/>
              <a:t>Кормящие женщины</a:t>
            </a:r>
            <a:endParaRPr lang="ru-RU" sz="2000" b="1" dirty="0"/>
          </a:p>
        </p:txBody>
      </p:sp>
      <p:pic>
        <p:nvPicPr>
          <p:cNvPr id="4" name="Picture 6" descr="Papaver somniferu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8424" y="1"/>
            <a:ext cx="755576" cy="692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27329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04056"/>
          </a:xfrm>
        </p:spPr>
        <p:txBody>
          <a:bodyPr>
            <a:normAutofit fontScale="90000"/>
          </a:bodyPr>
          <a:lstStyle/>
          <a:p>
            <a:r>
              <a:rPr lang="ru-RU" sz="3600" b="1" dirty="0" smtClean="0">
                <a:solidFill>
                  <a:srgbClr val="FF0000"/>
                </a:solidFill>
                <a:effectLst>
                  <a:outerShdw blurRad="38100" dist="38100" dir="2700000" algn="tl">
                    <a:srgbClr val="000000">
                      <a:alpha val="43137"/>
                    </a:srgbClr>
                  </a:outerShdw>
                </a:effectLst>
              </a:rPr>
              <a:t>Отравление морфином</a:t>
            </a:r>
            <a:endParaRPr lang="ru-RU" sz="3600" b="1" dirty="0">
              <a:solidFill>
                <a:srgbClr val="FF000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323528" y="692696"/>
            <a:ext cx="8712968" cy="5976664"/>
          </a:xfrm>
        </p:spPr>
        <p:txBody>
          <a:bodyPr>
            <a:normAutofit fontScale="85000" lnSpcReduction="20000"/>
          </a:bodyPr>
          <a:lstStyle/>
          <a:p>
            <a:pPr marL="0" indent="0">
              <a:buNone/>
            </a:pPr>
            <a:r>
              <a:rPr lang="ru-RU" sz="2000" b="1" dirty="0" smtClean="0"/>
              <a:t>Токсический эффект морфина в дозе свыше 120 мг</a:t>
            </a:r>
          </a:p>
          <a:p>
            <a:pPr marL="0" indent="0" algn="ctr">
              <a:buNone/>
            </a:pPr>
            <a:r>
              <a:rPr lang="ru-RU" sz="3000" b="1" dirty="0" smtClean="0">
                <a:solidFill>
                  <a:srgbClr val="00B050"/>
                </a:solidFill>
                <a:effectLst>
                  <a:outerShdw blurRad="38100" dist="38100" dir="2700000" algn="tl">
                    <a:srgbClr val="000000">
                      <a:alpha val="43137"/>
                    </a:srgbClr>
                  </a:outerShdw>
                </a:effectLst>
              </a:rPr>
              <a:t>Симптомы</a:t>
            </a:r>
          </a:p>
          <a:p>
            <a:pPr marL="0" indent="0">
              <a:buNone/>
            </a:pPr>
            <a:r>
              <a:rPr lang="ru-RU" sz="2100" b="1" dirty="0" smtClean="0">
                <a:effectLst>
                  <a:outerShdw blurRad="38100" dist="38100" dir="2700000" algn="tl">
                    <a:srgbClr val="000000">
                      <a:alpha val="43137"/>
                    </a:srgbClr>
                  </a:outerShdw>
                </a:effectLst>
              </a:rPr>
              <a:t>-</a:t>
            </a:r>
            <a:r>
              <a:rPr lang="ru-RU" sz="2100" b="1" dirty="0" smtClean="0">
                <a:solidFill>
                  <a:srgbClr val="00B050"/>
                </a:solidFill>
                <a:effectLst>
                  <a:outerShdw blurRad="38100" dist="38100" dir="2700000" algn="tl">
                    <a:srgbClr val="000000">
                      <a:alpha val="43137"/>
                    </a:srgbClr>
                  </a:outerShdw>
                </a:effectLst>
              </a:rPr>
              <a:t> </a:t>
            </a:r>
            <a:r>
              <a:rPr lang="ru-RU" sz="2100" b="1" dirty="0" smtClean="0">
                <a:effectLst>
                  <a:outerShdw blurRad="38100" dist="38100" dir="2700000" algn="tl">
                    <a:srgbClr val="000000">
                      <a:alpha val="43137"/>
                    </a:srgbClr>
                  </a:outerShdw>
                </a:effectLst>
              </a:rPr>
              <a:t>Оглушение, потеря сознания</a:t>
            </a:r>
          </a:p>
          <a:p>
            <a:pPr marL="0" indent="0">
              <a:buNone/>
            </a:pPr>
            <a:r>
              <a:rPr lang="ru-RU" sz="2100" b="1" dirty="0" smtClean="0">
                <a:effectLst>
                  <a:outerShdw blurRad="38100" dist="38100" dir="2700000" algn="tl">
                    <a:srgbClr val="000000">
                      <a:alpha val="43137"/>
                    </a:srgbClr>
                  </a:outerShdw>
                </a:effectLst>
              </a:rPr>
              <a:t>- Нарастающее угнетение дыхания (</a:t>
            </a:r>
            <a:r>
              <a:rPr lang="ru-RU" sz="2100" b="1" dirty="0" err="1" smtClean="0">
                <a:effectLst>
                  <a:outerShdw blurRad="38100" dist="38100" dir="2700000" algn="tl">
                    <a:srgbClr val="000000">
                      <a:alpha val="43137"/>
                    </a:srgbClr>
                  </a:outerShdw>
                </a:effectLst>
              </a:rPr>
              <a:t>Чейна</a:t>
            </a:r>
            <a:r>
              <a:rPr lang="ru-RU" sz="2100" b="1" dirty="0" smtClean="0">
                <a:effectLst>
                  <a:outerShdw blurRad="38100" dist="38100" dir="2700000" algn="tl">
                    <a:srgbClr val="000000">
                      <a:alpha val="43137"/>
                    </a:srgbClr>
                  </a:outerShdw>
                </a:effectLst>
              </a:rPr>
              <a:t> – Стокса), цианоз слизистых оболочек, кожные покровы бледные, холодные</a:t>
            </a:r>
          </a:p>
          <a:p>
            <a:pPr marL="0" indent="0">
              <a:buNone/>
            </a:pPr>
            <a:r>
              <a:rPr lang="ru-RU" sz="2100" b="1" dirty="0" smtClean="0">
                <a:effectLst>
                  <a:outerShdw blurRad="38100" dist="38100" dir="2700000" algn="tl">
                    <a:srgbClr val="000000">
                      <a:alpha val="43137"/>
                    </a:srgbClr>
                  </a:outerShdw>
                </a:effectLst>
              </a:rPr>
              <a:t>- Морфиновая кома (АД↓, брадикардия, гипотермия, анурия, </a:t>
            </a:r>
            <a:r>
              <a:rPr lang="ru-RU" sz="2100" b="1" dirty="0" err="1" smtClean="0">
                <a:effectLst>
                  <a:outerShdw blurRad="38100" dist="38100" dir="2700000" algn="tl">
                    <a:srgbClr val="000000">
                      <a:alpha val="43137"/>
                    </a:srgbClr>
                  </a:outerShdw>
                </a:effectLst>
              </a:rPr>
              <a:t>миоз</a:t>
            </a:r>
            <a:r>
              <a:rPr lang="ru-RU" sz="2100" b="1" dirty="0">
                <a:effectLst>
                  <a:outerShdw blurRad="38100" dist="38100" dir="2700000" algn="tl">
                    <a:srgbClr val="000000">
                      <a:alpha val="43137"/>
                    </a:srgbClr>
                  </a:outerShdw>
                </a:effectLst>
              </a:rPr>
              <a:t> </a:t>
            </a:r>
            <a:r>
              <a:rPr lang="ru-RU" sz="2100" b="1" dirty="0" smtClean="0">
                <a:effectLst>
                  <a:outerShdw blurRad="38100" dist="38100" dir="2700000" algn="tl">
                    <a:srgbClr val="000000">
                      <a:alpha val="43137"/>
                    </a:srgbClr>
                  </a:outerShdw>
                </a:effectLst>
              </a:rPr>
              <a:t>(при выраженной гипоксии зрачки расширяются)</a:t>
            </a:r>
          </a:p>
          <a:p>
            <a:pPr marL="0" indent="0">
              <a:buNone/>
            </a:pPr>
            <a:r>
              <a:rPr lang="ru-RU" sz="2100" b="1" dirty="0" smtClean="0">
                <a:effectLst>
                  <a:outerShdw blurRad="38100" dist="38100" dir="2700000" algn="tl">
                    <a:srgbClr val="000000">
                      <a:alpha val="43137"/>
                    </a:srgbClr>
                  </a:outerShdw>
                </a:effectLst>
              </a:rPr>
              <a:t>- Нарушение кровообращения</a:t>
            </a:r>
          </a:p>
          <a:p>
            <a:pPr marL="0" indent="0">
              <a:buNone/>
            </a:pPr>
            <a:r>
              <a:rPr lang="ru-RU" sz="2100" b="1" dirty="0" smtClean="0">
                <a:effectLst>
                  <a:outerShdw blurRad="38100" dist="38100" dir="2700000" algn="tl">
                    <a:srgbClr val="000000">
                      <a:alpha val="43137"/>
                    </a:srgbClr>
                  </a:outerShdw>
                </a:effectLst>
              </a:rPr>
              <a:t>- Повышение сухожильных рефлексов (локтевого, коленного, ахиллова)</a:t>
            </a:r>
          </a:p>
          <a:p>
            <a:pPr marL="0" indent="0" algn="ctr">
              <a:buNone/>
            </a:pPr>
            <a:r>
              <a:rPr lang="ru-RU" sz="2100" b="1" dirty="0" smtClean="0">
                <a:solidFill>
                  <a:srgbClr val="FF0000"/>
                </a:solidFill>
                <a:effectLst>
                  <a:outerShdw blurRad="38100" dist="38100" dir="2700000" algn="tl">
                    <a:srgbClr val="000000">
                      <a:alpha val="43137"/>
                    </a:srgbClr>
                  </a:outerShdw>
                </a:effectLst>
              </a:rPr>
              <a:t>Смерть – от паралича дыхательного центра</a:t>
            </a:r>
          </a:p>
          <a:p>
            <a:pPr marL="0" indent="0" algn="ctr">
              <a:buNone/>
            </a:pPr>
            <a:r>
              <a:rPr lang="ru-RU" sz="2000" b="1" dirty="0" smtClean="0">
                <a:solidFill>
                  <a:srgbClr val="00B050"/>
                </a:solidFill>
                <a:effectLst>
                  <a:outerShdw blurRad="38100" dist="38100" dir="2700000" algn="tl">
                    <a:srgbClr val="000000">
                      <a:alpha val="43137"/>
                    </a:srgbClr>
                  </a:outerShdw>
                </a:effectLst>
              </a:rPr>
              <a:t>НЕОТЛОЖНАЯ ПОМОЩЬ.</a:t>
            </a:r>
          </a:p>
          <a:p>
            <a:pPr marL="0" indent="0" algn="ctr">
              <a:buNone/>
            </a:pPr>
            <a:r>
              <a:rPr lang="ru-RU" sz="2100" b="1" dirty="0" smtClean="0">
                <a:effectLst>
                  <a:outerShdw blurRad="38100" dist="38100" dir="2700000" algn="tl">
                    <a:srgbClr val="000000">
                      <a:alpha val="43137"/>
                    </a:srgbClr>
                  </a:outerShdw>
                </a:effectLst>
              </a:rPr>
              <a:t>Введение антагониста </a:t>
            </a:r>
            <a:r>
              <a:rPr lang="ru-RU" sz="2100" b="1" dirty="0" smtClean="0">
                <a:solidFill>
                  <a:srgbClr val="FF0000"/>
                </a:solidFill>
                <a:effectLst>
                  <a:outerShdw blurRad="38100" dist="38100" dir="2700000" algn="tl">
                    <a:srgbClr val="000000">
                      <a:alpha val="43137"/>
                    </a:srgbClr>
                  </a:outerShdw>
                </a:effectLst>
              </a:rPr>
              <a:t>– </a:t>
            </a:r>
            <a:r>
              <a:rPr lang="ru-RU" sz="2100" b="1" dirty="0" err="1" smtClean="0">
                <a:solidFill>
                  <a:srgbClr val="FF0000"/>
                </a:solidFill>
                <a:effectLst>
                  <a:outerShdw blurRad="38100" dist="38100" dir="2700000" algn="tl">
                    <a:srgbClr val="000000">
                      <a:alpha val="43137"/>
                    </a:srgbClr>
                  </a:outerShdw>
                </a:effectLst>
              </a:rPr>
              <a:t>Налоксона</a:t>
            </a:r>
            <a:r>
              <a:rPr lang="ru-RU" sz="2100" b="1" dirty="0" smtClean="0">
                <a:solidFill>
                  <a:srgbClr val="FF0000"/>
                </a:solidFill>
                <a:effectLst>
                  <a:outerShdw blurRad="38100" dist="38100" dir="2700000" algn="tl">
                    <a:srgbClr val="000000">
                      <a:alpha val="43137"/>
                    </a:srgbClr>
                  </a:outerShdw>
                </a:effectLst>
              </a:rPr>
              <a:t> г/х.</a:t>
            </a:r>
          </a:p>
          <a:p>
            <a:pPr marL="0" indent="0" algn="ctr">
              <a:buNone/>
            </a:pPr>
            <a:r>
              <a:rPr lang="ru-RU" sz="2100" b="1" dirty="0" smtClean="0">
                <a:effectLst>
                  <a:outerShdw blurRad="38100" dist="38100" dir="2700000" algn="tl">
                    <a:srgbClr val="000000">
                      <a:alpha val="43137"/>
                    </a:srgbClr>
                  </a:outerShdw>
                </a:effectLst>
              </a:rPr>
              <a:t>Независимо от путей и времени введения морфина необходимо промыть желудок 0,05% раствора калия перманганата (окисляет морфин в неактивную форму – </a:t>
            </a:r>
            <a:r>
              <a:rPr lang="ru-RU" sz="2100" b="1" dirty="0" err="1" smtClean="0">
                <a:effectLst>
                  <a:outerShdw blurRad="38100" dist="38100" dir="2700000" algn="tl">
                    <a:srgbClr val="000000">
                      <a:alpha val="43137"/>
                    </a:srgbClr>
                  </a:outerShdw>
                </a:effectLst>
              </a:rPr>
              <a:t>оксиморфин</a:t>
            </a:r>
            <a:r>
              <a:rPr lang="ru-RU" sz="2100" b="1" dirty="0" smtClean="0">
                <a:effectLst>
                  <a:outerShdw blurRad="38100" dist="38100" dir="2700000" algn="tl">
                    <a:srgbClr val="000000">
                      <a:alpha val="43137"/>
                    </a:srgbClr>
                  </a:outerShdw>
                </a:effectLst>
              </a:rPr>
              <a:t>)</a:t>
            </a:r>
          </a:p>
          <a:p>
            <a:pPr marL="0" indent="0" algn="ctr">
              <a:buNone/>
            </a:pPr>
            <a:r>
              <a:rPr lang="ru-RU" sz="2100" b="1" dirty="0" smtClean="0">
                <a:effectLst>
                  <a:outerShdw blurRad="38100" dist="38100" dir="2700000" algn="tl">
                    <a:srgbClr val="000000">
                      <a:alpha val="43137"/>
                    </a:srgbClr>
                  </a:outerShdw>
                </a:effectLst>
              </a:rPr>
              <a:t>Адсорбирующие средства, Солевые слабительные, форсированный диурез</a:t>
            </a:r>
          </a:p>
          <a:p>
            <a:pPr marL="0" indent="0" algn="ctr">
              <a:buNone/>
            </a:pPr>
            <a:r>
              <a:rPr lang="ru-RU" sz="2100" b="1" dirty="0" smtClean="0">
                <a:effectLst>
                  <a:outerShdw blurRad="38100" dist="38100" dir="2700000" algn="tl">
                    <a:srgbClr val="000000">
                      <a:alpha val="43137"/>
                    </a:srgbClr>
                  </a:outerShdw>
                </a:effectLst>
              </a:rPr>
              <a:t>Повторное введение Атропина сульфата для снижения тонуса парасимпатической нервной системы</a:t>
            </a:r>
          </a:p>
          <a:p>
            <a:pPr marL="0" indent="0" algn="ctr">
              <a:buNone/>
            </a:pPr>
            <a:r>
              <a:rPr lang="ru-RU" sz="2100" b="1" dirty="0" smtClean="0">
                <a:effectLst>
                  <a:outerShdw blurRad="38100" dist="38100" dir="2700000" algn="tl">
                    <a:srgbClr val="000000">
                      <a:alpha val="43137"/>
                    </a:srgbClr>
                  </a:outerShdw>
                </a:effectLst>
              </a:rPr>
              <a:t>Искусственное дыхание</a:t>
            </a:r>
          </a:p>
          <a:p>
            <a:pPr marL="0" indent="0" algn="ctr">
              <a:buNone/>
            </a:pPr>
            <a:r>
              <a:rPr lang="ru-RU" sz="2100" b="1" dirty="0" smtClean="0">
                <a:effectLst>
                  <a:outerShdw blurRad="38100" dist="38100" dir="2700000" algn="tl">
                    <a:srgbClr val="000000">
                      <a:alpha val="43137"/>
                    </a:srgbClr>
                  </a:outerShdw>
                </a:effectLst>
              </a:rPr>
              <a:t>Если смерть при отравлении </a:t>
            </a:r>
            <a:r>
              <a:rPr lang="ru-RU" sz="2100" b="1" dirty="0" err="1" smtClean="0">
                <a:effectLst>
                  <a:outerShdw blurRad="38100" dist="38100" dir="2700000" algn="tl">
                    <a:srgbClr val="000000">
                      <a:alpha val="43137"/>
                    </a:srgbClr>
                  </a:outerShdw>
                </a:effectLst>
              </a:rPr>
              <a:t>опиоидами</a:t>
            </a:r>
            <a:r>
              <a:rPr lang="ru-RU" sz="2100" b="1" dirty="0" smtClean="0">
                <a:effectLst>
                  <a:outerShdw blurRad="38100" dist="38100" dir="2700000" algn="tl">
                    <a:srgbClr val="000000">
                      <a:alpha val="43137"/>
                    </a:srgbClr>
                  </a:outerShdw>
                </a:effectLst>
              </a:rPr>
              <a:t> не наступила в первые 6-12 ч, прогноз считается благоприятным, т.к. за это время большая часть введенного препарата инактивируется.</a:t>
            </a:r>
          </a:p>
          <a:p>
            <a:pPr marL="0" indent="0" algn="ctr">
              <a:buNone/>
            </a:pPr>
            <a:endParaRPr lang="ru-RU" sz="2100" b="1" dirty="0" smtClean="0">
              <a:effectLst>
                <a:outerShdw blurRad="38100" dist="38100" dir="2700000" algn="tl">
                  <a:srgbClr val="000000">
                    <a:alpha val="43137"/>
                  </a:srgbClr>
                </a:outerShdw>
              </a:effectLst>
            </a:endParaRPr>
          </a:p>
          <a:p>
            <a:pPr marL="0" indent="0">
              <a:buNone/>
            </a:pPr>
            <a:endParaRPr lang="ru-RU" sz="2000" dirty="0"/>
          </a:p>
        </p:txBody>
      </p:sp>
    </p:spTree>
    <p:extLst>
      <p:ext uri="{BB962C8B-B14F-4D97-AF65-F5344CB8AC3E}">
        <p14:creationId xmlns:p14="http://schemas.microsoft.com/office/powerpoint/2010/main" val="295641749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bodyPr>
          <a:lstStyle/>
          <a:p>
            <a:r>
              <a:rPr lang="ru-RU" sz="3600" b="1" dirty="0" err="1" smtClean="0">
                <a:solidFill>
                  <a:srgbClr val="000099"/>
                </a:solidFill>
                <a:effectLst>
                  <a:outerShdw blurRad="38100" dist="38100" dir="2700000" algn="tl">
                    <a:srgbClr val="000000">
                      <a:alpha val="43137"/>
                    </a:srgbClr>
                  </a:outerShdw>
                </a:effectLst>
              </a:rPr>
              <a:t>Омнопон</a:t>
            </a:r>
            <a:r>
              <a:rPr lang="ru-RU" sz="3600" b="1" dirty="0" smtClean="0">
                <a:solidFill>
                  <a:srgbClr val="000099"/>
                </a:solidFill>
                <a:effectLst>
                  <a:outerShdw blurRad="38100" dist="38100" dir="2700000" algn="tl">
                    <a:srgbClr val="000000">
                      <a:alpha val="43137"/>
                    </a:srgbClr>
                  </a:outerShdw>
                </a:effectLst>
              </a:rPr>
              <a:t> </a:t>
            </a:r>
            <a:endParaRPr lang="ru-RU" sz="3600" b="1" dirty="0">
              <a:solidFill>
                <a:srgbClr val="000099"/>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107504" y="764704"/>
            <a:ext cx="8579296" cy="5361459"/>
          </a:xfrm>
        </p:spPr>
        <p:txBody>
          <a:bodyPr/>
          <a:lstStyle/>
          <a:p>
            <a:pPr>
              <a:spcBef>
                <a:spcPts val="0"/>
              </a:spcBef>
            </a:pPr>
            <a:r>
              <a:rPr lang="ru-RU" sz="1800" b="1" dirty="0"/>
              <a:t>Смесь </a:t>
            </a:r>
            <a:r>
              <a:rPr lang="ru-RU" sz="1800" b="1" dirty="0" smtClean="0"/>
              <a:t>5 алкалоидов опия </a:t>
            </a:r>
            <a:r>
              <a:rPr lang="ru-RU" sz="1800" b="1" dirty="0" err="1" smtClean="0"/>
              <a:t>фенантренового</a:t>
            </a:r>
            <a:r>
              <a:rPr lang="ru-RU" sz="1800" b="1" dirty="0" smtClean="0"/>
              <a:t> (морфин, кодеин, </a:t>
            </a:r>
            <a:r>
              <a:rPr lang="ru-RU" sz="1800" b="1" dirty="0" err="1" smtClean="0"/>
              <a:t>тебаин</a:t>
            </a:r>
            <a:r>
              <a:rPr lang="ru-RU" sz="1800" b="1" dirty="0" smtClean="0"/>
              <a:t>) и </a:t>
            </a:r>
            <a:r>
              <a:rPr lang="ru-RU" sz="1800" b="1" dirty="0" err="1" smtClean="0"/>
              <a:t>изохинолинового</a:t>
            </a:r>
            <a:r>
              <a:rPr lang="ru-RU" sz="1800" b="1" dirty="0" smtClean="0"/>
              <a:t> ряда (папаверин, наркотин) ряда</a:t>
            </a:r>
          </a:p>
          <a:p>
            <a:pPr>
              <a:spcBef>
                <a:spcPts val="0"/>
              </a:spcBef>
            </a:pPr>
            <a:r>
              <a:rPr lang="ru-RU" sz="1800" b="1" dirty="0" smtClean="0"/>
              <a:t>Содержание Морфина </a:t>
            </a:r>
            <a:r>
              <a:rPr lang="ru-RU" sz="1800" b="1" dirty="0"/>
              <a:t>в </a:t>
            </a:r>
            <a:r>
              <a:rPr lang="ru-RU" sz="1800" b="1" dirty="0" err="1"/>
              <a:t>Омнопоне</a:t>
            </a:r>
            <a:r>
              <a:rPr lang="ru-RU" sz="1800" b="1" dirty="0"/>
              <a:t> до 50</a:t>
            </a:r>
            <a:r>
              <a:rPr lang="ru-RU" sz="1800" b="1" dirty="0" smtClean="0"/>
              <a:t>%</a:t>
            </a:r>
          </a:p>
          <a:p>
            <a:pPr>
              <a:spcBef>
                <a:spcPts val="0"/>
              </a:spcBef>
            </a:pPr>
            <a:endParaRPr lang="ru-RU" sz="1800" b="1" dirty="0" smtClean="0"/>
          </a:p>
          <a:p>
            <a:pPr marL="0" indent="0" algn="ctr">
              <a:spcBef>
                <a:spcPts val="0"/>
              </a:spcBef>
              <a:buNone/>
            </a:pPr>
            <a:r>
              <a:rPr lang="ru-RU" sz="2800" b="1" i="1" dirty="0" smtClean="0">
                <a:solidFill>
                  <a:srgbClr val="EE25F3"/>
                </a:solidFill>
                <a:effectLst>
                  <a:outerShdw blurRad="38100" dist="38100" dir="2700000" algn="tl">
                    <a:srgbClr val="000000">
                      <a:alpha val="43137"/>
                    </a:srgbClr>
                  </a:outerShdw>
                </a:effectLst>
              </a:rPr>
              <a:t>Применение</a:t>
            </a:r>
          </a:p>
          <a:p>
            <a:pPr marL="0" indent="0" algn="ctr">
              <a:spcBef>
                <a:spcPts val="0"/>
              </a:spcBef>
              <a:buNone/>
            </a:pPr>
            <a:r>
              <a:rPr lang="ru-RU" sz="2000" b="1" dirty="0" smtClean="0"/>
              <a:t>По тем же показаниям что и Морфина г/х</a:t>
            </a:r>
          </a:p>
          <a:p>
            <a:pPr marL="0" indent="0" algn="ctr">
              <a:spcBef>
                <a:spcPts val="0"/>
              </a:spcBef>
              <a:buNone/>
            </a:pPr>
            <a:r>
              <a:rPr lang="ru-RU" sz="2000" b="1" dirty="0" smtClean="0"/>
              <a:t>+</a:t>
            </a:r>
          </a:p>
          <a:p>
            <a:pPr marL="0" indent="0" algn="ctr">
              <a:spcBef>
                <a:spcPts val="0"/>
              </a:spcBef>
              <a:buNone/>
            </a:pPr>
            <a:r>
              <a:rPr lang="ru-RU" sz="2000" b="1" dirty="0" smtClean="0"/>
              <a:t>почечная, печеночная, кишечная колики </a:t>
            </a:r>
          </a:p>
          <a:p>
            <a:pPr marL="0" indent="0" algn="ctr">
              <a:spcBef>
                <a:spcPts val="0"/>
              </a:spcBef>
              <a:buNone/>
            </a:pPr>
            <a:r>
              <a:rPr lang="ru-RU" sz="2000" b="1" dirty="0" smtClean="0"/>
              <a:t>(за счет папаверина обладает спазмолитическими свойствами)</a:t>
            </a:r>
            <a:endParaRPr lang="ru-RU" sz="2000" b="1" dirty="0"/>
          </a:p>
          <a:p>
            <a:endParaRPr lang="ru-RU" sz="1800" dirty="0"/>
          </a:p>
          <a:p>
            <a:endParaRPr lang="ru-RU" dirty="0" smtClean="0"/>
          </a:p>
        </p:txBody>
      </p:sp>
    </p:spTree>
    <p:extLst>
      <p:ext uri="{BB962C8B-B14F-4D97-AF65-F5344CB8AC3E}">
        <p14:creationId xmlns:p14="http://schemas.microsoft.com/office/powerpoint/2010/main" val="24172440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116632"/>
            <a:ext cx="9036496" cy="5970865"/>
          </a:xfrm>
          <a:prstGeom prst="rect">
            <a:avLst/>
          </a:prstGeom>
        </p:spPr>
        <p:txBody>
          <a:bodyPr wrap="square">
            <a:spAutoFit/>
          </a:bodyPr>
          <a:lstStyle/>
          <a:p>
            <a:r>
              <a:rPr lang="ru-RU" sz="2400" b="1" dirty="0">
                <a:solidFill>
                  <a:srgbClr val="FF0000"/>
                </a:solidFill>
                <a:effectLst>
                  <a:outerShdw blurRad="38100" dist="38100" dir="2700000" algn="tl">
                    <a:srgbClr val="000000">
                      <a:alpha val="43137"/>
                    </a:srgbClr>
                  </a:outerShdw>
                </a:effectLst>
                <a:latin typeface="Arial" pitchFamily="34" charset="0"/>
                <a:cs typeface="Arial" pitchFamily="34" charset="0"/>
              </a:rPr>
              <a:t>БОЛЬ</a:t>
            </a:r>
            <a:r>
              <a:rPr lang="ru-RU" dirty="0"/>
              <a:t> </a:t>
            </a:r>
            <a:r>
              <a:rPr lang="ru-RU" sz="2000" b="1" dirty="0"/>
              <a:t>- это психофизиологическая реакция организма, возникающая при сильном раздражении чувствительных нервных окончаний, заложенных в органах и тканях. </a:t>
            </a:r>
            <a:endParaRPr lang="en-US" sz="2000" b="1" dirty="0" smtClean="0"/>
          </a:p>
          <a:p>
            <a:r>
              <a:rPr lang="ru-RU" sz="2000" b="1" dirty="0" smtClean="0"/>
              <a:t>Это </a:t>
            </a:r>
            <a:r>
              <a:rPr lang="ru-RU" sz="2000" b="1" dirty="0"/>
              <a:t>самая старая в эволюционном отношении защитная реакция организма. </a:t>
            </a:r>
            <a:endParaRPr lang="en-US" sz="2000" b="1" dirty="0" smtClean="0"/>
          </a:p>
          <a:p>
            <a:r>
              <a:rPr lang="ru-RU" sz="2000" b="1" dirty="0" smtClean="0"/>
              <a:t>Она </a:t>
            </a:r>
            <a:r>
              <a:rPr lang="ru-RU" sz="2000" b="1" dirty="0"/>
              <a:t>сигнализирует о неблагополучии и вызывает ответную реакцию организма, направленную на устранение причины боли. </a:t>
            </a:r>
            <a:endParaRPr lang="en-US" sz="2000" b="1" dirty="0" smtClean="0"/>
          </a:p>
          <a:p>
            <a:pPr algn="ctr"/>
            <a:r>
              <a:rPr lang="ru-RU" sz="2000" b="1" dirty="0" smtClean="0"/>
              <a:t>Боль </a:t>
            </a:r>
            <a:r>
              <a:rPr lang="ru-RU" sz="2000" b="1" dirty="0"/>
              <a:t>является одним из наиболее ранних симптомов некоторых заболеваний </a:t>
            </a:r>
            <a:br>
              <a:rPr lang="ru-RU" sz="2000" b="1" dirty="0"/>
            </a:br>
            <a:r>
              <a:rPr lang="ru-RU" dirty="0"/>
              <a:t/>
            </a:r>
            <a:br>
              <a:rPr lang="ru-RU" dirty="0"/>
            </a:br>
            <a:r>
              <a:rPr lang="ru-RU" sz="2000" b="1" dirty="0"/>
              <a:t>Классификация боли</a:t>
            </a:r>
            <a:br>
              <a:rPr lang="ru-RU" sz="2000" b="1" dirty="0"/>
            </a:br>
            <a:r>
              <a:rPr lang="ru-RU" sz="2000" b="1" dirty="0" smtClean="0">
                <a:solidFill>
                  <a:srgbClr val="000099"/>
                </a:solidFill>
              </a:rPr>
              <a:t>1. </a:t>
            </a:r>
            <a:r>
              <a:rPr lang="ru-RU" sz="2000" b="1" i="1" dirty="0" smtClean="0">
                <a:solidFill>
                  <a:srgbClr val="000099"/>
                </a:solidFill>
              </a:rPr>
              <a:t>По </a:t>
            </a:r>
            <a:r>
              <a:rPr lang="ru-RU" sz="2000" b="1" i="1" dirty="0">
                <a:solidFill>
                  <a:srgbClr val="000099"/>
                </a:solidFill>
              </a:rPr>
              <a:t>локализации:</a:t>
            </a:r>
            <a:r>
              <a:rPr lang="ru-RU" sz="2000" b="1" dirty="0">
                <a:solidFill>
                  <a:srgbClr val="000099"/>
                </a:solidFill>
              </a:rPr>
              <a:t/>
            </a:r>
            <a:br>
              <a:rPr lang="ru-RU" sz="2000" b="1" dirty="0">
                <a:solidFill>
                  <a:srgbClr val="000099"/>
                </a:solidFill>
              </a:rPr>
            </a:br>
            <a:r>
              <a:rPr lang="ru-RU" b="1" dirty="0"/>
              <a:t>• соматическую </a:t>
            </a:r>
            <a:r>
              <a:rPr lang="ru-RU" b="1" dirty="0" smtClean="0"/>
              <a:t>поверхностную</a:t>
            </a:r>
            <a:r>
              <a:rPr lang="en-US" b="1" dirty="0"/>
              <a:t>,</a:t>
            </a:r>
            <a:r>
              <a:rPr lang="ru-RU" b="1" dirty="0" smtClean="0"/>
              <a:t> </a:t>
            </a:r>
            <a:r>
              <a:rPr lang="ru-RU" b="1" dirty="0"/>
              <a:t>глубокую</a:t>
            </a:r>
            <a:r>
              <a:rPr lang="ru-RU" b="1" dirty="0" smtClean="0"/>
              <a:t>(в </a:t>
            </a:r>
            <a:r>
              <a:rPr lang="ru-RU" b="1" dirty="0"/>
              <a:t>случае повреждения кожных </a:t>
            </a:r>
            <a:r>
              <a:rPr lang="ru-RU" b="1" dirty="0" smtClean="0"/>
              <a:t>покровов</a:t>
            </a:r>
            <a:r>
              <a:rPr lang="en-US" b="1" dirty="0" smtClean="0"/>
              <a:t>,</a:t>
            </a:r>
            <a:r>
              <a:rPr lang="ru-RU" b="1" dirty="0" smtClean="0"/>
              <a:t> </a:t>
            </a:r>
            <a:r>
              <a:rPr lang="ru-RU" b="1" dirty="0"/>
              <a:t>костно-мышечной системы</a:t>
            </a:r>
            <a:r>
              <a:rPr lang="ru-RU" b="1" dirty="0" smtClean="0"/>
              <a:t>),</a:t>
            </a:r>
          </a:p>
          <a:p>
            <a:pPr algn="ctr"/>
            <a:r>
              <a:rPr lang="ru-RU" b="1" dirty="0" smtClean="0"/>
              <a:t>• </a:t>
            </a:r>
            <a:r>
              <a:rPr lang="ru-RU" b="1" dirty="0"/>
              <a:t>висцеральную (при повреждении внутренних органов).</a:t>
            </a:r>
            <a:br>
              <a:rPr lang="ru-RU" b="1" dirty="0"/>
            </a:br>
            <a:r>
              <a:rPr lang="ru-RU" dirty="0"/>
              <a:t/>
            </a:r>
            <a:br>
              <a:rPr lang="ru-RU" dirty="0"/>
            </a:br>
            <a:r>
              <a:rPr lang="ru-RU" sz="2000" b="1" dirty="0" smtClean="0">
                <a:solidFill>
                  <a:srgbClr val="000099"/>
                </a:solidFill>
              </a:rPr>
              <a:t>2. </a:t>
            </a:r>
            <a:r>
              <a:rPr lang="ru-RU" sz="2000" b="1" i="1" dirty="0" smtClean="0">
                <a:solidFill>
                  <a:srgbClr val="000099"/>
                </a:solidFill>
              </a:rPr>
              <a:t>По </a:t>
            </a:r>
            <a:r>
              <a:rPr lang="ru-RU" sz="2000" b="1" i="1" dirty="0">
                <a:solidFill>
                  <a:srgbClr val="000099"/>
                </a:solidFill>
              </a:rPr>
              <a:t>месту повреждения структур нервной системы:</a:t>
            </a:r>
            <a:r>
              <a:rPr lang="ru-RU" sz="2000" b="1" dirty="0">
                <a:solidFill>
                  <a:srgbClr val="000099"/>
                </a:solidFill>
              </a:rPr>
              <a:t/>
            </a:r>
            <a:br>
              <a:rPr lang="ru-RU" sz="2000" b="1" dirty="0">
                <a:solidFill>
                  <a:srgbClr val="000099"/>
                </a:solidFill>
              </a:rPr>
            </a:br>
            <a:r>
              <a:rPr lang="ru-RU" b="1" dirty="0"/>
              <a:t>• Боли, возникающие </a:t>
            </a:r>
            <a:endParaRPr lang="ru-RU" b="1" dirty="0" smtClean="0"/>
          </a:p>
          <a:p>
            <a:pPr algn="ctr"/>
            <a:r>
              <a:rPr lang="ru-RU" b="1" dirty="0" smtClean="0"/>
              <a:t>-  при </a:t>
            </a:r>
            <a:r>
              <a:rPr lang="ru-RU" b="1" dirty="0"/>
              <a:t>повреждении периферических нервов, называют </a:t>
            </a:r>
            <a:r>
              <a:rPr lang="ru-RU" b="1" dirty="0" err="1"/>
              <a:t>нейропатическими</a:t>
            </a:r>
            <a:r>
              <a:rPr lang="ru-RU" b="1" dirty="0"/>
              <a:t> </a:t>
            </a:r>
            <a:r>
              <a:rPr lang="ru-RU" b="1" dirty="0" smtClean="0"/>
              <a:t>болями </a:t>
            </a:r>
            <a:endParaRPr lang="ru-RU" b="1" dirty="0"/>
          </a:p>
          <a:p>
            <a:pPr algn="ctr"/>
            <a:r>
              <a:rPr lang="ru-RU" b="1" dirty="0" smtClean="0"/>
              <a:t>- при </a:t>
            </a:r>
            <a:r>
              <a:rPr lang="ru-RU" b="1" dirty="0"/>
              <a:t>повреждении структур ЦНС - центральными болями </a:t>
            </a:r>
            <a:br>
              <a:rPr lang="ru-RU" b="1" dirty="0"/>
            </a:br>
            <a:r>
              <a:rPr lang="ru-RU" b="1" dirty="0"/>
              <a:t/>
            </a:r>
            <a:br>
              <a:rPr lang="ru-RU" b="1" dirty="0"/>
            </a:br>
            <a:endParaRPr lang="ru-RU" b="1" dirty="0"/>
          </a:p>
        </p:txBody>
      </p:sp>
    </p:spTree>
    <p:extLst>
      <p:ext uri="{BB962C8B-B14F-4D97-AF65-F5344CB8AC3E}">
        <p14:creationId xmlns:p14="http://schemas.microsoft.com/office/powerpoint/2010/main" val="154802186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2074"/>
          </a:xfrm>
        </p:spPr>
        <p:txBody>
          <a:bodyPr>
            <a:normAutofit fontScale="90000"/>
          </a:bodyPr>
          <a:lstStyle/>
          <a:p>
            <a:r>
              <a:rPr lang="ru-RU" b="1" dirty="0" smtClean="0">
                <a:solidFill>
                  <a:srgbClr val="EE25F3"/>
                </a:solidFill>
              </a:rPr>
              <a:t>Кодеин </a:t>
            </a:r>
            <a:endParaRPr lang="ru-RU" b="1" dirty="0">
              <a:solidFill>
                <a:srgbClr val="EE25F3"/>
              </a:solidFill>
            </a:endParaRPr>
          </a:p>
        </p:txBody>
      </p:sp>
      <p:sp>
        <p:nvSpPr>
          <p:cNvPr id="3" name="Объект 2"/>
          <p:cNvSpPr>
            <a:spLocks noGrp="1"/>
          </p:cNvSpPr>
          <p:nvPr>
            <p:ph idx="1"/>
          </p:nvPr>
        </p:nvSpPr>
        <p:spPr>
          <a:xfrm>
            <a:off x="107504" y="980728"/>
            <a:ext cx="8856984" cy="5145435"/>
          </a:xfrm>
        </p:spPr>
        <p:txBody>
          <a:bodyPr>
            <a:normAutofit/>
          </a:bodyPr>
          <a:lstStyle/>
          <a:p>
            <a:r>
              <a:rPr lang="ru-RU" sz="2400" b="1" dirty="0" smtClean="0"/>
              <a:t>По анальгетическому действию в 10 раз слабее морфина</a:t>
            </a:r>
          </a:p>
          <a:p>
            <a:r>
              <a:rPr lang="ru-RU" sz="2400" b="1" dirty="0" smtClean="0"/>
              <a:t>В большей степени угнетает кашлевой центр</a:t>
            </a:r>
          </a:p>
          <a:p>
            <a:pPr marL="0" indent="0" algn="ctr">
              <a:buNone/>
            </a:pPr>
            <a:r>
              <a:rPr lang="ru-RU" b="1" dirty="0" smtClean="0">
                <a:solidFill>
                  <a:srgbClr val="0070C0"/>
                </a:solidFill>
              </a:rPr>
              <a:t>Применение </a:t>
            </a:r>
          </a:p>
          <a:p>
            <a:pPr algn="ctr">
              <a:spcBef>
                <a:spcPts val="0"/>
              </a:spcBef>
              <a:buFontTx/>
              <a:buChar char="-"/>
            </a:pPr>
            <a:r>
              <a:rPr lang="ru-RU" sz="2800" b="1" dirty="0" smtClean="0"/>
              <a:t>Противокашлевое средство центрального типа действия при сильном сухом изнуряющем кашле</a:t>
            </a:r>
          </a:p>
          <a:p>
            <a:pPr algn="ctr">
              <a:spcBef>
                <a:spcPts val="0"/>
              </a:spcBef>
              <a:buFontTx/>
              <a:buChar char="-"/>
            </a:pPr>
            <a:r>
              <a:rPr lang="ru-RU" sz="2800" b="1" dirty="0" smtClean="0"/>
              <a:t>Анальгетическое средство в комбинации с ненаркотическими анальгетиками </a:t>
            </a:r>
          </a:p>
          <a:p>
            <a:pPr marL="0" indent="0" algn="ctr">
              <a:spcBef>
                <a:spcPts val="0"/>
              </a:spcBef>
              <a:buNone/>
            </a:pPr>
            <a:r>
              <a:rPr lang="ru-RU" sz="2800" b="1" dirty="0" smtClean="0"/>
              <a:t>(</a:t>
            </a:r>
            <a:r>
              <a:rPr lang="ru-RU" sz="2800" b="1" dirty="0" err="1" smtClean="0"/>
              <a:t>Солпадеин</a:t>
            </a:r>
            <a:r>
              <a:rPr lang="ru-RU" sz="2800" b="1" dirty="0" smtClean="0"/>
              <a:t>, </a:t>
            </a:r>
            <a:r>
              <a:rPr lang="ru-RU" sz="2800" b="1" dirty="0" err="1" smtClean="0"/>
              <a:t>Седалгин</a:t>
            </a:r>
            <a:r>
              <a:rPr lang="ru-RU" sz="2800" b="1" dirty="0" smtClean="0"/>
              <a:t> и др.)</a:t>
            </a:r>
            <a:endParaRPr lang="ru-RU" sz="2800" b="1" dirty="0"/>
          </a:p>
        </p:txBody>
      </p:sp>
    </p:spTree>
    <p:extLst>
      <p:ext uri="{BB962C8B-B14F-4D97-AF65-F5344CB8AC3E}">
        <p14:creationId xmlns:p14="http://schemas.microsoft.com/office/powerpoint/2010/main" val="2068426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normAutofit/>
          </a:bodyPr>
          <a:lstStyle/>
          <a:p>
            <a:r>
              <a:rPr lang="ru-RU" sz="3200" b="1" dirty="0" err="1" smtClean="0">
                <a:solidFill>
                  <a:srgbClr val="000099"/>
                </a:solidFill>
              </a:rPr>
              <a:t>Тримеперидина</a:t>
            </a:r>
            <a:r>
              <a:rPr lang="ru-RU" sz="3200" b="1" dirty="0" smtClean="0">
                <a:solidFill>
                  <a:srgbClr val="000099"/>
                </a:solidFill>
              </a:rPr>
              <a:t> г/х (</a:t>
            </a:r>
            <a:r>
              <a:rPr lang="ru-RU" sz="3200" b="1" dirty="0" err="1" smtClean="0">
                <a:solidFill>
                  <a:srgbClr val="000099"/>
                </a:solidFill>
              </a:rPr>
              <a:t>Промедол</a:t>
            </a:r>
            <a:r>
              <a:rPr lang="ru-RU" sz="3200" b="1" dirty="0" smtClean="0">
                <a:solidFill>
                  <a:srgbClr val="000099"/>
                </a:solidFill>
              </a:rPr>
              <a:t>)</a:t>
            </a:r>
            <a:endParaRPr lang="ru-RU" sz="3200" b="1" dirty="0">
              <a:solidFill>
                <a:srgbClr val="000099"/>
              </a:solidFill>
            </a:endParaRPr>
          </a:p>
        </p:txBody>
      </p:sp>
      <p:sp>
        <p:nvSpPr>
          <p:cNvPr id="3" name="Объект 2"/>
          <p:cNvSpPr>
            <a:spLocks noGrp="1"/>
          </p:cNvSpPr>
          <p:nvPr>
            <p:ph idx="1"/>
          </p:nvPr>
        </p:nvSpPr>
        <p:spPr>
          <a:xfrm>
            <a:off x="107504" y="1052736"/>
            <a:ext cx="8928992" cy="5073427"/>
          </a:xfrm>
        </p:spPr>
        <p:txBody>
          <a:bodyPr>
            <a:normAutofit/>
          </a:bodyPr>
          <a:lstStyle/>
          <a:p>
            <a:pPr marL="0" indent="0" algn="ctr">
              <a:buNone/>
            </a:pPr>
            <a:r>
              <a:rPr lang="ru-RU" sz="2000" b="1" i="1" dirty="0" smtClean="0">
                <a:solidFill>
                  <a:srgbClr val="EE25F3"/>
                </a:solidFill>
              </a:rPr>
              <a:t>Синтетический наркотический анальгетик</a:t>
            </a:r>
          </a:p>
          <a:p>
            <a:pPr marL="0" indent="0" algn="ctr">
              <a:buNone/>
            </a:pPr>
            <a:r>
              <a:rPr lang="ru-RU" sz="2000" b="1" dirty="0" smtClean="0"/>
              <a:t>Оригинальный препарат (</a:t>
            </a:r>
            <a:r>
              <a:rPr lang="ru-RU" sz="2000" b="1" dirty="0" err="1" smtClean="0"/>
              <a:t>Машковский</a:t>
            </a:r>
            <a:r>
              <a:rPr lang="ru-RU" sz="2000" b="1" dirty="0" smtClean="0"/>
              <a:t> М.Д., Ищенко В.И.)</a:t>
            </a:r>
          </a:p>
          <a:p>
            <a:pPr marL="0" indent="0" algn="ctr">
              <a:buNone/>
            </a:pPr>
            <a:r>
              <a:rPr lang="ru-RU" sz="2000" b="1" dirty="0" smtClean="0"/>
              <a:t>По анальгетической активности в 2-4 раза слабее Морфина</a:t>
            </a:r>
          </a:p>
          <a:p>
            <a:pPr marL="0" indent="0" algn="ctr">
              <a:buNone/>
            </a:pPr>
            <a:r>
              <a:rPr lang="ru-RU" sz="2000" b="1" dirty="0" smtClean="0"/>
              <a:t>Продолжительность действия 3-4 ч.</a:t>
            </a:r>
          </a:p>
          <a:p>
            <a:pPr marL="0" indent="0" algn="ctr">
              <a:buNone/>
            </a:pPr>
            <a:r>
              <a:rPr lang="ru-RU" sz="2000" b="1" dirty="0" smtClean="0"/>
              <a:t>В меньшей степени угнетает дыхательный центр </a:t>
            </a:r>
            <a:r>
              <a:rPr lang="ru-RU" sz="1600" b="1" dirty="0" smtClean="0"/>
              <a:t>(может быть использован у детей и беременных для обезболивания родов)</a:t>
            </a:r>
          </a:p>
          <a:p>
            <a:pPr marL="0" indent="0" algn="ctr">
              <a:buNone/>
            </a:pPr>
            <a:r>
              <a:rPr lang="ru-RU" sz="2000" b="1" dirty="0" smtClean="0"/>
              <a:t>Повышает тонус и сократительную активность </a:t>
            </a:r>
            <a:r>
              <a:rPr lang="ru-RU" sz="2000" b="1" dirty="0" err="1" smtClean="0"/>
              <a:t>миометрия</a:t>
            </a:r>
            <a:endParaRPr lang="ru-RU" sz="2000" b="1" dirty="0" smtClean="0"/>
          </a:p>
          <a:p>
            <a:pPr marL="0" indent="0" algn="ctr">
              <a:buNone/>
            </a:pPr>
            <a:r>
              <a:rPr lang="ru-RU" sz="2000" b="1" dirty="0" smtClean="0"/>
              <a:t>В отличие от Морфина оказывает спазмолитический эффект на мочеточники и бронхи и менее выраженное </a:t>
            </a:r>
            <a:r>
              <a:rPr lang="ru-RU" sz="2000" b="1" dirty="0" err="1" smtClean="0"/>
              <a:t>спазмогенное</a:t>
            </a:r>
            <a:r>
              <a:rPr lang="ru-RU" sz="2000" b="1" dirty="0" smtClean="0"/>
              <a:t> действие на кишечник и желчевыводящие пути.</a:t>
            </a:r>
          </a:p>
          <a:p>
            <a:pPr marL="0" indent="0" algn="ctr">
              <a:buNone/>
            </a:pPr>
            <a:r>
              <a:rPr lang="ru-RU" sz="2000" b="1" dirty="0" smtClean="0"/>
              <a:t>При </a:t>
            </a:r>
            <a:r>
              <a:rPr lang="ru-RU" sz="2000" b="1" dirty="0" err="1" smtClean="0"/>
              <a:t>биотрансформации</a:t>
            </a:r>
            <a:r>
              <a:rPr lang="ru-RU" sz="2000" b="1" dirty="0" smtClean="0"/>
              <a:t> </a:t>
            </a:r>
            <a:r>
              <a:rPr lang="ru-RU" sz="2000" b="1" dirty="0" err="1" smtClean="0"/>
              <a:t>Промедола</a:t>
            </a:r>
            <a:r>
              <a:rPr lang="ru-RU" sz="2000" b="1" dirty="0" smtClean="0"/>
              <a:t> образуется </a:t>
            </a:r>
            <a:r>
              <a:rPr lang="ru-RU" sz="2000" b="1" dirty="0" err="1" smtClean="0"/>
              <a:t>нейротоксичный</a:t>
            </a:r>
            <a:r>
              <a:rPr lang="ru-RU" sz="2000" b="1" dirty="0" smtClean="0"/>
              <a:t> метаболит  (возможны тремор, подергивания мышц, </a:t>
            </a:r>
            <a:r>
              <a:rPr lang="ru-RU" sz="2000" b="1" dirty="0" err="1" smtClean="0"/>
              <a:t>гиперрефлексия</a:t>
            </a:r>
            <a:r>
              <a:rPr lang="ru-RU" sz="2000" b="1" dirty="0" smtClean="0"/>
              <a:t>, судороги).</a:t>
            </a:r>
          </a:p>
          <a:p>
            <a:pPr marL="0" indent="0" algn="ctr">
              <a:buNone/>
            </a:pPr>
            <a:r>
              <a:rPr lang="ru-RU" sz="2000" b="1" dirty="0" smtClean="0"/>
              <a:t>Т ½ = 15-20 ч. Поэтому рекомендуется применять кратковременно (до 48 ч)</a:t>
            </a:r>
          </a:p>
          <a:p>
            <a:pPr marL="0" indent="0" algn="ctr">
              <a:buNone/>
            </a:pPr>
            <a:endParaRPr lang="ru-RU" sz="2000" dirty="0"/>
          </a:p>
        </p:txBody>
      </p:sp>
    </p:spTree>
    <p:extLst>
      <p:ext uri="{BB962C8B-B14F-4D97-AF65-F5344CB8AC3E}">
        <p14:creationId xmlns:p14="http://schemas.microsoft.com/office/powerpoint/2010/main" val="5162207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432048"/>
          </a:xfrm>
        </p:spPr>
        <p:txBody>
          <a:bodyPr>
            <a:normAutofit fontScale="90000"/>
          </a:bodyPr>
          <a:lstStyle/>
          <a:p>
            <a:r>
              <a:rPr lang="ru-RU" sz="3600" b="1" dirty="0" smtClean="0">
                <a:solidFill>
                  <a:srgbClr val="000099"/>
                </a:solidFill>
              </a:rPr>
              <a:t/>
            </a:r>
            <a:br>
              <a:rPr lang="ru-RU" sz="3600" b="1" dirty="0" smtClean="0">
                <a:solidFill>
                  <a:srgbClr val="000099"/>
                </a:solidFill>
              </a:rPr>
            </a:br>
            <a:r>
              <a:rPr lang="ru-RU" sz="3600" b="1" dirty="0" err="1" smtClean="0">
                <a:solidFill>
                  <a:srgbClr val="000099"/>
                </a:solidFill>
              </a:rPr>
              <a:t>Фентанил</a:t>
            </a:r>
            <a:r>
              <a:rPr lang="ru-RU" dirty="0" smtClean="0"/>
              <a:t/>
            </a:r>
            <a:br>
              <a:rPr lang="ru-RU" dirty="0" smtClean="0"/>
            </a:br>
            <a:endParaRPr lang="ru-RU" dirty="0"/>
          </a:p>
        </p:txBody>
      </p:sp>
      <p:sp>
        <p:nvSpPr>
          <p:cNvPr id="3" name="Объект 2"/>
          <p:cNvSpPr>
            <a:spLocks noGrp="1"/>
          </p:cNvSpPr>
          <p:nvPr>
            <p:ph idx="1"/>
          </p:nvPr>
        </p:nvSpPr>
        <p:spPr>
          <a:xfrm>
            <a:off x="179512" y="548680"/>
            <a:ext cx="8928992" cy="6120680"/>
          </a:xfrm>
        </p:spPr>
        <p:txBody>
          <a:bodyPr>
            <a:normAutofit lnSpcReduction="10000"/>
          </a:bodyPr>
          <a:lstStyle/>
          <a:p>
            <a:pPr algn="ctr"/>
            <a:r>
              <a:rPr lang="ru-RU" sz="2000" b="1" i="1" dirty="0">
                <a:solidFill>
                  <a:srgbClr val="EE25F3"/>
                </a:solidFill>
              </a:rPr>
              <a:t>Синтетический наркотический анальгетик</a:t>
            </a:r>
            <a:br>
              <a:rPr lang="ru-RU" sz="2000" b="1" i="1" dirty="0">
                <a:solidFill>
                  <a:srgbClr val="EE25F3"/>
                </a:solidFill>
              </a:rPr>
            </a:br>
            <a:r>
              <a:rPr lang="ru-RU" sz="2000" b="1" i="1" dirty="0" smtClean="0"/>
              <a:t>в 100-400 раз по активности превосходит Морфин</a:t>
            </a:r>
            <a:r>
              <a:rPr lang="ru-RU" sz="2000" dirty="0" smtClean="0"/>
              <a:t> </a:t>
            </a:r>
          </a:p>
          <a:p>
            <a:pPr algn="ctr"/>
            <a:r>
              <a:rPr lang="ru-RU" sz="2000" b="1" dirty="0" smtClean="0"/>
              <a:t>При в/в введении анальгетический эффект настает через 1-3 мин продолжительность 20-30 мин</a:t>
            </a:r>
          </a:p>
          <a:p>
            <a:pPr algn="ctr"/>
            <a:r>
              <a:rPr lang="ru-RU" sz="2000" b="1" dirty="0" smtClean="0"/>
              <a:t>Высоко </a:t>
            </a:r>
            <a:r>
              <a:rPr lang="ru-RU" sz="2000" b="1" dirty="0" err="1" smtClean="0"/>
              <a:t>липофильный</a:t>
            </a:r>
            <a:r>
              <a:rPr lang="ru-RU" sz="2000" b="1" dirty="0" smtClean="0"/>
              <a:t>, быстро проникает в ткани мозга, но затем перераспределяется и накапливается в жировой ткани и медленно </a:t>
            </a:r>
            <a:r>
              <a:rPr lang="ru-RU" sz="2000" b="1" dirty="0" err="1" smtClean="0"/>
              <a:t>метаболизируется</a:t>
            </a:r>
            <a:endParaRPr lang="ru-RU" sz="2000" b="1" dirty="0" smtClean="0"/>
          </a:p>
          <a:p>
            <a:pPr algn="ctr"/>
            <a:r>
              <a:rPr lang="ru-RU" sz="2000" b="1" dirty="0" smtClean="0"/>
              <a:t>Выраженное угнетение дыхания (вплоть до остановки) </a:t>
            </a:r>
            <a:r>
              <a:rPr lang="ru-RU" sz="2000" b="1" dirty="0" smtClean="0">
                <a:solidFill>
                  <a:srgbClr val="FF0000"/>
                </a:solidFill>
              </a:rPr>
              <a:t>(сильнее чем Морфин)</a:t>
            </a:r>
            <a:r>
              <a:rPr lang="ru-RU" sz="2000" b="1" dirty="0" smtClean="0"/>
              <a:t>  но непродолжительное</a:t>
            </a:r>
          </a:p>
          <a:p>
            <a:pPr algn="ctr"/>
            <a:r>
              <a:rPr lang="ru-RU" sz="2000" b="1" dirty="0" smtClean="0"/>
              <a:t>Повышает тонус скелетных мышц, в </a:t>
            </a:r>
            <a:r>
              <a:rPr lang="ru-RU" sz="2000" b="1" dirty="0" err="1" smtClean="0"/>
              <a:t>т.ч</a:t>
            </a:r>
            <a:r>
              <a:rPr lang="ru-RU" sz="2000" b="1" dirty="0" smtClean="0"/>
              <a:t>. грудной клетки</a:t>
            </a:r>
          </a:p>
          <a:p>
            <a:pPr marL="0" indent="0" algn="ctr">
              <a:buNone/>
            </a:pPr>
            <a:r>
              <a:rPr lang="ru-RU" sz="2800" b="1" dirty="0" smtClean="0">
                <a:solidFill>
                  <a:srgbClr val="000099"/>
                </a:solidFill>
              </a:rPr>
              <a:t>Применение</a:t>
            </a:r>
          </a:p>
          <a:p>
            <a:pPr marL="0" indent="0" algn="ctr">
              <a:buNone/>
            </a:pPr>
            <a:r>
              <a:rPr lang="ru-RU" sz="2000" b="1" dirty="0" smtClean="0"/>
              <a:t>Анальгезия отдельно или в комплексе с нейролептиком </a:t>
            </a:r>
            <a:r>
              <a:rPr lang="ru-RU" sz="2000" b="1" dirty="0" err="1" smtClean="0"/>
              <a:t>Дроперидолом</a:t>
            </a:r>
            <a:r>
              <a:rPr lang="ru-RU" sz="2000" b="1" dirty="0" smtClean="0"/>
              <a:t> (</a:t>
            </a:r>
            <a:r>
              <a:rPr lang="ru-RU" sz="2000" b="1" dirty="0" err="1" smtClean="0"/>
              <a:t>нейролептанальгезия</a:t>
            </a:r>
            <a:r>
              <a:rPr lang="ru-RU" sz="2000" b="1" dirty="0" smtClean="0"/>
              <a:t>- метод обезболивания при хирургических операциях с сохранением сознания)</a:t>
            </a:r>
          </a:p>
          <a:p>
            <a:pPr marL="0" indent="0" algn="ctr">
              <a:buNone/>
            </a:pPr>
            <a:r>
              <a:rPr lang="ru-RU" sz="2000" b="1" dirty="0" err="1" smtClean="0">
                <a:solidFill>
                  <a:srgbClr val="FF0000"/>
                </a:solidFill>
              </a:rPr>
              <a:t>Таламонал</a:t>
            </a:r>
            <a:r>
              <a:rPr lang="ru-RU" sz="2000" b="1" dirty="0" smtClean="0">
                <a:solidFill>
                  <a:srgbClr val="FF0000"/>
                </a:solidFill>
              </a:rPr>
              <a:t> </a:t>
            </a:r>
            <a:r>
              <a:rPr lang="ru-RU" sz="2000" b="1" i="1" dirty="0" smtClean="0">
                <a:solidFill>
                  <a:srgbClr val="000099"/>
                </a:solidFill>
              </a:rPr>
              <a:t>(</a:t>
            </a:r>
            <a:r>
              <a:rPr lang="ru-RU" sz="2000" b="1" i="1" dirty="0" err="1" smtClean="0">
                <a:solidFill>
                  <a:srgbClr val="000099"/>
                </a:solidFill>
              </a:rPr>
              <a:t>Фентанил</a:t>
            </a:r>
            <a:r>
              <a:rPr lang="ru-RU" sz="2000" b="1" i="1" dirty="0" smtClean="0">
                <a:solidFill>
                  <a:srgbClr val="000099"/>
                </a:solidFill>
              </a:rPr>
              <a:t> + </a:t>
            </a:r>
            <a:r>
              <a:rPr lang="ru-RU" sz="2000" b="1" i="1" dirty="0" err="1" smtClean="0">
                <a:solidFill>
                  <a:srgbClr val="000099"/>
                </a:solidFill>
              </a:rPr>
              <a:t>Дроперидол</a:t>
            </a:r>
            <a:r>
              <a:rPr lang="ru-RU" sz="2000" b="1" i="1" dirty="0" smtClean="0">
                <a:solidFill>
                  <a:srgbClr val="000099"/>
                </a:solidFill>
              </a:rPr>
              <a:t>) </a:t>
            </a:r>
          </a:p>
          <a:p>
            <a:pPr marL="0" indent="0" algn="ctr">
              <a:buNone/>
            </a:pPr>
            <a:r>
              <a:rPr lang="ru-RU" sz="2000" b="1" i="1" dirty="0" err="1" smtClean="0"/>
              <a:t>Дроперидол</a:t>
            </a:r>
            <a:r>
              <a:rPr lang="ru-RU" sz="2000" b="1" i="1" dirty="0" smtClean="0"/>
              <a:t> – </a:t>
            </a:r>
            <a:r>
              <a:rPr lang="ru-RU" sz="2000" b="1" i="1" dirty="0" err="1" smtClean="0"/>
              <a:t>потенциирует</a:t>
            </a:r>
            <a:r>
              <a:rPr lang="ru-RU" sz="2000" b="1" i="1" dirty="0" smtClean="0"/>
              <a:t> обезболивающее действие </a:t>
            </a:r>
            <a:r>
              <a:rPr lang="ru-RU" sz="2000" b="1" i="1" dirty="0" err="1" smtClean="0"/>
              <a:t>фентанила</a:t>
            </a:r>
            <a:r>
              <a:rPr lang="ru-RU" sz="2000" b="1" i="1" dirty="0" smtClean="0"/>
              <a:t>, устраняет у пациента чувство страха, тревоги, напряжения перед оперативным вмешательством)</a:t>
            </a:r>
          </a:p>
          <a:p>
            <a:pPr marL="0" indent="0" algn="ctr">
              <a:buNone/>
            </a:pPr>
            <a:endParaRPr lang="ru-RU" sz="2000" b="1" dirty="0" smtClean="0">
              <a:solidFill>
                <a:srgbClr val="000099"/>
              </a:solidFill>
            </a:endParaRPr>
          </a:p>
        </p:txBody>
      </p:sp>
    </p:spTree>
    <p:extLst>
      <p:ext uri="{BB962C8B-B14F-4D97-AF65-F5344CB8AC3E}">
        <p14:creationId xmlns:p14="http://schemas.microsoft.com/office/powerpoint/2010/main" val="6312889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marL="0" indent="0">
              <a:spcBef>
                <a:spcPts val="0"/>
              </a:spcBef>
            </a:pPr>
            <a:r>
              <a:rPr lang="ru-RU" sz="3200" b="1" dirty="0" err="1">
                <a:solidFill>
                  <a:srgbClr val="000099"/>
                </a:solidFill>
              </a:rPr>
              <a:t>Суфентанила</a:t>
            </a:r>
            <a:r>
              <a:rPr lang="ru-RU" sz="3200" b="1" dirty="0">
                <a:solidFill>
                  <a:srgbClr val="000099"/>
                </a:solidFill>
              </a:rPr>
              <a:t> цитрат</a:t>
            </a:r>
            <a:br>
              <a:rPr lang="ru-RU" sz="3200" b="1" dirty="0">
                <a:solidFill>
                  <a:srgbClr val="000099"/>
                </a:solidFill>
              </a:rPr>
            </a:br>
            <a:r>
              <a:rPr lang="ru-RU" sz="3200" b="1" dirty="0" err="1">
                <a:solidFill>
                  <a:srgbClr val="000099"/>
                </a:solidFill>
              </a:rPr>
              <a:t>Алфентанил</a:t>
            </a:r>
            <a:r>
              <a:rPr lang="ru-RU" sz="3200" b="1" dirty="0">
                <a:solidFill>
                  <a:srgbClr val="000099"/>
                </a:solidFill>
              </a:rPr>
              <a:t>  </a:t>
            </a:r>
            <a:br>
              <a:rPr lang="ru-RU" sz="3200" b="1" dirty="0">
                <a:solidFill>
                  <a:srgbClr val="000099"/>
                </a:solidFill>
              </a:rPr>
            </a:br>
            <a:endParaRPr lang="ru-RU" sz="3200" dirty="0"/>
          </a:p>
        </p:txBody>
      </p:sp>
      <p:sp>
        <p:nvSpPr>
          <p:cNvPr id="3" name="Объект 2"/>
          <p:cNvSpPr>
            <a:spLocks noGrp="1"/>
          </p:cNvSpPr>
          <p:nvPr>
            <p:ph idx="1"/>
          </p:nvPr>
        </p:nvSpPr>
        <p:spPr>
          <a:xfrm>
            <a:off x="457200" y="1600200"/>
            <a:ext cx="8435280" cy="4525963"/>
          </a:xfrm>
        </p:spPr>
        <p:txBody>
          <a:bodyPr>
            <a:normAutofit/>
          </a:bodyPr>
          <a:lstStyle/>
          <a:p>
            <a:pPr algn="ctr"/>
            <a:r>
              <a:rPr lang="ru-RU" sz="2400" b="1" dirty="0" smtClean="0"/>
              <a:t>Активные аналоги </a:t>
            </a:r>
            <a:r>
              <a:rPr lang="ru-RU" sz="2400" b="1" dirty="0" err="1" smtClean="0"/>
              <a:t>Фентанила</a:t>
            </a:r>
            <a:endParaRPr lang="ru-RU" sz="2400" b="1" dirty="0" smtClean="0"/>
          </a:p>
          <a:p>
            <a:pPr marL="0" indent="0" algn="just">
              <a:buNone/>
            </a:pPr>
            <a:r>
              <a:rPr lang="ru-RU" sz="2000" b="1" dirty="0" err="1" smtClean="0"/>
              <a:t>Фентанил</a:t>
            </a:r>
            <a:r>
              <a:rPr lang="ru-RU" sz="2000" b="1" dirty="0" smtClean="0"/>
              <a:t> (Т1/2=3,6ч)&gt;</a:t>
            </a:r>
            <a:r>
              <a:rPr lang="ru-RU" sz="2000" b="1" dirty="0" err="1" smtClean="0"/>
              <a:t>Суфентанил</a:t>
            </a:r>
            <a:r>
              <a:rPr lang="ru-RU" sz="2000" b="1" dirty="0" smtClean="0"/>
              <a:t> (Т1/2=2,7ч)&gt;</a:t>
            </a:r>
            <a:r>
              <a:rPr lang="ru-RU" sz="2000" b="1" dirty="0" err="1" smtClean="0"/>
              <a:t>Алфентанил</a:t>
            </a:r>
            <a:r>
              <a:rPr lang="ru-RU" sz="2000" b="1" dirty="0" smtClean="0"/>
              <a:t> (Т1/2=1,3ч)</a:t>
            </a:r>
          </a:p>
          <a:p>
            <a:pPr marL="0" indent="0" algn="just">
              <a:buNone/>
            </a:pPr>
            <a:endParaRPr lang="ru-RU" sz="2000" b="1" dirty="0"/>
          </a:p>
          <a:p>
            <a:pPr marL="0" indent="0" algn="just">
              <a:buNone/>
            </a:pPr>
            <a:r>
              <a:rPr lang="ru-RU" sz="2000" b="1" dirty="0" err="1" smtClean="0"/>
              <a:t>Алфентанил</a:t>
            </a:r>
            <a:r>
              <a:rPr lang="ru-RU" sz="2000" b="1" dirty="0" smtClean="0"/>
              <a:t> + гипотензивный эффект</a:t>
            </a:r>
            <a:endParaRPr lang="ru-RU" sz="2000" b="1" dirty="0"/>
          </a:p>
        </p:txBody>
      </p:sp>
    </p:spTree>
    <p:extLst>
      <p:ext uri="{BB962C8B-B14F-4D97-AF65-F5344CB8AC3E}">
        <p14:creationId xmlns:p14="http://schemas.microsoft.com/office/powerpoint/2010/main" val="29752319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634082"/>
          </a:xfrm>
        </p:spPr>
        <p:txBody>
          <a:bodyPr>
            <a:normAutofit/>
          </a:bodyPr>
          <a:lstStyle/>
          <a:p>
            <a:r>
              <a:rPr lang="ru-RU" sz="3200" b="1" dirty="0" err="1" smtClean="0">
                <a:solidFill>
                  <a:srgbClr val="000099"/>
                </a:solidFill>
              </a:rPr>
              <a:t>Бупренорфин</a:t>
            </a:r>
            <a:r>
              <a:rPr lang="ru-RU" sz="3200" b="1" dirty="0" smtClean="0">
                <a:solidFill>
                  <a:srgbClr val="000099"/>
                </a:solidFill>
              </a:rPr>
              <a:t> (</a:t>
            </a:r>
            <a:r>
              <a:rPr lang="ru-RU" sz="3200" b="1" i="1" dirty="0" err="1" smtClean="0">
                <a:solidFill>
                  <a:srgbClr val="000099"/>
                </a:solidFill>
              </a:rPr>
              <a:t>Бупренекс</a:t>
            </a:r>
            <a:r>
              <a:rPr lang="ru-RU" sz="3200" b="1" dirty="0" smtClean="0">
                <a:solidFill>
                  <a:srgbClr val="000099"/>
                </a:solidFill>
              </a:rPr>
              <a:t>)</a:t>
            </a:r>
            <a:endParaRPr lang="ru-RU" sz="3200" b="1" dirty="0">
              <a:solidFill>
                <a:srgbClr val="000099"/>
              </a:solidFill>
            </a:endParaRPr>
          </a:p>
        </p:txBody>
      </p:sp>
      <p:sp>
        <p:nvSpPr>
          <p:cNvPr id="3" name="Объект 2"/>
          <p:cNvSpPr>
            <a:spLocks noGrp="1"/>
          </p:cNvSpPr>
          <p:nvPr>
            <p:ph idx="1"/>
          </p:nvPr>
        </p:nvSpPr>
        <p:spPr>
          <a:xfrm>
            <a:off x="179512" y="836712"/>
            <a:ext cx="8435280" cy="5361459"/>
          </a:xfrm>
        </p:spPr>
        <p:txBody>
          <a:bodyPr/>
          <a:lstStyle/>
          <a:p>
            <a:pPr marL="0" indent="0" algn="ctr">
              <a:spcBef>
                <a:spcPts val="0"/>
              </a:spcBef>
              <a:buNone/>
            </a:pPr>
            <a:r>
              <a:rPr lang="ru-RU" sz="2000" b="1" dirty="0" smtClean="0"/>
              <a:t>Частичный агонист</a:t>
            </a:r>
            <a:r>
              <a:rPr lang="en-US" sz="2000" b="1" dirty="0">
                <a:latin typeface="Arial" pitchFamily="34" charset="0"/>
                <a:cs typeface="Arial" pitchFamily="34" charset="0"/>
              </a:rPr>
              <a:t> μ</a:t>
            </a:r>
            <a:r>
              <a:rPr lang="ru-RU" sz="2000" b="1" dirty="0">
                <a:latin typeface="Arial" pitchFamily="34" charset="0"/>
                <a:cs typeface="Arial" pitchFamily="34" charset="0"/>
              </a:rPr>
              <a:t> – </a:t>
            </a:r>
            <a:r>
              <a:rPr lang="ru-RU" sz="2000" b="1" dirty="0" smtClean="0">
                <a:latin typeface="Arial" pitchFamily="34" charset="0"/>
                <a:cs typeface="Arial" pitchFamily="34" charset="0"/>
              </a:rPr>
              <a:t>рецепторов</a:t>
            </a:r>
            <a:r>
              <a:rPr lang="ru-RU" sz="2000" dirty="0" smtClean="0"/>
              <a:t> </a:t>
            </a:r>
          </a:p>
          <a:p>
            <a:pPr marL="0" indent="0" algn="ctr">
              <a:spcBef>
                <a:spcPts val="0"/>
              </a:spcBef>
              <a:buNone/>
            </a:pPr>
            <a:r>
              <a:rPr lang="ru-RU" sz="2000" b="1" dirty="0" smtClean="0"/>
              <a:t>По анальгетической активности в 20-30 раз превышает Морфин </a:t>
            </a:r>
          </a:p>
          <a:p>
            <a:pPr marL="0" indent="0" algn="ctr">
              <a:spcBef>
                <a:spcPts val="0"/>
              </a:spcBef>
              <a:buNone/>
            </a:pPr>
            <a:r>
              <a:rPr lang="ru-RU" sz="2000" b="1" dirty="0" smtClean="0"/>
              <a:t>Действие 6-8 ч. При парентеральном введении</a:t>
            </a:r>
          </a:p>
          <a:p>
            <a:pPr marL="0" indent="0" algn="ctr">
              <a:spcBef>
                <a:spcPts val="0"/>
              </a:spcBef>
              <a:buNone/>
            </a:pPr>
            <a:r>
              <a:rPr lang="ru-RU" sz="2000" b="1" dirty="0" err="1" smtClean="0"/>
              <a:t>Сублингвально</a:t>
            </a:r>
            <a:r>
              <a:rPr lang="ru-RU" sz="2000" b="1" dirty="0" smtClean="0"/>
              <a:t>  - эффект наступает через 25-30 мин, продолжается 8-12 ч.</a:t>
            </a:r>
          </a:p>
          <a:p>
            <a:pPr marL="0" indent="0" algn="ctr">
              <a:spcBef>
                <a:spcPts val="0"/>
              </a:spcBef>
              <a:buNone/>
            </a:pPr>
            <a:endParaRPr lang="ru-RU" sz="1600" b="1" dirty="0"/>
          </a:p>
          <a:p>
            <a:pPr marL="0" indent="0" algn="ctr">
              <a:spcBef>
                <a:spcPts val="0"/>
              </a:spcBef>
              <a:buNone/>
            </a:pPr>
            <a:r>
              <a:rPr lang="ru-RU" sz="2800" b="1" i="1" dirty="0" smtClean="0">
                <a:solidFill>
                  <a:srgbClr val="EE25F3"/>
                </a:solidFill>
                <a:effectLst>
                  <a:outerShdw blurRad="38100" dist="38100" dir="2700000" algn="tl">
                    <a:srgbClr val="000000">
                      <a:alpha val="43137"/>
                    </a:srgbClr>
                  </a:outerShdw>
                </a:effectLst>
              </a:rPr>
              <a:t>Применение</a:t>
            </a:r>
          </a:p>
          <a:p>
            <a:pPr marL="0" indent="0" algn="ctr">
              <a:spcBef>
                <a:spcPts val="0"/>
              </a:spcBef>
              <a:buNone/>
            </a:pPr>
            <a:r>
              <a:rPr lang="ru-RU" sz="2400" b="1" dirty="0" smtClean="0"/>
              <a:t>Для неотложной помощи при массовых травматических поражениях – оказывает противошоковое действие, облегчает транспортировку пострадавших</a:t>
            </a:r>
          </a:p>
          <a:p>
            <a:pPr marL="0" indent="0" algn="ctr">
              <a:spcBef>
                <a:spcPts val="0"/>
              </a:spcBef>
              <a:buNone/>
            </a:pPr>
            <a:r>
              <a:rPr lang="ru-RU" sz="2400" b="1" dirty="0" smtClean="0"/>
              <a:t> </a:t>
            </a:r>
            <a:endParaRPr lang="ru-RU" sz="2400" b="1" dirty="0"/>
          </a:p>
        </p:txBody>
      </p:sp>
    </p:spTree>
    <p:extLst>
      <p:ext uri="{BB962C8B-B14F-4D97-AF65-F5344CB8AC3E}">
        <p14:creationId xmlns:p14="http://schemas.microsoft.com/office/powerpoint/2010/main" val="31976261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txBody>
          <a:bodyPr>
            <a:normAutofit/>
          </a:bodyPr>
          <a:lstStyle/>
          <a:p>
            <a:r>
              <a:rPr lang="ru-RU" sz="3200" b="1" dirty="0" err="1" smtClean="0">
                <a:solidFill>
                  <a:srgbClr val="000099"/>
                </a:solidFill>
              </a:rPr>
              <a:t>Пентазоцин</a:t>
            </a:r>
            <a:r>
              <a:rPr lang="ru-RU" sz="3200" b="1" dirty="0" smtClean="0">
                <a:solidFill>
                  <a:srgbClr val="000099"/>
                </a:solidFill>
              </a:rPr>
              <a:t> (</a:t>
            </a:r>
            <a:r>
              <a:rPr lang="ru-RU" sz="3200" b="1" dirty="0" err="1" smtClean="0">
                <a:solidFill>
                  <a:srgbClr val="000099"/>
                </a:solidFill>
              </a:rPr>
              <a:t>Лексир</a:t>
            </a:r>
            <a:r>
              <a:rPr lang="ru-RU" sz="3200" b="1" dirty="0" smtClean="0">
                <a:solidFill>
                  <a:srgbClr val="000099"/>
                </a:solidFill>
              </a:rPr>
              <a:t>, </a:t>
            </a:r>
            <a:r>
              <a:rPr lang="ru-RU" sz="3200" b="1" dirty="0" err="1" smtClean="0">
                <a:solidFill>
                  <a:srgbClr val="000099"/>
                </a:solidFill>
              </a:rPr>
              <a:t>Фортрал</a:t>
            </a:r>
            <a:r>
              <a:rPr lang="ru-RU" sz="3200" b="1" dirty="0" smtClean="0">
                <a:solidFill>
                  <a:srgbClr val="000099"/>
                </a:solidFill>
              </a:rPr>
              <a:t>)</a:t>
            </a:r>
            <a:endParaRPr lang="ru-RU" sz="3200" b="1" dirty="0">
              <a:solidFill>
                <a:srgbClr val="000099"/>
              </a:solidFill>
            </a:endParaRPr>
          </a:p>
        </p:txBody>
      </p:sp>
      <p:sp>
        <p:nvSpPr>
          <p:cNvPr id="3" name="Объект 2"/>
          <p:cNvSpPr>
            <a:spLocks noGrp="1"/>
          </p:cNvSpPr>
          <p:nvPr>
            <p:ph idx="1"/>
          </p:nvPr>
        </p:nvSpPr>
        <p:spPr>
          <a:xfrm>
            <a:off x="457200" y="620688"/>
            <a:ext cx="8507288" cy="6048672"/>
          </a:xfrm>
        </p:spPr>
        <p:txBody>
          <a:bodyPr>
            <a:normAutofit/>
          </a:bodyPr>
          <a:lstStyle/>
          <a:p>
            <a:pPr marL="0" indent="0" algn="ctr">
              <a:spcBef>
                <a:spcPts val="0"/>
              </a:spcBef>
              <a:buNone/>
            </a:pPr>
            <a:r>
              <a:rPr lang="ru-RU" sz="1800" b="1" dirty="0" smtClean="0"/>
              <a:t>Синтетический наркотический аналгетик, производное </a:t>
            </a:r>
            <a:r>
              <a:rPr lang="ru-RU" sz="1800" b="1" dirty="0" err="1" smtClean="0"/>
              <a:t>бензоморфана</a:t>
            </a:r>
            <a:endParaRPr lang="ru-RU" sz="1800" b="1" dirty="0" smtClean="0"/>
          </a:p>
          <a:p>
            <a:pPr marL="0" indent="0" algn="ctr">
              <a:spcBef>
                <a:spcPts val="0"/>
              </a:spcBef>
              <a:buNone/>
            </a:pPr>
            <a:r>
              <a:rPr lang="ru-RU" sz="1800" b="1" dirty="0" smtClean="0"/>
              <a:t>Агонист-антагонист опиоидных рецепторов</a:t>
            </a:r>
          </a:p>
          <a:p>
            <a:pPr marL="0" indent="0" algn="ctr">
              <a:spcBef>
                <a:spcPts val="0"/>
              </a:spcBef>
              <a:buNone/>
            </a:pPr>
            <a:r>
              <a:rPr lang="ru-RU" sz="1800" b="1" dirty="0" smtClean="0"/>
              <a:t>(агонист</a:t>
            </a:r>
            <a:r>
              <a:rPr lang="en-US" sz="1800" dirty="0">
                <a:latin typeface="Arial" charset="0"/>
              </a:rPr>
              <a:t> </a:t>
            </a:r>
            <a:r>
              <a:rPr lang="ru-RU" sz="1800" dirty="0" smtClean="0">
                <a:latin typeface="Arial" charset="0"/>
              </a:rPr>
              <a:t> </a:t>
            </a:r>
            <a:r>
              <a:rPr lang="ru-RU" sz="1800" b="1" dirty="0" smtClean="0"/>
              <a:t>к </a:t>
            </a:r>
            <a:r>
              <a:rPr lang="ru-RU" sz="1800" dirty="0" smtClean="0">
                <a:latin typeface="Arial" charset="0"/>
              </a:rPr>
              <a:t>– </a:t>
            </a:r>
            <a:r>
              <a:rPr lang="ru-RU" sz="2000" b="1" dirty="0" smtClean="0"/>
              <a:t>и </a:t>
            </a:r>
            <a:r>
              <a:rPr lang="en-US" sz="2000" dirty="0" smtClean="0">
                <a:latin typeface="Arial" charset="0"/>
              </a:rPr>
              <a:t>ᵟ</a:t>
            </a:r>
            <a:r>
              <a:rPr lang="ru-RU" sz="2000" dirty="0" smtClean="0">
                <a:latin typeface="Arial" charset="0"/>
              </a:rPr>
              <a:t>- </a:t>
            </a:r>
            <a:r>
              <a:rPr lang="ru-RU" sz="1800" b="1" dirty="0" smtClean="0">
                <a:latin typeface="Arial" charset="0"/>
              </a:rPr>
              <a:t>рецепторов</a:t>
            </a:r>
            <a:r>
              <a:rPr lang="ru-RU" sz="1800" b="1" dirty="0" smtClean="0"/>
              <a:t> , </a:t>
            </a:r>
            <a:r>
              <a:rPr lang="ru-RU" sz="1800" b="1" dirty="0" smtClean="0">
                <a:latin typeface="Arial" pitchFamily="34" charset="0"/>
                <a:cs typeface="Arial" pitchFamily="34" charset="0"/>
              </a:rPr>
              <a:t>антагонист </a:t>
            </a:r>
            <a:r>
              <a:rPr lang="en-US" sz="1800" dirty="0" smtClean="0">
                <a:latin typeface="Arial" pitchFamily="34" charset="0"/>
                <a:cs typeface="Arial" pitchFamily="34" charset="0"/>
              </a:rPr>
              <a:t>μ</a:t>
            </a:r>
            <a:r>
              <a:rPr lang="ru-RU" sz="1800" dirty="0" smtClean="0">
                <a:latin typeface="Arial" pitchFamily="34" charset="0"/>
                <a:cs typeface="Arial" pitchFamily="34" charset="0"/>
              </a:rPr>
              <a:t> </a:t>
            </a:r>
            <a:r>
              <a:rPr lang="ru-RU" sz="1800" b="1" dirty="0" smtClean="0">
                <a:latin typeface="Arial" pitchFamily="34" charset="0"/>
                <a:cs typeface="Arial" pitchFamily="34" charset="0"/>
              </a:rPr>
              <a:t>– рецепторов</a:t>
            </a:r>
            <a:r>
              <a:rPr lang="ru-RU" sz="1800" b="1" dirty="0" smtClean="0"/>
              <a:t>)</a:t>
            </a:r>
          </a:p>
          <a:p>
            <a:pPr algn="ctr">
              <a:spcBef>
                <a:spcPts val="0"/>
              </a:spcBef>
              <a:buFontTx/>
              <a:buChar char="-"/>
            </a:pPr>
            <a:r>
              <a:rPr lang="ru-RU" sz="1800" b="1" dirty="0" smtClean="0"/>
              <a:t>По анальгетической активности и длительности действия уступает Морфину</a:t>
            </a:r>
          </a:p>
          <a:p>
            <a:pPr algn="ctr">
              <a:spcBef>
                <a:spcPts val="0"/>
              </a:spcBef>
              <a:buFontTx/>
              <a:buChar char="-"/>
            </a:pPr>
            <a:r>
              <a:rPr lang="ru-RU" sz="1800" b="1" dirty="0" smtClean="0"/>
              <a:t>В меньшей степени угнетает дыхание</a:t>
            </a:r>
          </a:p>
          <a:p>
            <a:pPr algn="ctr">
              <a:spcBef>
                <a:spcPts val="0"/>
              </a:spcBef>
              <a:buFontTx/>
              <a:buChar char="-"/>
            </a:pPr>
            <a:r>
              <a:rPr lang="ru-RU" sz="1800" b="1" dirty="0" smtClean="0"/>
              <a:t>Вызывает дисфорию (меньше риск лекарственной зависимости)</a:t>
            </a:r>
          </a:p>
          <a:p>
            <a:pPr algn="ctr">
              <a:spcBef>
                <a:spcPts val="0"/>
              </a:spcBef>
              <a:buFontTx/>
              <a:buChar char="-"/>
            </a:pPr>
            <a:r>
              <a:rPr lang="ru-RU" sz="1800" b="1" dirty="0" smtClean="0"/>
              <a:t>Вызывает повышение давления в легочной артерии, возрастает центральное венозное давление</a:t>
            </a:r>
            <a:r>
              <a:rPr lang="ru-RU" sz="1800" b="1" dirty="0" smtClean="0">
                <a:latin typeface="Arial"/>
                <a:cs typeface="Arial"/>
              </a:rPr>
              <a:t>→ ↑ </a:t>
            </a:r>
            <a:r>
              <a:rPr lang="ru-RU" sz="1800" b="1" dirty="0" err="1" smtClean="0">
                <a:cs typeface="Arial"/>
              </a:rPr>
              <a:t>преднагрузки</a:t>
            </a:r>
            <a:r>
              <a:rPr lang="ru-RU" sz="1800" b="1" dirty="0" smtClean="0">
                <a:cs typeface="Arial"/>
              </a:rPr>
              <a:t> на сердце</a:t>
            </a:r>
          </a:p>
          <a:p>
            <a:pPr algn="ctr">
              <a:spcBef>
                <a:spcPts val="0"/>
              </a:spcBef>
              <a:buFontTx/>
              <a:buChar char="-"/>
            </a:pPr>
            <a:r>
              <a:rPr lang="ru-RU" sz="1800" b="1" dirty="0" smtClean="0">
                <a:cs typeface="Arial"/>
              </a:rPr>
              <a:t>Вытесняет морфин из связи с опиоидными рецепторами, обусловливая развитие абстинентного синдрома у лиц с физической зависимостью к наркотическим анальгетикам</a:t>
            </a:r>
          </a:p>
          <a:p>
            <a:pPr algn="ctr">
              <a:spcBef>
                <a:spcPts val="0"/>
              </a:spcBef>
              <a:buFontTx/>
              <a:buChar char="-"/>
            </a:pPr>
            <a:endParaRPr lang="ru-RU" sz="1800" b="1" dirty="0" smtClean="0">
              <a:cs typeface="Arial"/>
            </a:endParaRPr>
          </a:p>
          <a:p>
            <a:pPr marL="0" indent="0" algn="ctr">
              <a:spcBef>
                <a:spcPts val="0"/>
              </a:spcBef>
              <a:buNone/>
            </a:pPr>
            <a:r>
              <a:rPr lang="ru-RU" sz="2400" b="1" dirty="0" smtClean="0">
                <a:solidFill>
                  <a:srgbClr val="FF0000"/>
                </a:solidFill>
                <a:cs typeface="Arial"/>
              </a:rPr>
              <a:t>Противопоказания к применению</a:t>
            </a:r>
          </a:p>
          <a:p>
            <a:pPr marL="0" indent="0" algn="ctr">
              <a:spcBef>
                <a:spcPts val="0"/>
              </a:spcBef>
              <a:buNone/>
            </a:pPr>
            <a:r>
              <a:rPr lang="ru-RU" sz="1800" b="1" dirty="0" smtClean="0">
                <a:cs typeface="Arial"/>
              </a:rPr>
              <a:t>Инфаркт миокарда</a:t>
            </a:r>
          </a:p>
          <a:p>
            <a:pPr marL="0" indent="0" algn="ctr">
              <a:spcBef>
                <a:spcPts val="0"/>
              </a:spcBef>
              <a:buNone/>
            </a:pPr>
            <a:r>
              <a:rPr lang="ru-RU" sz="1800" b="1" dirty="0" smtClean="0">
                <a:cs typeface="Arial"/>
              </a:rPr>
              <a:t>Бронхиальная астма</a:t>
            </a:r>
          </a:p>
          <a:p>
            <a:pPr marL="0" indent="0" algn="ctr">
              <a:spcBef>
                <a:spcPts val="0"/>
              </a:spcBef>
              <a:buNone/>
            </a:pPr>
            <a:r>
              <a:rPr lang="ru-RU" sz="1800" b="1" dirty="0" smtClean="0">
                <a:cs typeface="Arial"/>
              </a:rPr>
              <a:t>Черепно-мозговая травма</a:t>
            </a:r>
          </a:p>
          <a:p>
            <a:pPr marL="0" indent="0" algn="ctr">
              <a:spcBef>
                <a:spcPts val="0"/>
              </a:spcBef>
              <a:buNone/>
            </a:pPr>
            <a:r>
              <a:rPr lang="ru-RU" sz="1800" b="1" dirty="0" smtClean="0">
                <a:cs typeface="Arial"/>
              </a:rPr>
              <a:t>Эпилепсия</a:t>
            </a:r>
          </a:p>
          <a:p>
            <a:pPr marL="0" indent="0" algn="ctr">
              <a:spcBef>
                <a:spcPts val="0"/>
              </a:spcBef>
              <a:buNone/>
            </a:pPr>
            <a:r>
              <a:rPr lang="ru-RU" sz="1800" b="1" dirty="0" smtClean="0">
                <a:cs typeface="Arial"/>
              </a:rPr>
              <a:t>Желчно- и мочекаменная болезни</a:t>
            </a:r>
          </a:p>
          <a:p>
            <a:pPr marL="0" indent="0" algn="ctr">
              <a:spcBef>
                <a:spcPts val="0"/>
              </a:spcBef>
              <a:buNone/>
            </a:pPr>
            <a:r>
              <a:rPr lang="ru-RU" sz="1800" b="1" dirty="0" smtClean="0">
                <a:cs typeface="Arial"/>
              </a:rPr>
              <a:t>Недостаточности печени и почек</a:t>
            </a:r>
          </a:p>
          <a:p>
            <a:pPr marL="0" indent="0" algn="ctr">
              <a:spcBef>
                <a:spcPts val="0"/>
              </a:spcBef>
              <a:buNone/>
            </a:pPr>
            <a:r>
              <a:rPr lang="ru-RU" sz="1800" b="1" dirty="0" smtClean="0">
                <a:solidFill>
                  <a:srgbClr val="FF0000"/>
                </a:solidFill>
                <a:cs typeface="Arial"/>
              </a:rPr>
              <a:t>Ограничения к применению</a:t>
            </a:r>
            <a:r>
              <a:rPr lang="ru-RU" sz="1800" b="1" dirty="0" smtClean="0">
                <a:cs typeface="Arial"/>
              </a:rPr>
              <a:t>: беременность, грудное вскармливание, </a:t>
            </a:r>
          </a:p>
          <a:p>
            <a:pPr marL="0" indent="0" algn="ctr">
              <a:spcBef>
                <a:spcPts val="0"/>
              </a:spcBef>
              <a:buNone/>
            </a:pPr>
            <a:r>
              <a:rPr lang="ru-RU" sz="1800" b="1" dirty="0" smtClean="0">
                <a:cs typeface="Arial"/>
              </a:rPr>
              <a:t>возраст до 1 года</a:t>
            </a:r>
            <a:endParaRPr lang="ru-RU" sz="1800" b="1" dirty="0"/>
          </a:p>
        </p:txBody>
      </p:sp>
    </p:spTree>
    <p:extLst>
      <p:ext uri="{BB962C8B-B14F-4D97-AF65-F5344CB8AC3E}">
        <p14:creationId xmlns:p14="http://schemas.microsoft.com/office/powerpoint/2010/main" val="26540603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4624"/>
            <a:ext cx="8229600" cy="1152128"/>
          </a:xfrm>
        </p:spPr>
        <p:txBody>
          <a:bodyPr>
            <a:normAutofit/>
          </a:bodyPr>
          <a:lstStyle/>
          <a:p>
            <a:r>
              <a:rPr lang="ru-RU" sz="3200" b="1" dirty="0" err="1" smtClean="0">
                <a:solidFill>
                  <a:srgbClr val="000099"/>
                </a:solidFill>
              </a:rPr>
              <a:t>Налоксона</a:t>
            </a:r>
            <a:r>
              <a:rPr lang="ru-RU" sz="3200" b="1" dirty="0" smtClean="0">
                <a:solidFill>
                  <a:srgbClr val="000099"/>
                </a:solidFill>
              </a:rPr>
              <a:t> г/х</a:t>
            </a:r>
            <a:br>
              <a:rPr lang="ru-RU" sz="3200" b="1" dirty="0" smtClean="0">
                <a:solidFill>
                  <a:srgbClr val="000099"/>
                </a:solidFill>
              </a:rPr>
            </a:br>
            <a:r>
              <a:rPr lang="ru-RU" sz="3200" b="1" dirty="0" err="1" smtClean="0">
                <a:solidFill>
                  <a:srgbClr val="000099"/>
                </a:solidFill>
              </a:rPr>
              <a:t>Налтрексон</a:t>
            </a:r>
            <a:r>
              <a:rPr lang="ru-RU" sz="3200" b="1" dirty="0" smtClean="0">
                <a:solidFill>
                  <a:srgbClr val="000099"/>
                </a:solidFill>
              </a:rPr>
              <a:t> </a:t>
            </a:r>
            <a:endParaRPr lang="ru-RU" sz="3200" b="1" dirty="0">
              <a:solidFill>
                <a:srgbClr val="000099"/>
              </a:solidFill>
            </a:endParaRPr>
          </a:p>
        </p:txBody>
      </p:sp>
      <p:sp>
        <p:nvSpPr>
          <p:cNvPr id="3" name="Объект 2"/>
          <p:cNvSpPr>
            <a:spLocks noGrp="1"/>
          </p:cNvSpPr>
          <p:nvPr>
            <p:ph idx="1"/>
          </p:nvPr>
        </p:nvSpPr>
        <p:spPr>
          <a:xfrm>
            <a:off x="457200" y="1124744"/>
            <a:ext cx="8507288" cy="5001419"/>
          </a:xfrm>
        </p:spPr>
        <p:txBody>
          <a:bodyPr>
            <a:normAutofit/>
          </a:bodyPr>
          <a:lstStyle/>
          <a:p>
            <a:pPr marL="0" indent="0" algn="ctr">
              <a:buNone/>
            </a:pPr>
            <a:r>
              <a:rPr lang="ru-RU" sz="2000" b="1" dirty="0" smtClean="0">
                <a:solidFill>
                  <a:srgbClr val="EE25F3"/>
                </a:solidFill>
              </a:rPr>
              <a:t>Полные антагонисты опиоидных рецепторов</a:t>
            </a:r>
          </a:p>
          <a:p>
            <a:pPr marL="0" indent="0" algn="ctr">
              <a:buNone/>
            </a:pPr>
            <a:r>
              <a:rPr lang="ru-RU" sz="2000" b="1" dirty="0" smtClean="0"/>
              <a:t>Устраняют как анальгезирующее действие наркотических анальгетиков так и вызываемые  ими эйфорию, угнетение дыхание и др. эффекты</a:t>
            </a:r>
          </a:p>
          <a:p>
            <a:pPr marL="0" indent="0">
              <a:buNone/>
            </a:pPr>
            <a:r>
              <a:rPr lang="ru-RU" sz="2000" b="1" dirty="0" err="1">
                <a:solidFill>
                  <a:srgbClr val="000099"/>
                </a:solidFill>
              </a:rPr>
              <a:t>Налоксона</a:t>
            </a:r>
            <a:r>
              <a:rPr lang="ru-RU" sz="2000" b="1" dirty="0">
                <a:solidFill>
                  <a:srgbClr val="000099"/>
                </a:solidFill>
              </a:rPr>
              <a:t> </a:t>
            </a:r>
            <a:r>
              <a:rPr lang="ru-RU" sz="2000" b="1" dirty="0" smtClean="0">
                <a:solidFill>
                  <a:srgbClr val="000099"/>
                </a:solidFill>
              </a:rPr>
              <a:t>г/х - </a:t>
            </a:r>
            <a:r>
              <a:rPr lang="ru-RU" sz="2000" b="1" dirty="0" err="1" smtClean="0"/>
              <a:t>действуе</a:t>
            </a:r>
            <a:r>
              <a:rPr lang="ru-RU" sz="2000" b="1" dirty="0" smtClean="0"/>
              <a:t> 2-4 ч. Менее эффективен при передозировке </a:t>
            </a:r>
            <a:r>
              <a:rPr lang="ru-RU" sz="2000" b="1" dirty="0" err="1" smtClean="0"/>
              <a:t>бупренорфина</a:t>
            </a:r>
            <a:r>
              <a:rPr lang="ru-RU" sz="2000" b="1" dirty="0" smtClean="0"/>
              <a:t>. Вызывает синдром абстиненции у лиц с лекарственной зависимостью к опиатам</a:t>
            </a:r>
          </a:p>
          <a:p>
            <a:pPr marL="0" indent="0">
              <a:buNone/>
            </a:pPr>
            <a:r>
              <a:rPr lang="ru-RU" sz="2000" b="1" dirty="0" err="1">
                <a:solidFill>
                  <a:srgbClr val="000099"/>
                </a:solidFill>
              </a:rPr>
              <a:t>Налтрексон</a:t>
            </a:r>
            <a:r>
              <a:rPr lang="ru-RU" sz="2000" b="1" dirty="0">
                <a:solidFill>
                  <a:srgbClr val="000099"/>
                </a:solidFill>
              </a:rPr>
              <a:t> </a:t>
            </a:r>
            <a:r>
              <a:rPr lang="ru-RU" sz="2000" b="1" dirty="0" smtClean="0">
                <a:solidFill>
                  <a:srgbClr val="000099"/>
                </a:solidFill>
              </a:rPr>
              <a:t> - </a:t>
            </a:r>
            <a:r>
              <a:rPr lang="ru-RU" sz="2000" b="1" dirty="0" smtClean="0"/>
              <a:t>в 2 раза активнее </a:t>
            </a:r>
            <a:r>
              <a:rPr lang="ru-RU" sz="2000" b="1" dirty="0" err="1" smtClean="0"/>
              <a:t>Налоксона</a:t>
            </a:r>
            <a:r>
              <a:rPr lang="ru-RU" sz="2000" b="1" dirty="0" smtClean="0"/>
              <a:t> г/х,  действует до 24-48 ч. при приеме внутрь. Используется в комплексном лечений </a:t>
            </a:r>
            <a:r>
              <a:rPr lang="ru-RU" sz="2000" b="1" smtClean="0"/>
              <a:t>опиоидных наркоманий.</a:t>
            </a:r>
            <a:r>
              <a:rPr lang="ru-RU" sz="2000" b="1" dirty="0"/>
              <a:t/>
            </a:r>
            <a:br>
              <a:rPr lang="ru-RU" sz="2000" b="1" dirty="0"/>
            </a:br>
            <a:endParaRPr lang="ru-RU" sz="2000" b="1" dirty="0"/>
          </a:p>
        </p:txBody>
      </p:sp>
    </p:spTree>
    <p:extLst>
      <p:ext uri="{BB962C8B-B14F-4D97-AF65-F5344CB8AC3E}">
        <p14:creationId xmlns:p14="http://schemas.microsoft.com/office/powerpoint/2010/main" val="32925184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txBody>
          <a:bodyPr>
            <a:normAutofit fontScale="90000"/>
          </a:bodyPr>
          <a:lstStyle/>
          <a:p>
            <a:r>
              <a:rPr lang="ru-RU" dirty="0"/>
              <a:t/>
            </a:r>
            <a:br>
              <a:rPr lang="ru-RU" dirty="0"/>
            </a:br>
            <a:r>
              <a:rPr lang="ru-RU" dirty="0" smtClean="0"/>
              <a:t/>
            </a:r>
            <a:br>
              <a:rPr lang="ru-RU" dirty="0" smtClean="0"/>
            </a:br>
            <a:endParaRPr lang="ru-RU" dirty="0"/>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97081"/>
            <a:ext cx="6084168"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6084168" y="0"/>
            <a:ext cx="3059832" cy="5016758"/>
          </a:xfrm>
          <a:prstGeom prst="rect">
            <a:avLst/>
          </a:prstGeom>
        </p:spPr>
        <p:txBody>
          <a:bodyPr wrap="square">
            <a:spAutoFit/>
          </a:bodyPr>
          <a:lstStyle/>
          <a:p>
            <a:r>
              <a:rPr lang="ru-RU" sz="2000" b="1" dirty="0"/>
              <a:t>В 60-ых годах прошлого века Др. </a:t>
            </a:r>
            <a:r>
              <a:rPr lang="ru-RU" sz="2000" b="1" dirty="0" err="1"/>
              <a:t>Peter</a:t>
            </a:r>
            <a:r>
              <a:rPr lang="ru-RU" sz="2000" b="1" dirty="0"/>
              <a:t> </a:t>
            </a:r>
            <a:r>
              <a:rPr lang="ru-RU" sz="2000" b="1" dirty="0" err="1"/>
              <a:t>Witt</a:t>
            </a:r>
            <a:r>
              <a:rPr lang="ru-RU" sz="2000" b="1" dirty="0"/>
              <a:t> давал наркотические вещества паукам и анализировал последующее их влияние на плетение паутин</a:t>
            </a:r>
            <a:br>
              <a:rPr lang="ru-RU" sz="2000" b="1" dirty="0"/>
            </a:br>
            <a:r>
              <a:rPr lang="ru-RU" sz="2000" b="1" dirty="0"/>
              <a:t>Для того, чтобы ввести паукам наркотики, ими начиняли мух и подсовывали паукам. Откушав зелье, пауки начинали плести паутину, внешний вид которых и интересовал ученых.</a:t>
            </a:r>
            <a:br>
              <a:rPr lang="ru-RU" sz="2000" b="1" dirty="0"/>
            </a:br>
            <a:r>
              <a:rPr lang="ru-RU" sz="2000" b="1" dirty="0"/>
              <a:t/>
            </a:r>
            <a:br>
              <a:rPr lang="ru-RU" sz="2000" b="1" dirty="0"/>
            </a:br>
            <a:endParaRPr lang="ru-RU" sz="2000" b="1" dirty="0">
              <a:solidFill>
                <a:srgbClr val="000099"/>
              </a:solidFill>
            </a:endParaRPr>
          </a:p>
        </p:txBody>
      </p:sp>
      <p:sp>
        <p:nvSpPr>
          <p:cNvPr id="5" name="Прямоугольник 4"/>
          <p:cNvSpPr/>
          <p:nvPr/>
        </p:nvSpPr>
        <p:spPr>
          <a:xfrm>
            <a:off x="251520" y="5085184"/>
            <a:ext cx="5454352" cy="646331"/>
          </a:xfrm>
          <a:prstGeom prst="rect">
            <a:avLst/>
          </a:prstGeom>
        </p:spPr>
        <p:txBody>
          <a:bodyPr wrap="square">
            <a:spAutoFit/>
          </a:bodyPr>
          <a:lstStyle/>
          <a:p>
            <a:r>
              <a:rPr lang="ru-RU" b="1" dirty="0">
                <a:solidFill>
                  <a:srgbClr val="000099"/>
                </a:solidFill>
              </a:rPr>
              <a:t>Паутина сплетенная обычным "трезвым" пауком</a:t>
            </a:r>
            <a:br>
              <a:rPr lang="ru-RU" b="1" dirty="0">
                <a:solidFill>
                  <a:srgbClr val="000099"/>
                </a:solidFill>
              </a:rPr>
            </a:br>
            <a:endParaRPr lang="ru-RU" b="1" dirty="0">
              <a:solidFill>
                <a:srgbClr val="000099"/>
              </a:solidFill>
            </a:endParaRPr>
          </a:p>
        </p:txBody>
      </p:sp>
    </p:spTree>
    <p:extLst>
      <p:ext uri="{BB962C8B-B14F-4D97-AF65-F5344CB8AC3E}">
        <p14:creationId xmlns:p14="http://schemas.microsoft.com/office/powerpoint/2010/main" val="34562675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27584" y="980728"/>
            <a:ext cx="7776864" cy="5472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Прямоугольник 1"/>
          <p:cNvSpPr/>
          <p:nvPr/>
        </p:nvSpPr>
        <p:spPr>
          <a:xfrm>
            <a:off x="395536" y="116632"/>
            <a:ext cx="8424936" cy="707886"/>
          </a:xfrm>
          <a:prstGeom prst="rect">
            <a:avLst/>
          </a:prstGeom>
        </p:spPr>
        <p:txBody>
          <a:bodyPr wrap="square">
            <a:spAutoFit/>
          </a:bodyPr>
          <a:lstStyle/>
          <a:p>
            <a:r>
              <a:rPr lang="ru-RU" sz="2000" b="1" dirty="0">
                <a:solidFill>
                  <a:srgbClr val="000099"/>
                </a:solidFill>
              </a:rPr>
              <a:t>От марихуаны паук на половине паутины остановился, подумал, что жизнь прекрасна и без паутины и мух, и бросил плести</a:t>
            </a:r>
          </a:p>
        </p:txBody>
      </p:sp>
    </p:spTree>
    <p:extLst>
      <p:ext uri="{BB962C8B-B14F-4D97-AF65-F5344CB8AC3E}">
        <p14:creationId xmlns:p14="http://schemas.microsoft.com/office/powerpoint/2010/main" val="4260814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44624"/>
            <a:ext cx="8928992" cy="1015663"/>
          </a:xfrm>
          <a:prstGeom prst="rect">
            <a:avLst/>
          </a:prstGeom>
        </p:spPr>
        <p:txBody>
          <a:bodyPr wrap="square">
            <a:spAutoFit/>
          </a:bodyPr>
          <a:lstStyle/>
          <a:p>
            <a:r>
              <a:rPr lang="ru-RU" sz="2000" b="1" dirty="0">
                <a:solidFill>
                  <a:srgbClr val="000099"/>
                </a:solidFill>
              </a:rPr>
              <a:t>С ЛСД у паука начались пространственные иллюзии. И мир, в представлении пауков изменился. Паутине уже стали не нужны поперечные ниточки. Зачем бесполезная трата паутины, если она и так </a:t>
            </a:r>
            <a:r>
              <a:rPr lang="ru-RU" sz="2000" b="1" dirty="0" smtClean="0">
                <a:solidFill>
                  <a:srgbClr val="000099"/>
                </a:solidFill>
              </a:rPr>
              <a:t>великолепна</a:t>
            </a:r>
            <a:endParaRPr lang="ru-RU" sz="2000" b="1" dirty="0">
              <a:solidFill>
                <a:srgbClr val="000099"/>
              </a:solidFill>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996225"/>
            <a:ext cx="7848872" cy="56731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47669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568952" cy="5601533"/>
          </a:xfrm>
          <a:prstGeom prst="rect">
            <a:avLst/>
          </a:prstGeom>
        </p:spPr>
        <p:txBody>
          <a:bodyPr wrap="square">
            <a:spAutoFit/>
          </a:bodyPr>
          <a:lstStyle/>
          <a:p>
            <a:pPr algn="r"/>
            <a:r>
              <a:rPr lang="ru-RU" b="1" dirty="0" smtClean="0"/>
              <a:t>Классификация боли</a:t>
            </a:r>
          </a:p>
          <a:p>
            <a:pPr algn="ctr"/>
            <a:r>
              <a:rPr lang="ru-RU" b="1" dirty="0"/>
              <a:t>3. </a:t>
            </a:r>
            <a:r>
              <a:rPr lang="ru-RU" b="1" i="1" dirty="0"/>
              <a:t>При не совпадении боли с местом повреждения выделяют:</a:t>
            </a:r>
            <a:r>
              <a:rPr lang="ru-RU" b="1" dirty="0"/>
              <a:t> </a:t>
            </a:r>
            <a:br>
              <a:rPr lang="ru-RU" b="1" dirty="0"/>
            </a:br>
            <a:r>
              <a:rPr lang="ru-RU" b="1" dirty="0"/>
              <a:t>• </a:t>
            </a:r>
            <a:r>
              <a:rPr lang="ru-RU" sz="2000" b="1" dirty="0">
                <a:solidFill>
                  <a:srgbClr val="000099"/>
                </a:solidFill>
              </a:rPr>
              <a:t>проецируемую боль </a:t>
            </a:r>
            <a:r>
              <a:rPr lang="ru-RU" b="1" dirty="0"/>
              <a:t>(например, при сдавлении спинномозговых корешков, боль проецируется в иннервируемые ими области тела). </a:t>
            </a:r>
            <a:br>
              <a:rPr lang="ru-RU" b="1" dirty="0"/>
            </a:br>
            <a:r>
              <a:rPr lang="ru-RU" b="1" dirty="0"/>
              <a:t>• </a:t>
            </a:r>
            <a:r>
              <a:rPr lang="ru-RU" sz="2000" b="1" dirty="0">
                <a:solidFill>
                  <a:srgbClr val="000099"/>
                </a:solidFill>
              </a:rPr>
              <a:t>отраженную боль </a:t>
            </a:r>
            <a:r>
              <a:rPr lang="ru-RU" b="1" dirty="0"/>
              <a:t>(возникает вследствие повреждения внутренних органов и локализуется в отдаленных поверхностных участках тела.) </a:t>
            </a:r>
            <a:br>
              <a:rPr lang="ru-RU" b="1" dirty="0"/>
            </a:br>
            <a:r>
              <a:rPr lang="ru-RU" b="1" dirty="0"/>
              <a:t/>
            </a:r>
            <a:br>
              <a:rPr lang="ru-RU" b="1" dirty="0"/>
            </a:br>
            <a:endParaRPr lang="en-US" b="1" dirty="0" smtClean="0"/>
          </a:p>
          <a:p>
            <a:r>
              <a:rPr lang="ru-RU" b="1" dirty="0" smtClean="0"/>
              <a:t>	4. По </a:t>
            </a:r>
            <a:r>
              <a:rPr lang="ru-RU" b="1" dirty="0"/>
              <a:t>временным характеристикам:</a:t>
            </a:r>
            <a:r>
              <a:rPr lang="ru-RU" dirty="0"/>
              <a:t> </a:t>
            </a:r>
            <a:endParaRPr lang="ru-RU" dirty="0" smtClean="0"/>
          </a:p>
          <a:p>
            <a:r>
              <a:rPr lang="ru-RU" dirty="0"/>
              <a:t/>
            </a:r>
            <a:br>
              <a:rPr lang="ru-RU" dirty="0"/>
            </a:br>
            <a:r>
              <a:rPr lang="ru-RU" dirty="0"/>
              <a:t>• </a:t>
            </a:r>
            <a:r>
              <a:rPr lang="ru-RU" sz="2400" b="1" dirty="0">
                <a:solidFill>
                  <a:srgbClr val="FF0000"/>
                </a:solidFill>
              </a:rPr>
              <a:t>Острая боль </a:t>
            </a:r>
            <a:r>
              <a:rPr lang="ru-RU" b="1" dirty="0"/>
              <a:t>- это новая, недавняя боль, неразрывно связанная с вызвавшим ее повреждением и, как правило, является симптомом какого-либо заболевания. Такая боль исчезает при устранении повреждения</a:t>
            </a:r>
            <a:r>
              <a:rPr lang="ru-RU" b="1" dirty="0" smtClean="0"/>
              <a:t>.</a:t>
            </a:r>
          </a:p>
          <a:p>
            <a:r>
              <a:rPr lang="ru-RU" b="1" dirty="0"/>
              <a:t> </a:t>
            </a:r>
            <a:br>
              <a:rPr lang="ru-RU" b="1" dirty="0"/>
            </a:br>
            <a:r>
              <a:rPr lang="ru-RU" b="1" dirty="0"/>
              <a:t>• </a:t>
            </a:r>
            <a:r>
              <a:rPr lang="ru-RU" sz="2400" b="1" dirty="0">
                <a:solidFill>
                  <a:srgbClr val="FF0000"/>
                </a:solidFill>
              </a:rPr>
              <a:t>Хроническая боль </a:t>
            </a:r>
            <a:r>
              <a:rPr lang="ru-RU" b="1" dirty="0"/>
              <a:t>часто приобретает статус самостоятельной болезни, продолжается длительный период времени даже после устранения причины, вызвавшей острую боль. Наиболее приемлемым сроком для оценки боли как хронической, считается ее продолжительность более 3 </a:t>
            </a:r>
            <a:r>
              <a:rPr lang="ru-RU" b="1" dirty="0" smtClean="0"/>
              <a:t>мес. </a:t>
            </a:r>
            <a:r>
              <a:rPr lang="ru-RU" b="1" dirty="0"/>
              <a:t> </a:t>
            </a:r>
            <a:br>
              <a:rPr lang="ru-RU" b="1" dirty="0"/>
            </a:br>
            <a:endParaRPr lang="ru-RU" b="1" dirty="0"/>
          </a:p>
        </p:txBody>
      </p:sp>
    </p:spTree>
    <p:extLst>
      <p:ext uri="{BB962C8B-B14F-4D97-AF65-F5344CB8AC3E}">
        <p14:creationId xmlns:p14="http://schemas.microsoft.com/office/powerpoint/2010/main" val="140100237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856984" cy="923330"/>
          </a:xfrm>
          <a:prstGeom prst="rect">
            <a:avLst/>
          </a:prstGeom>
        </p:spPr>
        <p:txBody>
          <a:bodyPr wrap="square">
            <a:spAutoFit/>
          </a:bodyPr>
          <a:lstStyle/>
          <a:p>
            <a:r>
              <a:rPr lang="ru-RU" b="1" dirty="0" smtClean="0">
                <a:solidFill>
                  <a:srgbClr val="000099"/>
                </a:solidFill>
                <a:effectLst>
                  <a:outerShdw blurRad="38100" dist="38100" dir="2700000" algn="tl">
                    <a:srgbClr val="000000">
                      <a:alpha val="43137"/>
                    </a:srgbClr>
                  </a:outerShdw>
                </a:effectLst>
              </a:rPr>
              <a:t>Жестче </a:t>
            </a:r>
            <a:r>
              <a:rPr lang="ru-RU" b="1" dirty="0">
                <a:solidFill>
                  <a:srgbClr val="000099"/>
                </a:solidFill>
                <a:effectLst>
                  <a:outerShdw blurRad="38100" dist="38100" dir="2700000" algn="tl">
                    <a:srgbClr val="000000">
                      <a:alpha val="43137"/>
                    </a:srgbClr>
                  </a:outerShdw>
                </a:effectLst>
              </a:rPr>
              <a:t>всего пауку было после кофеина. Паутина получилась рваной и путаной, кофеин, особенно в больших </a:t>
            </a:r>
            <a:r>
              <a:rPr lang="ru-RU" b="1" dirty="0" smtClean="0">
                <a:solidFill>
                  <a:srgbClr val="000099"/>
                </a:solidFill>
                <a:effectLst>
                  <a:outerShdw blurRad="38100" dist="38100" dir="2700000" algn="tl">
                    <a:srgbClr val="000000">
                      <a:alpha val="43137"/>
                    </a:srgbClr>
                  </a:outerShdw>
                </a:effectLst>
              </a:rPr>
              <a:t>дозах </a:t>
            </a:r>
            <a:r>
              <a:rPr lang="ru-RU" b="1" dirty="0">
                <a:solidFill>
                  <a:srgbClr val="000099"/>
                </a:solidFill>
                <a:effectLst>
                  <a:outerShdw blurRad="38100" dist="38100" dir="2700000" algn="tl">
                    <a:srgbClr val="000000">
                      <a:alpha val="43137"/>
                    </a:srgbClr>
                  </a:outerShdw>
                </a:effectLst>
              </a:rPr>
              <a:t>вызывает беспокойство, нервозность, раздражительность и </a:t>
            </a:r>
            <a:r>
              <a:rPr lang="ru-RU" b="1" dirty="0" smtClean="0">
                <a:solidFill>
                  <a:srgbClr val="000099"/>
                </a:solidFill>
                <a:effectLst>
                  <a:outerShdw blurRad="38100" dist="38100" dir="2700000" algn="tl">
                    <a:srgbClr val="000000">
                      <a:alpha val="43137"/>
                    </a:srgbClr>
                  </a:outerShdw>
                </a:effectLst>
              </a:rPr>
              <a:t>бессонницу</a:t>
            </a:r>
            <a:endParaRPr lang="ru-RU" b="1" dirty="0">
              <a:solidFill>
                <a:srgbClr val="000099"/>
              </a:solidFill>
              <a:effectLst>
                <a:outerShdw blurRad="38100" dist="38100" dir="2700000" algn="tl">
                  <a:srgbClr val="000000">
                    <a:alpha val="43137"/>
                  </a:srgbClr>
                </a:outerShdw>
              </a:effectLst>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1039962"/>
            <a:ext cx="7416824" cy="5629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316695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835696" y="148991"/>
            <a:ext cx="5172496" cy="461665"/>
          </a:xfrm>
          <a:prstGeom prst="rect">
            <a:avLst/>
          </a:prstGeom>
        </p:spPr>
        <p:txBody>
          <a:bodyPr wrap="square">
            <a:spAutoFit/>
          </a:bodyPr>
          <a:lstStyle/>
          <a:p>
            <a:r>
              <a:rPr lang="ru-RU" sz="2400" b="1" dirty="0">
                <a:solidFill>
                  <a:srgbClr val="000099"/>
                </a:solidFill>
              </a:rPr>
              <a:t>Паутина паука под </a:t>
            </a:r>
            <a:r>
              <a:rPr lang="ru-RU" sz="2400" b="1" dirty="0" err="1">
                <a:solidFill>
                  <a:srgbClr val="000099"/>
                </a:solidFill>
              </a:rPr>
              <a:t>мескалином</a:t>
            </a:r>
            <a:endParaRPr lang="ru-RU" sz="2400" b="1" dirty="0">
              <a:solidFill>
                <a:srgbClr val="000099"/>
              </a:solidFill>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836712"/>
            <a:ext cx="5892576"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335505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07704" y="260648"/>
            <a:ext cx="5184576" cy="461665"/>
          </a:xfrm>
          <a:prstGeom prst="rect">
            <a:avLst/>
          </a:prstGeom>
        </p:spPr>
        <p:txBody>
          <a:bodyPr wrap="square">
            <a:spAutoFit/>
          </a:bodyPr>
          <a:lstStyle/>
          <a:p>
            <a:pPr algn="ctr"/>
            <a:r>
              <a:rPr lang="ru-RU" sz="2400" b="1" dirty="0">
                <a:solidFill>
                  <a:srgbClr val="000099"/>
                </a:solidFill>
              </a:rPr>
              <a:t>А это после бензедрина:</a:t>
            </a: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7664" y="908720"/>
            <a:ext cx="5616624"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868537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88640"/>
            <a:ext cx="8748464" cy="461665"/>
          </a:xfrm>
          <a:prstGeom prst="rect">
            <a:avLst/>
          </a:prstGeom>
        </p:spPr>
        <p:txBody>
          <a:bodyPr wrap="square">
            <a:spAutoFit/>
          </a:bodyPr>
          <a:lstStyle/>
          <a:p>
            <a:pPr algn="ctr"/>
            <a:r>
              <a:rPr lang="ru-RU" sz="2400" b="1" dirty="0">
                <a:solidFill>
                  <a:srgbClr val="000099"/>
                </a:solidFill>
                <a:effectLst>
                  <a:outerShdw blurRad="38100" dist="38100" dir="2700000" algn="tl">
                    <a:srgbClr val="000000">
                      <a:alpha val="43137"/>
                    </a:srgbClr>
                  </a:outerShdw>
                </a:effectLst>
              </a:rPr>
              <a:t>Паутинка после снотворного </a:t>
            </a:r>
            <a:r>
              <a:rPr lang="ru-RU" sz="2400" b="1" dirty="0" smtClean="0">
                <a:solidFill>
                  <a:srgbClr val="000099"/>
                </a:solidFill>
                <a:effectLst>
                  <a:outerShdw blurRad="38100" dist="38100" dir="2700000" algn="tl">
                    <a:srgbClr val="000000">
                      <a:alpha val="43137"/>
                    </a:srgbClr>
                  </a:outerShdw>
                </a:effectLst>
              </a:rPr>
              <a:t>хлоралгидрата</a:t>
            </a:r>
            <a:r>
              <a:rPr lang="ru-RU" sz="2400" b="1" dirty="0">
                <a:solidFill>
                  <a:srgbClr val="000099"/>
                </a:solidFill>
                <a:effectLst>
                  <a:outerShdw blurRad="38100" dist="38100" dir="2700000" algn="tl">
                    <a:srgbClr val="000000">
                      <a:alpha val="43137"/>
                    </a:srgbClr>
                  </a:outerShdw>
                </a:effectLst>
              </a:rPr>
              <a:t>, паук </a:t>
            </a:r>
            <a:r>
              <a:rPr lang="ru-RU" sz="2400" b="1" dirty="0" smtClean="0">
                <a:solidFill>
                  <a:srgbClr val="000099"/>
                </a:solidFill>
                <a:effectLst>
                  <a:outerShdw blurRad="38100" dist="38100" dir="2700000" algn="tl">
                    <a:srgbClr val="000000">
                      <a:alpha val="43137"/>
                    </a:srgbClr>
                  </a:outerShdw>
                </a:effectLst>
              </a:rPr>
              <a:t>уснул</a:t>
            </a:r>
            <a:endParaRPr lang="ru-RU" sz="2400" b="1" dirty="0">
              <a:solidFill>
                <a:srgbClr val="000099"/>
              </a:solidFill>
              <a:effectLst>
                <a:outerShdw blurRad="38100" dist="38100" dir="2700000" algn="tl">
                  <a:srgbClr val="000000">
                    <a:alpha val="43137"/>
                  </a:srgbClr>
                </a:outerShdw>
              </a:effectLst>
            </a:endParaRPr>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836712"/>
            <a:ext cx="6912768"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996163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792088"/>
          </a:xfrm>
        </p:spPr>
        <p:txBody>
          <a:bodyPr>
            <a:normAutofit fontScale="90000"/>
          </a:bodyPr>
          <a:lstStyle/>
          <a:p>
            <a:r>
              <a:rPr lang="ru-RU" sz="3200" b="1" dirty="0" smtClean="0">
                <a:solidFill>
                  <a:srgbClr val="000099"/>
                </a:solidFill>
                <a:latin typeface="Arial" pitchFamily="34" charset="0"/>
                <a:cs typeface="Arial" pitchFamily="34" charset="0"/>
              </a:rPr>
              <a:t>Анальгетики со смешанным механизмом действия (опиоидный + </a:t>
            </a:r>
            <a:r>
              <a:rPr lang="ru-RU" sz="3200" b="1" dirty="0" err="1" smtClean="0">
                <a:solidFill>
                  <a:srgbClr val="000099"/>
                </a:solidFill>
                <a:latin typeface="Arial" pitchFamily="34" charset="0"/>
                <a:cs typeface="Arial" pitchFamily="34" charset="0"/>
              </a:rPr>
              <a:t>неопиоидный</a:t>
            </a:r>
            <a:r>
              <a:rPr lang="ru-RU" sz="3200" b="1" dirty="0" smtClean="0">
                <a:solidFill>
                  <a:srgbClr val="000099"/>
                </a:solidFill>
                <a:latin typeface="Arial" pitchFamily="34" charset="0"/>
                <a:cs typeface="Arial" pitchFamily="34" charset="0"/>
              </a:rPr>
              <a:t>)</a:t>
            </a:r>
            <a:endParaRPr lang="ru-RU" sz="3200" b="1" dirty="0">
              <a:solidFill>
                <a:srgbClr val="000099"/>
              </a:solidFill>
              <a:latin typeface="Arial" pitchFamily="34" charset="0"/>
              <a:cs typeface="Arial" pitchFamily="34" charset="0"/>
            </a:endParaRPr>
          </a:p>
        </p:txBody>
      </p:sp>
      <p:sp>
        <p:nvSpPr>
          <p:cNvPr id="3" name="Объект 2"/>
          <p:cNvSpPr>
            <a:spLocks noGrp="1"/>
          </p:cNvSpPr>
          <p:nvPr>
            <p:ph idx="1"/>
          </p:nvPr>
        </p:nvSpPr>
        <p:spPr>
          <a:xfrm>
            <a:off x="323528" y="980728"/>
            <a:ext cx="8579296" cy="5145435"/>
          </a:xfrm>
        </p:spPr>
        <p:txBody>
          <a:bodyPr/>
          <a:lstStyle/>
          <a:p>
            <a:pPr marL="0" indent="0" algn="ctr">
              <a:spcBef>
                <a:spcPts val="0"/>
              </a:spcBef>
              <a:buNone/>
            </a:pPr>
            <a:r>
              <a:rPr lang="ru-RU" sz="4000" b="1" dirty="0" err="1" smtClean="0">
                <a:solidFill>
                  <a:srgbClr val="FF0000"/>
                </a:solidFill>
                <a:effectLst>
                  <a:outerShdw blurRad="38100" dist="38100" dir="2700000" algn="tl">
                    <a:srgbClr val="000000">
                      <a:alpha val="43137"/>
                    </a:srgbClr>
                  </a:outerShdw>
                </a:effectLst>
              </a:rPr>
              <a:t>Трамадол</a:t>
            </a:r>
            <a:r>
              <a:rPr lang="ru-RU" sz="4000" b="1" dirty="0" smtClean="0">
                <a:solidFill>
                  <a:srgbClr val="FF0000"/>
                </a:solidFill>
                <a:effectLst>
                  <a:outerShdw blurRad="38100" dist="38100" dir="2700000" algn="tl">
                    <a:srgbClr val="000000">
                      <a:alpha val="43137"/>
                    </a:srgbClr>
                  </a:outerShdw>
                </a:effectLst>
              </a:rPr>
              <a:t> </a:t>
            </a:r>
            <a:r>
              <a:rPr lang="ru-RU" sz="4000" b="1" i="1" dirty="0" smtClean="0">
                <a:solidFill>
                  <a:srgbClr val="FF0000"/>
                </a:solidFill>
                <a:effectLst>
                  <a:outerShdw blurRad="38100" dist="38100" dir="2700000" algn="tl">
                    <a:srgbClr val="000000">
                      <a:alpha val="43137"/>
                    </a:srgbClr>
                  </a:outerShdw>
                </a:effectLst>
              </a:rPr>
              <a:t>(</a:t>
            </a:r>
            <a:r>
              <a:rPr lang="ru-RU" sz="4000" b="1" i="1" dirty="0" err="1" smtClean="0">
                <a:solidFill>
                  <a:srgbClr val="FF0000"/>
                </a:solidFill>
                <a:effectLst>
                  <a:outerShdw blurRad="38100" dist="38100" dir="2700000" algn="tl">
                    <a:srgbClr val="000000">
                      <a:alpha val="43137"/>
                    </a:srgbClr>
                  </a:outerShdw>
                </a:effectLst>
              </a:rPr>
              <a:t>Трамал</a:t>
            </a:r>
            <a:r>
              <a:rPr lang="ru-RU" sz="4000" b="1" i="1" dirty="0" smtClean="0">
                <a:solidFill>
                  <a:srgbClr val="FF0000"/>
                </a:solidFill>
                <a:effectLst>
                  <a:outerShdw blurRad="38100" dist="38100" dir="2700000" algn="tl">
                    <a:srgbClr val="000000">
                      <a:alpha val="43137"/>
                    </a:srgbClr>
                  </a:outerShdw>
                </a:effectLst>
              </a:rPr>
              <a:t>)</a:t>
            </a:r>
          </a:p>
          <a:p>
            <a:pPr marL="0" indent="0" algn="ctr">
              <a:spcBef>
                <a:spcPts val="0"/>
              </a:spcBef>
              <a:buNone/>
            </a:pPr>
            <a:r>
              <a:rPr lang="ru-RU" b="1" i="1" dirty="0" err="1" smtClean="0">
                <a:solidFill>
                  <a:srgbClr val="EE25F3"/>
                </a:solidFill>
                <a:effectLst>
                  <a:outerShdw blurRad="38100" dist="38100" dir="2700000" algn="tl">
                    <a:srgbClr val="000000">
                      <a:alpha val="43137"/>
                    </a:srgbClr>
                  </a:outerShdw>
                </a:effectLst>
              </a:rPr>
              <a:t>Фармакодинамика</a:t>
            </a:r>
            <a:r>
              <a:rPr lang="ru-RU" b="1" i="1" dirty="0" smtClean="0">
                <a:solidFill>
                  <a:srgbClr val="EE25F3"/>
                </a:solidFill>
                <a:effectLst>
                  <a:outerShdw blurRad="38100" dist="38100" dir="2700000" algn="tl">
                    <a:srgbClr val="000000">
                      <a:alpha val="43137"/>
                    </a:srgbClr>
                  </a:outerShdw>
                </a:effectLst>
              </a:rPr>
              <a:t> </a:t>
            </a:r>
          </a:p>
          <a:p>
            <a:pPr marL="457200" indent="-457200" algn="just">
              <a:spcBef>
                <a:spcPts val="0"/>
              </a:spcBef>
              <a:buAutoNum type="arabicPeriod"/>
            </a:pPr>
            <a:r>
              <a:rPr lang="ru-RU" sz="2400" b="1" dirty="0" smtClean="0">
                <a:effectLst>
                  <a:outerShdw blurRad="38100" dist="38100" dir="2700000" algn="tl">
                    <a:srgbClr val="000000">
                      <a:alpha val="43137"/>
                    </a:srgbClr>
                  </a:outerShdw>
                </a:effectLst>
                <a:latin typeface="Arial"/>
                <a:cs typeface="Arial"/>
              </a:rPr>
              <a:t>агонист </a:t>
            </a:r>
            <a:r>
              <a:rPr lang="ru-RU" sz="2400" b="1" i="1" dirty="0" smtClean="0">
                <a:effectLst>
                  <a:outerShdw blurRad="38100" dist="38100" dir="2700000" algn="tl">
                    <a:srgbClr val="000000">
                      <a:alpha val="43137"/>
                    </a:srgbClr>
                  </a:outerShdw>
                </a:effectLst>
                <a:latin typeface="Arial"/>
                <a:cs typeface="Arial"/>
              </a:rPr>
              <a:t>µ, </a:t>
            </a:r>
            <a:r>
              <a:rPr lang="el-GR" sz="2400" b="1" i="1" dirty="0" smtClean="0">
                <a:effectLst>
                  <a:outerShdw blurRad="38100" dist="38100" dir="2700000" algn="tl">
                    <a:srgbClr val="000000">
                      <a:alpha val="43137"/>
                    </a:srgbClr>
                  </a:outerShdw>
                </a:effectLst>
                <a:latin typeface="Arial"/>
                <a:cs typeface="Arial"/>
              </a:rPr>
              <a:t>δ</a:t>
            </a:r>
            <a:r>
              <a:rPr lang="ru-RU" sz="2400" b="1" i="1" dirty="0" smtClean="0">
                <a:effectLst>
                  <a:outerShdw blurRad="38100" dist="38100" dir="2700000" algn="tl">
                    <a:srgbClr val="000000">
                      <a:alpha val="43137"/>
                    </a:srgbClr>
                  </a:outerShdw>
                </a:effectLst>
                <a:latin typeface="Arial"/>
                <a:cs typeface="Arial"/>
              </a:rPr>
              <a:t>, к – опиоидных рецепторов</a:t>
            </a:r>
          </a:p>
          <a:p>
            <a:pPr marL="457200" indent="-457200" algn="just">
              <a:spcBef>
                <a:spcPts val="0"/>
              </a:spcBef>
              <a:buAutoNum type="arabicPeriod"/>
            </a:pPr>
            <a:r>
              <a:rPr lang="ru-RU" sz="2400" b="1" i="1" dirty="0" smtClean="0">
                <a:effectLst>
                  <a:outerShdw blurRad="38100" dist="38100" dir="2700000" algn="tl">
                    <a:srgbClr val="000000">
                      <a:alpha val="43137"/>
                    </a:srgbClr>
                  </a:outerShdw>
                </a:effectLst>
                <a:latin typeface="Arial"/>
                <a:cs typeface="Arial"/>
              </a:rPr>
              <a:t>Влияние на адренергическую и </a:t>
            </a:r>
            <a:r>
              <a:rPr lang="ru-RU" sz="2400" b="1" i="1" dirty="0" err="1" smtClean="0">
                <a:effectLst>
                  <a:outerShdw blurRad="38100" dist="38100" dir="2700000" algn="tl">
                    <a:srgbClr val="000000">
                      <a:alpha val="43137"/>
                    </a:srgbClr>
                  </a:outerShdw>
                </a:effectLst>
                <a:latin typeface="Arial"/>
                <a:cs typeface="Arial"/>
              </a:rPr>
              <a:t>серотонинергическую</a:t>
            </a:r>
            <a:r>
              <a:rPr lang="ru-RU" sz="2400" b="1" i="1" dirty="0" smtClean="0">
                <a:effectLst>
                  <a:outerShdw blurRad="38100" dist="38100" dir="2700000" algn="tl">
                    <a:srgbClr val="000000">
                      <a:alpha val="43137"/>
                    </a:srgbClr>
                  </a:outerShdw>
                </a:effectLst>
                <a:latin typeface="Arial"/>
                <a:cs typeface="Arial"/>
              </a:rPr>
              <a:t> передачу (нарушается </a:t>
            </a:r>
            <a:r>
              <a:rPr lang="ru-RU" sz="2400" b="1" i="1" dirty="0" err="1" smtClean="0">
                <a:effectLst>
                  <a:outerShdw blurRad="38100" dist="38100" dir="2700000" algn="tl">
                    <a:srgbClr val="000000">
                      <a:alpha val="43137"/>
                    </a:srgbClr>
                  </a:outerShdw>
                </a:effectLst>
                <a:latin typeface="Arial"/>
                <a:cs typeface="Arial"/>
              </a:rPr>
              <a:t>нейрональный</a:t>
            </a:r>
            <a:r>
              <a:rPr lang="ru-RU" sz="2400" b="1" i="1" dirty="0" smtClean="0">
                <a:effectLst>
                  <a:outerShdw blurRad="38100" dist="38100" dir="2700000" algn="tl">
                    <a:srgbClr val="000000">
                      <a:alpha val="43137"/>
                    </a:srgbClr>
                  </a:outerShdw>
                </a:effectLst>
                <a:latin typeface="Arial"/>
                <a:cs typeface="Arial"/>
              </a:rPr>
              <a:t> захват норадреналина и серотонина в нисходящих </a:t>
            </a:r>
            <a:r>
              <a:rPr lang="ru-RU" sz="2400" b="1" i="1" dirty="0" err="1" smtClean="0">
                <a:effectLst>
                  <a:outerShdw blurRad="38100" dist="38100" dir="2700000" algn="tl">
                    <a:srgbClr val="000000">
                      <a:alpha val="43137"/>
                    </a:srgbClr>
                  </a:outerShdw>
                </a:effectLst>
                <a:latin typeface="Arial"/>
                <a:cs typeface="Arial"/>
              </a:rPr>
              <a:t>антиноцицептивных</a:t>
            </a:r>
            <a:r>
              <a:rPr lang="ru-RU" sz="2400" b="1" i="1" dirty="0" smtClean="0">
                <a:effectLst>
                  <a:outerShdw blurRad="38100" dist="38100" dir="2700000" algn="tl">
                    <a:srgbClr val="000000">
                      <a:alpha val="43137"/>
                    </a:srgbClr>
                  </a:outerShdw>
                </a:effectLst>
                <a:latin typeface="Arial"/>
                <a:cs typeface="Arial"/>
              </a:rPr>
              <a:t> путях→ усиливаются нисходящие тормозные влияния на проведение болевых импульсов на уровне спинного мозга)</a:t>
            </a:r>
          </a:p>
          <a:p>
            <a:pPr marL="0" indent="0" algn="ctr">
              <a:spcBef>
                <a:spcPts val="0"/>
              </a:spcBef>
              <a:buNone/>
            </a:pPr>
            <a:endParaRPr lang="ru-RU" sz="2400" b="1" i="1" dirty="0" smtClean="0">
              <a:effectLst>
                <a:outerShdw blurRad="38100" dist="38100" dir="2700000" algn="tl">
                  <a:srgbClr val="000000">
                    <a:alpha val="43137"/>
                  </a:srgbClr>
                </a:outerShdw>
              </a:effectLst>
              <a:latin typeface="Arial"/>
              <a:cs typeface="Arial"/>
            </a:endParaRPr>
          </a:p>
          <a:p>
            <a:pPr marL="0" indent="0" algn="ctr">
              <a:buNone/>
            </a:pPr>
            <a:endParaRPr lang="ru-RU" sz="2400" b="1" i="1" dirty="0" smtClean="0">
              <a:effectLst>
                <a:outerShdw blurRad="38100" dist="38100" dir="2700000" algn="tl">
                  <a:srgbClr val="000000">
                    <a:alpha val="43137"/>
                  </a:srgbClr>
                </a:outerShdw>
              </a:effectLst>
            </a:endParaRPr>
          </a:p>
          <a:p>
            <a:pPr marL="0" indent="0" algn="ctr">
              <a:buNone/>
            </a:pPr>
            <a:endParaRPr lang="ru-RU"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716610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504056"/>
          </a:xfrm>
        </p:spPr>
        <p:txBody>
          <a:bodyPr>
            <a:normAutofit fontScale="90000"/>
          </a:bodyPr>
          <a:lstStyle/>
          <a:p>
            <a:r>
              <a:rPr lang="ru-RU" b="1" dirty="0" smtClean="0">
                <a:solidFill>
                  <a:srgbClr val="FF0000"/>
                </a:solidFill>
                <a:effectLst>
                  <a:outerShdw blurRad="38100" dist="38100" dir="2700000" algn="tl">
                    <a:srgbClr val="000000">
                      <a:alpha val="43137"/>
                    </a:srgbClr>
                  </a:outerShdw>
                </a:effectLst>
              </a:rPr>
              <a:t/>
            </a:r>
            <a:br>
              <a:rPr lang="ru-RU" b="1" dirty="0" smtClean="0">
                <a:solidFill>
                  <a:srgbClr val="FF0000"/>
                </a:solidFill>
                <a:effectLst>
                  <a:outerShdw blurRad="38100" dist="38100" dir="2700000" algn="tl">
                    <a:srgbClr val="000000">
                      <a:alpha val="43137"/>
                    </a:srgbClr>
                  </a:outerShdw>
                </a:effectLst>
              </a:rPr>
            </a:br>
            <a:r>
              <a:rPr lang="ru-RU" b="1" dirty="0" err="1" smtClean="0">
                <a:solidFill>
                  <a:srgbClr val="FF0000"/>
                </a:solidFill>
                <a:effectLst>
                  <a:outerShdw blurRad="38100" dist="38100" dir="2700000" algn="tl">
                    <a:srgbClr val="000000">
                      <a:alpha val="43137"/>
                    </a:srgbClr>
                  </a:outerShdw>
                </a:effectLst>
              </a:rPr>
              <a:t>Трамадол</a:t>
            </a:r>
            <a:r>
              <a:rPr lang="ru-RU" b="1" dirty="0" smtClean="0">
                <a:solidFill>
                  <a:srgbClr val="FF0000"/>
                </a:solidFill>
                <a:effectLst>
                  <a:outerShdw blurRad="38100" dist="38100" dir="2700000" algn="tl">
                    <a:srgbClr val="000000">
                      <a:alpha val="43137"/>
                    </a:srgbClr>
                  </a:outerShdw>
                </a:effectLst>
              </a:rPr>
              <a:t> </a:t>
            </a:r>
            <a:r>
              <a:rPr lang="ru-RU" b="1" i="1" dirty="0">
                <a:solidFill>
                  <a:srgbClr val="FF0000"/>
                </a:solidFill>
                <a:effectLst>
                  <a:outerShdw blurRad="38100" dist="38100" dir="2700000" algn="tl">
                    <a:srgbClr val="000000">
                      <a:alpha val="43137"/>
                    </a:srgbClr>
                  </a:outerShdw>
                </a:effectLst>
              </a:rPr>
              <a:t>(</a:t>
            </a:r>
            <a:r>
              <a:rPr lang="ru-RU" b="1" i="1" dirty="0" err="1">
                <a:solidFill>
                  <a:srgbClr val="FF0000"/>
                </a:solidFill>
                <a:effectLst>
                  <a:outerShdw blurRad="38100" dist="38100" dir="2700000" algn="tl">
                    <a:srgbClr val="000000">
                      <a:alpha val="43137"/>
                    </a:srgbClr>
                  </a:outerShdw>
                </a:effectLst>
              </a:rPr>
              <a:t>Трамал</a:t>
            </a:r>
            <a:r>
              <a:rPr lang="ru-RU" b="1" i="1" dirty="0">
                <a:solidFill>
                  <a:srgbClr val="FF0000"/>
                </a:solidFill>
                <a:effectLst>
                  <a:outerShdw blurRad="38100" dist="38100" dir="2700000" algn="tl">
                    <a:srgbClr val="000000">
                      <a:alpha val="43137"/>
                    </a:srgbClr>
                  </a:outerShdw>
                </a:effectLst>
              </a:rPr>
              <a:t>)</a:t>
            </a:r>
            <a:br>
              <a:rPr lang="ru-RU" b="1" i="1" dirty="0">
                <a:solidFill>
                  <a:srgbClr val="FF0000"/>
                </a:solidFill>
                <a:effectLst>
                  <a:outerShdw blurRad="38100" dist="38100" dir="2700000" algn="tl">
                    <a:srgbClr val="000000">
                      <a:alpha val="43137"/>
                    </a:srgbClr>
                  </a:outerShdw>
                </a:effectLst>
              </a:rPr>
            </a:br>
            <a:endParaRPr lang="ru-RU" dirty="0"/>
          </a:p>
        </p:txBody>
      </p:sp>
      <p:sp>
        <p:nvSpPr>
          <p:cNvPr id="3" name="Объект 2"/>
          <p:cNvSpPr>
            <a:spLocks noGrp="1"/>
          </p:cNvSpPr>
          <p:nvPr>
            <p:ph idx="1"/>
          </p:nvPr>
        </p:nvSpPr>
        <p:spPr>
          <a:xfrm>
            <a:off x="107504" y="836712"/>
            <a:ext cx="8856984" cy="5289451"/>
          </a:xfrm>
        </p:spPr>
        <p:txBody>
          <a:bodyPr>
            <a:normAutofit fontScale="92500" lnSpcReduction="20000"/>
          </a:bodyPr>
          <a:lstStyle/>
          <a:p>
            <a:pPr marL="0" indent="0">
              <a:spcBef>
                <a:spcPts val="0"/>
              </a:spcBef>
              <a:buNone/>
            </a:pPr>
            <a:r>
              <a:rPr lang="ru-RU" dirty="0" smtClean="0"/>
              <a:t>- </a:t>
            </a:r>
            <a:r>
              <a:rPr lang="ru-RU" sz="2200" b="1" dirty="0" smtClean="0"/>
              <a:t>В 5 – 10 раз менее активен чем Морфин</a:t>
            </a:r>
          </a:p>
          <a:p>
            <a:pPr marL="0" indent="0">
              <a:spcBef>
                <a:spcPts val="0"/>
              </a:spcBef>
              <a:buNone/>
            </a:pPr>
            <a:r>
              <a:rPr lang="ru-RU" sz="2200" b="1" dirty="0" smtClean="0"/>
              <a:t> - Продолжительность действия сходна с таковой Морфина</a:t>
            </a:r>
          </a:p>
          <a:p>
            <a:pPr marL="0" indent="0">
              <a:spcBef>
                <a:spcPts val="0"/>
              </a:spcBef>
              <a:buNone/>
            </a:pPr>
            <a:r>
              <a:rPr lang="ru-RU" sz="2200" b="1" dirty="0" smtClean="0"/>
              <a:t> - Метаболит О-</a:t>
            </a:r>
            <a:r>
              <a:rPr lang="ru-RU" sz="2200" b="1" dirty="0" err="1" smtClean="0"/>
              <a:t>дезметилтрамадол</a:t>
            </a:r>
            <a:r>
              <a:rPr lang="ru-RU" sz="2200" b="1" dirty="0" smtClean="0"/>
              <a:t> в 2-4 раза активнее </a:t>
            </a:r>
            <a:r>
              <a:rPr lang="ru-RU" sz="2200" b="1" dirty="0" err="1" smtClean="0"/>
              <a:t>Трамадола</a:t>
            </a:r>
            <a:endParaRPr lang="ru-RU" sz="2200" b="1" dirty="0" smtClean="0"/>
          </a:p>
          <a:p>
            <a:pPr marL="0" indent="0">
              <a:spcBef>
                <a:spcPts val="0"/>
              </a:spcBef>
              <a:buNone/>
            </a:pPr>
            <a:r>
              <a:rPr lang="ru-RU" sz="2200" b="1" dirty="0" smtClean="0"/>
              <a:t> - По анальгетической эффективности в средних терапевтических дозах сопоставим с агонистами опиоидных рецепторов</a:t>
            </a:r>
          </a:p>
          <a:p>
            <a:pPr marL="0" indent="0">
              <a:spcBef>
                <a:spcPts val="0"/>
              </a:spcBef>
              <a:buNone/>
            </a:pPr>
            <a:r>
              <a:rPr lang="ru-RU" sz="2200" b="1" dirty="0" smtClean="0"/>
              <a:t> - Мало влияет на дыхание и функции пищеварительного тракта.</a:t>
            </a:r>
          </a:p>
          <a:p>
            <a:pPr marL="0" indent="0">
              <a:spcBef>
                <a:spcPts val="0"/>
              </a:spcBef>
              <a:buNone/>
            </a:pPr>
            <a:r>
              <a:rPr lang="ru-RU" sz="2200" b="1" dirty="0" smtClean="0"/>
              <a:t> - </a:t>
            </a:r>
            <a:r>
              <a:rPr lang="ru-RU" sz="2200" b="1" dirty="0" err="1" smtClean="0"/>
              <a:t>Наркогенный</a:t>
            </a:r>
            <a:r>
              <a:rPr lang="ru-RU" sz="2200" b="1" dirty="0" smtClean="0"/>
              <a:t> потенциал (риск лекарственной зависимости) значительно меньше чем у Морфина.</a:t>
            </a:r>
          </a:p>
          <a:p>
            <a:pPr marL="0" indent="0" algn="ctr">
              <a:spcBef>
                <a:spcPts val="0"/>
              </a:spcBef>
              <a:buNone/>
            </a:pPr>
            <a:r>
              <a:rPr lang="ru-RU" sz="2800" b="1" i="1" dirty="0" smtClean="0">
                <a:solidFill>
                  <a:srgbClr val="EE25F3"/>
                </a:solidFill>
                <a:effectLst>
                  <a:outerShdw blurRad="38100" dist="38100" dir="2700000" algn="tl">
                    <a:srgbClr val="000000">
                      <a:alpha val="43137"/>
                    </a:srgbClr>
                  </a:outerShdw>
                </a:effectLst>
              </a:rPr>
              <a:t>Применение </a:t>
            </a:r>
          </a:p>
          <a:p>
            <a:pPr marL="0" indent="0" algn="ctr">
              <a:spcBef>
                <a:spcPts val="0"/>
              </a:spcBef>
              <a:buNone/>
            </a:pPr>
            <a:r>
              <a:rPr lang="ru-RU" sz="2200" b="1" i="1" dirty="0" smtClean="0">
                <a:effectLst>
                  <a:outerShdw blurRad="38100" dist="38100" dir="2700000" algn="tl">
                    <a:srgbClr val="000000">
                      <a:alpha val="43137"/>
                    </a:srgbClr>
                  </a:outerShdw>
                </a:effectLst>
              </a:rPr>
              <a:t>При средних и сильных болях по интенсивности хронических и острых болях (внутрь, ректально, парентерально)</a:t>
            </a:r>
          </a:p>
          <a:p>
            <a:pPr marL="0" indent="0" algn="ctr">
              <a:spcBef>
                <a:spcPts val="0"/>
              </a:spcBef>
              <a:buNone/>
            </a:pPr>
            <a:endParaRPr lang="ru-RU" sz="2200" b="1" i="1" dirty="0" smtClean="0">
              <a:effectLst>
                <a:outerShdw blurRad="38100" dist="38100" dir="2700000" algn="tl">
                  <a:srgbClr val="000000">
                    <a:alpha val="43137"/>
                  </a:srgbClr>
                </a:outerShdw>
              </a:effectLst>
            </a:endParaRPr>
          </a:p>
          <a:p>
            <a:pPr marL="0" indent="0" algn="ctr">
              <a:spcBef>
                <a:spcPts val="0"/>
              </a:spcBef>
              <a:buNone/>
            </a:pPr>
            <a:r>
              <a:rPr lang="ru-RU" sz="2200" b="1" i="1" dirty="0" smtClean="0">
                <a:solidFill>
                  <a:srgbClr val="00B050"/>
                </a:solidFill>
                <a:effectLst>
                  <a:outerShdw blurRad="38100" dist="38100" dir="2700000" algn="tl">
                    <a:srgbClr val="000000">
                      <a:alpha val="43137"/>
                    </a:srgbClr>
                  </a:outerShdw>
                </a:effectLst>
              </a:rPr>
              <a:t>Побочные эффекты</a:t>
            </a:r>
          </a:p>
          <a:p>
            <a:pPr marL="0" indent="0" algn="ctr">
              <a:spcBef>
                <a:spcPts val="0"/>
              </a:spcBef>
              <a:buNone/>
            </a:pPr>
            <a:r>
              <a:rPr lang="ru-RU" sz="2000" b="1" dirty="0" smtClean="0">
                <a:effectLst>
                  <a:outerShdw blurRad="38100" dist="38100" dir="2700000" algn="tl">
                    <a:srgbClr val="000000">
                      <a:alpha val="43137"/>
                    </a:srgbClr>
                  </a:outerShdw>
                </a:effectLst>
              </a:rPr>
              <a:t>Головная боль, головокружение, заторможенность. Снижение скорости двигательных реакций, усиление потоотделения, гипотензия, тахикардия, сухость во рту, запор, боли в области живота, кожные высыпания, в больших дозах – судороги.</a:t>
            </a:r>
          </a:p>
          <a:p>
            <a:pPr marL="0" indent="0" algn="ctr">
              <a:spcBef>
                <a:spcPts val="0"/>
              </a:spcBef>
              <a:buNone/>
            </a:pPr>
            <a:endParaRPr lang="ru-RU" sz="2000" b="1" dirty="0" smtClean="0">
              <a:effectLst>
                <a:outerShdw blurRad="38100" dist="38100" dir="2700000" algn="tl">
                  <a:srgbClr val="000000">
                    <a:alpha val="43137"/>
                  </a:srgbClr>
                </a:outerShdw>
              </a:effectLst>
            </a:endParaRPr>
          </a:p>
          <a:p>
            <a:pPr marL="0" indent="0" algn="ctr">
              <a:spcBef>
                <a:spcPts val="0"/>
              </a:spcBef>
              <a:buNone/>
            </a:pPr>
            <a:r>
              <a:rPr lang="ru-RU" sz="2000" b="1" i="1" dirty="0" smtClean="0">
                <a:effectLst>
                  <a:outerShdw blurRad="38100" dist="38100" dir="2700000" algn="tl">
                    <a:srgbClr val="000000">
                      <a:alpha val="43137"/>
                    </a:srgbClr>
                  </a:outerShdw>
                </a:effectLst>
              </a:rPr>
              <a:t>Слабым антидотом </a:t>
            </a:r>
            <a:r>
              <a:rPr lang="ru-RU" sz="2000" b="1" i="1" dirty="0" smtClean="0">
                <a:solidFill>
                  <a:srgbClr val="00B050"/>
                </a:solidFill>
                <a:effectLst>
                  <a:outerShdw blurRad="38100" dist="38100" dir="2700000" algn="tl">
                    <a:srgbClr val="000000">
                      <a:alpha val="43137"/>
                    </a:srgbClr>
                  </a:outerShdw>
                </a:effectLst>
              </a:rPr>
              <a:t>– </a:t>
            </a:r>
            <a:r>
              <a:rPr lang="ru-RU" sz="3500" b="1" i="1" dirty="0" err="1" smtClean="0">
                <a:solidFill>
                  <a:srgbClr val="FF0000"/>
                </a:solidFill>
                <a:effectLst>
                  <a:outerShdw blurRad="38100" dist="38100" dir="2700000" algn="tl">
                    <a:srgbClr val="000000">
                      <a:alpha val="43137"/>
                    </a:srgbClr>
                  </a:outerShdw>
                </a:effectLst>
              </a:rPr>
              <a:t>Налоксона</a:t>
            </a:r>
            <a:r>
              <a:rPr lang="ru-RU" sz="3500" b="1" i="1" dirty="0" smtClean="0">
                <a:solidFill>
                  <a:srgbClr val="FF0000"/>
                </a:solidFill>
                <a:effectLst>
                  <a:outerShdw blurRad="38100" dist="38100" dir="2700000" algn="tl">
                    <a:srgbClr val="000000">
                      <a:alpha val="43137"/>
                    </a:srgbClr>
                  </a:outerShdw>
                </a:effectLst>
              </a:rPr>
              <a:t> г/х</a:t>
            </a:r>
          </a:p>
          <a:p>
            <a:pPr marL="0" indent="0" algn="ctr">
              <a:spcBef>
                <a:spcPts val="0"/>
              </a:spcBef>
              <a:buNone/>
            </a:pPr>
            <a:r>
              <a:rPr lang="ru-RU" sz="2000" b="1" i="1" dirty="0" smtClean="0">
                <a:solidFill>
                  <a:srgbClr val="FF0000"/>
                </a:solidFill>
                <a:effectLst>
                  <a:outerShdw blurRad="38100" dist="38100" dir="2700000" algn="tl">
                    <a:srgbClr val="000000">
                      <a:alpha val="43137"/>
                    </a:srgbClr>
                  </a:outerShdw>
                </a:effectLst>
              </a:rPr>
              <a:t>п/к 0,4мг-0,8мг</a:t>
            </a:r>
            <a:endParaRPr lang="ru-RU" sz="2200"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318886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smtClean="0">
                <a:solidFill>
                  <a:srgbClr val="EE25F3"/>
                </a:solidFill>
                <a:effectLst>
                  <a:outerShdw blurRad="38100" dist="38100" dir="2700000" algn="tl">
                    <a:srgbClr val="000000">
                      <a:alpha val="43137"/>
                    </a:srgbClr>
                  </a:outerShdw>
                </a:effectLst>
              </a:rPr>
              <a:t>СПАСИБО ЗА ВНИМАНИЕ !</a:t>
            </a:r>
            <a:endParaRPr lang="ru-RU" b="1" i="1" dirty="0">
              <a:solidFill>
                <a:srgbClr val="EE25F3"/>
              </a:solidFill>
              <a:effectLst>
                <a:outerShdw blurRad="38100" dist="38100" dir="2700000" algn="tl">
                  <a:srgbClr val="000000">
                    <a:alpha val="43137"/>
                  </a:srgbClr>
                </a:outerShdw>
              </a:effectLst>
            </a:endParaRPr>
          </a:p>
        </p:txBody>
      </p:sp>
      <p:pic>
        <p:nvPicPr>
          <p:cNvPr id="1026" name="Picture 2" descr="Красота без фотошопа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23728" y="1988840"/>
            <a:ext cx="4752975"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6497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1"/>
          <p:cNvSpPr>
            <a:spLocks noChangeArrowheads="1"/>
          </p:cNvSpPr>
          <p:nvPr/>
        </p:nvSpPr>
        <p:spPr bwMode="auto">
          <a:xfrm>
            <a:off x="179388" y="142875"/>
            <a:ext cx="8713092"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1800" b="1" dirty="0" err="1">
                <a:solidFill>
                  <a:srgbClr val="002060"/>
                </a:solidFill>
                <a:latin typeface="Century Schoolbook" charset="0"/>
              </a:rPr>
              <a:t>Боль</a:t>
            </a:r>
            <a:r>
              <a:rPr lang="en-US" sz="1800" b="1" dirty="0">
                <a:solidFill>
                  <a:srgbClr val="002060"/>
                </a:solidFill>
                <a:latin typeface="Century Schoolbook" charset="0"/>
              </a:rPr>
              <a:t> </a:t>
            </a:r>
            <a:r>
              <a:rPr lang="en-US" sz="1800" b="1" dirty="0" smtClean="0">
                <a:solidFill>
                  <a:srgbClr val="002060"/>
                </a:solidFill>
                <a:latin typeface="Century Schoolbook" charset="0"/>
              </a:rPr>
              <a:t>и</a:t>
            </a:r>
            <a:r>
              <a:rPr lang="ru-RU" sz="1800" b="1" dirty="0" smtClean="0">
                <a:solidFill>
                  <a:srgbClr val="002060"/>
                </a:solidFill>
                <a:latin typeface="Century Schoolbook" charset="0"/>
              </a:rPr>
              <a:t> </a:t>
            </a:r>
            <a:r>
              <a:rPr lang="en-US" sz="1800" b="1" dirty="0" smtClean="0">
                <a:solidFill>
                  <a:srgbClr val="002060"/>
                </a:solidFill>
                <a:latin typeface="Century Schoolbook" charset="0"/>
              </a:rPr>
              <a:t> </a:t>
            </a:r>
            <a:r>
              <a:rPr lang="en-US" sz="1800" b="1" dirty="0" err="1">
                <a:solidFill>
                  <a:srgbClr val="002060"/>
                </a:solidFill>
                <a:latin typeface="Century Schoolbook" charset="0"/>
              </a:rPr>
              <a:t>анальгезия</a:t>
            </a:r>
            <a:r>
              <a:rPr lang="en-US" sz="1800" b="1" dirty="0">
                <a:solidFill>
                  <a:srgbClr val="002060"/>
                </a:solidFill>
                <a:latin typeface="Century Schoolbook" charset="0"/>
              </a:rPr>
              <a:t> (</a:t>
            </a:r>
            <a:r>
              <a:rPr lang="en-US" sz="1800" b="1" dirty="0" err="1">
                <a:solidFill>
                  <a:srgbClr val="002060"/>
                </a:solidFill>
                <a:latin typeface="Century Schoolbook" charset="0"/>
              </a:rPr>
              <a:t>обезболивание</a:t>
            </a:r>
            <a:r>
              <a:rPr lang="en-US" sz="1800" b="1" dirty="0">
                <a:solidFill>
                  <a:srgbClr val="002060"/>
                </a:solidFill>
                <a:latin typeface="Century Schoolbook" charset="0"/>
              </a:rPr>
              <a:t>) </a:t>
            </a:r>
            <a:r>
              <a:rPr lang="en-US" sz="1800" b="1" dirty="0" err="1">
                <a:solidFill>
                  <a:srgbClr val="002060"/>
                </a:solidFill>
                <a:latin typeface="Century Schoolbook" charset="0"/>
              </a:rPr>
              <a:t>обеспечивается</a:t>
            </a:r>
            <a:r>
              <a:rPr lang="en-US" sz="1800" b="1" dirty="0">
                <a:solidFill>
                  <a:srgbClr val="002060"/>
                </a:solidFill>
                <a:latin typeface="Century Schoolbook" charset="0"/>
              </a:rPr>
              <a:t> 2 </a:t>
            </a:r>
            <a:r>
              <a:rPr lang="en-US" sz="1800" b="1" dirty="0" err="1">
                <a:solidFill>
                  <a:srgbClr val="002060"/>
                </a:solidFill>
                <a:latin typeface="Century Schoolbook" charset="0"/>
              </a:rPr>
              <a:t>системами</a:t>
            </a:r>
            <a:r>
              <a:rPr lang="en-US" sz="1800" b="1" dirty="0">
                <a:solidFill>
                  <a:srgbClr val="002060"/>
                </a:solidFill>
                <a:latin typeface="Century Schoolbook" charset="0"/>
              </a:rPr>
              <a:t>:</a:t>
            </a:r>
          </a:p>
        </p:txBody>
      </p:sp>
      <p:sp>
        <p:nvSpPr>
          <p:cNvPr id="5122" name="Rectangle 2"/>
          <p:cNvSpPr>
            <a:spLocks noChangeArrowheads="1"/>
          </p:cNvSpPr>
          <p:nvPr/>
        </p:nvSpPr>
        <p:spPr bwMode="auto">
          <a:xfrm>
            <a:off x="179388" y="549275"/>
            <a:ext cx="8856662" cy="646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marL="342900" indent="-341313">
              <a:buClr>
                <a:srgbClr val="000000"/>
              </a:buClr>
              <a:buSzPct val="45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uk-UA" sz="1800" b="0" dirty="0">
                <a:latin typeface="Century Schoolbook" charset="0"/>
              </a:rPr>
              <a:t> 1</a:t>
            </a:r>
            <a:r>
              <a:rPr lang="uk-UA" sz="1800" b="0" dirty="0">
                <a:solidFill>
                  <a:srgbClr val="002060"/>
                </a:solidFill>
                <a:latin typeface="Century Schoolbook" charset="0"/>
              </a:rPr>
              <a:t>. </a:t>
            </a:r>
            <a:r>
              <a:rPr lang="en-US" sz="2000" b="1" dirty="0" err="1">
                <a:solidFill>
                  <a:srgbClr val="000099"/>
                </a:solidFill>
                <a:latin typeface="Arial" pitchFamily="34" charset="0"/>
                <a:cs typeface="Arial" pitchFamily="34" charset="0"/>
              </a:rPr>
              <a:t>Ноцицептивная</a:t>
            </a:r>
            <a:r>
              <a:rPr lang="en-US" sz="2000" b="1" dirty="0">
                <a:solidFill>
                  <a:srgbClr val="000099"/>
                </a:solidFill>
                <a:latin typeface="Arial" pitchFamily="34" charset="0"/>
                <a:cs typeface="Arial" pitchFamily="34" charset="0"/>
              </a:rPr>
              <a:t> </a:t>
            </a:r>
            <a:r>
              <a:rPr lang="en-US" sz="2000" b="1" dirty="0" err="1">
                <a:solidFill>
                  <a:srgbClr val="000099"/>
                </a:solidFill>
                <a:latin typeface="Arial" pitchFamily="34" charset="0"/>
                <a:cs typeface="Arial" pitchFamily="34" charset="0"/>
              </a:rPr>
              <a:t>система</a:t>
            </a:r>
            <a:r>
              <a:rPr lang="en-US" sz="2000" b="1" dirty="0">
                <a:solidFill>
                  <a:srgbClr val="000099"/>
                </a:solidFill>
                <a:latin typeface="Arial" pitchFamily="34" charset="0"/>
                <a:cs typeface="Arial" pitchFamily="34" charset="0"/>
              </a:rPr>
              <a:t> </a:t>
            </a:r>
            <a:r>
              <a:rPr lang="en-US" sz="1800" b="1" dirty="0">
                <a:latin typeface="Century Schoolbook" charset="0"/>
              </a:rPr>
              <a:t>– </a:t>
            </a:r>
            <a:r>
              <a:rPr lang="en-US" sz="1800" b="1" dirty="0" err="1">
                <a:latin typeface="Century Schoolbook" charset="0"/>
              </a:rPr>
              <a:t>воспринимает</a:t>
            </a:r>
            <a:r>
              <a:rPr lang="en-US" sz="1800" b="1" dirty="0">
                <a:latin typeface="Century Schoolbook" charset="0"/>
              </a:rPr>
              <a:t> и </a:t>
            </a:r>
            <a:r>
              <a:rPr lang="en-US" sz="1800" b="1" dirty="0" err="1">
                <a:latin typeface="Century Schoolbook" charset="0"/>
              </a:rPr>
              <a:t>передаёт</a:t>
            </a:r>
            <a:r>
              <a:rPr lang="en-US" sz="1800" b="1" dirty="0">
                <a:latin typeface="Century Schoolbook" charset="0"/>
              </a:rPr>
              <a:t> </a:t>
            </a:r>
            <a:r>
              <a:rPr lang="en-US" sz="1800" b="1" dirty="0" err="1">
                <a:latin typeface="Century Schoolbook" charset="0"/>
              </a:rPr>
              <a:t>боль</a:t>
            </a:r>
            <a:endParaRPr lang="en-US" sz="1800" b="1" dirty="0">
              <a:latin typeface="Century Schoolbook" charset="0"/>
            </a:endParaRPr>
          </a:p>
          <a:p>
            <a:pPr marL="342900" indent="-341313">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1800" b="1" dirty="0">
                <a:latin typeface="Century Schoolbook" charset="0"/>
              </a:rPr>
              <a:t>	</a:t>
            </a:r>
            <a:r>
              <a:rPr lang="en-US" sz="1800" b="1" dirty="0" err="1">
                <a:solidFill>
                  <a:srgbClr val="002060"/>
                </a:solidFill>
                <a:latin typeface="Century Schoolbook" charset="0"/>
              </a:rPr>
              <a:t>Рецепторы</a:t>
            </a:r>
            <a:r>
              <a:rPr lang="en-US" sz="1800" b="1" dirty="0">
                <a:solidFill>
                  <a:srgbClr val="002060"/>
                </a:solidFill>
                <a:latin typeface="Century Schoolbook" charset="0"/>
              </a:rPr>
              <a:t> </a:t>
            </a:r>
            <a:r>
              <a:rPr lang="en-US" sz="1800" b="1" dirty="0" err="1">
                <a:solidFill>
                  <a:srgbClr val="002060"/>
                </a:solidFill>
                <a:latin typeface="Century Schoolbook" charset="0"/>
              </a:rPr>
              <a:t>боли</a:t>
            </a:r>
            <a:r>
              <a:rPr lang="en-US" sz="1800" b="1" dirty="0">
                <a:solidFill>
                  <a:srgbClr val="002060"/>
                </a:solidFill>
                <a:latin typeface="Century Schoolbook" charset="0"/>
              </a:rPr>
              <a:t> </a:t>
            </a:r>
            <a:r>
              <a:rPr lang="en-US" sz="1800" b="1" dirty="0" smtClean="0">
                <a:solidFill>
                  <a:srgbClr val="002060"/>
                </a:solidFill>
                <a:latin typeface="Century Schoolbook" charset="0"/>
              </a:rPr>
              <a:t>– </a:t>
            </a:r>
            <a:r>
              <a:rPr lang="en-US" sz="1800" b="1" dirty="0" err="1" smtClean="0">
                <a:latin typeface="Century Schoolbook" charset="0"/>
              </a:rPr>
              <a:t>ноцицепторы</a:t>
            </a:r>
            <a:r>
              <a:rPr lang="ru-RU" sz="1800" b="1" dirty="0" smtClean="0">
                <a:latin typeface="Century Schoolbook" charset="0"/>
              </a:rPr>
              <a:t> (расположены в коже, мышцах, капсулах суставов, внутренних органов, надкостнице ) стимулируются механическими, термическими и химическими раздражителями.</a:t>
            </a:r>
          </a:p>
          <a:p>
            <a:pPr marL="342900" indent="-341313" algn="just">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dirty="0">
                <a:latin typeface="Century Schoolbook" charset="0"/>
              </a:rPr>
              <a:t> </a:t>
            </a:r>
            <a:endParaRPr lang="en-US" sz="1800" b="0" dirty="0">
              <a:latin typeface="Century Schoolbook" charset="0"/>
            </a:endParaRPr>
          </a:p>
        </p:txBody>
      </p:sp>
      <p:sp>
        <p:nvSpPr>
          <p:cNvPr id="5123" name="Rectangle 3"/>
          <p:cNvSpPr>
            <a:spLocks noChangeArrowheads="1"/>
          </p:cNvSpPr>
          <p:nvPr/>
        </p:nvSpPr>
        <p:spPr bwMode="auto">
          <a:xfrm>
            <a:off x="179388" y="1182906"/>
            <a:ext cx="8929687" cy="10939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1800" b="0" dirty="0">
              <a:solidFill>
                <a:srgbClr val="FFFF00"/>
              </a:solidFill>
              <a:latin typeface="Century Schoolbook" charset="0"/>
            </a:endParaRPr>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388" y="2780928"/>
            <a:ext cx="4857750" cy="367240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Прямоугольник 1"/>
          <p:cNvSpPr/>
          <p:nvPr/>
        </p:nvSpPr>
        <p:spPr>
          <a:xfrm>
            <a:off x="5364088" y="2276872"/>
            <a:ext cx="3384375" cy="3724096"/>
          </a:xfrm>
          <a:prstGeom prst="rect">
            <a:avLst/>
          </a:prstGeom>
        </p:spPr>
        <p:txBody>
          <a:bodyPr wrap="square">
            <a:spAutoFit/>
          </a:bodyPr>
          <a:lstStyle/>
          <a:p>
            <a:pPr algn="ctr"/>
            <a:r>
              <a:rPr lang="en-US" sz="2000" b="1" dirty="0" err="1" smtClean="0">
                <a:solidFill>
                  <a:srgbClr val="000099"/>
                </a:solidFill>
                <a:latin typeface="Arial" pitchFamily="34" charset="0"/>
                <a:cs typeface="Arial" pitchFamily="34" charset="0"/>
              </a:rPr>
              <a:t>Медиаторы</a:t>
            </a:r>
            <a:endParaRPr lang="ru-RU" sz="2000" b="1" dirty="0" smtClean="0">
              <a:solidFill>
                <a:srgbClr val="000099"/>
              </a:solidFill>
              <a:latin typeface="Arial" pitchFamily="34" charset="0"/>
              <a:cs typeface="Arial" pitchFamily="34" charset="0"/>
            </a:endParaRPr>
          </a:p>
          <a:p>
            <a:pPr algn="ctr"/>
            <a:r>
              <a:rPr lang="ru-RU" b="1" dirty="0" err="1">
                <a:solidFill>
                  <a:srgbClr val="000099"/>
                </a:solidFill>
                <a:latin typeface="Arial" pitchFamily="34" charset="0"/>
                <a:cs typeface="Arial" pitchFamily="34" charset="0"/>
              </a:rPr>
              <a:t>ноцицептивной</a:t>
            </a:r>
            <a:r>
              <a:rPr lang="ru-RU" b="1" dirty="0">
                <a:solidFill>
                  <a:srgbClr val="000099"/>
                </a:solidFill>
                <a:latin typeface="Arial" pitchFamily="34" charset="0"/>
                <a:cs typeface="Arial" pitchFamily="34" charset="0"/>
              </a:rPr>
              <a:t> системы</a:t>
            </a:r>
            <a:r>
              <a:rPr lang="ru-RU" b="1" dirty="0">
                <a:solidFill>
                  <a:srgbClr val="000099"/>
                </a:solidFill>
                <a:latin typeface="Garamond" pitchFamily="18" charset="0"/>
              </a:rPr>
              <a:t>:</a:t>
            </a:r>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t>субстанция Р</a:t>
            </a:r>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smtClean="0"/>
              <a:t>кинины</a:t>
            </a:r>
            <a:endParaRPr lang="ru-RU" b="1" dirty="0" smtClean="0"/>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err="1" smtClean="0"/>
              <a:t>серотонин</a:t>
            </a:r>
            <a:endParaRPr lang="ru-RU" b="1" dirty="0"/>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t>г</a:t>
            </a:r>
            <a:r>
              <a:rPr lang="en-US" b="1" dirty="0" err="1" smtClean="0"/>
              <a:t>истамин</a:t>
            </a:r>
            <a:endParaRPr lang="ru-RU" b="1" dirty="0" smtClean="0"/>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t>простагландины</a:t>
            </a:r>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smtClean="0"/>
              <a:t>соматостатин</a:t>
            </a:r>
            <a:endParaRPr lang="ru-RU" b="1" dirty="0" smtClean="0"/>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smtClean="0"/>
              <a:t>нейротензин</a:t>
            </a:r>
            <a:endParaRPr lang="ru-RU" b="1" dirty="0" smtClean="0"/>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a:t>т</a:t>
            </a:r>
            <a:r>
              <a:rPr lang="ru-RU" b="1" dirty="0" smtClean="0"/>
              <a:t>каневые метаболиты</a:t>
            </a:r>
            <a:endParaRPr lang="ru-RU" b="1" dirty="0"/>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t>ионы  калия, водорода</a:t>
            </a:r>
          </a:p>
          <a:p>
            <a:pPr>
              <a:spcBef>
                <a:spcPct val="0"/>
              </a:spcBef>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t>продукты воспаления и т.д.</a:t>
            </a:r>
            <a:endParaRPr lang="en-US" b="1" dirty="0"/>
          </a:p>
          <a:p>
            <a:endParaRPr lang="ru-RU" dirty="0"/>
          </a:p>
        </p:txBody>
      </p:sp>
    </p:spTree>
    <p:extLst>
      <p:ext uri="{BB962C8B-B14F-4D97-AF65-F5344CB8AC3E}">
        <p14:creationId xmlns:p14="http://schemas.microsoft.com/office/powerpoint/2010/main" val="207610877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lum contrast="24000"/>
            <a:extLst>
              <a:ext uri="{28A0092B-C50C-407E-A947-70E740481C1C}">
                <a14:useLocalDpi xmlns:a14="http://schemas.microsoft.com/office/drawing/2010/main" val="0"/>
              </a:ext>
            </a:extLst>
          </a:blip>
          <a:srcRect/>
          <a:stretch>
            <a:fillRect/>
          </a:stretch>
        </p:blipFill>
        <p:spPr bwMode="auto">
          <a:xfrm>
            <a:off x="107505" y="116632"/>
            <a:ext cx="3888431" cy="662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4788024" y="116632"/>
            <a:ext cx="4032448" cy="369332"/>
          </a:xfrm>
          <a:prstGeom prst="rect">
            <a:avLst/>
          </a:prstGeom>
        </p:spPr>
        <p:txBody>
          <a:bodyPr wrap="square">
            <a:spAutoFit/>
          </a:bodyPr>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a:solidFill>
                  <a:srgbClr val="FF0000"/>
                </a:solidFill>
                <a:latin typeface="Arial Black" pitchFamily="34" charset="0"/>
              </a:rPr>
              <a:t>ПУТИ БОЛИ</a:t>
            </a:r>
          </a:p>
        </p:txBody>
      </p:sp>
      <p:sp>
        <p:nvSpPr>
          <p:cNvPr id="5" name="Прямоугольник 4"/>
          <p:cNvSpPr/>
          <p:nvPr/>
        </p:nvSpPr>
        <p:spPr>
          <a:xfrm>
            <a:off x="4427985" y="485965"/>
            <a:ext cx="4464495" cy="646331"/>
          </a:xfrm>
          <a:prstGeom prst="rect">
            <a:avLst/>
          </a:prstGeom>
        </p:spPr>
        <p:txBody>
          <a:bodyPr wrap="square">
            <a:spAutoFit/>
          </a:bodyPr>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smtClean="0">
                <a:cs typeface="Times New Roman" pitchFamily="18" charset="0"/>
              </a:rPr>
              <a:t>НОЦИЦЕПТОРЫ ( </a:t>
            </a:r>
            <a:r>
              <a:rPr lang="en-US" b="1" dirty="0" err="1">
                <a:cs typeface="Times New Roman" pitchFamily="18" charset="0"/>
              </a:rPr>
              <a:t>баро</a:t>
            </a:r>
            <a:r>
              <a:rPr lang="en-US" b="1" dirty="0">
                <a:cs typeface="Times New Roman" pitchFamily="18" charset="0"/>
              </a:rPr>
              <a:t>-,  </a:t>
            </a:r>
            <a:r>
              <a:rPr lang="en-US" b="1" dirty="0" err="1">
                <a:cs typeface="Times New Roman" pitchFamily="18" charset="0"/>
              </a:rPr>
              <a:t>термо</a:t>
            </a:r>
            <a:r>
              <a:rPr lang="en-US" b="1" dirty="0">
                <a:cs typeface="Times New Roman" pitchFamily="18" charset="0"/>
              </a:rPr>
              <a:t>-, </a:t>
            </a:r>
            <a:r>
              <a:rPr lang="en-US" b="1" dirty="0" err="1">
                <a:cs typeface="Times New Roman" pitchFamily="18" charset="0"/>
              </a:rPr>
              <a:t>хеморецепторы</a:t>
            </a:r>
            <a:r>
              <a:rPr lang="en-US" b="1" dirty="0">
                <a:cs typeface="Times New Roman" pitchFamily="18" charset="0"/>
              </a:rPr>
              <a:t>)</a:t>
            </a:r>
          </a:p>
        </p:txBody>
      </p:sp>
      <p:cxnSp>
        <p:nvCxnSpPr>
          <p:cNvPr id="6" name="AutoShape 13"/>
          <p:cNvCxnSpPr>
            <a:cxnSpLocks noChangeShapeType="1"/>
          </p:cNvCxnSpPr>
          <p:nvPr/>
        </p:nvCxnSpPr>
        <p:spPr bwMode="auto">
          <a:xfrm rot="16200000" flipH="1">
            <a:off x="6309443" y="1217714"/>
            <a:ext cx="336403" cy="1"/>
          </a:xfrm>
          <a:prstGeom prst="bentConnector3">
            <a:avLst>
              <a:gd name="adj1" fmla="val 50000"/>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5" name="Прямоугольник 14"/>
          <p:cNvSpPr/>
          <p:nvPr/>
        </p:nvSpPr>
        <p:spPr>
          <a:xfrm>
            <a:off x="4644008" y="1412776"/>
            <a:ext cx="4248472" cy="369332"/>
          </a:xfrm>
          <a:prstGeom prst="rect">
            <a:avLst/>
          </a:prstGeom>
        </p:spPr>
        <p:txBody>
          <a:bodyPr wrap="square">
            <a:spAutoFit/>
          </a:bodyPr>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a:t>АФФЕРЕНТЫ </a:t>
            </a:r>
            <a:r>
              <a:rPr lang="en-US" b="1" dirty="0" smtClean="0"/>
              <a:t>(</a:t>
            </a:r>
            <a:r>
              <a:rPr lang="ru-RU" b="1" dirty="0" smtClean="0"/>
              <a:t>А-дельта</a:t>
            </a:r>
            <a:r>
              <a:rPr lang="en-US" b="1" dirty="0" smtClean="0"/>
              <a:t>, </a:t>
            </a:r>
            <a:r>
              <a:rPr lang="ru-RU" b="1" dirty="0" smtClean="0"/>
              <a:t>С</a:t>
            </a:r>
            <a:r>
              <a:rPr lang="en-US" b="1" dirty="0" smtClean="0"/>
              <a:t>)</a:t>
            </a:r>
            <a:endParaRPr lang="en-US" b="1" dirty="0"/>
          </a:p>
        </p:txBody>
      </p:sp>
      <p:cxnSp>
        <p:nvCxnSpPr>
          <p:cNvPr id="16" name="AutoShape 16"/>
          <p:cNvCxnSpPr>
            <a:cxnSpLocks noChangeShapeType="1"/>
          </p:cNvCxnSpPr>
          <p:nvPr/>
        </p:nvCxnSpPr>
        <p:spPr bwMode="auto">
          <a:xfrm rot="16200000" flipH="1">
            <a:off x="6338274" y="1825623"/>
            <a:ext cx="278740" cy="1"/>
          </a:xfrm>
          <a:prstGeom prst="bentConnector3">
            <a:avLst>
              <a:gd name="adj1" fmla="val 50000"/>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0" name="Прямоугольник 19"/>
          <p:cNvSpPr/>
          <p:nvPr/>
        </p:nvSpPr>
        <p:spPr>
          <a:xfrm>
            <a:off x="4427985" y="2060849"/>
            <a:ext cx="4716015" cy="369332"/>
          </a:xfrm>
          <a:prstGeom prst="rect">
            <a:avLst/>
          </a:prstGeom>
        </p:spPr>
        <p:txBody>
          <a:bodyPr wrap="square">
            <a:spAutoFit/>
          </a:bodyPr>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a:t>НЕЙРОНЫ ЗАДНИХ РОГОВ СПИННОГО МОЗГА</a:t>
            </a:r>
          </a:p>
        </p:txBody>
      </p:sp>
      <p:sp>
        <p:nvSpPr>
          <p:cNvPr id="21" name="Прямоугольник 20"/>
          <p:cNvSpPr/>
          <p:nvPr/>
        </p:nvSpPr>
        <p:spPr>
          <a:xfrm>
            <a:off x="3995936" y="2497542"/>
            <a:ext cx="5148063" cy="4247317"/>
          </a:xfrm>
          <a:prstGeom prst="rect">
            <a:avLst/>
          </a:prstGeom>
        </p:spPr>
        <p:txBody>
          <a:bodyPr wrap="square">
            <a:spAutoFit/>
          </a:bodyPr>
          <a:lstStyle/>
          <a:p>
            <a:pPr marL="342900" indent="-342900" algn="just">
              <a:buClr>
                <a:srgbClr val="000000"/>
              </a:buClr>
              <a:buSzPct val="100000"/>
              <a:buFont typeface="Times New Roman" pitchFamily="18" charset="0"/>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latin typeface="Arial" pitchFamily="34" charset="0"/>
                <a:cs typeface="Arial" pitchFamily="34" charset="0"/>
              </a:rPr>
              <a:t>В головной мозг по восходящим афферентным путям к высшим структурам восприятия и оценки боли (ретикулярной формации, таламусу, гипоталамусу, к базальным ганглиям, </a:t>
            </a:r>
            <a:r>
              <a:rPr lang="ru-RU" b="1" dirty="0" err="1" smtClean="0">
                <a:latin typeface="Arial" pitchFamily="34" charset="0"/>
                <a:cs typeface="Arial" pitchFamily="34" charset="0"/>
              </a:rPr>
              <a:t>лимбической</a:t>
            </a:r>
            <a:r>
              <a:rPr lang="ru-RU" b="1" dirty="0" smtClean="0">
                <a:latin typeface="Arial" pitchFamily="34" charset="0"/>
                <a:cs typeface="Arial" pitchFamily="34" charset="0"/>
              </a:rPr>
              <a:t> системе, коре головного мозга).</a:t>
            </a:r>
          </a:p>
          <a:p>
            <a:pPr marL="342900" indent="-342900" algn="just">
              <a:buClr>
                <a:srgbClr val="000000"/>
              </a:buClr>
              <a:buSzPct val="100000"/>
              <a:buFont typeface="Times New Roman" pitchFamily="18" charset="0"/>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latin typeface="Arial" pitchFamily="34" charset="0"/>
                <a:cs typeface="Arial" pitchFamily="34" charset="0"/>
              </a:rPr>
              <a:t>В передние рога спинного мозга на двигательные </a:t>
            </a:r>
            <a:r>
              <a:rPr lang="ru-RU" b="1" dirty="0" err="1" smtClean="0">
                <a:latin typeface="Arial" pitchFamily="34" charset="0"/>
                <a:cs typeface="Arial" pitchFamily="34" charset="0"/>
              </a:rPr>
              <a:t>мотонейроны</a:t>
            </a:r>
            <a:r>
              <a:rPr lang="ru-RU" b="1" dirty="0">
                <a:latin typeface="Arial" pitchFamily="34" charset="0"/>
                <a:cs typeface="Arial" pitchFamily="34" charset="0"/>
              </a:rPr>
              <a:t> </a:t>
            </a:r>
            <a:r>
              <a:rPr lang="ru-RU" b="1" dirty="0" smtClean="0">
                <a:latin typeface="Arial" pitchFamily="34" charset="0"/>
                <a:cs typeface="Arial" pitchFamily="34" charset="0"/>
              </a:rPr>
              <a:t>(двигательный рефлекс).</a:t>
            </a:r>
          </a:p>
          <a:p>
            <a:pPr marL="342900" indent="-342900" algn="just">
              <a:buClr>
                <a:srgbClr val="000000"/>
              </a:buClr>
              <a:buSzPct val="100000"/>
              <a:buFont typeface="Times New Roman" pitchFamily="18" charset="0"/>
              <a:buAutoNum type="arabicPeriod"/>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latin typeface="Arial" pitchFamily="34" charset="0"/>
                <a:cs typeface="Arial" pitchFamily="34" charset="0"/>
              </a:rPr>
              <a:t>В боковые рога спинного мозга на вегетативные нейроны симпатического отдела нервной системы (функциональная адаптация внутренних органов, например </a:t>
            </a:r>
            <a:r>
              <a:rPr lang="ru-RU" b="1" dirty="0" smtClean="0">
                <a:latin typeface="Arial"/>
                <a:cs typeface="Arial"/>
              </a:rPr>
              <a:t>↑ АД)</a:t>
            </a:r>
            <a:r>
              <a:rPr lang="ru-RU" b="1" dirty="0" smtClean="0">
                <a:latin typeface="Arial" pitchFamily="34" charset="0"/>
                <a:cs typeface="Arial" pitchFamily="34" charset="0"/>
              </a:rPr>
              <a:t>  </a:t>
            </a:r>
          </a:p>
        </p:txBody>
      </p:sp>
      <p:cxnSp>
        <p:nvCxnSpPr>
          <p:cNvPr id="22" name="AutoShape 16"/>
          <p:cNvCxnSpPr>
            <a:cxnSpLocks noChangeShapeType="1"/>
          </p:cNvCxnSpPr>
          <p:nvPr/>
        </p:nvCxnSpPr>
        <p:spPr bwMode="auto">
          <a:xfrm rot="16200000" flipH="1">
            <a:off x="6341376" y="2497542"/>
            <a:ext cx="278740" cy="1"/>
          </a:xfrm>
          <a:prstGeom prst="bentConnector3">
            <a:avLst>
              <a:gd name="adj1" fmla="val 50000"/>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31974876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79912" y="116632"/>
            <a:ext cx="5184576" cy="2954655"/>
          </a:xfrm>
          <a:prstGeom prst="rect">
            <a:avLst/>
          </a:prstGeom>
        </p:spPr>
        <p:txBody>
          <a:bodyPr wrap="square">
            <a:spAutoFit/>
          </a:bodyPr>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b="1" dirty="0">
                <a:solidFill>
                  <a:srgbClr val="000099"/>
                </a:solidFill>
                <a:latin typeface="Arial" pitchFamily="34" charset="0"/>
                <a:cs typeface="Arial" pitchFamily="34" charset="0"/>
              </a:rPr>
              <a:t>2. </a:t>
            </a:r>
            <a:r>
              <a:rPr lang="en-US" sz="2400" b="1" dirty="0" err="1">
                <a:solidFill>
                  <a:srgbClr val="000099"/>
                </a:solidFill>
                <a:latin typeface="Arial" pitchFamily="34" charset="0"/>
                <a:cs typeface="Arial" pitchFamily="34" charset="0"/>
              </a:rPr>
              <a:t>Антиноцицептивная</a:t>
            </a:r>
            <a:r>
              <a:rPr lang="en-US" sz="2400" b="1" dirty="0">
                <a:solidFill>
                  <a:srgbClr val="000099"/>
                </a:solidFill>
                <a:latin typeface="Arial" pitchFamily="34" charset="0"/>
                <a:cs typeface="Arial" pitchFamily="34" charset="0"/>
              </a:rPr>
              <a:t> </a:t>
            </a:r>
            <a:r>
              <a:rPr lang="en-US" sz="2400" b="1" dirty="0" err="1">
                <a:solidFill>
                  <a:srgbClr val="000099"/>
                </a:solidFill>
                <a:latin typeface="Arial" pitchFamily="34" charset="0"/>
                <a:cs typeface="Arial" pitchFamily="34" charset="0"/>
              </a:rPr>
              <a:t>система</a:t>
            </a:r>
            <a:r>
              <a:rPr lang="en-US" sz="2400" b="1" dirty="0">
                <a:solidFill>
                  <a:srgbClr val="000099"/>
                </a:solidFill>
                <a:latin typeface="Arial" pitchFamily="34" charset="0"/>
                <a:cs typeface="Arial" pitchFamily="34" charset="0"/>
              </a:rPr>
              <a:t> </a:t>
            </a:r>
            <a:r>
              <a:rPr lang="en-US" dirty="0" smtClean="0">
                <a:latin typeface="Century Schoolbook" charset="0"/>
              </a:rPr>
              <a:t>–</a:t>
            </a:r>
            <a:r>
              <a:rPr lang="ru-RU" b="1" dirty="0" smtClean="0">
                <a:latin typeface="Century Schoolbook" charset="0"/>
              </a:rPr>
              <a:t>(</a:t>
            </a:r>
            <a:r>
              <a:rPr lang="ru-RU" b="1" dirty="0" err="1" smtClean="0">
                <a:latin typeface="Century Schoolbook" charset="0"/>
              </a:rPr>
              <a:t>околоводопроводное</a:t>
            </a:r>
            <a:r>
              <a:rPr lang="ru-RU" b="1" dirty="0" smtClean="0">
                <a:latin typeface="Century Schoolbook" charset="0"/>
              </a:rPr>
              <a:t> серое вещество, большое ядро шва, голубое пятно) </a:t>
            </a:r>
            <a:r>
              <a:rPr lang="en-US" b="1" dirty="0" err="1" smtClean="0">
                <a:latin typeface="Century Schoolbook" charset="0"/>
              </a:rPr>
              <a:t>тормозит</a:t>
            </a:r>
            <a:r>
              <a:rPr lang="en-US" b="1" dirty="0" smtClean="0">
                <a:latin typeface="Century Schoolbook" charset="0"/>
              </a:rPr>
              <a:t> </a:t>
            </a:r>
            <a:r>
              <a:rPr lang="en-US" b="1" dirty="0" err="1">
                <a:latin typeface="Century Schoolbook" charset="0"/>
              </a:rPr>
              <a:t>передачу</a:t>
            </a:r>
            <a:r>
              <a:rPr lang="en-US" b="1" dirty="0">
                <a:latin typeface="Century Schoolbook" charset="0"/>
              </a:rPr>
              <a:t>  </a:t>
            </a:r>
            <a:r>
              <a:rPr lang="en-US" b="1" dirty="0" err="1">
                <a:latin typeface="Century Schoolbook" charset="0"/>
              </a:rPr>
              <a:t>болевых</a:t>
            </a:r>
            <a:r>
              <a:rPr lang="en-US" b="1" dirty="0">
                <a:latin typeface="Century Schoolbook" charset="0"/>
              </a:rPr>
              <a:t> </a:t>
            </a:r>
            <a:r>
              <a:rPr lang="ru-RU" b="1" dirty="0">
                <a:latin typeface="Century Schoolbook" charset="0"/>
              </a:rPr>
              <a:t> </a:t>
            </a:r>
            <a:r>
              <a:rPr lang="en-US" b="1" dirty="0" err="1" smtClean="0">
                <a:latin typeface="Century Schoolbook" charset="0"/>
              </a:rPr>
              <a:t>стимулов</a:t>
            </a:r>
            <a:r>
              <a:rPr lang="en-US" b="1" dirty="0" smtClean="0">
                <a:latin typeface="Century Schoolbook" charset="0"/>
              </a:rPr>
              <a:t> </a:t>
            </a:r>
            <a:r>
              <a:rPr lang="en-US" b="1" dirty="0">
                <a:latin typeface="Century Schoolbook" charset="0"/>
              </a:rPr>
              <a:t>с </a:t>
            </a:r>
            <a:r>
              <a:rPr lang="en-US" b="1" dirty="0" err="1">
                <a:latin typeface="Century Schoolbook" charset="0"/>
              </a:rPr>
              <a:t>афферентных</a:t>
            </a:r>
            <a:r>
              <a:rPr lang="en-US" b="1" dirty="0">
                <a:latin typeface="Century Schoolbook" charset="0"/>
              </a:rPr>
              <a:t> </a:t>
            </a:r>
            <a:r>
              <a:rPr lang="en-US" b="1" dirty="0" err="1">
                <a:latin typeface="Century Schoolbook" charset="0"/>
              </a:rPr>
              <a:t>волокон</a:t>
            </a:r>
            <a:r>
              <a:rPr lang="en-US" b="1" dirty="0">
                <a:latin typeface="Century Schoolbook" charset="0"/>
              </a:rPr>
              <a:t> </a:t>
            </a:r>
            <a:r>
              <a:rPr lang="en-US" b="1" dirty="0" err="1">
                <a:latin typeface="Century Schoolbook" charset="0"/>
              </a:rPr>
              <a:t>на</a:t>
            </a:r>
            <a:r>
              <a:rPr lang="en-US" b="1" dirty="0">
                <a:latin typeface="Century Schoolbook" charset="0"/>
              </a:rPr>
              <a:t> </a:t>
            </a:r>
            <a:r>
              <a:rPr lang="en-US" b="1" dirty="0" err="1">
                <a:latin typeface="Century Schoolbook" charset="0"/>
              </a:rPr>
              <a:t>вставочные</a:t>
            </a:r>
            <a:r>
              <a:rPr lang="en-US" b="1" dirty="0">
                <a:latin typeface="Century Schoolbook" charset="0"/>
              </a:rPr>
              <a:t> </a:t>
            </a:r>
            <a:r>
              <a:rPr lang="en-US" b="1" dirty="0" err="1" smtClean="0">
                <a:latin typeface="Century Schoolbook" charset="0"/>
              </a:rPr>
              <a:t>нейроны</a:t>
            </a:r>
            <a:r>
              <a:rPr lang="ru-RU" b="1" dirty="0" smtClean="0">
                <a:latin typeface="Century Schoolbook" charset="0"/>
              </a:rPr>
              <a:t>, что повышает </a:t>
            </a:r>
            <a:r>
              <a:rPr lang="ru-RU" b="1" dirty="0" err="1" smtClean="0">
                <a:latin typeface="Century Schoolbook" charset="0"/>
              </a:rPr>
              <a:t>порг</a:t>
            </a:r>
            <a:r>
              <a:rPr lang="ru-RU" b="1" dirty="0" smtClean="0">
                <a:latin typeface="Century Schoolbook" charset="0"/>
              </a:rPr>
              <a:t> болевой чувствительности.</a:t>
            </a:r>
            <a:endParaRPr lang="en-US" b="1" dirty="0">
              <a:latin typeface="Century Schoolbook"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a:solidFill>
                  <a:srgbClr val="002060"/>
                </a:solidFill>
                <a:latin typeface="Century Schoolbook" charset="0"/>
              </a:rPr>
              <a:t>    </a:t>
            </a:r>
            <a:r>
              <a:rPr lang="en-US" b="1" dirty="0" err="1" smtClean="0">
                <a:solidFill>
                  <a:srgbClr val="002060"/>
                </a:solidFill>
                <a:latin typeface="Century Schoolbook" charset="0"/>
              </a:rPr>
              <a:t>Опи</a:t>
            </a:r>
            <a:r>
              <a:rPr lang="ru-RU" b="1" dirty="0" err="1" smtClean="0">
                <a:solidFill>
                  <a:srgbClr val="002060"/>
                </a:solidFill>
                <a:latin typeface="Century Schoolbook" charset="0"/>
              </a:rPr>
              <a:t>оид</a:t>
            </a:r>
            <a:r>
              <a:rPr lang="en-US" b="1" dirty="0" err="1" smtClean="0">
                <a:solidFill>
                  <a:srgbClr val="002060"/>
                </a:solidFill>
                <a:latin typeface="Century Schoolbook" charset="0"/>
              </a:rPr>
              <a:t>ные</a:t>
            </a:r>
            <a:r>
              <a:rPr lang="en-US" b="1" dirty="0" smtClean="0">
                <a:solidFill>
                  <a:srgbClr val="002060"/>
                </a:solidFill>
                <a:latin typeface="Century Schoolbook" charset="0"/>
              </a:rPr>
              <a:t> </a:t>
            </a:r>
            <a:r>
              <a:rPr lang="en-US" b="1" dirty="0" err="1" smtClean="0">
                <a:solidFill>
                  <a:srgbClr val="002060"/>
                </a:solidFill>
                <a:latin typeface="Century Schoolbook" charset="0"/>
              </a:rPr>
              <a:t>рецепторы</a:t>
            </a:r>
            <a:r>
              <a:rPr lang="ru-RU" b="1" dirty="0" smtClean="0">
                <a:solidFill>
                  <a:srgbClr val="002060"/>
                </a:solidFill>
                <a:latin typeface="Century Schoolbook" charset="0"/>
              </a:rPr>
              <a:t> (ОР)</a:t>
            </a:r>
            <a:r>
              <a:rPr lang="en-US" b="1" dirty="0" smtClean="0">
                <a:solidFill>
                  <a:srgbClr val="002060"/>
                </a:solidFill>
                <a:latin typeface="Century Schoolbook" charset="0"/>
              </a:rPr>
              <a:t> </a:t>
            </a:r>
            <a:r>
              <a:rPr lang="en-US" b="1" dirty="0">
                <a:latin typeface="Century Schoolbook" charset="0"/>
              </a:rPr>
              <a:t>– </a:t>
            </a:r>
            <a:r>
              <a:rPr lang="en-US" b="1" dirty="0" err="1">
                <a:latin typeface="Century Schoolbook" charset="0"/>
              </a:rPr>
              <a:t>противоболевые</a:t>
            </a:r>
            <a:r>
              <a:rPr lang="en-US" b="1" dirty="0">
                <a:latin typeface="Century Schoolbook" charset="0"/>
              </a:rPr>
              <a:t> Р – </a:t>
            </a:r>
            <a:r>
              <a:rPr lang="en-US" b="1" dirty="0" err="1">
                <a:latin typeface="Century Schoolbook" charset="0"/>
              </a:rPr>
              <a:t>находятся</a:t>
            </a:r>
            <a:r>
              <a:rPr lang="en-US" b="1" dirty="0">
                <a:latin typeface="Century Schoolbook" charset="0"/>
              </a:rPr>
              <a:t> в </a:t>
            </a:r>
            <a:r>
              <a:rPr lang="ru-RU" b="1" dirty="0">
                <a:latin typeface="Century Schoolbook" charset="0"/>
              </a:rPr>
              <a:t> </a:t>
            </a: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a:latin typeface="Century Schoolbook" charset="0"/>
              </a:rPr>
              <a:t>    п</a:t>
            </a:r>
            <a:r>
              <a:rPr lang="en-US" b="1" dirty="0" err="1">
                <a:latin typeface="Century Schoolbook" charset="0"/>
              </a:rPr>
              <a:t>ресинаптической</a:t>
            </a:r>
            <a:r>
              <a:rPr lang="en-US" b="1" dirty="0">
                <a:latin typeface="Century Schoolbook" charset="0"/>
              </a:rPr>
              <a:t> </a:t>
            </a:r>
            <a:r>
              <a:rPr lang="en-US" b="1" dirty="0" err="1">
                <a:latin typeface="Century Schoolbook" charset="0"/>
              </a:rPr>
              <a:t>мембране</a:t>
            </a:r>
            <a:r>
              <a:rPr lang="en-US" b="1" dirty="0">
                <a:solidFill>
                  <a:srgbClr val="FFFF00"/>
                </a:solidFill>
                <a:latin typeface="Century Schoolbook" charset="0"/>
              </a:rPr>
              <a:t>.</a:t>
            </a:r>
          </a:p>
        </p:txBody>
      </p:sp>
      <p:pic>
        <p:nvPicPr>
          <p:cNvPr id="3" name="Picture 4"/>
          <p:cNvPicPr>
            <a:picLocks noChangeAspect="1" noChangeArrowheads="1"/>
          </p:cNvPicPr>
          <p:nvPr/>
        </p:nvPicPr>
        <p:blipFill>
          <a:blip r:embed="rId2" cstate="print">
            <a:lum contrast="24000"/>
            <a:extLst>
              <a:ext uri="{28A0092B-C50C-407E-A947-70E740481C1C}">
                <a14:useLocalDpi xmlns:a14="http://schemas.microsoft.com/office/drawing/2010/main" val="0"/>
              </a:ext>
            </a:extLst>
          </a:blip>
          <a:srcRect/>
          <a:stretch>
            <a:fillRect/>
          </a:stretch>
        </p:blipFill>
        <p:spPr bwMode="auto">
          <a:xfrm>
            <a:off x="107503" y="116632"/>
            <a:ext cx="3600401" cy="6624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3909734" y="2794288"/>
            <a:ext cx="5126761" cy="1292662"/>
          </a:xfrm>
          <a:prstGeom prst="rect">
            <a:avLst/>
          </a:prstGeom>
        </p:spPr>
        <p:txBody>
          <a:bodyPr wrap="square">
            <a:spAutoFit/>
          </a:bodyPr>
          <a:lstStyle/>
          <a:p>
            <a:pPr algn="ctr"/>
            <a:endParaRPr lang="ru-RU" sz="2000" b="1" dirty="0" smtClean="0">
              <a:solidFill>
                <a:srgbClr val="000099"/>
              </a:solidFill>
              <a:latin typeface="Arial" pitchFamily="34" charset="0"/>
              <a:cs typeface="Arial" pitchFamily="34" charset="0"/>
            </a:endParaRPr>
          </a:p>
          <a:p>
            <a:pPr algn="ctr"/>
            <a:r>
              <a:rPr lang="en-US" sz="2000" b="1" dirty="0" err="1" smtClean="0">
                <a:solidFill>
                  <a:srgbClr val="000099"/>
                </a:solidFill>
                <a:latin typeface="Arial" pitchFamily="34" charset="0"/>
                <a:cs typeface="Arial" pitchFamily="34" charset="0"/>
              </a:rPr>
              <a:t>Медиаторы</a:t>
            </a:r>
            <a:endParaRPr lang="ru-RU" sz="2000" b="1" dirty="0" smtClean="0">
              <a:solidFill>
                <a:srgbClr val="000099"/>
              </a:solidFill>
              <a:latin typeface="Arial" pitchFamily="34" charset="0"/>
              <a:cs typeface="Arial" pitchFamily="34" charset="0"/>
            </a:endParaRPr>
          </a:p>
          <a:p>
            <a:pPr algn="ctr"/>
            <a:r>
              <a:rPr lang="ru-RU" sz="2000" b="1" dirty="0" err="1" smtClean="0">
                <a:solidFill>
                  <a:srgbClr val="000099"/>
                </a:solidFill>
                <a:latin typeface="Garamond" pitchFamily="18" charset="0"/>
              </a:rPr>
              <a:t>антиноцицептивной</a:t>
            </a:r>
            <a:r>
              <a:rPr lang="ru-RU" sz="2000" b="1" dirty="0" smtClean="0">
                <a:solidFill>
                  <a:srgbClr val="000099"/>
                </a:solidFill>
                <a:latin typeface="Garamond" pitchFamily="18" charset="0"/>
              </a:rPr>
              <a:t> </a:t>
            </a:r>
            <a:r>
              <a:rPr lang="ru-RU" sz="2000" b="1" dirty="0">
                <a:solidFill>
                  <a:srgbClr val="000099"/>
                </a:solidFill>
                <a:latin typeface="Garamond" pitchFamily="18" charset="0"/>
              </a:rPr>
              <a:t>системы:</a:t>
            </a:r>
          </a:p>
          <a:p>
            <a:endParaRPr lang="ru-RU" b="1" dirty="0"/>
          </a:p>
        </p:txBody>
      </p:sp>
      <p:sp>
        <p:nvSpPr>
          <p:cNvPr id="5" name="Прямоугольник 4"/>
          <p:cNvSpPr/>
          <p:nvPr/>
        </p:nvSpPr>
        <p:spPr>
          <a:xfrm>
            <a:off x="3779912" y="3428998"/>
            <a:ext cx="5184576" cy="2031325"/>
          </a:xfrm>
          <a:prstGeom prst="rect">
            <a:avLst/>
          </a:prstGeom>
        </p:spPr>
        <p:txBody>
          <a:bodyPr wrap="square">
            <a:spAutoFit/>
          </a:bodyPr>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ru-RU" b="1" dirty="0" smtClean="0">
              <a:latin typeface="Franklin Gothic Book" pitchFamily="34"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ru-RU" b="1" dirty="0">
              <a:latin typeface="Franklin Gothic Book" pitchFamily="34"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latin typeface="Franklin Gothic Book" pitchFamily="34" charset="0"/>
              </a:rPr>
              <a:t>эндогенные </a:t>
            </a:r>
            <a:r>
              <a:rPr lang="ru-RU" b="1" dirty="0">
                <a:latin typeface="Franklin Gothic Book" pitchFamily="34" charset="0"/>
              </a:rPr>
              <a:t>опиаты (естественные анальгетики):</a:t>
            </a: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a:latin typeface="Franklin Gothic Book" pitchFamily="34" charset="0"/>
              </a:rPr>
              <a:t>энкефалины</a:t>
            </a:r>
            <a:endParaRPr lang="ru-RU" b="1" dirty="0">
              <a:latin typeface="Franklin Gothic Book" pitchFamily="34"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a:latin typeface="Franklin Gothic Book" pitchFamily="34" charset="0"/>
              </a:rPr>
              <a:t>эндорфины</a:t>
            </a:r>
            <a:endParaRPr lang="ru-RU" b="1" dirty="0">
              <a:latin typeface="Franklin Gothic Book" pitchFamily="34"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a:latin typeface="Franklin Gothic Book" pitchFamily="34" charset="0"/>
              </a:rPr>
              <a:t>динорфины</a:t>
            </a:r>
            <a:endParaRPr lang="ru-RU" b="1" dirty="0">
              <a:latin typeface="Franklin Gothic Book" pitchFamily="34"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err="1" smtClean="0">
                <a:latin typeface="Franklin Gothic Book" pitchFamily="34" charset="0"/>
              </a:rPr>
              <a:t>эндоморфины</a:t>
            </a:r>
            <a:endParaRPr lang="en-US" b="1" dirty="0">
              <a:latin typeface="Franklin Gothic Book" pitchFamily="34" charset="0"/>
            </a:endParaRPr>
          </a:p>
        </p:txBody>
      </p:sp>
    </p:spTree>
    <p:extLst>
      <p:ext uri="{BB962C8B-B14F-4D97-AF65-F5344CB8AC3E}">
        <p14:creationId xmlns:p14="http://schemas.microsoft.com/office/powerpoint/2010/main" val="33821842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107950" y="142875"/>
            <a:ext cx="903605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400" b="1" dirty="0">
                <a:solidFill>
                  <a:srgbClr val="000099"/>
                </a:solidFill>
                <a:latin typeface="Century Schoolbook" charset="0"/>
              </a:rPr>
              <a:t>5 </a:t>
            </a:r>
            <a:r>
              <a:rPr lang="en-US" sz="2400" b="1" dirty="0" err="1">
                <a:solidFill>
                  <a:srgbClr val="000099"/>
                </a:solidFill>
                <a:latin typeface="Century Schoolbook" charset="0"/>
              </a:rPr>
              <a:t>типов</a:t>
            </a:r>
            <a:r>
              <a:rPr lang="en-US" sz="2400" b="1" dirty="0">
                <a:solidFill>
                  <a:srgbClr val="000099"/>
                </a:solidFill>
                <a:latin typeface="Century Schoolbook" charset="0"/>
              </a:rPr>
              <a:t> </a:t>
            </a:r>
            <a:r>
              <a:rPr lang="en-US" sz="2400" b="1" dirty="0" err="1">
                <a:solidFill>
                  <a:srgbClr val="000099"/>
                </a:solidFill>
                <a:latin typeface="Century Schoolbook" charset="0"/>
              </a:rPr>
              <a:t>опиатных</a:t>
            </a:r>
            <a:r>
              <a:rPr lang="en-US" sz="2400" b="1" dirty="0">
                <a:solidFill>
                  <a:srgbClr val="000099"/>
                </a:solidFill>
                <a:latin typeface="Century Schoolbook" charset="0"/>
              </a:rPr>
              <a:t> </a:t>
            </a:r>
            <a:r>
              <a:rPr lang="en-US" sz="2400" b="1" dirty="0" err="1">
                <a:solidFill>
                  <a:srgbClr val="000099"/>
                </a:solidFill>
                <a:latin typeface="Century Schoolbook" charset="0"/>
              </a:rPr>
              <a:t>рецепторов</a:t>
            </a:r>
            <a:endParaRPr lang="en-US" sz="2400" b="1" dirty="0">
              <a:solidFill>
                <a:srgbClr val="000099"/>
              </a:solidFill>
              <a:latin typeface="Century Schoolbook" charset="0"/>
            </a:endParaRPr>
          </a:p>
        </p:txBody>
      </p:sp>
      <p:sp>
        <p:nvSpPr>
          <p:cNvPr id="6146" name="Rectangle 2"/>
          <p:cNvSpPr>
            <a:spLocks noChangeArrowheads="1"/>
          </p:cNvSpPr>
          <p:nvPr/>
        </p:nvSpPr>
        <p:spPr bwMode="auto">
          <a:xfrm>
            <a:off x="0" y="836613"/>
            <a:ext cx="1214438"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Lst>
            </a:pPr>
            <a:r>
              <a:rPr lang="en-US" sz="1800" b="1" dirty="0">
                <a:latin typeface="Arial" charset="0"/>
              </a:rPr>
              <a:t>1. </a:t>
            </a:r>
            <a:r>
              <a:rPr lang="en-US" sz="2000" b="1" dirty="0">
                <a:latin typeface="Arial" charset="0"/>
              </a:rPr>
              <a:t>μ</a:t>
            </a:r>
            <a:r>
              <a:rPr lang="en-US" sz="1800" b="1" dirty="0">
                <a:latin typeface="Arial" charset="0"/>
              </a:rPr>
              <a:t> (</a:t>
            </a:r>
            <a:r>
              <a:rPr lang="en-US" sz="1800" b="1" dirty="0" err="1">
                <a:latin typeface="Arial" charset="0"/>
              </a:rPr>
              <a:t>мю</a:t>
            </a:r>
            <a:r>
              <a:rPr lang="en-US" sz="1800" b="1" dirty="0">
                <a:latin typeface="Arial" charset="0"/>
              </a:rPr>
              <a:t>)</a:t>
            </a:r>
            <a:r>
              <a:rPr lang="en-US" sz="1800" b="1" dirty="0">
                <a:solidFill>
                  <a:srgbClr val="000000"/>
                </a:solidFill>
                <a:latin typeface="Arial" charset="0"/>
              </a:rPr>
              <a:t> </a:t>
            </a:r>
          </a:p>
        </p:txBody>
      </p:sp>
      <p:sp>
        <p:nvSpPr>
          <p:cNvPr id="6147" name="Rectangle 3"/>
          <p:cNvSpPr>
            <a:spLocks noChangeArrowheads="1"/>
          </p:cNvSpPr>
          <p:nvPr/>
        </p:nvSpPr>
        <p:spPr bwMode="auto">
          <a:xfrm>
            <a:off x="1475656" y="714375"/>
            <a:ext cx="7668344" cy="1200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Lst>
            </a:pPr>
            <a:r>
              <a:rPr lang="en-US" sz="1800" b="0" dirty="0" smtClean="0">
                <a:latin typeface="Arial" charset="0"/>
              </a:rPr>
              <a:t> </a:t>
            </a:r>
            <a:r>
              <a:rPr lang="en-US" sz="1800" b="1" dirty="0" err="1" smtClean="0">
                <a:latin typeface="Arial" charset="0"/>
              </a:rPr>
              <a:t>анальгезия</a:t>
            </a:r>
            <a:r>
              <a:rPr lang="ru-RU" b="1" dirty="0" smtClean="0">
                <a:latin typeface="Arial" charset="0"/>
              </a:rPr>
              <a:t>, седативный эффект, </a:t>
            </a:r>
            <a:r>
              <a:rPr lang="en-US" sz="1800" b="1" dirty="0" smtClean="0">
                <a:latin typeface="Arial" charset="0"/>
              </a:rPr>
              <a:t>↓</a:t>
            </a:r>
            <a:r>
              <a:rPr lang="en-US" sz="1800" b="1" dirty="0" err="1">
                <a:latin typeface="Arial" charset="0"/>
              </a:rPr>
              <a:t>дыхания</a:t>
            </a:r>
            <a:r>
              <a:rPr lang="en-US" sz="1800" b="1" dirty="0">
                <a:latin typeface="Arial" charset="0"/>
              </a:rPr>
              <a:t>, ↓</a:t>
            </a:r>
            <a:r>
              <a:rPr lang="en-US" sz="1800" b="1" dirty="0" err="1">
                <a:latin typeface="Arial" charset="0"/>
              </a:rPr>
              <a:t>пищеварительного</a:t>
            </a:r>
            <a:r>
              <a:rPr lang="en-US" sz="1800" b="1" dirty="0">
                <a:latin typeface="Arial" charset="0"/>
              </a:rPr>
              <a:t> </a:t>
            </a:r>
            <a:r>
              <a:rPr lang="en-US" sz="1800" b="1" dirty="0" err="1">
                <a:latin typeface="Arial" charset="0"/>
              </a:rPr>
              <a:t>тракта</a:t>
            </a:r>
            <a:r>
              <a:rPr lang="en-US" sz="1800" b="1" dirty="0" smtClean="0">
                <a:latin typeface="Arial" charset="0"/>
              </a:rPr>
              <a:t>,</a:t>
            </a:r>
            <a:r>
              <a:rPr lang="ru-RU" sz="1800" b="1" dirty="0" smtClean="0">
                <a:latin typeface="Arial" charset="0"/>
              </a:rPr>
              <a:t> </a:t>
            </a:r>
            <a:r>
              <a:rPr lang="ru-RU" sz="1800" b="1" dirty="0" err="1" smtClean="0">
                <a:latin typeface="Arial" charset="0"/>
              </a:rPr>
              <a:t>миоз</a:t>
            </a:r>
            <a:r>
              <a:rPr lang="en-US" sz="1800" b="1" dirty="0" smtClean="0">
                <a:latin typeface="Arial" charset="0"/>
              </a:rPr>
              <a:t> </a:t>
            </a:r>
            <a:r>
              <a:rPr lang="en-US" sz="1800" b="1" dirty="0" err="1">
                <a:latin typeface="Arial" charset="0"/>
              </a:rPr>
              <a:t>брадикардия</a:t>
            </a:r>
            <a:r>
              <a:rPr lang="en-US" sz="1800" b="1" dirty="0">
                <a:latin typeface="Arial" charset="0"/>
              </a:rPr>
              <a:t>, </a:t>
            </a:r>
            <a:r>
              <a:rPr lang="en-US" sz="1800" b="1" dirty="0" err="1">
                <a:latin typeface="Arial" charset="0"/>
              </a:rPr>
              <a:t>эйфория</a:t>
            </a:r>
            <a:r>
              <a:rPr lang="ru-RU" sz="1800" b="1" dirty="0">
                <a:latin typeface="Arial" charset="0"/>
              </a:rPr>
              <a:t>, физическая зависимость,</a:t>
            </a:r>
            <a:r>
              <a:rPr lang="en-US" sz="1800" b="1" dirty="0">
                <a:latin typeface="Arial" charset="0"/>
              </a:rPr>
              <a:t> </a:t>
            </a:r>
            <a:endParaRPr lang="ru-RU" sz="1800" b="1" dirty="0" smtClean="0">
              <a:latin typeface="Arial"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Lst>
            </a:pPr>
            <a:r>
              <a:rPr lang="ru-RU" b="1" dirty="0" smtClean="0">
                <a:latin typeface="Arial" charset="0"/>
              </a:rPr>
              <a:t>(</a:t>
            </a:r>
            <a:r>
              <a:rPr lang="en-US" b="1" dirty="0" smtClean="0">
                <a:latin typeface="Arial" charset="0"/>
              </a:rPr>
              <a:t>μ1</a:t>
            </a:r>
            <a:r>
              <a:rPr lang="ru-RU" b="1" dirty="0" smtClean="0">
                <a:latin typeface="Arial" charset="0"/>
              </a:rPr>
              <a:t>,</a:t>
            </a:r>
            <a:r>
              <a:rPr lang="en-US" b="1" dirty="0" smtClean="0">
                <a:latin typeface="Arial" charset="0"/>
              </a:rPr>
              <a:t> μ2</a:t>
            </a:r>
            <a:r>
              <a:rPr lang="ru-RU" b="1" dirty="0" smtClean="0">
                <a:latin typeface="Arial" charset="0"/>
              </a:rPr>
              <a:t>, </a:t>
            </a:r>
            <a:r>
              <a:rPr lang="en-US" b="1" dirty="0" smtClean="0">
                <a:latin typeface="Arial" charset="0"/>
              </a:rPr>
              <a:t>μ</a:t>
            </a:r>
            <a:r>
              <a:rPr lang="ru-RU" b="1" dirty="0" smtClean="0">
                <a:latin typeface="Arial" charset="0"/>
              </a:rPr>
              <a:t>3) – </a:t>
            </a:r>
            <a:r>
              <a:rPr lang="ru-RU" b="1" dirty="0" err="1" smtClean="0">
                <a:latin typeface="Arial" charset="0"/>
              </a:rPr>
              <a:t>лиганды</a:t>
            </a:r>
            <a:r>
              <a:rPr lang="ru-RU" b="1" dirty="0" smtClean="0">
                <a:latin typeface="Arial" charset="0"/>
              </a:rPr>
              <a:t> </a:t>
            </a:r>
            <a:r>
              <a:rPr lang="ru-RU" b="1" dirty="0" err="1" smtClean="0">
                <a:latin typeface="Arial" charset="0"/>
              </a:rPr>
              <a:t>эндоморфины</a:t>
            </a:r>
            <a:endParaRPr lang="en-US" sz="1800" b="1" dirty="0">
              <a:latin typeface="Arial" charset="0"/>
            </a:endParaRPr>
          </a:p>
        </p:txBody>
      </p:sp>
      <p:sp>
        <p:nvSpPr>
          <p:cNvPr id="6150" name="Rectangle 6"/>
          <p:cNvSpPr>
            <a:spLocks noChangeArrowheads="1"/>
          </p:cNvSpPr>
          <p:nvPr/>
        </p:nvSpPr>
        <p:spPr bwMode="auto">
          <a:xfrm>
            <a:off x="0" y="2214563"/>
            <a:ext cx="9144000" cy="646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lgn="jus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endParaRPr lang="en-US" sz="1800" b="0" dirty="0">
              <a:latin typeface="Arial" charset="0"/>
            </a:endParaRPr>
          </a:p>
        </p:txBody>
      </p:sp>
      <p:sp>
        <p:nvSpPr>
          <p:cNvPr id="6151" name="Rectangle 7"/>
          <p:cNvSpPr>
            <a:spLocks noChangeArrowheads="1"/>
          </p:cNvSpPr>
          <p:nvPr/>
        </p:nvSpPr>
        <p:spPr bwMode="auto">
          <a:xfrm>
            <a:off x="0" y="1700809"/>
            <a:ext cx="9144000" cy="11598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lgn="jus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sz="1800" b="1" dirty="0" smtClean="0">
                <a:latin typeface="Century Schoolbook" charset="0"/>
              </a:rPr>
              <a:t>2</a:t>
            </a:r>
            <a:r>
              <a:rPr lang="en-US" sz="1800" b="1" dirty="0" smtClean="0">
                <a:latin typeface="Century Schoolbook" charset="0"/>
              </a:rPr>
              <a:t>. </a:t>
            </a:r>
            <a:r>
              <a:rPr lang="en-US" sz="2800" b="1" dirty="0">
                <a:latin typeface="Arial" charset="0"/>
              </a:rPr>
              <a:t>ᵟ</a:t>
            </a:r>
            <a:r>
              <a:rPr lang="en-US" sz="1800" b="1" dirty="0">
                <a:latin typeface="Arial" charset="0"/>
              </a:rPr>
              <a:t> (</a:t>
            </a:r>
            <a:r>
              <a:rPr lang="en-US" sz="1800" b="1" dirty="0" err="1">
                <a:latin typeface="Arial" charset="0"/>
              </a:rPr>
              <a:t>дельта</a:t>
            </a:r>
            <a:r>
              <a:rPr lang="en-US" sz="1800" b="1" dirty="0">
                <a:latin typeface="Arial" charset="0"/>
              </a:rPr>
              <a:t>) – </a:t>
            </a:r>
            <a:r>
              <a:rPr lang="en-US" sz="1800" b="1" dirty="0" err="1">
                <a:latin typeface="Arial" charset="0"/>
              </a:rPr>
              <a:t>анальгезия</a:t>
            </a:r>
            <a:r>
              <a:rPr lang="en-US" sz="1800" b="1" dirty="0">
                <a:latin typeface="Arial" charset="0"/>
              </a:rPr>
              <a:t>, </a:t>
            </a:r>
            <a:r>
              <a:rPr lang="en-US" sz="1800" b="1" dirty="0"/>
              <a:t>↓</a:t>
            </a:r>
            <a:r>
              <a:rPr lang="en-US" sz="1800" b="1" dirty="0" err="1" smtClean="0"/>
              <a:t>дыхания</a:t>
            </a:r>
            <a:r>
              <a:rPr lang="ru-RU" sz="1800" b="1" dirty="0" smtClean="0"/>
              <a:t>, </a:t>
            </a:r>
            <a:r>
              <a:rPr lang="en-US" sz="1800" b="1" dirty="0"/>
              <a:t>↓</a:t>
            </a:r>
            <a:r>
              <a:rPr lang="en-US" sz="1800" b="1" dirty="0" err="1"/>
              <a:t>пищеварительного</a:t>
            </a:r>
            <a:r>
              <a:rPr lang="en-US" sz="1800" b="1" dirty="0"/>
              <a:t> </a:t>
            </a:r>
            <a:r>
              <a:rPr lang="en-US" sz="1800" b="1" dirty="0" err="1" smtClean="0"/>
              <a:t>тракта</a:t>
            </a:r>
            <a:r>
              <a:rPr lang="ru-RU" b="1" dirty="0"/>
              <a:t> </a:t>
            </a:r>
            <a:r>
              <a:rPr lang="ru-RU" b="1" dirty="0" smtClean="0"/>
              <a:t>– </a:t>
            </a:r>
            <a:r>
              <a:rPr lang="ru-RU" b="1" dirty="0" err="1" smtClean="0"/>
              <a:t>лиганды</a:t>
            </a:r>
            <a:r>
              <a:rPr lang="ru-RU" b="1" dirty="0" smtClean="0"/>
              <a:t> мет- и лей –         </a:t>
            </a:r>
            <a:r>
              <a:rPr lang="ru-RU" b="1" dirty="0" err="1" smtClean="0"/>
              <a:t>энкефалины</a:t>
            </a:r>
            <a:r>
              <a:rPr lang="ru-RU" b="1" dirty="0" smtClean="0"/>
              <a:t> </a:t>
            </a:r>
          </a:p>
          <a:p>
            <a:pPr algn="jus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endParaRPr lang="ru-RU" sz="1800" b="0" dirty="0" smtClean="0"/>
          </a:p>
          <a:p>
            <a:pPr>
              <a:buClr>
                <a:srgbClr val="000000"/>
              </a:buClr>
              <a:buSzPct val="100000"/>
              <a:tabLst>
                <a:tab pos="723900" algn="l"/>
                <a:tab pos="1447800" algn="l"/>
                <a:tab pos="2171700" algn="l"/>
                <a:tab pos="2895600" algn="l"/>
                <a:tab pos="3619500" algn="l"/>
                <a:tab pos="4343400" algn="l"/>
                <a:tab pos="5067300" algn="l"/>
                <a:tab pos="5791200" algn="l"/>
                <a:tab pos="6515100" algn="l"/>
                <a:tab pos="7239000" algn="l"/>
                <a:tab pos="7962900" algn="l"/>
              </a:tabLst>
            </a:pPr>
            <a:r>
              <a:rPr lang="ru-RU" b="1" dirty="0" smtClean="0">
                <a:latin typeface="Arial" charset="0"/>
              </a:rPr>
              <a:t>3</a:t>
            </a:r>
            <a:r>
              <a:rPr lang="en-US" b="1" dirty="0" smtClean="0">
                <a:latin typeface="Arial" charset="0"/>
              </a:rPr>
              <a:t>.</a:t>
            </a:r>
            <a:r>
              <a:rPr lang="en-US" sz="2400" b="1" dirty="0" smtClean="0">
                <a:latin typeface="Arial" charset="0"/>
              </a:rPr>
              <a:t> </a:t>
            </a:r>
            <a:r>
              <a:rPr lang="en-US" sz="2400" b="1" dirty="0">
                <a:latin typeface="Arial" charset="0"/>
              </a:rPr>
              <a:t>к</a:t>
            </a:r>
            <a:r>
              <a:rPr lang="en-US" b="1" dirty="0">
                <a:latin typeface="Arial" charset="0"/>
              </a:rPr>
              <a:t> (</a:t>
            </a:r>
            <a:r>
              <a:rPr lang="en-US" b="1" dirty="0" err="1">
                <a:latin typeface="Arial" charset="0"/>
              </a:rPr>
              <a:t>капа</a:t>
            </a:r>
            <a:r>
              <a:rPr lang="en-US" b="1" dirty="0">
                <a:latin typeface="Arial" charset="0"/>
              </a:rPr>
              <a:t>) </a:t>
            </a:r>
            <a:r>
              <a:rPr lang="en-US" b="1" dirty="0" smtClean="0">
                <a:latin typeface="Arial" charset="0"/>
              </a:rPr>
              <a:t>–</a:t>
            </a:r>
            <a:r>
              <a:rPr lang="ru-RU" b="1" dirty="0" smtClean="0">
                <a:latin typeface="Arial" charset="0"/>
              </a:rPr>
              <a:t> </a:t>
            </a:r>
            <a:r>
              <a:rPr lang="en-US" b="1" dirty="0" err="1" smtClean="0">
                <a:latin typeface="Arial" charset="0"/>
              </a:rPr>
              <a:t>анальгезия</a:t>
            </a:r>
            <a:r>
              <a:rPr lang="en-US" b="1" dirty="0">
                <a:latin typeface="Arial" charset="0"/>
              </a:rPr>
              <a:t>, </a:t>
            </a:r>
            <a:r>
              <a:rPr lang="en-US" b="1" dirty="0" err="1">
                <a:latin typeface="Arial" charset="0"/>
              </a:rPr>
              <a:t>седативный</a:t>
            </a:r>
            <a:r>
              <a:rPr lang="en-US" b="1" dirty="0">
                <a:latin typeface="Arial" charset="0"/>
              </a:rPr>
              <a:t> </a:t>
            </a:r>
            <a:r>
              <a:rPr lang="en-US" b="1" dirty="0" err="1">
                <a:latin typeface="Arial" charset="0"/>
              </a:rPr>
              <a:t>эффект</a:t>
            </a:r>
            <a:r>
              <a:rPr lang="en-US" b="1" dirty="0">
                <a:latin typeface="Arial" charset="0"/>
              </a:rPr>
              <a:t>, </a:t>
            </a:r>
            <a:r>
              <a:rPr lang="ru-RU" b="1" dirty="0">
                <a:latin typeface="Arial" charset="0"/>
              </a:rPr>
              <a:t>дисфория, </a:t>
            </a:r>
            <a:r>
              <a:rPr lang="ru-RU" b="1" dirty="0" smtClean="0">
                <a:latin typeface="Arial" charset="0"/>
              </a:rPr>
              <a:t>возможна физическая </a:t>
            </a:r>
            <a:r>
              <a:rPr lang="ru-RU" b="1" dirty="0">
                <a:latin typeface="Arial" charset="0"/>
              </a:rPr>
              <a:t>зависимость, </a:t>
            </a:r>
            <a:r>
              <a:rPr lang="en-US" b="1" dirty="0" err="1"/>
              <a:t>лекарственная</a:t>
            </a:r>
            <a:r>
              <a:rPr lang="en-US" b="1" dirty="0"/>
              <a:t> </a:t>
            </a:r>
            <a:r>
              <a:rPr lang="en-US" b="1" dirty="0" err="1"/>
              <a:t>зависимость</a:t>
            </a:r>
            <a:r>
              <a:rPr lang="ru-RU" b="1" dirty="0"/>
              <a:t>, </a:t>
            </a:r>
            <a:r>
              <a:rPr lang="ru-RU" b="1" dirty="0" err="1" smtClean="0"/>
              <a:t>миоз</a:t>
            </a:r>
            <a:r>
              <a:rPr lang="ru-RU" b="1" dirty="0" smtClean="0"/>
              <a:t>. </a:t>
            </a:r>
            <a:r>
              <a:rPr lang="ru-RU" b="1" dirty="0" err="1" smtClean="0"/>
              <a:t>лиганды</a:t>
            </a:r>
            <a:r>
              <a:rPr lang="ru-RU" b="1" dirty="0" smtClean="0"/>
              <a:t> – </a:t>
            </a:r>
            <a:r>
              <a:rPr lang="ru-RU" b="1" dirty="0" err="1" smtClean="0"/>
              <a:t>динорфины</a:t>
            </a:r>
            <a:r>
              <a:rPr lang="ru-RU" b="1" dirty="0" smtClean="0"/>
              <a:t> </a:t>
            </a:r>
            <a:r>
              <a:rPr lang="ru-RU" b="1" dirty="0" smtClean="0">
                <a:latin typeface="Arial" charset="0"/>
              </a:rPr>
              <a:t> </a:t>
            </a:r>
            <a:endParaRPr lang="en-US" b="1" dirty="0">
              <a:latin typeface="Arial" charset="0"/>
            </a:endParaRPr>
          </a:p>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b="1" dirty="0" smtClean="0"/>
              <a:t> </a:t>
            </a:r>
            <a:endParaRPr lang="en-US" sz="1800" b="1" dirty="0">
              <a:latin typeface="Arial" charset="0"/>
            </a:endParaRPr>
          </a:p>
        </p:txBody>
      </p:sp>
      <p:sp>
        <p:nvSpPr>
          <p:cNvPr id="6152" name="Rectangle 8"/>
          <p:cNvSpPr>
            <a:spLocks noChangeArrowheads="1"/>
          </p:cNvSpPr>
          <p:nvPr/>
        </p:nvSpPr>
        <p:spPr bwMode="auto">
          <a:xfrm>
            <a:off x="0" y="3786188"/>
            <a:ext cx="9144000" cy="460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en-US" sz="1800" b="1" dirty="0">
                <a:latin typeface="Century Schoolbook" charset="0"/>
              </a:rPr>
              <a:t>4. </a:t>
            </a:r>
            <a:r>
              <a:rPr lang="en-US" sz="3200" b="1" dirty="0">
                <a:latin typeface="Arial" charset="0"/>
              </a:rPr>
              <a:t>ᵋ</a:t>
            </a:r>
            <a:r>
              <a:rPr lang="en-US" sz="1800" b="1" dirty="0">
                <a:latin typeface="Arial" charset="0"/>
              </a:rPr>
              <a:t> (</a:t>
            </a:r>
            <a:r>
              <a:rPr lang="en-US" sz="1800" b="1" dirty="0" err="1">
                <a:latin typeface="Arial" charset="0"/>
              </a:rPr>
              <a:t>эпсилон</a:t>
            </a:r>
            <a:r>
              <a:rPr lang="en-US" sz="1800" b="1" dirty="0">
                <a:latin typeface="Arial" charset="0"/>
              </a:rPr>
              <a:t>) – </a:t>
            </a:r>
            <a:r>
              <a:rPr lang="en-US" sz="1800" b="1" dirty="0" err="1">
                <a:latin typeface="Arial" charset="0"/>
              </a:rPr>
              <a:t>анальгезия</a:t>
            </a:r>
            <a:r>
              <a:rPr lang="en-US" sz="2400" b="1" dirty="0">
                <a:solidFill>
                  <a:srgbClr val="000000"/>
                </a:solidFill>
                <a:latin typeface="Arial" charset="0"/>
              </a:rPr>
              <a:t> </a:t>
            </a:r>
          </a:p>
        </p:txBody>
      </p:sp>
      <p:sp>
        <p:nvSpPr>
          <p:cNvPr id="6153" name="Rectangle 9"/>
          <p:cNvSpPr>
            <a:spLocks noChangeArrowheads="1"/>
          </p:cNvSpPr>
          <p:nvPr/>
        </p:nvSpPr>
        <p:spPr bwMode="auto">
          <a:xfrm>
            <a:off x="0" y="4581525"/>
            <a:ext cx="9144000" cy="368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Lst>
            </a:pPr>
            <a:r>
              <a:rPr lang="en-US" sz="1800" b="1" dirty="0">
                <a:latin typeface="Century Schoolbook" charset="0"/>
              </a:rPr>
              <a:t>5.</a:t>
            </a:r>
            <a:r>
              <a:rPr lang="en-US" sz="3200" b="1" dirty="0">
                <a:latin typeface="Century Schoolbook" charset="0"/>
              </a:rPr>
              <a:t> </a:t>
            </a:r>
            <a:r>
              <a:rPr lang="en-US" sz="3200" b="1" dirty="0">
                <a:latin typeface="Arial" charset="0"/>
              </a:rPr>
              <a:t>ᶞ</a:t>
            </a:r>
            <a:r>
              <a:rPr lang="en-US" sz="1800" b="1" dirty="0">
                <a:latin typeface="Arial" charset="0"/>
              </a:rPr>
              <a:t> (</a:t>
            </a:r>
            <a:r>
              <a:rPr lang="en-US" sz="1800" b="1" dirty="0" err="1">
                <a:latin typeface="Arial" charset="0"/>
              </a:rPr>
              <a:t>сигма</a:t>
            </a:r>
            <a:r>
              <a:rPr lang="en-US" sz="1800" b="1" dirty="0">
                <a:latin typeface="Arial" charset="0"/>
              </a:rPr>
              <a:t>) – </a:t>
            </a:r>
            <a:r>
              <a:rPr lang="en-US" sz="1800" b="1" dirty="0" err="1">
                <a:latin typeface="Arial" charset="0"/>
              </a:rPr>
              <a:t>анальгезия</a:t>
            </a:r>
            <a:r>
              <a:rPr lang="en-US" sz="1800" b="1" dirty="0">
                <a:latin typeface="Arial" charset="0"/>
              </a:rPr>
              <a:t>, </a:t>
            </a:r>
            <a:r>
              <a:rPr lang="en-US" sz="1800" b="1" dirty="0" err="1">
                <a:latin typeface="Arial" charset="0"/>
              </a:rPr>
              <a:t>галлюцинации</a:t>
            </a:r>
            <a:r>
              <a:rPr lang="en-US" sz="1800" b="1" dirty="0">
                <a:latin typeface="Arial" charset="0"/>
              </a:rPr>
              <a:t>, ↑ </a:t>
            </a:r>
            <a:r>
              <a:rPr lang="en-US" sz="1800" b="1" dirty="0" err="1">
                <a:latin typeface="Arial" charset="0"/>
              </a:rPr>
              <a:t>пищеварительного</a:t>
            </a:r>
            <a:r>
              <a:rPr lang="en-US" sz="1800" b="1" dirty="0">
                <a:latin typeface="Arial" charset="0"/>
              </a:rPr>
              <a:t> </a:t>
            </a:r>
            <a:r>
              <a:rPr lang="en-US" sz="1800" b="1" dirty="0" err="1">
                <a:latin typeface="Arial" charset="0"/>
              </a:rPr>
              <a:t>тракта</a:t>
            </a:r>
            <a:endParaRPr lang="en-US" sz="1800" b="1" dirty="0">
              <a:latin typeface="Arial" charset="0"/>
            </a:endParaRPr>
          </a:p>
        </p:txBody>
      </p:sp>
    </p:spTree>
    <p:extLst>
      <p:ext uri="{BB962C8B-B14F-4D97-AF65-F5344CB8AC3E}">
        <p14:creationId xmlns:p14="http://schemas.microsoft.com/office/powerpoint/2010/main" val="250167274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496" y="0"/>
            <a:ext cx="9108504" cy="2060848"/>
          </a:xfrm>
        </p:spPr>
        <p:txBody>
          <a:bodyPr>
            <a:normAutofit/>
          </a:bodyPr>
          <a:lstStyle/>
          <a:p>
            <a:pPr algn="ctr">
              <a:lnSpc>
                <a:spcPct val="100000"/>
              </a:lnSpc>
            </a:pPr>
            <a:r>
              <a:rPr lang="ru-RU" dirty="0" smtClean="0">
                <a:solidFill>
                  <a:srgbClr val="000099"/>
                </a:solidFill>
              </a:rPr>
              <a:t>АНАЛЬГЕТИКИ</a:t>
            </a:r>
            <a:r>
              <a:rPr lang="ru-RU" dirty="0" smtClean="0"/>
              <a:t/>
            </a:r>
            <a:br>
              <a:rPr lang="ru-RU" dirty="0" smtClean="0"/>
            </a:br>
            <a:r>
              <a:rPr lang="ru-RU" sz="1600" b="1" dirty="0" smtClean="0">
                <a:latin typeface="Arial" pitchFamily="34" charset="0"/>
                <a:cs typeface="Arial" pitchFamily="34" charset="0"/>
              </a:rPr>
              <a:t>ЛС, при резорбтивном действии избирательно подавляющие болевую чувствительность.</a:t>
            </a:r>
            <a:br>
              <a:rPr lang="ru-RU" sz="1600" b="1" dirty="0" smtClean="0">
                <a:latin typeface="Arial" pitchFamily="34" charset="0"/>
                <a:cs typeface="Arial" pitchFamily="34" charset="0"/>
              </a:rPr>
            </a:br>
            <a:r>
              <a:rPr lang="ru-RU" sz="1600" b="1" dirty="0" smtClean="0">
                <a:latin typeface="Arial" pitchFamily="34" charset="0"/>
                <a:cs typeface="Arial" pitchFamily="34" charset="0"/>
              </a:rPr>
              <a:t>Не выключают сознание и не угнетают другие виды чувствительности.</a:t>
            </a:r>
            <a:endParaRPr lang="ru-RU" b="1" dirty="0">
              <a:latin typeface="Arial" pitchFamily="34" charset="0"/>
              <a:cs typeface="Arial" pitchFamily="34" charset="0"/>
            </a:endParaRPr>
          </a:p>
        </p:txBody>
      </p:sp>
      <p:sp>
        <p:nvSpPr>
          <p:cNvPr id="3" name="Объект 2"/>
          <p:cNvSpPr>
            <a:spLocks noGrp="1"/>
          </p:cNvSpPr>
          <p:nvPr>
            <p:ph idx="1"/>
          </p:nvPr>
        </p:nvSpPr>
        <p:spPr>
          <a:xfrm>
            <a:off x="107504" y="2420888"/>
            <a:ext cx="8884096" cy="4320480"/>
          </a:xfrm>
        </p:spPr>
        <p:txBody>
          <a:bodyPr>
            <a:normAutofit/>
          </a:bodyPr>
          <a:lstStyle/>
          <a:p>
            <a:pPr marL="0" indent="0" algn="ctr">
              <a:spcBef>
                <a:spcPts val="0"/>
              </a:spcBef>
              <a:buNone/>
            </a:pPr>
            <a:r>
              <a:rPr lang="ru-RU" sz="2400" b="1" dirty="0" smtClean="0">
                <a:solidFill>
                  <a:srgbClr val="FF0000"/>
                </a:solidFill>
              </a:rPr>
              <a:t>Классификация </a:t>
            </a:r>
          </a:p>
          <a:p>
            <a:pPr marL="0" indent="-400050" algn="just">
              <a:spcBef>
                <a:spcPts val="0"/>
              </a:spcBef>
              <a:buAutoNum type="romanUcPeriod"/>
            </a:pPr>
            <a:r>
              <a:rPr lang="ru-RU" sz="1600" b="1" i="1" dirty="0" smtClean="0">
                <a:solidFill>
                  <a:srgbClr val="000099"/>
                </a:solidFill>
                <a:latin typeface="Arial" pitchFamily="34" charset="0"/>
                <a:cs typeface="Arial" pitchFamily="34" charset="0"/>
              </a:rPr>
              <a:t>1. </a:t>
            </a:r>
            <a:r>
              <a:rPr lang="ru-RU" sz="2000" b="1" i="1" dirty="0" smtClean="0">
                <a:solidFill>
                  <a:srgbClr val="000099"/>
                </a:solidFill>
                <a:latin typeface="Arial" pitchFamily="34" charset="0"/>
                <a:cs typeface="Arial" pitchFamily="34" charset="0"/>
              </a:rPr>
              <a:t>Анальгезирующие средства преимущественно центрального действия</a:t>
            </a:r>
          </a:p>
          <a:p>
            <a:pPr marL="400050" indent="-400050" algn="just">
              <a:spcBef>
                <a:spcPts val="0"/>
              </a:spcBef>
              <a:buAutoNum type="romanUcPeriod"/>
            </a:pPr>
            <a:r>
              <a:rPr lang="ru-RU" sz="1600" b="1" dirty="0" smtClean="0">
                <a:solidFill>
                  <a:srgbClr val="000099"/>
                </a:solidFill>
                <a:latin typeface="Arial" pitchFamily="34" charset="0"/>
                <a:cs typeface="Arial" pitchFamily="34" charset="0"/>
              </a:rPr>
              <a:t>А. Опиоидные (наркотические) анальгетики</a:t>
            </a:r>
          </a:p>
          <a:p>
            <a:pPr marL="800100" lvl="1" indent="-400050" algn="just">
              <a:spcBef>
                <a:spcPts val="0"/>
              </a:spcBef>
              <a:buAutoNum type="romanUcPeriod"/>
            </a:pPr>
            <a:r>
              <a:rPr lang="ru-RU" sz="1200" b="1" dirty="0" smtClean="0">
                <a:solidFill>
                  <a:srgbClr val="000099"/>
                </a:solidFill>
                <a:latin typeface="Arial" pitchFamily="34" charset="0"/>
                <a:cs typeface="Arial" pitchFamily="34" charset="0"/>
              </a:rPr>
              <a:t>1. Агонисты</a:t>
            </a:r>
          </a:p>
          <a:p>
            <a:pPr marL="800100" lvl="1" indent="-400050" algn="just">
              <a:spcBef>
                <a:spcPts val="0"/>
              </a:spcBef>
              <a:buAutoNum type="romanUcPeriod"/>
            </a:pPr>
            <a:r>
              <a:rPr lang="ru-RU" sz="1200" b="1" dirty="0" smtClean="0">
                <a:solidFill>
                  <a:srgbClr val="000099"/>
                </a:solidFill>
                <a:latin typeface="Arial" pitchFamily="34" charset="0"/>
                <a:cs typeface="Arial" pitchFamily="34" charset="0"/>
              </a:rPr>
              <a:t>2. частичные агонисты</a:t>
            </a:r>
          </a:p>
          <a:p>
            <a:pPr marL="800100" lvl="1" indent="-400050" algn="just">
              <a:spcBef>
                <a:spcPts val="0"/>
              </a:spcBef>
              <a:buAutoNum type="romanUcPeriod"/>
            </a:pPr>
            <a:r>
              <a:rPr lang="ru-RU" sz="1200" b="1" dirty="0" smtClean="0">
                <a:solidFill>
                  <a:srgbClr val="000099"/>
                </a:solidFill>
                <a:latin typeface="Arial" pitchFamily="34" charset="0"/>
                <a:cs typeface="Arial" pitchFamily="34" charset="0"/>
              </a:rPr>
              <a:t>3. агонисты – </a:t>
            </a:r>
            <a:r>
              <a:rPr lang="ru-RU" sz="1200" b="1" dirty="0" err="1" smtClean="0">
                <a:solidFill>
                  <a:srgbClr val="000099"/>
                </a:solidFill>
                <a:latin typeface="Arial" pitchFamily="34" charset="0"/>
                <a:cs typeface="Arial" pitchFamily="34" charset="0"/>
              </a:rPr>
              <a:t>антогонисты</a:t>
            </a:r>
            <a:endParaRPr lang="ru-RU" sz="1200" b="1" dirty="0" smtClean="0">
              <a:solidFill>
                <a:srgbClr val="000099"/>
              </a:solidFill>
              <a:latin typeface="Arial" pitchFamily="34" charset="0"/>
              <a:cs typeface="Arial" pitchFamily="34" charset="0"/>
            </a:endParaRPr>
          </a:p>
          <a:p>
            <a:pPr marL="400050" lvl="1" indent="0" algn="just">
              <a:spcBef>
                <a:spcPts val="0"/>
              </a:spcBef>
              <a:buNone/>
            </a:pPr>
            <a:r>
              <a:rPr lang="ru-RU" sz="1600" b="1" dirty="0" smtClean="0">
                <a:solidFill>
                  <a:srgbClr val="000099"/>
                </a:solidFill>
                <a:latin typeface="Arial" pitchFamily="34" charset="0"/>
                <a:cs typeface="Arial" pitchFamily="34" charset="0"/>
              </a:rPr>
              <a:t>Б. </a:t>
            </a:r>
            <a:r>
              <a:rPr lang="ru-RU" sz="1600" b="1" dirty="0" err="1" smtClean="0">
                <a:solidFill>
                  <a:srgbClr val="000099"/>
                </a:solidFill>
                <a:latin typeface="Arial" pitchFamily="34" charset="0"/>
                <a:cs typeface="Arial" pitchFamily="34" charset="0"/>
              </a:rPr>
              <a:t>Неопиоидные</a:t>
            </a:r>
            <a:r>
              <a:rPr lang="ru-RU" sz="1600" b="1" dirty="0" smtClean="0">
                <a:solidFill>
                  <a:srgbClr val="000099"/>
                </a:solidFill>
                <a:latin typeface="Arial" pitchFamily="34" charset="0"/>
                <a:cs typeface="Arial" pitchFamily="34" charset="0"/>
              </a:rPr>
              <a:t> препараты с анальгетической активностью</a:t>
            </a:r>
          </a:p>
          <a:p>
            <a:pPr marL="400050" lvl="1" indent="0" algn="just">
              <a:spcBef>
                <a:spcPts val="0"/>
              </a:spcBef>
              <a:buNone/>
            </a:pPr>
            <a:r>
              <a:rPr lang="ru-RU" sz="1600" b="1" dirty="0">
                <a:solidFill>
                  <a:srgbClr val="000099"/>
                </a:solidFill>
                <a:latin typeface="Arial" pitchFamily="34" charset="0"/>
                <a:cs typeface="Arial" pitchFamily="34" charset="0"/>
              </a:rPr>
              <a:t>	</a:t>
            </a:r>
            <a:r>
              <a:rPr lang="ru-RU" sz="1200" b="1" dirty="0" smtClean="0">
                <a:solidFill>
                  <a:srgbClr val="000099"/>
                </a:solidFill>
                <a:latin typeface="Arial" pitchFamily="34" charset="0"/>
                <a:cs typeface="Arial" pitchFamily="34" charset="0"/>
              </a:rPr>
              <a:t>1. </a:t>
            </a:r>
            <a:r>
              <a:rPr lang="ru-RU" sz="1200" b="1" dirty="0" err="1" smtClean="0">
                <a:solidFill>
                  <a:srgbClr val="000099"/>
                </a:solidFill>
                <a:latin typeface="Arial" pitchFamily="34" charset="0"/>
                <a:cs typeface="Arial" pitchFamily="34" charset="0"/>
              </a:rPr>
              <a:t>Неопиоидные</a:t>
            </a:r>
            <a:r>
              <a:rPr lang="ru-RU" sz="1200" b="1" dirty="0" smtClean="0">
                <a:solidFill>
                  <a:srgbClr val="000099"/>
                </a:solidFill>
                <a:latin typeface="Arial" pitchFamily="34" charset="0"/>
                <a:cs typeface="Arial" pitchFamily="34" charset="0"/>
              </a:rPr>
              <a:t>  (ненаркотические) анальгетики (производные </a:t>
            </a:r>
            <a:r>
              <a:rPr lang="ru-RU" sz="1200" b="1" dirty="0" err="1" smtClean="0">
                <a:solidFill>
                  <a:srgbClr val="000099"/>
                </a:solidFill>
                <a:latin typeface="Arial" pitchFamily="34" charset="0"/>
                <a:cs typeface="Arial" pitchFamily="34" charset="0"/>
              </a:rPr>
              <a:t>парааминофенола</a:t>
            </a:r>
            <a:r>
              <a:rPr lang="ru-RU" sz="1200" b="1" dirty="0" smtClean="0">
                <a:solidFill>
                  <a:srgbClr val="000099"/>
                </a:solidFill>
                <a:latin typeface="Arial" pitchFamily="34" charset="0"/>
                <a:cs typeface="Arial" pitchFamily="34" charset="0"/>
              </a:rPr>
              <a:t>)</a:t>
            </a:r>
          </a:p>
          <a:p>
            <a:pPr marL="400050" lvl="1" indent="0" algn="just">
              <a:spcBef>
                <a:spcPts val="0"/>
              </a:spcBef>
              <a:buNone/>
            </a:pPr>
            <a:r>
              <a:rPr lang="ru-RU" sz="1200" b="1" dirty="0">
                <a:solidFill>
                  <a:srgbClr val="000099"/>
                </a:solidFill>
                <a:latin typeface="Arial" pitchFamily="34" charset="0"/>
                <a:cs typeface="Arial" pitchFamily="34" charset="0"/>
              </a:rPr>
              <a:t>	</a:t>
            </a:r>
            <a:r>
              <a:rPr lang="ru-RU" sz="1200" b="1" dirty="0" smtClean="0">
                <a:solidFill>
                  <a:srgbClr val="000099"/>
                </a:solidFill>
                <a:latin typeface="Arial" pitchFamily="34" charset="0"/>
                <a:cs typeface="Arial" pitchFamily="34" charset="0"/>
              </a:rPr>
              <a:t>2. препараты из различных фармакологических групп с анальгетическим компонентом действия</a:t>
            </a:r>
          </a:p>
          <a:p>
            <a:pPr marL="400050" lvl="1" indent="0" algn="just">
              <a:spcBef>
                <a:spcPts val="0"/>
              </a:spcBef>
              <a:buNone/>
            </a:pPr>
            <a:endParaRPr lang="ru-RU" sz="1200" b="1" dirty="0">
              <a:solidFill>
                <a:srgbClr val="000099"/>
              </a:solidFill>
              <a:latin typeface="Arial" pitchFamily="34" charset="0"/>
              <a:cs typeface="Arial" pitchFamily="34" charset="0"/>
            </a:endParaRPr>
          </a:p>
          <a:p>
            <a:pPr marL="400050" lvl="1" indent="0" algn="just">
              <a:spcBef>
                <a:spcPts val="0"/>
              </a:spcBef>
              <a:buNone/>
            </a:pPr>
            <a:r>
              <a:rPr lang="ru-RU" sz="2000" b="1" i="1" dirty="0" smtClean="0">
                <a:solidFill>
                  <a:srgbClr val="000099"/>
                </a:solidFill>
                <a:latin typeface="Arial" pitchFamily="34" charset="0"/>
                <a:cs typeface="Arial" pitchFamily="34" charset="0"/>
              </a:rPr>
              <a:t>2. Анальгезирующие средства преимущественно периферического действия</a:t>
            </a:r>
            <a:endParaRPr lang="ru-RU" sz="2000" b="1" i="1" dirty="0">
              <a:solidFill>
                <a:srgbClr val="000099"/>
              </a:solidFill>
              <a:latin typeface="Arial" pitchFamily="34" charset="0"/>
              <a:cs typeface="Arial" pitchFamily="34" charset="0"/>
            </a:endParaRPr>
          </a:p>
        </p:txBody>
      </p:sp>
    </p:spTree>
    <p:extLst>
      <p:ext uri="{BB962C8B-B14F-4D97-AF65-F5344CB8AC3E}">
        <p14:creationId xmlns:p14="http://schemas.microsoft.com/office/powerpoint/2010/main" val="26862803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ChangeArrowheads="1"/>
          </p:cNvSpPr>
          <p:nvPr/>
        </p:nvSpPr>
        <p:spPr bwMode="auto">
          <a:xfrm>
            <a:off x="142875" y="71438"/>
            <a:ext cx="8893175" cy="768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lgn="ctr">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800" b="1" dirty="0">
                <a:solidFill>
                  <a:srgbClr val="000099"/>
                </a:solidFill>
                <a:latin typeface="Century Schoolbook" charset="0"/>
              </a:rPr>
              <a:t>ANALGETICA</a:t>
            </a:r>
          </a:p>
        </p:txBody>
      </p:sp>
      <p:sp>
        <p:nvSpPr>
          <p:cNvPr id="126979" name="Rectangle 3"/>
          <p:cNvSpPr>
            <a:spLocks noChangeArrowheads="1"/>
          </p:cNvSpPr>
          <p:nvPr/>
        </p:nvSpPr>
        <p:spPr bwMode="auto">
          <a:xfrm>
            <a:off x="179388" y="779463"/>
            <a:ext cx="3168650" cy="78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28600" algn="l"/>
                <a:tab pos="723900" algn="l"/>
                <a:tab pos="1447800" algn="l"/>
                <a:tab pos="2171700" algn="l"/>
                <a:tab pos="2895600" algn="l"/>
                <a:tab pos="3619500" algn="l"/>
              </a:tabLst>
            </a:pPr>
            <a:r>
              <a:rPr lang="en-US" sz="1400" b="1" dirty="0">
                <a:cs typeface="Times New Roman" pitchFamily="18" charset="0"/>
              </a:rPr>
              <a:t>1. </a:t>
            </a:r>
            <a:r>
              <a:rPr lang="en-US" sz="1400" b="1" dirty="0" err="1">
                <a:cs typeface="Times New Roman" pitchFamily="18" charset="0"/>
              </a:rPr>
              <a:t>Обладают</a:t>
            </a:r>
            <a:r>
              <a:rPr lang="en-US" sz="1400" b="1" dirty="0">
                <a:cs typeface="Times New Roman" pitchFamily="18" charset="0"/>
              </a:rPr>
              <a:t> </a:t>
            </a:r>
            <a:r>
              <a:rPr lang="en-US" sz="1400" b="1" dirty="0" err="1">
                <a:cs typeface="Times New Roman" pitchFamily="18" charset="0"/>
              </a:rPr>
              <a:t>сильным</a:t>
            </a:r>
            <a:r>
              <a:rPr lang="en-US" sz="1400" b="1" dirty="0">
                <a:cs typeface="Times New Roman" pitchFamily="18" charset="0"/>
              </a:rPr>
              <a:t> </a:t>
            </a:r>
            <a:r>
              <a:rPr lang="en-US" sz="1400" b="1" dirty="0" err="1">
                <a:cs typeface="Times New Roman" pitchFamily="18" charset="0"/>
              </a:rPr>
              <a:t>противо</a:t>
            </a:r>
            <a:r>
              <a:rPr lang="en-US" sz="1400" b="1" dirty="0">
                <a:cs typeface="Times New Roman" pitchFamily="18" charset="0"/>
              </a:rPr>
              <a:t>-</a:t>
            </a:r>
            <a:br>
              <a:rPr lang="en-US" sz="1400" b="1" dirty="0">
                <a:cs typeface="Times New Roman" pitchFamily="18" charset="0"/>
              </a:rPr>
            </a:br>
            <a:r>
              <a:rPr lang="en-US" sz="1400" b="1" dirty="0" err="1">
                <a:cs typeface="Times New Roman" pitchFamily="18" charset="0"/>
              </a:rPr>
              <a:t>болевым</a:t>
            </a:r>
            <a:r>
              <a:rPr lang="en-US" sz="1400" b="1" dirty="0">
                <a:cs typeface="Times New Roman" pitchFamily="18" charset="0"/>
              </a:rPr>
              <a:t> </a:t>
            </a:r>
            <a:r>
              <a:rPr lang="en-US" sz="1400" b="1" dirty="0" err="1">
                <a:cs typeface="Times New Roman" pitchFamily="18" charset="0"/>
              </a:rPr>
              <a:t>действием</a:t>
            </a:r>
            <a:r>
              <a:rPr lang="en-US" sz="1400" b="1" dirty="0">
                <a:cs typeface="Times New Roman" pitchFamily="18" charset="0"/>
              </a:rPr>
              <a:t>, </a:t>
            </a:r>
            <a:r>
              <a:rPr lang="en-US" sz="1400" b="1" dirty="0" err="1">
                <a:cs typeface="Times New Roman" pitchFamily="18" charset="0"/>
              </a:rPr>
              <a:t>показаны</a:t>
            </a:r>
            <a:r>
              <a:rPr lang="en-US" sz="1400" b="1" dirty="0">
                <a:cs typeface="Times New Roman" pitchFamily="18" charset="0"/>
              </a:rPr>
              <a:t/>
            </a:r>
            <a:br>
              <a:rPr lang="en-US" sz="1400" b="1" dirty="0">
                <a:cs typeface="Times New Roman" pitchFamily="18" charset="0"/>
              </a:rPr>
            </a:br>
            <a:r>
              <a:rPr lang="en-US" sz="1400" b="1" dirty="0" err="1">
                <a:cs typeface="Times New Roman" pitchFamily="18" charset="0"/>
              </a:rPr>
              <a:t>при</a:t>
            </a:r>
            <a:r>
              <a:rPr lang="en-US" sz="1400" b="1" dirty="0">
                <a:cs typeface="Times New Roman" pitchFamily="18" charset="0"/>
              </a:rPr>
              <a:t> </a:t>
            </a:r>
            <a:r>
              <a:rPr lang="en-US" sz="1400" b="1" dirty="0" err="1">
                <a:cs typeface="Times New Roman" pitchFamily="18" charset="0"/>
              </a:rPr>
              <a:t>болях</a:t>
            </a:r>
            <a:r>
              <a:rPr lang="en-US" sz="1400" b="1" dirty="0">
                <a:cs typeface="Times New Roman" pitchFamily="18" charset="0"/>
              </a:rPr>
              <a:t>, </a:t>
            </a:r>
            <a:r>
              <a:rPr lang="en-US" sz="1400" b="1" dirty="0" err="1">
                <a:cs typeface="Times New Roman" pitchFamily="18" charset="0"/>
              </a:rPr>
              <a:t>угрожающих</a:t>
            </a:r>
            <a:r>
              <a:rPr lang="en-US" sz="1400" b="1" dirty="0">
                <a:cs typeface="Times New Roman" pitchFamily="18" charset="0"/>
              </a:rPr>
              <a:t> </a:t>
            </a:r>
            <a:r>
              <a:rPr lang="en-US" sz="1400" b="1" dirty="0" err="1">
                <a:cs typeface="Times New Roman" pitchFamily="18" charset="0"/>
              </a:rPr>
              <a:t>жизни</a:t>
            </a:r>
            <a:endParaRPr lang="en-US" sz="1400" b="1" dirty="0">
              <a:cs typeface="Times New Roman" pitchFamily="18" charset="0"/>
            </a:endParaRPr>
          </a:p>
        </p:txBody>
      </p:sp>
      <p:sp>
        <p:nvSpPr>
          <p:cNvPr id="126980" name="Rectangle 4"/>
          <p:cNvSpPr>
            <a:spLocks noChangeArrowheads="1"/>
          </p:cNvSpPr>
          <p:nvPr/>
        </p:nvSpPr>
        <p:spPr bwMode="auto">
          <a:xfrm>
            <a:off x="179388" y="1614488"/>
            <a:ext cx="3673475" cy="10144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409575" algn="l"/>
                <a:tab pos="723900" algn="l"/>
                <a:tab pos="1447800" algn="l"/>
                <a:tab pos="2171700" algn="l"/>
                <a:tab pos="2895600" algn="l"/>
                <a:tab pos="3619500" algn="l"/>
              </a:tabLst>
            </a:pPr>
            <a:r>
              <a:rPr lang="en-US" sz="1400" b="1" dirty="0">
                <a:cs typeface="Times New Roman" pitchFamily="18" charset="0"/>
              </a:rPr>
              <a:t>2. </a:t>
            </a:r>
            <a:r>
              <a:rPr lang="en-US" sz="1400" b="1" dirty="0" err="1">
                <a:cs typeface="Times New Roman" pitchFamily="18" charset="0"/>
              </a:rPr>
              <a:t>Механизм</a:t>
            </a:r>
            <a:r>
              <a:rPr lang="en-US" sz="1400" b="1" dirty="0">
                <a:cs typeface="Times New Roman" pitchFamily="18" charset="0"/>
              </a:rPr>
              <a:t>: </a:t>
            </a:r>
            <a:r>
              <a:rPr lang="en-US" sz="1400" b="1" dirty="0" err="1">
                <a:cs typeface="Times New Roman" pitchFamily="18" charset="0"/>
              </a:rPr>
              <a:t>угнетение</a:t>
            </a:r>
            <a:r>
              <a:rPr lang="en-US" sz="1400" b="1" dirty="0">
                <a:cs typeface="Times New Roman" pitchFamily="18" charset="0"/>
              </a:rPr>
              <a:t> </a:t>
            </a:r>
            <a:r>
              <a:rPr lang="en-US" sz="1400" b="1" i="1" dirty="0" err="1">
                <a:cs typeface="Times New Roman" pitchFamily="18" charset="0"/>
              </a:rPr>
              <a:t>подкоркового</a:t>
            </a:r>
            <a:r>
              <a:rPr lang="en-US" sz="1400" b="1" i="1" dirty="0">
                <a:cs typeface="Times New Roman" pitchFamily="18" charset="0"/>
              </a:rPr>
              <a:t> </a:t>
            </a:r>
            <a:r>
              <a:rPr lang="en-US" sz="1400" b="1" dirty="0" err="1">
                <a:cs typeface="Times New Roman" pitchFamily="18" charset="0"/>
              </a:rPr>
              <a:t>центра</a:t>
            </a:r>
            <a:r>
              <a:rPr lang="en-US" sz="1400" b="1" dirty="0">
                <a:cs typeface="Times New Roman" pitchFamily="18" charset="0"/>
              </a:rPr>
              <a:t> и </a:t>
            </a:r>
            <a:r>
              <a:rPr lang="en-US" sz="1400" b="1" i="1" dirty="0" err="1">
                <a:cs typeface="Times New Roman" pitchFamily="18" charset="0"/>
              </a:rPr>
              <a:t>корковых</a:t>
            </a:r>
            <a:r>
              <a:rPr lang="en-US" sz="1400" b="1" i="1" dirty="0">
                <a:cs typeface="Times New Roman" pitchFamily="18" charset="0"/>
              </a:rPr>
              <a:t> </a:t>
            </a:r>
            <a:r>
              <a:rPr lang="en-US" sz="1400" b="1" dirty="0" err="1">
                <a:cs typeface="Times New Roman" pitchFamily="18" charset="0"/>
              </a:rPr>
              <a:t>структур</a:t>
            </a:r>
            <a:r>
              <a:rPr lang="en-US" sz="1400" b="1" dirty="0">
                <a:cs typeface="Times New Roman" pitchFamily="18" charset="0"/>
              </a:rPr>
              <a:t>, </a:t>
            </a:r>
            <a:r>
              <a:rPr lang="en-US" sz="1400" b="1" dirty="0" err="1">
                <a:cs typeface="Times New Roman" pitchFamily="18" charset="0"/>
              </a:rPr>
              <a:t>воспринимающих</a:t>
            </a:r>
            <a:r>
              <a:rPr lang="en-US" sz="1400" b="1" dirty="0">
                <a:cs typeface="Times New Roman" pitchFamily="18" charset="0"/>
              </a:rPr>
              <a:t> </a:t>
            </a:r>
            <a:r>
              <a:rPr lang="en-US" sz="1400" b="1" dirty="0" err="1">
                <a:cs typeface="Times New Roman" pitchFamily="18" charset="0"/>
              </a:rPr>
              <a:t>боль</a:t>
            </a:r>
            <a:r>
              <a:rPr lang="en-US" sz="1400" b="1" dirty="0">
                <a:cs typeface="Times New Roman" pitchFamily="18" charset="0"/>
              </a:rPr>
              <a:t>, в </a:t>
            </a:r>
            <a:r>
              <a:rPr lang="en-US" sz="1400" b="1" dirty="0" err="1">
                <a:cs typeface="Times New Roman" pitchFamily="18" charset="0"/>
              </a:rPr>
              <a:t>связи</a:t>
            </a:r>
            <a:r>
              <a:rPr lang="en-US" sz="1400" b="1" dirty="0">
                <a:cs typeface="Times New Roman" pitchFamily="18" charset="0"/>
              </a:rPr>
              <a:t> с </a:t>
            </a:r>
            <a:r>
              <a:rPr lang="en-US" sz="1400" b="1" dirty="0" err="1">
                <a:cs typeface="Times New Roman" pitchFamily="18" charset="0"/>
              </a:rPr>
              <a:t>возбуждением</a:t>
            </a:r>
            <a:r>
              <a:rPr lang="en-US" sz="1400" b="1" dirty="0">
                <a:cs typeface="Times New Roman" pitchFamily="18" charset="0"/>
              </a:rPr>
              <a:t> </a:t>
            </a:r>
            <a:r>
              <a:rPr lang="en-US" sz="1400" b="1" dirty="0" err="1">
                <a:cs typeface="Times New Roman" pitchFamily="18" charset="0"/>
              </a:rPr>
              <a:t>опиатных</a:t>
            </a:r>
            <a:r>
              <a:rPr lang="en-US" sz="1400" b="1" dirty="0">
                <a:cs typeface="Times New Roman" pitchFamily="18" charset="0"/>
              </a:rPr>
              <a:t> </a:t>
            </a:r>
            <a:r>
              <a:rPr lang="en-US" sz="1400" b="1" dirty="0" err="1">
                <a:cs typeface="Times New Roman" pitchFamily="18" charset="0"/>
              </a:rPr>
              <a:t>рецепторов</a:t>
            </a:r>
            <a:endParaRPr lang="en-US" sz="1400" b="1" dirty="0">
              <a:cs typeface="Times New Roman" pitchFamily="18" charset="0"/>
            </a:endParaRPr>
          </a:p>
        </p:txBody>
      </p:sp>
      <p:sp>
        <p:nvSpPr>
          <p:cNvPr id="126981" name="Rectangle 5"/>
          <p:cNvSpPr>
            <a:spLocks noChangeArrowheads="1"/>
          </p:cNvSpPr>
          <p:nvPr/>
        </p:nvSpPr>
        <p:spPr bwMode="auto">
          <a:xfrm>
            <a:off x="179388" y="2738438"/>
            <a:ext cx="3025775"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409575" algn="l"/>
                <a:tab pos="723900" algn="l"/>
                <a:tab pos="1447800" algn="l"/>
                <a:tab pos="2171700" algn="l"/>
                <a:tab pos="2895600" algn="l"/>
                <a:tab pos="3619500" algn="l"/>
              </a:tabLst>
            </a:pPr>
            <a:r>
              <a:rPr lang="en-US" sz="1400" b="1" dirty="0">
                <a:cs typeface="Times New Roman" pitchFamily="18" charset="0"/>
              </a:rPr>
              <a:t>3. </a:t>
            </a:r>
            <a:r>
              <a:rPr lang="en-US" sz="1400" b="1" dirty="0" err="1">
                <a:cs typeface="Times New Roman" pitchFamily="18" charset="0"/>
              </a:rPr>
              <a:t>Противоболевое</a:t>
            </a:r>
            <a:r>
              <a:rPr lang="en-US" sz="1400" b="1" dirty="0">
                <a:cs typeface="Times New Roman" pitchFamily="18" charset="0"/>
              </a:rPr>
              <a:t> </a:t>
            </a:r>
            <a:r>
              <a:rPr lang="en-US" sz="1400" b="1" dirty="0" err="1">
                <a:cs typeface="Times New Roman" pitchFamily="18" charset="0"/>
              </a:rPr>
              <a:t>действие</a:t>
            </a:r>
            <a:r>
              <a:rPr lang="en-US" sz="1400" b="1" dirty="0">
                <a:cs typeface="Times New Roman" pitchFamily="18" charset="0"/>
              </a:rPr>
              <a:t> </a:t>
            </a:r>
            <a:r>
              <a:rPr lang="en-US" sz="1400" b="1" dirty="0" err="1">
                <a:cs typeface="Times New Roman" pitchFamily="18" charset="0"/>
              </a:rPr>
              <a:t>сопровождается</a:t>
            </a:r>
            <a:r>
              <a:rPr lang="en-US" sz="1400" b="1" dirty="0">
                <a:cs typeface="Times New Roman" pitchFamily="18" charset="0"/>
              </a:rPr>
              <a:t> </a:t>
            </a:r>
            <a:r>
              <a:rPr lang="en-US" sz="1400" b="1" dirty="0" err="1">
                <a:cs typeface="Times New Roman" pitchFamily="18" charset="0"/>
              </a:rPr>
              <a:t>снотворным</a:t>
            </a:r>
            <a:r>
              <a:rPr lang="en-US" sz="1400" b="1" dirty="0">
                <a:cs typeface="Times New Roman" pitchFamily="18" charset="0"/>
              </a:rPr>
              <a:t> </a:t>
            </a:r>
            <a:r>
              <a:rPr lang="en-US" sz="1400" b="1" dirty="0" err="1">
                <a:cs typeface="Times New Roman" pitchFamily="18" charset="0"/>
              </a:rPr>
              <a:t>эффектом</a:t>
            </a:r>
            <a:endParaRPr lang="en-US" sz="1400" b="1" dirty="0">
              <a:cs typeface="Times New Roman" pitchFamily="18" charset="0"/>
            </a:endParaRPr>
          </a:p>
        </p:txBody>
      </p:sp>
      <p:sp>
        <p:nvSpPr>
          <p:cNvPr id="126982" name="Rectangle 6"/>
          <p:cNvSpPr>
            <a:spLocks noChangeArrowheads="1"/>
          </p:cNvSpPr>
          <p:nvPr/>
        </p:nvSpPr>
        <p:spPr bwMode="auto">
          <a:xfrm>
            <a:off x="179388" y="3544888"/>
            <a:ext cx="3024187"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88925" algn="l"/>
                <a:tab pos="723900" algn="l"/>
                <a:tab pos="1447800" algn="l"/>
                <a:tab pos="2171700" algn="l"/>
                <a:tab pos="2895600" algn="l"/>
                <a:tab pos="3619500" algn="l"/>
              </a:tabLst>
            </a:pPr>
            <a:r>
              <a:rPr lang="en-US" sz="1400" b="1" dirty="0">
                <a:cs typeface="Times New Roman" pitchFamily="18" charset="0"/>
              </a:rPr>
              <a:t>4. </a:t>
            </a:r>
            <a:r>
              <a:rPr lang="en-US" sz="1400" b="1" dirty="0" err="1">
                <a:cs typeface="Times New Roman" pitchFamily="18" charset="0"/>
              </a:rPr>
              <a:t>Свойственно</a:t>
            </a:r>
            <a:r>
              <a:rPr lang="en-US" sz="1400" b="1" dirty="0">
                <a:cs typeface="Times New Roman" pitchFamily="18" charset="0"/>
              </a:rPr>
              <a:t> </a:t>
            </a:r>
            <a:r>
              <a:rPr lang="en-US" sz="1400" b="1" dirty="0" err="1">
                <a:cs typeface="Times New Roman" pitchFamily="18" charset="0"/>
              </a:rPr>
              <a:t>привыкание</a:t>
            </a:r>
            <a:r>
              <a:rPr lang="en-US" sz="1400" b="1" dirty="0">
                <a:cs typeface="Times New Roman" pitchFamily="18" charset="0"/>
              </a:rPr>
              <a:t> с </a:t>
            </a:r>
            <a:r>
              <a:rPr lang="en-US" sz="1400" b="1" dirty="0" err="1">
                <a:cs typeface="Times New Roman" pitchFamily="18" charset="0"/>
              </a:rPr>
              <a:t>развитием</a:t>
            </a:r>
            <a:r>
              <a:rPr lang="en-US" sz="1400" b="1" dirty="0">
                <a:cs typeface="Times New Roman" pitchFamily="18" charset="0"/>
              </a:rPr>
              <a:t> </a:t>
            </a:r>
            <a:r>
              <a:rPr lang="en-US" sz="1400" b="1" dirty="0" err="1">
                <a:cs typeface="Times New Roman" pitchFamily="18" charset="0"/>
              </a:rPr>
              <a:t>лекарственной</a:t>
            </a:r>
            <a:r>
              <a:rPr lang="en-US" sz="1400" b="1" dirty="0">
                <a:cs typeface="Times New Roman" pitchFamily="18" charset="0"/>
              </a:rPr>
              <a:t> </a:t>
            </a:r>
            <a:r>
              <a:rPr lang="en-US" sz="1400" b="1" dirty="0" err="1">
                <a:cs typeface="Times New Roman" pitchFamily="18" charset="0"/>
              </a:rPr>
              <a:t>зависимости</a:t>
            </a:r>
            <a:endParaRPr lang="en-US" sz="1400" b="1" dirty="0">
              <a:cs typeface="Times New Roman" pitchFamily="18" charset="0"/>
            </a:endParaRPr>
          </a:p>
        </p:txBody>
      </p:sp>
      <p:sp>
        <p:nvSpPr>
          <p:cNvPr id="126983" name="Rectangle 7"/>
          <p:cNvSpPr>
            <a:spLocks noChangeArrowheads="1"/>
          </p:cNvSpPr>
          <p:nvPr/>
        </p:nvSpPr>
        <p:spPr bwMode="auto">
          <a:xfrm>
            <a:off x="179388" y="4365625"/>
            <a:ext cx="2808287" cy="55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Lst>
            </a:pPr>
            <a:r>
              <a:rPr lang="en-US" sz="1400" b="1" dirty="0"/>
              <a:t>5. </a:t>
            </a:r>
            <a:r>
              <a:rPr lang="en-US" sz="1400" b="1" dirty="0" err="1"/>
              <a:t>Другими</a:t>
            </a:r>
            <a:r>
              <a:rPr lang="en-US" sz="1400" b="1" dirty="0"/>
              <a:t> </a:t>
            </a:r>
            <a:r>
              <a:rPr lang="en-US" sz="1400" b="1" dirty="0" err="1"/>
              <a:t>полезными</a:t>
            </a:r>
            <a:r>
              <a:rPr lang="en-US" sz="1400" b="1" dirty="0"/>
              <a:t> </a:t>
            </a:r>
            <a:r>
              <a:rPr lang="en-US" sz="1400" b="1" dirty="0" err="1"/>
              <a:t>свойствами</a:t>
            </a:r>
            <a:r>
              <a:rPr lang="en-US" sz="1400" b="1" dirty="0"/>
              <a:t> </a:t>
            </a:r>
            <a:r>
              <a:rPr lang="en-US" sz="1400" b="1" dirty="0" err="1"/>
              <a:t>не</a:t>
            </a:r>
            <a:r>
              <a:rPr lang="en-US" sz="1400" b="1" dirty="0"/>
              <a:t> </a:t>
            </a:r>
            <a:r>
              <a:rPr lang="en-US" sz="1400" b="1" dirty="0" err="1"/>
              <a:t>обладают</a:t>
            </a:r>
            <a:endParaRPr lang="en-US" sz="1400" b="1" dirty="0"/>
          </a:p>
        </p:txBody>
      </p:sp>
      <p:sp>
        <p:nvSpPr>
          <p:cNvPr id="126984" name="Rectangle 8"/>
          <p:cNvSpPr>
            <a:spLocks noChangeArrowheads="1"/>
          </p:cNvSpPr>
          <p:nvPr/>
        </p:nvSpPr>
        <p:spPr bwMode="auto">
          <a:xfrm>
            <a:off x="179388" y="4868863"/>
            <a:ext cx="2233612" cy="322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196850" algn="l"/>
                <a:tab pos="723900" algn="l"/>
                <a:tab pos="1447800" algn="l"/>
                <a:tab pos="2171700" algn="l"/>
                <a:tab pos="2895600" algn="l"/>
              </a:tabLst>
            </a:pPr>
            <a:r>
              <a:rPr lang="en-US" sz="1400" b="1" dirty="0">
                <a:cs typeface="Times New Roman" pitchFamily="18" charset="0"/>
              </a:rPr>
              <a:t>6. </a:t>
            </a:r>
            <a:r>
              <a:rPr lang="en-US" sz="1400" b="1" dirty="0" err="1">
                <a:cs typeface="Times New Roman" pitchFamily="18" charset="0"/>
              </a:rPr>
              <a:t>Угнетают</a:t>
            </a:r>
            <a:r>
              <a:rPr lang="en-US" sz="1400" b="1" dirty="0">
                <a:cs typeface="Times New Roman" pitchFamily="18" charset="0"/>
              </a:rPr>
              <a:t> </a:t>
            </a:r>
            <a:r>
              <a:rPr lang="en-US" sz="1400" b="1" dirty="0" err="1">
                <a:cs typeface="Times New Roman" pitchFamily="18" charset="0"/>
              </a:rPr>
              <a:t>дыхание</a:t>
            </a:r>
            <a:endParaRPr lang="en-US" sz="1400" b="1" dirty="0">
              <a:cs typeface="Times New Roman" pitchFamily="18" charset="0"/>
            </a:endParaRPr>
          </a:p>
        </p:txBody>
      </p:sp>
      <p:sp>
        <p:nvSpPr>
          <p:cNvPr id="126985" name="Rectangle 9"/>
          <p:cNvSpPr>
            <a:spLocks noChangeArrowheads="1"/>
          </p:cNvSpPr>
          <p:nvPr/>
        </p:nvSpPr>
        <p:spPr bwMode="auto">
          <a:xfrm>
            <a:off x="179388" y="5216525"/>
            <a:ext cx="2665412" cy="322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196850" algn="l"/>
                <a:tab pos="723900" algn="l"/>
                <a:tab pos="1447800" algn="l"/>
                <a:tab pos="2171700" algn="l"/>
                <a:tab pos="2895600" algn="l"/>
                <a:tab pos="3619500" algn="l"/>
              </a:tabLst>
            </a:pPr>
            <a:r>
              <a:rPr lang="en-US" sz="1400" b="1" dirty="0">
                <a:cs typeface="Times New Roman" pitchFamily="18" charset="0"/>
              </a:rPr>
              <a:t>7. </a:t>
            </a:r>
            <a:r>
              <a:rPr lang="en-US" sz="1400" b="1" dirty="0" err="1">
                <a:cs typeface="Times New Roman" pitchFamily="18" charset="0"/>
              </a:rPr>
              <a:t>Показания</a:t>
            </a:r>
            <a:r>
              <a:rPr lang="en-US" sz="1400" b="1" dirty="0">
                <a:cs typeface="Times New Roman" pitchFamily="18" charset="0"/>
              </a:rPr>
              <a:t> </a:t>
            </a:r>
            <a:r>
              <a:rPr lang="en-US" sz="1400" b="1" dirty="0" err="1">
                <a:cs typeface="Times New Roman" pitchFamily="18" charset="0"/>
              </a:rPr>
              <a:t>ограничены</a:t>
            </a:r>
            <a:endParaRPr lang="en-US" sz="1400" b="1" dirty="0">
              <a:cs typeface="Times New Roman" pitchFamily="18" charset="0"/>
            </a:endParaRPr>
          </a:p>
        </p:txBody>
      </p:sp>
      <p:sp>
        <p:nvSpPr>
          <p:cNvPr id="126986" name="Rectangle 10"/>
          <p:cNvSpPr>
            <a:spLocks noChangeArrowheads="1"/>
          </p:cNvSpPr>
          <p:nvPr/>
        </p:nvSpPr>
        <p:spPr bwMode="auto">
          <a:xfrm>
            <a:off x="179388" y="5518150"/>
            <a:ext cx="3241675" cy="554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479425" algn="l"/>
                <a:tab pos="723900" algn="l"/>
                <a:tab pos="1447800" algn="l"/>
                <a:tab pos="2171700" algn="l"/>
                <a:tab pos="2895600" algn="l"/>
                <a:tab pos="3619500" algn="l"/>
              </a:tabLst>
            </a:pPr>
            <a:r>
              <a:rPr lang="en-US" sz="1400" b="1" dirty="0">
                <a:cs typeface="Times New Roman" pitchFamily="18" charset="0"/>
              </a:rPr>
              <a:t>8. </a:t>
            </a:r>
            <a:r>
              <a:rPr lang="en-US" sz="1400" b="1" dirty="0" err="1">
                <a:cs typeface="Times New Roman" pitchFamily="18" charset="0"/>
              </a:rPr>
              <a:t>Специфическим</a:t>
            </a:r>
            <a:r>
              <a:rPr lang="en-US" sz="1400" b="1" dirty="0">
                <a:cs typeface="Times New Roman" pitchFamily="18" charset="0"/>
              </a:rPr>
              <a:t> </a:t>
            </a:r>
            <a:r>
              <a:rPr lang="en-US" sz="1400" b="1" dirty="0" err="1">
                <a:cs typeface="Times New Roman" pitchFamily="18" charset="0"/>
              </a:rPr>
              <a:t>антагонистом</a:t>
            </a:r>
            <a:r>
              <a:rPr lang="en-US" sz="1400" b="1" dirty="0">
                <a:cs typeface="Times New Roman" pitchFamily="18" charset="0"/>
              </a:rPr>
              <a:t> </a:t>
            </a:r>
            <a:r>
              <a:rPr lang="en-US" sz="1400" b="1" dirty="0" err="1">
                <a:cs typeface="Times New Roman" pitchFamily="18" charset="0"/>
              </a:rPr>
              <a:t>является</a:t>
            </a:r>
            <a:r>
              <a:rPr lang="en-US" sz="1400" b="1" dirty="0">
                <a:cs typeface="Times New Roman" pitchFamily="18" charset="0"/>
              </a:rPr>
              <a:t> </a:t>
            </a:r>
            <a:r>
              <a:rPr lang="en-US" sz="1400" b="1" i="1" dirty="0" err="1">
                <a:cs typeface="Times New Roman" pitchFamily="18" charset="0"/>
              </a:rPr>
              <a:t>налоксон</a:t>
            </a:r>
            <a:r>
              <a:rPr lang="en-US" sz="1400" b="1" i="1" dirty="0">
                <a:cs typeface="Times New Roman" pitchFamily="18" charset="0"/>
              </a:rPr>
              <a:t>, </a:t>
            </a:r>
            <a:r>
              <a:rPr lang="en-US" sz="1400" b="1" i="1" dirty="0" err="1">
                <a:cs typeface="Times New Roman" pitchFamily="18" charset="0"/>
              </a:rPr>
              <a:t>налтрексон</a:t>
            </a:r>
            <a:endParaRPr lang="en-US" sz="1400" b="1" i="1" dirty="0">
              <a:cs typeface="Times New Roman" pitchFamily="18" charset="0"/>
            </a:endParaRPr>
          </a:p>
        </p:txBody>
      </p:sp>
      <p:sp>
        <p:nvSpPr>
          <p:cNvPr id="126987" name="Rectangle 11"/>
          <p:cNvSpPr>
            <a:spLocks noChangeArrowheads="1"/>
          </p:cNvSpPr>
          <p:nvPr/>
        </p:nvSpPr>
        <p:spPr bwMode="auto">
          <a:xfrm>
            <a:off x="180975" y="6022975"/>
            <a:ext cx="4572000" cy="9350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304800" algn="l"/>
                <a:tab pos="723900" algn="l"/>
                <a:tab pos="1447800" algn="l"/>
                <a:tab pos="2171700" algn="l"/>
                <a:tab pos="2895600" algn="l"/>
                <a:tab pos="3619500" algn="l"/>
              </a:tabLst>
            </a:pPr>
            <a:r>
              <a:rPr lang="en-US" sz="1400" b="1" dirty="0">
                <a:cs typeface="Times New Roman" pitchFamily="18" charset="0"/>
              </a:rPr>
              <a:t>9. </a:t>
            </a:r>
            <a:r>
              <a:rPr lang="en-US" sz="1400" b="1" dirty="0" err="1">
                <a:cs typeface="Times New Roman" pitchFamily="18" charset="0"/>
              </a:rPr>
              <a:t>Представлены</a:t>
            </a:r>
            <a:r>
              <a:rPr lang="en-US" sz="1400" b="1" dirty="0">
                <a:cs typeface="Times New Roman" pitchFamily="18" charset="0"/>
              </a:rPr>
              <a:t> </a:t>
            </a:r>
            <a:r>
              <a:rPr lang="en-US" sz="1400" b="1" dirty="0" err="1">
                <a:cs typeface="Times New Roman" pitchFamily="18" charset="0"/>
              </a:rPr>
              <a:t>природными</a:t>
            </a:r>
            <a:r>
              <a:rPr lang="en-US" sz="1400" b="1" dirty="0">
                <a:cs typeface="Times New Roman" pitchFamily="18" charset="0"/>
              </a:rPr>
              <a:t> </a:t>
            </a:r>
            <a:r>
              <a:rPr lang="en-US" sz="1400" b="1" dirty="0" err="1">
                <a:cs typeface="Times New Roman" pitchFamily="18" charset="0"/>
              </a:rPr>
              <a:t>оединениями</a:t>
            </a:r>
            <a:r>
              <a:rPr lang="en-US" sz="1400" b="1" dirty="0">
                <a:cs typeface="Times New Roman" pitchFamily="18" charset="0"/>
              </a:rPr>
              <a:t> </a:t>
            </a:r>
            <a:r>
              <a:rPr lang="en-US" sz="1400" b="1" dirty="0" err="1">
                <a:cs typeface="Times New Roman" pitchFamily="18" charset="0"/>
              </a:rPr>
              <a:t>морфина</a:t>
            </a:r>
            <a:r>
              <a:rPr lang="en-US" sz="1400" b="1" dirty="0">
                <a:cs typeface="Times New Roman" pitchFamily="18" charset="0"/>
              </a:rPr>
              <a:t> и </a:t>
            </a:r>
            <a:r>
              <a:rPr lang="en-US" sz="1400" b="1" dirty="0" err="1">
                <a:cs typeface="Times New Roman" pitchFamily="18" charset="0"/>
              </a:rPr>
              <a:t>его</a:t>
            </a:r>
            <a:r>
              <a:rPr lang="en-US" sz="1400" b="1" dirty="0">
                <a:cs typeface="Times New Roman" pitchFamily="18" charset="0"/>
              </a:rPr>
              <a:t> </a:t>
            </a:r>
            <a:r>
              <a:rPr lang="en-US" sz="1400" b="1" dirty="0" err="1">
                <a:cs typeface="Times New Roman" pitchFamily="18" charset="0"/>
              </a:rPr>
              <a:t>синтетическими</a:t>
            </a:r>
            <a:r>
              <a:rPr lang="en-US" sz="1400" b="1" dirty="0">
                <a:cs typeface="Times New Roman" pitchFamily="18" charset="0"/>
              </a:rPr>
              <a:t> и </a:t>
            </a:r>
            <a:r>
              <a:rPr lang="en-US" sz="1400" b="1" dirty="0" err="1">
                <a:cs typeface="Times New Roman" pitchFamily="18" charset="0"/>
              </a:rPr>
              <a:t>полусинтетическими</a:t>
            </a:r>
            <a:r>
              <a:rPr lang="en-US" sz="1400" b="1" dirty="0">
                <a:cs typeface="Times New Roman" pitchFamily="18" charset="0"/>
              </a:rPr>
              <a:t> </a:t>
            </a:r>
            <a:r>
              <a:rPr lang="en-US" sz="1400" b="1" dirty="0" err="1">
                <a:cs typeface="Times New Roman" pitchFamily="18" charset="0"/>
              </a:rPr>
              <a:t>аналогами</a:t>
            </a:r>
            <a:endParaRPr lang="en-US" sz="1400" b="1" dirty="0">
              <a:cs typeface="Times New Roman" pitchFamily="18" charset="0"/>
            </a:endParaRPr>
          </a:p>
        </p:txBody>
      </p:sp>
      <p:sp>
        <p:nvSpPr>
          <p:cNvPr id="126988" name="Rectangle 12"/>
          <p:cNvSpPr>
            <a:spLocks noChangeArrowheads="1"/>
          </p:cNvSpPr>
          <p:nvPr/>
        </p:nvSpPr>
        <p:spPr bwMode="auto">
          <a:xfrm>
            <a:off x="763588" y="404813"/>
            <a:ext cx="240482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a:buClr>
                <a:srgbClr val="000000"/>
              </a:buClr>
              <a:buSzPct val="100000"/>
              <a:buFont typeface="Times New Roman" pitchFamily="18" charset="0"/>
              <a:buNone/>
            </a:pPr>
            <a:r>
              <a:rPr lang="en-US" sz="1800" b="1" dirty="0">
                <a:solidFill>
                  <a:srgbClr val="000099"/>
                </a:solidFill>
                <a:latin typeface="Garamond" pitchFamily="18" charset="0"/>
              </a:rPr>
              <a:t>НАРКОТИЧЕСКИЕ</a:t>
            </a:r>
          </a:p>
        </p:txBody>
      </p:sp>
      <p:sp>
        <p:nvSpPr>
          <p:cNvPr id="126989" name="Rectangle 13"/>
          <p:cNvSpPr>
            <a:spLocks noChangeArrowheads="1"/>
          </p:cNvSpPr>
          <p:nvPr/>
        </p:nvSpPr>
        <p:spPr bwMode="auto">
          <a:xfrm>
            <a:off x="6092825" y="404813"/>
            <a:ext cx="276870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defTabSz="914400">
              <a:buClr>
                <a:srgbClr val="000000"/>
              </a:buClr>
              <a:buSzPct val="100000"/>
              <a:buFont typeface="Times New Roman" pitchFamily="18" charset="0"/>
              <a:buNone/>
            </a:pPr>
            <a:r>
              <a:rPr lang="ru-RU" sz="1800" b="1" dirty="0">
                <a:solidFill>
                  <a:srgbClr val="000099"/>
                </a:solidFill>
                <a:latin typeface="Garamond" pitchFamily="18" charset="0"/>
              </a:rPr>
              <a:t>НЕ</a:t>
            </a:r>
            <a:r>
              <a:rPr lang="en-US" sz="1800" b="1" dirty="0">
                <a:solidFill>
                  <a:srgbClr val="000099"/>
                </a:solidFill>
                <a:latin typeface="Garamond" pitchFamily="18" charset="0"/>
              </a:rPr>
              <a:t>НАРКОТИЧЕСКИЕ</a:t>
            </a:r>
          </a:p>
        </p:txBody>
      </p:sp>
      <p:sp>
        <p:nvSpPr>
          <p:cNvPr id="126990" name="Rectangle 14"/>
          <p:cNvSpPr>
            <a:spLocks noChangeArrowheads="1"/>
          </p:cNvSpPr>
          <p:nvPr/>
        </p:nvSpPr>
        <p:spPr bwMode="auto">
          <a:xfrm>
            <a:off x="4643438" y="774145"/>
            <a:ext cx="4392612" cy="7530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339725" algn="l"/>
                <a:tab pos="723900" algn="l"/>
                <a:tab pos="1447800" algn="l"/>
                <a:tab pos="2171700" algn="l"/>
                <a:tab pos="2895600" algn="l"/>
                <a:tab pos="3619500" algn="l"/>
                <a:tab pos="4343400" algn="l"/>
              </a:tabLst>
            </a:pPr>
            <a:r>
              <a:rPr lang="en-US" sz="1400" b="1" dirty="0">
                <a:cs typeface="Times New Roman" pitchFamily="18" charset="0"/>
              </a:rPr>
              <a:t>1. </a:t>
            </a:r>
            <a:r>
              <a:rPr lang="en-US" sz="1400" b="1" dirty="0" err="1">
                <a:cs typeface="Times New Roman" pitchFamily="18" charset="0"/>
              </a:rPr>
              <a:t>Обладают</a:t>
            </a:r>
            <a:r>
              <a:rPr lang="en-US" sz="1400" b="1" dirty="0">
                <a:cs typeface="Times New Roman" pitchFamily="18" charset="0"/>
              </a:rPr>
              <a:t> </a:t>
            </a:r>
            <a:r>
              <a:rPr lang="en-US" sz="1400" b="1" dirty="0" err="1">
                <a:cs typeface="Times New Roman" pitchFamily="18" charset="0"/>
              </a:rPr>
              <a:t>менее</a:t>
            </a:r>
            <a:r>
              <a:rPr lang="en-US" sz="1400" b="1" dirty="0">
                <a:cs typeface="Times New Roman" pitchFamily="18" charset="0"/>
              </a:rPr>
              <a:t> </a:t>
            </a:r>
            <a:r>
              <a:rPr lang="en-US" sz="1400" b="1" dirty="0" err="1">
                <a:cs typeface="Times New Roman" pitchFamily="18" charset="0"/>
              </a:rPr>
              <a:t>сильным</a:t>
            </a:r>
            <a:r>
              <a:rPr lang="en-US" sz="1400" b="1" dirty="0">
                <a:cs typeface="Times New Roman" pitchFamily="18" charset="0"/>
              </a:rPr>
              <a:t> </a:t>
            </a:r>
            <a:r>
              <a:rPr lang="en-US" sz="1400" b="1" dirty="0" err="1">
                <a:cs typeface="Times New Roman" pitchFamily="18" charset="0"/>
              </a:rPr>
              <a:t>противоболевым</a:t>
            </a:r>
            <a:r>
              <a:rPr lang="en-US" sz="1400" b="1" dirty="0">
                <a:cs typeface="Times New Roman" pitchFamily="18" charset="0"/>
              </a:rPr>
              <a:t> </a:t>
            </a:r>
            <a:r>
              <a:rPr lang="en-US" sz="1400" b="1" dirty="0" err="1">
                <a:cs typeface="Times New Roman" pitchFamily="18" charset="0"/>
              </a:rPr>
              <a:t>действием</a:t>
            </a:r>
            <a:r>
              <a:rPr lang="en-US" sz="1400" b="1" dirty="0">
                <a:cs typeface="Times New Roman" pitchFamily="18" charset="0"/>
              </a:rPr>
              <a:t>, </a:t>
            </a:r>
            <a:r>
              <a:rPr lang="en-US" sz="1400" b="1" dirty="0" err="1">
                <a:cs typeface="Times New Roman" pitchFamily="18" charset="0"/>
              </a:rPr>
              <a:t>показаны</a:t>
            </a:r>
            <a:r>
              <a:rPr lang="en-US" sz="1400" b="1" dirty="0">
                <a:cs typeface="Times New Roman" pitchFamily="18" charset="0"/>
              </a:rPr>
              <a:t> </a:t>
            </a:r>
            <a:r>
              <a:rPr lang="en-US" sz="1400" b="1" dirty="0" err="1">
                <a:cs typeface="Times New Roman" pitchFamily="18" charset="0"/>
              </a:rPr>
              <a:t>при</a:t>
            </a:r>
            <a:r>
              <a:rPr lang="en-US" sz="1400" b="1" dirty="0">
                <a:cs typeface="Times New Roman" pitchFamily="18" charset="0"/>
              </a:rPr>
              <a:t> </a:t>
            </a:r>
            <a:r>
              <a:rPr lang="en-US" sz="1400" b="1" dirty="0" err="1">
                <a:cs typeface="Times New Roman" pitchFamily="18" charset="0"/>
              </a:rPr>
              <a:t>головной</a:t>
            </a:r>
            <a:r>
              <a:rPr lang="en-US" sz="1400" b="1" dirty="0">
                <a:cs typeface="Times New Roman" pitchFamily="18" charset="0"/>
              </a:rPr>
              <a:t>, </a:t>
            </a:r>
            <a:r>
              <a:rPr lang="en-US" sz="1400" b="1" dirty="0" err="1">
                <a:cs typeface="Times New Roman" pitchFamily="18" charset="0"/>
              </a:rPr>
              <a:t>зубной</a:t>
            </a:r>
            <a:r>
              <a:rPr lang="en-US" sz="1400" b="1" dirty="0">
                <a:cs typeface="Times New Roman" pitchFamily="18" charset="0"/>
              </a:rPr>
              <a:t>,</a:t>
            </a:r>
            <a:br>
              <a:rPr lang="en-US" sz="1400" b="1" dirty="0">
                <a:cs typeface="Times New Roman" pitchFamily="18" charset="0"/>
              </a:rPr>
            </a:br>
            <a:r>
              <a:rPr lang="en-US" sz="1400" b="1" dirty="0" err="1">
                <a:cs typeface="Times New Roman" pitchFamily="18" charset="0"/>
              </a:rPr>
              <a:t>суставной</a:t>
            </a:r>
            <a:r>
              <a:rPr lang="en-US" sz="1400" b="1" dirty="0">
                <a:cs typeface="Times New Roman" pitchFamily="18" charset="0"/>
              </a:rPr>
              <a:t>, </a:t>
            </a:r>
            <a:r>
              <a:rPr lang="en-US" sz="1400" b="1" dirty="0" err="1">
                <a:cs typeface="Times New Roman" pitchFamily="18" charset="0"/>
              </a:rPr>
              <a:t>мышечной</a:t>
            </a:r>
            <a:r>
              <a:rPr lang="en-US" sz="1400" b="1" dirty="0">
                <a:cs typeface="Times New Roman" pitchFamily="18" charset="0"/>
              </a:rPr>
              <a:t> </a:t>
            </a:r>
            <a:r>
              <a:rPr lang="en-US" sz="1400" b="1" dirty="0" err="1">
                <a:cs typeface="Times New Roman" pitchFamily="18" charset="0"/>
              </a:rPr>
              <a:t>болях</a:t>
            </a:r>
            <a:r>
              <a:rPr lang="en-US" sz="1400" b="1" dirty="0">
                <a:cs typeface="Times New Roman" pitchFamily="18" charset="0"/>
              </a:rPr>
              <a:t> </a:t>
            </a:r>
            <a:r>
              <a:rPr lang="en-US" sz="1400" b="1" dirty="0" err="1">
                <a:cs typeface="Times New Roman" pitchFamily="18" charset="0"/>
              </a:rPr>
              <a:t>воспалительного</a:t>
            </a:r>
            <a:r>
              <a:rPr lang="en-US" sz="1400" b="1" dirty="0">
                <a:cs typeface="Times New Roman" pitchFamily="18" charset="0"/>
              </a:rPr>
              <a:t> </a:t>
            </a:r>
            <a:r>
              <a:rPr lang="en-US" sz="1400" b="1" dirty="0" err="1">
                <a:cs typeface="Times New Roman" pitchFamily="18" charset="0"/>
              </a:rPr>
              <a:t>генеза</a:t>
            </a:r>
            <a:endParaRPr lang="en-US" sz="1400" b="1" dirty="0">
              <a:cs typeface="Times New Roman" pitchFamily="18" charset="0"/>
            </a:endParaRPr>
          </a:p>
        </p:txBody>
      </p:sp>
      <p:sp>
        <p:nvSpPr>
          <p:cNvPr id="126991" name="Rectangle 15"/>
          <p:cNvSpPr>
            <a:spLocks noChangeArrowheads="1"/>
          </p:cNvSpPr>
          <p:nvPr/>
        </p:nvSpPr>
        <p:spPr bwMode="auto">
          <a:xfrm>
            <a:off x="4657725" y="1628775"/>
            <a:ext cx="4214813" cy="10144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Lst>
            </a:pPr>
            <a:r>
              <a:rPr lang="en-US" sz="1400" b="1"/>
              <a:t>2. Механизм: угнетение </a:t>
            </a:r>
            <a:r>
              <a:rPr lang="en-US" sz="1400" b="1" i="1"/>
              <a:t>подкоркового </a:t>
            </a:r>
            <a:r>
              <a:rPr lang="en-US" sz="1400" b="1"/>
              <a:t>центра боли в сочетании с угнетением ЦОГ и метаболизма арахидоновой кислоты в очаге воспаления</a:t>
            </a:r>
          </a:p>
        </p:txBody>
      </p:sp>
      <p:sp>
        <p:nvSpPr>
          <p:cNvPr id="126992" name="Rectangle 16"/>
          <p:cNvSpPr>
            <a:spLocks noChangeArrowheads="1"/>
          </p:cNvSpPr>
          <p:nvPr/>
        </p:nvSpPr>
        <p:spPr bwMode="auto">
          <a:xfrm>
            <a:off x="4673600" y="2809875"/>
            <a:ext cx="2519363" cy="3222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Lst>
            </a:pPr>
            <a:r>
              <a:rPr lang="en-US" sz="1400" b="1"/>
              <a:t>3. Сна не вызывают</a:t>
            </a:r>
          </a:p>
        </p:txBody>
      </p:sp>
      <p:sp>
        <p:nvSpPr>
          <p:cNvPr id="126993" name="Rectangle 17"/>
          <p:cNvSpPr>
            <a:spLocks noChangeArrowheads="1"/>
          </p:cNvSpPr>
          <p:nvPr/>
        </p:nvSpPr>
        <p:spPr bwMode="auto">
          <a:xfrm>
            <a:off x="4676775" y="3595688"/>
            <a:ext cx="4143375" cy="554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906463" algn="l"/>
                <a:tab pos="2874963" algn="l"/>
                <a:tab pos="2895600" algn="l"/>
                <a:tab pos="3619500" algn="l"/>
              </a:tabLst>
            </a:pPr>
            <a:r>
              <a:rPr lang="en-US" sz="1400" b="1" dirty="0">
                <a:cs typeface="Times New Roman" pitchFamily="18" charset="0"/>
              </a:rPr>
              <a:t>4. </a:t>
            </a:r>
            <a:r>
              <a:rPr lang="en-US" sz="1400" b="1" dirty="0" err="1">
                <a:cs typeface="Times New Roman" pitchFamily="18" charset="0"/>
              </a:rPr>
              <a:t>Привыкания</a:t>
            </a:r>
            <a:r>
              <a:rPr lang="en-US" sz="1400" b="1" dirty="0">
                <a:cs typeface="Times New Roman" pitchFamily="18" charset="0"/>
              </a:rPr>
              <a:t> и </a:t>
            </a:r>
            <a:r>
              <a:rPr lang="en-US" sz="1400" b="1" dirty="0" err="1">
                <a:cs typeface="Times New Roman" pitchFamily="18" charset="0"/>
              </a:rPr>
              <a:t>лекарственной</a:t>
            </a:r>
            <a:r>
              <a:rPr lang="en-US" sz="1400" b="1" dirty="0">
                <a:cs typeface="Times New Roman" pitchFamily="18" charset="0"/>
              </a:rPr>
              <a:t> </a:t>
            </a:r>
            <a:r>
              <a:rPr lang="en-US" sz="1400" b="1" dirty="0" err="1">
                <a:cs typeface="Times New Roman" pitchFamily="18" charset="0"/>
              </a:rPr>
              <a:t>зависимости</a:t>
            </a:r>
            <a:r>
              <a:rPr lang="en-US" sz="1400" b="1" dirty="0">
                <a:cs typeface="Times New Roman" pitchFamily="18" charset="0"/>
              </a:rPr>
              <a:t> </a:t>
            </a:r>
            <a:r>
              <a:rPr lang="en-US" sz="1400" b="1" dirty="0" err="1">
                <a:cs typeface="Times New Roman" pitchFamily="18" charset="0"/>
              </a:rPr>
              <a:t>не</a:t>
            </a:r>
            <a:r>
              <a:rPr lang="en-US" sz="1400" b="1" dirty="0">
                <a:cs typeface="Times New Roman" pitchFamily="18" charset="0"/>
              </a:rPr>
              <a:t> </a:t>
            </a:r>
            <a:r>
              <a:rPr lang="en-US" sz="1400" b="1" dirty="0" err="1">
                <a:cs typeface="Times New Roman" pitchFamily="18" charset="0"/>
              </a:rPr>
              <a:t>вызывают</a:t>
            </a:r>
            <a:endParaRPr lang="en-US" sz="1400" b="1" dirty="0">
              <a:cs typeface="Times New Roman" pitchFamily="18" charset="0"/>
            </a:endParaRPr>
          </a:p>
        </p:txBody>
      </p:sp>
      <p:sp>
        <p:nvSpPr>
          <p:cNvPr id="126994" name="Rectangle 18"/>
          <p:cNvSpPr>
            <a:spLocks noChangeArrowheads="1"/>
          </p:cNvSpPr>
          <p:nvPr/>
        </p:nvSpPr>
        <p:spPr bwMode="auto">
          <a:xfrm>
            <a:off x="4678363" y="4184650"/>
            <a:ext cx="4357687" cy="78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479425" algn="l"/>
                <a:tab pos="723900" algn="l"/>
                <a:tab pos="1447800" algn="l"/>
                <a:tab pos="2171700" algn="l"/>
                <a:tab pos="2895600" algn="l"/>
                <a:tab pos="3619500" algn="l"/>
                <a:tab pos="4343400" algn="l"/>
              </a:tabLst>
            </a:pPr>
            <a:r>
              <a:rPr lang="en-US" sz="1400" b="1" dirty="0">
                <a:cs typeface="Times New Roman" pitchFamily="18" charset="0"/>
              </a:rPr>
              <a:t>5. </a:t>
            </a:r>
            <a:r>
              <a:rPr lang="en-US" sz="1400" b="1" dirty="0" err="1">
                <a:cs typeface="Times New Roman" pitchFamily="18" charset="0"/>
              </a:rPr>
              <a:t>Кроме</a:t>
            </a:r>
            <a:r>
              <a:rPr lang="en-US" sz="1400" b="1" dirty="0">
                <a:cs typeface="Times New Roman" pitchFamily="18" charset="0"/>
              </a:rPr>
              <a:t>    </a:t>
            </a:r>
            <a:r>
              <a:rPr lang="en-US" sz="1400" b="1" dirty="0" err="1">
                <a:cs typeface="Times New Roman" pitchFamily="18" charset="0"/>
              </a:rPr>
              <a:t>противоболевого</a:t>
            </a:r>
            <a:r>
              <a:rPr lang="en-US" sz="1400" b="1" dirty="0">
                <a:cs typeface="Times New Roman" pitchFamily="18" charset="0"/>
              </a:rPr>
              <a:t>, </a:t>
            </a:r>
            <a:r>
              <a:rPr lang="en-US" sz="1400" b="1" dirty="0" err="1">
                <a:cs typeface="Times New Roman" pitchFamily="18" charset="0"/>
              </a:rPr>
              <a:t>обладают</a:t>
            </a:r>
            <a:r>
              <a:rPr lang="en-US" sz="1400" b="1" dirty="0">
                <a:cs typeface="Times New Roman" pitchFamily="18" charset="0"/>
              </a:rPr>
              <a:t>    </a:t>
            </a:r>
            <a:r>
              <a:rPr lang="en-US" sz="1400" b="1" dirty="0" err="1">
                <a:cs typeface="Times New Roman" pitchFamily="18" charset="0"/>
              </a:rPr>
              <a:t>жаропонижающим</a:t>
            </a:r>
            <a:r>
              <a:rPr lang="en-US" sz="1400" b="1" dirty="0">
                <a:cs typeface="Times New Roman" pitchFamily="18" charset="0"/>
              </a:rPr>
              <a:t>, </a:t>
            </a:r>
            <a:r>
              <a:rPr lang="en-US" sz="1400" b="1" dirty="0" err="1">
                <a:cs typeface="Times New Roman" pitchFamily="18" charset="0"/>
              </a:rPr>
              <a:t>противовоспалительным</a:t>
            </a:r>
            <a:r>
              <a:rPr lang="en-US" sz="1400" b="1" dirty="0">
                <a:cs typeface="Times New Roman" pitchFamily="18" charset="0"/>
              </a:rPr>
              <a:t/>
            </a:r>
            <a:br>
              <a:rPr lang="en-US" sz="1400" b="1" dirty="0">
                <a:cs typeface="Times New Roman" pitchFamily="18" charset="0"/>
              </a:rPr>
            </a:br>
            <a:r>
              <a:rPr lang="en-US" sz="1400" b="1" dirty="0" err="1">
                <a:cs typeface="Times New Roman" pitchFamily="18" charset="0"/>
              </a:rPr>
              <a:t>действием</a:t>
            </a:r>
            <a:endParaRPr lang="en-US" sz="1400" b="1" dirty="0">
              <a:cs typeface="Times New Roman" pitchFamily="18" charset="0"/>
            </a:endParaRPr>
          </a:p>
        </p:txBody>
      </p:sp>
      <p:sp>
        <p:nvSpPr>
          <p:cNvPr id="126995" name="Rectangle 19"/>
          <p:cNvSpPr>
            <a:spLocks noChangeArrowheads="1"/>
          </p:cNvSpPr>
          <p:nvPr/>
        </p:nvSpPr>
        <p:spPr bwMode="auto">
          <a:xfrm>
            <a:off x="4686300" y="4906963"/>
            <a:ext cx="4143375" cy="322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04788" algn="l"/>
                <a:tab pos="723900" algn="l"/>
                <a:tab pos="1447800" algn="l"/>
                <a:tab pos="2171700" algn="l"/>
                <a:tab pos="2895600" algn="l"/>
                <a:tab pos="3619500" algn="l"/>
              </a:tabLst>
            </a:pPr>
            <a:r>
              <a:rPr lang="en-US" sz="1400" b="1" dirty="0">
                <a:cs typeface="Times New Roman" pitchFamily="18" charset="0"/>
              </a:rPr>
              <a:t>6. </a:t>
            </a:r>
            <a:r>
              <a:rPr lang="en-US" sz="1400" b="1" dirty="0" err="1">
                <a:cs typeface="Times New Roman" pitchFamily="18" charset="0"/>
              </a:rPr>
              <a:t>Дыхание</a:t>
            </a:r>
            <a:r>
              <a:rPr lang="en-US" sz="1400" b="1" dirty="0">
                <a:cs typeface="Times New Roman" pitchFamily="18" charset="0"/>
              </a:rPr>
              <a:t> </a:t>
            </a:r>
            <a:r>
              <a:rPr lang="en-US" sz="1400" b="1" dirty="0" err="1">
                <a:cs typeface="Times New Roman" pitchFamily="18" charset="0"/>
              </a:rPr>
              <a:t>не</a:t>
            </a:r>
            <a:r>
              <a:rPr lang="en-US" sz="1400" b="1" dirty="0">
                <a:cs typeface="Times New Roman" pitchFamily="18" charset="0"/>
              </a:rPr>
              <a:t> </a:t>
            </a:r>
            <a:r>
              <a:rPr lang="en-US" sz="1400" b="1" dirty="0" err="1">
                <a:cs typeface="Times New Roman" pitchFamily="18" charset="0"/>
              </a:rPr>
              <a:t>угнетают</a:t>
            </a:r>
            <a:endParaRPr lang="en-US" sz="1400" b="1" dirty="0">
              <a:cs typeface="Times New Roman" pitchFamily="18" charset="0"/>
            </a:endParaRPr>
          </a:p>
        </p:txBody>
      </p:sp>
      <p:sp>
        <p:nvSpPr>
          <p:cNvPr id="126996" name="Rectangle 20"/>
          <p:cNvSpPr>
            <a:spLocks noChangeArrowheads="1"/>
          </p:cNvSpPr>
          <p:nvPr/>
        </p:nvSpPr>
        <p:spPr bwMode="auto">
          <a:xfrm>
            <a:off x="4686300" y="5208588"/>
            <a:ext cx="4286250" cy="322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04788" algn="l"/>
                <a:tab pos="723900" algn="l"/>
                <a:tab pos="1447800" algn="l"/>
                <a:tab pos="2171700" algn="l"/>
                <a:tab pos="2895600" algn="l"/>
                <a:tab pos="3619500" algn="l"/>
              </a:tabLst>
            </a:pPr>
            <a:r>
              <a:rPr lang="en-US" sz="1400" b="1" dirty="0">
                <a:cs typeface="Times New Roman" pitchFamily="18" charset="0"/>
              </a:rPr>
              <a:t>7. </a:t>
            </a:r>
            <a:r>
              <a:rPr lang="en-US" sz="1400" b="1" dirty="0" err="1">
                <a:cs typeface="Times New Roman" pitchFamily="18" charset="0"/>
              </a:rPr>
              <a:t>Показания</a:t>
            </a:r>
            <a:r>
              <a:rPr lang="en-US" sz="1400" b="1" dirty="0">
                <a:cs typeface="Times New Roman" pitchFamily="18" charset="0"/>
              </a:rPr>
              <a:t> </a:t>
            </a:r>
            <a:r>
              <a:rPr lang="en-US" sz="1400" b="1" dirty="0" err="1">
                <a:cs typeface="Times New Roman" pitchFamily="18" charset="0"/>
              </a:rPr>
              <a:t>широкие</a:t>
            </a:r>
            <a:endParaRPr lang="en-US" sz="1400" b="1" dirty="0">
              <a:cs typeface="Times New Roman" pitchFamily="18" charset="0"/>
            </a:endParaRPr>
          </a:p>
        </p:txBody>
      </p:sp>
      <p:sp>
        <p:nvSpPr>
          <p:cNvPr id="126997" name="Rectangle 21"/>
          <p:cNvSpPr>
            <a:spLocks noChangeArrowheads="1"/>
          </p:cNvSpPr>
          <p:nvPr/>
        </p:nvSpPr>
        <p:spPr bwMode="auto">
          <a:xfrm>
            <a:off x="4700588" y="5554663"/>
            <a:ext cx="4143375" cy="322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204788" algn="l"/>
                <a:tab pos="723900" algn="l"/>
                <a:tab pos="1447800" algn="l"/>
                <a:tab pos="2171700" algn="l"/>
                <a:tab pos="2895600" algn="l"/>
                <a:tab pos="3619500" algn="l"/>
              </a:tabLst>
            </a:pPr>
            <a:r>
              <a:rPr lang="en-US" sz="1400" b="1" dirty="0">
                <a:cs typeface="Times New Roman" pitchFamily="18" charset="0"/>
              </a:rPr>
              <a:t>8. </a:t>
            </a:r>
            <a:r>
              <a:rPr lang="en-US" sz="1400" b="1" dirty="0" err="1">
                <a:cs typeface="Times New Roman" pitchFamily="18" charset="0"/>
              </a:rPr>
              <a:t>Специфических</a:t>
            </a:r>
            <a:r>
              <a:rPr lang="en-US" sz="1400" b="1" dirty="0">
                <a:cs typeface="Times New Roman" pitchFamily="18" charset="0"/>
              </a:rPr>
              <a:t> </a:t>
            </a:r>
            <a:r>
              <a:rPr lang="en-US" sz="1400" b="1" dirty="0" err="1">
                <a:cs typeface="Times New Roman" pitchFamily="18" charset="0"/>
              </a:rPr>
              <a:t>антагонистов</a:t>
            </a:r>
            <a:r>
              <a:rPr lang="en-US" sz="1400" b="1" dirty="0">
                <a:cs typeface="Times New Roman" pitchFamily="18" charset="0"/>
              </a:rPr>
              <a:t> </a:t>
            </a:r>
            <a:r>
              <a:rPr lang="en-US" sz="1400" b="1" dirty="0" err="1">
                <a:cs typeface="Times New Roman" pitchFamily="18" charset="0"/>
              </a:rPr>
              <a:t>нет</a:t>
            </a:r>
            <a:endParaRPr lang="en-US" sz="1400" b="1" dirty="0">
              <a:cs typeface="Times New Roman" pitchFamily="18" charset="0"/>
            </a:endParaRPr>
          </a:p>
        </p:txBody>
      </p:sp>
      <p:sp>
        <p:nvSpPr>
          <p:cNvPr id="126998" name="Rectangle 22"/>
          <p:cNvSpPr>
            <a:spLocks noChangeArrowheads="1"/>
          </p:cNvSpPr>
          <p:nvPr/>
        </p:nvSpPr>
        <p:spPr bwMode="auto">
          <a:xfrm>
            <a:off x="4721225" y="6029325"/>
            <a:ext cx="4286250" cy="7842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5000" rIns="90000" bIns="45000"/>
          <a:lstStyle/>
          <a:p>
            <a:pPr>
              <a:buClr>
                <a:srgbClr val="000000"/>
              </a:buClr>
              <a:buSzPct val="100000"/>
              <a:buFont typeface="Times New Roman" pitchFamily="18" charset="0"/>
              <a:buNone/>
              <a:tabLst>
                <a:tab pos="723900" algn="l"/>
                <a:tab pos="1447800" algn="l"/>
                <a:tab pos="2171700" algn="l"/>
                <a:tab pos="2895600" algn="l"/>
                <a:tab pos="3619500" algn="l"/>
              </a:tabLst>
            </a:pPr>
            <a:r>
              <a:rPr lang="en-US" sz="1400" b="1" dirty="0"/>
              <a:t>9. </a:t>
            </a:r>
            <a:r>
              <a:rPr lang="en-US" sz="1400" b="1" dirty="0" err="1"/>
              <a:t>Представлены</a:t>
            </a:r>
            <a:r>
              <a:rPr lang="en-US" sz="1400" b="1" dirty="0"/>
              <a:t> </a:t>
            </a:r>
            <a:r>
              <a:rPr lang="en-US" sz="1400" b="1" dirty="0" err="1"/>
              <a:t>синтетическими</a:t>
            </a:r>
            <a:r>
              <a:rPr lang="en-US" sz="1400" b="1" dirty="0"/>
              <a:t> </a:t>
            </a:r>
            <a:r>
              <a:rPr lang="en-US" sz="1400" b="1" dirty="0" err="1"/>
              <a:t>соединениями</a:t>
            </a:r>
            <a:r>
              <a:rPr lang="en-US" sz="1400" b="1" dirty="0"/>
              <a:t>, </a:t>
            </a:r>
            <a:r>
              <a:rPr lang="en-US" sz="1400" b="1" dirty="0" err="1"/>
              <a:t>не</a:t>
            </a:r>
            <a:r>
              <a:rPr lang="en-US" sz="1400" b="1" dirty="0"/>
              <a:t> </a:t>
            </a:r>
            <a:r>
              <a:rPr lang="en-US" sz="1400" b="1" dirty="0" err="1"/>
              <a:t>имеющих</a:t>
            </a:r>
            <a:r>
              <a:rPr lang="en-US" sz="1400" b="1" dirty="0"/>
              <a:t> </a:t>
            </a:r>
            <a:r>
              <a:rPr lang="en-US" sz="1400" b="1" dirty="0" err="1"/>
              <a:t>аналогов</a:t>
            </a:r>
            <a:r>
              <a:rPr lang="en-US" sz="1400" b="1" dirty="0"/>
              <a:t> в </a:t>
            </a:r>
            <a:r>
              <a:rPr lang="en-US" sz="1400" b="1" dirty="0" err="1"/>
              <a:t>природе</a:t>
            </a:r>
            <a:endParaRPr lang="en-US" sz="1400" b="1" dirty="0"/>
          </a:p>
        </p:txBody>
      </p:sp>
    </p:spTree>
    <p:extLst>
      <p:ext uri="{BB962C8B-B14F-4D97-AF65-F5344CB8AC3E}">
        <p14:creationId xmlns:p14="http://schemas.microsoft.com/office/powerpoint/2010/main" val="7531753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990</TotalTime>
  <Words>2129</Words>
  <Application>Microsoft Office PowerPoint</Application>
  <PresentationFormat>Экран (4:3)</PresentationFormat>
  <Paragraphs>325</Paragraphs>
  <Slides>36</Slides>
  <Notes>4</Notes>
  <HiddenSlides>0</HiddenSlides>
  <MMClips>0</MMClips>
  <ScaleCrop>false</ScaleCrop>
  <HeadingPairs>
    <vt:vector size="4" baseType="variant">
      <vt:variant>
        <vt:lpstr>Тема</vt:lpstr>
      </vt:variant>
      <vt:variant>
        <vt:i4>1</vt:i4>
      </vt:variant>
      <vt:variant>
        <vt:lpstr>Заголовки слайдов</vt:lpstr>
      </vt:variant>
      <vt:variant>
        <vt:i4>36</vt:i4>
      </vt:variant>
    </vt:vector>
  </HeadingPairs>
  <TitlesOfParts>
    <vt:vector size="37"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АНАЛЬГЕТИКИ ЛС, при резорбтивном действии избирательно подавляющие болевую чувствительность. Не выключают сознание и не угнетают другие виды чувствительности.</vt:lpstr>
      <vt:lpstr>Презентация PowerPoint</vt:lpstr>
      <vt:lpstr>Презентация PowerPoint</vt:lpstr>
      <vt:lpstr>Презентация PowerPoint</vt:lpstr>
      <vt:lpstr>Морфин</vt:lpstr>
      <vt:lpstr>Морфина г/х</vt:lpstr>
      <vt:lpstr>Морфина г/х</vt:lpstr>
      <vt:lpstr>Морфина г/х</vt:lpstr>
      <vt:lpstr>Морфина г/х</vt:lpstr>
      <vt:lpstr>Морфина г/х</vt:lpstr>
      <vt:lpstr>Отравление морфином</vt:lpstr>
      <vt:lpstr>Омнопон </vt:lpstr>
      <vt:lpstr>Кодеин </vt:lpstr>
      <vt:lpstr>Тримеперидина г/х (Промедол)</vt:lpstr>
      <vt:lpstr> Фентанил </vt:lpstr>
      <vt:lpstr>Суфентанила цитрат Алфентанил   </vt:lpstr>
      <vt:lpstr>Бупренорфин (Бупренекс)</vt:lpstr>
      <vt:lpstr>Пентазоцин (Лексир, Фортрал)</vt:lpstr>
      <vt:lpstr>Налоксона г/х Налтрексон </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Анальгетики со смешанным механизмом действия (опиоидный + неопиоидный)</vt:lpstr>
      <vt:lpstr> Трамадол (Трамал) </vt:lpstr>
      <vt:lpstr>СПАСИБО ЗА ВНИМАНИЕ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1</dc:creator>
  <cp:lastModifiedBy>1</cp:lastModifiedBy>
  <cp:revision>99</cp:revision>
  <dcterms:created xsi:type="dcterms:W3CDTF">2014-08-12T19:00:22Z</dcterms:created>
  <dcterms:modified xsi:type="dcterms:W3CDTF">2014-08-17T18:53:27Z</dcterms:modified>
</cp:coreProperties>
</file>