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70" r:id="rId12"/>
    <p:sldId id="266" r:id="rId13"/>
    <p:sldId id="271" r:id="rId14"/>
    <p:sldId id="267" r:id="rId15"/>
    <p:sldId id="272" r:id="rId16"/>
    <p:sldId id="268" r:id="rId17"/>
    <p:sldId id="273" r:id="rId18"/>
    <p:sldId id="275" r:id="rId19"/>
    <p:sldId id="277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fif\dokument\2014%20&#1086;&#1083;&#1080;&#1084;&#1087;&#1077;&#1072;&#1076;&#1072;%20&#1089;&#1088;&#1077;&#1076;&#1072;%20&#1086;&#1073;&#1080;&#1090;&#1072;&#1085;&#1080;&#1080;&#1103;\&#1089;&#1074;&#1086;&#1076;&#1082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fif\dokument\2014%20&#1086;&#1083;&#1080;&#1084;&#1087;&#1077;&#1072;&#1076;&#1072;%20&#1089;&#1088;&#1077;&#1076;&#1072;%20&#1086;&#1073;&#1080;&#1090;&#1072;&#1085;&#1080;&#1080;&#1103;\&#1089;&#1074;&#1086;&#1076;&#1082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fif\dokument\2014%20&#1086;&#1083;&#1080;&#1084;&#1087;&#1077;&#1072;&#1076;&#1072;%20&#1089;&#1088;&#1077;&#1076;&#1072;%20&#1086;&#1073;&#1080;&#1090;&#1072;&#1085;&#1080;&#1080;&#1103;\&#1089;&#1074;&#1086;&#1076;&#1082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fif\dokument\2014%20&#1086;&#1083;&#1080;&#1084;&#1087;&#1077;&#1072;&#1076;&#1072;%20&#1089;&#1088;&#1077;&#1076;&#1072;%20&#1086;&#1073;&#1080;&#1090;&#1072;&#1085;&#1080;&#1080;&#1103;\&#1089;&#1074;&#1086;&#1076;&#1082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fif\dokument\2014%20&#1086;&#1083;&#1080;&#1084;&#1087;&#1077;&#1072;&#1076;&#1072;%20&#1089;&#1088;&#1077;&#1076;&#1072;%20&#1086;&#1073;&#1080;&#1090;&#1072;&#1085;&#1080;&#1080;&#1103;\&#1089;&#1074;&#1086;&#1076;&#1082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fif\dokument\2014%20&#1086;&#1083;&#1080;&#1084;&#1087;&#1077;&#1072;&#1076;&#1072;%20&#1089;&#1088;&#1077;&#1076;&#1072;%20&#1086;&#1073;&#1080;&#1090;&#1072;&#1085;&#1080;&#1080;&#1103;\&#1089;&#1074;&#1086;&#1076;&#1082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Заболевания региона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6.5631889763779525E-2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310608048993875"/>
          <c:y val="0.14187430737824439"/>
          <c:w val="0.84580196078431369"/>
          <c:h val="0.51300435843282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донецск!$A$4</c:f>
              <c:strCache>
                <c:ptCount val="1"/>
                <c:pt idx="0">
                  <c:v>Днепропетровская</c:v>
                </c:pt>
              </c:strCache>
            </c:strRef>
          </c:tx>
          <c:invertIfNegative val="0"/>
          <c:cat>
            <c:strRef>
              <c:f>донецск!$B$3:$N$3</c:f>
              <c:strCache>
                <c:ptCount val="13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Диффузный зоб</c:v>
                </c:pt>
                <c:pt idx="4">
                  <c:v>Сахарный диабет</c:v>
                </c:pt>
                <c:pt idx="5">
                  <c:v>Эпилепсия</c:v>
                </c:pt>
                <c:pt idx="6">
                  <c:v>Расстройство НС</c:v>
                </c:pt>
                <c:pt idx="7">
                  <c:v>Инсульт мозга</c:v>
                </c:pt>
                <c:pt idx="8">
                  <c:v>ИБС</c:v>
                </c:pt>
                <c:pt idx="9">
                  <c:v>Болезнь Паркинсона</c:v>
                </c:pt>
                <c:pt idx="10">
                  <c:v>Рассеянный склероз</c:v>
                </c:pt>
                <c:pt idx="11">
                  <c:v>ЗЭС</c:v>
                </c:pt>
                <c:pt idx="12">
                  <c:v>ОРВИ и грипп</c:v>
                </c:pt>
              </c:strCache>
            </c:strRef>
          </c:cat>
          <c:val>
            <c:numRef>
              <c:f>донецск!$B$4:$N$4</c:f>
              <c:numCache>
                <c:formatCode>General</c:formatCode>
                <c:ptCount val="13"/>
                <c:pt idx="0">
                  <c:v>212.57729127749403</c:v>
                </c:pt>
                <c:pt idx="1">
                  <c:v>103.197189595827</c:v>
                </c:pt>
                <c:pt idx="2">
                  <c:v>129.77567886658795</c:v>
                </c:pt>
                <c:pt idx="3">
                  <c:v>43.708310845860815</c:v>
                </c:pt>
                <c:pt idx="4">
                  <c:v>221.34746404239212</c:v>
                </c:pt>
                <c:pt idx="5">
                  <c:v>153.02390998593529</c:v>
                </c:pt>
                <c:pt idx="6">
                  <c:v>228.7221462219602</c:v>
                </c:pt>
                <c:pt idx="7">
                  <c:v>175.85341101600685</c:v>
                </c:pt>
                <c:pt idx="8">
                  <c:v>98.842748037937355</c:v>
                </c:pt>
                <c:pt idx="9">
                  <c:v>48.23087566712789</c:v>
                </c:pt>
                <c:pt idx="10">
                  <c:v>181.82907109061506</c:v>
                </c:pt>
                <c:pt idx="11">
                  <c:v>88.888888888888886</c:v>
                </c:pt>
                <c:pt idx="12">
                  <c:v>37.476136391097363</c:v>
                </c:pt>
              </c:numCache>
            </c:numRef>
          </c:val>
        </c:ser>
        <c:ser>
          <c:idx val="1"/>
          <c:order val="1"/>
          <c:tx>
            <c:strRef>
              <c:f>донецск!$A$5</c:f>
              <c:strCache>
                <c:ptCount val="1"/>
                <c:pt idx="0">
                  <c:v>Донецкая</c:v>
                </c:pt>
              </c:strCache>
            </c:strRef>
          </c:tx>
          <c:invertIfNegative val="0"/>
          <c:cat>
            <c:strRef>
              <c:f>донецск!$B$3:$N$3</c:f>
              <c:strCache>
                <c:ptCount val="13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Диффузный зоб</c:v>
                </c:pt>
                <c:pt idx="4">
                  <c:v>Сахарный диабет</c:v>
                </c:pt>
                <c:pt idx="5">
                  <c:v>Эпилепсия</c:v>
                </c:pt>
                <c:pt idx="6">
                  <c:v>Расстройство НС</c:v>
                </c:pt>
                <c:pt idx="7">
                  <c:v>Инсульт мозга</c:v>
                </c:pt>
                <c:pt idx="8">
                  <c:v>ИБС</c:v>
                </c:pt>
                <c:pt idx="9">
                  <c:v>Болезнь Паркинсона</c:v>
                </c:pt>
                <c:pt idx="10">
                  <c:v>Рассеянный склероз</c:v>
                </c:pt>
                <c:pt idx="11">
                  <c:v>ЗЭС</c:v>
                </c:pt>
                <c:pt idx="12">
                  <c:v>ОРВИ и грипп</c:v>
                </c:pt>
              </c:strCache>
            </c:strRef>
          </c:cat>
          <c:val>
            <c:numRef>
              <c:f>донецск!$B$5:$N$5</c:f>
              <c:numCache>
                <c:formatCode>General</c:formatCode>
                <c:ptCount val="13"/>
                <c:pt idx="0">
                  <c:v>300.54517825886796</c:v>
                </c:pt>
                <c:pt idx="1">
                  <c:v>103.58042652851215</c:v>
                </c:pt>
                <c:pt idx="2">
                  <c:v>136.57615112160568</c:v>
                </c:pt>
                <c:pt idx="3">
                  <c:v>19.131555644049939</c:v>
                </c:pt>
                <c:pt idx="4">
                  <c:v>248.29674489023466</c:v>
                </c:pt>
                <c:pt idx="5">
                  <c:v>280.39381153305203</c:v>
                </c:pt>
                <c:pt idx="6">
                  <c:v>432.04405089664408</c:v>
                </c:pt>
                <c:pt idx="7">
                  <c:v>285.86792597773825</c:v>
                </c:pt>
                <c:pt idx="8">
                  <c:v>85.416585822197391</c:v>
                </c:pt>
                <c:pt idx="9">
                  <c:v>206.04862621071359</c:v>
                </c:pt>
                <c:pt idx="10">
                  <c:v>86.674252859795175</c:v>
                </c:pt>
                <c:pt idx="11">
                  <c:v>52.525252525252526</c:v>
                </c:pt>
                <c:pt idx="12">
                  <c:v>30.593750755177496</c:v>
                </c:pt>
              </c:numCache>
            </c:numRef>
          </c:val>
        </c:ser>
        <c:ser>
          <c:idx val="2"/>
          <c:order val="2"/>
          <c:tx>
            <c:strRef>
              <c:f>донецск!$A$6</c:f>
              <c:strCache>
                <c:ptCount val="1"/>
                <c:pt idx="0">
                  <c:v>Запорожская</c:v>
                </c:pt>
              </c:strCache>
            </c:strRef>
          </c:tx>
          <c:invertIfNegative val="0"/>
          <c:cat>
            <c:strRef>
              <c:f>донецск!$B$3:$N$3</c:f>
              <c:strCache>
                <c:ptCount val="13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Диффузный зоб</c:v>
                </c:pt>
                <c:pt idx="4">
                  <c:v>Сахарный диабет</c:v>
                </c:pt>
                <c:pt idx="5">
                  <c:v>Эпилепсия</c:v>
                </c:pt>
                <c:pt idx="6">
                  <c:v>Расстройство НС</c:v>
                </c:pt>
                <c:pt idx="7">
                  <c:v>Инсульт мозга</c:v>
                </c:pt>
                <c:pt idx="8">
                  <c:v>ИБС</c:v>
                </c:pt>
                <c:pt idx="9">
                  <c:v>Болезнь Паркинсона</c:v>
                </c:pt>
                <c:pt idx="10">
                  <c:v>Рассеянный склероз</c:v>
                </c:pt>
                <c:pt idx="11">
                  <c:v>ЗЭС</c:v>
                </c:pt>
                <c:pt idx="12">
                  <c:v>ОРВИ и грипп</c:v>
                </c:pt>
              </c:strCache>
            </c:strRef>
          </c:cat>
          <c:val>
            <c:numRef>
              <c:f>донецск!$B$6:$N$6</c:f>
              <c:numCache>
                <c:formatCode>General</c:formatCode>
                <c:ptCount val="13"/>
                <c:pt idx="0">
                  <c:v>53.170629833769674</c:v>
                </c:pt>
                <c:pt idx="1">
                  <c:v>87.729321173840546</c:v>
                </c:pt>
                <c:pt idx="2">
                  <c:v>106.54073199527745</c:v>
                </c:pt>
                <c:pt idx="3">
                  <c:v>13.405502837351383</c:v>
                </c:pt>
                <c:pt idx="4">
                  <c:v>107.49432248296745</c:v>
                </c:pt>
                <c:pt idx="5">
                  <c:v>72.146272855133617</c:v>
                </c:pt>
                <c:pt idx="6">
                  <c:v>156.63161750817082</c:v>
                </c:pt>
                <c:pt idx="7">
                  <c:v>107.49158010924629</c:v>
                </c:pt>
                <c:pt idx="8">
                  <c:v>79.066430400699133</c:v>
                </c:pt>
                <c:pt idx="9">
                  <c:v>52.184226131646568</c:v>
                </c:pt>
                <c:pt idx="10">
                  <c:v>90.986404743367061</c:v>
                </c:pt>
                <c:pt idx="11">
                  <c:v>44.444444444444443</c:v>
                </c:pt>
                <c:pt idx="12">
                  <c:v>10.420241173485415</c:v>
                </c:pt>
              </c:numCache>
            </c:numRef>
          </c:val>
        </c:ser>
        <c:ser>
          <c:idx val="3"/>
          <c:order val="3"/>
          <c:tx>
            <c:strRef>
              <c:f>донецск!$A$7</c:f>
              <c:strCache>
                <c:ptCount val="1"/>
                <c:pt idx="0">
                  <c:v>Луганская</c:v>
                </c:pt>
              </c:strCache>
            </c:strRef>
          </c:tx>
          <c:invertIfNegative val="0"/>
          <c:cat>
            <c:strRef>
              <c:f>донецск!$B$3:$N$3</c:f>
              <c:strCache>
                <c:ptCount val="13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Диффузный зоб</c:v>
                </c:pt>
                <c:pt idx="4">
                  <c:v>Сахарный диабет</c:v>
                </c:pt>
                <c:pt idx="5">
                  <c:v>Эпилепсия</c:v>
                </c:pt>
                <c:pt idx="6">
                  <c:v>Расстройство НС</c:v>
                </c:pt>
                <c:pt idx="7">
                  <c:v>Инсульт мозга</c:v>
                </c:pt>
                <c:pt idx="8">
                  <c:v>ИБС</c:v>
                </c:pt>
                <c:pt idx="9">
                  <c:v>Болезнь Паркинсона</c:v>
                </c:pt>
                <c:pt idx="10">
                  <c:v>Рассеянный склероз</c:v>
                </c:pt>
                <c:pt idx="11">
                  <c:v>ЗЭС</c:v>
                </c:pt>
                <c:pt idx="12">
                  <c:v>ОРВИ и грипп</c:v>
                </c:pt>
              </c:strCache>
            </c:strRef>
          </c:cat>
          <c:val>
            <c:numRef>
              <c:f>донецск!$B$7:$N$7</c:f>
              <c:numCache>
                <c:formatCode>General</c:formatCode>
                <c:ptCount val="13"/>
                <c:pt idx="0">
                  <c:v>79.181344173054001</c:v>
                </c:pt>
                <c:pt idx="1">
                  <c:v>105.92243000603246</c:v>
                </c:pt>
                <c:pt idx="2">
                  <c:v>126.37544273907911</c:v>
                </c:pt>
                <c:pt idx="3">
                  <c:v>24.077926296981353</c:v>
                </c:pt>
                <c:pt idx="4">
                  <c:v>76.60862982588948</c:v>
                </c:pt>
                <c:pt idx="5">
                  <c:v>50.137834036568215</c:v>
                </c:pt>
                <c:pt idx="6">
                  <c:v>146.17021641949091</c:v>
                </c:pt>
                <c:pt idx="7">
                  <c:v>187.03680492942652</c:v>
                </c:pt>
                <c:pt idx="8">
                  <c:v>114.61101295698298</c:v>
                </c:pt>
                <c:pt idx="9">
                  <c:v>94.880411148448303</c:v>
                </c:pt>
                <c:pt idx="10">
                  <c:v>129.79577169551416</c:v>
                </c:pt>
                <c:pt idx="11">
                  <c:v>44.444444444444443</c:v>
                </c:pt>
                <c:pt idx="12">
                  <c:v>0</c:v>
                </c:pt>
              </c:numCache>
            </c:numRef>
          </c:val>
        </c:ser>
        <c:ser>
          <c:idx val="4"/>
          <c:order val="4"/>
          <c:tx>
            <c:strRef>
              <c:f>донецск!$A$8</c:f>
              <c:strCache>
                <c:ptCount val="1"/>
                <c:pt idx="0">
                  <c:v>Средний показатель по Украине</c:v>
                </c:pt>
              </c:strCache>
            </c:strRef>
          </c:tx>
          <c:invertIfNegative val="0"/>
          <c:cat>
            <c:strRef>
              <c:f>донецск!$B$3:$N$3</c:f>
              <c:strCache>
                <c:ptCount val="13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Диффузный зоб</c:v>
                </c:pt>
                <c:pt idx="4">
                  <c:v>Сахарный диабет</c:v>
                </c:pt>
                <c:pt idx="5">
                  <c:v>Эпилепсия</c:v>
                </c:pt>
                <c:pt idx="6">
                  <c:v>Расстройство НС</c:v>
                </c:pt>
                <c:pt idx="7">
                  <c:v>Инсульт мозга</c:v>
                </c:pt>
                <c:pt idx="8">
                  <c:v>ИБС</c:v>
                </c:pt>
                <c:pt idx="9">
                  <c:v>Болезнь Паркинсона</c:v>
                </c:pt>
                <c:pt idx="10">
                  <c:v>Рассеянный склероз</c:v>
                </c:pt>
                <c:pt idx="11">
                  <c:v>ЗЭС</c:v>
                </c:pt>
                <c:pt idx="12">
                  <c:v>ОРВИ и грипп</c:v>
                </c:pt>
              </c:strCache>
            </c:strRef>
          </c:cat>
          <c:val>
            <c:numRef>
              <c:f>донецск!$B$8:$N$8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100.00000000000001</c:v>
                </c:pt>
                <c:pt idx="11">
                  <c:v>100</c:v>
                </c:pt>
                <c:pt idx="1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83008"/>
        <c:axId val="93905280"/>
      </c:barChart>
      <c:catAx>
        <c:axId val="93883008"/>
        <c:scaling>
          <c:orientation val="minMax"/>
        </c:scaling>
        <c:delete val="0"/>
        <c:axPos val="b"/>
        <c:majorTickMark val="none"/>
        <c:minorTickMark val="none"/>
        <c:tickLblPos val="nextTo"/>
        <c:crossAx val="93905280"/>
        <c:crosses val="autoZero"/>
        <c:auto val="1"/>
        <c:lblAlgn val="ctr"/>
        <c:lblOffset val="100"/>
        <c:noMultiLvlLbl val="0"/>
      </c:catAx>
      <c:valAx>
        <c:axId val="93905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9388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865441819772542"/>
          <c:y val="1.1672499270924523E-3"/>
          <c:w val="0.45927045056867893"/>
          <c:h val="0.217560950714494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</a:rPr>
              <a:t>Заболевания региона</a:t>
            </a:r>
            <a:endParaRPr lang="ru-RU" dirty="0" smtClean="0">
              <a:effectLst/>
            </a:endParaRPr>
          </a:p>
        </c:rich>
      </c:tx>
      <c:layout>
        <c:manualLayout>
          <c:xMode val="edge"/>
          <c:yMode val="edge"/>
          <c:x val="7.4155730533683295E-2"/>
          <c:y val="2.672222222222222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564199346405229"/>
          <c:y val="0.14844027777777777"/>
          <c:w val="0.83358431372549024"/>
          <c:h val="0.5330030555555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'харьков, полтава, суммі, черниг'!$A$4</c:f>
              <c:strCache>
                <c:ptCount val="1"/>
                <c:pt idx="0">
                  <c:v>Полтавская </c:v>
                </c:pt>
              </c:strCache>
            </c:strRef>
          </c:tx>
          <c:invertIfNegative val="0"/>
          <c:cat>
            <c:strRef>
              <c:f>'харьков, полтава, суммі, черниг'!$B$3:$O$3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'харьков, полтава, суммі, черниг'!$B$4:$O$4</c:f>
              <c:numCache>
                <c:formatCode>General</c:formatCode>
                <c:ptCount val="14"/>
                <c:pt idx="0">
                  <c:v>65.773074309238964</c:v>
                </c:pt>
                <c:pt idx="1">
                  <c:v>114.52397005074343</c:v>
                </c:pt>
                <c:pt idx="2">
                  <c:v>139.97638724911454</c:v>
                </c:pt>
                <c:pt idx="3">
                  <c:v>101.27195639006662</c:v>
                </c:pt>
                <c:pt idx="4">
                  <c:v>20.971773200521881</c:v>
                </c:pt>
                <c:pt idx="5">
                  <c:v>91.143073429220294</c:v>
                </c:pt>
                <c:pt idx="6">
                  <c:v>63.68495077355837</c:v>
                </c:pt>
                <c:pt idx="7">
                  <c:v>154.96207936716903</c:v>
                </c:pt>
                <c:pt idx="8">
                  <c:v>92.579579591721199</c:v>
                </c:pt>
                <c:pt idx="9">
                  <c:v>97.69967829846739</c:v>
                </c:pt>
                <c:pt idx="10">
                  <c:v>101.99644198458194</c:v>
                </c:pt>
                <c:pt idx="11">
                  <c:v>72.012936455650717</c:v>
                </c:pt>
                <c:pt idx="12">
                  <c:v>44.444444444444443</c:v>
                </c:pt>
                <c:pt idx="13">
                  <c:v>16.954641018825065</c:v>
                </c:pt>
              </c:numCache>
            </c:numRef>
          </c:val>
        </c:ser>
        <c:ser>
          <c:idx val="1"/>
          <c:order val="1"/>
          <c:tx>
            <c:strRef>
              <c:f>'харьков, полтава, суммі, черниг'!$A$5</c:f>
              <c:strCache>
                <c:ptCount val="1"/>
                <c:pt idx="0">
                  <c:v>Сумская</c:v>
                </c:pt>
              </c:strCache>
            </c:strRef>
          </c:tx>
          <c:invertIfNegative val="0"/>
          <c:cat>
            <c:strRef>
              <c:f>'харьков, полтава, суммі, черниг'!$B$3:$O$3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'харьков, полтава, суммі, черниг'!$B$5:$O$5</c:f>
              <c:numCache>
                <c:formatCode>General</c:formatCode>
                <c:ptCount val="14"/>
                <c:pt idx="0">
                  <c:v>54.164758062003791</c:v>
                </c:pt>
                <c:pt idx="1">
                  <c:v>113.97040559242043</c:v>
                </c:pt>
                <c:pt idx="2">
                  <c:v>113.34120425029516</c:v>
                </c:pt>
                <c:pt idx="3">
                  <c:v>25.317989097516655</c:v>
                </c:pt>
                <c:pt idx="4">
                  <c:v>74.245861868407673</c:v>
                </c:pt>
                <c:pt idx="5">
                  <c:v>65.102195306585926</c:v>
                </c:pt>
                <c:pt idx="6">
                  <c:v>45.322081575246131</c:v>
                </c:pt>
                <c:pt idx="7">
                  <c:v>0</c:v>
                </c:pt>
                <c:pt idx="8">
                  <c:v>49.294265579324858</c:v>
                </c:pt>
                <c:pt idx="9">
                  <c:v>85.863456345117697</c:v>
                </c:pt>
                <c:pt idx="10">
                  <c:v>59.616525004941685</c:v>
                </c:pt>
                <c:pt idx="11">
                  <c:v>62.813679104030662</c:v>
                </c:pt>
                <c:pt idx="12">
                  <c:v>84.848484848484844</c:v>
                </c:pt>
                <c:pt idx="13">
                  <c:v>3.4991904497233031</c:v>
                </c:pt>
              </c:numCache>
            </c:numRef>
          </c:val>
        </c:ser>
        <c:ser>
          <c:idx val="2"/>
          <c:order val="2"/>
          <c:tx>
            <c:strRef>
              <c:f>'харьков, полтава, суммі, черниг'!$A$6</c:f>
              <c:strCache>
                <c:ptCount val="1"/>
                <c:pt idx="0">
                  <c:v>Харьковская</c:v>
                </c:pt>
              </c:strCache>
            </c:strRef>
          </c:tx>
          <c:invertIfNegative val="0"/>
          <c:cat>
            <c:strRef>
              <c:f>'харьков, полтава, суммі, черниг'!$B$3:$O$3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'харьков, полтава, суммі, черниг'!$B$6:$O$6</c:f>
              <c:numCache>
                <c:formatCode>General</c:formatCode>
                <c:ptCount val="14"/>
                <c:pt idx="0">
                  <c:v>270.84040526647971</c:v>
                </c:pt>
                <c:pt idx="1">
                  <c:v>105.8159753025088</c:v>
                </c:pt>
                <c:pt idx="2">
                  <c:v>145.64344746162928</c:v>
                </c:pt>
                <c:pt idx="3">
                  <c:v>57.298606904906116</c:v>
                </c:pt>
                <c:pt idx="4">
                  <c:v>31.459755720551016</c:v>
                </c:pt>
                <c:pt idx="5">
                  <c:v>181.98334595003786</c:v>
                </c:pt>
                <c:pt idx="6">
                  <c:v>203.34177215189874</c:v>
                </c:pt>
                <c:pt idx="7">
                  <c:v>221.81412307463353</c:v>
                </c:pt>
                <c:pt idx="8">
                  <c:v>123.60682647949506</c:v>
                </c:pt>
                <c:pt idx="9">
                  <c:v>104.56561418333629</c:v>
                </c:pt>
                <c:pt idx="10">
                  <c:v>209.21130658232852</c:v>
                </c:pt>
                <c:pt idx="11">
                  <c:v>181.54159429837694</c:v>
                </c:pt>
                <c:pt idx="12">
                  <c:v>80.808080808080803</c:v>
                </c:pt>
                <c:pt idx="13">
                  <c:v>24.890650298446147</c:v>
                </c:pt>
              </c:numCache>
            </c:numRef>
          </c:val>
        </c:ser>
        <c:ser>
          <c:idx val="3"/>
          <c:order val="3"/>
          <c:tx>
            <c:strRef>
              <c:f>'харьков, полтава, суммі, черниг'!$A$7</c:f>
              <c:strCache>
                <c:ptCount val="1"/>
                <c:pt idx="0">
                  <c:v>Черниговская </c:v>
                </c:pt>
              </c:strCache>
            </c:strRef>
          </c:tx>
          <c:invertIfNegative val="0"/>
          <c:cat>
            <c:strRef>
              <c:f>'харьков, полтава, суммі, черниг'!$B$3:$O$3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'харьков, полтава, суммі, черниг'!$B$7:$O$7</c:f>
              <c:numCache>
                <c:formatCode>General</c:formatCode>
                <c:ptCount val="14"/>
                <c:pt idx="0">
                  <c:v>51.229449087273522</c:v>
                </c:pt>
                <c:pt idx="1">
                  <c:v>128.72502750079843</c:v>
                </c:pt>
                <c:pt idx="2">
                  <c:v>109.9409681227863</c:v>
                </c:pt>
                <c:pt idx="3">
                  <c:v>0</c:v>
                </c:pt>
                <c:pt idx="4">
                  <c:v>189.91129019581129</c:v>
                </c:pt>
                <c:pt idx="5">
                  <c:v>67.524602573807726</c:v>
                </c:pt>
                <c:pt idx="6">
                  <c:v>47.752461322081572</c:v>
                </c:pt>
                <c:pt idx="7">
                  <c:v>63.82434590485785</c:v>
                </c:pt>
                <c:pt idx="8">
                  <c:v>98.903898015210359</c:v>
                </c:pt>
                <c:pt idx="9">
                  <c:v>103.04541913340181</c:v>
                </c:pt>
                <c:pt idx="10">
                  <c:v>93.773473018383086</c:v>
                </c:pt>
                <c:pt idx="11">
                  <c:v>73.594058812960412</c:v>
                </c:pt>
                <c:pt idx="12">
                  <c:v>105.05050505050505</c:v>
                </c:pt>
                <c:pt idx="13">
                  <c:v>18.665571155844468</c:v>
                </c:pt>
              </c:numCache>
            </c:numRef>
          </c:val>
        </c:ser>
        <c:ser>
          <c:idx val="4"/>
          <c:order val="4"/>
          <c:tx>
            <c:strRef>
              <c:f>'харьков, полтава, суммі, черниг'!$A$8</c:f>
              <c:strCache>
                <c:ptCount val="1"/>
                <c:pt idx="0">
                  <c:v>Средний показатель по Украине</c:v>
                </c:pt>
              </c:strCache>
            </c:strRef>
          </c:tx>
          <c:invertIfNegative val="0"/>
          <c:cat>
            <c:strRef>
              <c:f>'харьков, полтава, суммі, черниг'!$B$3:$O$3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'харьков, полтава, суммі, черниг'!$B$8:$O$8</c:f>
              <c:numCache>
                <c:formatCode>General</c:formatCode>
                <c:ptCount val="1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100.00000000000001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919808"/>
        <c:axId val="104921344"/>
      </c:barChart>
      <c:catAx>
        <c:axId val="1049198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4921344"/>
        <c:crosses val="autoZero"/>
        <c:auto val="1"/>
        <c:lblAlgn val="ctr"/>
        <c:lblOffset val="100"/>
        <c:noMultiLvlLbl val="0"/>
      </c:catAx>
      <c:valAx>
        <c:axId val="104921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4919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514129483814519"/>
          <c:y val="8.1277340332458427E-4"/>
          <c:w val="0.48278346456692911"/>
          <c:h val="0.247230533683289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Заболевания </a:t>
            </a:r>
            <a:r>
              <a:rPr lang="ru-RU" dirty="0" smtClean="0"/>
              <a:t>региона</a:t>
            </a:r>
            <a:endParaRPr lang="ru-RU" dirty="0"/>
          </a:p>
        </c:rich>
      </c:tx>
      <c:layout>
        <c:manualLayout>
          <c:xMode val="edge"/>
          <c:yMode val="edge"/>
          <c:x val="2.6743000874890639E-2"/>
          <c:y val="2.59259259259259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906764705882353"/>
          <c:y val="0.14844027777777777"/>
          <c:w val="0.86056143790849671"/>
          <c:h val="0.5330030555555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центр!$A$4</c:f>
              <c:strCache>
                <c:ptCount val="1"/>
                <c:pt idx="0">
                  <c:v>Винницкая</c:v>
                </c:pt>
              </c:strCache>
            </c:strRef>
          </c:tx>
          <c:invertIfNegative val="0"/>
          <c:cat>
            <c:strRef>
              <c:f>центр!$B$3:$O$3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центр!$B$4:$O$4</c:f>
              <c:numCache>
                <c:formatCode>General</c:formatCode>
                <c:ptCount val="14"/>
                <c:pt idx="0">
                  <c:v>101.95491116190468</c:v>
                </c:pt>
                <c:pt idx="1">
                  <c:v>117.398247045882</c:v>
                </c:pt>
                <c:pt idx="2">
                  <c:v>85.57260920897285</c:v>
                </c:pt>
                <c:pt idx="3">
                  <c:v>1.3325257419745609</c:v>
                </c:pt>
                <c:pt idx="4">
                  <c:v>106.82064690563642</c:v>
                </c:pt>
                <c:pt idx="5">
                  <c:v>89.02346707040121</c:v>
                </c:pt>
                <c:pt idx="6">
                  <c:v>113.77777777777777</c:v>
                </c:pt>
                <c:pt idx="7">
                  <c:v>57.249680894297306</c:v>
                </c:pt>
                <c:pt idx="8">
                  <c:v>108.77730652445506</c:v>
                </c:pt>
                <c:pt idx="9">
                  <c:v>113.04404267474281</c:v>
                </c:pt>
                <c:pt idx="10">
                  <c:v>239.73117216841274</c:v>
                </c:pt>
                <c:pt idx="11">
                  <c:v>121.17146792837036</c:v>
                </c:pt>
                <c:pt idx="12">
                  <c:v>157.57575757575756</c:v>
                </c:pt>
                <c:pt idx="13">
                  <c:v>38.404098499311282</c:v>
                </c:pt>
              </c:numCache>
            </c:numRef>
          </c:val>
        </c:ser>
        <c:ser>
          <c:idx val="1"/>
          <c:order val="1"/>
          <c:tx>
            <c:strRef>
              <c:f>центр!$A$5</c:f>
              <c:strCache>
                <c:ptCount val="1"/>
                <c:pt idx="0">
                  <c:v>Киевская</c:v>
                </c:pt>
              </c:strCache>
            </c:strRef>
          </c:tx>
          <c:invertIfNegative val="0"/>
          <c:cat>
            <c:strRef>
              <c:f>центр!$B$3:$O$3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центр!$B$5:$O$5</c:f>
              <c:numCache>
                <c:formatCode>General</c:formatCode>
                <c:ptCount val="14"/>
                <c:pt idx="0">
                  <c:v>67.772407403347685</c:v>
                </c:pt>
                <c:pt idx="1">
                  <c:v>116.12079060359819</c:v>
                </c:pt>
                <c:pt idx="2">
                  <c:v>96.340023612750898</c:v>
                </c:pt>
                <c:pt idx="3">
                  <c:v>1.3325257419745609</c:v>
                </c:pt>
                <c:pt idx="4">
                  <c:v>266.29499022777406</c:v>
                </c:pt>
                <c:pt idx="5">
                  <c:v>117.48675246025738</c:v>
                </c:pt>
                <c:pt idx="6">
                  <c:v>86.053445850914201</c:v>
                </c:pt>
                <c:pt idx="7">
                  <c:v>80.672669097403087</c:v>
                </c:pt>
                <c:pt idx="8">
                  <c:v>101.74219972425614</c:v>
                </c:pt>
                <c:pt idx="9">
                  <c:v>134.88598798147993</c:v>
                </c:pt>
                <c:pt idx="10">
                  <c:v>159.24095671081241</c:v>
                </c:pt>
                <c:pt idx="11">
                  <c:v>125.48361981194226</c:v>
                </c:pt>
                <c:pt idx="12">
                  <c:v>101.01010101010101</c:v>
                </c:pt>
                <c:pt idx="13">
                  <c:v>106.6866436287185</c:v>
                </c:pt>
              </c:numCache>
            </c:numRef>
          </c:val>
        </c:ser>
        <c:ser>
          <c:idx val="2"/>
          <c:order val="2"/>
          <c:tx>
            <c:strRef>
              <c:f>центр!$A$6</c:f>
              <c:strCache>
                <c:ptCount val="1"/>
                <c:pt idx="0">
                  <c:v>Кировоградская</c:v>
                </c:pt>
              </c:strCache>
            </c:strRef>
          </c:tx>
          <c:invertIfNegative val="0"/>
          <c:cat>
            <c:strRef>
              <c:f>центр!$B$3:$O$3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центр!$B$6:$O$6</c:f>
              <c:numCache>
                <c:formatCode>General</c:formatCode>
                <c:ptCount val="14"/>
                <c:pt idx="0">
                  <c:v>48.559979415915052</c:v>
                </c:pt>
                <c:pt idx="1">
                  <c:v>97.959618182463387</c:v>
                </c:pt>
                <c:pt idx="2">
                  <c:v>82.739079102715465</c:v>
                </c:pt>
                <c:pt idx="3">
                  <c:v>1.3325257419745609</c:v>
                </c:pt>
                <c:pt idx="4">
                  <c:v>54.577750763700749</c:v>
                </c:pt>
                <c:pt idx="5">
                  <c:v>50.264950794852382</c:v>
                </c:pt>
                <c:pt idx="6">
                  <c:v>44.466947960618846</c:v>
                </c:pt>
                <c:pt idx="7">
                  <c:v>58.660042242154006</c:v>
                </c:pt>
                <c:pt idx="8">
                  <c:v>61.39950107346025</c:v>
                </c:pt>
                <c:pt idx="9">
                  <c:v>111.61906863343062</c:v>
                </c:pt>
                <c:pt idx="10">
                  <c:v>50.444751927258352</c:v>
                </c:pt>
                <c:pt idx="11">
                  <c:v>37.371982990956454</c:v>
                </c:pt>
                <c:pt idx="12">
                  <c:v>88.888888888888886</c:v>
                </c:pt>
                <c:pt idx="13">
                  <c:v>5.8577608081003358</c:v>
                </c:pt>
              </c:numCache>
            </c:numRef>
          </c:val>
        </c:ser>
        <c:ser>
          <c:idx val="3"/>
          <c:order val="3"/>
          <c:tx>
            <c:strRef>
              <c:f>центр!$A$7</c:f>
              <c:strCache>
                <c:ptCount val="1"/>
                <c:pt idx="0">
                  <c:v>Черкасская</c:v>
                </c:pt>
              </c:strCache>
            </c:strRef>
          </c:tx>
          <c:invertIfNegative val="0"/>
          <c:cat>
            <c:strRef>
              <c:f>центр!$B$3:$O$3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центр!$B$7:$O$7</c:f>
              <c:numCache>
                <c:formatCode>General</c:formatCode>
                <c:ptCount val="14"/>
                <c:pt idx="0">
                  <c:v>62.834996175098567</c:v>
                </c:pt>
                <c:pt idx="1">
                  <c:v>85.759909158653016</c:v>
                </c:pt>
                <c:pt idx="2">
                  <c:v>56.103896103896105</c:v>
                </c:pt>
                <c:pt idx="3">
                  <c:v>10.660205935796487</c:v>
                </c:pt>
                <c:pt idx="4">
                  <c:v>60.010374802852539</c:v>
                </c:pt>
                <c:pt idx="5">
                  <c:v>71.76381529144588</c:v>
                </c:pt>
                <c:pt idx="6">
                  <c:v>94.469760900140642</c:v>
                </c:pt>
                <c:pt idx="7">
                  <c:v>55.070031538518776</c:v>
                </c:pt>
                <c:pt idx="8">
                  <c:v>64.511929357824116</c:v>
                </c:pt>
                <c:pt idx="9">
                  <c:v>90.207706045507365</c:v>
                </c:pt>
                <c:pt idx="10">
                  <c:v>152.59932793042103</c:v>
                </c:pt>
                <c:pt idx="11">
                  <c:v>88.25537521710487</c:v>
                </c:pt>
                <c:pt idx="12">
                  <c:v>0</c:v>
                </c:pt>
                <c:pt idx="13">
                  <c:v>24.822986394722214</c:v>
                </c:pt>
              </c:numCache>
            </c:numRef>
          </c:val>
        </c:ser>
        <c:ser>
          <c:idx val="4"/>
          <c:order val="4"/>
          <c:tx>
            <c:strRef>
              <c:f>центр!$A$8</c:f>
              <c:strCache>
                <c:ptCount val="1"/>
                <c:pt idx="0">
                  <c:v>Средний показатель по Украине</c:v>
                </c:pt>
              </c:strCache>
            </c:strRef>
          </c:tx>
          <c:invertIfNegative val="0"/>
          <c:cat>
            <c:strRef>
              <c:f>центр!$B$3:$O$3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центр!$B$8:$O$8</c:f>
              <c:numCache>
                <c:formatCode>General</c:formatCode>
                <c:ptCount val="1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100.00000000000001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20736"/>
        <c:axId val="105226624"/>
      </c:barChart>
      <c:catAx>
        <c:axId val="105220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5226624"/>
        <c:crosses val="autoZero"/>
        <c:auto val="1"/>
        <c:lblAlgn val="ctr"/>
        <c:lblOffset val="100"/>
        <c:noMultiLvlLbl val="0"/>
      </c:catAx>
      <c:valAx>
        <c:axId val="105226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5220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6777209098862654"/>
          <c:y val="3.4995625546809223E-5"/>
          <c:w val="0.53075732720909885"/>
          <c:h val="0.228702777777777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Заболевания региона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4.2135389326334205E-2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11584967320263"/>
          <c:y val="0.19473651210265383"/>
          <c:w val="0.86754836601307195"/>
          <c:h val="0.35806882473024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юг!$A$4</c:f>
              <c:strCache>
                <c:ptCount val="1"/>
                <c:pt idx="0">
                  <c:v>АРК</c:v>
                </c:pt>
              </c:strCache>
            </c:strRef>
          </c:tx>
          <c:invertIfNegative val="0"/>
          <c:cat>
            <c:strRef>
              <c:f>юг!$B$3:$O$3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юг!$B$4:$O$4</c:f>
              <c:numCache>
                <c:formatCode>General</c:formatCode>
                <c:ptCount val="14"/>
                <c:pt idx="0">
                  <c:v>113.4109236415831</c:v>
                </c:pt>
                <c:pt idx="1">
                  <c:v>83.620169617827628</c:v>
                </c:pt>
                <c:pt idx="2">
                  <c:v>128.07556080283354</c:v>
                </c:pt>
                <c:pt idx="3">
                  <c:v>19.987886129618413</c:v>
                </c:pt>
                <c:pt idx="4">
                  <c:v>101.04848386403768</c:v>
                </c:pt>
                <c:pt idx="5">
                  <c:v>114.1559424678274</c:v>
                </c:pt>
                <c:pt idx="6">
                  <c:v>95.459915611814353</c:v>
                </c:pt>
                <c:pt idx="7">
                  <c:v>130.33204164687163</c:v>
                </c:pt>
                <c:pt idx="8">
                  <c:v>118.04424030954468</c:v>
                </c:pt>
                <c:pt idx="9">
                  <c:v>79.46067878727554</c:v>
                </c:pt>
                <c:pt idx="10">
                  <c:v>89.02945246096067</c:v>
                </c:pt>
                <c:pt idx="11">
                  <c:v>70.431814098341022</c:v>
                </c:pt>
                <c:pt idx="12">
                  <c:v>113.13131313131314</c:v>
                </c:pt>
                <c:pt idx="13">
                  <c:v>10.913221043474058</c:v>
                </c:pt>
              </c:numCache>
            </c:numRef>
          </c:val>
        </c:ser>
        <c:ser>
          <c:idx val="1"/>
          <c:order val="1"/>
          <c:tx>
            <c:strRef>
              <c:f>юг!$A$5</c:f>
              <c:strCache>
                <c:ptCount val="1"/>
                <c:pt idx="0">
                  <c:v>Николаевская</c:v>
                </c:pt>
              </c:strCache>
            </c:strRef>
          </c:tx>
          <c:invertIfNegative val="0"/>
          <c:cat>
            <c:strRef>
              <c:f>юг!$B$3:$O$3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юг!$B$5:$O$5</c:f>
              <c:numCache>
                <c:formatCode>General</c:formatCode>
                <c:ptCount val="14"/>
                <c:pt idx="0">
                  <c:v>85.52825754105568</c:v>
                </c:pt>
                <c:pt idx="1">
                  <c:v>71.52691529754091</c:v>
                </c:pt>
                <c:pt idx="2">
                  <c:v>75.938606847697756</c:v>
                </c:pt>
                <c:pt idx="3">
                  <c:v>17.322834645669293</c:v>
                </c:pt>
                <c:pt idx="4">
                  <c:v>18.305763255382576</c:v>
                </c:pt>
                <c:pt idx="5">
                  <c:v>64.19379258137775</c:v>
                </c:pt>
                <c:pt idx="6">
                  <c:v>60.129395218002813</c:v>
                </c:pt>
                <c:pt idx="7">
                  <c:v>67.180822748945374</c:v>
                </c:pt>
                <c:pt idx="8">
                  <c:v>49.59265114360916</c:v>
                </c:pt>
                <c:pt idx="9">
                  <c:v>100.51621550087347</c:v>
                </c:pt>
                <c:pt idx="10">
                  <c:v>66.890689859656064</c:v>
                </c:pt>
                <c:pt idx="11">
                  <c:v>58.070312032101569</c:v>
                </c:pt>
                <c:pt idx="12">
                  <c:v>44.444444444444443</c:v>
                </c:pt>
                <c:pt idx="13">
                  <c:v>9.5889417848771181</c:v>
                </c:pt>
              </c:numCache>
            </c:numRef>
          </c:val>
        </c:ser>
        <c:ser>
          <c:idx val="2"/>
          <c:order val="2"/>
          <c:tx>
            <c:strRef>
              <c:f>юг!$A$6</c:f>
              <c:strCache>
                <c:ptCount val="1"/>
                <c:pt idx="0">
                  <c:v>Одесская</c:v>
                </c:pt>
              </c:strCache>
            </c:strRef>
          </c:tx>
          <c:invertIfNegative val="0"/>
          <c:cat>
            <c:strRef>
              <c:f>юг!$B$3:$O$3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юг!$B$6:$O$6</c:f>
              <c:numCache>
                <c:formatCode>General</c:formatCode>
                <c:ptCount val="14"/>
                <c:pt idx="0">
                  <c:v>172.56016864180808</c:v>
                </c:pt>
                <c:pt idx="1">
                  <c:v>90.784571164969321</c:v>
                </c:pt>
                <c:pt idx="2">
                  <c:v>94.073199527745004</c:v>
                </c:pt>
                <c:pt idx="3">
                  <c:v>30.6480920654149</c:v>
                </c:pt>
                <c:pt idx="4">
                  <c:v>10.747876571284849</c:v>
                </c:pt>
                <c:pt idx="5">
                  <c:v>111.12793338380015</c:v>
                </c:pt>
                <c:pt idx="6">
                  <c:v>121.69901547116737</c:v>
                </c:pt>
                <c:pt idx="7">
                  <c:v>187.38207398673208</c:v>
                </c:pt>
                <c:pt idx="8">
                  <c:v>152.45076436031064</c:v>
                </c:pt>
                <c:pt idx="9">
                  <c:v>95.056460037193972</c:v>
                </c:pt>
                <c:pt idx="10">
                  <c:v>81.755287606246299</c:v>
                </c:pt>
                <c:pt idx="11">
                  <c:v>59.076480804935017</c:v>
                </c:pt>
                <c:pt idx="12">
                  <c:v>44.444444444444443</c:v>
                </c:pt>
                <c:pt idx="13">
                  <c:v>26.794905874676783</c:v>
                </c:pt>
              </c:numCache>
            </c:numRef>
          </c:val>
        </c:ser>
        <c:ser>
          <c:idx val="3"/>
          <c:order val="3"/>
          <c:tx>
            <c:strRef>
              <c:f>юг!$A$7</c:f>
              <c:strCache>
                <c:ptCount val="1"/>
                <c:pt idx="0">
                  <c:v>Херсонская</c:v>
                </c:pt>
              </c:strCache>
            </c:strRef>
          </c:tx>
          <c:invertIfNegative val="0"/>
          <c:cat>
            <c:strRef>
              <c:f>юг!$B$3:$O$3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юг!$B$7:$O$7</c:f>
              <c:numCache>
                <c:formatCode>General</c:formatCode>
                <c:ptCount val="14"/>
                <c:pt idx="0">
                  <c:v>62.123322206696983</c:v>
                </c:pt>
                <c:pt idx="1">
                  <c:v>83.726624321351281</c:v>
                </c:pt>
                <c:pt idx="2">
                  <c:v>88.972845336481711</c:v>
                </c:pt>
                <c:pt idx="3">
                  <c:v>2.6650514839491217</c:v>
                </c:pt>
                <c:pt idx="4">
                  <c:v>8.4339811472016866</c:v>
                </c:pt>
                <c:pt idx="5">
                  <c:v>59.651778955336866</c:v>
                </c:pt>
                <c:pt idx="6">
                  <c:v>54.143459915611814</c:v>
                </c:pt>
                <c:pt idx="7">
                  <c:v>70.548289421717499</c:v>
                </c:pt>
                <c:pt idx="8">
                  <c:v>63.687123732973205</c:v>
                </c:pt>
                <c:pt idx="9">
                  <c:v>97.753553342819473</c:v>
                </c:pt>
                <c:pt idx="10">
                  <c:v>41.431112868155765</c:v>
                </c:pt>
                <c:pt idx="11">
                  <c:v>56.489189674791874</c:v>
                </c:pt>
                <c:pt idx="12">
                  <c:v>48.484848484848484</c:v>
                </c:pt>
                <c:pt idx="13">
                  <c:v>7.781348928252096</c:v>
                </c:pt>
              </c:numCache>
            </c:numRef>
          </c:val>
        </c:ser>
        <c:ser>
          <c:idx val="4"/>
          <c:order val="4"/>
          <c:tx>
            <c:strRef>
              <c:f>юг!$A$8</c:f>
              <c:strCache>
                <c:ptCount val="1"/>
                <c:pt idx="0">
                  <c:v>Средний показатель по Украине</c:v>
                </c:pt>
              </c:strCache>
            </c:strRef>
          </c:tx>
          <c:invertIfNegative val="0"/>
          <c:cat>
            <c:strRef>
              <c:f>юг!$B$3:$O$3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юг!$B$8:$O$8</c:f>
              <c:numCache>
                <c:formatCode>General</c:formatCode>
                <c:ptCount val="1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100.00000000000001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910464"/>
        <c:axId val="106912000"/>
      </c:barChart>
      <c:catAx>
        <c:axId val="106910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6912000"/>
        <c:crosses val="autoZero"/>
        <c:auto val="1"/>
        <c:lblAlgn val="ctr"/>
        <c:lblOffset val="100"/>
        <c:noMultiLvlLbl val="0"/>
      </c:catAx>
      <c:valAx>
        <c:axId val="106912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691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35563210848644"/>
          <c:y val="1.678506853310003E-2"/>
          <c:w val="0.5152998687664041"/>
          <c:h val="0.193425000000000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Заболевания региона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5.9126421697287837E-2"/>
          <c:y val="3.7833333333333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112510936132983"/>
          <c:y val="0.14473651210265384"/>
          <c:w val="0.87584901960784312"/>
          <c:h val="0.5330030555555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'северо восток'!$A$4</c:f>
              <c:strCache>
                <c:ptCount val="1"/>
                <c:pt idx="0">
                  <c:v>Волынская</c:v>
                </c:pt>
              </c:strCache>
            </c:strRef>
          </c:tx>
          <c:invertIfNegative val="0"/>
          <c:cat>
            <c:strRef>
              <c:f>'северо восток'!$B$3:$O$3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'северо восток'!$B$4:$O$4</c:f>
              <c:numCache>
                <c:formatCode>General</c:formatCode>
                <c:ptCount val="14"/>
                <c:pt idx="0">
                  <c:v>48.659669154679477</c:v>
                </c:pt>
                <c:pt idx="1">
                  <c:v>85.440545048082058</c:v>
                </c:pt>
                <c:pt idx="2">
                  <c:v>70.838252656434477</c:v>
                </c:pt>
                <c:pt idx="3">
                  <c:v>1.3325257419745609</c:v>
                </c:pt>
                <c:pt idx="4">
                  <c:v>299.79617180254337</c:v>
                </c:pt>
                <c:pt idx="5">
                  <c:v>53.595760787282359</c:v>
                </c:pt>
                <c:pt idx="6">
                  <c:v>173.86216596343178</c:v>
                </c:pt>
                <c:pt idx="7">
                  <c:v>59.971495131849323</c:v>
                </c:pt>
                <c:pt idx="8">
                  <c:v>70.933283737178101</c:v>
                </c:pt>
                <c:pt idx="9">
                  <c:v>89.152339866610546</c:v>
                </c:pt>
                <c:pt idx="10">
                  <c:v>69.737102194109511</c:v>
                </c:pt>
                <c:pt idx="11">
                  <c:v>102.91669162124933</c:v>
                </c:pt>
                <c:pt idx="12">
                  <c:v>185.85858585858585</c:v>
                </c:pt>
                <c:pt idx="13">
                  <c:v>164.32662332954737</c:v>
                </c:pt>
              </c:numCache>
            </c:numRef>
          </c:val>
        </c:ser>
        <c:ser>
          <c:idx val="1"/>
          <c:order val="1"/>
          <c:tx>
            <c:strRef>
              <c:f>'северо восток'!$A$5</c:f>
              <c:strCache>
                <c:ptCount val="1"/>
                <c:pt idx="0">
                  <c:v>Житомирская</c:v>
                </c:pt>
              </c:strCache>
            </c:strRef>
          </c:tx>
          <c:invertIfNegative val="0"/>
          <c:cat>
            <c:strRef>
              <c:f>'северо восток'!$B$3:$O$3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'северо восток'!$B$5:$O$5</c:f>
              <c:numCache>
                <c:formatCode>General</c:formatCode>
                <c:ptCount val="14"/>
                <c:pt idx="0">
                  <c:v>43.162887725585534</c:v>
                </c:pt>
                <c:pt idx="1">
                  <c:v>112.2139029842802</c:v>
                </c:pt>
                <c:pt idx="2">
                  <c:v>78.77213695395514</c:v>
                </c:pt>
                <c:pt idx="3">
                  <c:v>49.303452453058753</c:v>
                </c:pt>
                <c:pt idx="4">
                  <c:v>118.48653633538908</c:v>
                </c:pt>
                <c:pt idx="5">
                  <c:v>53.898561695685089</c:v>
                </c:pt>
                <c:pt idx="6">
                  <c:v>66.880450070323491</c:v>
                </c:pt>
                <c:pt idx="7">
                  <c:v>33.037256664014606</c:v>
                </c:pt>
                <c:pt idx="8">
                  <c:v>51.550351553181756</c:v>
                </c:pt>
                <c:pt idx="9">
                  <c:v>81.814057662654861</c:v>
                </c:pt>
                <c:pt idx="10">
                  <c:v>91.243328721091132</c:v>
                </c:pt>
                <c:pt idx="11">
                  <c:v>93.142480685153018</c:v>
                </c:pt>
                <c:pt idx="12">
                  <c:v>105.05050505050505</c:v>
                </c:pt>
                <c:pt idx="13">
                  <c:v>11.029216307000798</c:v>
                </c:pt>
              </c:numCache>
            </c:numRef>
          </c:val>
        </c:ser>
        <c:ser>
          <c:idx val="2"/>
          <c:order val="2"/>
          <c:tx>
            <c:strRef>
              <c:f>'северо восток'!$A$6</c:f>
              <c:strCache>
                <c:ptCount val="1"/>
                <c:pt idx="0">
                  <c:v>Ровенская</c:v>
                </c:pt>
              </c:strCache>
            </c:strRef>
          </c:tx>
          <c:invertIfNegative val="0"/>
          <c:cat>
            <c:strRef>
              <c:f>'северо восток'!$B$3:$O$3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'северо восток'!$B$6:$O$6</c:f>
              <c:numCache>
                <c:formatCode>General</c:formatCode>
                <c:ptCount val="14"/>
                <c:pt idx="0">
                  <c:v>54.987198406810293</c:v>
                </c:pt>
                <c:pt idx="1">
                  <c:v>75.455093857563625</c:v>
                </c:pt>
                <c:pt idx="2">
                  <c:v>82.739079102715465</c:v>
                </c:pt>
                <c:pt idx="3">
                  <c:v>1.3325257419745609</c:v>
                </c:pt>
                <c:pt idx="4">
                  <c:v>267.56092576776155</c:v>
                </c:pt>
                <c:pt idx="5">
                  <c:v>49.053747161241482</c:v>
                </c:pt>
                <c:pt idx="6">
                  <c:v>48.832630098452881</c:v>
                </c:pt>
                <c:pt idx="7">
                  <c:v>18.889683870709245</c:v>
                </c:pt>
                <c:pt idx="8">
                  <c:v>61.375242084494047</c:v>
                </c:pt>
                <c:pt idx="9">
                  <c:v>102.31413849262289</c:v>
                </c:pt>
                <c:pt idx="10">
                  <c:v>52.658628187388814</c:v>
                </c:pt>
                <c:pt idx="11">
                  <c:v>103.49164520572558</c:v>
                </c:pt>
                <c:pt idx="12">
                  <c:v>226.26262626262627</c:v>
                </c:pt>
                <c:pt idx="13">
                  <c:v>86.387472511539116</c:v>
                </c:pt>
              </c:numCache>
            </c:numRef>
          </c:val>
        </c:ser>
        <c:ser>
          <c:idx val="3"/>
          <c:order val="3"/>
          <c:tx>
            <c:strRef>
              <c:f>'северо восток'!$A$7</c:f>
              <c:strCache>
                <c:ptCount val="1"/>
                <c:pt idx="0">
                  <c:v>Хмельницкая</c:v>
                </c:pt>
              </c:strCache>
            </c:strRef>
          </c:tx>
          <c:invertIfNegative val="0"/>
          <c:cat>
            <c:strRef>
              <c:f>'северо восток'!$B$3:$O$3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'северо восток'!$B$7:$O$7</c:f>
              <c:numCache>
                <c:formatCode>General</c:formatCode>
                <c:ptCount val="14"/>
                <c:pt idx="0">
                  <c:v>88.88724790553475</c:v>
                </c:pt>
                <c:pt idx="1">
                  <c:v>96.160533692913688</c:v>
                </c:pt>
                <c:pt idx="2">
                  <c:v>67.43801652892563</c:v>
                </c:pt>
                <c:pt idx="3">
                  <c:v>2.6650514839491217</c:v>
                </c:pt>
                <c:pt idx="4">
                  <c:v>94.865520547873416</c:v>
                </c:pt>
                <c:pt idx="5">
                  <c:v>79.03103709311128</c:v>
                </c:pt>
                <c:pt idx="6">
                  <c:v>43.071729957805907</c:v>
                </c:pt>
                <c:pt idx="7">
                  <c:v>55.809097517557966</c:v>
                </c:pt>
                <c:pt idx="8">
                  <c:v>101.74947742094599</c:v>
                </c:pt>
                <c:pt idx="9">
                  <c:v>93.79311112893798</c:v>
                </c:pt>
                <c:pt idx="10">
                  <c:v>118.44237991697965</c:v>
                </c:pt>
                <c:pt idx="11">
                  <c:v>110.53482661555968</c:v>
                </c:pt>
                <c:pt idx="12">
                  <c:v>105.05050505050505</c:v>
                </c:pt>
                <c:pt idx="13">
                  <c:v>25.402962712355912</c:v>
                </c:pt>
              </c:numCache>
            </c:numRef>
          </c:val>
        </c:ser>
        <c:ser>
          <c:idx val="4"/>
          <c:order val="4"/>
          <c:tx>
            <c:strRef>
              <c:f>'северо восток'!$A$8</c:f>
              <c:strCache>
                <c:ptCount val="1"/>
                <c:pt idx="0">
                  <c:v>Средний показатель по Украине</c:v>
                </c:pt>
              </c:strCache>
            </c:strRef>
          </c:tx>
          <c:invertIfNegative val="0"/>
          <c:cat>
            <c:strRef>
              <c:f>'северо восток'!$B$3:$O$3</c:f>
              <c:strCache>
                <c:ptCount val="14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  <c:pt idx="13">
                  <c:v>ОРВИ и грипп</c:v>
                </c:pt>
              </c:strCache>
            </c:strRef>
          </c:cat>
          <c:val>
            <c:numRef>
              <c:f>'северо восток'!$B$8:$O$8</c:f>
              <c:numCache>
                <c:formatCode>General</c:formatCode>
                <c:ptCount val="1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100.00000000000001</c:v>
                </c:pt>
                <c:pt idx="12">
                  <c:v>100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953344"/>
        <c:axId val="107221376"/>
      </c:barChart>
      <c:catAx>
        <c:axId val="1069533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7221376"/>
        <c:crosses val="autoZero"/>
        <c:auto val="1"/>
        <c:lblAlgn val="ctr"/>
        <c:lblOffset val="100"/>
        <c:noMultiLvlLbl val="0"/>
      </c:catAx>
      <c:valAx>
        <c:axId val="107221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6953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099101307189544"/>
          <c:y val="3.1062777777777779E-2"/>
          <c:w val="0.47693382352941177"/>
          <c:h val="0.206221347331583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Заболевания региона</a:t>
            </a:r>
          </a:p>
          <a:p>
            <a:pPr>
              <a:defRPr/>
            </a:pPr>
            <a:endParaRPr lang="ru-RU"/>
          </a:p>
        </c:rich>
      </c:tx>
      <c:layout>
        <c:manualLayout>
          <c:xMode val="edge"/>
          <c:yMode val="edge"/>
          <c:x val="0.62595658355205597"/>
          <c:y val="2.65463692038495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865032679738561"/>
          <c:y val="0.14844027777777777"/>
          <c:w val="0.85825294117647055"/>
          <c:h val="0.53300305555555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'юго васток'!$A$4</c:f>
              <c:strCache>
                <c:ptCount val="1"/>
                <c:pt idx="0">
                  <c:v>Закарпатская</c:v>
                </c:pt>
              </c:strCache>
            </c:strRef>
          </c:tx>
          <c:invertIfNegative val="0"/>
          <c:cat>
            <c:strRef>
              <c:f>'юго васток'!$B$3:$N$3</c:f>
              <c:strCache>
                <c:ptCount val="13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</c:strCache>
            </c:strRef>
          </c:cat>
          <c:val>
            <c:numRef>
              <c:f>'юго васток'!$B$4:$N$4</c:f>
              <c:numCache>
                <c:formatCode>General</c:formatCode>
                <c:ptCount val="13"/>
                <c:pt idx="0">
                  <c:v>81.025604340195855</c:v>
                </c:pt>
                <c:pt idx="1">
                  <c:v>58.880096518931211</c:v>
                </c:pt>
                <c:pt idx="2">
                  <c:v>64.604486422668245</c:v>
                </c:pt>
                <c:pt idx="3">
                  <c:v>1.3325257419745609</c:v>
                </c:pt>
                <c:pt idx="4">
                  <c:v>105.57147872379444</c:v>
                </c:pt>
                <c:pt idx="5">
                  <c:v>66.010598031794089</c:v>
                </c:pt>
                <c:pt idx="6">
                  <c:v>176.29254571026723</c:v>
                </c:pt>
                <c:pt idx="7">
                  <c:v>20.801914061829233</c:v>
                </c:pt>
                <c:pt idx="8">
                  <c:v>43.132482381909256</c:v>
                </c:pt>
                <c:pt idx="9">
                  <c:v>114.58887824883831</c:v>
                </c:pt>
                <c:pt idx="10">
                  <c:v>88.080648349476178</c:v>
                </c:pt>
                <c:pt idx="11">
                  <c:v>70.863029286698207</c:v>
                </c:pt>
                <c:pt idx="12">
                  <c:v>121.21212121212122</c:v>
                </c:pt>
              </c:numCache>
            </c:numRef>
          </c:val>
        </c:ser>
        <c:ser>
          <c:idx val="1"/>
          <c:order val="1"/>
          <c:tx>
            <c:strRef>
              <c:f>'юго васток'!$A$5</c:f>
              <c:strCache>
                <c:ptCount val="1"/>
                <c:pt idx="0">
                  <c:v>Ивано-Франковска</c:v>
                </c:pt>
              </c:strCache>
            </c:strRef>
          </c:tx>
          <c:invertIfNegative val="0"/>
          <c:cat>
            <c:strRef>
              <c:f>'юго васток'!$B$3:$N$3</c:f>
              <c:strCache>
                <c:ptCount val="13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</c:strCache>
            </c:strRef>
          </c:cat>
          <c:val>
            <c:numRef>
              <c:f>'юго васток'!$B$5:$N$5</c:f>
              <c:numCache>
                <c:formatCode>General</c:formatCode>
                <c:ptCount val="13"/>
                <c:pt idx="0">
                  <c:v>94.181880697689721</c:v>
                </c:pt>
                <c:pt idx="1">
                  <c:v>67.417763741527992</c:v>
                </c:pt>
                <c:pt idx="2">
                  <c:v>50.436835891381349</c:v>
                </c:pt>
                <c:pt idx="3">
                  <c:v>113.26468806783767</c:v>
                </c:pt>
                <c:pt idx="4">
                  <c:v>148.1144581785409</c:v>
                </c:pt>
                <c:pt idx="5">
                  <c:v>68.130204390613173</c:v>
                </c:pt>
                <c:pt idx="6">
                  <c:v>89.383966244725741</c:v>
                </c:pt>
                <c:pt idx="7">
                  <c:v>67.742219830916909</c:v>
                </c:pt>
                <c:pt idx="8">
                  <c:v>61.642090963122278</c:v>
                </c:pt>
                <c:pt idx="9">
                  <c:v>85.275007217272176</c:v>
                </c:pt>
                <c:pt idx="10">
                  <c:v>65.309349673848587</c:v>
                </c:pt>
                <c:pt idx="11">
                  <c:v>89.836497574414565</c:v>
                </c:pt>
                <c:pt idx="12">
                  <c:v>189.8989898989899</c:v>
                </c:pt>
              </c:numCache>
            </c:numRef>
          </c:val>
        </c:ser>
        <c:ser>
          <c:idx val="2"/>
          <c:order val="2"/>
          <c:tx>
            <c:strRef>
              <c:f>'юго васток'!$A$6</c:f>
              <c:strCache>
                <c:ptCount val="1"/>
                <c:pt idx="0">
                  <c:v>Львовская</c:v>
                </c:pt>
              </c:strCache>
            </c:strRef>
          </c:tx>
          <c:invertIfNegative val="0"/>
          <c:cat>
            <c:strRef>
              <c:f>'юго васток'!$B$3:$N$3</c:f>
              <c:strCache>
                <c:ptCount val="13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</c:strCache>
            </c:strRef>
          </c:cat>
          <c:val>
            <c:numRef>
              <c:f>'юго васток'!$B$6:$N$6</c:f>
              <c:numCache>
                <c:formatCode>General</c:formatCode>
                <c:ptCount val="13"/>
                <c:pt idx="0">
                  <c:v>177.53080978297868</c:v>
                </c:pt>
                <c:pt idx="1">
                  <c:v>81.640112132287726</c:v>
                </c:pt>
                <c:pt idx="2">
                  <c:v>105.97402597402598</c:v>
                </c:pt>
                <c:pt idx="3">
                  <c:v>43.973349485160512</c:v>
                </c:pt>
                <c:pt idx="4">
                  <c:v>155.28250378575507</c:v>
                </c:pt>
                <c:pt idx="5">
                  <c:v>164.42089326267978</c:v>
                </c:pt>
                <c:pt idx="6">
                  <c:v>148.34317862165963</c:v>
                </c:pt>
                <c:pt idx="7">
                  <c:v>76.147607136520008</c:v>
                </c:pt>
                <c:pt idx="8">
                  <c:v>95.362085626144705</c:v>
                </c:pt>
                <c:pt idx="9">
                  <c:v>59.15939269460663</c:v>
                </c:pt>
                <c:pt idx="10">
                  <c:v>228.81992488634117</c:v>
                </c:pt>
                <c:pt idx="11">
                  <c:v>182.83523986344852</c:v>
                </c:pt>
                <c:pt idx="12">
                  <c:v>92.929292929292927</c:v>
                </c:pt>
              </c:numCache>
            </c:numRef>
          </c:val>
        </c:ser>
        <c:ser>
          <c:idx val="3"/>
          <c:order val="3"/>
          <c:tx>
            <c:strRef>
              <c:f>'юго васток'!$A$7</c:f>
              <c:strCache>
                <c:ptCount val="1"/>
                <c:pt idx="0">
                  <c:v>Тернопольская</c:v>
                </c:pt>
              </c:strCache>
            </c:strRef>
          </c:tx>
          <c:invertIfNegative val="0"/>
          <c:cat>
            <c:strRef>
              <c:f>'юго васток'!$B$3:$N$3</c:f>
              <c:strCache>
                <c:ptCount val="13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</c:strCache>
            </c:strRef>
          </c:cat>
          <c:val>
            <c:numRef>
              <c:f>'юго васток'!$B$7:$N$7</c:f>
              <c:numCache>
                <c:formatCode>General</c:formatCode>
                <c:ptCount val="13"/>
                <c:pt idx="0">
                  <c:v>48.111375591475145</c:v>
                </c:pt>
                <c:pt idx="1">
                  <c:v>100.26968524892661</c:v>
                </c:pt>
                <c:pt idx="2">
                  <c:v>79.338842975206617</c:v>
                </c:pt>
                <c:pt idx="3">
                  <c:v>1.3325257419745609</c:v>
                </c:pt>
                <c:pt idx="4">
                  <c:v>69.571960785341119</c:v>
                </c:pt>
                <c:pt idx="5">
                  <c:v>73.580620741862219</c:v>
                </c:pt>
                <c:pt idx="6">
                  <c:v>31.0098452883263</c:v>
                </c:pt>
                <c:pt idx="7">
                  <c:v>55.376830922630461</c:v>
                </c:pt>
                <c:pt idx="8">
                  <c:v>44.474004471740287</c:v>
                </c:pt>
                <c:pt idx="9">
                  <c:v>80.746162403676166</c:v>
                </c:pt>
                <c:pt idx="10">
                  <c:v>57.877050800553469</c:v>
                </c:pt>
                <c:pt idx="11">
                  <c:v>100.18566209498712</c:v>
                </c:pt>
                <c:pt idx="12">
                  <c:v>121.21212121212122</c:v>
                </c:pt>
              </c:numCache>
            </c:numRef>
          </c:val>
        </c:ser>
        <c:ser>
          <c:idx val="4"/>
          <c:order val="4"/>
          <c:tx>
            <c:strRef>
              <c:f>'юго васток'!$A$8</c:f>
              <c:strCache>
                <c:ptCount val="1"/>
                <c:pt idx="0">
                  <c:v>Чернявская</c:v>
                </c:pt>
              </c:strCache>
            </c:strRef>
          </c:tx>
          <c:invertIfNegative val="0"/>
          <c:cat>
            <c:strRef>
              <c:f>'юго васток'!$B$3:$N$3</c:f>
              <c:strCache>
                <c:ptCount val="13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</c:strCache>
            </c:strRef>
          </c:cat>
          <c:val>
            <c:numRef>
              <c:f>'юго васток'!$B$8:$N$8</c:f>
              <c:numCache>
                <c:formatCode>General</c:formatCode>
                <c:ptCount val="13"/>
                <c:pt idx="0">
                  <c:v>46.754487480514925</c:v>
                </c:pt>
                <c:pt idx="1">
                  <c:v>112.16067563251838</c:v>
                </c:pt>
                <c:pt idx="2">
                  <c:v>83.872491145218419</c:v>
                </c:pt>
                <c:pt idx="3">
                  <c:v>0</c:v>
                </c:pt>
                <c:pt idx="4">
                  <c:v>97.598599925594854</c:v>
                </c:pt>
                <c:pt idx="5">
                  <c:v>55.109765329295989</c:v>
                </c:pt>
                <c:pt idx="6">
                  <c:v>36.320675105485229</c:v>
                </c:pt>
                <c:pt idx="7">
                  <c:v>40.292375233963149</c:v>
                </c:pt>
                <c:pt idx="8">
                  <c:v>28.940973836680392</c:v>
                </c:pt>
                <c:pt idx="9">
                  <c:v>101.50225410331723</c:v>
                </c:pt>
                <c:pt idx="10">
                  <c:v>40.007906700929034</c:v>
                </c:pt>
                <c:pt idx="11">
                  <c:v>50.595915433910278</c:v>
                </c:pt>
                <c:pt idx="12">
                  <c:v>109.09090909090909</c:v>
                </c:pt>
              </c:numCache>
            </c:numRef>
          </c:val>
        </c:ser>
        <c:ser>
          <c:idx val="5"/>
          <c:order val="5"/>
          <c:tx>
            <c:strRef>
              <c:f>'юго васток'!$A$9</c:f>
              <c:strCache>
                <c:ptCount val="1"/>
                <c:pt idx="0">
                  <c:v>Средний показатель по Украине</c:v>
                </c:pt>
              </c:strCache>
            </c:strRef>
          </c:tx>
          <c:invertIfNegative val="0"/>
          <c:cat>
            <c:strRef>
              <c:f>'юго васток'!$B$3:$N$3</c:f>
              <c:strCache>
                <c:ptCount val="13"/>
                <c:pt idx="0">
                  <c:v>Гипертоническая болезнь</c:v>
                </c:pt>
                <c:pt idx="1">
                  <c:v>Нарушение кровообращения</c:v>
                </c:pt>
                <c:pt idx="2">
                  <c:v>Инфаркт миокарда</c:v>
                </c:pt>
                <c:pt idx="3">
                  <c:v> Воспаление кишечника </c:v>
                </c:pt>
                <c:pt idx="4">
                  <c:v>Диффузный зоб</c:v>
                </c:pt>
                <c:pt idx="5">
                  <c:v>Сахарный диабет</c:v>
                </c:pt>
                <c:pt idx="6">
                  <c:v>Эпилепсия</c:v>
                </c:pt>
                <c:pt idx="7">
                  <c:v>Расстройство НС</c:v>
                </c:pt>
                <c:pt idx="8">
                  <c:v>Инсульт мозга</c:v>
                </c:pt>
                <c:pt idx="9">
                  <c:v>ИБС</c:v>
                </c:pt>
                <c:pt idx="10">
                  <c:v>Болезнь Паркинсона</c:v>
                </c:pt>
                <c:pt idx="11">
                  <c:v>Рассеянный склероз</c:v>
                </c:pt>
                <c:pt idx="12">
                  <c:v>ЗЭС</c:v>
                </c:pt>
              </c:strCache>
            </c:strRef>
          </c:cat>
          <c:val>
            <c:numRef>
              <c:f>'юго васток'!$B$9:$N$9</c:f>
              <c:numCache>
                <c:formatCode>General</c:formatCode>
                <c:ptCount val="13"/>
                <c:pt idx="0">
                  <c:v>99.999999999999901</c:v>
                </c:pt>
                <c:pt idx="1">
                  <c:v>100.00000000000004</c:v>
                </c:pt>
                <c:pt idx="2">
                  <c:v>100.00000000000018</c:v>
                </c:pt>
                <c:pt idx="3">
                  <c:v>100.00000000000006</c:v>
                </c:pt>
                <c:pt idx="4">
                  <c:v>100.00000000000001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100.00000000000011</c:v>
                </c:pt>
                <c:pt idx="9">
                  <c:v>100.00000000000014</c:v>
                </c:pt>
                <c:pt idx="10">
                  <c:v>100</c:v>
                </c:pt>
                <c:pt idx="11">
                  <c:v>100.00000000000006</c:v>
                </c:pt>
                <c:pt idx="1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283968"/>
        <c:axId val="107285504"/>
      </c:barChart>
      <c:catAx>
        <c:axId val="107283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7285504"/>
        <c:crosses val="autoZero"/>
        <c:auto val="1"/>
        <c:lblAlgn val="ctr"/>
        <c:lblOffset val="100"/>
        <c:noMultiLvlLbl val="0"/>
      </c:catAx>
      <c:valAx>
        <c:axId val="107285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728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293547681539807"/>
          <c:y val="1.6659230096237973E-2"/>
          <c:w val="0.55155796150481184"/>
          <c:h val="0.252574803149606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117180" cy="1470025"/>
          </a:xfrm>
          <a:prstGeom prst="blockArc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/>
              <a:t>Влияние окружающей среды на здоровее человека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6820" y="2276872"/>
            <a:ext cx="7117180" cy="861420"/>
          </a:xfrm>
        </p:spPr>
        <p:txBody>
          <a:bodyPr/>
          <a:lstStyle/>
          <a:p>
            <a:pPr algn="r"/>
            <a:r>
              <a:rPr lang="uk-UA" dirty="0" err="1" smtClean="0"/>
              <a:t>Дорофеев</a:t>
            </a:r>
            <a:r>
              <a:rPr lang="uk-UA" dirty="0" smtClean="0"/>
              <a:t> А. Ю.</a:t>
            </a:r>
            <a:endParaRPr lang="ru-RU" dirty="0"/>
          </a:p>
        </p:txBody>
      </p:sp>
      <p:pic>
        <p:nvPicPr>
          <p:cNvPr id="1026" name="Picture 2" descr="http://vovchok-library.ucoz.com/eco/ekologija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3"/>
          <a:stretch/>
        </p:blipFill>
        <p:spPr bwMode="auto">
          <a:xfrm>
            <a:off x="0" y="2060848"/>
            <a:ext cx="6096000" cy="4189445"/>
          </a:xfrm>
          <a:prstGeom prst="ellipse">
            <a:avLst/>
          </a:prstGeom>
          <a:ln>
            <a:noFill/>
          </a:ln>
          <a:effectLst>
            <a:reflection blurRad="6350" stA="50000" endA="275" endPos="40000" dist="101600" dir="5400000" sy="-100000" algn="bl" rotWithShape="0"/>
            <a:softEdge rad="112500"/>
          </a:effectLst>
          <a:scene3d>
            <a:camera prst="perspectiveAbove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регион вошли четыре области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Винницкая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Киевская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Кировоградская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Черкасская </a:t>
            </a:r>
            <a:endParaRPr lang="ru-RU" dirty="0"/>
          </a:p>
          <a:p>
            <a:pPr marL="400050"/>
            <a:r>
              <a:rPr lang="ru-RU" dirty="0"/>
              <a:t>Для них характерна промышленность: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Химическая 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Частично нефти-газовая и строительных материалов 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Пищевая развита в Черкасской области</a:t>
            </a:r>
          </a:p>
          <a:p>
            <a:pPr marL="400050"/>
            <a:r>
              <a:rPr lang="ru-RU" dirty="0" smtClean="0"/>
              <a:t>Показатели окружающей среды: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Кислотность </a:t>
            </a:r>
            <a:r>
              <a:rPr lang="ru-RU" dirty="0"/>
              <a:t>осадков – 6 </a:t>
            </a:r>
            <a:r>
              <a:rPr lang="ru-RU" dirty="0" smtClean="0"/>
              <a:t>(</a:t>
            </a:r>
            <a:r>
              <a:rPr lang="ru-RU" dirty="0"/>
              <a:t>по школе рН)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Уровень эрозии грунтов </a:t>
            </a:r>
            <a:r>
              <a:rPr lang="ru-RU" dirty="0" smtClean="0"/>
              <a:t>до 50%</a:t>
            </a:r>
            <a:endParaRPr lang="ru-RU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Количеством вредных выбросов в атмосферу – </a:t>
            </a:r>
            <a:r>
              <a:rPr lang="ru-RU" dirty="0" smtClean="0"/>
              <a:t>6.6 </a:t>
            </a:r>
            <a:r>
              <a:rPr lang="ru-RU" dirty="0"/>
              <a:t>тонн в год</a:t>
            </a:r>
          </a:p>
          <a:p>
            <a:pPr lvl="1"/>
            <a:r>
              <a:rPr lang="ru-RU" dirty="0"/>
              <a:t>Радиационный фон выше нормы на </a:t>
            </a:r>
            <a:r>
              <a:rPr lang="ru-RU" dirty="0" smtClean="0"/>
              <a:t>западе севере Киевской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23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7437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42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регион вошли четыре области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АРК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Николаевская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Одесская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Херсонская </a:t>
            </a:r>
            <a:endParaRPr lang="ru-RU" dirty="0"/>
          </a:p>
          <a:p>
            <a:pPr marL="400050"/>
            <a:r>
              <a:rPr lang="ru-RU" dirty="0" smtClean="0"/>
              <a:t>Для </a:t>
            </a:r>
            <a:r>
              <a:rPr lang="ru-RU" dirty="0"/>
              <a:t>них характерна промышленность: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Судостроение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Нефти и газа переработка </a:t>
            </a:r>
          </a:p>
          <a:p>
            <a:pPr marL="400050"/>
            <a:r>
              <a:rPr lang="ru-RU" dirty="0" smtClean="0"/>
              <a:t>Показатели окружающей среды: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Кислотность </a:t>
            </a:r>
            <a:r>
              <a:rPr lang="ru-RU" dirty="0"/>
              <a:t>осадков – </a:t>
            </a:r>
            <a:r>
              <a:rPr lang="ru-RU" dirty="0" smtClean="0"/>
              <a:t>6.1-6.2 </a:t>
            </a:r>
            <a:r>
              <a:rPr lang="ru-RU" dirty="0"/>
              <a:t>(по школе рН)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Уровень эрозии грунтов до 50%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Количеством вредных выбросов в </a:t>
            </a:r>
            <a:r>
              <a:rPr lang="ru-RU" dirty="0" smtClean="0"/>
              <a:t>атмосферу – до 5 тон в </a:t>
            </a:r>
            <a:r>
              <a:rPr lang="ru-RU" dirty="0"/>
              <a:t>год</a:t>
            </a:r>
          </a:p>
          <a:p>
            <a:pPr lvl="1"/>
            <a:r>
              <a:rPr lang="ru-RU" dirty="0"/>
              <a:t>Радиационный фон </a:t>
            </a:r>
            <a:r>
              <a:rPr lang="ru-RU" dirty="0" smtClean="0"/>
              <a:t>один из минимальных по стране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33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03729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3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Северо-запад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регион вошли четыре области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Волынская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Житомирская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Ровенская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Хмельницкая  </a:t>
            </a:r>
            <a:endParaRPr lang="ru-RU" dirty="0"/>
          </a:p>
          <a:p>
            <a:pPr marL="400050"/>
            <a:r>
              <a:rPr lang="ru-RU" dirty="0"/>
              <a:t>Для них характерна промышленность: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Пищевая 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Энергетика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Строительных материалов </a:t>
            </a:r>
            <a:endParaRPr lang="ru-RU" dirty="0"/>
          </a:p>
          <a:p>
            <a:pPr marL="400050"/>
            <a:r>
              <a:rPr lang="ru-RU" dirty="0"/>
              <a:t>Показатели окружающей среды: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Кислотность осадков – </a:t>
            </a:r>
            <a:r>
              <a:rPr lang="ru-RU" dirty="0" smtClean="0"/>
              <a:t>5.8-5.9 </a:t>
            </a:r>
            <a:r>
              <a:rPr lang="ru-RU" dirty="0"/>
              <a:t>(по школе рН)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Уровень эрозии </a:t>
            </a:r>
            <a:r>
              <a:rPr lang="ru-RU" dirty="0" smtClean="0"/>
              <a:t>грунтов – 10%-30%</a:t>
            </a:r>
            <a:endParaRPr lang="ru-RU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Количеством вредных выбросов в атмосферу </a:t>
            </a:r>
            <a:r>
              <a:rPr lang="ru-RU" dirty="0" smtClean="0"/>
              <a:t>– 5.8-6.2 </a:t>
            </a:r>
            <a:r>
              <a:rPr lang="ru-RU" dirty="0"/>
              <a:t>тон в </a:t>
            </a:r>
            <a:r>
              <a:rPr lang="ru-RU" dirty="0" smtClean="0"/>
              <a:t>год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Уровень </a:t>
            </a:r>
            <a:r>
              <a:rPr lang="ru-RU" dirty="0"/>
              <a:t>р</a:t>
            </a:r>
            <a:r>
              <a:rPr lang="ru-RU" dirty="0" smtClean="0"/>
              <a:t>адиации выше нормы в Волынской и Кривицкой областях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60137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33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Запад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регион вошли </a:t>
            </a:r>
            <a:r>
              <a:rPr lang="ru-RU" dirty="0" smtClean="0"/>
              <a:t>пять областей</a:t>
            </a:r>
            <a:endParaRPr lang="ru-RU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Закарпатская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Ивано-Франковска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Львовская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Тернопольская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Чернявская </a:t>
            </a:r>
            <a:endParaRPr lang="ru-RU" dirty="0"/>
          </a:p>
          <a:p>
            <a:pPr marL="400050"/>
            <a:r>
              <a:rPr lang="ru-RU" dirty="0"/>
              <a:t>Для них характерна промышленность: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err="1" smtClean="0"/>
              <a:t>Лесо-целюлозная</a:t>
            </a:r>
            <a:endParaRPr lang="ru-RU" dirty="0" smtClean="0"/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Химическая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Пищевая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Переработка нефть и газа</a:t>
            </a:r>
            <a:endParaRPr lang="ru-RU" dirty="0"/>
          </a:p>
          <a:p>
            <a:pPr marL="400050"/>
            <a:r>
              <a:rPr lang="ru-RU" dirty="0"/>
              <a:t>Показатели окружающей среды: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Кислотность осадков – </a:t>
            </a:r>
            <a:r>
              <a:rPr lang="ru-RU" dirty="0" smtClean="0"/>
              <a:t>6.3 </a:t>
            </a:r>
            <a:r>
              <a:rPr lang="ru-RU" dirty="0"/>
              <a:t>(по школе рН)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Уровень эрозии грунтов – 10</a:t>
            </a:r>
            <a:r>
              <a:rPr lang="ru-RU" dirty="0" smtClean="0"/>
              <a:t>%-50%</a:t>
            </a:r>
            <a:endParaRPr lang="ru-RU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Количеством вредных выбросов в атмосферу – </a:t>
            </a:r>
            <a:r>
              <a:rPr lang="ru-RU" dirty="0" smtClean="0"/>
              <a:t>в Львовской 10, в Ивано-Франковском 20 в остальных до 3 тон </a:t>
            </a:r>
            <a:r>
              <a:rPr lang="ru-RU" dirty="0"/>
              <a:t>в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28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6864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53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133434"/>
              </p:ext>
            </p:extLst>
          </p:nvPr>
        </p:nvGraphicFramePr>
        <p:xfrm>
          <a:off x="1" y="0"/>
          <a:ext cx="9144000" cy="6857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264676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Адміністративні тери­торії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Скільки людей орієнтов­но вимре до 2020 р. (тис.)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Орієнтовне число насе­лення в 2020 р. (тис.)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Україна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43593,2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Автономна Республіка Крим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70.0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2263,6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Вінницька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90.0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1544.1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Волинська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+4.0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1038.4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Дніпропетровська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190.0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3143,2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Донецька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323.0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4097,1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Житомирська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70.0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1209,8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Закарпатська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+34.0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1278,5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Запорізька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104.0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1696.5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Івано-Франківська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12.0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1365,0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Київська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86.0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1625,9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Кіровоградська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70.0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933,6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Луганська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178.0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2108,7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Львівська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40.0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2486.4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Миколаївська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59.0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1123.6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Одеська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74.0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2303,6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Полтавська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118.0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1361,9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Рівненська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+21.0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1172,5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Сумська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97,0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1062,3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Тернопільська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38.0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1042,9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Харківська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156.0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2583,4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Херсонська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51.0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1035,8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Хмельницька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65.0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1258,8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Черкаська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92.0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1189.8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Чернівецька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7.0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894.2</a:t>
                      </a:r>
                      <a:endParaRPr lang="ru-RU" sz="700" i="1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  <a:tr h="253589">
                <a:tc>
                  <a:txBody>
                    <a:bodyPr/>
                    <a:lstStyle/>
                    <a:p>
                      <a:pPr marL="50800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Чернігівська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114.0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i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Reference Sans Serif"/>
                          <a:cs typeface="MS Reference Sans Serif"/>
                        </a:rPr>
                        <a:t>975,7</a:t>
                      </a:r>
                      <a:endParaRPr lang="ru-RU" sz="700" i="1" dirty="0">
                        <a:effectLst/>
                        <a:latin typeface="MS Reference Sans Serif"/>
                        <a:ea typeface="MS Reference Sans Serif"/>
                        <a:cs typeface="MS Reference Sans Serif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86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этого избежать?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Максимально сконцентрировать в небольших зонах вредную промышленность.</a:t>
            </a:r>
          </a:p>
          <a:p>
            <a:r>
              <a:rPr lang="ru-RU" dirty="0" smtClean="0"/>
              <a:t>Закрыть мало рентабельные производства.</a:t>
            </a:r>
          </a:p>
          <a:p>
            <a:r>
              <a:rPr lang="ru-RU" dirty="0" smtClean="0"/>
              <a:t>На всех производствах провести обновление устаревшего оборудования, на более современное и безопасное.</a:t>
            </a:r>
          </a:p>
          <a:p>
            <a:r>
              <a:rPr lang="ru-RU" dirty="0" smtClean="0"/>
              <a:t>Начать восстановление загрязнённых территорий, вод, и грунтов.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86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561"/>
            <a:ext cx="7125113" cy="924475"/>
          </a:xfrm>
        </p:spPr>
        <p:txBody>
          <a:bodyPr/>
          <a:lstStyle/>
          <a:p>
            <a:r>
              <a:rPr lang="ru-RU" sz="4000" dirty="0" smtClean="0"/>
              <a:t>Представите жизнь без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34676" y="764704"/>
            <a:ext cx="3209323" cy="6093295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Телефонов </a:t>
            </a:r>
          </a:p>
          <a:p>
            <a:r>
              <a:rPr lang="ru-RU" sz="1600" dirty="0" smtClean="0"/>
              <a:t>Компьютера </a:t>
            </a:r>
          </a:p>
          <a:p>
            <a:r>
              <a:rPr lang="ru-RU" sz="1600" dirty="0" smtClean="0"/>
              <a:t>Телевизора  </a:t>
            </a:r>
          </a:p>
          <a:p>
            <a:r>
              <a:rPr lang="ru-RU" sz="1600" dirty="0" smtClean="0"/>
              <a:t>Интернета </a:t>
            </a:r>
          </a:p>
          <a:p>
            <a:r>
              <a:rPr lang="ru-RU" sz="1600" dirty="0" smtClean="0"/>
              <a:t>Автомобилей </a:t>
            </a:r>
          </a:p>
          <a:p>
            <a:r>
              <a:rPr lang="ru-RU" sz="1600" dirty="0" smtClean="0"/>
              <a:t>Стиральных машин</a:t>
            </a:r>
          </a:p>
          <a:p>
            <a:r>
              <a:rPr lang="ru-RU" sz="1600" dirty="0" smtClean="0"/>
              <a:t>Микроволновых печек </a:t>
            </a:r>
          </a:p>
          <a:p>
            <a:r>
              <a:rPr lang="ru-RU" sz="1600" dirty="0" smtClean="0"/>
              <a:t>В целом без техники 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 algn="r">
              <a:buNone/>
            </a:pPr>
            <a:r>
              <a:rPr lang="ru-RU" sz="2400" dirty="0" smtClean="0"/>
              <a:t>Сложно?...</a:t>
            </a:r>
            <a:endParaRPr lang="ru-RU" sz="2400" dirty="0"/>
          </a:p>
        </p:txBody>
      </p:sp>
      <p:pic>
        <p:nvPicPr>
          <p:cNvPr id="2050" name="Picture 2" descr="http://3.bp.blogspot.com/-HSe_kPSZ4JA/Uy6DNzJIrjI/AAAAAAAAAS0/vTm5pZdb_zI/s1600/den_nauki_v_Ukra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03" y="908720"/>
            <a:ext cx="5949280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57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В результате исследования мы выяснили, что влияние тяжелой промышленности, такой как: угольная, металлургическая, тяжелое машиностроение, и нефтехимическая промышленность. </a:t>
            </a:r>
            <a:r>
              <a:rPr lang="ru-RU" dirty="0" smtClean="0"/>
              <a:t>Значительно виляет </a:t>
            </a:r>
            <a:r>
              <a:rPr lang="ru-RU" dirty="0"/>
              <a:t>на здоровье населения.</a:t>
            </a:r>
          </a:p>
          <a:p>
            <a:r>
              <a:rPr lang="ru-RU" dirty="0"/>
              <a:t>2. Поэтому необходимо принимать меры для улучшения состояния среды, в регионах, где преобладает такая промышленность.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194931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Помн</a:t>
            </a:r>
            <a:r>
              <a:rPr lang="ru-RU" dirty="0"/>
              <a:t>и</a:t>
            </a:r>
            <a:r>
              <a:rPr lang="ru-RU" dirty="0" smtClean="0"/>
              <a:t>те </a:t>
            </a:r>
            <a:r>
              <a:rPr lang="ru-RU" dirty="0" smtClean="0"/>
              <a:t>мы в своих руках…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t1.gstatic.com/images?q=tbn:ANd9GcQuVarAFJwgSxtXWXrXCQ7lRfj20iz4MxTSPj8YBhkRM3mzdjzL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17" b="100000" l="0" r="100000">
                        <a14:backgroundMark x1="7000" y1="4321" x2="5000" y2="26543"/>
                        <a14:backgroundMark x1="19500" y1="2469" x2="22000" y2="15432"/>
                        <a14:backgroundMark x1="9000" y1="39506" x2="2500" y2="53086"/>
                        <a14:backgroundMark x1="2500" y1="54321" x2="2000" y2="60494"/>
                        <a14:backgroundMark x1="2000" y1="60494" x2="2000" y2="60494"/>
                        <a14:backgroundMark x1="10000" y1="61728" x2="1000" y2="66667"/>
                        <a14:backgroundMark x1="9500" y1="64815" x2="11500" y2="91358"/>
                        <a14:backgroundMark x1="16500" y1="87654" x2="22000" y2="91358"/>
                        <a14:backgroundMark x1="24500" y1="91975" x2="32500" y2="91358"/>
                        <a14:backgroundMark x1="34000" y1="89506" x2="39500" y2="85802"/>
                        <a14:backgroundMark x1="41000" y1="85185" x2="44500" y2="85802"/>
                        <a14:backgroundMark x1="56000" y1="96914" x2="67000" y2="96296"/>
                        <a14:backgroundMark x1="70000" y1="96296" x2="77500" y2="87654"/>
                        <a14:backgroundMark x1="78500" y1="81481" x2="79000" y2="68519"/>
                        <a14:backgroundMark x1="79000" y1="58025" x2="79000" y2="67284"/>
                      </a14:backgroundRemoval>
                    </a14:imgEffect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0518">
            <a:off x="-487470" y="-29368"/>
            <a:ext cx="4989888" cy="4041812"/>
          </a:xfrm>
          <a:prstGeom prst="rect">
            <a:avLst/>
          </a:prstGeom>
          <a:noFill/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12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924475"/>
          </a:xfrm>
        </p:spPr>
        <p:txBody>
          <a:bodyPr/>
          <a:lstStyle/>
          <a:p>
            <a:r>
              <a:rPr lang="ru-RU" sz="3600" dirty="0" smtClean="0"/>
              <a:t>А теперь попробуйте представить мир в котором: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5265" y="1124744"/>
            <a:ext cx="4338736" cy="5733255"/>
          </a:xfrm>
        </p:spPr>
        <p:txBody>
          <a:bodyPr/>
          <a:lstStyle/>
          <a:p>
            <a:r>
              <a:rPr lang="ru-RU" sz="2000" dirty="0" smtClean="0"/>
              <a:t>Пресная вода стоит дороже чем бензин</a:t>
            </a:r>
          </a:p>
          <a:p>
            <a:r>
              <a:rPr lang="ru-RU" sz="2000" dirty="0" smtClean="0"/>
              <a:t>Чистый воздух защищён законом </a:t>
            </a:r>
          </a:p>
          <a:p>
            <a:r>
              <a:rPr lang="ru-RU" sz="2000" dirty="0" smtClean="0"/>
              <a:t>Пища только синтетическая </a:t>
            </a:r>
          </a:p>
          <a:p>
            <a:r>
              <a:rPr lang="ru-RU" sz="2000" dirty="0" smtClean="0"/>
              <a:t>Небо серое все время </a:t>
            </a:r>
          </a:p>
          <a:p>
            <a:r>
              <a:rPr lang="ru-RU" sz="2000" dirty="0" smtClean="0"/>
              <a:t>Нет деревьев </a:t>
            </a:r>
          </a:p>
          <a:p>
            <a:r>
              <a:rPr lang="ru-RU" sz="2000" dirty="0" smtClean="0"/>
              <a:t>Солнце светит несколько часов в сутки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sz="2800" dirty="0" smtClean="0"/>
              <a:t>Страшно</a:t>
            </a:r>
            <a:r>
              <a:rPr lang="ru-RU" sz="3600" dirty="0" smtClean="0"/>
              <a:t>...</a:t>
            </a:r>
          </a:p>
          <a:p>
            <a:endParaRPr lang="ru-RU" dirty="0" smtClean="0"/>
          </a:p>
        </p:txBody>
      </p:sp>
      <p:pic>
        <p:nvPicPr>
          <p:cNvPr id="3074" name="Picture 2" descr="http://pro-vincia.com.ua/uploads/posts/2013-08/1376308634_air-pollution-illustra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28"/>
          <a:stretch/>
        </p:blipFill>
        <p:spPr bwMode="auto">
          <a:xfrm>
            <a:off x="-1" y="1162637"/>
            <a:ext cx="4805265" cy="569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00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Но как же влияет все то что создал человек на его здоровье?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772816"/>
            <a:ext cx="7125112" cy="50851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 этот вопрос я решил постараться ответить.</a:t>
            </a:r>
          </a:p>
          <a:p>
            <a:r>
              <a:rPr lang="ru-RU" dirty="0" smtClean="0"/>
              <a:t>Проведя исследование взаимосвязи промышленности регионов и заболеваний характерных для них. </a:t>
            </a:r>
          </a:p>
          <a:p>
            <a:r>
              <a:rPr lang="ru-RU" dirty="0" smtClean="0"/>
              <a:t>Для этого я разделил страну на 6 регионов</a:t>
            </a:r>
          </a:p>
          <a:p>
            <a:pPr marL="7429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/>
              <a:t>Восток</a:t>
            </a:r>
          </a:p>
          <a:p>
            <a:pPr marL="7429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/>
              <a:t>Север</a:t>
            </a:r>
          </a:p>
          <a:p>
            <a:pPr marL="7429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dirty="0"/>
              <a:t>Центр </a:t>
            </a:r>
            <a:endParaRPr lang="ru-RU" dirty="0"/>
          </a:p>
          <a:p>
            <a:pPr marL="7429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dirty="0"/>
              <a:t>Юг </a:t>
            </a:r>
            <a:endParaRPr lang="ru-RU" dirty="0"/>
          </a:p>
          <a:p>
            <a:pPr marL="7429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/>
              <a:t>Северо-запад</a:t>
            </a:r>
          </a:p>
          <a:p>
            <a:pPr marL="742950"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/>
              <a:t>Запад</a:t>
            </a:r>
            <a:r>
              <a:rPr lang="uk-UA" dirty="0"/>
              <a:t>  </a:t>
            </a:r>
          </a:p>
          <a:p>
            <a:r>
              <a:rPr lang="uk-UA" dirty="0"/>
              <a:t>И </a:t>
            </a:r>
            <a:r>
              <a:rPr lang="ru-RU" dirty="0" smtClean="0"/>
              <a:t>провел взаимосвязь между промышленностью характерной для данного региона и заболеваниями которые преобладают в регионе. </a:t>
            </a:r>
          </a:p>
          <a:p>
            <a:r>
              <a:rPr lang="ru-RU" dirty="0" smtClean="0"/>
              <a:t>Также брались во внимание такие показатели как: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Кислотность осадков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Уровень эрозии грунтов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Количеством вредных выбросов в атмосферу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Радиационным фоном</a:t>
            </a:r>
          </a:p>
        </p:txBody>
      </p:sp>
    </p:spTree>
    <p:extLst>
      <p:ext uri="{BB962C8B-B14F-4D97-AF65-F5344CB8AC3E}">
        <p14:creationId xmlns:p14="http://schemas.microsoft.com/office/powerpoint/2010/main" val="194643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исследования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6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25113" cy="924475"/>
          </a:xfrm>
        </p:spPr>
        <p:txBody>
          <a:bodyPr/>
          <a:lstStyle/>
          <a:p>
            <a:r>
              <a:rPr lang="ru-RU" dirty="0" smtClean="0"/>
              <a:t>Восток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09443" y="1484784"/>
            <a:ext cx="7125112" cy="5373217"/>
          </a:xfrm>
        </p:spPr>
        <p:txBody>
          <a:bodyPr>
            <a:normAutofit/>
          </a:bodyPr>
          <a:lstStyle/>
          <a:p>
            <a:r>
              <a:rPr lang="ru-RU" dirty="0" smtClean="0"/>
              <a:t>В регион вошли четыре области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Донецкая 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Луганская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Днепропетровская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Запорожская </a:t>
            </a:r>
          </a:p>
          <a:p>
            <a:pPr marL="400050"/>
            <a:r>
              <a:rPr lang="ru-RU" dirty="0" smtClean="0"/>
              <a:t>Для них характерна промышленность: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Черная металлургия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Добыча угля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Металлообработка</a:t>
            </a:r>
          </a:p>
          <a:p>
            <a:pPr marL="400050"/>
            <a:r>
              <a:rPr lang="ru-RU" dirty="0" smtClean="0"/>
              <a:t>Показатели окружающей среды: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Кислотность </a:t>
            </a:r>
            <a:r>
              <a:rPr lang="ru-RU" dirty="0" smtClean="0"/>
              <a:t>осадков – 6.4-6.8 (по школе рН)</a:t>
            </a:r>
            <a:endParaRPr lang="ru-RU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Уровень эрозии </a:t>
            </a:r>
            <a:r>
              <a:rPr lang="ru-RU" dirty="0" smtClean="0"/>
              <a:t>грунтов более 50%</a:t>
            </a:r>
            <a:endParaRPr lang="ru-RU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Количеством вредных выбросов в </a:t>
            </a:r>
            <a:r>
              <a:rPr lang="ru-RU" dirty="0" smtClean="0"/>
              <a:t>атмосферу – 40.2 тонн в год</a:t>
            </a:r>
          </a:p>
          <a:p>
            <a:pPr marL="800100" lvl="1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70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4383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Север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регион вошли четыре области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Полтавская  </a:t>
            </a:r>
            <a:endParaRPr lang="ru-RU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Сумская </a:t>
            </a:r>
            <a:endParaRPr lang="ru-RU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Харьковская </a:t>
            </a:r>
            <a:endParaRPr lang="ru-RU" dirty="0"/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dirty="0" smtClean="0"/>
              <a:t>Черниговская  </a:t>
            </a:r>
            <a:endParaRPr lang="ru-RU" dirty="0"/>
          </a:p>
          <a:p>
            <a:pPr marL="400050"/>
            <a:r>
              <a:rPr lang="ru-RU" dirty="0"/>
              <a:t>Для них характерна промышленность: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Нефтяная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Газовая</a:t>
            </a:r>
          </a:p>
          <a:p>
            <a:pPr marL="800100" lvl="1"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Химическая </a:t>
            </a:r>
            <a:endParaRPr lang="ru-RU" dirty="0"/>
          </a:p>
          <a:p>
            <a:pPr marL="400050"/>
            <a:r>
              <a:rPr lang="ru-RU" dirty="0"/>
              <a:t>Показатели окружающей среды: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Кислотность осадков – </a:t>
            </a:r>
            <a:r>
              <a:rPr lang="ru-RU" dirty="0" smtClean="0"/>
              <a:t>6 -6.3 </a:t>
            </a:r>
            <a:r>
              <a:rPr lang="ru-RU" dirty="0"/>
              <a:t>(по школе рН)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Уровень эрозии </a:t>
            </a:r>
            <a:r>
              <a:rPr lang="ru-RU" dirty="0" smtClean="0"/>
              <a:t>грунтов –30%-40% </a:t>
            </a:r>
            <a:endParaRPr lang="ru-RU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Количеством вредных выбросов в атмосферу – </a:t>
            </a:r>
            <a:r>
              <a:rPr lang="ru-RU" dirty="0" smtClean="0"/>
              <a:t>5.4 </a:t>
            </a:r>
            <a:r>
              <a:rPr lang="ru-RU" dirty="0"/>
              <a:t>тонн в </a:t>
            </a:r>
            <a:r>
              <a:rPr lang="ru-RU" dirty="0" smtClean="0"/>
              <a:t>год</a:t>
            </a:r>
          </a:p>
          <a:p>
            <a:pPr lvl="1"/>
            <a:r>
              <a:rPr lang="ru-RU" dirty="0" smtClean="0"/>
              <a:t>Радиационный фон выше нормы на западе Черниговской области.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7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5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7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7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50"/>
                            </p:stCondLst>
                            <p:childTnLst>
                              <p:par>
                                <p:cTn id="5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75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75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33702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87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407</TotalTime>
  <Words>718</Words>
  <Application>Microsoft Office PowerPoint</Application>
  <PresentationFormat>Экран (4:3)</PresentationFormat>
  <Paragraphs>225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Spring</vt:lpstr>
      <vt:lpstr>Влияние окружающей среды на здоровее человека </vt:lpstr>
      <vt:lpstr>Представите жизнь без</vt:lpstr>
      <vt:lpstr>А теперь попробуйте представить мир в котором:</vt:lpstr>
      <vt:lpstr>Но как же влияет все то что создал человек на его здоровье?</vt:lpstr>
      <vt:lpstr>Результат исследования</vt:lpstr>
      <vt:lpstr>Восток</vt:lpstr>
      <vt:lpstr>Презентация PowerPoint</vt:lpstr>
      <vt:lpstr>Север </vt:lpstr>
      <vt:lpstr>Презентация PowerPoint</vt:lpstr>
      <vt:lpstr>Центр </vt:lpstr>
      <vt:lpstr>Презентация PowerPoint</vt:lpstr>
      <vt:lpstr>Юг</vt:lpstr>
      <vt:lpstr>Презентация PowerPoint</vt:lpstr>
      <vt:lpstr>Северо-запад </vt:lpstr>
      <vt:lpstr>Презентация PowerPoint</vt:lpstr>
      <vt:lpstr>Запад </vt:lpstr>
      <vt:lpstr>Презентация PowerPoint</vt:lpstr>
      <vt:lpstr>Презентация PowerPoint</vt:lpstr>
      <vt:lpstr>Как этого избежать?</vt:lpstr>
      <vt:lpstr>Выводы </vt:lpstr>
      <vt:lpstr>Помните мы в своих руках…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inna</cp:lastModifiedBy>
  <cp:revision>36</cp:revision>
  <dcterms:created xsi:type="dcterms:W3CDTF">2014-05-27T13:52:04Z</dcterms:created>
  <dcterms:modified xsi:type="dcterms:W3CDTF">2014-06-19T17:30:09Z</dcterms:modified>
</cp:coreProperties>
</file>