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1" r:id="rId4"/>
    <p:sldId id="259" r:id="rId5"/>
    <p:sldId id="261" r:id="rId6"/>
    <p:sldId id="272" r:id="rId7"/>
    <p:sldId id="271" r:id="rId8"/>
    <p:sldId id="275" r:id="rId9"/>
    <p:sldId id="282" r:id="rId10"/>
    <p:sldId id="262" r:id="rId11"/>
    <p:sldId id="276" r:id="rId12"/>
    <p:sldId id="283" r:id="rId13"/>
    <p:sldId id="264" r:id="rId14"/>
    <p:sldId id="265" r:id="rId15"/>
    <p:sldId id="277" r:id="rId16"/>
    <p:sldId id="284" r:id="rId17"/>
    <p:sldId id="268" r:id="rId18"/>
    <p:sldId id="278" r:id="rId19"/>
    <p:sldId id="285" r:id="rId20"/>
    <p:sldId id="270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fld id="{BB1178B3-5A30-4F58-9AE0-14E3EBFE9ECF}" type="datetimeFigureOut">
              <a:rPr lang="ru-RU"/>
              <a:pPr>
                <a:defRPr/>
              </a:pPr>
              <a:t>30.09.2013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fld id="{3DC12D35-89E2-4246-A1F0-FB942E07F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М. І. Пилипенко   квітень 2009</a:t>
            </a:r>
            <a:endParaRPr lang="ru-RU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F7C836-9F24-4A9C-8F38-A4F3636C5B46}" type="slidenum">
              <a:rPr lang="ru-RU" smtClean="0">
                <a:latin typeface="Times New Roman" pitchFamily="18" charset="0"/>
              </a:rPr>
              <a:pPr/>
              <a:t>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74D2E-8FC7-4CE7-A075-50D04AE5298E}" type="slidenum">
              <a:rPr lang="ru-RU" smtClean="0">
                <a:latin typeface="Times New Roman" pitchFamily="18" charset="0"/>
              </a:rPr>
              <a:pPr/>
              <a:t>22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Кортикальна осифікація</a:t>
            </a:r>
            <a:endParaRPr lang="ru-RU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2F5324-FA48-461E-8DF5-2209C6A46BE5}" type="slidenum">
              <a:rPr lang="ru-RU" smtClean="0">
                <a:latin typeface="Times New Roman" pitchFamily="18" charset="0"/>
              </a:rPr>
              <a:pPr/>
              <a:t>4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Той самий пацієнт</a:t>
            </a:r>
            <a:endParaRPr lang="ru-R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BDCF8C-26B3-4AF2-B34D-0A5D5A82A8DD}" type="slidenum">
              <a:rPr lang="ru-RU" smtClean="0">
                <a:latin typeface="Times New Roman" pitchFamily="18" charset="0"/>
              </a:rPr>
              <a:pPr/>
              <a:t>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Хронічний бронхіт, пневмоконіози</a:t>
            </a:r>
            <a:endParaRPr lang="ru-RU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2E9662-FB27-44C7-B129-D20312BAF0E0}" type="slidenum">
              <a:rPr lang="ru-RU" smtClean="0">
                <a:latin typeface="Times New Roman" pitchFamily="18" charset="0"/>
              </a:rPr>
              <a:pPr/>
              <a:t>6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Мязова (біла пряма стр), підслизова (зігнута стр) і слизова оболонки (чорна стр)</a:t>
            </a:r>
            <a:endParaRPr 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E70DC1-9B4E-4CDC-A53C-4DA3D534E437}" type="slidenum">
              <a:rPr lang="ru-RU" smtClean="0">
                <a:latin typeface="Times New Roman" pitchFamily="18" charset="0"/>
              </a:rPr>
              <a:pPr/>
              <a:t>10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Ознака незавершеної (неповної) головної міжчасткової щилини. Виявляється за наявності фіброзу, запальних нашарувань на вісцеральній плеврі чи рідини в плевральній порожнині</a:t>
            </a:r>
            <a:endParaRPr lang="ru-R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9E094E-8F6D-43EC-BEB6-BD6CED25EFE0}" type="slidenum">
              <a:rPr lang="ru-RU" smtClean="0">
                <a:latin typeface="Times New Roman" pitchFamily="18" charset="0"/>
              </a:rPr>
              <a:pPr/>
              <a:t>15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Ознака виявляється на знімку в положенні на спині як просвітлення над нижніми грудними хребцями під тінню серця. Верхній край просвітлення визначається чітко, нижня межа – нечітка.  Означає значну кількість вільного повітря в черевній порожнині – пневмоперитонеум. При кліничній підозрі на перфорацію виразки шлунку – знімок обовязково робити у веритальному положенні або лежачи на правому боці. Не плутати з газом (повітрям) у шлунку. Чиннику газу в черевній порожнинв – черевна хірургія (до 7 діб), перітонеальний діаліз, ендоскопічні втручання, спонтаний пневмоперітонеум.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DBE88-CA59-4366-8CCE-3594D6BA918D}" type="slidenum">
              <a:rPr lang="ru-RU" smtClean="0">
                <a:latin typeface="Times New Roman" pitchFamily="18" charset="0"/>
              </a:rPr>
              <a:pPr/>
              <a:t>18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Тяжкий спазм. Ульцерація</a:t>
            </a:r>
            <a:endParaRPr lang="ru-RU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01BDA7-4EF1-4F79-B1C0-870E8804E185}" type="slidenum">
              <a:rPr lang="ru-RU" smtClean="0">
                <a:latin typeface="Times New Roman" pitchFamily="18" charset="0"/>
              </a:rPr>
              <a:pPr/>
              <a:t>20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Ульцерація слизової</a:t>
            </a:r>
            <a:endParaRPr lang="ru-RU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80F48-E073-4A23-9109-B3D1B6537108}" type="slidenum">
              <a:rPr lang="ru-RU" smtClean="0">
                <a:latin typeface="Times New Roman" pitchFamily="18" charset="0"/>
              </a:rPr>
              <a:pPr/>
              <a:t>21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E6E2-D3B7-4B3D-BB68-41A380B68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61F3F-559A-4829-9239-3D132507F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3541-EABD-491F-AE77-D8E0EA604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1D0F-D79A-46E2-8EE9-A0CF7EA8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4EADF-A9DD-4C2B-B767-824D987E8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75EC-B420-4126-9EF5-8284BA99B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E270-6332-4F85-8071-4685F75F6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7A0D-C3BB-483B-AED4-6452596BE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9229E-748A-4DC7-80AB-309CF4315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A7E49-D937-4754-8A8E-1CE53B059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FAFE-0AE2-4EA2-B9A8-FF681BA7A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DE1F0-4143-45FD-8815-221641CF4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4999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-52"/>
              </a:defRPr>
            </a:lvl1pPr>
          </a:lstStyle>
          <a:p>
            <a:pPr>
              <a:defRPr/>
            </a:pPr>
            <a:fld id="{FFE64634-60F4-4DEB-AF5F-6A2AB654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447800"/>
            <a:ext cx="8143875" cy="2743200"/>
          </a:xfrm>
        </p:spPr>
        <p:txBody>
          <a:bodyPr/>
          <a:lstStyle/>
          <a:p>
            <a:pPr>
              <a:defRPr/>
            </a:pPr>
            <a:r>
              <a:rPr lang="uk-UA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Радіологічні ознаки 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375" y="5572125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М. І. Пилипенко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88" y="214313"/>
            <a:ext cx="5643562" cy="114300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Мішень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357313"/>
            <a:ext cx="5726113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7188"/>
            <a:ext cx="25939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3786188"/>
            <a:ext cx="3429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Мязова (біла пряма стр), підслизова (зігнута стр) </a:t>
            </a:r>
          </a:p>
          <a:p>
            <a:pPr>
              <a:defRPr/>
            </a:pP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і слизова оболонки (чорна стр) : набряк та ішемія</a:t>
            </a:r>
          </a:p>
          <a:p>
            <a:pPr>
              <a:defRPr/>
            </a:pPr>
            <a:r>
              <a:rPr lang="uk-UA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Ішемічний коліт</a:t>
            </a:r>
          </a:p>
          <a:p>
            <a:pPr>
              <a:defRPr/>
            </a:pP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КТ з контрастуванням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4114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Мішень</a:t>
            </a:r>
          </a:p>
          <a:p>
            <a:pPr>
              <a:defRPr/>
            </a:pPr>
            <a:r>
              <a:rPr lang="ru-RU" b="1" dirty="0" smtClean="0"/>
              <a:t>ознака створюється в наслідок стовщення, набряку і різного ступення перфузії слизової, підслизової та мязової/серозної оболонок при КТ-дослідженні </a:t>
            </a:r>
            <a:r>
              <a:rPr lang="ru-RU" b="1" u="sng" dirty="0" smtClean="0"/>
              <a:t>з підсиленням </a:t>
            </a:r>
            <a:r>
              <a:rPr lang="ru-RU" b="1" dirty="0" smtClean="0"/>
              <a:t>у хворих з різними хронічними та гострими хворобами кишківника </a:t>
            </a:r>
          </a:p>
          <a:p>
            <a:pPr algn="ctr">
              <a:buFontTx/>
              <a:buNone/>
              <a:defRPr/>
            </a:pPr>
            <a:endParaRPr lang="uk-UA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111250"/>
            <a:ext cx="84058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534400" cy="1219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84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3600" b="1" smtClean="0">
              <a:latin typeface="Arial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111250"/>
            <a:ext cx="840581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14625" y="357188"/>
            <a:ext cx="41322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Незавершена щілина</a:t>
            </a:r>
            <a:endParaRPr lang="ru-RU" sz="3200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915400" cy="5181600"/>
          </a:xfrm>
        </p:spPr>
        <p:txBody>
          <a:bodyPr/>
          <a:lstStyle/>
          <a:p>
            <a:pPr algn="l"/>
            <a:r>
              <a:rPr lang="ru-RU" b="1" smtClean="0">
                <a:latin typeface="Arial" charset="0"/>
              </a:rPr>
              <a:t>  </a:t>
            </a:r>
            <a:endParaRPr lang="ru-RU" smtClean="0"/>
          </a:p>
        </p:txBody>
      </p:sp>
      <p:pic>
        <p:nvPicPr>
          <p:cNvPr id="15363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095375"/>
            <a:ext cx="65151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86063" y="357188"/>
            <a:ext cx="41322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Незавершена щілина</a:t>
            </a:r>
            <a:endParaRPr lang="ru-RU" sz="3200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143000"/>
            <a:ext cx="8077200" cy="1571625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Незавершена щілина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000125" y="2549525"/>
            <a:ext cx="7715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Ознака незавершеної (неповної) головної міжчасткової щилини. Виявляється за наявності фіброзу, запальних нашарувань на вісцеральній плеврі чи рідини (транссудат, ексудат) в плевральній порожнині</a:t>
            </a:r>
            <a:endParaRPr lang="ru-RU" sz="32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66725"/>
            <a:ext cx="56435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785813"/>
            <a:ext cx="469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9188" y="1285875"/>
            <a:ext cx="4092575" cy="4138613"/>
          </a:xfrm>
          <a:noFill/>
        </p:spPr>
      </p:pic>
      <p:sp>
        <p:nvSpPr>
          <p:cNvPr id="7" name="Rectangle 6"/>
          <p:cNvSpPr/>
          <p:nvPr/>
        </p:nvSpPr>
        <p:spPr>
          <a:xfrm>
            <a:off x="6072188" y="357188"/>
            <a:ext cx="13462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Купол</a:t>
            </a:r>
            <a:endParaRPr lang="ru-RU" sz="3200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Купол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63" y="1285875"/>
            <a:ext cx="8643937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	</a:t>
            </a:r>
            <a:r>
              <a:rPr lang="uk-UA" b="1" dirty="0">
                <a:latin typeface="Times New Roman" pitchFamily="18" charset="-52"/>
              </a:rPr>
              <a:t>Ознака виявляється на знімку в положенні на спині як просвітлення над нижніми грудними хребцями під тінню серця. Верхній край просвітлення визначається чітко, нижня межа – нечітка. </a:t>
            </a:r>
          </a:p>
          <a:p>
            <a:pPr>
              <a:defRPr/>
            </a:pPr>
            <a:r>
              <a:rPr lang="uk-UA" b="1" dirty="0">
                <a:latin typeface="Times New Roman" pitchFamily="18" charset="-52"/>
              </a:rPr>
              <a:t>	</a:t>
            </a:r>
            <a:r>
              <a:rPr lang="uk-UA" b="1" u="sng" dirty="0">
                <a:latin typeface="Times New Roman" pitchFamily="18" charset="-52"/>
              </a:rPr>
              <a:t>Означає вільне повітря в черевній порожнині – пневмоперитонеум</a:t>
            </a:r>
            <a:r>
              <a:rPr lang="uk-UA" b="1" dirty="0">
                <a:latin typeface="Times New Roman" pitchFamily="18" charset="-52"/>
              </a:rPr>
              <a:t>. </a:t>
            </a:r>
            <a:r>
              <a:rPr lang="uk-UA" b="1" u="sng" dirty="0">
                <a:latin typeface="Times New Roman" pitchFamily="18" charset="-52"/>
              </a:rPr>
              <a:t>Не плутати з газом у шлунку</a:t>
            </a:r>
            <a:r>
              <a:rPr lang="uk-UA" b="1" dirty="0">
                <a:latin typeface="Times New Roman" pitchFamily="18" charset="-52"/>
              </a:rPr>
              <a:t>. </a:t>
            </a:r>
          </a:p>
          <a:p>
            <a:pPr>
              <a:defRPr/>
            </a:pPr>
            <a:r>
              <a:rPr lang="uk-UA" b="1" dirty="0">
                <a:latin typeface="Times New Roman" pitchFamily="18" charset="-52"/>
              </a:rPr>
              <a:t>	</a:t>
            </a:r>
            <a:r>
              <a:rPr lang="uk-UA" b="1" u="sng" dirty="0">
                <a:latin typeface="Times New Roman" pitchFamily="18" charset="-52"/>
              </a:rPr>
              <a:t>Чиннику газу в черевній порожнинні </a:t>
            </a:r>
            <a:r>
              <a:rPr lang="uk-UA" b="1" dirty="0">
                <a:latin typeface="Times New Roman" pitchFamily="18" charset="-52"/>
              </a:rPr>
              <a:t>– черевна хірургія (до 7 діб), перітонеальний діаліз, ендоскопічні втручання, спонтаний пневмоперітонеум.</a:t>
            </a:r>
          </a:p>
          <a:p>
            <a:pPr>
              <a:defRPr/>
            </a:pPr>
            <a:r>
              <a:rPr lang="uk-UA" b="1" dirty="0">
                <a:latin typeface="Times New Roman" pitchFamily="18" charset="-52"/>
              </a:rPr>
              <a:t>	При кліничній підозрі на перфорацію виразки шлунку чи дванадцятипалої кишки – знімок обовязково робити у веритальному положенні (</a:t>
            </a:r>
            <a:r>
              <a:rPr lang="uk-UA" b="1" u="sng" dirty="0">
                <a:latin typeface="Times New Roman" pitchFamily="18" charset="-52"/>
              </a:rPr>
              <a:t>повітряний серп</a:t>
            </a:r>
            <a:r>
              <a:rPr lang="uk-UA" b="1" dirty="0">
                <a:latin typeface="Times New Roman" pitchFamily="18" charset="-52"/>
              </a:rPr>
              <a:t>) або лежачому на правому боці (</a:t>
            </a:r>
            <a:r>
              <a:rPr lang="uk-UA" b="1" u="sng" dirty="0">
                <a:latin typeface="Times New Roman" pitchFamily="18" charset="-52"/>
              </a:rPr>
              <a:t>лінійне просвітлення у лівому фланку</a:t>
            </a:r>
            <a:r>
              <a:rPr lang="uk-UA" b="1" dirty="0">
                <a:latin typeface="Times New Roman" pitchFamily="18" charset="-52"/>
              </a:rPr>
              <a:t>).</a:t>
            </a:r>
            <a:endParaRPr lang="uk-UA" b="1" u="sng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09550"/>
            <a:ext cx="8609013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928688"/>
            <a:ext cx="8858250" cy="3819525"/>
          </a:xfrm>
        </p:spPr>
        <p:txBody>
          <a:bodyPr/>
          <a:lstStyle/>
          <a:p>
            <a:pPr algn="l">
              <a:buClr>
                <a:srgbClr val="FF0000"/>
              </a:buClr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Трамвайна колія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Tram-Track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Мішень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Неповна щілина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 Fissure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Купол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Cupola </a:t>
            </a: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 струни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 String 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 струна</a:t>
            </a:r>
            <a:endParaRPr lang="ru-RU" dirty="0" smtClean="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4714875" y="6143625"/>
            <a:ext cx="3686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Помірний спазм. Нориця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857250" y="6135688"/>
            <a:ext cx="3925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Тяжкий спазм. Ульцерація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988" y="928688"/>
            <a:ext cx="69738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571500"/>
            <a:ext cx="3643313" cy="5626100"/>
          </a:xfrm>
          <a:noFill/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572125" y="3071813"/>
            <a:ext cx="3017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Ульцерація слизової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 струни (стрічки)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71500" y="1536700"/>
            <a:ext cx="8286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</a:t>
            </a:r>
            <a:r>
              <a:rPr lang="uk-UA" sz="2800" b="1"/>
              <a:t>Виявляється на знімках тонкої кишки за перорального контрастування барієм. Виглядає як тонкі барієві лінії чи стрічки, подібні до пасм бавовни. Результат тяжкого звуження просвітку кишки. Ознака хвороби Крона ― у фазах подразнення (спазм, набряк, ) та ульцерації (нестенотична) або органічного стенозу</a:t>
            </a:r>
            <a:r>
              <a:rPr lang="uk-UA" b="1"/>
              <a:t>.</a:t>
            </a:r>
            <a:endParaRPr lang="ru-RU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813" y="714375"/>
            <a:ext cx="5240337" cy="51784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777875"/>
            <a:ext cx="485775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28625" y="5715000"/>
            <a:ext cx="85391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Кортикальна осифікація – звапнення лептоменінгіальних  </a:t>
            </a:r>
          </a:p>
          <a:p>
            <a:pPr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мальформованих судин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pia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 mater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і арахноїдальних мембран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-5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14625" y="142875"/>
            <a:ext cx="3362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Трамвайна колія</a:t>
            </a:r>
            <a:endParaRPr lang="ru-RU" sz="3200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1000125"/>
            <a:ext cx="78676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71813" y="5429250"/>
            <a:ext cx="2778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Той самий пацієнт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-5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0375" y="214313"/>
            <a:ext cx="3362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Трамвайна колія</a:t>
            </a:r>
            <a:endParaRPr lang="ru-RU" sz="3200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8125" y="214313"/>
            <a:ext cx="6421438" cy="6021387"/>
          </a:xfrm>
          <a:noFill/>
        </p:spPr>
      </p:pic>
      <p:sp>
        <p:nvSpPr>
          <p:cNvPr id="6" name="Rectangle 5"/>
          <p:cNvSpPr/>
          <p:nvPr/>
        </p:nvSpPr>
        <p:spPr>
          <a:xfrm>
            <a:off x="2357438" y="6286500"/>
            <a:ext cx="5214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Хронічний бронхіт, пневмоконіози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-5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1813" y="357188"/>
            <a:ext cx="37592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Трамвайна колія</a:t>
            </a:r>
            <a:endParaRPr lang="ru-RU" sz="3600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860425"/>
            <a:ext cx="6918325" cy="556895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3214688" y="142875"/>
            <a:ext cx="33623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-52"/>
              </a:rPr>
              <a:t>Трамвайна колія</a:t>
            </a:r>
            <a:endParaRPr lang="ru-RU" sz="3200" dirty="0">
              <a:latin typeface="Times New Roman" pitchFamily="18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1357313"/>
            <a:ext cx="7772400" cy="1071562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Трамвайна колія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000125" y="2714625"/>
            <a:ext cx="75009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/>
              <a:t>лінійні паралельні тіні </a:t>
            </a:r>
            <a:br>
              <a:rPr lang="uk-UA" sz="3200" b="1"/>
            </a:br>
            <a:r>
              <a:rPr lang="uk-UA" sz="3200" b="1"/>
              <a:t>м’якотканинної чи вапняної щільності</a:t>
            </a:r>
          </a:p>
          <a:p>
            <a:endParaRPr lang="uk-UA" sz="3200" b="1"/>
          </a:p>
          <a:p>
            <a:r>
              <a:rPr lang="uk-UA" sz="3200" b="1"/>
              <a:t>Результат огрубіння (фіброзу) чи звапнення трубчастих структур</a:t>
            </a:r>
            <a:endParaRPr lang="ru-RU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428625"/>
            <a:ext cx="6380162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429</TotalTime>
  <Words>375</Words>
  <Application>Microsoft Office PowerPoint</Application>
  <PresentationFormat>Экран (4:3)</PresentationFormat>
  <Paragraphs>58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Новая презентация</vt:lpstr>
      <vt:lpstr>Радіологічні ознаки (1)</vt:lpstr>
      <vt:lpstr>  Трамвайна колія Tram-Track  Мішень                  Target  Неповна щілина   Incomplete Fissure  Купол                     Cupola   ШК струни            GI String </vt:lpstr>
      <vt:lpstr>Слайд 3</vt:lpstr>
      <vt:lpstr>Слайд 4</vt:lpstr>
      <vt:lpstr>Слайд 5</vt:lpstr>
      <vt:lpstr>Слайд 6</vt:lpstr>
      <vt:lpstr>Слайд 7</vt:lpstr>
      <vt:lpstr>Трамвайна колія </vt:lpstr>
      <vt:lpstr>Слайд 9</vt:lpstr>
      <vt:lpstr>Мішень</vt:lpstr>
      <vt:lpstr>Слайд 11</vt:lpstr>
      <vt:lpstr>Слайд 12</vt:lpstr>
      <vt:lpstr>Слайд 13</vt:lpstr>
      <vt:lpstr>  </vt:lpstr>
      <vt:lpstr>Незавершена щілина</vt:lpstr>
      <vt:lpstr>Слайд 16</vt:lpstr>
      <vt:lpstr>Слайд 17</vt:lpstr>
      <vt:lpstr>Купол</vt:lpstr>
      <vt:lpstr>Слайд 19</vt:lpstr>
      <vt:lpstr>ШК струна</vt:lpstr>
      <vt:lpstr>Слайд 21</vt:lpstr>
      <vt:lpstr>ШК струни (стрічки)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Alex Wirodov</dc:creator>
  <cp:lastModifiedBy>Ян</cp:lastModifiedBy>
  <cp:revision>58</cp:revision>
  <cp:lastPrinted>1998-09-22T11:44:18Z</cp:lastPrinted>
  <dcterms:created xsi:type="dcterms:W3CDTF">1998-09-21T10:58:52Z</dcterms:created>
  <dcterms:modified xsi:type="dcterms:W3CDTF">2013-09-30T16:44:05Z</dcterms:modified>
</cp:coreProperties>
</file>