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303" r:id="rId3"/>
    <p:sldId id="405" r:id="rId4"/>
    <p:sldId id="406" r:id="rId5"/>
    <p:sldId id="404" r:id="rId6"/>
    <p:sldId id="431" r:id="rId7"/>
    <p:sldId id="438" r:id="rId8"/>
    <p:sldId id="452" r:id="rId9"/>
    <p:sldId id="439" r:id="rId10"/>
    <p:sldId id="436" r:id="rId11"/>
    <p:sldId id="432" r:id="rId12"/>
    <p:sldId id="435" r:id="rId13"/>
    <p:sldId id="447" r:id="rId14"/>
    <p:sldId id="448" r:id="rId15"/>
    <p:sldId id="444" r:id="rId16"/>
    <p:sldId id="445" r:id="rId17"/>
    <p:sldId id="446" r:id="rId18"/>
    <p:sldId id="381" r:id="rId19"/>
    <p:sldId id="410" r:id="rId20"/>
    <p:sldId id="389" r:id="rId21"/>
    <p:sldId id="379" r:id="rId22"/>
    <p:sldId id="409" r:id="rId23"/>
    <p:sldId id="388" r:id="rId24"/>
    <p:sldId id="378" r:id="rId25"/>
    <p:sldId id="451" r:id="rId26"/>
    <p:sldId id="419" r:id="rId27"/>
    <p:sldId id="420" r:id="rId28"/>
    <p:sldId id="421" r:id="rId29"/>
    <p:sldId id="29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FFFFFF"/>
    <a:srgbClr val="CC33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5251A-10F7-43A0-926E-368CDC8BB3E4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04E6-14B2-499F-A385-7254FF3B1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Харківський національний медичний університет</a:t>
            </a:r>
          </a:p>
          <a:p>
            <a:r>
              <a:rPr lang="uk-UA" dirty="0" smtClean="0"/>
              <a:t>Кафедра радіології і радіаційної медицини</a:t>
            </a:r>
            <a:r>
              <a:rPr lang="uk-UA" baseline="0" dirty="0" smtClean="0"/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39A4-37F1-42FD-B503-E48697ED3592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9922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Фізичні основи радіологічної діагностики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Фізичні основи радіологічної діагностики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Фізичні основи радіологічної діагностики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 - 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Штучне контрастування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01471-5EC9-484F-904E-516DC64FB0B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Якість рентгенологічного зображення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«</a:t>
            </a:r>
            <a:r>
              <a:rPr lang="uk-UA" dirty="0" smtClean="0"/>
              <a:t>Краще ніякого знімка, ніж </a:t>
            </a:r>
            <a:r>
              <a:rPr lang="uk-UA" dirty="0" err="1" smtClean="0"/>
              <a:t>некісний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Фактори впливу на якість рентгенограми</a:t>
            </a:r>
          </a:p>
          <a:p>
            <a:r>
              <a:rPr lang="uk-UA" dirty="0" smtClean="0"/>
              <a:t>Технічний стан апарата (генератор, анод</a:t>
            </a:r>
            <a:r>
              <a:rPr lang="uk-UA" baseline="0" dirty="0" smtClean="0"/>
              <a:t> трубки, </a:t>
            </a:r>
            <a:r>
              <a:rPr lang="uk-UA" dirty="0" smtClean="0"/>
              <a:t>фільтри, експонометр, відсівна решітка тощо)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Параметри якості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uk-UA" dirty="0" smtClean="0"/>
              <a:t> просторове розрізнення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uk-UA" dirty="0" smtClean="0"/>
              <a:t> контрастне розрізнення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Природна контрастність і вплив анодної напруги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Фізичні основи радіологічної діагностики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Фізичні основи радіологічної діагностики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Фізичні основи радіологічної діагностики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804E6-14B2-499F-A385-7254FF3B1B3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0000">
                <a:alpha val="99000"/>
              </a:srgbClr>
            </a:gs>
            <a:gs pos="39999">
              <a:srgbClr val="0A128C"/>
            </a:gs>
            <a:gs pos="70000">
              <a:srgbClr val="181CC7"/>
            </a:gs>
            <a:gs pos="100000">
              <a:srgbClr val="FFC000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FCF936-1C04-4F85-82ED-9DA6336023ED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48ABFD-A98E-42F3-ABAD-79F3A03B19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ntwrp.gsfc.nasa.gov/apod/image/0506/galaxysample_block_big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ntwrp.gsfc.nasa.gov/apod/image/0506/moonrise_ayiomamitis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70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09" y="-2657"/>
            <a:ext cx="1386959" cy="1472388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00232" y="4071942"/>
            <a:ext cx="69294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i="0" u="none" strike="noStrike" normalizeH="0" baseline="0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Харківський національний медичний університет</a:t>
            </a:r>
            <a:endParaRPr kumimoji="0" lang="uk-UA" sz="4000" i="0" u="none" strike="noStrike" normalizeH="0" baseline="0" dirty="0" smtClean="0">
              <a:ln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 радіології і радіаційної медицини</a:t>
            </a:r>
            <a:endParaRPr kumimoji="0" lang="uk-UA" sz="2800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5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5" name="Picture 3" descr="See Explanation.  Clicking on the picture will download&#10; the highest resolution version available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428736"/>
            <a:ext cx="6146800" cy="395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6" name="Picture 4" descr="ССС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64817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Самол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644900"/>
            <a:ext cx="554513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6" name="Picture 6" descr="Кур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43063"/>
            <a:ext cx="3671887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Медвед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000240"/>
            <a:ext cx="44354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14422"/>
            <a:ext cx="6735762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0" y="1214422"/>
            <a:ext cx="365125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8724" y="1214422"/>
            <a:ext cx="41838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14356"/>
            <a:ext cx="4929222" cy="527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68580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746" y="1214422"/>
            <a:ext cx="608965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8650287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14422"/>
            <a:ext cx="5929354" cy="440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24" y="2071679"/>
            <a:ext cx="7358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Рентгенологічна </a:t>
            </a:r>
            <a:r>
              <a:rPr lang="uk-UA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скіалогія</a:t>
            </a:r>
            <a:endParaRPr lang="uk-UA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2611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2176462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2"/>
            <a:ext cx="1700212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00576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855550" cy="441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65659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8540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6" y="857232"/>
            <a:ext cx="89058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156575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080" y="1412739"/>
            <a:ext cx="8786842" cy="377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3" name="Picture 3" descr="X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719763" cy="57912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8200" y="2514600"/>
            <a:ext cx="218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28794" y="457200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sz="2800" b="1" i="0" dirty="0">
                <a:solidFill>
                  <a:srgbClr val="F61F02"/>
                </a:solidFill>
              </a:rPr>
              <a:t>ДЯКУЮ ЗА УВАГУ!</a:t>
            </a:r>
            <a:endParaRPr lang="ru-RU" sz="2800" b="1" i="0" dirty="0">
              <a:solidFill>
                <a:srgbClr val="F61F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34552"/>
            <a:ext cx="7215238" cy="581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452" y="927290"/>
            <a:ext cx="7574762" cy="507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dule sulcus 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928670"/>
            <a:ext cx="4000528" cy="4150033"/>
          </a:xfrm>
          <a:prstGeom prst="rect">
            <a:avLst/>
          </a:prstGeom>
          <a:noFill/>
          <a:ln/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1000100" y="4129094"/>
            <a:ext cx="304800" cy="228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pic>
        <p:nvPicPr>
          <p:cNvPr id="9" name="Picture 7" descr="nodule sulcus 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7686" y="1357298"/>
            <a:ext cx="3857652" cy="4825789"/>
          </a:xfrm>
          <a:prstGeom prst="rect">
            <a:avLst/>
          </a:prstGeom>
          <a:noFill/>
          <a:ln/>
        </p:spPr>
      </p:pic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572264" y="5143512"/>
            <a:ext cx="7620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7" name="Picture 3" descr="G:\images\pectus 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4213949" cy="4643470"/>
          </a:xfrm>
          <a:prstGeom prst="rect">
            <a:avLst/>
          </a:prstGeom>
          <a:noFill/>
        </p:spPr>
      </p:pic>
      <p:pic>
        <p:nvPicPr>
          <p:cNvPr id="8" name="Picture 4" descr="G:\images\pectus l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420934"/>
            <a:ext cx="3786214" cy="4678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6" name="Picture 17" descr="C:\Documents and Settings\llomasney\My Documents\chest images\chf kerle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8239" y="1071546"/>
            <a:ext cx="3761819" cy="3929090"/>
          </a:xfrm>
          <a:prstGeom prst="rect">
            <a:avLst/>
          </a:prstGeom>
          <a:noFill/>
          <a:ln/>
        </p:spPr>
      </p:pic>
      <p:pic>
        <p:nvPicPr>
          <p:cNvPr id="8" name="Picture 19" descr="C:\Documents and Settings\llomasney\My Documents\chest images\kerley cl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243958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cp pneumon pa cx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7752" y="1142984"/>
            <a:ext cx="4036956" cy="386326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7818" y="6488668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Пилипенко М. І.  2013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5" name="Picture 3" descr="See Explanation.  Clicking on the picture will download&#10; the highest resolution version available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071546"/>
            <a:ext cx="7395146" cy="493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4'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70563"/>
            <a:ext cx="4214842" cy="58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2614</TotalTime>
  <Words>224</Words>
  <Application>Microsoft Office PowerPoint</Application>
  <PresentationFormat>On-screen Show (4:3)</PresentationFormat>
  <Paragraphs>57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user</cp:lastModifiedBy>
  <cp:revision>88</cp:revision>
  <dcterms:created xsi:type="dcterms:W3CDTF">2012-03-27T07:52:15Z</dcterms:created>
  <dcterms:modified xsi:type="dcterms:W3CDTF">2013-05-23T23:07:47Z</dcterms:modified>
</cp:coreProperties>
</file>