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83" r:id="rId2"/>
    <p:sldId id="313" r:id="rId3"/>
    <p:sldId id="315" r:id="rId4"/>
    <p:sldId id="314" r:id="rId5"/>
    <p:sldId id="316" r:id="rId6"/>
    <p:sldId id="286" r:id="rId7"/>
    <p:sldId id="257" r:id="rId8"/>
    <p:sldId id="289" r:id="rId9"/>
    <p:sldId id="258" r:id="rId10"/>
    <p:sldId id="290" r:id="rId11"/>
    <p:sldId id="259" r:id="rId12"/>
    <p:sldId id="291" r:id="rId13"/>
    <p:sldId id="260" r:id="rId14"/>
    <p:sldId id="281" r:id="rId15"/>
    <p:sldId id="261" r:id="rId16"/>
    <p:sldId id="262" r:id="rId17"/>
    <p:sldId id="284" r:id="rId18"/>
    <p:sldId id="288" r:id="rId19"/>
    <p:sldId id="292" r:id="rId20"/>
    <p:sldId id="263" r:id="rId21"/>
    <p:sldId id="282" r:id="rId22"/>
    <p:sldId id="287" r:id="rId23"/>
    <p:sldId id="264" r:id="rId24"/>
    <p:sldId id="309" r:id="rId25"/>
    <p:sldId id="285" r:id="rId26"/>
    <p:sldId id="311" r:id="rId27"/>
    <p:sldId id="312" r:id="rId28"/>
    <p:sldId id="310" r:id="rId29"/>
    <p:sldId id="266" r:id="rId30"/>
    <p:sldId id="267" r:id="rId31"/>
    <p:sldId id="293" r:id="rId32"/>
    <p:sldId id="268" r:id="rId33"/>
    <p:sldId id="269" r:id="rId34"/>
    <p:sldId id="270" r:id="rId35"/>
    <p:sldId id="294" r:id="rId36"/>
    <p:sldId id="296" r:id="rId37"/>
    <p:sldId id="295" r:id="rId38"/>
    <p:sldId id="297" r:id="rId39"/>
    <p:sldId id="298" r:id="rId40"/>
    <p:sldId id="271" r:id="rId41"/>
    <p:sldId id="299" r:id="rId42"/>
    <p:sldId id="300" r:id="rId43"/>
    <p:sldId id="273" r:id="rId44"/>
    <p:sldId id="302" r:id="rId45"/>
    <p:sldId id="303" r:id="rId46"/>
    <p:sldId id="306" r:id="rId47"/>
    <p:sldId id="301" r:id="rId48"/>
    <p:sldId id="307" r:id="rId49"/>
    <p:sldId id="343" r:id="rId50"/>
    <p:sldId id="342" r:id="rId51"/>
    <p:sldId id="344" r:id="rId52"/>
    <p:sldId id="317" r:id="rId53"/>
    <p:sldId id="308" r:id="rId54"/>
    <p:sldId id="274" r:id="rId55"/>
    <p:sldId id="275" r:id="rId56"/>
    <p:sldId id="318" r:id="rId57"/>
    <p:sldId id="329" r:id="rId58"/>
    <p:sldId id="305" r:id="rId59"/>
    <p:sldId id="276" r:id="rId60"/>
    <p:sldId id="319" r:id="rId61"/>
    <p:sldId id="277" r:id="rId62"/>
    <p:sldId id="279" r:id="rId63"/>
    <p:sldId id="322" r:id="rId64"/>
    <p:sldId id="323" r:id="rId65"/>
    <p:sldId id="321" r:id="rId66"/>
    <p:sldId id="327" r:id="rId67"/>
    <p:sldId id="320" r:id="rId68"/>
    <p:sldId id="328" r:id="rId69"/>
    <p:sldId id="330" r:id="rId70"/>
    <p:sldId id="325" r:id="rId71"/>
    <p:sldId id="324" r:id="rId72"/>
    <p:sldId id="335" r:id="rId73"/>
    <p:sldId id="336" r:id="rId74"/>
    <p:sldId id="280" r:id="rId75"/>
    <p:sldId id="337" r:id="rId76"/>
    <p:sldId id="333" r:id="rId77"/>
    <p:sldId id="331" r:id="rId78"/>
    <p:sldId id="340" r:id="rId79"/>
    <p:sldId id="338" r:id="rId80"/>
    <p:sldId id="341" r:id="rId8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1" d="100"/>
          <a:sy n="61" d="100"/>
        </p:scale>
        <p:origin x="-1542" y="-84"/>
      </p:cViewPr>
      <p:guideLst>
        <p:guide orient="horz" pos="2160"/>
        <p:guide pos="2880"/>
      </p:guideLst>
    </p:cSldViewPr>
  </p:slideViewPr>
  <p:notesTextViewPr>
    <p:cViewPr>
      <p:scale>
        <a:sx n="100" d="100"/>
        <a:sy n="100" d="100"/>
      </p:scale>
      <p:origin x="0" y="0"/>
    </p:cViewPr>
  </p:notesTextViewPr>
  <p:notesViewPr>
    <p:cSldViewPr showGuides="1">
      <p:cViewPr>
        <p:scale>
          <a:sx n="90" d="100"/>
          <a:sy n="90" d="100"/>
        </p:scale>
        <p:origin x="-2034" y="25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EB7CBC-1A6C-44DC-AE4D-91DD048A812C}" type="datetimeFigureOut">
              <a:rPr lang="uk-UA" smtClean="0"/>
              <a:pPr/>
              <a:t>23.09.2013</a:t>
            </a:fld>
            <a:endParaRPr lang="uk-U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BF90F3-9A3D-4C91-AE9B-0614863E25DA}"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smtClean="0"/>
              <a:t>Проф. М.І. Пилипенко 2013 09 23</a:t>
            </a:r>
            <a:endParaRPr lang="uk-UA" dirty="0"/>
          </a:p>
        </p:txBody>
      </p:sp>
      <p:sp>
        <p:nvSpPr>
          <p:cNvPr id="4" name="Slide Number Placeholder 3"/>
          <p:cNvSpPr>
            <a:spLocks noGrp="1"/>
          </p:cNvSpPr>
          <p:nvPr>
            <p:ph type="sldNum" sz="quarter" idx="10"/>
          </p:nvPr>
        </p:nvSpPr>
        <p:spPr/>
        <p:txBody>
          <a:bodyPr/>
          <a:lstStyle/>
          <a:p>
            <a:fld id="{44BF90F3-9A3D-4C91-AE9B-0614863E25DA}" type="slidenum">
              <a:rPr lang="uk-UA" smtClean="0"/>
              <a:pPr/>
              <a:t>1</a:t>
            </a:fld>
            <a:endParaRPr lang="uk-U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sz="1200" kern="1200" dirty="0" smtClean="0">
                <a:solidFill>
                  <a:schemeClr val="tx1"/>
                </a:solidFill>
                <a:latin typeface="+mn-lt"/>
                <a:ea typeface="+mn-ea"/>
                <a:cs typeface="+mn-cs"/>
              </a:rPr>
              <a:t>42-річний чоловік з діагнозом гострий </a:t>
            </a:r>
            <a:r>
              <a:rPr lang="uk-UA" sz="1200" kern="1200" dirty="0" err="1" smtClean="0">
                <a:solidFill>
                  <a:schemeClr val="tx1"/>
                </a:solidFill>
                <a:latin typeface="+mn-lt"/>
                <a:ea typeface="+mn-ea"/>
                <a:cs typeface="+mn-cs"/>
              </a:rPr>
              <a:t>мієлобластний</a:t>
            </a:r>
            <a:r>
              <a:rPr lang="uk-UA" sz="1200" kern="1200" dirty="0" smtClean="0">
                <a:solidFill>
                  <a:schemeClr val="tx1"/>
                </a:solidFill>
                <a:latin typeface="+mn-lt"/>
                <a:ea typeface="+mn-ea"/>
                <a:cs typeface="+mn-cs"/>
              </a:rPr>
              <a:t> лейкоз. Під час проведення </a:t>
            </a:r>
            <a:r>
              <a:rPr lang="uk-UA" sz="1200" kern="1200" dirty="0" err="1" smtClean="0">
                <a:solidFill>
                  <a:schemeClr val="tx1"/>
                </a:solidFill>
                <a:latin typeface="+mn-lt"/>
                <a:ea typeface="+mn-ea"/>
                <a:cs typeface="+mn-cs"/>
              </a:rPr>
              <a:t>абляційної</a:t>
            </a:r>
            <a:r>
              <a:rPr lang="uk-UA" sz="1200" kern="1200" dirty="0" smtClean="0">
                <a:solidFill>
                  <a:schemeClr val="tx1"/>
                </a:solidFill>
                <a:latin typeface="+mn-lt"/>
                <a:ea typeface="+mn-ea"/>
                <a:cs typeface="+mn-cs"/>
              </a:rPr>
              <a:t> хемотерапії і опромінення всього тіла перед трансплантацією </a:t>
            </a:r>
            <a:r>
              <a:rPr lang="uk-UA" sz="1200" kern="1200" dirty="0" err="1" smtClean="0">
                <a:solidFill>
                  <a:schemeClr val="tx1"/>
                </a:solidFill>
                <a:latin typeface="+mn-lt"/>
                <a:ea typeface="+mn-ea"/>
                <a:cs typeface="+mn-cs"/>
              </a:rPr>
              <a:t>алогенного</a:t>
            </a:r>
            <a:r>
              <a:rPr lang="uk-UA" sz="1200" kern="1200" dirty="0" smtClean="0">
                <a:solidFill>
                  <a:schemeClr val="tx1"/>
                </a:solidFill>
                <a:latin typeface="+mn-lt"/>
                <a:ea typeface="+mn-ea"/>
                <a:cs typeface="+mn-cs"/>
              </a:rPr>
              <a:t> кісткового мозку переніс пневмонію. </a:t>
            </a:r>
            <a:r>
              <a:rPr lang="uk-UA" sz="1200" kern="1200" dirty="0" err="1" smtClean="0">
                <a:solidFill>
                  <a:schemeClr val="tx1"/>
                </a:solidFill>
                <a:latin typeface="+mn-lt"/>
                <a:ea typeface="+mn-ea"/>
                <a:cs typeface="+mn-cs"/>
              </a:rPr>
              <a:t>цитомегаловірусом</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КТ</a:t>
            </a:r>
            <a:r>
              <a:rPr lang="uk-UA" sz="1200" kern="1200" dirty="0" smtClean="0">
                <a:solidFill>
                  <a:schemeClr val="tx1"/>
                </a:solidFill>
                <a:latin typeface="+mn-lt"/>
                <a:ea typeface="+mn-ea"/>
                <a:cs typeface="+mn-cs"/>
              </a:rPr>
              <a:t> високого </a:t>
            </a:r>
            <a:r>
              <a:rPr lang="uk-UA" sz="1200" kern="1200" dirty="0" err="1" smtClean="0">
                <a:solidFill>
                  <a:schemeClr val="tx1"/>
                </a:solidFill>
                <a:latin typeface="+mn-lt"/>
                <a:ea typeface="+mn-ea"/>
                <a:cs typeface="+mn-cs"/>
              </a:rPr>
              <a:t>високого</a:t>
            </a:r>
            <a:r>
              <a:rPr lang="uk-UA" sz="1200" kern="1200" dirty="0" smtClean="0">
                <a:solidFill>
                  <a:schemeClr val="tx1"/>
                </a:solidFill>
                <a:latin typeface="+mn-lt"/>
                <a:ea typeface="+mn-ea"/>
                <a:cs typeface="+mn-cs"/>
              </a:rPr>
              <a:t> (КТВР) розрізнення і біопсія легень проводилися по 3-х днях після трансплантації, коли у пацієнта розвинулися гострі респіраторні симптоми. КТВР показує двосторонні плямисті осередки затемнення типу матового скла і розширення бронхіол. Гістологічне дослідження: </a:t>
            </a:r>
            <a:r>
              <a:rPr lang="uk-UA" sz="1200" kern="1200" dirty="0" err="1" smtClean="0">
                <a:solidFill>
                  <a:schemeClr val="tx1"/>
                </a:solidFill>
                <a:latin typeface="+mn-lt"/>
                <a:ea typeface="+mn-ea"/>
                <a:cs typeface="+mn-cs"/>
              </a:rPr>
              <a:t>інтерстиціальний</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пневмоніт</a:t>
            </a:r>
            <a:r>
              <a:rPr lang="uk-UA" sz="1200" kern="1200" dirty="0" smtClean="0">
                <a:solidFill>
                  <a:schemeClr val="tx1"/>
                </a:solidFill>
                <a:latin typeface="+mn-lt"/>
                <a:ea typeface="+mn-ea"/>
                <a:cs typeface="+mn-cs"/>
              </a:rPr>
              <a:t> і </a:t>
            </a:r>
            <a:r>
              <a:rPr lang="uk-UA" sz="1200" kern="1200" dirty="0" err="1" smtClean="0">
                <a:solidFill>
                  <a:schemeClr val="tx1"/>
                </a:solidFill>
                <a:latin typeface="+mn-lt"/>
                <a:ea typeface="+mn-ea"/>
                <a:cs typeface="+mn-cs"/>
              </a:rPr>
              <a:t>цитомегаловірусна-інфекція</a:t>
            </a:r>
            <a:r>
              <a:rPr lang="uk-UA" sz="1200" kern="1200" dirty="0" smtClean="0">
                <a:solidFill>
                  <a:schemeClr val="tx1"/>
                </a:solidFill>
                <a:latin typeface="+mn-lt"/>
                <a:ea typeface="+mn-ea"/>
                <a:cs typeface="+mn-cs"/>
              </a:rPr>
              <a:t>.</a:t>
            </a:r>
            <a:endParaRPr lang="uk-U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38</a:t>
            </a:fld>
            <a:endParaRPr lang="uk-U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uk-U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41</a:t>
            </a:fld>
            <a:endParaRPr lang="uk-U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uk-UA" dirty="0"/>
          </a:p>
        </p:txBody>
      </p:sp>
      <p:sp>
        <p:nvSpPr>
          <p:cNvPr id="4" name="Slide Number Placeholder 3"/>
          <p:cNvSpPr>
            <a:spLocks noGrp="1"/>
          </p:cNvSpPr>
          <p:nvPr>
            <p:ph type="sldNum" sz="quarter" idx="10"/>
          </p:nvPr>
        </p:nvSpPr>
        <p:spPr/>
        <p:txBody>
          <a:bodyPr/>
          <a:lstStyle/>
          <a:p>
            <a:fld id="{44BF90F3-9A3D-4C91-AE9B-0614863E25DA}" type="slidenum">
              <a:rPr lang="uk-UA" smtClean="0"/>
              <a:pPr/>
              <a:t>43</a:t>
            </a:fld>
            <a:endParaRPr lang="uk-U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uk-U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44</a:t>
            </a:fld>
            <a:endParaRPr lang="uk-U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uk-U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48</a:t>
            </a:fld>
            <a:endParaRPr lang="uk-U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kern="1200" dirty="0" smtClean="0">
                <a:solidFill>
                  <a:schemeClr val="tx1"/>
                </a:solidFill>
                <a:latin typeface="Arial" pitchFamily="34" charset="0"/>
                <a:cs typeface="Arial" pitchFamily="34" charset="0"/>
              </a:rPr>
              <a:t>Рентгенограма легень в ліжку відображає двосторонні зливні консолідації. Можна оцінити </a:t>
            </a:r>
            <a:r>
              <a:rPr lang="uk-UA" kern="1200" dirty="0" err="1" smtClean="0">
                <a:solidFill>
                  <a:schemeClr val="tx1"/>
                </a:solidFill>
                <a:latin typeface="Arial" pitchFamily="34" charset="0"/>
                <a:cs typeface="Arial" pitchFamily="34" charset="0"/>
              </a:rPr>
              <a:t>інтерстиціальний</a:t>
            </a:r>
            <a:r>
              <a:rPr lang="uk-UA" kern="1200" dirty="0" smtClean="0">
                <a:solidFill>
                  <a:schemeClr val="tx1"/>
                </a:solidFill>
                <a:latin typeface="Arial" pitchFamily="34" charset="0"/>
                <a:cs typeface="Arial" pitchFamily="34" charset="0"/>
              </a:rPr>
              <a:t> рисунок, особливо в правій легені, на відміну від нормального альвеолярного. При пильній увазі можна також побачити "</a:t>
            </a:r>
            <a:r>
              <a:rPr lang="uk-UA" i="1" kern="1200" dirty="0" err="1" smtClean="0">
                <a:solidFill>
                  <a:schemeClr val="tx1"/>
                </a:solidFill>
                <a:latin typeface="Arial" pitchFamily="34" charset="0"/>
                <a:cs typeface="Arial" pitchFamily="34" charset="0"/>
              </a:rPr>
              <a:t>перібронхіальні</a:t>
            </a:r>
            <a:r>
              <a:rPr lang="uk-UA" i="1" kern="1200" dirty="0" smtClean="0">
                <a:solidFill>
                  <a:schemeClr val="tx1"/>
                </a:solidFill>
                <a:latin typeface="Arial" pitchFamily="34" charset="0"/>
                <a:cs typeface="Arial" pitchFamily="34" charset="0"/>
              </a:rPr>
              <a:t> наручники</a:t>
            </a:r>
            <a:r>
              <a:rPr lang="uk-UA" kern="1200" dirty="0" smtClean="0">
                <a:solidFill>
                  <a:schemeClr val="tx1"/>
                </a:solidFill>
                <a:latin typeface="Arial" pitchFamily="34" charset="0"/>
                <a:cs typeface="Arial" pitchFamily="34" charset="0"/>
              </a:rPr>
              <a:t>", що є ще однією характеристикою вірусної пневмонії. На цьому знімку немає явних плевральних випотів, які також можуть супроводжувати цей процес. На відміну від бактеріальних пневмоній, вірусні пневмонії, як правило, двосторонні процеси, які захоплюють більш ніж одну частку</a:t>
            </a:r>
            <a:r>
              <a:rPr lang="uk-UA" sz="1400" kern="1200" dirty="0" smtClean="0">
                <a:solidFill>
                  <a:schemeClr val="tx1"/>
                </a:solidFill>
                <a:latin typeface="Arial" pitchFamily="34" charset="0"/>
                <a:cs typeface="Arial" pitchFamily="34" charset="0"/>
              </a:rPr>
              <a:t>.</a:t>
            </a:r>
            <a:endParaRPr lang="uk-UA"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50</a:t>
            </a:fld>
            <a:endParaRPr lang="uk-U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Найпоширен</a:t>
            </a:r>
            <a:r>
              <a:rPr lang="uk-UA" sz="1200" kern="1200" dirty="0" err="1" smtClean="0">
                <a:solidFill>
                  <a:schemeClr val="tx1"/>
                </a:solidFill>
                <a:latin typeface="+mn-lt"/>
                <a:ea typeface="+mn-ea"/>
                <a:cs typeface="+mn-cs"/>
              </a:rPr>
              <a:t>ішими</a:t>
            </a:r>
            <a:r>
              <a:rPr lang="uk-UA"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збудник</a:t>
            </a:r>
            <a:r>
              <a:rPr lang="uk-UA" sz="1200" kern="1200" dirty="0" err="1" smtClean="0">
                <a:solidFill>
                  <a:schemeClr val="tx1"/>
                </a:solidFill>
                <a:latin typeface="+mn-lt"/>
                <a:ea typeface="+mn-ea"/>
                <a:cs typeface="+mn-cs"/>
              </a:rPr>
              <a:t>ами</a:t>
            </a:r>
            <a:r>
              <a:rPr lang="uk-UA"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вірусни</a:t>
            </a:r>
            <a:r>
              <a:rPr lang="uk-UA" sz="1200" kern="1200" dirty="0" smtClean="0">
                <a:solidFill>
                  <a:schemeClr val="tx1"/>
                </a:solidFill>
                <a:latin typeface="+mn-lt"/>
                <a:ea typeface="+mn-ea"/>
                <a:cs typeface="+mn-cs"/>
              </a:rPr>
              <a:t>х </a:t>
            </a:r>
            <a:r>
              <a:rPr lang="en-US" sz="1200" kern="1200" dirty="0" err="1" smtClean="0">
                <a:solidFill>
                  <a:schemeClr val="tx1"/>
                </a:solidFill>
                <a:latin typeface="+mn-lt"/>
                <a:ea typeface="+mn-ea"/>
                <a:cs typeface="+mn-cs"/>
              </a:rPr>
              <a:t>інфекцій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нижніх</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дихальних</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шляхів</a:t>
            </a:r>
            <a:r>
              <a:rPr lang="en-US" sz="1200" kern="1200" dirty="0" smtClean="0">
                <a:solidFill>
                  <a:schemeClr val="tx1"/>
                </a:solidFill>
                <a:latin typeface="+mn-lt"/>
                <a:ea typeface="+mn-ea"/>
                <a:cs typeface="+mn-cs"/>
              </a:rPr>
              <a:t> у </a:t>
            </a:r>
            <a:r>
              <a:rPr lang="en-US" sz="1200" kern="1200" dirty="0" err="1" smtClean="0">
                <a:solidFill>
                  <a:schemeClr val="tx1"/>
                </a:solidFill>
                <a:latin typeface="+mn-lt"/>
                <a:ea typeface="+mn-ea"/>
                <a:cs typeface="+mn-cs"/>
              </a:rPr>
              <a:t>дітей</a:t>
            </a:r>
            <a:r>
              <a:rPr lang="en-US" sz="1200" kern="1200" dirty="0" smtClean="0">
                <a:solidFill>
                  <a:schemeClr val="tx1"/>
                </a:solidFill>
                <a:latin typeface="+mn-lt"/>
                <a:ea typeface="+mn-ea"/>
                <a:cs typeface="+mn-cs"/>
              </a:rPr>
              <a:t> </a:t>
            </a:r>
            <a:r>
              <a:rPr lang="uk-UA" sz="1200" kern="1200" dirty="0" smtClean="0">
                <a:solidFill>
                  <a:schemeClr val="tx1"/>
                </a:solidFill>
                <a:latin typeface="+mn-lt"/>
                <a:ea typeface="+mn-ea"/>
                <a:cs typeface="+mn-cs"/>
              </a:rPr>
              <a:t>є </a:t>
            </a:r>
            <a:r>
              <a:rPr lang="en-US" sz="1200" kern="1200" dirty="0" err="1" smtClean="0">
                <a:solidFill>
                  <a:schemeClr val="tx1"/>
                </a:solidFill>
                <a:latin typeface="+mn-lt"/>
                <a:ea typeface="+mn-ea"/>
                <a:cs typeface="+mn-cs"/>
              </a:rPr>
              <a:t>грип</a:t>
            </a:r>
            <a:r>
              <a:rPr lang="en-US" sz="1200" kern="1200" dirty="0" smtClean="0">
                <a:solidFill>
                  <a:schemeClr val="tx1"/>
                </a:solidFill>
                <a:latin typeface="+mn-lt"/>
                <a:ea typeface="+mn-ea"/>
                <a:cs typeface="+mn-cs"/>
              </a:rPr>
              <a:t>, </a:t>
            </a:r>
            <a:r>
              <a:rPr lang="uk-UA" sz="1200" kern="1200" dirty="0" smtClean="0">
                <a:solidFill>
                  <a:schemeClr val="tx1"/>
                </a:solidFill>
                <a:latin typeface="+mn-lt"/>
                <a:ea typeface="+mn-ea"/>
                <a:cs typeface="+mn-cs"/>
              </a:rPr>
              <a:t>вірус саркоми </a:t>
            </a:r>
            <a:r>
              <a:rPr lang="uk-UA" sz="1200" kern="1200" dirty="0" err="1" smtClean="0">
                <a:solidFill>
                  <a:schemeClr val="tx1"/>
                </a:solidFill>
                <a:latin typeface="+mn-lt"/>
                <a:ea typeface="+mn-ea"/>
                <a:cs typeface="+mn-cs"/>
              </a:rPr>
              <a:t>Рауса</a:t>
            </a:r>
            <a:r>
              <a:rPr lang="en-US" sz="1200" kern="1200" dirty="0" smtClean="0">
                <a:solidFill>
                  <a:schemeClr val="tx1"/>
                </a:solidFill>
                <a:latin typeface="+mn-lt"/>
                <a:ea typeface="+mn-ea"/>
                <a:cs typeface="+mn-cs"/>
              </a:rPr>
              <a:t> і </a:t>
            </a:r>
            <a:r>
              <a:rPr lang="en-US" sz="1200" kern="1200" dirty="0" err="1" smtClean="0">
                <a:solidFill>
                  <a:schemeClr val="tx1"/>
                </a:solidFill>
                <a:latin typeface="+mn-lt"/>
                <a:ea typeface="+mn-ea"/>
                <a:cs typeface="+mn-cs"/>
              </a:rPr>
              <a:t>парагрипу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Інші</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причини</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включають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аденовірус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параміксовірус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цитомегаловірус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герпес</a:t>
            </a:r>
            <a:r>
              <a:rPr lang="en-US" sz="1200" kern="1200" dirty="0" smtClean="0">
                <a:solidFill>
                  <a:schemeClr val="tx1"/>
                </a:solidFill>
                <a:latin typeface="+mn-lt"/>
                <a:ea typeface="+mn-ea"/>
                <a:cs typeface="+mn-cs"/>
              </a:rPr>
              <a:t> і </a:t>
            </a:r>
            <a:r>
              <a:rPr lang="en-US" sz="1200" kern="1200" dirty="0" err="1" smtClean="0">
                <a:solidFill>
                  <a:schemeClr val="tx1"/>
                </a:solidFill>
                <a:latin typeface="+mn-lt"/>
                <a:ea typeface="+mn-ea"/>
                <a:cs typeface="+mn-cs"/>
              </a:rPr>
              <a:t>вітрян</a:t>
            </a:r>
            <a:r>
              <a:rPr lang="uk-UA" sz="1200" kern="1200" dirty="0" smtClean="0">
                <a:solidFill>
                  <a:schemeClr val="tx1"/>
                </a:solidFill>
                <a:latin typeface="+mn-lt"/>
                <a:ea typeface="+mn-ea"/>
                <a:cs typeface="+mn-cs"/>
              </a:rPr>
              <a:t>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вісп</a:t>
            </a:r>
            <a:r>
              <a:rPr lang="uk-UA" sz="1200" kern="1200" dirty="0" smtClean="0">
                <a:solidFill>
                  <a:schemeClr val="tx1"/>
                </a:solidFill>
                <a:latin typeface="+mn-lt"/>
                <a:ea typeface="+mn-ea"/>
                <a:cs typeface="+mn-cs"/>
              </a:rPr>
              <a:t>у</a:t>
            </a:r>
            <a:r>
              <a:rPr lang="en-US" sz="1200" kern="1200" dirty="0" smtClean="0">
                <a:solidFill>
                  <a:schemeClr val="tx1"/>
                </a:solidFill>
                <a:latin typeface="+mn-lt"/>
                <a:ea typeface="+mn-ea"/>
                <a:cs typeface="+mn-cs"/>
              </a:rPr>
              <a:t>. </a:t>
            </a:r>
            <a:r>
              <a:rPr lang="uk-UA" sz="1200" kern="1200" dirty="0" smtClean="0">
                <a:solidFill>
                  <a:schemeClr val="tx1"/>
                </a:solidFill>
                <a:latin typeface="+mn-lt"/>
                <a:ea typeface="+mn-ea"/>
                <a:cs typeface="+mn-cs"/>
              </a:rPr>
              <a:t>Хворі д</a:t>
            </a:r>
            <a:r>
              <a:rPr lang="en-US" sz="1200" kern="1200" dirty="0" err="1" smtClean="0">
                <a:solidFill>
                  <a:schemeClr val="tx1"/>
                </a:solidFill>
                <a:latin typeface="+mn-lt"/>
                <a:ea typeface="+mn-ea"/>
                <a:cs typeface="+mn-cs"/>
              </a:rPr>
              <a:t>іти</a:t>
            </a:r>
            <a:r>
              <a:rPr lang="en-US" sz="1200" kern="1200" dirty="0" smtClean="0">
                <a:solidFill>
                  <a:schemeClr val="tx1"/>
                </a:solidFill>
                <a:latin typeface="+mn-lt"/>
                <a:ea typeface="+mn-ea"/>
                <a:cs typeface="+mn-cs"/>
              </a:rPr>
              <a:t> </a:t>
            </a:r>
            <a:r>
              <a:rPr lang="uk-UA" sz="1200" kern="1200" dirty="0" smtClean="0">
                <a:solidFill>
                  <a:schemeClr val="tx1"/>
                </a:solidFill>
                <a:latin typeface="+mn-lt"/>
                <a:ea typeface="+mn-ea"/>
                <a:cs typeface="+mn-cs"/>
              </a:rPr>
              <a:t>з інфільтратами на знімку </a:t>
            </a:r>
            <a:r>
              <a:rPr lang="en-US" sz="1200" kern="1200" dirty="0" err="1" smtClean="0">
                <a:solidFill>
                  <a:schemeClr val="tx1"/>
                </a:solidFill>
                <a:latin typeface="+mn-lt"/>
                <a:ea typeface="+mn-ea"/>
                <a:cs typeface="+mn-cs"/>
              </a:rPr>
              <a:t>мож</a:t>
            </a:r>
            <a:r>
              <a:rPr lang="uk-UA" sz="1200" kern="1200" dirty="0" err="1" smtClean="0">
                <a:solidFill>
                  <a:schemeClr val="tx1"/>
                </a:solidFill>
                <a:latin typeface="+mn-lt"/>
                <a:ea typeface="+mn-ea"/>
                <a:cs typeface="+mn-cs"/>
              </a:rPr>
              <a:t>уть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пройти</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експрес-тестування</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антиген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їх</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виділен</a:t>
            </a:r>
            <a:r>
              <a:rPr lang="uk-UA" sz="1200" kern="1200" dirty="0" smtClean="0">
                <a:solidFill>
                  <a:schemeClr val="tx1"/>
                </a:solidFill>
                <a:latin typeface="+mn-lt"/>
                <a:ea typeface="+mn-ea"/>
                <a:cs typeface="+mn-cs"/>
              </a:rPr>
              <a:t>ь</a:t>
            </a:r>
            <a:r>
              <a:rPr lang="en-US" sz="1200" kern="1200" dirty="0" smtClean="0">
                <a:solidFill>
                  <a:schemeClr val="tx1"/>
                </a:solidFill>
                <a:latin typeface="+mn-lt"/>
                <a:ea typeface="+mn-ea"/>
                <a:cs typeface="+mn-cs"/>
              </a:rPr>
              <a:t> з </a:t>
            </a:r>
            <a:r>
              <a:rPr lang="en-US" sz="1200" kern="1200" dirty="0" err="1" smtClean="0">
                <a:solidFill>
                  <a:schemeClr val="tx1"/>
                </a:solidFill>
                <a:latin typeface="+mn-lt"/>
                <a:ea typeface="+mn-ea"/>
                <a:cs typeface="+mn-cs"/>
              </a:rPr>
              <a:t>носа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Ці</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тести</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виявл</a:t>
            </a:r>
            <a:r>
              <a:rPr lang="uk-UA" sz="1200" kern="1200" dirty="0" err="1" smtClean="0">
                <a:solidFill>
                  <a:schemeClr val="tx1"/>
                </a:solidFill>
                <a:latin typeface="+mn-lt"/>
                <a:ea typeface="+mn-ea"/>
                <a:cs typeface="+mn-cs"/>
              </a:rPr>
              <a:t>яють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принаймні</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антиген</a:t>
            </a:r>
            <a:r>
              <a:rPr lang="uk-UA" sz="1200" kern="1200" dirty="0" smtClean="0">
                <a:solidFill>
                  <a:schemeClr val="tx1"/>
                </a:solidFill>
                <a:latin typeface="+mn-lt"/>
                <a:ea typeface="+mn-ea"/>
                <a:cs typeface="+mn-cs"/>
              </a:rPr>
              <a:t>и на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грип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парагрип</a:t>
            </a:r>
            <a:r>
              <a:rPr lang="uk-UA" sz="1200" kern="1200" dirty="0" smtClean="0">
                <a:solidFill>
                  <a:schemeClr val="tx1"/>
                </a:solidFill>
                <a:latin typeface="+mn-lt"/>
                <a:ea typeface="+mn-ea"/>
                <a:cs typeface="+mn-cs"/>
              </a:rPr>
              <a:t> і</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респіраторн</a:t>
            </a:r>
            <a:r>
              <a:rPr lang="uk-UA" sz="1200" kern="1200" dirty="0" smtClean="0">
                <a:solidFill>
                  <a:schemeClr val="tx1"/>
                </a:solidFill>
                <a:latin typeface="+mn-lt"/>
                <a:ea typeface="+mn-ea"/>
                <a:cs typeface="+mn-cs"/>
              </a:rPr>
              <a:t>і</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синцитіальн</a:t>
            </a:r>
            <a:r>
              <a:rPr lang="uk-UA" sz="1200" kern="1200" dirty="0" smtClean="0">
                <a:solidFill>
                  <a:schemeClr val="tx1"/>
                </a:solidFill>
                <a:latin typeface="+mn-lt"/>
                <a:ea typeface="+mn-ea"/>
                <a:cs typeface="+mn-cs"/>
              </a:rPr>
              <a:t>і </a:t>
            </a:r>
            <a:r>
              <a:rPr lang="en-US" sz="1200" kern="1200" dirty="0" err="1" smtClean="0">
                <a:solidFill>
                  <a:schemeClr val="tx1"/>
                </a:solidFill>
                <a:latin typeface="+mn-lt"/>
                <a:ea typeface="+mn-ea"/>
                <a:cs typeface="+mn-cs"/>
              </a:rPr>
              <a:t>вірус</a:t>
            </a:r>
            <a:r>
              <a:rPr lang="uk-UA" sz="1200" kern="1200" dirty="0" smtClean="0">
                <a:solidFill>
                  <a:schemeClr val="tx1"/>
                </a:solidFill>
                <a:latin typeface="+mn-lt"/>
                <a:ea typeface="+mn-ea"/>
                <a:cs typeface="+mn-cs"/>
              </a:rPr>
              <a:t>и</a:t>
            </a:r>
            <a:r>
              <a:rPr lang="en-US" sz="1200" kern="1200" dirty="0" smtClean="0">
                <a:solidFill>
                  <a:schemeClr val="tx1"/>
                </a:solidFill>
                <a:latin typeface="+mn-lt"/>
                <a:ea typeface="+mn-ea"/>
                <a:cs typeface="+mn-cs"/>
              </a:rPr>
              <a:t>.</a:t>
            </a:r>
            <a:endParaRPr lang="uk-UA"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51</a:t>
            </a:fld>
            <a:endParaRPr lang="uk-U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sz="1400" kern="1200" dirty="0" smtClean="0">
                <a:solidFill>
                  <a:schemeClr val="tx1"/>
                </a:solidFill>
                <a:latin typeface="Arial" pitchFamily="34" charset="0"/>
                <a:cs typeface="Arial" pitchFamily="34" charset="0"/>
              </a:rPr>
              <a:t>Останні роботи були зосереджені на уточненні </a:t>
            </a:r>
            <a:r>
              <a:rPr lang="uk-UA" sz="1400" kern="1200" dirty="0" smtClean="0">
                <a:solidFill>
                  <a:srgbClr val="FF0000"/>
                </a:solidFill>
                <a:latin typeface="Arial" pitchFamily="34" charset="0"/>
                <a:cs typeface="Arial" pitchFamily="34" charset="0"/>
              </a:rPr>
              <a:t>гістологічної класифікації</a:t>
            </a:r>
            <a:r>
              <a:rPr lang="uk-UA" sz="1400" kern="1200" dirty="0" smtClean="0">
                <a:solidFill>
                  <a:schemeClr val="tx1"/>
                </a:solidFill>
                <a:latin typeface="Arial" pitchFamily="34" charset="0"/>
                <a:cs typeface="Arial" pitchFamily="34" charset="0"/>
              </a:rPr>
              <a:t> </a:t>
            </a:r>
            <a:r>
              <a:rPr lang="uk-UA" sz="1400" kern="1200" dirty="0" err="1" smtClean="0">
                <a:solidFill>
                  <a:schemeClr val="tx1"/>
                </a:solidFill>
                <a:latin typeface="Arial" pitchFamily="34" charset="0"/>
                <a:cs typeface="Arial" pitchFamily="34" charset="0"/>
              </a:rPr>
              <a:t>інтерстиціальних</a:t>
            </a:r>
            <a:r>
              <a:rPr lang="uk-UA" sz="1400" kern="1200" dirty="0" smtClean="0">
                <a:solidFill>
                  <a:schemeClr val="tx1"/>
                </a:solidFill>
                <a:latin typeface="Arial" pitchFamily="34" charset="0"/>
                <a:cs typeface="Arial" pitchFamily="34" charset="0"/>
              </a:rPr>
              <a:t> пневмоній і на визначенні патогенезу легеневого фіброзу. Гігантські клітини </a:t>
            </a:r>
            <a:r>
              <a:rPr lang="uk-UA" sz="1400" kern="1200" dirty="0" err="1" smtClean="0">
                <a:solidFill>
                  <a:schemeClr val="tx1"/>
                </a:solidFill>
                <a:latin typeface="Arial" pitchFamily="34" charset="0"/>
                <a:cs typeface="Arial" pitchFamily="34" charset="0"/>
              </a:rPr>
              <a:t>інтерстиціальної</a:t>
            </a:r>
            <a:r>
              <a:rPr lang="uk-UA" sz="1400" kern="1200" dirty="0" smtClean="0">
                <a:solidFill>
                  <a:schemeClr val="tx1"/>
                </a:solidFill>
                <a:latin typeface="Arial" pitchFamily="34" charset="0"/>
                <a:cs typeface="Arial" pitchFamily="34" charset="0"/>
              </a:rPr>
              <a:t> пневмонії в даний час вважається гістологічними проявами </a:t>
            </a:r>
            <a:r>
              <a:rPr lang="uk-UA" sz="1400" kern="1200" dirty="0" err="1" smtClean="0">
                <a:solidFill>
                  <a:schemeClr val="tx1"/>
                </a:solidFill>
                <a:latin typeface="Arial" pitchFamily="34" charset="0"/>
                <a:cs typeface="Arial" pitchFamily="34" charset="0"/>
              </a:rPr>
              <a:t>пневмоконіозу</a:t>
            </a:r>
            <a:r>
              <a:rPr lang="uk-UA" sz="1400" kern="1200" dirty="0" smtClean="0">
                <a:solidFill>
                  <a:schemeClr val="tx1"/>
                </a:solidFill>
                <a:latin typeface="Arial" pitchFamily="34" charset="0"/>
                <a:cs typeface="Arial" pitchFamily="34" charset="0"/>
              </a:rPr>
              <a:t> від твердого металу</a:t>
            </a:r>
            <a:r>
              <a:rPr lang="en-US" sz="1400" kern="1200" dirty="0" smtClean="0">
                <a:solidFill>
                  <a:schemeClr val="tx1"/>
                </a:solidFill>
                <a:latin typeface="Arial" pitchFamily="34" charset="0"/>
                <a:cs typeface="Arial" pitchFamily="34" charset="0"/>
              </a:rPr>
              <a:t>, </a:t>
            </a:r>
            <a:r>
              <a:rPr lang="uk-UA" sz="1400" kern="1200" dirty="0" err="1" smtClean="0">
                <a:solidFill>
                  <a:schemeClr val="tx1"/>
                </a:solidFill>
                <a:latin typeface="Arial" pitchFamily="34" charset="0"/>
                <a:cs typeface="Arial" pitchFamily="34" charset="0"/>
              </a:rPr>
              <a:t>лімфоїдні</a:t>
            </a:r>
            <a:r>
              <a:rPr lang="uk-UA" sz="1400" kern="1200" dirty="0" smtClean="0">
                <a:solidFill>
                  <a:schemeClr val="tx1"/>
                </a:solidFill>
                <a:latin typeface="Arial" pitchFamily="34" charset="0"/>
                <a:cs typeface="Arial" pitchFamily="34" charset="0"/>
              </a:rPr>
              <a:t> елементи є потенційно злоякісним </a:t>
            </a:r>
            <a:r>
              <a:rPr lang="uk-UA" sz="1400" kern="1200" dirty="0" err="1" smtClean="0">
                <a:solidFill>
                  <a:schemeClr val="tx1"/>
                </a:solidFill>
                <a:latin typeface="Arial" pitchFamily="34" charset="0"/>
                <a:cs typeface="Arial" pitchFamily="34" charset="0"/>
              </a:rPr>
              <a:t>лімфопроліферативним</a:t>
            </a:r>
            <a:r>
              <a:rPr lang="uk-UA" sz="1400" kern="1200" dirty="0" smtClean="0">
                <a:solidFill>
                  <a:schemeClr val="tx1"/>
                </a:solidFill>
                <a:latin typeface="Arial" pitchFamily="34" charset="0"/>
                <a:cs typeface="Arial" pitchFamily="34" charset="0"/>
              </a:rPr>
              <a:t> розладом легенів. Стверджується, що ДІП і ЗІП мають гістологічні ознаки різних стадій одного і того ж захворювання, а саме </a:t>
            </a:r>
            <a:r>
              <a:rPr lang="uk-UA" sz="1400" kern="1200" dirty="0" err="1" smtClean="0">
                <a:solidFill>
                  <a:schemeClr val="tx1"/>
                </a:solidFill>
                <a:latin typeface="Arial" pitchFamily="34" charset="0"/>
                <a:cs typeface="Arial" pitchFamily="34" charset="0"/>
              </a:rPr>
              <a:t>ідіопатичного</a:t>
            </a:r>
            <a:r>
              <a:rPr lang="uk-UA" sz="1400" kern="1200" dirty="0" smtClean="0">
                <a:solidFill>
                  <a:schemeClr val="tx1"/>
                </a:solidFill>
                <a:latin typeface="Arial" pitchFamily="34" charset="0"/>
                <a:cs typeface="Arial" pitchFamily="34" charset="0"/>
              </a:rPr>
              <a:t> легеневого фіброзу. Синдром </a:t>
            </a:r>
            <a:r>
              <a:rPr lang="uk-UA" sz="1400" kern="1200" dirty="0" err="1" smtClean="0">
                <a:solidFill>
                  <a:schemeClr val="tx1"/>
                </a:solidFill>
                <a:latin typeface="Arial" pitchFamily="34" charset="0"/>
                <a:cs typeface="Arial" pitchFamily="34" charset="0"/>
              </a:rPr>
              <a:t>Хамман-Річа</a:t>
            </a:r>
            <a:r>
              <a:rPr lang="uk-UA" sz="1400" kern="1200" dirty="0" smtClean="0">
                <a:solidFill>
                  <a:schemeClr val="tx1"/>
                </a:solidFill>
                <a:latin typeface="Arial" pitchFamily="34" charset="0"/>
                <a:cs typeface="Arial" pitchFamily="34" charset="0"/>
              </a:rPr>
              <a:t>, як спочатку думали, є швидко прогресуючою формою ЗІП, був перейменований на гостру </a:t>
            </a:r>
            <a:r>
              <a:rPr lang="uk-UA" sz="1400" kern="1200" dirty="0" err="1" smtClean="0">
                <a:solidFill>
                  <a:schemeClr val="tx1"/>
                </a:solidFill>
                <a:latin typeface="Arial" pitchFamily="34" charset="0"/>
                <a:cs typeface="Arial" pitchFamily="34" charset="0"/>
              </a:rPr>
              <a:t>інтерстиціальну</a:t>
            </a:r>
            <a:r>
              <a:rPr lang="uk-UA" sz="1400" kern="1200" dirty="0" smtClean="0">
                <a:solidFill>
                  <a:schemeClr val="tx1"/>
                </a:solidFill>
                <a:latin typeface="Arial" pitchFamily="34" charset="0"/>
                <a:cs typeface="Arial" pitchFamily="34" charset="0"/>
              </a:rPr>
              <a:t> пневмонію. Для випадків, в яких класичних рис ЗІП, ДІП чи </a:t>
            </a:r>
            <a:r>
              <a:rPr lang="uk-UA" sz="1400" kern="1200" dirty="0" err="1" smtClean="0">
                <a:solidFill>
                  <a:schemeClr val="tx1"/>
                </a:solidFill>
                <a:latin typeface="Arial" pitchFamily="34" charset="0"/>
                <a:cs typeface="Arial" pitchFamily="34" charset="0"/>
              </a:rPr>
              <a:t>БІП</a:t>
            </a:r>
            <a:r>
              <a:rPr lang="uk-UA" sz="1400" kern="1200" dirty="0" smtClean="0">
                <a:solidFill>
                  <a:schemeClr val="tx1"/>
                </a:solidFill>
                <a:latin typeface="Arial" pitchFamily="34" charset="0"/>
                <a:cs typeface="Arial" pitchFamily="34" charset="0"/>
              </a:rPr>
              <a:t> немає, був запропонований термін неспецифічна </a:t>
            </a:r>
            <a:r>
              <a:rPr lang="uk-UA" sz="1400" kern="1200" dirty="0" err="1" smtClean="0">
                <a:solidFill>
                  <a:schemeClr val="tx1"/>
                </a:solidFill>
                <a:latin typeface="Arial" pitchFamily="34" charset="0"/>
                <a:cs typeface="Arial" pitchFamily="34" charset="0"/>
              </a:rPr>
              <a:t>інтерстиціальна</a:t>
            </a:r>
            <a:r>
              <a:rPr lang="uk-UA" sz="1400" kern="1200" dirty="0" smtClean="0">
                <a:solidFill>
                  <a:schemeClr val="tx1"/>
                </a:solidFill>
                <a:latin typeface="Arial" pitchFamily="34" charset="0"/>
                <a:cs typeface="Arial" pitchFamily="34" charset="0"/>
              </a:rPr>
              <a:t> пневмонія (</a:t>
            </a:r>
            <a:r>
              <a:rPr lang="uk-UA" sz="1400" kern="1200" dirty="0" err="1" smtClean="0">
                <a:solidFill>
                  <a:schemeClr val="tx1"/>
                </a:solidFill>
                <a:latin typeface="Arial" pitchFamily="34" charset="0"/>
                <a:cs typeface="Arial" pitchFamily="34" charset="0"/>
              </a:rPr>
              <a:t>НІП</a:t>
            </a:r>
            <a:r>
              <a:rPr lang="uk-UA" sz="1400" kern="1200" dirty="0" smtClean="0">
                <a:solidFill>
                  <a:schemeClr val="tx1"/>
                </a:solidFill>
                <a:latin typeface="Arial" pitchFamily="34" charset="0"/>
                <a:cs typeface="Arial" pitchFamily="34" charset="0"/>
              </a:rPr>
              <a:t>). </a:t>
            </a:r>
            <a:endParaRPr lang="uk-UA" sz="1400" kern="12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58</a:t>
            </a:fld>
            <a:endParaRPr lang="uk-U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smtClean="0"/>
              <a:t>Випадок 1</a:t>
            </a:r>
            <a:endParaRPr lang="uk-UA" dirty="0"/>
          </a:p>
        </p:txBody>
      </p:sp>
      <p:sp>
        <p:nvSpPr>
          <p:cNvPr id="4" name="Slide Number Placeholder 3"/>
          <p:cNvSpPr>
            <a:spLocks noGrp="1"/>
          </p:cNvSpPr>
          <p:nvPr>
            <p:ph type="sldNum" sz="quarter" idx="10"/>
          </p:nvPr>
        </p:nvSpPr>
        <p:spPr/>
        <p:txBody>
          <a:bodyPr/>
          <a:lstStyle/>
          <a:p>
            <a:fld id="{44BF90F3-9A3D-4C91-AE9B-0614863E25DA}" type="slidenum">
              <a:rPr lang="uk-UA" smtClean="0"/>
              <a:pPr/>
              <a:t>59</a:t>
            </a:fld>
            <a:endParaRPr lang="uk-U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smtClean="0"/>
              <a:t>Випадок 2</a:t>
            </a:r>
            <a:endParaRPr lang="uk-UA" dirty="0"/>
          </a:p>
        </p:txBody>
      </p:sp>
      <p:sp>
        <p:nvSpPr>
          <p:cNvPr id="4" name="Slide Number Placeholder 3"/>
          <p:cNvSpPr>
            <a:spLocks noGrp="1"/>
          </p:cNvSpPr>
          <p:nvPr>
            <p:ph type="sldNum" sz="quarter" idx="10"/>
          </p:nvPr>
        </p:nvSpPr>
        <p:spPr/>
        <p:txBody>
          <a:bodyPr/>
          <a:lstStyle/>
          <a:p>
            <a:fld id="{44BF90F3-9A3D-4C91-AE9B-0614863E25DA}" type="slidenum">
              <a:rPr lang="uk-UA" smtClean="0"/>
              <a:pPr/>
              <a:t>61</a:t>
            </a:fld>
            <a:endParaRPr lang="uk-U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smtClean="0"/>
              <a:t>Легеневий набряк</a:t>
            </a:r>
            <a:endParaRPr lang="uk-UA" dirty="0"/>
          </a:p>
        </p:txBody>
      </p:sp>
      <p:sp>
        <p:nvSpPr>
          <p:cNvPr id="4" name="Slide Number Placeholder 3"/>
          <p:cNvSpPr>
            <a:spLocks noGrp="1"/>
          </p:cNvSpPr>
          <p:nvPr>
            <p:ph type="sldNum" sz="quarter" idx="10"/>
          </p:nvPr>
        </p:nvSpPr>
        <p:spPr/>
        <p:txBody>
          <a:bodyPr/>
          <a:lstStyle/>
          <a:p>
            <a:pPr>
              <a:defRPr/>
            </a:pPr>
            <a:fld id="{6AFE325B-43C5-4E42-B925-54C597C0444F}" type="slidenum">
              <a:rPr lang="ru-RU" smtClean="0"/>
              <a:pPr>
                <a:defRPr/>
              </a:pPr>
              <a:t>3</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smtClean="0"/>
              <a:t>Випадок 2</a:t>
            </a:r>
            <a:endParaRPr lang="uk-UA" dirty="0"/>
          </a:p>
        </p:txBody>
      </p:sp>
      <p:sp>
        <p:nvSpPr>
          <p:cNvPr id="4" name="Slide Number Placeholder 3"/>
          <p:cNvSpPr>
            <a:spLocks noGrp="1"/>
          </p:cNvSpPr>
          <p:nvPr>
            <p:ph type="sldNum" sz="quarter" idx="10"/>
          </p:nvPr>
        </p:nvSpPr>
        <p:spPr/>
        <p:txBody>
          <a:bodyPr/>
          <a:lstStyle/>
          <a:p>
            <a:fld id="{44BF90F3-9A3D-4C91-AE9B-0614863E25DA}" type="slidenum">
              <a:rPr lang="uk-UA" smtClean="0"/>
              <a:pPr/>
              <a:t>66</a:t>
            </a:fld>
            <a:endParaRPr lang="uk-U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smtClean="0"/>
              <a:t>Випадок 2</a:t>
            </a:r>
            <a:endParaRPr lang="uk-UA" dirty="0"/>
          </a:p>
        </p:txBody>
      </p:sp>
      <p:sp>
        <p:nvSpPr>
          <p:cNvPr id="4" name="Slide Number Placeholder 3"/>
          <p:cNvSpPr>
            <a:spLocks noGrp="1"/>
          </p:cNvSpPr>
          <p:nvPr>
            <p:ph type="sldNum" sz="quarter" idx="10"/>
          </p:nvPr>
        </p:nvSpPr>
        <p:spPr/>
        <p:txBody>
          <a:bodyPr/>
          <a:lstStyle/>
          <a:p>
            <a:fld id="{44BF90F3-9A3D-4C91-AE9B-0614863E25DA}" type="slidenum">
              <a:rPr lang="uk-UA" smtClean="0"/>
              <a:pPr/>
              <a:t>69</a:t>
            </a:fld>
            <a:endParaRPr lang="uk-U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400" kern="1200" dirty="0" smtClean="0">
                <a:solidFill>
                  <a:schemeClr val="tx1"/>
                </a:solidFill>
                <a:latin typeface="Times New Roman" pitchFamily="18" charset="0"/>
                <a:cs typeface="Times New Roman" pitchFamily="18" charset="0"/>
              </a:rPr>
              <a:t>У 1932 році </a:t>
            </a:r>
            <a:r>
              <a:rPr lang="uk-UA" sz="1400" kern="1200" dirty="0" err="1" smtClean="0">
                <a:solidFill>
                  <a:schemeClr val="tx1"/>
                </a:solidFill>
                <a:latin typeface="Times New Roman" pitchFamily="18" charset="0"/>
                <a:cs typeface="Times New Roman" pitchFamily="18" charset="0"/>
              </a:rPr>
              <a:t>Леффлер</a:t>
            </a:r>
            <a:r>
              <a:rPr lang="uk-UA" sz="1400" kern="1200" dirty="0" smtClean="0">
                <a:solidFill>
                  <a:schemeClr val="tx1"/>
                </a:solidFill>
                <a:latin typeface="Times New Roman" pitchFamily="18" charset="0"/>
                <a:cs typeface="Times New Roman" pitchFamily="18" charset="0"/>
              </a:rPr>
              <a:t> описав просту легеневу </a:t>
            </a:r>
            <a:r>
              <a:rPr lang="uk-UA" sz="1400" kern="1200" dirty="0" err="1" smtClean="0">
                <a:solidFill>
                  <a:schemeClr val="tx1"/>
                </a:solidFill>
                <a:latin typeface="Times New Roman" pitchFamily="18" charset="0"/>
                <a:cs typeface="Times New Roman" pitchFamily="18" charset="0"/>
              </a:rPr>
              <a:t>еозінофілію</a:t>
            </a:r>
            <a:r>
              <a:rPr lang="uk-UA" sz="1400" kern="1200" dirty="0" smtClean="0">
                <a:solidFill>
                  <a:schemeClr val="tx1"/>
                </a:solidFill>
                <a:latin typeface="Times New Roman" pitchFamily="18" charset="0"/>
                <a:cs typeface="Times New Roman" pitchFamily="18" charset="0"/>
              </a:rPr>
              <a:t>, захворювання пацієнтів </a:t>
            </a:r>
            <a:r>
              <a:rPr lang="uk-UA" sz="1400" kern="1200" dirty="0" err="1" smtClean="0">
                <a:solidFill>
                  <a:schemeClr val="tx1"/>
                </a:solidFill>
                <a:latin typeface="Times New Roman" pitchFamily="18" charset="0"/>
                <a:cs typeface="Times New Roman" pitchFamily="18" charset="0"/>
              </a:rPr>
              <a:t>безсимптомних</a:t>
            </a:r>
            <a:r>
              <a:rPr lang="uk-UA" sz="1400" kern="1200" dirty="0" smtClean="0">
                <a:solidFill>
                  <a:schemeClr val="tx1"/>
                </a:solidFill>
                <a:latin typeface="Times New Roman" pitchFamily="18" charset="0"/>
                <a:cs typeface="Times New Roman" pitchFamily="18" charset="0"/>
              </a:rPr>
              <a:t> або з мінімальними симптомами, яке характеризується швидкоплинними інфільтратами в легенях і периферичною </a:t>
            </a:r>
            <a:r>
              <a:rPr lang="uk-UA" sz="1400" kern="1200" dirty="0" err="1" smtClean="0">
                <a:solidFill>
                  <a:schemeClr val="tx1"/>
                </a:solidFill>
                <a:latin typeface="Times New Roman" pitchFamily="18" charset="0"/>
                <a:cs typeface="Times New Roman" pitchFamily="18" charset="0"/>
              </a:rPr>
              <a:t>еозинофілією</a:t>
            </a:r>
            <a:r>
              <a:rPr lang="uk-UA" sz="1400" kern="1200" dirty="0" smtClean="0">
                <a:solidFill>
                  <a:schemeClr val="tx1"/>
                </a:solidFill>
                <a:latin typeface="Times New Roman" pitchFamily="18" charset="0"/>
                <a:cs typeface="Times New Roman" pitchFamily="18" charset="0"/>
              </a:rPr>
              <a:t>.  З тих пір були описані численні еозинофільні легеневі синдроми, зокрема хронічна еозинофільна пневмонія, синдром </a:t>
            </a:r>
            <a:r>
              <a:rPr lang="uk-UA" sz="1400" kern="1200" dirty="0" err="1" smtClean="0">
                <a:solidFill>
                  <a:schemeClr val="tx1"/>
                </a:solidFill>
                <a:latin typeface="Times New Roman" pitchFamily="18" charset="0"/>
                <a:cs typeface="Times New Roman" pitchFamily="18" charset="0"/>
              </a:rPr>
              <a:t>Черджа-Стросса</a:t>
            </a:r>
            <a:r>
              <a:rPr lang="uk-UA" sz="1400" kern="1200" dirty="0" smtClean="0">
                <a:solidFill>
                  <a:schemeClr val="tx1"/>
                </a:solidFill>
                <a:latin typeface="Times New Roman" pitchFamily="18" charset="0"/>
                <a:cs typeface="Times New Roman" pitchFamily="18" charset="0"/>
              </a:rPr>
              <a:t>, </a:t>
            </a:r>
            <a:r>
              <a:rPr lang="uk-UA" sz="1400" kern="1200" dirty="0" err="1" smtClean="0">
                <a:solidFill>
                  <a:schemeClr val="tx1"/>
                </a:solidFill>
                <a:latin typeface="Times New Roman" pitchFamily="18" charset="0"/>
                <a:cs typeface="Times New Roman" pitchFamily="18" charset="0"/>
              </a:rPr>
              <a:t>бронхоцентричний</a:t>
            </a:r>
            <a:r>
              <a:rPr lang="uk-UA" sz="1400" kern="1200" dirty="0" smtClean="0">
                <a:solidFill>
                  <a:schemeClr val="tx1"/>
                </a:solidFill>
                <a:latin typeface="Times New Roman" pitchFamily="18" charset="0"/>
                <a:cs typeface="Times New Roman" pitchFamily="18" charset="0"/>
              </a:rPr>
              <a:t> </a:t>
            </a:r>
            <a:r>
              <a:rPr lang="uk-UA" sz="1400" kern="1200" dirty="0" err="1" smtClean="0">
                <a:solidFill>
                  <a:schemeClr val="tx1"/>
                </a:solidFill>
                <a:latin typeface="Times New Roman" pitchFamily="18" charset="0"/>
                <a:cs typeface="Times New Roman" pitchFamily="18" charset="0"/>
              </a:rPr>
              <a:t>гранулематоз</a:t>
            </a:r>
            <a:r>
              <a:rPr lang="uk-UA" sz="1400" kern="1200" dirty="0" smtClean="0">
                <a:solidFill>
                  <a:schemeClr val="tx1"/>
                </a:solidFill>
                <a:latin typeface="Times New Roman" pitchFamily="18" charset="0"/>
                <a:cs typeface="Times New Roman" pitchFamily="18" charset="0"/>
              </a:rPr>
              <a:t>  та </a:t>
            </a:r>
            <a:r>
              <a:rPr lang="uk-UA" sz="1400" kern="1200" dirty="0" err="1" smtClean="0">
                <a:solidFill>
                  <a:schemeClr val="tx1"/>
                </a:solidFill>
                <a:latin typeface="Times New Roman" pitchFamily="18" charset="0"/>
                <a:cs typeface="Times New Roman" pitchFamily="18" charset="0"/>
              </a:rPr>
              <a:t>ідіопатичний</a:t>
            </a:r>
            <a:r>
              <a:rPr lang="uk-UA" sz="1400" kern="1200" dirty="0" smtClean="0">
                <a:solidFill>
                  <a:schemeClr val="tx1"/>
                </a:solidFill>
                <a:latin typeface="Times New Roman" pitchFamily="18" charset="0"/>
                <a:cs typeface="Times New Roman" pitchFamily="18" charset="0"/>
              </a:rPr>
              <a:t> </a:t>
            </a:r>
            <a:r>
              <a:rPr lang="uk-UA" sz="1400" kern="1200" dirty="0" err="1" smtClean="0">
                <a:solidFill>
                  <a:schemeClr val="tx1"/>
                </a:solidFill>
                <a:latin typeface="Times New Roman" pitchFamily="18" charset="0"/>
                <a:cs typeface="Times New Roman" pitchFamily="18" charset="0"/>
              </a:rPr>
              <a:t>гіпереозінофільний</a:t>
            </a:r>
            <a:r>
              <a:rPr lang="uk-UA" sz="1400" kern="1200" dirty="0" smtClean="0">
                <a:solidFill>
                  <a:schemeClr val="tx1"/>
                </a:solidFill>
                <a:latin typeface="Times New Roman" pitchFamily="18" charset="0"/>
                <a:cs typeface="Times New Roman" pitchFamily="18" charset="0"/>
              </a:rPr>
              <a:t> синдром. Легенева </a:t>
            </a:r>
            <a:r>
              <a:rPr lang="uk-UA" sz="1400" kern="1200" dirty="0" err="1" smtClean="0">
                <a:solidFill>
                  <a:schemeClr val="tx1"/>
                </a:solidFill>
                <a:latin typeface="Times New Roman" pitchFamily="18" charset="0"/>
                <a:cs typeface="Times New Roman" pitchFamily="18" charset="0"/>
              </a:rPr>
              <a:t>еозинофілія</a:t>
            </a:r>
            <a:r>
              <a:rPr lang="uk-UA" sz="1400" kern="1200" dirty="0" smtClean="0">
                <a:solidFill>
                  <a:schemeClr val="tx1"/>
                </a:solidFill>
                <a:latin typeface="Times New Roman" pitchFamily="18" charset="0"/>
                <a:cs typeface="Times New Roman" pitchFamily="18" charset="0"/>
              </a:rPr>
              <a:t> також була описана у пацієнтів з паразитарною інфекцією, алергічним </a:t>
            </a:r>
            <a:r>
              <a:rPr lang="uk-UA" sz="1400" kern="1200" dirty="0" err="1" smtClean="0">
                <a:solidFill>
                  <a:schemeClr val="tx1"/>
                </a:solidFill>
                <a:latin typeface="Times New Roman" pitchFamily="18" charset="0"/>
                <a:cs typeface="Times New Roman" pitchFamily="18" charset="0"/>
              </a:rPr>
              <a:t>бронхолегеневим</a:t>
            </a:r>
            <a:r>
              <a:rPr lang="uk-UA" sz="1400" kern="1200" dirty="0" smtClean="0">
                <a:solidFill>
                  <a:schemeClr val="tx1"/>
                </a:solidFill>
                <a:latin typeface="Times New Roman" pitchFamily="18" charset="0"/>
                <a:cs typeface="Times New Roman" pitchFamily="18" charset="0"/>
              </a:rPr>
              <a:t> аспергильозом, астмою і реакціями  на ліки. Ці захворювання мають багато різних клінічних проявів, рентгенографічні картини і ступінь </a:t>
            </a:r>
            <a:r>
              <a:rPr lang="uk-UA" sz="1400" kern="1200" dirty="0" err="1" smtClean="0">
                <a:solidFill>
                  <a:schemeClr val="tx1"/>
                </a:solidFill>
                <a:latin typeface="Times New Roman" pitchFamily="18" charset="0"/>
                <a:cs typeface="Times New Roman" pitchFamily="18" charset="0"/>
              </a:rPr>
              <a:t>еозинофілії</a:t>
            </a:r>
            <a:r>
              <a:rPr lang="uk-UA" sz="1400" kern="1200" dirty="0" smtClean="0">
                <a:solidFill>
                  <a:schemeClr val="tx1"/>
                </a:solidFill>
                <a:latin typeface="Times New Roman" pitchFamily="18" charset="0"/>
                <a:cs typeface="Times New Roman" pitchFamily="18" charset="0"/>
              </a:rPr>
              <a:t> в периферичній крові та/або легенях. Зовсім недавно </a:t>
            </a:r>
            <a:r>
              <a:rPr lang="uk-UA" sz="1400" kern="1200" dirty="0" err="1" smtClean="0">
                <a:solidFill>
                  <a:schemeClr val="tx1"/>
                </a:solidFill>
                <a:latin typeface="Times New Roman" pitchFamily="18" charset="0"/>
                <a:cs typeface="Times New Roman" pitchFamily="18" charset="0"/>
              </a:rPr>
              <a:t>Allen</a:t>
            </a:r>
            <a:r>
              <a:rPr lang="uk-UA" sz="1400" kern="1200" dirty="0" smtClean="0">
                <a:solidFill>
                  <a:schemeClr val="tx1"/>
                </a:solidFill>
                <a:latin typeface="Times New Roman" pitchFamily="18" charset="0"/>
                <a:cs typeface="Times New Roman" pitchFamily="18" charset="0"/>
              </a:rPr>
              <a:t> та </a:t>
            </a:r>
            <a:r>
              <a:rPr lang="uk-UA" sz="1400" kern="1200" dirty="0" err="1" smtClean="0">
                <a:solidFill>
                  <a:schemeClr val="tx1"/>
                </a:solidFill>
                <a:latin typeface="Times New Roman" pitchFamily="18" charset="0"/>
                <a:cs typeface="Times New Roman" pitchFamily="18" charset="0"/>
              </a:rPr>
              <a:t>ін</a:t>
            </a:r>
            <a:r>
              <a:rPr lang="uk-UA" sz="1400" kern="1200" dirty="0" smtClean="0">
                <a:solidFill>
                  <a:schemeClr val="tx1"/>
                </a:solidFill>
                <a:latin typeface="Times New Roman" pitchFamily="18" charset="0"/>
                <a:cs typeface="Times New Roman" pitchFamily="18" charset="0"/>
              </a:rPr>
              <a:t>, </a:t>
            </a:r>
            <a:r>
              <a:rPr lang="uk-UA" sz="1400" kern="1200" dirty="0" err="1" smtClean="0">
                <a:solidFill>
                  <a:schemeClr val="tx1"/>
                </a:solidFill>
                <a:latin typeface="Times New Roman" pitchFamily="18" charset="0"/>
                <a:cs typeface="Times New Roman" pitchFamily="18" charset="0"/>
              </a:rPr>
              <a:t>Badesch</a:t>
            </a:r>
            <a:r>
              <a:rPr lang="uk-UA" sz="1400" kern="1200" dirty="0" smtClean="0">
                <a:solidFill>
                  <a:schemeClr val="tx1"/>
                </a:solidFill>
                <a:latin typeface="Times New Roman" pitchFamily="18" charset="0"/>
                <a:cs typeface="Times New Roman" pitchFamily="18" charset="0"/>
              </a:rPr>
              <a:t> та </a:t>
            </a:r>
            <a:r>
              <a:rPr lang="uk-UA" sz="1400" kern="1200" dirty="0" err="1" smtClean="0">
                <a:solidFill>
                  <a:schemeClr val="tx1"/>
                </a:solidFill>
                <a:latin typeface="Times New Roman" pitchFamily="18" charset="0"/>
                <a:cs typeface="Times New Roman" pitchFamily="18" charset="0"/>
              </a:rPr>
              <a:t>ін</a:t>
            </a:r>
            <a:r>
              <a:rPr lang="uk-UA" sz="1400" kern="1200" dirty="0" smtClean="0">
                <a:solidFill>
                  <a:schemeClr val="tx1"/>
                </a:solidFill>
                <a:latin typeface="Times New Roman" pitchFamily="18" charset="0"/>
                <a:cs typeface="Times New Roman" pitchFamily="18" charset="0"/>
              </a:rPr>
              <a:t> описали гостру еозинофільну пневмонію при відсутності легеневої інфекції. </a:t>
            </a:r>
          </a:p>
          <a:p>
            <a:endParaRPr lang="uk-UA"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16</a:t>
            </a:fld>
            <a:endParaRPr lang="uk-U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sz="1200" kern="1200" dirty="0" smtClean="0">
                <a:solidFill>
                  <a:schemeClr val="tx1"/>
                </a:solidFill>
                <a:latin typeface="+mn-lt"/>
                <a:ea typeface="+mn-ea"/>
                <a:cs typeface="+mn-cs"/>
              </a:rPr>
              <a:t>42-річний чоловік з діагнозом гострий </a:t>
            </a:r>
            <a:r>
              <a:rPr lang="uk-UA" sz="1200" kern="1200" dirty="0" err="1" smtClean="0">
                <a:solidFill>
                  <a:schemeClr val="tx1"/>
                </a:solidFill>
                <a:latin typeface="+mn-lt"/>
                <a:ea typeface="+mn-ea"/>
                <a:cs typeface="+mn-cs"/>
              </a:rPr>
              <a:t>мієлобластний</a:t>
            </a:r>
            <a:r>
              <a:rPr lang="uk-UA" sz="1200" kern="1200" dirty="0" smtClean="0">
                <a:solidFill>
                  <a:schemeClr val="tx1"/>
                </a:solidFill>
                <a:latin typeface="+mn-lt"/>
                <a:ea typeface="+mn-ea"/>
                <a:cs typeface="+mn-cs"/>
              </a:rPr>
              <a:t> лейкоз. Під час проведення </a:t>
            </a:r>
            <a:r>
              <a:rPr lang="uk-UA" sz="1200" kern="1200" dirty="0" err="1" smtClean="0">
                <a:solidFill>
                  <a:schemeClr val="tx1"/>
                </a:solidFill>
                <a:latin typeface="+mn-lt"/>
                <a:ea typeface="+mn-ea"/>
                <a:cs typeface="+mn-cs"/>
              </a:rPr>
              <a:t>абляційної</a:t>
            </a:r>
            <a:r>
              <a:rPr lang="uk-UA" sz="1200" kern="1200" dirty="0" smtClean="0">
                <a:solidFill>
                  <a:schemeClr val="tx1"/>
                </a:solidFill>
                <a:latin typeface="+mn-lt"/>
                <a:ea typeface="+mn-ea"/>
                <a:cs typeface="+mn-cs"/>
              </a:rPr>
              <a:t> хемотерапії і опромінення всього тіла перед трансплантацією </a:t>
            </a:r>
            <a:r>
              <a:rPr lang="uk-UA" sz="1200" kern="1200" dirty="0" err="1" smtClean="0">
                <a:solidFill>
                  <a:schemeClr val="tx1"/>
                </a:solidFill>
                <a:latin typeface="+mn-lt"/>
                <a:ea typeface="+mn-ea"/>
                <a:cs typeface="+mn-cs"/>
              </a:rPr>
              <a:t>алогенного</a:t>
            </a:r>
            <a:r>
              <a:rPr lang="uk-UA" sz="1200" kern="1200" dirty="0" smtClean="0">
                <a:solidFill>
                  <a:schemeClr val="tx1"/>
                </a:solidFill>
                <a:latin typeface="+mn-lt"/>
                <a:ea typeface="+mn-ea"/>
                <a:cs typeface="+mn-cs"/>
              </a:rPr>
              <a:t> кісткового мозку переніс пневмонію. </a:t>
            </a:r>
            <a:r>
              <a:rPr lang="uk-UA" sz="1200" kern="1200" dirty="0" err="1" smtClean="0">
                <a:solidFill>
                  <a:schemeClr val="tx1"/>
                </a:solidFill>
                <a:latin typeface="+mn-lt"/>
                <a:ea typeface="+mn-ea"/>
                <a:cs typeface="+mn-cs"/>
              </a:rPr>
              <a:t>цитомегаловірусом</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КТ</a:t>
            </a:r>
            <a:r>
              <a:rPr lang="uk-UA" sz="1200" kern="1200" dirty="0" smtClean="0">
                <a:solidFill>
                  <a:schemeClr val="tx1"/>
                </a:solidFill>
                <a:latin typeface="+mn-lt"/>
                <a:ea typeface="+mn-ea"/>
                <a:cs typeface="+mn-cs"/>
              </a:rPr>
              <a:t> високого </a:t>
            </a:r>
            <a:r>
              <a:rPr lang="uk-UA" sz="1200" kern="1200" dirty="0" err="1" smtClean="0">
                <a:solidFill>
                  <a:schemeClr val="tx1"/>
                </a:solidFill>
                <a:latin typeface="+mn-lt"/>
                <a:ea typeface="+mn-ea"/>
                <a:cs typeface="+mn-cs"/>
              </a:rPr>
              <a:t>високого</a:t>
            </a:r>
            <a:r>
              <a:rPr lang="uk-UA" sz="1200" kern="1200" dirty="0" smtClean="0">
                <a:solidFill>
                  <a:schemeClr val="tx1"/>
                </a:solidFill>
                <a:latin typeface="+mn-lt"/>
                <a:ea typeface="+mn-ea"/>
                <a:cs typeface="+mn-cs"/>
              </a:rPr>
              <a:t> (КТВР) розрізнення і біопсія легень проводилися по 3-х днях після трансплантації, коли у пацієнта розвинулися гострі респіраторні симптоми. КТВР показує двосторонні плямисті осередки затемнення типу матового скла і розширення бронхіол. Гістологічне дослідження: </a:t>
            </a:r>
            <a:r>
              <a:rPr lang="uk-UA" sz="1200" kern="1200" dirty="0" err="1" smtClean="0">
                <a:solidFill>
                  <a:schemeClr val="tx1"/>
                </a:solidFill>
                <a:latin typeface="+mn-lt"/>
                <a:ea typeface="+mn-ea"/>
                <a:cs typeface="+mn-cs"/>
              </a:rPr>
              <a:t>інтерстиціальний</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пневмоніт</a:t>
            </a:r>
            <a:r>
              <a:rPr lang="uk-UA" sz="1200" kern="1200" dirty="0" smtClean="0">
                <a:solidFill>
                  <a:schemeClr val="tx1"/>
                </a:solidFill>
                <a:latin typeface="+mn-lt"/>
                <a:ea typeface="+mn-ea"/>
                <a:cs typeface="+mn-cs"/>
              </a:rPr>
              <a:t> і </a:t>
            </a:r>
            <a:r>
              <a:rPr lang="uk-UA" sz="1200" kern="1200" dirty="0" err="1" smtClean="0">
                <a:solidFill>
                  <a:schemeClr val="tx1"/>
                </a:solidFill>
                <a:latin typeface="+mn-lt"/>
                <a:ea typeface="+mn-ea"/>
                <a:cs typeface="+mn-cs"/>
              </a:rPr>
              <a:t>цитомегаловірусна-інфекція</a:t>
            </a:r>
            <a:r>
              <a:rPr lang="uk-UA" sz="1200" kern="1200" dirty="0" smtClean="0">
                <a:solidFill>
                  <a:schemeClr val="tx1"/>
                </a:solidFill>
                <a:latin typeface="+mn-lt"/>
                <a:ea typeface="+mn-ea"/>
                <a:cs typeface="+mn-cs"/>
              </a:rPr>
              <a:t>.</a:t>
            </a:r>
            <a:endParaRPr lang="uk-UA" dirty="0"/>
          </a:p>
        </p:txBody>
      </p:sp>
      <p:sp>
        <p:nvSpPr>
          <p:cNvPr id="4" name="Slide Number Placeholder 3"/>
          <p:cNvSpPr>
            <a:spLocks noGrp="1"/>
          </p:cNvSpPr>
          <p:nvPr>
            <p:ph type="sldNum" sz="quarter" idx="10"/>
          </p:nvPr>
        </p:nvSpPr>
        <p:spPr/>
        <p:txBody>
          <a:bodyPr/>
          <a:lstStyle/>
          <a:p>
            <a:fld id="{44BF90F3-9A3D-4C91-AE9B-0614863E25DA}" type="slidenum">
              <a:rPr lang="uk-UA" smtClean="0"/>
              <a:pPr/>
              <a:t>20</a:t>
            </a:fld>
            <a:endParaRPr lang="uk-U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sz="1200" kern="1200" dirty="0" smtClean="0">
                <a:solidFill>
                  <a:schemeClr val="tx1"/>
                </a:solidFill>
                <a:latin typeface="+mn-lt"/>
                <a:ea typeface="+mn-ea"/>
                <a:cs typeface="+mn-cs"/>
              </a:rPr>
              <a:t>42-річний чоловік з діагнозом гострий </a:t>
            </a:r>
            <a:r>
              <a:rPr lang="uk-UA" sz="1200" kern="1200" dirty="0" err="1" smtClean="0">
                <a:solidFill>
                  <a:schemeClr val="tx1"/>
                </a:solidFill>
                <a:latin typeface="+mn-lt"/>
                <a:ea typeface="+mn-ea"/>
                <a:cs typeface="+mn-cs"/>
              </a:rPr>
              <a:t>мієлобластний</a:t>
            </a:r>
            <a:r>
              <a:rPr lang="uk-UA" sz="1200" kern="1200" dirty="0" smtClean="0">
                <a:solidFill>
                  <a:schemeClr val="tx1"/>
                </a:solidFill>
                <a:latin typeface="+mn-lt"/>
                <a:ea typeface="+mn-ea"/>
                <a:cs typeface="+mn-cs"/>
              </a:rPr>
              <a:t> лейкоз. Під час проведення </a:t>
            </a:r>
            <a:r>
              <a:rPr lang="uk-UA" sz="1200" kern="1200" dirty="0" err="1" smtClean="0">
                <a:solidFill>
                  <a:schemeClr val="tx1"/>
                </a:solidFill>
                <a:latin typeface="+mn-lt"/>
                <a:ea typeface="+mn-ea"/>
                <a:cs typeface="+mn-cs"/>
              </a:rPr>
              <a:t>абляційної</a:t>
            </a:r>
            <a:r>
              <a:rPr lang="uk-UA" sz="1200" kern="1200" dirty="0" smtClean="0">
                <a:solidFill>
                  <a:schemeClr val="tx1"/>
                </a:solidFill>
                <a:latin typeface="+mn-lt"/>
                <a:ea typeface="+mn-ea"/>
                <a:cs typeface="+mn-cs"/>
              </a:rPr>
              <a:t> хемотерапії і опромінення всього тіла перед трансплантацією </a:t>
            </a:r>
            <a:r>
              <a:rPr lang="uk-UA" sz="1200" kern="1200" dirty="0" err="1" smtClean="0">
                <a:solidFill>
                  <a:schemeClr val="tx1"/>
                </a:solidFill>
                <a:latin typeface="+mn-lt"/>
                <a:ea typeface="+mn-ea"/>
                <a:cs typeface="+mn-cs"/>
              </a:rPr>
              <a:t>алогенного</a:t>
            </a:r>
            <a:r>
              <a:rPr lang="uk-UA" sz="1200" kern="1200" dirty="0" smtClean="0">
                <a:solidFill>
                  <a:schemeClr val="tx1"/>
                </a:solidFill>
                <a:latin typeface="+mn-lt"/>
                <a:ea typeface="+mn-ea"/>
                <a:cs typeface="+mn-cs"/>
              </a:rPr>
              <a:t> кісткового мозку переніс пневмонію. </a:t>
            </a:r>
            <a:r>
              <a:rPr lang="uk-UA" sz="1200" kern="1200" dirty="0" err="1" smtClean="0">
                <a:solidFill>
                  <a:schemeClr val="tx1"/>
                </a:solidFill>
                <a:latin typeface="+mn-lt"/>
                <a:ea typeface="+mn-ea"/>
                <a:cs typeface="+mn-cs"/>
              </a:rPr>
              <a:t>цитомегаловірусом</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КТ</a:t>
            </a:r>
            <a:r>
              <a:rPr lang="uk-UA" sz="1200" kern="1200" dirty="0" smtClean="0">
                <a:solidFill>
                  <a:schemeClr val="tx1"/>
                </a:solidFill>
                <a:latin typeface="+mn-lt"/>
                <a:ea typeface="+mn-ea"/>
                <a:cs typeface="+mn-cs"/>
              </a:rPr>
              <a:t> високого </a:t>
            </a:r>
            <a:r>
              <a:rPr lang="uk-UA" sz="1200" kern="1200" dirty="0" err="1" smtClean="0">
                <a:solidFill>
                  <a:schemeClr val="tx1"/>
                </a:solidFill>
                <a:latin typeface="+mn-lt"/>
                <a:ea typeface="+mn-ea"/>
                <a:cs typeface="+mn-cs"/>
              </a:rPr>
              <a:t>високого</a:t>
            </a:r>
            <a:r>
              <a:rPr lang="uk-UA" sz="1200" kern="1200" dirty="0" smtClean="0">
                <a:solidFill>
                  <a:schemeClr val="tx1"/>
                </a:solidFill>
                <a:latin typeface="+mn-lt"/>
                <a:ea typeface="+mn-ea"/>
                <a:cs typeface="+mn-cs"/>
              </a:rPr>
              <a:t> (КТВР) розрізнення і біопсія легень проводилися по 3-х днях після трансплантації, коли у пацієнта розвинулися гострі респіраторні симптоми. КТВР показує двосторонні плямисті осередки затемнення типу матового скла і розширення бронхіол. Гістологічне дослідження: </a:t>
            </a:r>
            <a:r>
              <a:rPr lang="uk-UA" sz="1200" kern="1200" dirty="0" err="1" smtClean="0">
                <a:solidFill>
                  <a:schemeClr val="tx1"/>
                </a:solidFill>
                <a:latin typeface="+mn-lt"/>
                <a:ea typeface="+mn-ea"/>
                <a:cs typeface="+mn-cs"/>
              </a:rPr>
              <a:t>інтерстиціальний</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пневмоніт</a:t>
            </a:r>
            <a:r>
              <a:rPr lang="uk-UA" sz="1200" kern="1200" dirty="0" smtClean="0">
                <a:solidFill>
                  <a:schemeClr val="tx1"/>
                </a:solidFill>
                <a:latin typeface="+mn-lt"/>
                <a:ea typeface="+mn-ea"/>
                <a:cs typeface="+mn-cs"/>
              </a:rPr>
              <a:t> і </a:t>
            </a:r>
            <a:r>
              <a:rPr lang="uk-UA" sz="1200" kern="1200" dirty="0" err="1" smtClean="0">
                <a:solidFill>
                  <a:schemeClr val="tx1"/>
                </a:solidFill>
                <a:latin typeface="+mn-lt"/>
                <a:ea typeface="+mn-ea"/>
                <a:cs typeface="+mn-cs"/>
              </a:rPr>
              <a:t>цитомегаловірусна-інфекція</a:t>
            </a:r>
            <a:r>
              <a:rPr lang="uk-UA" sz="1200" kern="1200" dirty="0" smtClean="0">
                <a:solidFill>
                  <a:schemeClr val="tx1"/>
                </a:solidFill>
                <a:latin typeface="+mn-lt"/>
                <a:ea typeface="+mn-ea"/>
                <a:cs typeface="+mn-cs"/>
              </a:rPr>
              <a:t>.</a:t>
            </a:r>
            <a:endParaRPr lang="uk-U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23</a:t>
            </a:fld>
            <a:endParaRPr lang="uk-U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uk-UA" dirty="0"/>
          </a:p>
        </p:txBody>
      </p:sp>
      <p:sp>
        <p:nvSpPr>
          <p:cNvPr id="4" name="Slide Number Placeholder 3"/>
          <p:cNvSpPr>
            <a:spLocks noGrp="1"/>
          </p:cNvSpPr>
          <p:nvPr>
            <p:ph type="sldNum" sz="quarter" idx="10"/>
          </p:nvPr>
        </p:nvSpPr>
        <p:spPr/>
        <p:txBody>
          <a:bodyPr/>
          <a:lstStyle/>
          <a:p>
            <a:fld id="{44BF90F3-9A3D-4C91-AE9B-0614863E25DA}" type="slidenum">
              <a:rPr lang="uk-UA" smtClean="0"/>
              <a:pPr/>
              <a:t>25</a:t>
            </a:fld>
            <a:endParaRPr lang="uk-U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sz="1200" kern="1200" dirty="0" smtClean="0">
                <a:solidFill>
                  <a:schemeClr val="tx1"/>
                </a:solidFill>
                <a:latin typeface="+mn-lt"/>
                <a:ea typeface="+mn-ea"/>
                <a:cs typeface="+mn-cs"/>
              </a:rPr>
              <a:t>42-річний чоловік з діагнозом гострий </a:t>
            </a:r>
            <a:r>
              <a:rPr lang="uk-UA" sz="1200" kern="1200" dirty="0" err="1" smtClean="0">
                <a:solidFill>
                  <a:schemeClr val="tx1"/>
                </a:solidFill>
                <a:latin typeface="+mn-lt"/>
                <a:ea typeface="+mn-ea"/>
                <a:cs typeface="+mn-cs"/>
              </a:rPr>
              <a:t>мієлобластний</a:t>
            </a:r>
            <a:r>
              <a:rPr lang="uk-UA" sz="1200" kern="1200" dirty="0" smtClean="0">
                <a:solidFill>
                  <a:schemeClr val="tx1"/>
                </a:solidFill>
                <a:latin typeface="+mn-lt"/>
                <a:ea typeface="+mn-ea"/>
                <a:cs typeface="+mn-cs"/>
              </a:rPr>
              <a:t> лейкоз. Під час проведення </a:t>
            </a:r>
            <a:r>
              <a:rPr lang="uk-UA" sz="1200" kern="1200" dirty="0" err="1" smtClean="0">
                <a:solidFill>
                  <a:schemeClr val="tx1"/>
                </a:solidFill>
                <a:latin typeface="+mn-lt"/>
                <a:ea typeface="+mn-ea"/>
                <a:cs typeface="+mn-cs"/>
              </a:rPr>
              <a:t>абляційної</a:t>
            </a:r>
            <a:r>
              <a:rPr lang="uk-UA" sz="1200" kern="1200" dirty="0" smtClean="0">
                <a:solidFill>
                  <a:schemeClr val="tx1"/>
                </a:solidFill>
                <a:latin typeface="+mn-lt"/>
                <a:ea typeface="+mn-ea"/>
                <a:cs typeface="+mn-cs"/>
              </a:rPr>
              <a:t> хемотерапії і опромінення всього тіла перед трансплантацією </a:t>
            </a:r>
            <a:r>
              <a:rPr lang="uk-UA" sz="1200" kern="1200" dirty="0" err="1" smtClean="0">
                <a:solidFill>
                  <a:schemeClr val="tx1"/>
                </a:solidFill>
                <a:latin typeface="+mn-lt"/>
                <a:ea typeface="+mn-ea"/>
                <a:cs typeface="+mn-cs"/>
              </a:rPr>
              <a:t>алогенного</a:t>
            </a:r>
            <a:r>
              <a:rPr lang="uk-UA" sz="1200" kern="1200" dirty="0" smtClean="0">
                <a:solidFill>
                  <a:schemeClr val="tx1"/>
                </a:solidFill>
                <a:latin typeface="+mn-lt"/>
                <a:ea typeface="+mn-ea"/>
                <a:cs typeface="+mn-cs"/>
              </a:rPr>
              <a:t> кісткового мозку переніс пневмонію. </a:t>
            </a:r>
            <a:r>
              <a:rPr lang="uk-UA" sz="1200" kern="1200" dirty="0" err="1" smtClean="0">
                <a:solidFill>
                  <a:schemeClr val="tx1"/>
                </a:solidFill>
                <a:latin typeface="+mn-lt"/>
                <a:ea typeface="+mn-ea"/>
                <a:cs typeface="+mn-cs"/>
              </a:rPr>
              <a:t>цитомегаловірусом</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КТ</a:t>
            </a:r>
            <a:r>
              <a:rPr lang="uk-UA" sz="1200" kern="1200" dirty="0" smtClean="0">
                <a:solidFill>
                  <a:schemeClr val="tx1"/>
                </a:solidFill>
                <a:latin typeface="+mn-lt"/>
                <a:ea typeface="+mn-ea"/>
                <a:cs typeface="+mn-cs"/>
              </a:rPr>
              <a:t> високого </a:t>
            </a:r>
            <a:r>
              <a:rPr lang="uk-UA" sz="1200" kern="1200" dirty="0" err="1" smtClean="0">
                <a:solidFill>
                  <a:schemeClr val="tx1"/>
                </a:solidFill>
                <a:latin typeface="+mn-lt"/>
                <a:ea typeface="+mn-ea"/>
                <a:cs typeface="+mn-cs"/>
              </a:rPr>
              <a:t>високого</a:t>
            </a:r>
            <a:r>
              <a:rPr lang="uk-UA" sz="1200" kern="1200" dirty="0" smtClean="0">
                <a:solidFill>
                  <a:schemeClr val="tx1"/>
                </a:solidFill>
                <a:latin typeface="+mn-lt"/>
                <a:ea typeface="+mn-ea"/>
                <a:cs typeface="+mn-cs"/>
              </a:rPr>
              <a:t> (КТВР) розрізнення і біопсія легень проводилися по 3-х днях після трансплантації, коли у пацієнта розвинулися гострі респіраторні симптоми. КТВР показує двосторонні плямисті осередки затемнення типу матового скла і розширення бронхіол. Гістологічне дослідження: </a:t>
            </a:r>
            <a:r>
              <a:rPr lang="uk-UA" sz="1200" kern="1200" dirty="0" err="1" smtClean="0">
                <a:solidFill>
                  <a:schemeClr val="tx1"/>
                </a:solidFill>
                <a:latin typeface="+mn-lt"/>
                <a:ea typeface="+mn-ea"/>
                <a:cs typeface="+mn-cs"/>
              </a:rPr>
              <a:t>інтерстиціальний</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пневмоніт</a:t>
            </a:r>
            <a:r>
              <a:rPr lang="uk-UA" sz="1200" kern="1200" dirty="0" smtClean="0">
                <a:solidFill>
                  <a:schemeClr val="tx1"/>
                </a:solidFill>
                <a:latin typeface="+mn-lt"/>
                <a:ea typeface="+mn-ea"/>
                <a:cs typeface="+mn-cs"/>
              </a:rPr>
              <a:t> і </a:t>
            </a:r>
            <a:r>
              <a:rPr lang="uk-UA" sz="1200" kern="1200" dirty="0" err="1" smtClean="0">
                <a:solidFill>
                  <a:schemeClr val="tx1"/>
                </a:solidFill>
                <a:latin typeface="+mn-lt"/>
                <a:ea typeface="+mn-ea"/>
                <a:cs typeface="+mn-cs"/>
              </a:rPr>
              <a:t>цитомегаловірусна-інфекція</a:t>
            </a:r>
            <a:r>
              <a:rPr lang="uk-UA" sz="1200" kern="1200" dirty="0" smtClean="0">
                <a:solidFill>
                  <a:schemeClr val="tx1"/>
                </a:solidFill>
                <a:latin typeface="+mn-lt"/>
                <a:ea typeface="+mn-ea"/>
                <a:cs typeface="+mn-cs"/>
              </a:rPr>
              <a:t>.</a:t>
            </a:r>
            <a:endParaRPr lang="uk-U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27</a:t>
            </a:fld>
            <a:endParaRPr lang="uk-U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sz="1200" kern="1200" dirty="0" smtClean="0">
                <a:solidFill>
                  <a:schemeClr val="tx1"/>
                </a:solidFill>
                <a:latin typeface="+mn-lt"/>
                <a:ea typeface="+mn-ea"/>
                <a:cs typeface="+mn-cs"/>
              </a:rPr>
              <a:t>42-річний чоловік з діагнозом гострий </a:t>
            </a:r>
            <a:r>
              <a:rPr lang="uk-UA" sz="1200" kern="1200" dirty="0" err="1" smtClean="0">
                <a:solidFill>
                  <a:schemeClr val="tx1"/>
                </a:solidFill>
                <a:latin typeface="+mn-lt"/>
                <a:ea typeface="+mn-ea"/>
                <a:cs typeface="+mn-cs"/>
              </a:rPr>
              <a:t>мієлобластний</a:t>
            </a:r>
            <a:r>
              <a:rPr lang="uk-UA" sz="1200" kern="1200" dirty="0" smtClean="0">
                <a:solidFill>
                  <a:schemeClr val="tx1"/>
                </a:solidFill>
                <a:latin typeface="+mn-lt"/>
                <a:ea typeface="+mn-ea"/>
                <a:cs typeface="+mn-cs"/>
              </a:rPr>
              <a:t> лейкоз. Під час проведення </a:t>
            </a:r>
            <a:r>
              <a:rPr lang="uk-UA" sz="1200" kern="1200" dirty="0" err="1" smtClean="0">
                <a:solidFill>
                  <a:schemeClr val="tx1"/>
                </a:solidFill>
                <a:latin typeface="+mn-lt"/>
                <a:ea typeface="+mn-ea"/>
                <a:cs typeface="+mn-cs"/>
              </a:rPr>
              <a:t>абляційної</a:t>
            </a:r>
            <a:r>
              <a:rPr lang="uk-UA" sz="1200" kern="1200" dirty="0" smtClean="0">
                <a:solidFill>
                  <a:schemeClr val="tx1"/>
                </a:solidFill>
                <a:latin typeface="+mn-lt"/>
                <a:ea typeface="+mn-ea"/>
                <a:cs typeface="+mn-cs"/>
              </a:rPr>
              <a:t> хемотерапії і опромінення всього тіла перед трансплантацією </a:t>
            </a:r>
            <a:r>
              <a:rPr lang="uk-UA" sz="1200" kern="1200" dirty="0" err="1" smtClean="0">
                <a:solidFill>
                  <a:schemeClr val="tx1"/>
                </a:solidFill>
                <a:latin typeface="+mn-lt"/>
                <a:ea typeface="+mn-ea"/>
                <a:cs typeface="+mn-cs"/>
              </a:rPr>
              <a:t>алогенного</a:t>
            </a:r>
            <a:r>
              <a:rPr lang="uk-UA" sz="1200" kern="1200" dirty="0" smtClean="0">
                <a:solidFill>
                  <a:schemeClr val="tx1"/>
                </a:solidFill>
                <a:latin typeface="+mn-lt"/>
                <a:ea typeface="+mn-ea"/>
                <a:cs typeface="+mn-cs"/>
              </a:rPr>
              <a:t> кісткового мозку переніс пневмонію. </a:t>
            </a:r>
            <a:r>
              <a:rPr lang="uk-UA" sz="1200" kern="1200" dirty="0" err="1" smtClean="0">
                <a:solidFill>
                  <a:schemeClr val="tx1"/>
                </a:solidFill>
                <a:latin typeface="+mn-lt"/>
                <a:ea typeface="+mn-ea"/>
                <a:cs typeface="+mn-cs"/>
              </a:rPr>
              <a:t>цитомегаловірусом</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КТ</a:t>
            </a:r>
            <a:r>
              <a:rPr lang="uk-UA" sz="1200" kern="1200" dirty="0" smtClean="0">
                <a:solidFill>
                  <a:schemeClr val="tx1"/>
                </a:solidFill>
                <a:latin typeface="+mn-lt"/>
                <a:ea typeface="+mn-ea"/>
                <a:cs typeface="+mn-cs"/>
              </a:rPr>
              <a:t> високого </a:t>
            </a:r>
            <a:r>
              <a:rPr lang="uk-UA" sz="1200" kern="1200" dirty="0" err="1" smtClean="0">
                <a:solidFill>
                  <a:schemeClr val="tx1"/>
                </a:solidFill>
                <a:latin typeface="+mn-lt"/>
                <a:ea typeface="+mn-ea"/>
                <a:cs typeface="+mn-cs"/>
              </a:rPr>
              <a:t>високого</a:t>
            </a:r>
            <a:r>
              <a:rPr lang="uk-UA" sz="1200" kern="1200" dirty="0" smtClean="0">
                <a:solidFill>
                  <a:schemeClr val="tx1"/>
                </a:solidFill>
                <a:latin typeface="+mn-lt"/>
                <a:ea typeface="+mn-ea"/>
                <a:cs typeface="+mn-cs"/>
              </a:rPr>
              <a:t> (КТВР) розрізнення і біопсія легень проводилися по 3-х днях після трансплантації, коли у пацієнта розвинулися гострі респіраторні симптоми. КТВР показує двосторонні плямисті осередки затемнення типу матового скла і розширення бронхіол. Гістологічне дослідження: </a:t>
            </a:r>
            <a:r>
              <a:rPr lang="uk-UA" sz="1200" kern="1200" dirty="0" err="1" smtClean="0">
                <a:solidFill>
                  <a:schemeClr val="tx1"/>
                </a:solidFill>
                <a:latin typeface="+mn-lt"/>
                <a:ea typeface="+mn-ea"/>
                <a:cs typeface="+mn-cs"/>
              </a:rPr>
              <a:t>інтерстиціальний</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пневмоніт</a:t>
            </a:r>
            <a:r>
              <a:rPr lang="uk-UA" sz="1200" kern="1200" dirty="0" smtClean="0">
                <a:solidFill>
                  <a:schemeClr val="tx1"/>
                </a:solidFill>
                <a:latin typeface="+mn-lt"/>
                <a:ea typeface="+mn-ea"/>
                <a:cs typeface="+mn-cs"/>
              </a:rPr>
              <a:t> і </a:t>
            </a:r>
            <a:r>
              <a:rPr lang="uk-UA" sz="1200" kern="1200" dirty="0" err="1" smtClean="0">
                <a:solidFill>
                  <a:schemeClr val="tx1"/>
                </a:solidFill>
                <a:latin typeface="+mn-lt"/>
                <a:ea typeface="+mn-ea"/>
                <a:cs typeface="+mn-cs"/>
              </a:rPr>
              <a:t>цитомегаловірусна-інфекція</a:t>
            </a:r>
            <a:r>
              <a:rPr lang="uk-UA" sz="1200" kern="1200" dirty="0" smtClean="0">
                <a:solidFill>
                  <a:schemeClr val="tx1"/>
                </a:solidFill>
                <a:latin typeface="+mn-lt"/>
                <a:ea typeface="+mn-ea"/>
                <a:cs typeface="+mn-cs"/>
              </a:rPr>
              <a:t>.</a:t>
            </a:r>
            <a:endParaRPr lang="uk-U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31</a:t>
            </a:fld>
            <a:endParaRPr lang="uk-U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sz="1200" kern="1200" dirty="0" smtClean="0">
                <a:solidFill>
                  <a:schemeClr val="tx1"/>
                </a:solidFill>
                <a:latin typeface="+mn-lt"/>
                <a:ea typeface="+mn-ea"/>
                <a:cs typeface="+mn-cs"/>
              </a:rPr>
              <a:t>42-річний чоловік з діагнозом гострий </a:t>
            </a:r>
            <a:r>
              <a:rPr lang="uk-UA" sz="1200" kern="1200" dirty="0" err="1" smtClean="0">
                <a:solidFill>
                  <a:schemeClr val="tx1"/>
                </a:solidFill>
                <a:latin typeface="+mn-lt"/>
                <a:ea typeface="+mn-ea"/>
                <a:cs typeface="+mn-cs"/>
              </a:rPr>
              <a:t>мієлобластний</a:t>
            </a:r>
            <a:r>
              <a:rPr lang="uk-UA" sz="1200" kern="1200" dirty="0" smtClean="0">
                <a:solidFill>
                  <a:schemeClr val="tx1"/>
                </a:solidFill>
                <a:latin typeface="+mn-lt"/>
                <a:ea typeface="+mn-ea"/>
                <a:cs typeface="+mn-cs"/>
              </a:rPr>
              <a:t> лейкоз. Під час проведення </a:t>
            </a:r>
            <a:r>
              <a:rPr lang="uk-UA" sz="1200" kern="1200" dirty="0" err="1" smtClean="0">
                <a:solidFill>
                  <a:schemeClr val="tx1"/>
                </a:solidFill>
                <a:latin typeface="+mn-lt"/>
                <a:ea typeface="+mn-ea"/>
                <a:cs typeface="+mn-cs"/>
              </a:rPr>
              <a:t>абляційної</a:t>
            </a:r>
            <a:r>
              <a:rPr lang="uk-UA" sz="1200" kern="1200" dirty="0" smtClean="0">
                <a:solidFill>
                  <a:schemeClr val="tx1"/>
                </a:solidFill>
                <a:latin typeface="+mn-lt"/>
                <a:ea typeface="+mn-ea"/>
                <a:cs typeface="+mn-cs"/>
              </a:rPr>
              <a:t> хемотерапії і опромінення всього тіла перед трансплантацією </a:t>
            </a:r>
            <a:r>
              <a:rPr lang="uk-UA" sz="1200" kern="1200" dirty="0" err="1" smtClean="0">
                <a:solidFill>
                  <a:schemeClr val="tx1"/>
                </a:solidFill>
                <a:latin typeface="+mn-lt"/>
                <a:ea typeface="+mn-ea"/>
                <a:cs typeface="+mn-cs"/>
              </a:rPr>
              <a:t>алогенного</a:t>
            </a:r>
            <a:r>
              <a:rPr lang="uk-UA" sz="1200" kern="1200" dirty="0" smtClean="0">
                <a:solidFill>
                  <a:schemeClr val="tx1"/>
                </a:solidFill>
                <a:latin typeface="+mn-lt"/>
                <a:ea typeface="+mn-ea"/>
                <a:cs typeface="+mn-cs"/>
              </a:rPr>
              <a:t> кісткового мозку переніс пневмонію. </a:t>
            </a:r>
            <a:r>
              <a:rPr lang="uk-UA" sz="1200" kern="1200" dirty="0" err="1" smtClean="0">
                <a:solidFill>
                  <a:schemeClr val="tx1"/>
                </a:solidFill>
                <a:latin typeface="+mn-lt"/>
                <a:ea typeface="+mn-ea"/>
                <a:cs typeface="+mn-cs"/>
              </a:rPr>
              <a:t>цитомегаловірусом</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КТ</a:t>
            </a:r>
            <a:r>
              <a:rPr lang="uk-UA" sz="1200" kern="1200" dirty="0" smtClean="0">
                <a:solidFill>
                  <a:schemeClr val="tx1"/>
                </a:solidFill>
                <a:latin typeface="+mn-lt"/>
                <a:ea typeface="+mn-ea"/>
                <a:cs typeface="+mn-cs"/>
              </a:rPr>
              <a:t> високого </a:t>
            </a:r>
            <a:r>
              <a:rPr lang="uk-UA" sz="1200" kern="1200" dirty="0" err="1" smtClean="0">
                <a:solidFill>
                  <a:schemeClr val="tx1"/>
                </a:solidFill>
                <a:latin typeface="+mn-lt"/>
                <a:ea typeface="+mn-ea"/>
                <a:cs typeface="+mn-cs"/>
              </a:rPr>
              <a:t>високого</a:t>
            </a:r>
            <a:r>
              <a:rPr lang="uk-UA" sz="1200" kern="1200" dirty="0" smtClean="0">
                <a:solidFill>
                  <a:schemeClr val="tx1"/>
                </a:solidFill>
                <a:latin typeface="+mn-lt"/>
                <a:ea typeface="+mn-ea"/>
                <a:cs typeface="+mn-cs"/>
              </a:rPr>
              <a:t> (КТВР) розрізнення і біопсія легень проводилися по 3-х днях після трансплантації, коли у пацієнта розвинулися гострі респіраторні симптоми. КТВР показує двосторонні плямисті осередки затемнення типу матового скла і розширення бронхіол. Гістологічне дослідження: </a:t>
            </a:r>
            <a:r>
              <a:rPr lang="uk-UA" sz="1200" kern="1200" dirty="0" err="1" smtClean="0">
                <a:solidFill>
                  <a:schemeClr val="tx1"/>
                </a:solidFill>
                <a:latin typeface="+mn-lt"/>
                <a:ea typeface="+mn-ea"/>
                <a:cs typeface="+mn-cs"/>
              </a:rPr>
              <a:t>інтерстиціальний</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пневмоніт</a:t>
            </a:r>
            <a:r>
              <a:rPr lang="uk-UA" sz="1200" kern="1200" dirty="0" smtClean="0">
                <a:solidFill>
                  <a:schemeClr val="tx1"/>
                </a:solidFill>
                <a:latin typeface="+mn-lt"/>
                <a:ea typeface="+mn-ea"/>
                <a:cs typeface="+mn-cs"/>
              </a:rPr>
              <a:t> і </a:t>
            </a:r>
            <a:r>
              <a:rPr lang="uk-UA" sz="1200" kern="1200" dirty="0" err="1" smtClean="0">
                <a:solidFill>
                  <a:schemeClr val="tx1"/>
                </a:solidFill>
                <a:latin typeface="+mn-lt"/>
                <a:ea typeface="+mn-ea"/>
                <a:cs typeface="+mn-cs"/>
              </a:rPr>
              <a:t>цитомегаловірусна-інфекція</a:t>
            </a:r>
            <a:r>
              <a:rPr lang="uk-UA" sz="1200" kern="1200" dirty="0" smtClean="0">
                <a:solidFill>
                  <a:schemeClr val="tx1"/>
                </a:solidFill>
                <a:latin typeface="+mn-lt"/>
                <a:ea typeface="+mn-ea"/>
                <a:cs typeface="+mn-cs"/>
              </a:rPr>
              <a:t>.</a:t>
            </a:r>
            <a:endParaRPr lang="uk-U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4BF90F3-9A3D-4C91-AE9B-0614863E25DA}" type="slidenum">
              <a:rPr lang="uk-UA" smtClean="0"/>
              <a:pPr/>
              <a:t>35</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B2BA6D-0804-40CE-ABF4-A2711544D5AF}" type="datetimeFigureOut">
              <a:rPr lang="ru-RU" smtClean="0"/>
              <a:pPr/>
              <a:t>23.09.2013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2000">
              <a:schemeClr val="accent1">
                <a:tint val="66000"/>
                <a:satMod val="160000"/>
              </a:schemeClr>
            </a:gs>
            <a:gs pos="99000">
              <a:srgbClr val="FFFF00"/>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2BA6D-0804-40CE-ABF4-A2711544D5AF}" type="datetimeFigureOut">
              <a:rPr lang="ru-RU" smtClean="0"/>
              <a:pPr/>
              <a:t>23.09.2013</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3B8E0-BBF7-46A1-9CE9-D5754854E2F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ПНЕВМОНІЇ</a:t>
            </a:r>
            <a:endParaRPr lang="ru-RU"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p:cNvSpPr/>
          <p:nvPr/>
        </p:nvSpPr>
        <p:spPr>
          <a:xfrm>
            <a:off x="5702096" y="6488668"/>
            <a:ext cx="3207866" cy="369332"/>
          </a:xfrm>
          <a:prstGeom prst="rect">
            <a:avLst/>
          </a:prstGeom>
        </p:spPr>
        <p:txBody>
          <a:bodyPr wrap="none">
            <a:spAutoFit/>
          </a:bodyPr>
          <a:lstStyle/>
          <a:p>
            <a:r>
              <a:rPr lang="uk-UA" i="1" dirty="0" smtClean="0">
                <a:solidFill>
                  <a:srgbClr val="002060"/>
                </a:solidFill>
                <a:effectLst>
                  <a:outerShdw blurRad="38100" dist="38100" dir="2700000" algn="tl">
                    <a:srgbClr val="000000">
                      <a:alpha val="43137"/>
                    </a:srgbClr>
                  </a:outerShdw>
                </a:effectLst>
              </a:rPr>
              <a:t>Проф. М.І. Пилипенко 2013 09 </a:t>
            </a:r>
            <a:endParaRPr lang="uk-UA" i="1"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00174"/>
            <a:ext cx="9144000" cy="2571768"/>
          </a:xfrm>
        </p:spPr>
        <p:txBody>
          <a:bodyPr>
            <a:normAutofit fontScale="92500" lnSpcReduction="20000"/>
          </a:bodyPr>
          <a:lstStyle/>
          <a:p>
            <a:endParaRPr lang="uk-UA"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r>
              <a:rPr lang="uk-UA" sz="36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Випадок 2</a:t>
            </a:r>
          </a:p>
          <a:p>
            <a:r>
              <a:rPr lang="uk-UA" sz="3600" dirty="0" smtClean="0">
                <a:solidFill>
                  <a:srgbClr val="FF0000"/>
                </a:solidFill>
                <a:effectLst>
                  <a:outerShdw blurRad="38100" dist="38100" dir="2700000" algn="tl">
                    <a:srgbClr val="000000">
                      <a:alpha val="43137"/>
                    </a:srgbClr>
                  </a:outerShdw>
                </a:effectLst>
              </a:rPr>
              <a:t>47-річна жінка. Клініка гострої пневмонії.</a:t>
            </a:r>
          </a:p>
          <a:p>
            <a:r>
              <a:rPr lang="uk-UA" sz="3600" dirty="0" err="1" smtClean="0">
                <a:solidFill>
                  <a:srgbClr val="FF0000"/>
                </a:solidFill>
                <a:effectLst>
                  <a:outerShdw blurRad="38100" dist="38100" dir="2700000" algn="tl">
                    <a:srgbClr val="000000">
                      <a:alpha val="43137"/>
                    </a:srgbClr>
                  </a:outerShdw>
                </a:effectLst>
              </a:rPr>
              <a:t>Еозинофілія</a:t>
            </a:r>
            <a:r>
              <a:rPr lang="uk-UA" sz="3600" dirty="0" smtClean="0">
                <a:solidFill>
                  <a:srgbClr val="FF0000"/>
                </a:solidFill>
                <a:effectLst>
                  <a:outerShdw blurRad="38100" dist="38100" dir="2700000" algn="tl">
                    <a:srgbClr val="000000">
                      <a:alpha val="43137"/>
                    </a:srgbClr>
                  </a:outerShdw>
                </a:effectLst>
              </a:rPr>
              <a:t> в периферичній крові</a:t>
            </a:r>
            <a:endPar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uk-UA" sz="3600" dirty="0" smtClean="0">
                <a:solidFill>
                  <a:srgbClr val="FF0000"/>
                </a:solidFill>
                <a:effectLst>
                  <a:outerShdw blurRad="38100" dist="38100" dir="2700000" algn="tl">
                    <a:srgbClr val="000000">
                      <a:alpha val="43137"/>
                    </a:srgbClr>
                  </a:outerShdw>
                </a:effectLst>
              </a:rPr>
              <a:t>  </a:t>
            </a:r>
            <a:endParaRPr lang="uk-UA" sz="36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endParaRPr lang="uk-UA"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6000768"/>
            <a:ext cx="8715436" cy="785818"/>
          </a:xfrm>
        </p:spPr>
        <p:txBody>
          <a:bodyPr>
            <a:normAutofit fontScale="70000" lnSpcReduction="20000"/>
          </a:bodyPr>
          <a:lstStyle/>
          <a:p>
            <a:r>
              <a:rPr lang="uk-UA" dirty="0" smtClean="0">
                <a:solidFill>
                  <a:srgbClr val="FF0000"/>
                </a:solidFill>
                <a:effectLst>
                  <a:outerShdw blurRad="38100" dist="38100" dir="2700000" algn="tl">
                    <a:srgbClr val="000000">
                      <a:alpha val="43137"/>
                    </a:srgbClr>
                  </a:outerShdw>
                </a:effectLst>
              </a:rPr>
              <a:t>Пряма рентгенограма під час госпіталізації: поширена </a:t>
            </a:r>
            <a:r>
              <a:rPr lang="uk-UA" dirty="0" err="1" smtClean="0">
                <a:solidFill>
                  <a:srgbClr val="FF0000"/>
                </a:solidFill>
                <a:effectLst>
                  <a:outerShdw blurRad="38100" dist="38100" dir="2700000" algn="tl">
                    <a:srgbClr val="000000">
                      <a:alpha val="43137"/>
                    </a:srgbClr>
                  </a:outerShdw>
                </a:effectLst>
              </a:rPr>
              <a:t>інтерстиціальна</a:t>
            </a:r>
            <a:r>
              <a:rPr lang="uk-UA" dirty="0" smtClean="0">
                <a:solidFill>
                  <a:srgbClr val="FF0000"/>
                </a:solidFill>
                <a:effectLst>
                  <a:outerShdw blurRad="38100" dist="38100" dir="2700000" algn="tl">
                    <a:srgbClr val="000000">
                      <a:alpha val="43137"/>
                    </a:srgbClr>
                  </a:outerShdw>
                </a:effectLst>
              </a:rPr>
              <a:t> і альвеолярна патологія. </a:t>
            </a:r>
            <a:r>
              <a:rPr lang="en-US" dirty="0" err="1" smtClean="0">
                <a:solidFill>
                  <a:srgbClr val="FF0000"/>
                </a:solidFill>
                <a:effectLst>
                  <a:outerShdw blurRad="38100" dist="38100" dir="2700000" algn="tl">
                    <a:srgbClr val="000000">
                      <a:alpha val="43137"/>
                    </a:srgbClr>
                  </a:outerShdw>
                </a:effectLst>
              </a:rPr>
              <a:t>Право</a:t>
            </a:r>
            <a:r>
              <a:rPr lang="uk-UA" dirty="0" smtClean="0">
                <a:solidFill>
                  <a:srgbClr val="FF0000"/>
                </a:solidFill>
                <a:effectLst>
                  <a:outerShdw blurRad="38100" dist="38100" dir="2700000" algn="tl">
                    <a:srgbClr val="000000">
                      <a:alpha val="43137"/>
                    </a:srgbClr>
                  </a:outerShdw>
                </a:effectLst>
              </a:rPr>
              <a:t>сторонній плеврит.</a:t>
            </a:r>
          </a:p>
          <a:p>
            <a:endParaRPr lang="ru-RU" dirty="0"/>
          </a:p>
        </p:txBody>
      </p:sp>
      <p:pic>
        <p:nvPicPr>
          <p:cNvPr id="6" name="Picture 5" descr="Еозінофільна 3.tif"/>
          <p:cNvPicPr>
            <a:picLocks noChangeAspect="1"/>
          </p:cNvPicPr>
          <p:nvPr/>
        </p:nvPicPr>
        <p:blipFill>
          <a:blip r:embed="rId2"/>
          <a:stretch>
            <a:fillRect/>
          </a:stretch>
        </p:blipFill>
        <p:spPr>
          <a:xfrm>
            <a:off x="1714480" y="-24"/>
            <a:ext cx="5581674" cy="558167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00174"/>
            <a:ext cx="9144000" cy="2786082"/>
          </a:xfrm>
        </p:spPr>
        <p:txBody>
          <a:bodyPr>
            <a:normAutofit/>
          </a:bodyPr>
          <a:lstStyle/>
          <a:p>
            <a:endParaRPr lang="uk-UA"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r>
              <a:rPr lang="uk-UA" sz="36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Випадок 3</a:t>
            </a:r>
          </a:p>
          <a:p>
            <a:r>
              <a:rPr lang="uk-UA" sz="3600" dirty="0" smtClean="0">
                <a:solidFill>
                  <a:srgbClr val="FF0000"/>
                </a:solidFill>
                <a:effectLst>
                  <a:outerShdw blurRad="38100" dist="38100" dir="2700000" algn="tl">
                    <a:srgbClr val="000000">
                      <a:alpha val="43137"/>
                    </a:srgbClr>
                  </a:outerShdw>
                </a:effectLst>
              </a:rPr>
              <a:t>23-річна жінка. Клініка гострої пневмонії.</a:t>
            </a:r>
          </a:p>
          <a:p>
            <a:r>
              <a:rPr lang="uk-UA" sz="3600" dirty="0" err="1" smtClean="0">
                <a:solidFill>
                  <a:srgbClr val="FF0000"/>
                </a:solidFill>
                <a:effectLst>
                  <a:outerShdw blurRad="38100" dist="38100" dir="2700000" algn="tl">
                    <a:srgbClr val="000000">
                      <a:alpha val="43137"/>
                    </a:srgbClr>
                  </a:outerShdw>
                </a:effectLst>
              </a:rPr>
              <a:t>Еозинофілія</a:t>
            </a:r>
            <a:r>
              <a:rPr lang="uk-UA" sz="3600" dirty="0" smtClean="0">
                <a:solidFill>
                  <a:srgbClr val="FF0000"/>
                </a:solidFill>
                <a:effectLst>
                  <a:outerShdw blurRad="38100" dist="38100" dir="2700000" algn="tl">
                    <a:srgbClr val="000000">
                      <a:alpha val="43137"/>
                    </a:srgbClr>
                  </a:outerShdw>
                </a:effectLst>
              </a:rPr>
              <a:t> в периферичній крові</a:t>
            </a:r>
            <a:endPar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endParaRPr lang="uk-UA" sz="36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endParaRPr lang="uk-UA"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715016"/>
            <a:ext cx="8643998" cy="1071570"/>
          </a:xfrm>
        </p:spPr>
        <p:txBody>
          <a:bodyPr>
            <a:normAutofit fontScale="92500"/>
          </a:bodyPr>
          <a:lstStyle/>
          <a:p>
            <a:r>
              <a:rPr lang="uk-UA" dirty="0" smtClean="0">
                <a:solidFill>
                  <a:srgbClr val="FF0000"/>
                </a:solidFill>
                <a:effectLst>
                  <a:outerShdw blurRad="38100" dist="38100" dir="2700000" algn="tl">
                    <a:srgbClr val="000000">
                      <a:alpha val="43137"/>
                    </a:srgbClr>
                  </a:outerShdw>
                </a:effectLst>
              </a:rPr>
              <a:t>Прямий знімок під час госпіталізації показує дифузну двосторонню </a:t>
            </a:r>
            <a:r>
              <a:rPr lang="uk-UA" dirty="0" err="1" smtClean="0">
                <a:solidFill>
                  <a:srgbClr val="FF0000"/>
                </a:solidFill>
                <a:effectLst>
                  <a:outerShdw blurRad="38100" dist="38100" dir="2700000" algn="tl">
                    <a:srgbClr val="000000">
                      <a:alpha val="43137"/>
                    </a:srgbClr>
                  </a:outerShdw>
                </a:effectLst>
              </a:rPr>
              <a:t>інтерстиціальну</a:t>
            </a:r>
            <a:r>
              <a:rPr lang="uk-UA" dirty="0" smtClean="0">
                <a:solidFill>
                  <a:srgbClr val="FF0000"/>
                </a:solidFill>
                <a:effectLst>
                  <a:outerShdw blurRad="38100" dist="38100" dir="2700000" algn="tl">
                    <a:srgbClr val="000000">
                      <a:alpha val="43137"/>
                    </a:srgbClr>
                  </a:outerShdw>
                </a:effectLst>
              </a:rPr>
              <a:t> інфільтрацію</a:t>
            </a:r>
          </a:p>
          <a:p>
            <a:endParaRPr lang="ru-RU" dirty="0"/>
          </a:p>
        </p:txBody>
      </p:sp>
      <p:pic>
        <p:nvPicPr>
          <p:cNvPr id="4" name="Picture 3" descr="Еозінофільна 4.tif"/>
          <p:cNvPicPr>
            <a:picLocks noChangeAspect="1"/>
          </p:cNvPicPr>
          <p:nvPr/>
        </p:nvPicPr>
        <p:blipFill>
          <a:blip r:embed="rId2"/>
          <a:stretch>
            <a:fillRect/>
          </a:stretch>
        </p:blipFill>
        <p:spPr>
          <a:xfrm>
            <a:off x="1857356" y="26870"/>
            <a:ext cx="5445148" cy="563733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715016"/>
            <a:ext cx="8715436" cy="857232"/>
          </a:xfrm>
        </p:spPr>
        <p:txBody>
          <a:bodyPr>
            <a:normAutofit fontScale="77500" lnSpcReduction="20000"/>
          </a:bodyPr>
          <a:lstStyle/>
          <a:p>
            <a:r>
              <a:rPr lang="uk-UA" dirty="0" smtClean="0">
                <a:solidFill>
                  <a:srgbClr val="FF0000"/>
                </a:solidFill>
                <a:effectLst>
                  <a:outerShdw blurRad="38100" dist="38100" dir="2700000" algn="tl">
                    <a:srgbClr val="000000">
                      <a:alpha val="43137"/>
                    </a:srgbClr>
                  </a:outerShdw>
                </a:effectLst>
              </a:rPr>
              <a:t>Прицільний збільшений знімок лівої легені показує осередки </a:t>
            </a:r>
            <a:r>
              <a:rPr lang="uk-UA" dirty="0" err="1" smtClean="0">
                <a:solidFill>
                  <a:srgbClr val="FF0000"/>
                </a:solidFill>
                <a:effectLst>
                  <a:outerShdw blurRad="38100" dist="38100" dir="2700000" algn="tl">
                    <a:srgbClr val="000000">
                      <a:alpha val="43137"/>
                    </a:srgbClr>
                  </a:outerShdw>
                </a:effectLst>
              </a:rPr>
              <a:t>інтерстиціального</a:t>
            </a:r>
            <a:r>
              <a:rPr lang="uk-UA" dirty="0" smtClean="0">
                <a:solidFill>
                  <a:srgbClr val="FF0000"/>
                </a:solidFill>
                <a:effectLst>
                  <a:outerShdw blurRad="38100" dist="38100" dir="2700000" algn="tl">
                    <a:srgbClr val="000000">
                      <a:alpha val="43137"/>
                    </a:srgbClr>
                  </a:outerShdw>
                </a:effectLst>
              </a:rPr>
              <a:t> затемнення, зокрема лінії </a:t>
            </a:r>
            <a:r>
              <a:rPr lang="uk-UA" dirty="0" err="1" smtClean="0">
                <a:solidFill>
                  <a:srgbClr val="FF0000"/>
                </a:solidFill>
                <a:effectLst>
                  <a:outerShdw blurRad="38100" dist="38100" dir="2700000" algn="tl">
                    <a:srgbClr val="000000">
                      <a:alpha val="43137"/>
                    </a:srgbClr>
                  </a:outerShdw>
                </a:effectLst>
              </a:rPr>
              <a:t>Керлі</a:t>
            </a:r>
            <a:r>
              <a:rPr lang="uk-UA" dirty="0" smtClean="0">
                <a:solidFill>
                  <a:srgbClr val="FF0000"/>
                </a:solidFill>
                <a:effectLst>
                  <a:outerShdw blurRad="38100" dist="38100" dir="2700000" algn="tl">
                    <a:srgbClr val="000000">
                      <a:alpha val="43137"/>
                    </a:srgbClr>
                  </a:outerShdw>
                </a:effectLst>
              </a:rPr>
              <a:t>.</a:t>
            </a:r>
            <a:endParaRPr lang="ru-RU" dirty="0">
              <a:solidFill>
                <a:srgbClr val="FF0000"/>
              </a:solidFill>
              <a:effectLst>
                <a:outerShdw blurRad="38100" dist="38100" dir="2700000" algn="tl">
                  <a:srgbClr val="000000">
                    <a:alpha val="43137"/>
                  </a:srgbClr>
                </a:outerShdw>
              </a:effectLst>
            </a:endParaRPr>
          </a:p>
        </p:txBody>
      </p:sp>
      <p:pic>
        <p:nvPicPr>
          <p:cNvPr id="4" name="Picture 3" descr="Еозінофільна 5.tif"/>
          <p:cNvPicPr>
            <a:picLocks noChangeAspect="1"/>
          </p:cNvPicPr>
          <p:nvPr/>
        </p:nvPicPr>
        <p:blipFill>
          <a:blip r:embed="rId2"/>
          <a:stretch>
            <a:fillRect/>
          </a:stretch>
        </p:blipFill>
        <p:spPr>
          <a:xfrm>
            <a:off x="1857356" y="-3416"/>
            <a:ext cx="5426098" cy="566761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786454"/>
            <a:ext cx="8715436" cy="928694"/>
          </a:xfrm>
        </p:spPr>
        <p:txBody>
          <a:bodyPr>
            <a:normAutofit fontScale="77500" lnSpcReduction="20000"/>
          </a:bodyPr>
          <a:lstStyle/>
          <a:p>
            <a:r>
              <a:rPr lang="uk-UA" dirty="0" smtClean="0">
                <a:solidFill>
                  <a:srgbClr val="FF0000"/>
                </a:solidFill>
                <a:effectLst>
                  <a:outerShdw blurRad="38100" dist="38100" dir="2700000" algn="tl">
                    <a:srgbClr val="000000">
                      <a:alpha val="43137"/>
                    </a:srgbClr>
                  </a:outerShdw>
                </a:effectLst>
              </a:rPr>
              <a:t>На боковому знімку лінії </a:t>
            </a:r>
            <a:r>
              <a:rPr lang="uk-UA" dirty="0" err="1" smtClean="0">
                <a:solidFill>
                  <a:srgbClr val="FF0000"/>
                </a:solidFill>
                <a:effectLst>
                  <a:outerShdw blurRad="38100" dist="38100" dir="2700000" algn="tl">
                    <a:srgbClr val="000000">
                      <a:alpha val="43137"/>
                    </a:srgbClr>
                  </a:outerShdw>
                </a:effectLst>
              </a:rPr>
              <a:t>Керлі</a:t>
            </a:r>
            <a:r>
              <a:rPr lang="uk-UA" dirty="0" smtClean="0">
                <a:solidFill>
                  <a:srgbClr val="FF0000"/>
                </a:solidFill>
                <a:effectLst>
                  <a:outerShdw blurRad="38100" dist="38100" dir="2700000" algn="tl">
                    <a:srgbClr val="000000">
                      <a:alpha val="43137"/>
                    </a:srgbClr>
                  </a:outerShdw>
                </a:effectLst>
              </a:rPr>
              <a:t> визначаються чіткіше (стрілки). Видно також незначний плевральний випіт (вістря стрілок)</a:t>
            </a:r>
            <a:endParaRPr lang="ru-RU" dirty="0">
              <a:solidFill>
                <a:srgbClr val="FF0000"/>
              </a:solidFill>
              <a:effectLst>
                <a:outerShdw blurRad="38100" dist="38100" dir="2700000" algn="tl">
                  <a:srgbClr val="000000">
                    <a:alpha val="43137"/>
                  </a:srgbClr>
                </a:outerShdw>
              </a:effectLst>
            </a:endParaRPr>
          </a:p>
        </p:txBody>
      </p:sp>
      <p:pic>
        <p:nvPicPr>
          <p:cNvPr id="4" name="Picture 3" descr="Еозінофільна 6.tif"/>
          <p:cNvPicPr>
            <a:picLocks noChangeAspect="1"/>
          </p:cNvPicPr>
          <p:nvPr/>
        </p:nvPicPr>
        <p:blipFill>
          <a:blip r:embed="rId2"/>
          <a:stretch>
            <a:fillRect/>
          </a:stretch>
        </p:blipFill>
        <p:spPr>
          <a:xfrm>
            <a:off x="1928794" y="23069"/>
            <a:ext cx="5173684" cy="573638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3429000"/>
            <a:ext cx="8572560" cy="1752600"/>
          </a:xfrm>
        </p:spPr>
        <p:txBody>
          <a:bodyPr>
            <a:normAutofit fontScale="85000" lnSpcReduction="20000"/>
          </a:bodyPr>
          <a:lstStyle/>
          <a:p>
            <a:r>
              <a:rPr lang="uk-UA" dirty="0" smtClean="0">
                <a:solidFill>
                  <a:srgbClr val="FF0000"/>
                </a:solidFill>
                <a:effectLst>
                  <a:outerShdw blurRad="38100" dist="38100" dir="2700000" algn="tl">
                    <a:srgbClr val="000000">
                      <a:alpha val="43137"/>
                    </a:srgbClr>
                  </a:outerShdw>
                </a:effectLst>
              </a:rPr>
              <a:t>Гостра еозинофільна пневмонія є </a:t>
            </a:r>
            <a:r>
              <a:rPr lang="uk-UA" dirty="0" err="1" smtClean="0">
                <a:solidFill>
                  <a:srgbClr val="FF0000"/>
                </a:solidFill>
                <a:effectLst>
                  <a:outerShdw blurRad="38100" dist="38100" dir="2700000" algn="tl">
                    <a:srgbClr val="000000">
                      <a:alpha val="43137"/>
                    </a:srgbClr>
                  </a:outerShdw>
                </a:effectLst>
              </a:rPr>
              <a:t>ідіопатичним</a:t>
            </a:r>
            <a:r>
              <a:rPr lang="uk-UA" dirty="0" smtClean="0">
                <a:solidFill>
                  <a:srgbClr val="FF0000"/>
                </a:solidFill>
                <a:effectLst>
                  <a:outerShdw blurRad="38100" dist="38100" dir="2700000" algn="tl">
                    <a:srgbClr val="000000">
                      <a:alpha val="43137"/>
                    </a:srgbClr>
                  </a:outerShdw>
                </a:effectLst>
              </a:rPr>
              <a:t> захворюванням, при якому гостра дихальна недостатність супроводжується значним підвищенням рівня еозинофілів в рідині, зібраній при </a:t>
            </a:r>
            <a:r>
              <a:rPr lang="uk-UA" dirty="0" err="1" smtClean="0">
                <a:solidFill>
                  <a:srgbClr val="FF0000"/>
                </a:solidFill>
                <a:effectLst>
                  <a:outerShdw blurRad="38100" dist="38100" dir="2700000" algn="tl">
                    <a:srgbClr val="000000">
                      <a:alpha val="43137"/>
                    </a:srgbClr>
                  </a:outerShdw>
                </a:effectLst>
              </a:rPr>
              <a:t>бронхолегеневому</a:t>
            </a:r>
            <a:r>
              <a:rPr lang="uk-UA" dirty="0" smtClean="0">
                <a:solidFill>
                  <a:srgbClr val="FF0000"/>
                </a:solidFill>
                <a:effectLst>
                  <a:outerShdw blurRad="38100" dist="38100" dir="2700000" algn="tl">
                    <a:srgbClr val="000000">
                      <a:alpha val="43137"/>
                    </a:srgbClr>
                  </a:outerShdw>
                </a:effectLst>
              </a:rPr>
              <a:t> </a:t>
            </a:r>
            <a:r>
              <a:rPr lang="uk-UA" dirty="0" err="1" smtClean="0">
                <a:solidFill>
                  <a:srgbClr val="FF0000"/>
                </a:solidFill>
                <a:effectLst>
                  <a:outerShdw blurRad="38100" dist="38100" dir="2700000" algn="tl">
                    <a:srgbClr val="000000">
                      <a:alpha val="43137"/>
                    </a:srgbClr>
                  </a:outerShdw>
                </a:effectLst>
              </a:rPr>
              <a:t>лаважі</a:t>
            </a:r>
            <a:r>
              <a:rPr lang="uk-UA" dirty="0" smtClean="0">
                <a:solidFill>
                  <a:srgbClr val="FF0000"/>
                </a:solidFill>
                <a:effectLst>
                  <a:outerShdw blurRad="38100" dist="38100" dir="2700000" algn="tl">
                    <a:srgbClr val="000000">
                      <a:alpha val="43137"/>
                    </a:srgbClr>
                  </a:outerShdw>
                </a:effectLst>
              </a:rPr>
              <a:t> (БАЛ). </a:t>
            </a:r>
            <a:endParaRPr lang="ru-RU" dirty="0">
              <a:solidFill>
                <a:srgbClr val="FF0000"/>
              </a:solidFill>
              <a:effectLst>
                <a:outerShdw blurRad="38100" dist="38100" dir="2700000" algn="tl">
                  <a:srgbClr val="000000">
                    <a:alpha val="43137"/>
                  </a:srgbClr>
                </a:outerShdw>
              </a:effectLst>
            </a:endParaRPr>
          </a:p>
        </p:txBody>
      </p:sp>
      <p:sp>
        <p:nvSpPr>
          <p:cNvPr id="4" name="Title 1"/>
          <p:cNvSpPr>
            <a:spLocks noGrp="1"/>
          </p:cNvSpPr>
          <p:nvPr>
            <p:ph type="ctrTitle"/>
          </p:nvPr>
        </p:nvSpPr>
        <p:spPr>
          <a:xfrm>
            <a:off x="685800" y="1558921"/>
            <a:ext cx="7772400" cy="1012823"/>
          </a:xfrm>
        </p:spPr>
        <p:txBody>
          <a:bodyPr>
            <a:normAutofit fontScale="90000"/>
          </a:bodyPr>
          <a:lstStyle/>
          <a:p>
            <a:r>
              <a:rPr lang="uk-UA"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Дз</a:t>
            </a:r>
            <a:r>
              <a:rPr lang="uk-UA"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гостра еозинофільна пневмонія</a:t>
            </a:r>
            <a:r>
              <a:rPr lang="uk-UA" dirty="0" smtClean="0"/>
              <a:t/>
            </a:r>
            <a:br>
              <a:rPr lang="uk-UA" dirty="0" smtClean="0"/>
            </a:br>
            <a:r>
              <a:rPr lang="en-US" dirty="0" smtClean="0"/>
              <a:t> </a:t>
            </a:r>
            <a:r>
              <a:rPr lang="uk-UA" dirty="0" smtClean="0"/>
              <a:t/>
            </a:r>
            <a:br>
              <a:rPr lang="uk-UA" dirty="0" smtClean="0"/>
            </a:b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Font typeface="Wingdings" pitchFamily="2" charset="2"/>
              <a:buChar char="v"/>
            </a:pPr>
            <a:r>
              <a:rPr lang="ru-RU"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Вірусна</a:t>
            </a:r>
            <a:r>
              <a:rPr lang="ru-RU"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етіологія</a:t>
            </a:r>
            <a:endParaRPr lang="ru-RU" i="1" dirty="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1684" y="2816231"/>
            <a:ext cx="6457968" cy="1470025"/>
          </a:xfrm>
        </p:spPr>
        <p:txBody>
          <a:bodyPr>
            <a:normAutofit fontScale="90000"/>
          </a:bodyPr>
          <a:lstStyle/>
          <a:p>
            <a:pPr algn="l"/>
            <a:r>
              <a:rPr lang="uk-UA" sz="31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Поширені вірусні інфекції у хворих</a:t>
            </a:r>
            <a:r>
              <a:rPr lang="uk-UA" sz="3100" dirty="0" smtClean="0">
                <a:latin typeface="Times New Roman" pitchFamily="18" charset="0"/>
                <a:cs typeface="Times New Roman" pitchFamily="18" charset="0"/>
              </a:rPr>
              <a:t/>
            </a:r>
            <a:br>
              <a:rPr lang="uk-UA" sz="3100" dirty="0" smtClean="0">
                <a:latin typeface="Times New Roman" pitchFamily="18" charset="0"/>
                <a:cs typeface="Times New Roman" pitchFamily="18" charset="0"/>
              </a:rPr>
            </a:br>
            <a:r>
              <a:rPr lang="uk-UA" sz="3100" b="1" i="1" dirty="0" err="1" smtClean="0">
                <a:effectLst>
                  <a:outerShdw blurRad="38100" dist="38100" dir="2700000" algn="tl">
                    <a:srgbClr val="000000">
                      <a:alpha val="43137"/>
                    </a:srgbClr>
                  </a:outerShdw>
                </a:effectLst>
                <a:latin typeface="Times New Roman" pitchFamily="18" charset="0"/>
                <a:cs typeface="Times New Roman" pitchFamily="18" charset="0"/>
              </a:rPr>
              <a:t>імунокомпетентні</a:t>
            </a:r>
            <a:r>
              <a:rPr lang="uk-UA" sz="3100" b="1" i="1" dirty="0" smtClean="0">
                <a:effectLst>
                  <a:outerShdw blurRad="38100" dist="38100" dir="2700000" algn="tl">
                    <a:srgbClr val="000000">
                      <a:alpha val="43137"/>
                    </a:srgbClr>
                  </a:outerShdw>
                </a:effectLst>
                <a:latin typeface="Times New Roman" pitchFamily="18" charset="0"/>
                <a:cs typeface="Times New Roman" pitchFamily="18" charset="0"/>
              </a:rPr>
              <a:t> пацієнти</a:t>
            </a:r>
            <a:r>
              <a:rPr lang="uk-UA" sz="3100" dirty="0" smtClean="0">
                <a:latin typeface="Times New Roman" pitchFamily="18" charset="0"/>
                <a:cs typeface="Times New Roman" pitchFamily="18" charset="0"/>
              </a:rPr>
              <a:t/>
            </a:r>
            <a:br>
              <a:rPr lang="uk-UA" sz="3100" dirty="0" smtClean="0">
                <a:latin typeface="Times New Roman" pitchFamily="18" charset="0"/>
                <a:cs typeface="Times New Roman" pitchFamily="18" charset="0"/>
              </a:rPr>
            </a:b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віруси грипу</a:t>
            </a:r>
            <a:b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br>
            <a:r>
              <a:rPr lang="uk-UA" sz="3100" dirty="0" err="1" smtClean="0">
                <a:effectLst>
                  <a:outerShdw blurRad="38100" dist="38100" dir="2700000" algn="tl">
                    <a:srgbClr val="000000">
                      <a:alpha val="43137"/>
                    </a:srgbClr>
                  </a:outerShdw>
                </a:effectLst>
                <a:latin typeface="Times New Roman" pitchFamily="18" charset="0"/>
                <a:cs typeface="Times New Roman" pitchFamily="18" charset="0"/>
              </a:rPr>
              <a:t>Хантавіруси</a:t>
            </a: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
            </a:r>
            <a:b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b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Вірус </a:t>
            </a:r>
            <a:r>
              <a:rPr lang="uk-UA" sz="3100" dirty="0" err="1" smtClean="0">
                <a:effectLst>
                  <a:outerShdw blurRad="38100" dist="38100" dir="2700000" algn="tl">
                    <a:srgbClr val="000000">
                      <a:alpha val="43137"/>
                    </a:srgbClr>
                  </a:outerShdw>
                </a:effectLst>
                <a:latin typeface="Times New Roman" pitchFamily="18" charset="0"/>
                <a:cs typeface="Times New Roman" pitchFamily="18" charset="0"/>
              </a:rPr>
              <a:t>Епштейн-Барра</a:t>
            </a: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
            </a:r>
            <a:b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b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аденовіруси</a:t>
            </a:r>
            <a:r>
              <a:rPr lang="uk-UA" sz="3100" dirty="0" smtClean="0">
                <a:latin typeface="Times New Roman" pitchFamily="18" charset="0"/>
                <a:cs typeface="Times New Roman" pitchFamily="18" charset="0"/>
              </a:rPr>
              <a:t/>
            </a:r>
            <a:br>
              <a:rPr lang="uk-UA" sz="3100" dirty="0" smtClean="0">
                <a:latin typeface="Times New Roman" pitchFamily="18" charset="0"/>
                <a:cs typeface="Times New Roman" pitchFamily="18" charset="0"/>
              </a:rPr>
            </a:br>
            <a:r>
              <a:rPr lang="uk-UA" sz="3100" b="1" i="1" dirty="0" smtClean="0">
                <a:effectLst>
                  <a:outerShdw blurRad="38100" dist="38100" dir="2700000" algn="tl">
                    <a:srgbClr val="000000">
                      <a:alpha val="43137"/>
                    </a:srgbClr>
                  </a:outerShdw>
                </a:effectLst>
                <a:latin typeface="Times New Roman" pitchFamily="18" charset="0"/>
                <a:cs typeface="Times New Roman" pitchFamily="18" charset="0"/>
              </a:rPr>
              <a:t>пацієнти з ослабленим імунітетом</a:t>
            </a:r>
            <a:r>
              <a:rPr lang="uk-UA" sz="3100" dirty="0" smtClean="0">
                <a:latin typeface="Times New Roman" pitchFamily="18" charset="0"/>
                <a:cs typeface="Times New Roman" pitchFamily="18" charset="0"/>
              </a:rPr>
              <a:t/>
            </a:r>
            <a:br>
              <a:rPr lang="uk-UA" sz="3100" dirty="0" smtClean="0">
                <a:latin typeface="Times New Roman" pitchFamily="18" charset="0"/>
                <a:cs typeface="Times New Roman" pitchFamily="18" charset="0"/>
              </a:rPr>
            </a:b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Віруси простого </a:t>
            </a:r>
            <a:r>
              <a:rPr lang="uk-UA" sz="3100" dirty="0" err="1" smtClean="0">
                <a:effectLst>
                  <a:outerShdw blurRad="38100" dist="38100" dir="2700000" algn="tl">
                    <a:srgbClr val="000000">
                      <a:alpha val="43137"/>
                    </a:srgbClr>
                  </a:outerShdw>
                </a:effectLst>
                <a:latin typeface="Times New Roman" pitchFamily="18" charset="0"/>
                <a:cs typeface="Times New Roman" pitchFamily="18" charset="0"/>
              </a:rPr>
              <a:t>герпесу</a:t>
            </a: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
            </a:r>
            <a:b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b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Вітряна віспа</a:t>
            </a:r>
            <a:b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br>
            <a:r>
              <a:rPr lang="uk-UA" sz="3100" dirty="0" err="1" smtClean="0">
                <a:effectLst>
                  <a:outerShdw blurRad="38100" dist="38100" dir="2700000" algn="tl">
                    <a:srgbClr val="000000">
                      <a:alpha val="43137"/>
                    </a:srgbClr>
                  </a:outerShdw>
                </a:effectLst>
                <a:latin typeface="Times New Roman" pitchFamily="18" charset="0"/>
                <a:cs typeface="Times New Roman" pitchFamily="18" charset="0"/>
              </a:rPr>
              <a:t>цитомегаловіруси</a:t>
            </a: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
            </a:r>
            <a:b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b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вірус кору</a:t>
            </a:r>
            <a:b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br>
            <a:r>
              <a:rPr lang="uk-UA" sz="3100" dirty="0" smtClean="0">
                <a:effectLst>
                  <a:outerShdw blurRad="38100" dist="38100" dir="2700000" algn="tl">
                    <a:srgbClr val="000000">
                      <a:alpha val="43137"/>
                    </a:srgbClr>
                  </a:outerShdw>
                </a:effectLst>
                <a:latin typeface="Times New Roman" pitchFamily="18" charset="0"/>
                <a:cs typeface="Times New Roman" pitchFamily="18" charset="0"/>
              </a:rPr>
              <a:t>аденовіруси</a:t>
            </a:r>
            <a:r>
              <a:rPr lang="uk-UA" dirty="0" smtClean="0"/>
              <a:t/>
            </a:r>
            <a:br>
              <a:rPr lang="uk-UA" dirty="0" smtClean="0"/>
            </a:br>
            <a:endParaRPr lang="ru-RU" i="1" dirty="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4282" y="285729"/>
            <a:ext cx="8643998" cy="6000792"/>
          </a:xfrm>
        </p:spPr>
        <p:txBody>
          <a:bodyPr>
            <a:normAutofit/>
          </a:bodyPr>
          <a:lstStyle/>
          <a:p>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Вірусні пневмонії у дорослих можуть бути розділені на дві клінічні групи: так звані </a:t>
            </a:r>
            <a:r>
              <a:rPr lang="uk-UA" sz="3200" i="1" dirty="0" smtClean="0">
                <a:effectLst>
                  <a:outerShdw blurRad="38100" dist="38100" dir="2700000" algn="tl">
                    <a:srgbClr val="000000">
                      <a:alpha val="43137"/>
                    </a:srgbClr>
                  </a:outerShdw>
                </a:effectLst>
                <a:latin typeface="Arial" pitchFamily="34" charset="0"/>
                <a:cs typeface="Arial" pitchFamily="34" charset="0"/>
              </a:rPr>
              <a:t>атипові пневмонії </a:t>
            </a: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у здорових осіб та </a:t>
            </a:r>
            <a:r>
              <a:rPr lang="uk-UA" sz="3200" i="1" dirty="0" smtClean="0">
                <a:effectLst>
                  <a:outerShdw blurRad="38100" dist="38100" dir="2700000" algn="tl">
                    <a:srgbClr val="000000">
                      <a:alpha val="43137"/>
                    </a:srgbClr>
                  </a:outerShdw>
                </a:effectLst>
                <a:latin typeface="Arial" pitchFamily="34" charset="0"/>
                <a:cs typeface="Arial" pitchFamily="34" charset="0"/>
              </a:rPr>
              <a:t>вірусні пневмонії ослаблених осіб</a:t>
            </a: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Рентгенологічні ознаки, які складаються в основному з плямистих або дифузних затемнень </a:t>
            </a:r>
            <a:r>
              <a:rPr lang="uk-UA" sz="3200" i="1" dirty="0" smtClean="0">
                <a:effectLst>
                  <a:outerShdw blurRad="38100" dist="38100" dir="2700000" algn="tl">
                    <a:srgbClr val="000000">
                      <a:alpha val="43137"/>
                    </a:srgbClr>
                  </a:outerShdw>
                </a:effectLst>
                <a:latin typeface="Arial" pitchFamily="34" charset="0"/>
                <a:cs typeface="Arial" pitchFamily="34" charset="0"/>
              </a:rPr>
              <a:t>матове скло </a:t>
            </a: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 </a:t>
            </a:r>
            <a:r>
              <a:rPr lang="uk-UA" sz="3200" i="1" dirty="0" smtClean="0">
                <a:effectLst>
                  <a:outerShdw blurRad="38100" dist="38100" dir="2700000" algn="tl">
                    <a:srgbClr val="000000">
                      <a:alpha val="43137"/>
                    </a:srgbClr>
                  </a:outerShdw>
                </a:effectLst>
                <a:latin typeface="Arial" pitchFamily="34" charset="0"/>
                <a:cs typeface="Arial" pitchFamily="34" charset="0"/>
              </a:rPr>
              <a:t>консолідацією </a:t>
            </a: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чи без </a:t>
            </a:r>
            <a:b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і осередками </a:t>
            </a:r>
            <a:r>
              <a:rPr lang="uk-UA" sz="3200" i="1" dirty="0" err="1" smtClean="0">
                <a:effectLst>
                  <a:outerShdw blurRad="38100" dist="38100" dir="2700000" algn="tl">
                    <a:srgbClr val="000000">
                      <a:alpha val="43137"/>
                    </a:srgbClr>
                  </a:outerShdw>
                </a:effectLst>
                <a:latin typeface="Arial" pitchFamily="34" charset="0"/>
                <a:cs typeface="Arial" pitchFamily="34" charset="0"/>
              </a:rPr>
              <a:t>тяжистого</a:t>
            </a:r>
            <a:r>
              <a:rPr lang="uk-UA" sz="3200" i="1" dirty="0" smtClean="0">
                <a:effectLst>
                  <a:outerShdw blurRad="38100" dist="38100" dir="2700000" algn="tl">
                    <a:srgbClr val="000000">
                      <a:alpha val="43137"/>
                    </a:srgbClr>
                  </a:outerShdw>
                </a:effectLst>
                <a:latin typeface="Arial" pitchFamily="34" charset="0"/>
                <a:cs typeface="Arial" pitchFamily="34" charset="0"/>
              </a:rPr>
              <a:t> затемнення</a:t>
            </a: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b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варіюють і взаємно перекриваються</a:t>
            </a:r>
            <a:b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(строкатість).</a:t>
            </a:r>
            <a:endParaRPr lang="uk-UA" sz="32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3813" y="227013"/>
            <a:ext cx="9094787" cy="6402387"/>
            <a:chOff x="23813" y="227013"/>
            <a:chExt cx="9094787" cy="6402387"/>
          </a:xfrm>
        </p:grpSpPr>
        <p:pic>
          <p:nvPicPr>
            <p:cNvPr id="37890" name="Picture 4" descr="cxr7"/>
            <p:cNvPicPr>
              <a:picLocks noChangeAspect="1" noChangeArrowheads="1"/>
            </p:cNvPicPr>
            <p:nvPr/>
          </p:nvPicPr>
          <p:blipFill>
            <a:blip r:embed="rId2"/>
            <a:srcRect/>
            <a:stretch>
              <a:fillRect/>
            </a:stretch>
          </p:blipFill>
          <p:spPr bwMode="auto">
            <a:xfrm>
              <a:off x="23813" y="227013"/>
              <a:ext cx="9094787" cy="6402387"/>
            </a:xfrm>
            <a:prstGeom prst="rect">
              <a:avLst/>
            </a:prstGeom>
            <a:noFill/>
            <a:ln w="9525">
              <a:noFill/>
              <a:miter lim="800000"/>
              <a:headEnd/>
              <a:tailEnd/>
            </a:ln>
          </p:spPr>
        </p:pic>
        <p:sp>
          <p:nvSpPr>
            <p:cNvPr id="39941" name="Rectangle 5"/>
            <p:cNvSpPr>
              <a:spLocks noChangeArrowheads="1"/>
            </p:cNvSpPr>
            <p:nvPr/>
          </p:nvSpPr>
          <p:spPr bwMode="auto">
            <a:xfrm>
              <a:off x="2916238" y="5683250"/>
              <a:ext cx="3051220" cy="523220"/>
            </a:xfrm>
            <a:prstGeom prst="rect">
              <a:avLst/>
            </a:prstGeom>
            <a:noFill/>
            <a:ln w="9525">
              <a:noFill/>
              <a:miter lim="800000"/>
              <a:headEnd/>
              <a:tailEnd/>
            </a:ln>
            <a:effectLst/>
          </p:spPr>
          <p:txBody>
            <a:bodyPr wrap="none">
              <a:spAutoFit/>
            </a:bodyPr>
            <a:lstStyle/>
            <a:p>
              <a:pPr eaLnBrk="0" hangingPunct="0">
                <a:defRPr/>
              </a:pPr>
              <a:r>
                <a:rPr lang="uk-UA" sz="2800" b="1" dirty="0" smtClean="0">
                  <a:effectLst>
                    <a:outerShdw blurRad="38100" dist="38100" dir="2700000" algn="tl">
                      <a:srgbClr val="FFFFFF"/>
                    </a:outerShdw>
                  </a:effectLst>
                  <a:latin typeface="Times New Roman" pitchFamily="18" charset="0"/>
                </a:rPr>
                <a:t>Гостра пневмонія</a:t>
              </a:r>
              <a:endParaRPr lang="en-US" sz="2800" b="1" dirty="0">
                <a:effectLst>
                  <a:outerShdw blurRad="38100" dist="38100" dir="2700000" algn="tl">
                    <a:srgbClr val="FFFFFF"/>
                  </a:outerShdw>
                </a:effectLst>
                <a:latin typeface="Times New Roman" pitchFamily="18" charset="0"/>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0001" y="1214422"/>
            <a:ext cx="8643998" cy="3429024"/>
          </a:xfrm>
        </p:spPr>
        <p:txBody>
          <a:bodyPr>
            <a:normAutofit fontScale="85000" lnSpcReduction="20000"/>
          </a:bodyPr>
          <a:lstStyle/>
          <a:p>
            <a:r>
              <a:rPr lang="uk-UA" sz="38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Випадок 1</a:t>
            </a:r>
          </a:p>
          <a:p>
            <a:endParaRPr lang="uk-UA" sz="38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r>
              <a:rPr lang="uk-UA"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42-річний чоловік з діагнозом гострий </a:t>
            </a:r>
            <a:r>
              <a:rPr lang="uk-UA"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мієлобластний</a:t>
            </a:r>
            <a:r>
              <a:rPr lang="uk-UA"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лейкоз. Під час проведення </a:t>
            </a:r>
            <a:r>
              <a:rPr lang="uk-UA"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абляційної</a:t>
            </a:r>
            <a:r>
              <a:rPr lang="uk-UA"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хемотерапії і опромінення всього тіла перед трансплантацією </a:t>
            </a:r>
            <a:r>
              <a:rPr lang="uk-UA"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алогенного</a:t>
            </a:r>
            <a:r>
              <a:rPr lang="uk-UA"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кісткового мозку переніс пневмонію. </a:t>
            </a:r>
            <a:r>
              <a:rPr lang="uk-UA"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КТ</a:t>
            </a:r>
            <a:r>
              <a:rPr lang="uk-UA"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високого розрізнення (КТВР) і біопсія легень проведена по 3-х днях після трансплантації, коли у пацієнта розвинулися гострі респіраторні симптоми. </a:t>
            </a:r>
            <a:endParaRPr lang="ru-RU"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743588"/>
            <a:ext cx="9144000" cy="828684"/>
          </a:xfrm>
        </p:spPr>
        <p:txBody>
          <a:bodyPr>
            <a:normAutofit fontScale="85000" lnSpcReduction="20000"/>
          </a:bodyPr>
          <a:lstStyle/>
          <a:p>
            <a:r>
              <a:rPr lang="uk-UA" dirty="0" smtClean="0">
                <a:ln>
                  <a:solidFill>
                    <a:sysClr val="windowText" lastClr="000000"/>
                  </a:solidFill>
                </a:ln>
                <a:solidFill>
                  <a:srgbClr val="FF0000"/>
                </a:solidFill>
                <a:effectLst>
                  <a:outerShdw blurRad="38100" dist="38100" dir="2700000" algn="tl">
                    <a:srgbClr val="000000">
                      <a:alpha val="43137"/>
                    </a:srgbClr>
                  </a:outerShdw>
                </a:effectLst>
              </a:rPr>
              <a:t>КТВР показує двосторонні плямисті осередки затемнення матове скло і розширення бронхіол.</a:t>
            </a:r>
            <a:endParaRPr lang="ru-RU" dirty="0">
              <a:ln>
                <a:solidFill>
                  <a:sysClr val="windowText" lastClr="000000"/>
                </a:solidFill>
              </a:ln>
            </a:endParaRPr>
          </a:p>
        </p:txBody>
      </p:sp>
      <p:pic>
        <p:nvPicPr>
          <p:cNvPr id="4" name="Picture 3" descr="cytomegalovirus pneumonia.tif"/>
          <p:cNvPicPr>
            <a:picLocks noChangeAspect="1"/>
          </p:cNvPicPr>
          <p:nvPr/>
        </p:nvPicPr>
        <p:blipFill>
          <a:blip r:embed="rId2"/>
          <a:stretch>
            <a:fillRect/>
          </a:stretch>
        </p:blipFill>
        <p:spPr>
          <a:xfrm>
            <a:off x="-13836" y="214289"/>
            <a:ext cx="9157836" cy="500066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676928"/>
            <a:ext cx="8715436" cy="1181072"/>
          </a:xfrm>
        </p:spPr>
        <p:txBody>
          <a:bodyPr>
            <a:normAutofit fontScale="70000" lnSpcReduction="20000"/>
          </a:bodyPr>
          <a:lstStyle/>
          <a:p>
            <a:r>
              <a:rPr lang="uk-UA" dirty="0" smtClean="0">
                <a:solidFill>
                  <a:schemeClr val="tx1"/>
                </a:solidFill>
                <a:effectLst>
                  <a:outerShdw blurRad="38100" dist="38100" dir="2700000" algn="tl">
                    <a:srgbClr val="000000">
                      <a:alpha val="43137"/>
                    </a:srgbClr>
                  </a:outerShdw>
                </a:effectLst>
                <a:latin typeface="Arial" pitchFamily="34" charset="0"/>
                <a:cs typeface="Arial" pitchFamily="34" charset="0"/>
              </a:rPr>
              <a:t>Гістопатологічні особливості </a:t>
            </a:r>
            <a:r>
              <a:rPr lang="uk-UA"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цитомегаловірусної</a:t>
            </a:r>
            <a:r>
              <a:rPr lang="uk-UA"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легеневої інфекції. Мікрофотографія (гематоксилін-еозин; </a:t>
            </a:r>
            <a:r>
              <a:rPr lang="uk-UA" dirty="0" smtClean="0">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a:t>
            </a:r>
            <a:r>
              <a:rPr lang="uk-UA" dirty="0" smtClean="0">
                <a:solidFill>
                  <a:schemeClr val="tx1"/>
                </a:solidFill>
                <a:effectLst>
                  <a:outerShdw blurRad="38100" dist="38100" dir="2700000" algn="tl">
                    <a:srgbClr val="000000">
                      <a:alpha val="43137"/>
                    </a:srgbClr>
                  </a:outerShdw>
                </a:effectLst>
                <a:latin typeface="Arial" pitchFamily="34" charset="0"/>
                <a:cs typeface="Arial" pitchFamily="34" charset="0"/>
              </a:rPr>
              <a:t>400) свідчить про наявність численних інфікованих клітин. Вони збільшені і містять ядра з еозинофільними тільцями (вістря стрілок).</a:t>
            </a:r>
            <a:endParaRPr lang="ru-RU"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Мегаловір пневм.tif"/>
          <p:cNvPicPr>
            <a:picLocks noChangeAspect="1"/>
          </p:cNvPicPr>
          <p:nvPr/>
        </p:nvPicPr>
        <p:blipFill>
          <a:blip r:embed="rId2"/>
          <a:stretch>
            <a:fillRect/>
          </a:stretch>
        </p:blipFill>
        <p:spPr>
          <a:xfrm>
            <a:off x="1000100" y="0"/>
            <a:ext cx="6997752" cy="57340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uk-UA" sz="40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Дз</a:t>
            </a:r>
            <a:r>
              <a:rPr lang="uk-UA" sz="40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гостра </a:t>
            </a:r>
            <a:r>
              <a:rPr lang="uk-UA" sz="4000" i="1" dirty="0" err="1"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цитомегаловірусна</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пневмонія</a:t>
            </a:r>
            <a:endParaRPr lang="ru-RU" sz="4000" i="1" dirty="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282" y="928670"/>
            <a:ext cx="8715436" cy="3429024"/>
          </a:xfrm>
        </p:spPr>
        <p:txBody>
          <a:bodyPr>
            <a:normAutofit/>
          </a:bodyPr>
          <a:lstStyle/>
          <a:p>
            <a:r>
              <a:rPr lang="uk-UA" dirty="0" smtClean="0"/>
              <a:t/>
            </a:r>
            <a:br>
              <a:rPr lang="uk-UA" dirty="0" smtClean="0"/>
            </a:br>
            <a:r>
              <a:rPr lang="uk-UA" sz="3600" dirty="0" smtClean="0">
                <a:effectLst>
                  <a:outerShdw blurRad="38100" dist="38100" dir="2700000" algn="tl">
                    <a:srgbClr val="000000">
                      <a:alpha val="43137"/>
                    </a:srgbClr>
                  </a:outerShdw>
                </a:effectLst>
                <a:latin typeface="Arial" pitchFamily="34" charset="0"/>
                <a:cs typeface="Arial" pitchFamily="34" charset="0"/>
              </a:rPr>
              <a:t>Випадок</a:t>
            </a:r>
            <a:r>
              <a:rPr lang="uk-UA" sz="4000" dirty="0" smtClean="0">
                <a:effectLst>
                  <a:outerShdw blurRad="38100" dist="38100" dir="2700000" algn="tl">
                    <a:srgbClr val="000000">
                      <a:alpha val="43137"/>
                    </a:srgbClr>
                  </a:outerShdw>
                </a:effectLst>
                <a:latin typeface="Arial" pitchFamily="34" charset="0"/>
                <a:cs typeface="Arial" pitchFamily="34" charset="0"/>
              </a:rPr>
              <a:t> 2</a:t>
            </a: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sz="3600" dirty="0" smtClean="0">
                <a:solidFill>
                  <a:srgbClr val="FF0000"/>
                </a:solidFill>
                <a:effectLst>
                  <a:outerShdw blurRad="38100" dist="38100" dir="2700000" algn="tl">
                    <a:srgbClr val="000000">
                      <a:alpha val="43137"/>
                    </a:srgbClr>
                  </a:outerShdw>
                </a:effectLst>
              </a:rPr>
              <a:t>28-річний чоловік з діагнозом гострої мієлоїдної лейкемії</a:t>
            </a: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282" y="5572140"/>
            <a:ext cx="8715436" cy="1000132"/>
          </a:xfrm>
        </p:spPr>
        <p:txBody>
          <a:bodyPr>
            <a:normAutofit fontScale="90000"/>
          </a:bodyPr>
          <a:lstStyle/>
          <a:p>
            <a:r>
              <a:rPr lang="uk-UA" dirty="0" smtClean="0"/>
              <a:t/>
            </a:r>
            <a:br>
              <a:rPr lang="uk-UA" dirty="0" smtClean="0"/>
            </a:b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descr="вірус пневм 7.tif"/>
          <p:cNvPicPr>
            <a:picLocks noChangeAspect="1"/>
          </p:cNvPicPr>
          <p:nvPr/>
        </p:nvPicPr>
        <p:blipFill>
          <a:blip r:embed="rId3"/>
          <a:stretch>
            <a:fillRect/>
          </a:stretch>
        </p:blipFill>
        <p:spPr>
          <a:xfrm>
            <a:off x="355669" y="0"/>
            <a:ext cx="8431173" cy="5085470"/>
          </a:xfrm>
          <a:prstGeom prst="rect">
            <a:avLst/>
          </a:prstGeom>
        </p:spPr>
      </p:pic>
      <p:sp>
        <p:nvSpPr>
          <p:cNvPr id="6" name="Subtitle 2"/>
          <p:cNvSpPr>
            <a:spLocks noGrp="1"/>
          </p:cNvSpPr>
          <p:nvPr>
            <p:ph type="subTitle" idx="1"/>
          </p:nvPr>
        </p:nvSpPr>
        <p:spPr>
          <a:xfrm>
            <a:off x="0" y="5143512"/>
            <a:ext cx="9144000" cy="1357322"/>
          </a:xfrm>
        </p:spPr>
        <p:txBody>
          <a:bodyPr>
            <a:noAutofit/>
          </a:bodyPr>
          <a:lstStyle/>
          <a:p>
            <a:r>
              <a:rPr lang="uk-UA" sz="24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КТ-скан</a:t>
            </a:r>
            <a:r>
              <a:rPr lang="uk-UA" sz="24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на рівні проміжного бронха показує </a:t>
            </a:r>
            <a:r>
              <a:rPr lang="uk-UA" sz="24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мультифокальні</a:t>
            </a:r>
            <a:r>
              <a:rPr lang="uk-UA" sz="24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неоднорідні затемнення матове скло і погано визначені </a:t>
            </a:r>
            <a:r>
              <a:rPr lang="uk-UA" sz="24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центролобулярні</a:t>
            </a:r>
            <a:r>
              <a:rPr lang="uk-UA" sz="24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вузлики (стрілки) в обох легенях. У лівій легені  в прикореневій зоні ознака </a:t>
            </a:r>
            <a:r>
              <a:rPr lang="uk-UA" sz="2400" i="1"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повітряна бронхографія</a:t>
            </a:r>
            <a:endParaRPr lang="ru-RU" sz="2400" i="1" dirty="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282" y="5572140"/>
            <a:ext cx="8715436" cy="1000132"/>
          </a:xfrm>
        </p:spPr>
        <p:txBody>
          <a:bodyPr>
            <a:normAutofit fontScale="90000"/>
          </a:bodyPr>
          <a:lstStyle/>
          <a:p>
            <a:r>
              <a:rPr lang="uk-UA" dirty="0" smtClean="0"/>
              <a:t/>
            </a:r>
            <a:br>
              <a:rPr lang="uk-UA" dirty="0" smtClean="0"/>
            </a:b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descr="вірус пневм 7 2.tif"/>
          <p:cNvPicPr>
            <a:picLocks noChangeAspect="1"/>
          </p:cNvPicPr>
          <p:nvPr/>
        </p:nvPicPr>
        <p:blipFill>
          <a:blip r:embed="rId2"/>
          <a:stretch>
            <a:fillRect/>
          </a:stretch>
        </p:blipFill>
        <p:spPr>
          <a:xfrm>
            <a:off x="1074239" y="0"/>
            <a:ext cx="6998223" cy="5214950"/>
          </a:xfrm>
          <a:prstGeom prst="rect">
            <a:avLst/>
          </a:prstGeom>
        </p:spPr>
      </p:pic>
      <p:sp>
        <p:nvSpPr>
          <p:cNvPr id="4" name="Subtitle 2"/>
          <p:cNvSpPr>
            <a:spLocks noGrp="1"/>
          </p:cNvSpPr>
          <p:nvPr>
            <p:ph type="subTitle" idx="1"/>
          </p:nvPr>
        </p:nvSpPr>
        <p:spPr>
          <a:xfrm>
            <a:off x="214282" y="5214950"/>
            <a:ext cx="8715436" cy="1357322"/>
          </a:xfrm>
        </p:spPr>
        <p:txBody>
          <a:bodyPr>
            <a:noAutofit/>
          </a:bodyPr>
          <a:lstStyle/>
          <a:p>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Мікрофотографія </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біоптата</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легені (</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sym typeface="Symbol"/>
              </a:rPr>
              <a:t></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400; гематоксилін-еозин) показує три </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гіперпластичних</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пневмоцита</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ядра яких містять еозинофільні тільця (стрілки).</a:t>
            </a:r>
            <a:endParaRPr lang="ru-RU" sz="2400"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uk-UA" sz="40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Дз</a:t>
            </a:r>
            <a:r>
              <a:rPr lang="uk-UA" sz="40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гостра </a:t>
            </a:r>
            <a:r>
              <a:rPr lang="uk-UA" sz="4000" i="1" dirty="0" err="1"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цитомегаловірусна</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пневмонія</a:t>
            </a:r>
            <a:endParaRPr lang="ru-RU" sz="4000" i="1" dirty="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282" y="928670"/>
            <a:ext cx="8715436" cy="3429024"/>
          </a:xfrm>
        </p:spPr>
        <p:txBody>
          <a:bodyPr>
            <a:normAutofit fontScale="90000"/>
          </a:bodyPr>
          <a:lstStyle/>
          <a:p>
            <a:r>
              <a:rPr lang="uk-UA" dirty="0" smtClean="0"/>
              <a:t/>
            </a:r>
            <a:br>
              <a:rPr lang="uk-UA" dirty="0" smtClean="0"/>
            </a:br>
            <a:r>
              <a:rPr lang="uk-UA" sz="3600" dirty="0" smtClean="0">
                <a:effectLst>
                  <a:outerShdw blurRad="38100" dist="38100" dir="2700000" algn="tl">
                    <a:srgbClr val="000000">
                      <a:alpha val="43137"/>
                    </a:srgbClr>
                  </a:outerShdw>
                </a:effectLst>
                <a:latin typeface="Arial" pitchFamily="34" charset="0"/>
                <a:cs typeface="Arial" pitchFamily="34" charset="0"/>
              </a:rPr>
              <a:t>Випадок</a:t>
            </a:r>
            <a:r>
              <a:rPr lang="uk-UA" sz="4000" dirty="0" smtClean="0">
                <a:effectLst>
                  <a:outerShdw blurRad="38100" dist="38100" dir="2700000" algn="tl">
                    <a:srgbClr val="000000">
                      <a:alpha val="43137"/>
                    </a:srgbClr>
                  </a:outerShdw>
                </a:effectLst>
                <a:latin typeface="Arial" pitchFamily="34" charset="0"/>
                <a:cs typeface="Arial" pitchFamily="34" charset="0"/>
              </a:rPr>
              <a:t> 3</a:t>
            </a: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46-річний чоловік із високою температурою і задишкою. Захворів гостро</a:t>
            </a: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962680"/>
            <a:ext cx="8643998" cy="752468"/>
          </a:xfrm>
        </p:spPr>
        <p:txBody>
          <a:bodyPr>
            <a:normAutofit fontScale="85000" lnSpcReduction="20000"/>
          </a:bodyPr>
          <a:lstStyle/>
          <a:p>
            <a:r>
              <a:rPr lang="uk-UA"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рентгенограма показує широкі ділянки </a:t>
            </a:r>
            <a:r>
              <a:rPr lang="uk-UA"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тяжисто-осередкових</a:t>
            </a:r>
            <a:r>
              <a:rPr lang="uk-UA"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затемнень в обох легенях</a:t>
            </a:r>
            <a:endParaRPr lang="ru-RU"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вірус пневм 1 1.tif"/>
          <p:cNvPicPr>
            <a:picLocks noChangeAspect="1"/>
          </p:cNvPicPr>
          <p:nvPr/>
        </p:nvPicPr>
        <p:blipFill>
          <a:blip r:embed="rId2"/>
          <a:stretch>
            <a:fillRect/>
          </a:stretch>
        </p:blipFill>
        <p:spPr>
          <a:xfrm>
            <a:off x="847778" y="0"/>
            <a:ext cx="7438790" cy="556709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sld22"/>
          <p:cNvPicPr>
            <a:picLocks noChangeAspect="1" noChangeArrowheads="1"/>
          </p:cNvPicPr>
          <p:nvPr/>
        </p:nvPicPr>
        <p:blipFill>
          <a:blip r:embed="rId3"/>
          <a:srcRect/>
          <a:stretch>
            <a:fillRect/>
          </a:stretch>
        </p:blipFill>
        <p:spPr bwMode="auto">
          <a:xfrm>
            <a:off x="0" y="-24"/>
            <a:ext cx="9144000" cy="6038850"/>
          </a:xfrm>
          <a:prstGeom prst="rect">
            <a:avLst/>
          </a:prstGeom>
          <a:noFill/>
          <a:ln w="9525">
            <a:noFill/>
            <a:miter lim="800000"/>
            <a:headEnd/>
            <a:tailEnd/>
          </a:ln>
        </p:spPr>
      </p:pic>
      <p:sp>
        <p:nvSpPr>
          <p:cNvPr id="3" name="Rectangle 2"/>
          <p:cNvSpPr/>
          <p:nvPr/>
        </p:nvSpPr>
        <p:spPr>
          <a:xfrm rot="10800000" flipV="1">
            <a:off x="1214413" y="6168916"/>
            <a:ext cx="3929089" cy="461665"/>
          </a:xfrm>
          <a:prstGeom prst="rect">
            <a:avLst/>
          </a:prstGeom>
        </p:spPr>
        <p:txBody>
          <a:bodyPr wrap="square">
            <a:spAutoFit/>
          </a:bodyPr>
          <a:lstStyle/>
          <a:p>
            <a:r>
              <a:rPr lang="uk-UA" sz="2400" b="1" dirty="0" smtClean="0">
                <a:effectLst>
                  <a:outerShdw blurRad="38100" dist="38100" dir="2700000" algn="tl">
                    <a:srgbClr val="000000">
                      <a:alpha val="43137"/>
                    </a:srgbClr>
                  </a:outerShdw>
                </a:effectLst>
              </a:rPr>
              <a:t>Легеневий набряк</a:t>
            </a:r>
            <a:endParaRPr lang="uk-UA"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648356"/>
            <a:ext cx="9144000" cy="852478"/>
          </a:xfrm>
        </p:spPr>
        <p:txBody>
          <a:bodyPr>
            <a:noAutofit/>
          </a:bodyPr>
          <a:lstStyle/>
          <a:p>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рентгенограма грудної клітки через 15 днів після першої показує прогресування захворювання з дифузною консолідацією в обох легенях.</a:t>
            </a:r>
            <a:endParaRPr lang="ru-RU" sz="2400"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вірус пневм 1 2.tif"/>
          <p:cNvPicPr>
            <a:picLocks noChangeAspect="1"/>
          </p:cNvPicPr>
          <p:nvPr/>
        </p:nvPicPr>
        <p:blipFill>
          <a:blip r:embed="rId2"/>
          <a:stretch>
            <a:fillRect/>
          </a:stretch>
        </p:blipFill>
        <p:spPr>
          <a:xfrm>
            <a:off x="995783" y="0"/>
            <a:ext cx="7219555" cy="557214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2130425"/>
            <a:ext cx="8572560" cy="1470025"/>
          </a:xfrm>
        </p:spPr>
        <p:txBody>
          <a:bodyPr>
            <a:normAutofit fontScale="90000"/>
          </a:bodyPr>
          <a:lstStyle/>
          <a:p>
            <a:r>
              <a:rPr lang="uk-UA" sz="40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Дз</a:t>
            </a:r>
            <a:r>
              <a:rPr lang="uk-UA" sz="40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гостра двостороння вірусна пневмонія (викликана вірусом грипу тип С)</a:t>
            </a:r>
            <a:endParaRPr lang="ru-RU" sz="4000" i="1" dirty="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14282" y="928670"/>
            <a:ext cx="8715436" cy="3429024"/>
          </a:xfrm>
        </p:spPr>
        <p:txBody>
          <a:bodyPr>
            <a:normAutofit fontScale="90000"/>
          </a:bodyPr>
          <a:lstStyle/>
          <a:p>
            <a:r>
              <a:rPr lang="uk-UA" dirty="0" smtClean="0"/>
              <a:t/>
            </a:r>
            <a:br>
              <a:rPr lang="uk-UA" dirty="0" smtClean="0"/>
            </a:br>
            <a:r>
              <a:rPr lang="uk-UA" sz="3600" dirty="0" smtClean="0">
                <a:effectLst>
                  <a:outerShdw blurRad="38100" dist="38100" dir="2700000" algn="tl">
                    <a:srgbClr val="000000">
                      <a:alpha val="43137"/>
                    </a:srgbClr>
                  </a:outerShdw>
                </a:effectLst>
                <a:latin typeface="Arial" pitchFamily="34" charset="0"/>
                <a:cs typeface="Arial" pitchFamily="34" charset="0"/>
              </a:rPr>
              <a:t>Випадок</a:t>
            </a:r>
            <a:r>
              <a:rPr lang="uk-UA" sz="4000" dirty="0" smtClean="0">
                <a:effectLst>
                  <a:outerShdw blurRad="38100" dist="38100" dir="2700000" algn="tl">
                    <a:srgbClr val="000000">
                      <a:alpha val="43137"/>
                    </a:srgbClr>
                  </a:outerShdw>
                </a:effectLst>
                <a:latin typeface="Arial" pitchFamily="34" charset="0"/>
                <a:cs typeface="Arial" pitchFamily="34" charset="0"/>
              </a:rPr>
              <a:t> 4</a:t>
            </a: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21-річний чоловік із високою температурою і кашлем. Захворів гостро</a:t>
            </a: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743588"/>
            <a:ext cx="8643998" cy="828684"/>
          </a:xfrm>
        </p:spPr>
        <p:txBody>
          <a:bodyPr>
            <a:normAutofit fontScale="62500" lnSpcReduction="20000"/>
          </a:bodyPr>
          <a:lstStyle/>
          <a:p>
            <a:r>
              <a:rPr lang="uk-UA"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рентгенограма показує погано визначені вузлики (стрілки) і дрібні плями ретикулярної підвищеної непрозорості в обох легенях</a:t>
            </a:r>
            <a:endParaRPr lang="ru-RU"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вірус пневм 2 1.tif"/>
          <p:cNvPicPr>
            <a:picLocks noChangeAspect="1"/>
          </p:cNvPicPr>
          <p:nvPr/>
        </p:nvPicPr>
        <p:blipFill>
          <a:blip r:embed="rId2"/>
          <a:stretch>
            <a:fillRect/>
          </a:stretch>
        </p:blipFill>
        <p:spPr>
          <a:xfrm>
            <a:off x="1214414" y="-1"/>
            <a:ext cx="6660444" cy="56851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5386398"/>
            <a:ext cx="8572560" cy="1257312"/>
          </a:xfrm>
        </p:spPr>
        <p:txBody>
          <a:bodyPr>
            <a:noAutofit/>
          </a:bodyPr>
          <a:lstStyle/>
          <a:p>
            <a:r>
              <a:rPr lang="uk-UA" sz="20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КТ-скан</a:t>
            </a:r>
            <a:r>
              <a:rPr lang="uk-UA" sz="20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на рівні дуги аорти показує </a:t>
            </a:r>
            <a:r>
              <a:rPr lang="uk-UA" sz="20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мультифокальні</a:t>
            </a:r>
            <a:r>
              <a:rPr lang="uk-UA" sz="20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20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перибронхо-васкулярні</a:t>
            </a:r>
            <a:r>
              <a:rPr lang="uk-UA" sz="20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та </a:t>
            </a:r>
            <a:r>
              <a:rPr lang="uk-UA" sz="20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субплевральні</a:t>
            </a:r>
            <a:r>
              <a:rPr lang="uk-UA" sz="20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консолідації і затемнення матового скла в обох легенях. Деякі ураження мають </a:t>
            </a:r>
            <a:r>
              <a:rPr lang="uk-UA" sz="20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лобулярний</a:t>
            </a:r>
            <a:r>
              <a:rPr lang="uk-UA" sz="20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розподіл (стрілки). Зверніть увагу на </a:t>
            </a:r>
            <a:r>
              <a:rPr lang="uk-UA" sz="20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ацинарні</a:t>
            </a:r>
            <a:r>
              <a:rPr lang="uk-UA" sz="20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вузлики (вістря стрілок).</a:t>
            </a:r>
            <a:endParaRPr lang="ru-RU" sz="2000"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вірус пневм 2 2.tif"/>
          <p:cNvPicPr>
            <a:picLocks noChangeAspect="1"/>
          </p:cNvPicPr>
          <p:nvPr/>
        </p:nvPicPr>
        <p:blipFill>
          <a:blip r:embed="rId2"/>
          <a:stretch>
            <a:fillRect/>
          </a:stretch>
        </p:blipFill>
        <p:spPr>
          <a:xfrm>
            <a:off x="714348" y="31773"/>
            <a:ext cx="7654763" cy="534474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2130425"/>
            <a:ext cx="8572560" cy="1470025"/>
          </a:xfrm>
        </p:spPr>
        <p:txBody>
          <a:bodyPr>
            <a:normAutofit/>
          </a:bodyPr>
          <a:lstStyle/>
          <a:p>
            <a:r>
              <a:rPr lang="uk-UA" sz="40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Дз</a:t>
            </a:r>
            <a:r>
              <a:rPr lang="uk-UA" sz="40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гостра двостороння вірусна пневмонія (викликана вірусом грипу)</a:t>
            </a:r>
            <a:endParaRPr lang="ru-RU" sz="4000" i="1" dirty="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14282" y="928670"/>
            <a:ext cx="8715436" cy="3429024"/>
          </a:xfrm>
        </p:spPr>
        <p:txBody>
          <a:bodyPr>
            <a:normAutofit/>
          </a:bodyPr>
          <a:lstStyle/>
          <a:p>
            <a:r>
              <a:rPr lang="uk-UA" dirty="0" smtClean="0"/>
              <a:t/>
            </a:r>
            <a:br>
              <a:rPr lang="uk-UA" dirty="0" smtClean="0"/>
            </a:br>
            <a:r>
              <a:rPr lang="uk-UA" sz="3600" dirty="0" smtClean="0">
                <a:effectLst>
                  <a:outerShdw blurRad="38100" dist="38100" dir="2700000" algn="tl">
                    <a:srgbClr val="000000">
                      <a:alpha val="43137"/>
                    </a:srgbClr>
                  </a:outerShdw>
                </a:effectLst>
                <a:latin typeface="Arial" pitchFamily="34" charset="0"/>
                <a:cs typeface="Arial" pitchFamily="34" charset="0"/>
              </a:rPr>
              <a:t>Випадок</a:t>
            </a:r>
            <a:r>
              <a:rPr lang="uk-UA" sz="4000" dirty="0" smtClean="0">
                <a:effectLst>
                  <a:outerShdw blurRad="38100" dist="38100" dir="2700000" algn="tl">
                    <a:srgbClr val="000000">
                      <a:alpha val="43137"/>
                    </a:srgbClr>
                  </a:outerShdw>
                </a:effectLst>
                <a:latin typeface="Arial" pitchFamily="34" charset="0"/>
                <a:cs typeface="Arial" pitchFamily="34" charset="0"/>
              </a:rPr>
              <a:t> 5</a:t>
            </a: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sz="3200" dirty="0" smtClean="0"/>
              <a:t> </a:t>
            </a: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13-річний хлопчик з лихоманкою, кашлем та шкірним висипом</a:t>
            </a: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743588"/>
            <a:ext cx="8715436" cy="828684"/>
          </a:xfrm>
        </p:spPr>
        <p:txBody>
          <a:bodyPr>
            <a:normAutofit fontScale="70000" lnSpcReduction="20000"/>
          </a:bodyPr>
          <a:lstStyle/>
          <a:p>
            <a:r>
              <a:rPr lang="uk-UA"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Рентгенограма грудної клітки показує погано визначені вузлики і осередкові консолідації в середній і нижній зонах лівої легені.</a:t>
            </a:r>
            <a:endParaRPr lang="ru-RU"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вірус пневм 3.tif"/>
          <p:cNvPicPr>
            <a:picLocks noChangeAspect="1"/>
          </p:cNvPicPr>
          <p:nvPr/>
        </p:nvPicPr>
        <p:blipFill>
          <a:blip r:embed="rId2"/>
          <a:stretch>
            <a:fillRect/>
          </a:stretch>
        </p:blipFill>
        <p:spPr>
          <a:xfrm>
            <a:off x="1785918" y="-24"/>
            <a:ext cx="5576661" cy="57150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2130425"/>
            <a:ext cx="8572560" cy="1470025"/>
          </a:xfrm>
        </p:spPr>
        <p:txBody>
          <a:bodyPr>
            <a:normAutofit/>
          </a:bodyPr>
          <a:lstStyle/>
          <a:p>
            <a:r>
              <a:rPr lang="uk-UA" sz="40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Дз</a:t>
            </a:r>
            <a:r>
              <a:rPr lang="uk-UA" sz="40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гостра лівостороння вірусна пневмонія (викликана вірусом кору)</a:t>
            </a:r>
            <a:endParaRPr lang="ru-RU" sz="4000" i="1" dirty="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p:cNvSpPr/>
          <p:nvPr/>
        </p:nvSpPr>
        <p:spPr>
          <a:xfrm>
            <a:off x="250001" y="1071546"/>
            <a:ext cx="8643998" cy="830997"/>
          </a:xfrm>
          <a:prstGeom prst="rect">
            <a:avLst/>
          </a:prstGeom>
        </p:spPr>
        <p:txBody>
          <a:bodyPr wrap="square">
            <a:spAutoFit/>
          </a:bodyPr>
          <a:lstStyle/>
          <a:p>
            <a:pPr algn="ctr"/>
            <a:r>
              <a:rPr lang="uk-UA" sz="24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У пацієнта підвищений титр імуноглобуліну – </a:t>
            </a:r>
          </a:p>
          <a:p>
            <a:pPr algn="ctr"/>
            <a:r>
              <a:rPr lang="uk-UA" sz="24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антитіла до вірусу кору</a:t>
            </a:r>
            <a:endParaRPr lang="uk-UA"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14282" y="928670"/>
            <a:ext cx="8715436" cy="3429024"/>
          </a:xfrm>
        </p:spPr>
        <p:txBody>
          <a:bodyPr>
            <a:normAutofit/>
          </a:bodyPr>
          <a:lstStyle/>
          <a:p>
            <a:r>
              <a:rPr lang="uk-UA" dirty="0" smtClean="0"/>
              <a:t/>
            </a:r>
            <a:br>
              <a:rPr lang="uk-UA" dirty="0" smtClean="0"/>
            </a:br>
            <a:r>
              <a:rPr lang="uk-UA" sz="3600" dirty="0" smtClean="0">
                <a:effectLst>
                  <a:outerShdw blurRad="38100" dist="38100" dir="2700000" algn="tl">
                    <a:srgbClr val="000000">
                      <a:alpha val="43137"/>
                    </a:srgbClr>
                  </a:outerShdw>
                </a:effectLst>
                <a:latin typeface="Arial" pitchFamily="34" charset="0"/>
                <a:cs typeface="Arial" pitchFamily="34" charset="0"/>
              </a:rPr>
              <a:t>Випадок</a:t>
            </a:r>
            <a:r>
              <a:rPr lang="uk-UA" sz="4000" dirty="0" smtClean="0">
                <a:effectLst>
                  <a:outerShdw blurRad="38100" dist="38100" dir="2700000" algn="tl">
                    <a:srgbClr val="000000">
                      <a:alpha val="43137"/>
                    </a:srgbClr>
                  </a:outerShdw>
                </a:effectLst>
                <a:latin typeface="Arial" pitchFamily="34" charset="0"/>
                <a:cs typeface="Arial" pitchFamily="34" charset="0"/>
              </a:rPr>
              <a:t> 6</a:t>
            </a: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sz="3200" dirty="0" smtClean="0"/>
              <a:t> </a:t>
            </a: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39-річна американська жінка з задишкою</a:t>
            </a: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ld5"/>
          <p:cNvPicPr>
            <a:picLocks noChangeAspect="1" noChangeArrowheads="1"/>
          </p:cNvPicPr>
          <p:nvPr/>
        </p:nvPicPr>
        <p:blipFill>
          <a:blip r:embed="rId2"/>
          <a:srcRect/>
          <a:stretch>
            <a:fillRect/>
          </a:stretch>
        </p:blipFill>
        <p:spPr bwMode="auto">
          <a:xfrm>
            <a:off x="4084663" y="0"/>
            <a:ext cx="4202113" cy="6858000"/>
          </a:xfrm>
          <a:prstGeom prst="rect">
            <a:avLst/>
          </a:prstGeom>
          <a:noFill/>
          <a:ln w="9525">
            <a:noFill/>
            <a:miter lim="800000"/>
            <a:headEnd/>
            <a:tailEnd/>
          </a:ln>
        </p:spPr>
      </p:pic>
      <p:sp>
        <p:nvSpPr>
          <p:cNvPr id="60419" name="Text Box 3"/>
          <p:cNvSpPr txBox="1">
            <a:spLocks noChangeArrowheads="1"/>
          </p:cNvSpPr>
          <p:nvPr/>
        </p:nvSpPr>
        <p:spPr bwMode="auto">
          <a:xfrm>
            <a:off x="150411" y="5214950"/>
            <a:ext cx="3921523" cy="830997"/>
          </a:xfrm>
          <a:prstGeom prst="rect">
            <a:avLst/>
          </a:prstGeom>
          <a:noFill/>
          <a:ln w="9525">
            <a:noFill/>
            <a:miter lim="800000"/>
            <a:headEnd/>
            <a:tailEnd/>
          </a:ln>
          <a:effectLst/>
        </p:spPr>
        <p:txBody>
          <a:bodyPr wrap="none">
            <a:spAutoFit/>
          </a:bodyPr>
          <a:lstStyle/>
          <a:p>
            <a:pPr eaLnBrk="0" hangingPunct="0">
              <a:defRPr/>
            </a:pPr>
            <a:r>
              <a:rPr lang="uk-UA" sz="2400" b="1" dirty="0">
                <a:solidFill>
                  <a:srgbClr val="FF3300"/>
                </a:solidFill>
                <a:effectLst>
                  <a:outerShdw blurRad="38100" dist="38100" dir="2700000" algn="tl">
                    <a:srgbClr val="000000"/>
                  </a:outerShdw>
                </a:effectLst>
                <a:latin typeface="Times New Roman" pitchFamily="18" charset="0"/>
              </a:rPr>
              <a:t>Ущільнення</a:t>
            </a:r>
          </a:p>
          <a:p>
            <a:pPr eaLnBrk="0" hangingPunct="0">
              <a:defRPr/>
            </a:pPr>
            <a:r>
              <a:rPr lang="uk-UA" sz="2400" b="1" dirty="0">
                <a:solidFill>
                  <a:srgbClr val="FF3300"/>
                </a:solidFill>
                <a:effectLst>
                  <a:outerShdw blurRad="38100" dist="38100" dir="2700000" algn="tl">
                    <a:srgbClr val="000000"/>
                  </a:outerShdw>
                </a:effectLst>
                <a:latin typeface="Times New Roman" pitchFamily="18" charset="0"/>
              </a:rPr>
              <a:t>(</a:t>
            </a:r>
            <a:r>
              <a:rPr lang="uk-UA" sz="2400" b="1" dirty="0" err="1" smtClean="0">
                <a:solidFill>
                  <a:srgbClr val="FF3300"/>
                </a:solidFill>
                <a:effectLst>
                  <a:outerShdw blurRad="38100" dist="38100" dir="2700000" algn="tl">
                    <a:srgbClr val="000000"/>
                  </a:outerShdw>
                </a:effectLst>
                <a:latin typeface="Times New Roman" pitchFamily="18" charset="0"/>
              </a:rPr>
              <a:t>Опечініння</a:t>
            </a:r>
            <a:r>
              <a:rPr lang="uk-UA" sz="2400" b="1" dirty="0" smtClean="0">
                <a:solidFill>
                  <a:srgbClr val="FF3300"/>
                </a:solidFill>
                <a:effectLst>
                  <a:outerShdw blurRad="38100" dist="38100" dir="2700000" algn="tl">
                    <a:srgbClr val="000000"/>
                  </a:outerShdw>
                </a:effectLst>
                <a:latin typeface="Times New Roman" pitchFamily="18" charset="0"/>
              </a:rPr>
              <a:t>, консолідація)</a:t>
            </a:r>
            <a:endParaRPr lang="en-US" sz="2400" b="1" dirty="0">
              <a:solidFill>
                <a:srgbClr val="FF3300"/>
              </a:solidFill>
              <a:effectLst>
                <a:outerShdw blurRad="38100" dist="38100" dir="2700000" algn="tl">
                  <a:srgbClr val="000000"/>
                </a:outerShdw>
              </a:effectLst>
              <a:latin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вірус пневм 4.tif"/>
          <p:cNvPicPr>
            <a:picLocks noChangeAspect="1"/>
          </p:cNvPicPr>
          <p:nvPr/>
        </p:nvPicPr>
        <p:blipFill>
          <a:blip r:embed="rId2"/>
          <a:stretch>
            <a:fillRect/>
          </a:stretch>
        </p:blipFill>
        <p:spPr>
          <a:xfrm>
            <a:off x="0" y="-24"/>
            <a:ext cx="9144000" cy="5121972"/>
          </a:xfrm>
          <a:prstGeom prst="rect">
            <a:avLst/>
          </a:prstGeom>
        </p:spPr>
      </p:pic>
      <p:sp>
        <p:nvSpPr>
          <p:cNvPr id="6" name="Subtitle 2"/>
          <p:cNvSpPr>
            <a:spLocks noGrp="1"/>
          </p:cNvSpPr>
          <p:nvPr>
            <p:ph type="subTitle" idx="1"/>
          </p:nvPr>
        </p:nvSpPr>
        <p:spPr>
          <a:xfrm>
            <a:off x="250001" y="5105400"/>
            <a:ext cx="8643998" cy="1752600"/>
          </a:xfrm>
        </p:spPr>
        <p:txBody>
          <a:bodyPr>
            <a:normAutofit/>
          </a:bodyPr>
          <a:lstStyle/>
          <a:p>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Задньопередня</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(а) рентгенограма показує двосторонні </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перигілярні</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і </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базилярні</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затемнення матове скло. </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Ущильнення</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плеври між частками правої легені на бічній рентгенограмі (</a:t>
            </a:r>
            <a:r>
              <a:rPr lang="en-US"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b</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endParaRPr lang="ru-RU" sz="2400"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2130425"/>
            <a:ext cx="8572560" cy="1470025"/>
          </a:xfrm>
        </p:spPr>
        <p:txBody>
          <a:bodyPr>
            <a:normAutofit/>
          </a:bodyPr>
          <a:lstStyle/>
          <a:p>
            <a:r>
              <a:rPr lang="uk-UA" sz="40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Дз</a:t>
            </a:r>
            <a:r>
              <a:rPr lang="uk-UA" sz="40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гостра двостороння вірусна пневмонія (викликана </a:t>
            </a:r>
            <a:r>
              <a:rPr lang="uk-UA" sz="4000" i="1" dirty="0" err="1"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хантавірусом</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4000" i="1" dirty="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14282" y="928670"/>
            <a:ext cx="8715436" cy="3429024"/>
          </a:xfrm>
        </p:spPr>
        <p:txBody>
          <a:bodyPr>
            <a:normAutofit/>
          </a:bodyPr>
          <a:lstStyle/>
          <a:p>
            <a:r>
              <a:rPr lang="uk-UA" dirty="0" smtClean="0"/>
              <a:t/>
            </a:r>
            <a:br>
              <a:rPr lang="uk-UA" dirty="0" smtClean="0"/>
            </a:br>
            <a:r>
              <a:rPr lang="uk-UA" sz="3600" dirty="0" smtClean="0">
                <a:effectLst>
                  <a:outerShdw blurRad="38100" dist="38100" dir="2700000" algn="tl">
                    <a:srgbClr val="000000">
                      <a:alpha val="43137"/>
                    </a:srgbClr>
                  </a:outerShdw>
                </a:effectLst>
                <a:latin typeface="Arial" pitchFamily="34" charset="0"/>
                <a:cs typeface="Arial" pitchFamily="34" charset="0"/>
              </a:rPr>
              <a:t>Випадок</a:t>
            </a:r>
            <a:r>
              <a:rPr lang="uk-UA" sz="4000" dirty="0" smtClean="0">
                <a:effectLst>
                  <a:outerShdw blurRad="38100" dist="38100" dir="2700000" algn="tl">
                    <a:srgbClr val="000000">
                      <a:alpha val="43137"/>
                    </a:srgbClr>
                  </a:outerShdw>
                </a:effectLst>
                <a:latin typeface="Arial" pitchFamily="34" charset="0"/>
                <a:cs typeface="Arial" pitchFamily="34" charset="0"/>
              </a:rPr>
              <a:t> 7</a:t>
            </a: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sz="3200" dirty="0" smtClean="0"/>
              <a:t> </a:t>
            </a: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15-річний хлопчик. </a:t>
            </a:r>
            <a:b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uk-UA"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Клініка гострої пневмонії</a:t>
            </a: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0001" y="4286256"/>
            <a:ext cx="8643998" cy="2286016"/>
          </a:xfrm>
        </p:spPr>
        <p:txBody>
          <a:bodyPr>
            <a:noAutofit/>
          </a:bodyPr>
          <a:lstStyle/>
          <a:p>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КТ-скани</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на рівні нижньої легеневої вени (а) і купола печінки (б) показують повний ателектаз середньої частки правої легені і плямисту емфізему. Останнє свідчить про експіраторну </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обтурацію</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бронхіол, спричинену гострим </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бронхіолітом</a:t>
            </a:r>
            <a:r>
              <a:rPr lang="uk-UA" sz="2400" dirty="0" smtClean="0">
                <a:ln>
                  <a:solidFill>
                    <a:sysClr val="windowText" lastClr="000000"/>
                  </a:solidFill>
                </a:ln>
                <a:solidFill>
                  <a:srgbClr val="FF0000"/>
                </a:solidFill>
                <a:latin typeface="Arial" pitchFamily="34" charset="0"/>
                <a:cs typeface="Arial" pitchFamily="34" charset="0"/>
              </a:rPr>
              <a:t>. Стрілки вказують наявність випоту в плевральних порожнинах </a:t>
            </a:r>
            <a:endParaRPr lang="ru-RU" sz="2400" dirty="0">
              <a:ln>
                <a:solidFill>
                  <a:sysClr val="windowText" lastClr="000000"/>
                </a:solidFill>
              </a:ln>
              <a:solidFill>
                <a:srgbClr val="FF0000"/>
              </a:solidFill>
              <a:latin typeface="Arial" pitchFamily="34" charset="0"/>
              <a:cs typeface="Arial" pitchFamily="34" charset="0"/>
            </a:endParaRPr>
          </a:p>
        </p:txBody>
      </p:sp>
      <p:pic>
        <p:nvPicPr>
          <p:cNvPr id="4" name="Picture 3" descr="вірус пневм 5 1.tif"/>
          <p:cNvPicPr>
            <a:picLocks noChangeAspect="1"/>
          </p:cNvPicPr>
          <p:nvPr/>
        </p:nvPicPr>
        <p:blipFill>
          <a:blip r:embed="rId3"/>
          <a:stretch>
            <a:fillRect/>
          </a:stretch>
        </p:blipFill>
        <p:spPr>
          <a:xfrm>
            <a:off x="0" y="937686"/>
            <a:ext cx="4572032" cy="3062818"/>
          </a:xfrm>
          <a:prstGeom prst="rect">
            <a:avLst/>
          </a:prstGeom>
        </p:spPr>
      </p:pic>
      <p:pic>
        <p:nvPicPr>
          <p:cNvPr id="5" name="Picture 4" descr="вірус пневм 5 2.tif"/>
          <p:cNvPicPr>
            <a:picLocks noChangeAspect="1"/>
          </p:cNvPicPr>
          <p:nvPr/>
        </p:nvPicPr>
        <p:blipFill>
          <a:blip r:embed="rId4"/>
          <a:stretch>
            <a:fillRect/>
          </a:stretch>
        </p:blipFill>
        <p:spPr>
          <a:xfrm>
            <a:off x="4572001" y="957380"/>
            <a:ext cx="4572000" cy="30431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2130425"/>
            <a:ext cx="8572560" cy="1470025"/>
          </a:xfrm>
        </p:spPr>
        <p:txBody>
          <a:bodyPr>
            <a:normAutofit/>
          </a:bodyPr>
          <a:lstStyle/>
          <a:p>
            <a:r>
              <a:rPr lang="uk-UA" sz="40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Дз</a:t>
            </a:r>
            <a:r>
              <a:rPr lang="uk-UA" sz="40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гостра двостороння вірусна пневмонія (викликана аденовірусом)</a:t>
            </a:r>
            <a:endParaRPr lang="ru-RU" sz="4000" i="1" dirty="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14282" y="928670"/>
            <a:ext cx="8715436" cy="3429024"/>
          </a:xfrm>
        </p:spPr>
        <p:txBody>
          <a:bodyPr>
            <a:normAutofit fontScale="90000"/>
          </a:bodyPr>
          <a:lstStyle/>
          <a:p>
            <a:r>
              <a:rPr lang="uk-UA" dirty="0" smtClean="0"/>
              <a:t/>
            </a:r>
            <a:br>
              <a:rPr lang="uk-UA" dirty="0" smtClean="0"/>
            </a:br>
            <a:r>
              <a:rPr lang="uk-UA" sz="3600" dirty="0" smtClean="0">
                <a:effectLst>
                  <a:outerShdw blurRad="38100" dist="38100" dir="2700000" algn="tl">
                    <a:srgbClr val="000000">
                      <a:alpha val="43137"/>
                    </a:srgbClr>
                  </a:outerShdw>
                </a:effectLst>
                <a:latin typeface="Arial" pitchFamily="34" charset="0"/>
                <a:cs typeface="Arial" pitchFamily="34" charset="0"/>
              </a:rPr>
              <a:t>Випадок</a:t>
            </a:r>
            <a:r>
              <a:rPr lang="uk-UA" sz="4000" dirty="0" smtClean="0">
                <a:effectLst>
                  <a:outerShdw blurRad="38100" dist="38100" dir="2700000" algn="tl">
                    <a:srgbClr val="000000">
                      <a:alpha val="43137"/>
                    </a:srgbClr>
                  </a:outerShdw>
                </a:effectLst>
                <a:latin typeface="Arial" pitchFamily="34" charset="0"/>
                <a:cs typeface="Arial" pitchFamily="34" charset="0"/>
              </a:rPr>
              <a:t> 8</a:t>
            </a:r>
            <a:br>
              <a:rPr lang="uk-UA" sz="4000" dirty="0" smtClean="0">
                <a:effectLst>
                  <a:outerShdw blurRad="38100" dist="38100" dir="2700000" algn="tl">
                    <a:srgbClr val="000000">
                      <a:alpha val="43137"/>
                    </a:srgbClr>
                  </a:outerShdw>
                </a:effectLst>
                <a:latin typeface="Arial" pitchFamily="34" charset="0"/>
                <a:cs typeface="Arial" pitchFamily="34" charset="0"/>
              </a:rPr>
            </a:br>
            <a:r>
              <a:rPr lang="uk-UA" sz="4000" dirty="0" smtClean="0">
                <a:effectLst>
                  <a:outerShdw blurRad="38100" dist="38100" dir="2700000" algn="tl">
                    <a:srgbClr val="000000">
                      <a:alpha val="43137"/>
                    </a:srgbClr>
                  </a:outerShdw>
                </a:effectLst>
                <a:latin typeface="Arial" pitchFamily="34" charset="0"/>
                <a:cs typeface="Arial" pitchFamily="34" charset="0"/>
              </a:rPr>
              <a:t/>
            </a:r>
            <a:br>
              <a:rPr lang="uk-UA" sz="4000" dirty="0" smtClean="0">
                <a:effectLst>
                  <a:outerShdw blurRad="38100" dist="38100" dir="2700000" algn="tl">
                    <a:srgbClr val="000000">
                      <a:alpha val="43137"/>
                    </a:srgbClr>
                  </a:outerShdw>
                </a:effectLst>
                <a:latin typeface="Arial" pitchFamily="34" charset="0"/>
                <a:cs typeface="Arial" pitchFamily="34" charset="0"/>
              </a:rPr>
            </a:br>
            <a:r>
              <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36-річний чоловік </a:t>
            </a:r>
            <a:br>
              <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із </a:t>
            </a:r>
            <a:r>
              <a:rPr lang="uk-UA" sz="3600"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мієлодиспластичним</a:t>
            </a:r>
            <a:r>
              <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синдромом</a:t>
            </a:r>
            <a:br>
              <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14282" y="5357826"/>
            <a:ext cx="8715436" cy="1143008"/>
          </a:xfrm>
        </p:spPr>
        <p:txBody>
          <a:bodyPr>
            <a:normAutofit fontScale="85000" lnSpcReduction="20000"/>
          </a:bodyPr>
          <a:lstStyle/>
          <a:p>
            <a:r>
              <a:rPr lang="uk-UA"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рентгенограма показує дифузне затемнення матове скло, погано визначені вузлики і осередкову консолідацію в обох легенях</a:t>
            </a:r>
            <a:endParaRPr lang="uk-UA"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descr="вірус пневм 6 1.tif"/>
          <p:cNvPicPr>
            <a:picLocks noChangeAspect="1"/>
          </p:cNvPicPr>
          <p:nvPr/>
        </p:nvPicPr>
        <p:blipFill>
          <a:blip r:embed="rId2"/>
          <a:stretch>
            <a:fillRect/>
          </a:stretch>
        </p:blipFill>
        <p:spPr>
          <a:xfrm>
            <a:off x="1285884" y="-1"/>
            <a:ext cx="6572264" cy="5298049"/>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033986"/>
            <a:ext cx="8715436" cy="1752600"/>
          </a:xfrm>
        </p:spPr>
        <p:txBody>
          <a:bodyPr>
            <a:normAutofit/>
          </a:bodyPr>
          <a:lstStyle/>
          <a:p>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КТ</a:t>
            </a:r>
            <a:r>
              <a:rPr lang="en-US"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скан</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на рівні нижньої легеневої вени показує дифузне затемнення матове скло і окремі дрібно-осередкові вузлики (стрілки) в обох легенях. Ущільнення </a:t>
            </a:r>
            <a:r>
              <a:rPr lang="uk-UA" sz="24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міжчасткової</a:t>
            </a:r>
            <a:r>
              <a:rPr lang="uk-UA" sz="24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плеври. Невеликі двосторонні плевральні випоти</a:t>
            </a:r>
            <a:endParaRPr lang="ru-RU" sz="2400" dirty="0">
              <a:ln>
                <a:solidFill>
                  <a:sysClr val="windowText" lastClr="000000"/>
                </a:solidFill>
              </a:ln>
            </a:endParaRPr>
          </a:p>
        </p:txBody>
      </p:sp>
      <p:pic>
        <p:nvPicPr>
          <p:cNvPr id="4" name="Picture 3" descr="вірус пневм 6 2.tif"/>
          <p:cNvPicPr>
            <a:picLocks noChangeAspect="1"/>
          </p:cNvPicPr>
          <p:nvPr/>
        </p:nvPicPr>
        <p:blipFill>
          <a:blip r:embed="rId2"/>
          <a:stretch>
            <a:fillRect/>
          </a:stretch>
        </p:blipFill>
        <p:spPr>
          <a:xfrm>
            <a:off x="1142976" y="0"/>
            <a:ext cx="6837010" cy="497819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2130425"/>
            <a:ext cx="8572560" cy="1470025"/>
          </a:xfrm>
        </p:spPr>
        <p:txBody>
          <a:bodyPr>
            <a:normAutofit fontScale="90000"/>
          </a:bodyPr>
          <a:lstStyle/>
          <a:p>
            <a:r>
              <a:rPr lang="uk-UA" sz="40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Дз</a:t>
            </a:r>
            <a:r>
              <a:rPr lang="uk-UA" sz="40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гостра двостороння вірусна пневмонія (викликана вірусом простого </a:t>
            </a:r>
            <a:r>
              <a:rPr lang="uk-UA" sz="4000" i="1" dirty="0" err="1"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герпесу</a:t>
            </a:r>
            <a:r>
              <a:rPr lang="uk-UA" sz="4000" i="1" dirty="0" smtClean="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4000" i="1" dirty="0">
              <a:ln>
                <a:solidFill>
                  <a:sysClr val="windowText" lastClr="000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14282" y="928670"/>
            <a:ext cx="8715436" cy="3429024"/>
          </a:xfrm>
        </p:spPr>
        <p:txBody>
          <a:bodyPr>
            <a:normAutofit fontScale="90000"/>
          </a:bodyPr>
          <a:lstStyle/>
          <a:p>
            <a:r>
              <a:rPr lang="uk-UA" dirty="0" smtClean="0"/>
              <a:t/>
            </a:r>
            <a:br>
              <a:rPr lang="uk-UA" dirty="0" smtClean="0"/>
            </a:br>
            <a:r>
              <a:rPr lang="uk-UA" sz="3600" dirty="0" smtClean="0">
                <a:effectLst>
                  <a:outerShdw blurRad="38100" dist="38100" dir="2700000" algn="tl">
                    <a:srgbClr val="000000">
                      <a:alpha val="43137"/>
                    </a:srgbClr>
                  </a:outerShdw>
                </a:effectLst>
                <a:latin typeface="Arial" pitchFamily="34" charset="0"/>
                <a:cs typeface="Arial" pitchFamily="34" charset="0"/>
              </a:rPr>
              <a:t>Випадок</a:t>
            </a:r>
            <a:r>
              <a:rPr lang="uk-UA" sz="4000" dirty="0" smtClean="0">
                <a:effectLst>
                  <a:outerShdw blurRad="38100" dist="38100" dir="2700000" algn="tl">
                    <a:srgbClr val="000000">
                      <a:alpha val="43137"/>
                    </a:srgbClr>
                  </a:outerShdw>
                </a:effectLst>
                <a:latin typeface="Arial" pitchFamily="34" charset="0"/>
                <a:cs typeface="Arial" pitchFamily="34" charset="0"/>
              </a:rPr>
              <a:t> 9</a:t>
            </a:r>
            <a:br>
              <a:rPr lang="uk-UA" sz="4000" dirty="0" smtClean="0">
                <a:effectLst>
                  <a:outerShdw blurRad="38100" dist="38100" dir="2700000" algn="tl">
                    <a:srgbClr val="000000">
                      <a:alpha val="43137"/>
                    </a:srgbClr>
                  </a:outerShdw>
                </a:effectLst>
                <a:latin typeface="Arial" pitchFamily="34" charset="0"/>
                <a:cs typeface="Arial" pitchFamily="34" charset="0"/>
              </a:rPr>
            </a:br>
            <a:r>
              <a:rPr lang="uk-UA" sz="4000" dirty="0" smtClean="0">
                <a:effectLst>
                  <a:outerShdw blurRad="38100" dist="38100" dir="2700000" algn="tl">
                    <a:srgbClr val="000000">
                      <a:alpha val="43137"/>
                    </a:srgbClr>
                  </a:outerShdw>
                </a:effectLst>
                <a:latin typeface="Arial" pitchFamily="34" charset="0"/>
                <a:cs typeface="Arial" pitchFamily="34" charset="0"/>
              </a:rPr>
              <a:t/>
            </a:r>
            <a:br>
              <a:rPr lang="uk-UA" sz="4000" dirty="0" smtClean="0">
                <a:effectLst>
                  <a:outerShdw blurRad="38100" dist="38100" dir="2700000" algn="tl">
                    <a:srgbClr val="000000">
                      <a:alpha val="43137"/>
                    </a:srgbClr>
                  </a:outerShdw>
                </a:effectLst>
                <a:latin typeface="Arial" pitchFamily="34" charset="0"/>
                <a:cs typeface="Arial" pitchFamily="34" charset="0"/>
              </a:rPr>
            </a:br>
            <a:r>
              <a:rPr lang="ru-RU" sz="3200" dirty="0" smtClean="0"/>
              <a:t> </a:t>
            </a:r>
            <a:r>
              <a:rPr lang="ru-RU" sz="3200" b="1" dirty="0" smtClean="0">
                <a:solidFill>
                  <a:srgbClr val="FF0000"/>
                </a:solidFill>
                <a:effectLst>
                  <a:outerShdw blurRad="38100" dist="38100" dir="2700000" algn="tl">
                    <a:srgbClr val="000000">
                      <a:alpha val="43137"/>
                    </a:srgbClr>
                  </a:outerShdw>
                </a:effectLst>
              </a:rPr>
              <a:t>2-річний хлопчик </a:t>
            </a:r>
            <a:r>
              <a:rPr lang="ru-RU" sz="3200" b="1" dirty="0" err="1" smtClean="0">
                <a:solidFill>
                  <a:srgbClr val="FF0000"/>
                </a:solidFill>
                <a:effectLst>
                  <a:outerShdw blurRad="38100" dist="38100" dir="2700000" algn="tl">
                    <a:srgbClr val="000000">
                      <a:alpha val="43137"/>
                    </a:srgbClr>
                  </a:outerShdw>
                </a:effectLst>
              </a:rPr>
              <a:t>з</a:t>
            </a:r>
            <a:r>
              <a:rPr lang="ru-RU" sz="3200" b="1" dirty="0" smtClean="0">
                <a:solidFill>
                  <a:srgbClr val="FF0000"/>
                </a:solidFill>
                <a:effectLst>
                  <a:outerShdw blurRad="38100" dist="38100" dir="2700000" algn="tl">
                    <a:srgbClr val="000000">
                      <a:alpha val="43137"/>
                    </a:srgbClr>
                  </a:outerShdw>
                </a:effectLst>
              </a:rPr>
              <a:t> кашлем </a:t>
            </a:r>
            <a:r>
              <a:rPr lang="ru-RU" sz="3200" b="1" dirty="0" err="1" smtClean="0">
                <a:solidFill>
                  <a:srgbClr val="FF0000"/>
                </a:solidFill>
                <a:effectLst>
                  <a:outerShdw blurRad="38100" dist="38100" dir="2700000" algn="tl">
                    <a:srgbClr val="000000">
                      <a:alpha val="43137"/>
                    </a:srgbClr>
                  </a:outerShdw>
                </a:effectLst>
              </a:rPr>
              <a:t>і</a:t>
            </a:r>
            <a:r>
              <a:rPr lang="ru-RU" sz="3200" b="1" dirty="0" smtClean="0">
                <a:solidFill>
                  <a:srgbClr val="FF0000"/>
                </a:solidFill>
                <a:effectLst>
                  <a:outerShdw blurRad="38100" dist="38100" dir="2700000" algn="tl">
                    <a:srgbClr val="000000">
                      <a:alpha val="43137"/>
                    </a:srgbClr>
                  </a:outerShdw>
                </a:effectLst>
              </a:rPr>
              <a:t> </a:t>
            </a:r>
            <a:r>
              <a:rPr lang="ru-RU" sz="3200" b="1" dirty="0" err="1" smtClean="0">
                <a:solidFill>
                  <a:srgbClr val="FF0000"/>
                </a:solidFill>
                <a:effectLst>
                  <a:outerShdw blurRad="38100" dist="38100" dir="2700000" algn="tl">
                    <a:srgbClr val="000000">
                      <a:alpha val="43137"/>
                    </a:srgbClr>
                  </a:outerShdw>
                </a:effectLst>
              </a:rPr>
              <a:t>невисоким</a:t>
            </a:r>
            <a:r>
              <a:rPr lang="ru-RU" sz="3200" b="1" dirty="0" smtClean="0">
                <a:solidFill>
                  <a:srgbClr val="FF0000"/>
                </a:solidFill>
                <a:effectLst>
                  <a:outerShdw blurRad="38100" dist="38100" dir="2700000" algn="tl">
                    <a:srgbClr val="000000">
                      <a:alpha val="43137"/>
                    </a:srgbClr>
                  </a:outerShdw>
                </a:effectLst>
              </a:rPr>
              <a:t> жаром </a:t>
            </a:r>
            <a:r>
              <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r>
            <a:br>
              <a:rPr lang="uk-UA" sz="3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124075" y="549275"/>
            <a:ext cx="5511800" cy="762000"/>
          </a:xfrm>
          <a:prstGeom prst="rect">
            <a:avLst/>
          </a:prstGeom>
          <a:noFill/>
          <a:ln w="9525">
            <a:noFill/>
            <a:miter lim="800000"/>
            <a:headEnd/>
            <a:tailEnd/>
          </a:ln>
          <a:effectLst/>
        </p:spPr>
        <p:txBody>
          <a:bodyPr wrap="none">
            <a:spAutoFit/>
          </a:bodyPr>
          <a:lstStyle/>
          <a:p>
            <a:pPr>
              <a:defRPr/>
            </a:pPr>
            <a:r>
              <a:rPr lang="uk-UA" sz="4400" b="1">
                <a:solidFill>
                  <a:srgbClr val="FF3300"/>
                </a:solidFill>
                <a:effectLst>
                  <a:outerShdw blurRad="38100" dist="38100" dir="2700000" algn="tl">
                    <a:srgbClr val="000000"/>
                  </a:outerShdw>
                </a:effectLst>
                <a:latin typeface="Times New Roman" pitchFamily="18" charset="0"/>
              </a:rPr>
              <a:t>Кроки оцінки знімка</a:t>
            </a:r>
            <a:endParaRPr lang="ru-RU" sz="4400" b="1">
              <a:solidFill>
                <a:srgbClr val="FF3300"/>
              </a:solidFill>
              <a:effectLst>
                <a:outerShdw blurRad="38100" dist="38100" dir="2700000" algn="tl">
                  <a:srgbClr val="000000"/>
                </a:outerShdw>
              </a:effectLst>
              <a:latin typeface="Times New Roman" pitchFamily="18" charset="0"/>
            </a:endParaRPr>
          </a:p>
        </p:txBody>
      </p:sp>
      <p:sp>
        <p:nvSpPr>
          <p:cNvPr id="78851" name="Rectangle 3"/>
          <p:cNvSpPr>
            <a:spLocks noChangeArrowheads="1"/>
          </p:cNvSpPr>
          <p:nvPr/>
        </p:nvSpPr>
        <p:spPr bwMode="auto">
          <a:xfrm>
            <a:off x="1763713" y="2492375"/>
            <a:ext cx="5886450" cy="1552575"/>
          </a:xfrm>
          <a:prstGeom prst="rect">
            <a:avLst/>
          </a:prstGeom>
          <a:noFill/>
          <a:ln w="9525">
            <a:noFill/>
            <a:miter lim="800000"/>
            <a:headEnd/>
            <a:tailEnd/>
          </a:ln>
          <a:effectLst/>
        </p:spPr>
        <p:txBody>
          <a:bodyPr>
            <a:spAutoFit/>
          </a:bodyPr>
          <a:lstStyle/>
          <a:p>
            <a:pPr>
              <a:buClr>
                <a:srgbClr val="FF3300"/>
              </a:buClr>
              <a:buFont typeface="Wingdings" pitchFamily="2" charset="2"/>
              <a:buChar char="Ø"/>
              <a:defRPr/>
            </a:pPr>
            <a:r>
              <a:rPr lang="uk-UA" sz="2400" b="1">
                <a:effectLst>
                  <a:outerShdw blurRad="38100" dist="38100" dir="2700000" algn="tl">
                    <a:srgbClr val="FFFFFF"/>
                  </a:outerShdw>
                </a:effectLst>
                <a:latin typeface="Times New Roman" pitchFamily="18" charset="0"/>
              </a:rPr>
              <a:t> Визначення відхилення</a:t>
            </a:r>
            <a:endParaRPr lang="en-US" sz="2400" b="1">
              <a:effectLst>
                <a:outerShdw blurRad="38100" dist="38100" dir="2700000" algn="tl">
                  <a:srgbClr val="FFFFFF"/>
                </a:outerShdw>
              </a:effectLst>
              <a:latin typeface="Times New Roman" pitchFamily="18" charset="0"/>
            </a:endParaRPr>
          </a:p>
          <a:p>
            <a:pPr>
              <a:buClr>
                <a:srgbClr val="FF3300"/>
              </a:buClr>
              <a:buFont typeface="Wingdings" pitchFamily="2" charset="2"/>
              <a:buChar char="Ø"/>
              <a:defRPr/>
            </a:pPr>
            <a:r>
              <a:rPr lang="uk-UA" sz="2400" b="1">
                <a:effectLst>
                  <a:outerShdw blurRad="38100" dist="38100" dir="2700000" algn="tl">
                    <a:srgbClr val="FFFFFF"/>
                  </a:outerShdw>
                </a:effectLst>
                <a:latin typeface="Times New Roman" pitchFamily="18" charset="0"/>
              </a:rPr>
              <a:t> Визначення локалізації</a:t>
            </a:r>
            <a:endParaRPr lang="en-US" sz="2400" b="1">
              <a:effectLst>
                <a:outerShdw blurRad="38100" dist="38100" dir="2700000" algn="tl">
                  <a:srgbClr val="FFFFFF"/>
                </a:outerShdw>
              </a:effectLst>
              <a:latin typeface="Times New Roman" pitchFamily="18" charset="0"/>
            </a:endParaRPr>
          </a:p>
          <a:p>
            <a:pPr>
              <a:buClr>
                <a:srgbClr val="FF3300"/>
              </a:buClr>
              <a:buFont typeface="Wingdings" pitchFamily="2" charset="2"/>
              <a:buChar char="Ø"/>
              <a:defRPr/>
            </a:pPr>
            <a:r>
              <a:rPr lang="uk-UA" sz="2400" b="1">
                <a:effectLst>
                  <a:outerShdw blurRad="38100" dist="38100" dir="2700000" algn="tl">
                    <a:srgbClr val="FFFFFF"/>
                  </a:outerShdw>
                </a:effectLst>
                <a:latin typeface="Times New Roman" pitchFamily="18" charset="0"/>
              </a:rPr>
              <a:t> Визначення патологічного процесу</a:t>
            </a:r>
            <a:endParaRPr lang="en-US" sz="2400" b="1">
              <a:effectLst>
                <a:outerShdw blurRad="38100" dist="38100" dir="2700000" algn="tl">
                  <a:srgbClr val="FFFFFF"/>
                </a:outerShdw>
              </a:effectLst>
              <a:latin typeface="Times New Roman" pitchFamily="18" charset="0"/>
            </a:endParaRPr>
          </a:p>
          <a:p>
            <a:pPr>
              <a:buClr>
                <a:srgbClr val="FF3300"/>
              </a:buClr>
              <a:buFont typeface="Wingdings" pitchFamily="2" charset="2"/>
              <a:buChar char="Ø"/>
              <a:defRPr/>
            </a:pPr>
            <a:r>
              <a:rPr lang="uk-UA" sz="2400" b="1">
                <a:effectLst>
                  <a:outerShdw blurRad="38100" dist="38100" dir="2700000" algn="tl">
                    <a:srgbClr val="FFFFFF"/>
                  </a:outerShdw>
                </a:effectLst>
                <a:latin typeface="Times New Roman" pitchFamily="18" charset="0"/>
              </a:rPr>
              <a:t> Обстеження (тести) для верифікації</a:t>
            </a:r>
            <a:endParaRPr lang="en-US" sz="2400" b="1">
              <a:effectLst>
                <a:outerShdw blurRad="38100" dist="38100" dir="2700000" algn="tl">
                  <a:srgbClr val="FFFFFF"/>
                </a:outerShdw>
              </a:effectLst>
              <a:latin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57158" y="5643578"/>
            <a:ext cx="8572560" cy="1214422"/>
          </a:xfrm>
        </p:spPr>
        <p:txBody>
          <a:bodyPr>
            <a:noAutofit/>
          </a:bodyPr>
          <a:lstStyle/>
          <a:p>
            <a:r>
              <a:rPr lang="uk-UA" sz="2000" dirty="0" smtClean="0">
                <a:ln w="3175">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Двосторонні зливні консолідації, справа </a:t>
            </a:r>
            <a:r>
              <a:rPr lang="uk-UA" sz="2000" dirty="0" err="1" smtClean="0">
                <a:ln w="3175">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інтерстиціальний</a:t>
            </a:r>
            <a:r>
              <a:rPr lang="uk-UA" sz="2000" dirty="0" smtClean="0">
                <a:ln w="3175">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рисунок, "</a:t>
            </a:r>
            <a:r>
              <a:rPr lang="uk-UA" sz="2000" i="1" dirty="0" err="1" smtClean="0">
                <a:ln w="3175">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перібронхіальні</a:t>
            </a:r>
            <a:r>
              <a:rPr lang="uk-UA" sz="2000" i="1" dirty="0" smtClean="0">
                <a:ln w="3175">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наручники</a:t>
            </a:r>
            <a:r>
              <a:rPr lang="uk-UA" sz="2000" dirty="0" smtClean="0">
                <a:ln w="3175">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Вірусні пневмонії, зазвичай, двосторонні (відміно від бактеріальних), займають більш ніж одну частку</a:t>
            </a:r>
            <a:endParaRPr lang="uk-UA" sz="2000" dirty="0">
              <a:ln w="3175">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Viral Pneumonia.tif"/>
          <p:cNvPicPr/>
          <p:nvPr/>
        </p:nvPicPr>
        <p:blipFill>
          <a:blip r:embed="rId3"/>
          <a:stretch>
            <a:fillRect/>
          </a:stretch>
        </p:blipFill>
        <p:spPr>
          <a:xfrm>
            <a:off x="964381" y="0"/>
            <a:ext cx="7215238" cy="571501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14282" y="928670"/>
            <a:ext cx="8715436" cy="3429024"/>
          </a:xfrm>
        </p:spPr>
        <p:txBody>
          <a:bodyPr>
            <a:normAutofit/>
          </a:bodyPr>
          <a:lstStyle/>
          <a:p>
            <a:r>
              <a:rPr lang="uk-UA" dirty="0" smtClean="0"/>
              <a:t/>
            </a:r>
            <a:br>
              <a:rPr lang="uk-UA" dirty="0" smtClean="0"/>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r>
              <a:rPr lang="uk-UA" dirty="0" smtClean="0">
                <a:effectLst>
                  <a:outerShdw blurRad="38100" dist="38100" dir="2700000" algn="tl">
                    <a:srgbClr val="000000">
                      <a:alpha val="43137"/>
                    </a:srgbClr>
                  </a:outerShdw>
                </a:effectLst>
                <a:latin typeface="Arial" pitchFamily="34" charset="0"/>
                <a:cs typeface="Arial" pitchFamily="34" charset="0"/>
              </a:rPr>
              <a:t/>
            </a:r>
            <a:br>
              <a:rPr lang="uk-UA" dirty="0" smtClean="0">
                <a:effectLst>
                  <a:outerShdw blurRad="38100" dist="38100" dir="2700000" algn="tl">
                    <a:srgbClr val="000000">
                      <a:alpha val="43137"/>
                    </a:srgbClr>
                  </a:outerShdw>
                </a:effectLst>
                <a:latin typeface="Arial" pitchFamily="34" charset="0"/>
                <a:cs typeface="Arial" pitchFamily="34" charset="0"/>
              </a:rPr>
            </a:br>
            <a:endParaRPr lang="ru-RU"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321439" y="1000108"/>
            <a:ext cx="8501122" cy="5016758"/>
          </a:xfrm>
          <a:prstGeom prst="rect">
            <a:avLst/>
          </a:prstGeom>
        </p:spPr>
        <p:txBody>
          <a:bodyPr wrap="square">
            <a:spAutoFit/>
          </a:bodyPr>
          <a:lstStyle/>
          <a:p>
            <a:pPr algn="ct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Найпоширен</a:t>
            </a:r>
            <a:r>
              <a:rPr lang="uk-UA"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ішими</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збудник</a:t>
            </a:r>
            <a:r>
              <a:rPr lang="uk-UA"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ами</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вірусни</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х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інфекцій</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нижніх</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дихальних</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шляхів</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у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дітей</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є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грип</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вірус саркоми </a:t>
            </a:r>
            <a:r>
              <a:rPr lang="uk-UA"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Рауса</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і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парагрип</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Інші</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причини</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включають</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аденовірус</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параміксовірус</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цитомегаловірус</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герпес</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і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вітрян</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у</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вісп</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у</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Хворі д</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іти</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з інфільтратами на знімку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мож</a:t>
            </a:r>
            <a:r>
              <a:rPr lang="uk-UA"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уть</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пройти</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експрес-тестування</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на</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антиген</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їх</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виділен</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ь</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з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носа</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Ці</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тести</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виявл</a:t>
            </a:r>
            <a:r>
              <a:rPr lang="uk-UA"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яють</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принаймні</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антиген</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и на</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грип</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парагрип</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і</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респіраторн</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і</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синцитіальн</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і </a:t>
            </a:r>
            <a:r>
              <a:rPr lang="en-US" sz="32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вірус</a:t>
            </a:r>
            <a:r>
              <a:rPr lang="uk-UA"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и</a:t>
            </a:r>
            <a:r>
              <a:rPr lang="en-US" sz="32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a:t>
            </a:r>
            <a:endParaRPr lang="uk-UA" sz="3600"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Font typeface="Wingdings" pitchFamily="2" charset="2"/>
              <a:buChar char="v"/>
            </a:pPr>
            <a:r>
              <a:rPr lang="ru-RU"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гостра</a:t>
            </a:r>
            <a:r>
              <a:rPr lang="ru-RU"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інтестиціальна</a:t>
            </a:r>
            <a:r>
              <a:rPr lang="ru-RU"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пневмонія</a:t>
            </a:r>
            <a:endParaRPr lang="ru-RU" i="1" dirty="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357166"/>
            <a:ext cx="8715436" cy="6000792"/>
          </a:xfrm>
        </p:spPr>
        <p:txBody>
          <a:bodyPr>
            <a:normAutofit fontScale="92500" lnSpcReduction="10000"/>
          </a:bodyPr>
          <a:lstStyle/>
          <a:p>
            <a:r>
              <a:rPr lang="uk-UA" dirty="0" smtClean="0">
                <a:ln>
                  <a:solidFill>
                    <a:sysClr val="windowText" lastClr="000000"/>
                  </a:solidFill>
                </a:ln>
                <a:solidFill>
                  <a:srgbClr val="FF0000"/>
                </a:solidFill>
              </a:rPr>
              <a:t>Гостра </a:t>
            </a:r>
            <a:r>
              <a:rPr lang="uk-UA" dirty="0" err="1" smtClean="0">
                <a:ln>
                  <a:solidFill>
                    <a:sysClr val="windowText" lastClr="000000"/>
                  </a:solidFill>
                </a:ln>
                <a:solidFill>
                  <a:srgbClr val="FF0000"/>
                </a:solidFill>
              </a:rPr>
              <a:t>інтерстиціальна</a:t>
            </a:r>
            <a:r>
              <a:rPr lang="uk-UA" dirty="0" smtClean="0">
                <a:ln>
                  <a:solidFill>
                    <a:sysClr val="windowText" lastClr="000000"/>
                  </a:solidFill>
                </a:ln>
                <a:solidFill>
                  <a:srgbClr val="FF0000"/>
                </a:solidFill>
              </a:rPr>
              <a:t> пневмонія є блискавичним захворюванням невідомої етіології, яке зазвичай відбувається в раніше здорової людини і завдає дифузні альвеолярні ушкодження. Гостра </a:t>
            </a:r>
            <a:r>
              <a:rPr lang="uk-UA" dirty="0" err="1" smtClean="0">
                <a:ln>
                  <a:solidFill>
                    <a:sysClr val="windowText" lastClr="000000"/>
                  </a:solidFill>
                </a:ln>
                <a:solidFill>
                  <a:srgbClr val="FF0000"/>
                </a:solidFill>
              </a:rPr>
              <a:t>інтерстиціальна</a:t>
            </a:r>
            <a:r>
              <a:rPr lang="uk-UA" dirty="0" smtClean="0">
                <a:ln>
                  <a:solidFill>
                    <a:sysClr val="windowText" lastClr="000000"/>
                  </a:solidFill>
                </a:ln>
                <a:solidFill>
                  <a:srgbClr val="FF0000"/>
                </a:solidFill>
              </a:rPr>
              <a:t> пневмонія була описана в 1986 році. Пацієнти мали симптоми гострої дихальної недостатності та потребували штучної вентиляції легенів протягом 1-2 тижнів після появи симптомів. Пошкодження проявляється деструкцією </a:t>
            </a:r>
            <a:r>
              <a:rPr lang="uk-UA" dirty="0" err="1" smtClean="0">
                <a:ln>
                  <a:solidFill>
                    <a:sysClr val="windowText" lastClr="000000"/>
                  </a:solidFill>
                </a:ln>
                <a:solidFill>
                  <a:srgbClr val="FF0000"/>
                </a:solidFill>
              </a:rPr>
              <a:t>гіалінових</a:t>
            </a:r>
            <a:r>
              <a:rPr lang="uk-UA" dirty="0" smtClean="0">
                <a:ln>
                  <a:solidFill>
                    <a:sysClr val="windowText" lastClr="000000"/>
                  </a:solidFill>
                </a:ln>
                <a:solidFill>
                  <a:srgbClr val="FF0000"/>
                </a:solidFill>
              </a:rPr>
              <a:t> мембран, альвеолярної підкладки і </a:t>
            </a:r>
            <a:r>
              <a:rPr lang="uk-UA" dirty="0" err="1" smtClean="0">
                <a:ln>
                  <a:solidFill>
                    <a:sysClr val="windowText" lastClr="000000"/>
                  </a:solidFill>
                </a:ln>
                <a:solidFill>
                  <a:srgbClr val="FF0000"/>
                </a:solidFill>
              </a:rPr>
              <a:t>ендотеліальних</a:t>
            </a:r>
            <a:r>
              <a:rPr lang="uk-UA" dirty="0" smtClean="0">
                <a:ln>
                  <a:solidFill>
                    <a:sysClr val="windowText" lastClr="000000"/>
                  </a:solidFill>
                </a:ln>
                <a:solidFill>
                  <a:srgbClr val="FF0000"/>
                </a:solidFill>
              </a:rPr>
              <a:t> клітин та набряком легенів. Гістопатологічні прояви поділяють на три фази: гостра ексудативна, </a:t>
            </a:r>
            <a:r>
              <a:rPr lang="uk-UA" dirty="0" err="1" smtClean="0">
                <a:ln>
                  <a:solidFill>
                    <a:sysClr val="windowText" lastClr="000000"/>
                  </a:solidFill>
                </a:ln>
                <a:solidFill>
                  <a:srgbClr val="FF0000"/>
                </a:solidFill>
              </a:rPr>
              <a:t>підгостра</a:t>
            </a:r>
            <a:r>
              <a:rPr lang="uk-UA" dirty="0" smtClean="0">
                <a:ln>
                  <a:solidFill>
                    <a:sysClr val="windowText" lastClr="000000"/>
                  </a:solidFill>
                </a:ln>
                <a:solidFill>
                  <a:srgbClr val="FF0000"/>
                </a:solidFill>
              </a:rPr>
              <a:t> </a:t>
            </a:r>
            <a:r>
              <a:rPr lang="uk-UA" dirty="0" err="1" smtClean="0">
                <a:ln>
                  <a:solidFill>
                    <a:sysClr val="windowText" lastClr="000000"/>
                  </a:solidFill>
                </a:ln>
                <a:solidFill>
                  <a:srgbClr val="FF0000"/>
                </a:solidFill>
              </a:rPr>
              <a:t>проліферативна</a:t>
            </a:r>
            <a:r>
              <a:rPr lang="uk-UA" dirty="0" smtClean="0">
                <a:ln>
                  <a:solidFill>
                    <a:sysClr val="windowText" lastClr="000000"/>
                  </a:solidFill>
                </a:ln>
                <a:solidFill>
                  <a:srgbClr val="FF0000"/>
                </a:solidFill>
              </a:rPr>
              <a:t> і хронічна фіброзна (корелюють з клінічним розвитком захворювання)</a:t>
            </a:r>
            <a:endParaRPr lang="ru-RU" dirty="0">
              <a:ln>
                <a:solidFill>
                  <a:sysClr val="windowText" lastClr="000000"/>
                </a:solidFill>
              </a:ln>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4929198"/>
            <a:ext cx="8643998" cy="1752600"/>
          </a:xfrm>
        </p:spPr>
        <p:txBody>
          <a:bodyPr>
            <a:normAutofit fontScale="70000" lnSpcReduction="20000"/>
          </a:bodyPr>
          <a:lstStyle/>
          <a:p>
            <a:r>
              <a:rPr lang="uk-UA" dirty="0" smtClean="0">
                <a:ln>
                  <a:solidFill>
                    <a:sysClr val="windowText" lastClr="000000"/>
                  </a:solidFill>
                </a:ln>
                <a:solidFill>
                  <a:srgbClr val="FF0000"/>
                </a:solidFill>
              </a:rPr>
              <a:t>Гостра </a:t>
            </a:r>
            <a:r>
              <a:rPr lang="uk-UA" dirty="0" err="1" smtClean="0">
                <a:ln>
                  <a:solidFill>
                    <a:sysClr val="windowText" lastClr="000000"/>
                  </a:solidFill>
                </a:ln>
                <a:solidFill>
                  <a:srgbClr val="FF0000"/>
                </a:solidFill>
              </a:rPr>
              <a:t>інтерстиціальна</a:t>
            </a:r>
            <a:r>
              <a:rPr lang="uk-UA" dirty="0" smtClean="0">
                <a:ln>
                  <a:solidFill>
                    <a:sysClr val="windowText" lastClr="000000"/>
                  </a:solidFill>
                </a:ln>
                <a:solidFill>
                  <a:srgbClr val="FF0000"/>
                </a:solidFill>
              </a:rPr>
              <a:t> пневмонія у 43-річної жінки. </a:t>
            </a:r>
            <a:r>
              <a:rPr lang="uk-UA" dirty="0" err="1" smtClean="0">
                <a:ln>
                  <a:solidFill>
                    <a:sysClr val="windowText" lastClr="000000"/>
                  </a:solidFill>
                </a:ln>
                <a:solidFill>
                  <a:srgbClr val="FF0000"/>
                </a:solidFill>
              </a:rPr>
              <a:t>КТ-скан</a:t>
            </a:r>
            <a:r>
              <a:rPr lang="uk-UA" dirty="0" smtClean="0">
                <a:ln>
                  <a:solidFill>
                    <a:sysClr val="windowText" lastClr="000000"/>
                  </a:solidFill>
                </a:ln>
                <a:solidFill>
                  <a:srgbClr val="FF0000"/>
                </a:solidFill>
              </a:rPr>
              <a:t> правою легені через 20 днів після появи симптомів демонструє великі осередки затемнення матове скло і </a:t>
            </a:r>
            <a:r>
              <a:rPr lang="uk-UA" dirty="0" err="1" smtClean="0">
                <a:ln>
                  <a:solidFill>
                    <a:sysClr val="windowText" lastClr="000000"/>
                  </a:solidFill>
                </a:ln>
                <a:solidFill>
                  <a:srgbClr val="FF0000"/>
                </a:solidFill>
              </a:rPr>
              <a:t>внутрідолькові</a:t>
            </a:r>
            <a:r>
              <a:rPr lang="uk-UA" dirty="0" smtClean="0">
                <a:ln>
                  <a:solidFill>
                    <a:sysClr val="windowText" lastClr="000000"/>
                  </a:solidFill>
                </a:ln>
                <a:solidFill>
                  <a:srgbClr val="FF0000"/>
                </a:solidFill>
              </a:rPr>
              <a:t> ретикулярні помутніння. </a:t>
            </a:r>
            <a:r>
              <a:rPr lang="uk-UA" dirty="0" err="1" smtClean="0">
                <a:ln>
                  <a:solidFill>
                    <a:sysClr val="windowText" lastClr="000000"/>
                  </a:solidFill>
                </a:ln>
                <a:solidFill>
                  <a:srgbClr val="FF0000"/>
                </a:solidFill>
              </a:rPr>
              <a:t>Тракційні</a:t>
            </a:r>
            <a:r>
              <a:rPr lang="uk-UA" dirty="0" smtClean="0">
                <a:ln>
                  <a:solidFill>
                    <a:sysClr val="windowText" lastClr="000000"/>
                  </a:solidFill>
                </a:ln>
                <a:solidFill>
                  <a:srgbClr val="FF0000"/>
                </a:solidFill>
              </a:rPr>
              <a:t> </a:t>
            </a:r>
            <a:r>
              <a:rPr lang="uk-UA" dirty="0" err="1" smtClean="0">
                <a:ln>
                  <a:solidFill>
                    <a:sysClr val="windowText" lastClr="000000"/>
                  </a:solidFill>
                </a:ln>
                <a:solidFill>
                  <a:srgbClr val="FF0000"/>
                </a:solidFill>
              </a:rPr>
              <a:t>бронхоектази</a:t>
            </a:r>
            <a:r>
              <a:rPr lang="uk-UA" dirty="0" smtClean="0">
                <a:ln>
                  <a:solidFill>
                    <a:sysClr val="windowText" lastClr="000000"/>
                  </a:solidFill>
                </a:ln>
                <a:solidFill>
                  <a:srgbClr val="FF0000"/>
                </a:solidFill>
              </a:rPr>
              <a:t> на рівні сегментарних бронхів (суцільні стрілки). Слабкий плеврит (відкриті стрілки) у великих щілинах.</a:t>
            </a:r>
            <a:endParaRPr lang="ru-RU" dirty="0">
              <a:ln>
                <a:solidFill>
                  <a:sysClr val="windowText" lastClr="000000"/>
                </a:solidFill>
              </a:ln>
              <a:solidFill>
                <a:srgbClr val="FF0000"/>
              </a:solidFill>
            </a:endParaRPr>
          </a:p>
        </p:txBody>
      </p:sp>
      <p:pic>
        <p:nvPicPr>
          <p:cNvPr id="4" name="Picture 3" descr="гост Інтерст пневм 1.tif"/>
          <p:cNvPicPr>
            <a:picLocks noChangeAspect="1"/>
          </p:cNvPicPr>
          <p:nvPr/>
        </p:nvPicPr>
        <p:blipFill>
          <a:blip r:embed="rId2"/>
          <a:stretch>
            <a:fillRect/>
          </a:stretch>
        </p:blipFill>
        <p:spPr>
          <a:xfrm>
            <a:off x="2143108" y="0"/>
            <a:ext cx="4786346" cy="494585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105424"/>
            <a:ext cx="8715436" cy="1752600"/>
          </a:xfrm>
        </p:spPr>
        <p:txBody>
          <a:bodyPr>
            <a:normAutofit fontScale="77500" lnSpcReduction="20000"/>
          </a:bodyPr>
          <a:lstStyle/>
          <a:p>
            <a:r>
              <a:rPr lang="uk-UA" dirty="0" smtClean="0">
                <a:ln>
                  <a:solidFill>
                    <a:sysClr val="windowText" lastClr="000000"/>
                  </a:solidFill>
                </a:ln>
                <a:solidFill>
                  <a:srgbClr val="FF0000"/>
                </a:solidFill>
              </a:rPr>
              <a:t>Гостра </a:t>
            </a:r>
            <a:r>
              <a:rPr lang="uk-UA" dirty="0" err="1" smtClean="0">
                <a:ln>
                  <a:solidFill>
                    <a:sysClr val="windowText" lastClr="000000"/>
                  </a:solidFill>
                </a:ln>
                <a:solidFill>
                  <a:srgbClr val="FF0000"/>
                </a:solidFill>
              </a:rPr>
              <a:t>інтерстиціальна</a:t>
            </a:r>
            <a:r>
              <a:rPr lang="uk-UA" dirty="0" smtClean="0">
                <a:ln>
                  <a:solidFill>
                    <a:sysClr val="windowText" lastClr="000000"/>
                  </a:solidFill>
                </a:ln>
                <a:solidFill>
                  <a:srgbClr val="FF0000"/>
                </a:solidFill>
              </a:rPr>
              <a:t> пневмонія у 64-річної жінки. </a:t>
            </a:r>
            <a:r>
              <a:rPr lang="uk-UA" dirty="0" err="1" smtClean="0">
                <a:ln>
                  <a:solidFill>
                    <a:sysClr val="windowText" lastClr="000000"/>
                  </a:solidFill>
                </a:ln>
                <a:solidFill>
                  <a:srgbClr val="FF0000"/>
                </a:solidFill>
              </a:rPr>
              <a:t>КТ-скан</a:t>
            </a:r>
            <a:r>
              <a:rPr lang="uk-UA" dirty="0" smtClean="0">
                <a:ln>
                  <a:solidFill>
                    <a:sysClr val="windowText" lastClr="000000"/>
                  </a:solidFill>
                </a:ln>
                <a:solidFill>
                  <a:srgbClr val="FF0000"/>
                </a:solidFill>
              </a:rPr>
              <a:t> правої легені на рівні кіля трахеї через 7 днів після появи симптомів. Невелика консолідація та </a:t>
            </a:r>
            <a:r>
              <a:rPr lang="uk-UA" dirty="0" err="1" smtClean="0">
                <a:ln>
                  <a:solidFill>
                    <a:sysClr val="windowText" lastClr="000000"/>
                  </a:solidFill>
                </a:ln>
                <a:solidFill>
                  <a:srgbClr val="FF0000"/>
                </a:solidFill>
              </a:rPr>
              <a:t>тракційні</a:t>
            </a:r>
            <a:r>
              <a:rPr lang="uk-UA" dirty="0" smtClean="0">
                <a:ln>
                  <a:solidFill>
                    <a:sysClr val="windowText" lastClr="000000"/>
                  </a:solidFill>
                </a:ln>
                <a:solidFill>
                  <a:srgbClr val="FF0000"/>
                </a:solidFill>
              </a:rPr>
              <a:t> </a:t>
            </a:r>
            <a:r>
              <a:rPr lang="uk-UA" dirty="0" err="1" smtClean="0">
                <a:ln>
                  <a:solidFill>
                    <a:sysClr val="windowText" lastClr="000000"/>
                  </a:solidFill>
                </a:ln>
                <a:solidFill>
                  <a:srgbClr val="FF0000"/>
                </a:solidFill>
              </a:rPr>
              <a:t>бронхоектази</a:t>
            </a:r>
            <a:r>
              <a:rPr lang="uk-UA" dirty="0" smtClean="0">
                <a:ln>
                  <a:solidFill>
                    <a:sysClr val="windowText" lastClr="000000"/>
                  </a:solidFill>
                </a:ln>
                <a:solidFill>
                  <a:srgbClr val="FF0000"/>
                </a:solidFill>
              </a:rPr>
              <a:t> (маленькі стрілки). </a:t>
            </a:r>
            <a:r>
              <a:rPr lang="uk-UA" dirty="0" err="1" smtClean="0">
                <a:ln>
                  <a:solidFill>
                    <a:sysClr val="windowText" lastClr="000000"/>
                  </a:solidFill>
                </a:ln>
                <a:solidFill>
                  <a:srgbClr val="FF0000"/>
                </a:solidFill>
              </a:rPr>
              <a:t>Субсегментарн</a:t>
            </a:r>
            <a:r>
              <a:rPr lang="ru-RU" dirty="0" err="1" smtClean="0">
                <a:ln>
                  <a:solidFill>
                    <a:sysClr val="windowText" lastClr="000000"/>
                  </a:solidFill>
                </a:ln>
                <a:solidFill>
                  <a:srgbClr val="FF0000"/>
                </a:solidFill>
              </a:rPr>
              <a:t>і</a:t>
            </a:r>
            <a:r>
              <a:rPr lang="uk-UA" dirty="0" smtClean="0">
                <a:ln>
                  <a:solidFill>
                    <a:sysClr val="windowText" lastClr="000000"/>
                  </a:solidFill>
                </a:ln>
                <a:solidFill>
                  <a:srgbClr val="FF0000"/>
                </a:solidFill>
              </a:rPr>
              <a:t> бронхи (великі стрілки) і артерії деформовані, що вказує на архітектурні спотворення.</a:t>
            </a:r>
            <a:endParaRPr lang="ru-RU" dirty="0">
              <a:ln>
                <a:solidFill>
                  <a:sysClr val="windowText" lastClr="000000"/>
                </a:solidFill>
              </a:ln>
              <a:solidFill>
                <a:srgbClr val="FF0000"/>
              </a:solidFill>
            </a:endParaRPr>
          </a:p>
        </p:txBody>
      </p:sp>
      <p:pic>
        <p:nvPicPr>
          <p:cNvPr id="4" name="Picture 3" descr="гост Інтерст пневм 2.tif"/>
          <p:cNvPicPr>
            <a:picLocks noChangeAspect="1"/>
          </p:cNvPicPr>
          <p:nvPr/>
        </p:nvPicPr>
        <p:blipFill>
          <a:blip r:embed="rId2"/>
          <a:stretch>
            <a:fillRect/>
          </a:stretch>
        </p:blipFill>
        <p:spPr>
          <a:xfrm>
            <a:off x="1857356" y="0"/>
            <a:ext cx="5357850" cy="51181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buFont typeface="Wingdings" pitchFamily="2" charset="2"/>
              <a:buChar char="v"/>
            </a:pPr>
            <a:r>
              <a:rPr lang="ru-RU"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5300"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хронічні</a:t>
            </a:r>
            <a:r>
              <a:rPr lang="ru-RU" sz="5300"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5300"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інтерстиціальні</a:t>
            </a:r>
            <a:r>
              <a:rPr lang="ru-RU" sz="5300"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5300"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пневмонії</a:t>
            </a:r>
            <a:endParaRPr lang="ru-RU" i="1" dirty="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звичайна</a:t>
            </a:r>
            <a:r>
              <a:rPr lang="ru-RU"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інтерстиціальна</a:t>
            </a:r>
            <a:r>
              <a:rPr lang="ru-RU"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пневмонія</a:t>
            </a:r>
            <a:endParaRPr lang="ru-RU" i="1" dirty="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571480"/>
            <a:ext cx="8643998" cy="5643602"/>
          </a:xfrm>
        </p:spPr>
        <p:txBody>
          <a:bodyPr>
            <a:normAutofit fontScale="70000" lnSpcReduction="20000"/>
          </a:bodyPr>
          <a:lstStyle/>
          <a:p>
            <a:pPr algn="l"/>
            <a:r>
              <a:rPr lang="uk-UA" dirty="0" smtClean="0">
                <a:solidFill>
                  <a:schemeClr val="tx1"/>
                </a:solidFill>
              </a:rPr>
              <a:t>		</a:t>
            </a:r>
            <a:r>
              <a:rPr lang="uk-UA" sz="4100" dirty="0" smtClean="0">
                <a:ln>
                  <a:solidFill>
                    <a:sysClr val="windowText" lastClr="00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Класифікація:</a:t>
            </a:r>
            <a:r>
              <a:rPr lang="uk-UA" dirty="0" smtClean="0">
                <a:solidFill>
                  <a:schemeClr val="tx1"/>
                </a:solidFill>
              </a:rPr>
              <a:t> </a:t>
            </a:r>
          </a:p>
          <a:p>
            <a:pPr algn="l"/>
            <a:r>
              <a:rPr lang="uk-UA" dirty="0" smtClean="0">
                <a:solidFill>
                  <a:schemeClr val="tx1"/>
                </a:solidFill>
              </a:rPr>
              <a:t>		   </a:t>
            </a:r>
            <a:r>
              <a:rPr lang="uk-UA" dirty="0" smtClean="0">
                <a:ln>
                  <a:solidFill>
                    <a:sysClr val="windowText" lastClr="000000"/>
                  </a:solidFill>
                </a:ln>
                <a:solidFill>
                  <a:srgbClr val="FF0000"/>
                </a:solidFill>
                <a:latin typeface="Times New Roman" pitchFamily="18" charset="0"/>
                <a:cs typeface="Times New Roman" pitchFamily="18" charset="0"/>
              </a:rPr>
              <a:t>звичайна (ЗІП), </a:t>
            </a:r>
          </a:p>
          <a:p>
            <a:pPr algn="l"/>
            <a:r>
              <a:rPr lang="uk-UA" dirty="0" smtClean="0">
                <a:ln>
                  <a:solidFill>
                    <a:sysClr val="windowText" lastClr="000000"/>
                  </a:solidFill>
                </a:ln>
                <a:solidFill>
                  <a:srgbClr val="FF0000"/>
                </a:solidFill>
                <a:latin typeface="Times New Roman" pitchFamily="18" charset="0"/>
                <a:cs typeface="Times New Roman" pitchFamily="18" charset="0"/>
              </a:rPr>
              <a:t>		   </a:t>
            </a:r>
            <a:r>
              <a:rPr lang="uk-UA" dirty="0" err="1" smtClean="0">
                <a:ln>
                  <a:solidFill>
                    <a:sysClr val="windowText" lastClr="000000"/>
                  </a:solidFill>
                </a:ln>
                <a:solidFill>
                  <a:srgbClr val="FF0000"/>
                </a:solidFill>
                <a:latin typeface="Times New Roman" pitchFamily="18" charset="0"/>
                <a:cs typeface="Times New Roman" pitchFamily="18" charset="0"/>
              </a:rPr>
              <a:t>десквамативна</a:t>
            </a:r>
            <a:r>
              <a:rPr lang="uk-UA" dirty="0" smtClean="0">
                <a:ln>
                  <a:solidFill>
                    <a:sysClr val="windowText" lastClr="000000"/>
                  </a:solidFill>
                </a:ln>
                <a:solidFill>
                  <a:srgbClr val="FF0000"/>
                </a:solidFill>
                <a:latin typeface="Times New Roman" pitchFamily="18" charset="0"/>
                <a:cs typeface="Times New Roman" pitchFamily="18" charset="0"/>
              </a:rPr>
              <a:t> (ДІП) і </a:t>
            </a:r>
          </a:p>
          <a:p>
            <a:pPr algn="l"/>
            <a:r>
              <a:rPr lang="uk-UA" dirty="0" smtClean="0">
                <a:ln>
                  <a:solidFill>
                    <a:sysClr val="windowText" lastClr="000000"/>
                  </a:solidFill>
                </a:ln>
                <a:solidFill>
                  <a:srgbClr val="FF0000"/>
                </a:solidFill>
                <a:latin typeface="Times New Roman" pitchFamily="18" charset="0"/>
                <a:cs typeface="Times New Roman" pitchFamily="18" charset="0"/>
              </a:rPr>
              <a:t>		   </a:t>
            </a:r>
            <a:r>
              <a:rPr lang="uk-UA" dirty="0" err="1" smtClean="0">
                <a:ln>
                  <a:solidFill>
                    <a:sysClr val="windowText" lastClr="000000"/>
                  </a:solidFill>
                </a:ln>
                <a:solidFill>
                  <a:srgbClr val="FF0000"/>
                </a:solidFill>
                <a:latin typeface="Times New Roman" pitchFamily="18" charset="0"/>
                <a:cs typeface="Times New Roman" pitchFamily="18" charset="0"/>
              </a:rPr>
              <a:t>облітеративний</a:t>
            </a:r>
            <a:r>
              <a:rPr lang="uk-UA" dirty="0" smtClean="0">
                <a:ln>
                  <a:solidFill>
                    <a:sysClr val="windowText" lastClr="000000"/>
                  </a:solidFill>
                </a:ln>
                <a:solidFill>
                  <a:srgbClr val="FF0000"/>
                </a:solidFill>
                <a:latin typeface="Times New Roman" pitchFamily="18" charset="0"/>
                <a:cs typeface="Times New Roman" pitchFamily="18" charset="0"/>
              </a:rPr>
              <a:t> </a:t>
            </a:r>
            <a:r>
              <a:rPr lang="uk-UA" dirty="0" err="1" smtClean="0">
                <a:ln>
                  <a:solidFill>
                    <a:sysClr val="windowText" lastClr="000000"/>
                  </a:solidFill>
                </a:ln>
                <a:solidFill>
                  <a:srgbClr val="FF0000"/>
                </a:solidFill>
                <a:latin typeface="Times New Roman" pitchFamily="18" charset="0"/>
                <a:cs typeface="Times New Roman" pitchFamily="18" charset="0"/>
              </a:rPr>
              <a:t>бронхіоліт</a:t>
            </a:r>
            <a:r>
              <a:rPr lang="uk-UA" dirty="0" smtClean="0">
                <a:ln>
                  <a:solidFill>
                    <a:sysClr val="windowText" lastClr="000000"/>
                  </a:solidFill>
                </a:ln>
                <a:solidFill>
                  <a:srgbClr val="FF0000"/>
                </a:solidFill>
                <a:latin typeface="Times New Roman" pitchFamily="18" charset="0"/>
                <a:cs typeface="Times New Roman" pitchFamily="18" charset="0"/>
              </a:rPr>
              <a:t> (</a:t>
            </a:r>
            <a:r>
              <a:rPr lang="uk-UA" dirty="0" err="1" smtClean="0">
                <a:ln>
                  <a:solidFill>
                    <a:sysClr val="windowText" lastClr="000000"/>
                  </a:solidFill>
                </a:ln>
                <a:solidFill>
                  <a:srgbClr val="FF0000"/>
                </a:solidFill>
                <a:latin typeface="Times New Roman" pitchFamily="18" charset="0"/>
                <a:cs typeface="Times New Roman" pitchFamily="18" charset="0"/>
              </a:rPr>
              <a:t>БІП</a:t>
            </a:r>
            <a:r>
              <a:rPr lang="uk-UA" dirty="0" smtClean="0">
                <a:ln>
                  <a:solidFill>
                    <a:sysClr val="windowText" lastClr="000000"/>
                  </a:solidFill>
                </a:ln>
                <a:solidFill>
                  <a:srgbClr val="FF0000"/>
                </a:solidFill>
                <a:latin typeface="Times New Roman" pitchFamily="18" charset="0"/>
                <a:cs typeface="Times New Roman" pitchFamily="18" charset="0"/>
              </a:rPr>
              <a:t>). </a:t>
            </a:r>
          </a:p>
          <a:p>
            <a:pPr algn="l">
              <a:lnSpc>
                <a:spcPct val="110000"/>
              </a:lnSpc>
            </a:pPr>
            <a:r>
              <a:rPr lang="uk-UA" dirty="0" smtClean="0">
                <a:solidFill>
                  <a:schemeClr val="tx1"/>
                </a:solidFill>
              </a:rPr>
              <a:t>     </a:t>
            </a:r>
            <a:r>
              <a:rPr lang="uk-UA" sz="3400" dirty="0" smtClean="0">
                <a:ln>
                  <a:solidFill>
                    <a:sysClr val="windowText" lastClr="000000"/>
                  </a:solidFill>
                </a:ln>
                <a:solidFill>
                  <a:srgbClr val="FF0000"/>
                </a:solidFill>
                <a:latin typeface="Arial" pitchFamily="34" charset="0"/>
                <a:cs typeface="Arial" pitchFamily="34" charset="0"/>
              </a:rPr>
              <a:t>ЗІП, найпоширеніший тип. Гістологія: вкраплення осередків запалення, відкладення колагену і фіброзу на тлі нормальних легень. Зазвичай вражає чоловіків 40-60 років, проявляється двостороннім базальним нерегулярним затемненням матове скло , втратою об</a:t>
            </a:r>
            <a:r>
              <a:rPr lang="en-US" sz="3400" dirty="0" smtClean="0">
                <a:ln>
                  <a:solidFill>
                    <a:sysClr val="windowText" lastClr="000000"/>
                  </a:solidFill>
                </a:ln>
                <a:solidFill>
                  <a:srgbClr val="FF0000"/>
                </a:solidFill>
                <a:latin typeface="Arial" pitchFamily="34" charset="0"/>
                <a:cs typeface="Arial" pitchFamily="34" charset="0"/>
              </a:rPr>
              <a:t>'</a:t>
            </a:r>
            <a:r>
              <a:rPr lang="uk-UA" sz="3400" dirty="0" err="1" smtClean="0">
                <a:ln>
                  <a:solidFill>
                    <a:sysClr val="windowText" lastClr="000000"/>
                  </a:solidFill>
                </a:ln>
                <a:solidFill>
                  <a:srgbClr val="FF0000"/>
                </a:solidFill>
                <a:latin typeface="Arial" pitchFamily="34" charset="0"/>
                <a:cs typeface="Arial" pitchFamily="34" charset="0"/>
              </a:rPr>
              <a:t>єму</a:t>
            </a:r>
            <a:r>
              <a:rPr lang="uk-UA" sz="3400" dirty="0" smtClean="0">
                <a:ln>
                  <a:solidFill>
                    <a:sysClr val="windowText" lastClr="000000"/>
                  </a:solidFill>
                </a:ln>
                <a:solidFill>
                  <a:srgbClr val="FF0000"/>
                </a:solidFill>
                <a:latin typeface="Arial" pitchFamily="34" charset="0"/>
                <a:cs typeface="Arial" pitchFamily="34" charset="0"/>
              </a:rPr>
              <a:t>, </a:t>
            </a:r>
            <a:r>
              <a:rPr lang="uk-UA" sz="3400" dirty="0" err="1" smtClean="0">
                <a:ln>
                  <a:solidFill>
                    <a:sysClr val="windowText" lastClr="000000"/>
                  </a:solidFill>
                </a:ln>
                <a:solidFill>
                  <a:srgbClr val="FF0000"/>
                </a:solidFill>
                <a:latin typeface="Arial" pitchFamily="34" charset="0"/>
                <a:cs typeface="Arial" pitchFamily="34" charset="0"/>
              </a:rPr>
              <a:t>субплеврально</a:t>
            </a:r>
            <a:r>
              <a:rPr lang="uk-UA" sz="3400" dirty="0" smtClean="0">
                <a:ln>
                  <a:solidFill>
                    <a:sysClr val="windowText" lastClr="000000"/>
                  </a:solidFill>
                </a:ln>
                <a:solidFill>
                  <a:srgbClr val="FF0000"/>
                </a:solidFill>
                <a:latin typeface="Arial" pitchFamily="34" charset="0"/>
                <a:cs typeface="Arial" pitchFamily="34" charset="0"/>
              </a:rPr>
              <a:t> нерегулярними </a:t>
            </a:r>
            <a:r>
              <a:rPr lang="uk-UA" sz="3400" dirty="0" err="1" smtClean="0">
                <a:ln>
                  <a:solidFill>
                    <a:sysClr val="windowText" lastClr="000000"/>
                  </a:solidFill>
                </a:ln>
                <a:solidFill>
                  <a:srgbClr val="FF0000"/>
                </a:solidFill>
                <a:latin typeface="Arial" pitchFamily="34" charset="0"/>
                <a:cs typeface="Arial" pitchFamily="34" charset="0"/>
              </a:rPr>
              <a:t>лінійніими</a:t>
            </a:r>
            <a:r>
              <a:rPr lang="uk-UA" sz="3400" dirty="0" smtClean="0">
                <a:ln>
                  <a:solidFill>
                    <a:sysClr val="windowText" lastClr="000000"/>
                  </a:solidFill>
                </a:ln>
                <a:solidFill>
                  <a:srgbClr val="FF0000"/>
                </a:solidFill>
                <a:latin typeface="Arial" pitchFamily="34" charset="0"/>
                <a:cs typeface="Arial" pitchFamily="34" charset="0"/>
              </a:rPr>
              <a:t> затемненнями, </a:t>
            </a:r>
            <a:r>
              <a:rPr lang="uk-UA" sz="3400" dirty="0" err="1" smtClean="0">
                <a:ln>
                  <a:solidFill>
                    <a:sysClr val="windowText" lastClr="000000"/>
                  </a:solidFill>
                </a:ln>
                <a:solidFill>
                  <a:srgbClr val="FF0000"/>
                </a:solidFill>
                <a:latin typeface="Arial" pitchFamily="34" charset="0"/>
                <a:cs typeface="Arial" pitchFamily="34" charset="0"/>
              </a:rPr>
              <a:t>стільниковістю</a:t>
            </a:r>
            <a:r>
              <a:rPr lang="uk-UA" sz="3400" dirty="0" smtClean="0">
                <a:ln>
                  <a:solidFill>
                    <a:sysClr val="windowText" lastClr="000000"/>
                  </a:solidFill>
                </a:ln>
                <a:solidFill>
                  <a:srgbClr val="FF0000"/>
                </a:solidFill>
                <a:latin typeface="Arial" pitchFamily="34" charset="0"/>
                <a:cs typeface="Arial" pitchFamily="34" charset="0"/>
              </a:rPr>
              <a:t> і </a:t>
            </a:r>
            <a:r>
              <a:rPr lang="uk-UA" sz="3400" dirty="0" err="1" smtClean="0">
                <a:ln>
                  <a:solidFill>
                    <a:sysClr val="windowText" lastClr="000000"/>
                  </a:solidFill>
                </a:ln>
                <a:solidFill>
                  <a:srgbClr val="FF0000"/>
                </a:solidFill>
                <a:latin typeface="Arial" pitchFamily="34" charset="0"/>
                <a:cs typeface="Arial" pitchFamily="34" charset="0"/>
              </a:rPr>
              <a:t>тракційними</a:t>
            </a:r>
            <a:r>
              <a:rPr lang="uk-UA" sz="3400" dirty="0" smtClean="0">
                <a:ln>
                  <a:solidFill>
                    <a:sysClr val="windowText" lastClr="000000"/>
                  </a:solidFill>
                </a:ln>
                <a:solidFill>
                  <a:srgbClr val="FF0000"/>
                </a:solidFill>
                <a:latin typeface="Arial" pitchFamily="34" charset="0"/>
                <a:cs typeface="Arial" pitchFamily="34" charset="0"/>
              </a:rPr>
              <a:t> </a:t>
            </a:r>
            <a:r>
              <a:rPr lang="uk-UA" sz="3400" dirty="0" err="1" smtClean="0">
                <a:ln>
                  <a:solidFill>
                    <a:sysClr val="windowText" lastClr="000000"/>
                  </a:solidFill>
                </a:ln>
                <a:solidFill>
                  <a:srgbClr val="FF0000"/>
                </a:solidFill>
                <a:latin typeface="Arial" pitchFamily="34" charset="0"/>
                <a:cs typeface="Arial" pitchFamily="34" charset="0"/>
              </a:rPr>
              <a:t>бронхоектазами</a:t>
            </a:r>
            <a:r>
              <a:rPr lang="uk-UA" sz="3400" dirty="0" smtClean="0">
                <a:ln>
                  <a:solidFill>
                    <a:sysClr val="windowText" lastClr="000000"/>
                  </a:solidFill>
                </a:ln>
                <a:solidFill>
                  <a:srgbClr val="FF0000"/>
                </a:solidFill>
                <a:latin typeface="Arial" pitchFamily="34" charset="0"/>
                <a:cs typeface="Arial" pitchFamily="34" charset="0"/>
              </a:rPr>
              <a:t>. </a:t>
            </a:r>
          </a:p>
          <a:p>
            <a:pPr algn="l">
              <a:lnSpc>
                <a:spcPct val="110000"/>
              </a:lnSpc>
            </a:pPr>
            <a:r>
              <a:rPr lang="uk-UA" sz="3400" dirty="0" smtClean="0">
                <a:ln>
                  <a:solidFill>
                    <a:sysClr val="windowText" lastClr="000000"/>
                  </a:solidFill>
                </a:ln>
                <a:solidFill>
                  <a:srgbClr val="FF0000"/>
                </a:solidFill>
                <a:latin typeface="Arial" pitchFamily="34" charset="0"/>
                <a:cs typeface="Arial" pitchFamily="34" charset="0"/>
              </a:rPr>
              <a:t>     ДІП буває в молодих пацієнтів. </a:t>
            </a:r>
            <a:r>
              <a:rPr lang="uk-UA" sz="3400" i="1" dirty="0" smtClean="0">
                <a:ln>
                  <a:solidFill>
                    <a:sysClr val="windowText" lastClr="000000"/>
                  </a:solidFill>
                </a:ln>
                <a:solidFill>
                  <a:srgbClr val="FF0000"/>
                </a:solidFill>
                <a:latin typeface="Arial" pitchFamily="34" charset="0"/>
                <a:cs typeface="Arial" pitchFamily="34" charset="0"/>
              </a:rPr>
              <a:t>Радіологічні дані</a:t>
            </a:r>
            <a:r>
              <a:rPr lang="uk-UA" sz="3400" dirty="0" smtClean="0">
                <a:ln>
                  <a:solidFill>
                    <a:sysClr val="windowText" lastClr="000000"/>
                  </a:solidFill>
                </a:ln>
                <a:solidFill>
                  <a:srgbClr val="FF0000"/>
                </a:solidFill>
                <a:latin typeface="Arial" pitchFamily="34" charset="0"/>
                <a:cs typeface="Arial" pitchFamily="34" charset="0"/>
              </a:rPr>
              <a:t>: двостороннє базальне затемнення матове скло без втрати об</a:t>
            </a:r>
            <a:r>
              <a:rPr lang="en-US" sz="3400" dirty="0" smtClean="0">
                <a:ln>
                  <a:solidFill>
                    <a:sysClr val="windowText" lastClr="000000"/>
                  </a:solidFill>
                </a:ln>
                <a:solidFill>
                  <a:srgbClr val="FF0000"/>
                </a:solidFill>
                <a:latin typeface="Arial" pitchFamily="34" charset="0"/>
                <a:cs typeface="Arial" pitchFamily="34" charset="0"/>
              </a:rPr>
              <a:t>'</a:t>
            </a:r>
            <a:r>
              <a:rPr lang="uk-UA" sz="3400" dirty="0" err="1" smtClean="0">
                <a:ln>
                  <a:solidFill>
                    <a:sysClr val="windowText" lastClr="000000"/>
                  </a:solidFill>
                </a:ln>
                <a:solidFill>
                  <a:srgbClr val="FF0000"/>
                </a:solidFill>
                <a:latin typeface="Arial" pitchFamily="34" charset="0"/>
                <a:cs typeface="Arial" pitchFamily="34" charset="0"/>
              </a:rPr>
              <a:t>єму</a:t>
            </a:r>
            <a:r>
              <a:rPr lang="uk-UA" sz="3400" dirty="0" smtClean="0">
                <a:ln>
                  <a:solidFill>
                    <a:sysClr val="windowText" lastClr="000000"/>
                  </a:solidFill>
                </a:ln>
                <a:solidFill>
                  <a:srgbClr val="FF0000"/>
                </a:solidFill>
                <a:latin typeface="Arial" pitchFamily="34" charset="0"/>
                <a:cs typeface="Arial" pitchFamily="34" charset="0"/>
              </a:rPr>
              <a:t>. </a:t>
            </a:r>
          </a:p>
          <a:p>
            <a:pPr algn="l">
              <a:lnSpc>
                <a:spcPct val="110000"/>
              </a:lnSpc>
            </a:pPr>
            <a:r>
              <a:rPr lang="uk-UA" sz="3400" dirty="0" smtClean="0">
                <a:ln>
                  <a:solidFill>
                    <a:sysClr val="windowText" lastClr="000000"/>
                  </a:solidFill>
                </a:ln>
                <a:solidFill>
                  <a:srgbClr val="FF0000"/>
                </a:solidFill>
                <a:latin typeface="Arial" pitchFamily="34" charset="0"/>
                <a:cs typeface="Arial" pitchFamily="34" charset="0"/>
              </a:rPr>
              <a:t>     </a:t>
            </a:r>
            <a:r>
              <a:rPr lang="uk-UA" sz="3400" dirty="0" err="1" smtClean="0">
                <a:ln>
                  <a:solidFill>
                    <a:sysClr val="windowText" lastClr="000000"/>
                  </a:solidFill>
                </a:ln>
                <a:solidFill>
                  <a:srgbClr val="FF0000"/>
                </a:solidFill>
                <a:latin typeface="Arial" pitchFamily="34" charset="0"/>
                <a:cs typeface="Arial" pitchFamily="34" charset="0"/>
              </a:rPr>
              <a:t>БІП</a:t>
            </a:r>
            <a:r>
              <a:rPr lang="uk-UA" sz="3400" dirty="0" smtClean="0">
                <a:ln>
                  <a:solidFill>
                    <a:sysClr val="windowText" lastClr="000000"/>
                  </a:solidFill>
                </a:ln>
                <a:solidFill>
                  <a:srgbClr val="FF0000"/>
                </a:solidFill>
                <a:latin typeface="Arial" pitchFamily="34" charset="0"/>
                <a:cs typeface="Arial" pitchFamily="34" charset="0"/>
              </a:rPr>
              <a:t> (пацієнти середнього віку). </a:t>
            </a:r>
            <a:r>
              <a:rPr lang="uk-UA" sz="3400" i="1" dirty="0" smtClean="0">
                <a:ln>
                  <a:solidFill>
                    <a:sysClr val="windowText" lastClr="000000"/>
                  </a:solidFill>
                </a:ln>
                <a:solidFill>
                  <a:srgbClr val="FF0000"/>
                </a:solidFill>
                <a:latin typeface="Arial" pitchFamily="34" charset="0"/>
                <a:cs typeface="Arial" pitchFamily="34" charset="0"/>
              </a:rPr>
              <a:t>Радіологічні дані: </a:t>
            </a:r>
            <a:r>
              <a:rPr lang="uk-UA" sz="3400" dirty="0" smtClean="0">
                <a:ln>
                  <a:solidFill>
                    <a:sysClr val="windowText" lastClr="000000"/>
                  </a:solidFill>
                </a:ln>
                <a:solidFill>
                  <a:srgbClr val="FF0000"/>
                </a:solidFill>
                <a:latin typeface="Arial" pitchFamily="34" charset="0"/>
                <a:cs typeface="Arial" pitchFamily="34" charset="0"/>
              </a:rPr>
              <a:t>двостороння консолідація без втрати об</a:t>
            </a:r>
            <a:r>
              <a:rPr lang="en-US" sz="3400" dirty="0" smtClean="0">
                <a:ln>
                  <a:solidFill>
                    <a:sysClr val="windowText" lastClr="000000"/>
                  </a:solidFill>
                </a:ln>
                <a:solidFill>
                  <a:srgbClr val="FF0000"/>
                </a:solidFill>
                <a:latin typeface="Arial" pitchFamily="34" charset="0"/>
                <a:cs typeface="Arial" pitchFamily="34" charset="0"/>
              </a:rPr>
              <a:t>'</a:t>
            </a:r>
            <a:r>
              <a:rPr lang="uk-UA" sz="3400" dirty="0" err="1" smtClean="0">
                <a:ln>
                  <a:solidFill>
                    <a:sysClr val="windowText" lastClr="000000"/>
                  </a:solidFill>
                </a:ln>
                <a:solidFill>
                  <a:srgbClr val="FF0000"/>
                </a:solidFill>
                <a:latin typeface="Arial" pitchFamily="34" charset="0"/>
                <a:cs typeface="Arial" pitchFamily="34" charset="0"/>
              </a:rPr>
              <a:t>єму</a:t>
            </a:r>
            <a:r>
              <a:rPr lang="uk-UA" sz="3400" dirty="0" smtClean="0">
                <a:latin typeface="Arial" pitchFamily="34" charset="0"/>
                <a:cs typeface="Arial" pitchFamily="34" charset="0"/>
              </a:rPr>
              <a:t>. </a:t>
            </a:r>
            <a:endParaRPr lang="ru-RU" sz="3400" dirty="0">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43438" y="3000372"/>
            <a:ext cx="4357718" cy="2714644"/>
          </a:xfrm>
        </p:spPr>
        <p:txBody>
          <a:bodyPr>
            <a:normAutofit/>
          </a:bodyPr>
          <a:lstStyle/>
          <a:p>
            <a:r>
              <a:rPr lang="uk-UA" sz="2400" dirty="0" smtClean="0">
                <a:ln>
                  <a:solidFill>
                    <a:sysClr val="windowText" lastClr="000000"/>
                  </a:solidFill>
                </a:ln>
                <a:solidFill>
                  <a:srgbClr val="FF0000"/>
                </a:solidFill>
                <a:latin typeface="Arial" pitchFamily="34" charset="0"/>
                <a:cs typeface="Arial" pitchFamily="34" charset="0"/>
              </a:rPr>
              <a:t>Фото </a:t>
            </a:r>
            <a:r>
              <a:rPr lang="uk-UA" sz="2400" dirty="0" err="1" smtClean="0">
                <a:ln>
                  <a:solidFill>
                    <a:sysClr val="windowText" lastClr="000000"/>
                  </a:solidFill>
                </a:ln>
                <a:solidFill>
                  <a:srgbClr val="FF0000"/>
                </a:solidFill>
                <a:latin typeface="Arial" pitchFamily="34" charset="0"/>
                <a:cs typeface="Arial" pitchFamily="34" charset="0"/>
              </a:rPr>
              <a:t>макропрепарата</a:t>
            </a:r>
            <a:endParaRPr lang="uk-UA" sz="2400" dirty="0" smtClean="0">
              <a:ln>
                <a:solidFill>
                  <a:sysClr val="windowText" lastClr="000000"/>
                </a:solidFill>
              </a:ln>
              <a:solidFill>
                <a:srgbClr val="FF0000"/>
              </a:solidFill>
              <a:latin typeface="Arial" pitchFamily="34" charset="0"/>
              <a:cs typeface="Arial" pitchFamily="34" charset="0"/>
            </a:endParaRPr>
          </a:p>
          <a:p>
            <a:pPr algn="l"/>
            <a:r>
              <a:rPr lang="uk-UA" sz="2400" dirty="0" smtClean="0">
                <a:ln>
                  <a:solidFill>
                    <a:sysClr val="windowText" lastClr="000000"/>
                  </a:solidFill>
                </a:ln>
                <a:solidFill>
                  <a:srgbClr val="FF0000"/>
                </a:solidFill>
                <a:latin typeface="Arial" pitchFamily="34" charset="0"/>
                <a:cs typeface="Arial" pitchFamily="34" charset="0"/>
              </a:rPr>
              <a:t>нижньої частки правої легені: грубі, нерегулярні, лінійні ущільнення і </a:t>
            </a:r>
            <a:r>
              <a:rPr lang="uk-UA" sz="2400" dirty="0" err="1" smtClean="0">
                <a:ln>
                  <a:solidFill>
                    <a:sysClr val="windowText" lastClr="000000"/>
                  </a:solidFill>
                </a:ln>
                <a:solidFill>
                  <a:srgbClr val="FF0000"/>
                </a:solidFill>
                <a:latin typeface="Arial" pitchFamily="34" charset="0"/>
                <a:cs typeface="Arial" pitchFamily="34" charset="0"/>
              </a:rPr>
              <a:t>стільниковість</a:t>
            </a:r>
            <a:endParaRPr lang="uk-UA" sz="2400" dirty="0" smtClean="0">
              <a:ln>
                <a:solidFill>
                  <a:sysClr val="windowText" lastClr="000000"/>
                </a:solidFill>
              </a:ln>
              <a:solidFill>
                <a:srgbClr val="FF0000"/>
              </a:solidFill>
              <a:latin typeface="Arial" pitchFamily="34" charset="0"/>
              <a:cs typeface="Arial" pitchFamily="34" charset="0"/>
            </a:endParaRPr>
          </a:p>
          <a:p>
            <a:pPr algn="l"/>
            <a:r>
              <a:rPr lang="uk-UA" sz="2400" dirty="0" smtClean="0">
                <a:ln>
                  <a:solidFill>
                    <a:sysClr val="windowText" lastClr="000000"/>
                  </a:solidFill>
                </a:ln>
                <a:solidFill>
                  <a:srgbClr val="FF0000"/>
                </a:solidFill>
                <a:latin typeface="Arial" pitchFamily="34" charset="0"/>
                <a:cs typeface="Arial" pitchFamily="34" charset="0"/>
              </a:rPr>
              <a:t>тканини.</a:t>
            </a:r>
            <a:endParaRPr lang="ru-RU" sz="2400" dirty="0">
              <a:ln>
                <a:solidFill>
                  <a:sysClr val="windowText" lastClr="000000"/>
                </a:solidFill>
              </a:ln>
              <a:solidFill>
                <a:srgbClr val="FF0000"/>
              </a:solidFill>
              <a:latin typeface="Arial" pitchFamily="34" charset="0"/>
              <a:cs typeface="Arial" pitchFamily="34" charset="0"/>
            </a:endParaRPr>
          </a:p>
        </p:txBody>
      </p:sp>
      <p:pic>
        <p:nvPicPr>
          <p:cNvPr id="4" name="Picture 3" descr="ЗІП 1.tif"/>
          <p:cNvPicPr>
            <a:picLocks noChangeAspect="1"/>
          </p:cNvPicPr>
          <p:nvPr/>
        </p:nvPicPr>
        <p:blipFill>
          <a:blip r:embed="rId3"/>
          <a:stretch>
            <a:fillRect/>
          </a:stretch>
        </p:blipFill>
        <p:spPr>
          <a:xfrm>
            <a:off x="71438" y="151106"/>
            <a:ext cx="4572000" cy="6135414"/>
          </a:xfrm>
          <a:prstGeom prst="rect">
            <a:avLst/>
          </a:prstGeom>
        </p:spPr>
      </p:pic>
      <p:sp>
        <p:nvSpPr>
          <p:cNvPr id="5" name="Rectangle 4"/>
          <p:cNvSpPr/>
          <p:nvPr/>
        </p:nvSpPr>
        <p:spPr>
          <a:xfrm>
            <a:off x="5786446" y="1000108"/>
            <a:ext cx="2008883" cy="523220"/>
          </a:xfrm>
          <a:prstGeom prst="rect">
            <a:avLst/>
          </a:prstGeom>
        </p:spPr>
        <p:txBody>
          <a:bodyPr wrap="none">
            <a:spAutoFit/>
          </a:bodyPr>
          <a:lstStyle/>
          <a:p>
            <a:r>
              <a:rPr lang="uk-UA" sz="2800" b="1" dirty="0" smtClean="0">
                <a:effectLst>
                  <a:outerShdw blurRad="38100" dist="38100" dir="2700000" algn="tl">
                    <a:srgbClr val="000000">
                      <a:alpha val="43137"/>
                    </a:srgbClr>
                  </a:outerShdw>
                </a:effectLst>
                <a:latin typeface="Arial" pitchFamily="34" charset="0"/>
                <a:cs typeface="Arial" pitchFamily="34" charset="0"/>
              </a:rPr>
              <a:t>Випадок 1</a:t>
            </a:r>
            <a:endParaRPr lang="uk-UA" sz="2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Font typeface="Wingdings" pitchFamily="2" charset="2"/>
              <a:buChar char="v"/>
            </a:pPr>
            <a:r>
              <a:rPr lang="ru-RU"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Алергічна</a:t>
            </a:r>
            <a:r>
              <a:rPr lang="ru-RU"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етіологія</a:t>
            </a:r>
            <a:endParaRPr lang="ru-RU" i="1" dirty="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29190" y="1857364"/>
            <a:ext cx="4000528" cy="3071834"/>
          </a:xfrm>
        </p:spPr>
        <p:txBody>
          <a:bodyPr>
            <a:normAutofit fontScale="70000" lnSpcReduction="20000"/>
          </a:bodyPr>
          <a:lstStyle/>
          <a:p>
            <a:pPr>
              <a:lnSpc>
                <a:spcPct val="110000"/>
              </a:lnSpc>
            </a:pPr>
            <a:r>
              <a:rPr lang="uk-UA" sz="2800" dirty="0" smtClean="0">
                <a:ln>
                  <a:solidFill>
                    <a:sysClr val="windowText" lastClr="000000"/>
                  </a:solidFill>
                </a:ln>
                <a:solidFill>
                  <a:srgbClr val="FF0000"/>
                </a:solidFill>
              </a:rPr>
              <a:t>Прямий прицільний  знімок грудної клітки:</a:t>
            </a:r>
          </a:p>
          <a:p>
            <a:pPr algn="l">
              <a:lnSpc>
                <a:spcPct val="110000"/>
              </a:lnSpc>
            </a:pPr>
            <a:r>
              <a:rPr lang="uk-UA" sz="3100" dirty="0" smtClean="0">
                <a:ln>
                  <a:solidFill>
                    <a:sysClr val="windowText" lastClr="000000"/>
                  </a:solidFill>
                </a:ln>
                <a:solidFill>
                  <a:srgbClr val="FF0000"/>
                </a:solidFill>
                <a:latin typeface="Arial" pitchFamily="34" charset="0"/>
                <a:cs typeface="Arial" pitchFamily="34" charset="0"/>
              </a:rPr>
              <a:t>рентгенографічні дані полегшують оцінку ступеня фіброзу порівняно з </a:t>
            </a:r>
            <a:r>
              <a:rPr lang="uk-UA" sz="3100" dirty="0" err="1" smtClean="0">
                <a:ln>
                  <a:solidFill>
                    <a:sysClr val="windowText" lastClr="000000"/>
                  </a:solidFill>
                </a:ln>
                <a:solidFill>
                  <a:srgbClr val="FF0000"/>
                </a:solidFill>
                <a:latin typeface="Arial" pitchFamily="34" charset="0"/>
                <a:cs typeface="Arial" pitchFamily="34" charset="0"/>
              </a:rPr>
              <a:t>макропрепаратом</a:t>
            </a:r>
            <a:endParaRPr lang="uk-UA" sz="3100" dirty="0" smtClean="0">
              <a:ln>
                <a:solidFill>
                  <a:sysClr val="windowText" lastClr="000000"/>
                </a:solidFill>
              </a:ln>
              <a:solidFill>
                <a:srgbClr val="FF0000"/>
              </a:solidFill>
              <a:latin typeface="Arial" pitchFamily="34" charset="0"/>
              <a:cs typeface="Arial" pitchFamily="34" charset="0"/>
            </a:endParaRPr>
          </a:p>
          <a:p>
            <a:pPr algn="l">
              <a:lnSpc>
                <a:spcPct val="110000"/>
              </a:lnSpc>
            </a:pPr>
            <a:endParaRPr lang="uk-UA" sz="2400" dirty="0" smtClean="0">
              <a:ln>
                <a:solidFill>
                  <a:sysClr val="windowText" lastClr="000000"/>
                </a:solidFill>
              </a:ln>
              <a:solidFill>
                <a:srgbClr val="FF0000"/>
              </a:solidFill>
              <a:latin typeface="Arial" pitchFamily="34" charset="0"/>
              <a:cs typeface="Arial" pitchFamily="34" charset="0"/>
            </a:endParaRPr>
          </a:p>
          <a:p>
            <a:pPr algn="l">
              <a:lnSpc>
                <a:spcPct val="110000"/>
              </a:lnSpc>
            </a:pPr>
            <a:r>
              <a:rPr lang="uk-UA" sz="40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Дз</a:t>
            </a:r>
            <a:r>
              <a:rPr lang="uk-UA"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uk-UA" sz="4000" dirty="0" smtClean="0">
                <a:ln>
                  <a:solidFill>
                    <a:sysClr val="windowText" lastClr="000000"/>
                  </a:solidFill>
                </a:ln>
                <a:solidFill>
                  <a:srgbClr val="FF0000"/>
                </a:solidFill>
                <a:latin typeface="Arial" pitchFamily="34" charset="0"/>
                <a:cs typeface="Arial" pitchFamily="34" charset="0"/>
              </a:rPr>
              <a:t> ЗІП в кінцевій стадії фіброзу</a:t>
            </a:r>
          </a:p>
          <a:p>
            <a:pPr algn="l"/>
            <a:endParaRPr lang="ru-RU" sz="2800" dirty="0">
              <a:ln>
                <a:solidFill>
                  <a:sysClr val="windowText" lastClr="000000"/>
                </a:solidFill>
              </a:ln>
              <a:solidFill>
                <a:srgbClr val="FF0000"/>
              </a:solidFill>
            </a:endParaRPr>
          </a:p>
        </p:txBody>
      </p:sp>
      <p:pic>
        <p:nvPicPr>
          <p:cNvPr id="4" name="Picture 3" descr="ЗІП 2.tif"/>
          <p:cNvPicPr>
            <a:picLocks noChangeAspect="1"/>
          </p:cNvPicPr>
          <p:nvPr/>
        </p:nvPicPr>
        <p:blipFill>
          <a:blip r:embed="rId2"/>
          <a:stretch>
            <a:fillRect/>
          </a:stretch>
        </p:blipFill>
        <p:spPr>
          <a:xfrm>
            <a:off x="279399" y="215981"/>
            <a:ext cx="4741697" cy="628485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uk-UA" sz="3600" dirty="0" smtClean="0">
                <a:effectLst>
                  <a:outerShdw blurRad="38100" dist="38100" dir="2700000" algn="tl">
                    <a:srgbClr val="000000">
                      <a:alpha val="43137"/>
                    </a:srgbClr>
                  </a:outerShdw>
                </a:effectLst>
              </a:rPr>
              <a:t>Випадок 2</a:t>
            </a:r>
            <a:r>
              <a:rPr lang="uk-UA" dirty="0" smtClean="0"/>
              <a:t/>
            </a:r>
            <a:br>
              <a:rPr lang="uk-UA" dirty="0" smtClean="0"/>
            </a:br>
            <a:endParaRPr lang="ru-RU" dirty="0"/>
          </a:p>
        </p:txBody>
      </p:sp>
      <p:sp>
        <p:nvSpPr>
          <p:cNvPr id="3" name="Subtitle 2"/>
          <p:cNvSpPr>
            <a:spLocks noGrp="1"/>
          </p:cNvSpPr>
          <p:nvPr>
            <p:ph type="subTitle" idx="1"/>
          </p:nvPr>
        </p:nvSpPr>
        <p:spPr>
          <a:xfrm>
            <a:off x="1371600" y="3429000"/>
            <a:ext cx="6400800" cy="1752600"/>
          </a:xfrm>
        </p:spPr>
        <p:txBody>
          <a:bodyPr/>
          <a:lstStyle/>
          <a:p>
            <a:r>
              <a:rPr lang="uk-UA" dirty="0" smtClean="0">
                <a:solidFill>
                  <a:srgbClr val="FF0000"/>
                </a:solidFill>
                <a:effectLst>
                  <a:outerShdw blurRad="38100" dist="38100" dir="2700000" algn="tl">
                    <a:srgbClr val="000000">
                      <a:alpha val="43137"/>
                    </a:srgbClr>
                  </a:outerShdw>
                </a:effectLst>
              </a:rPr>
              <a:t>43-річна жінка з задишкою</a:t>
            </a:r>
            <a:endParaRPr lang="ru-RU"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5500702"/>
            <a:ext cx="8572560" cy="1143008"/>
          </a:xfrm>
        </p:spPr>
        <p:txBody>
          <a:bodyPr>
            <a:normAutofit fontScale="85000" lnSpcReduction="20000"/>
          </a:bodyPr>
          <a:lstStyle/>
          <a:p>
            <a:r>
              <a:rPr lang="uk-UA" dirty="0" smtClean="0">
                <a:ln>
                  <a:solidFill>
                    <a:schemeClr val="tx1"/>
                  </a:solidFill>
                </a:ln>
                <a:solidFill>
                  <a:srgbClr val="FF0000"/>
                </a:solidFill>
              </a:rPr>
              <a:t>Ранні радіологічні прояви ЗІП: двосторонні, лінійні затемнення і помірна втрата об'єму легенів. Характерне базальне і периферичне розташування уражень</a:t>
            </a:r>
            <a:endParaRPr lang="ru-RU" dirty="0">
              <a:ln>
                <a:solidFill>
                  <a:schemeClr val="tx1"/>
                </a:solidFill>
              </a:ln>
              <a:solidFill>
                <a:srgbClr val="FF0000"/>
              </a:solidFill>
            </a:endParaRPr>
          </a:p>
        </p:txBody>
      </p:sp>
      <p:pic>
        <p:nvPicPr>
          <p:cNvPr id="4" name="Picture 3" descr="ЗІП 3.tif"/>
          <p:cNvPicPr>
            <a:picLocks noChangeAspect="1"/>
          </p:cNvPicPr>
          <p:nvPr/>
        </p:nvPicPr>
        <p:blipFill>
          <a:blip r:embed="rId2"/>
          <a:stretch>
            <a:fillRect/>
          </a:stretch>
        </p:blipFill>
        <p:spPr>
          <a:xfrm>
            <a:off x="1474644" y="0"/>
            <a:ext cx="6169190" cy="550070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319738"/>
            <a:ext cx="8715436" cy="1109658"/>
          </a:xfrm>
        </p:spPr>
        <p:txBody>
          <a:bodyPr>
            <a:normAutofit fontScale="70000" lnSpcReduction="20000"/>
          </a:bodyPr>
          <a:lstStyle/>
          <a:p>
            <a:r>
              <a:rPr lang="uk-UA" dirty="0" err="1" smtClean="0">
                <a:ln>
                  <a:solidFill>
                    <a:schemeClr val="tx1"/>
                  </a:solidFill>
                </a:ln>
                <a:solidFill>
                  <a:srgbClr val="FF0000"/>
                </a:solidFill>
              </a:rPr>
              <a:t>КТ-скан</a:t>
            </a:r>
            <a:r>
              <a:rPr lang="uk-UA" dirty="0" smtClean="0">
                <a:ln>
                  <a:solidFill>
                    <a:schemeClr val="tx1"/>
                  </a:solidFill>
                </a:ln>
                <a:solidFill>
                  <a:srgbClr val="FF0000"/>
                </a:solidFill>
              </a:rPr>
              <a:t> показує потовщення </a:t>
            </a:r>
            <a:r>
              <a:rPr lang="uk-UA" dirty="0" err="1" smtClean="0">
                <a:ln>
                  <a:solidFill>
                    <a:schemeClr val="tx1"/>
                  </a:solidFill>
                </a:ln>
                <a:solidFill>
                  <a:srgbClr val="FF0000"/>
                </a:solidFill>
              </a:rPr>
              <a:t>міждолькових</a:t>
            </a:r>
            <a:r>
              <a:rPr lang="uk-UA" dirty="0" smtClean="0">
                <a:ln>
                  <a:solidFill>
                    <a:schemeClr val="tx1"/>
                  </a:solidFill>
                </a:ln>
                <a:solidFill>
                  <a:srgbClr val="FF0000"/>
                </a:solidFill>
              </a:rPr>
              <a:t> перетинок і периферичний розподіл нерегулярних лінійних тіней і затемнення матове скло. Мінімальні архітектурні спотворення і нема помітної </a:t>
            </a:r>
            <a:r>
              <a:rPr lang="uk-UA" dirty="0" err="1" smtClean="0">
                <a:ln>
                  <a:solidFill>
                    <a:schemeClr val="tx1"/>
                  </a:solidFill>
                </a:ln>
                <a:solidFill>
                  <a:srgbClr val="FF0000"/>
                </a:solidFill>
              </a:rPr>
              <a:t>стільниковості</a:t>
            </a:r>
            <a:r>
              <a:rPr lang="uk-UA" dirty="0" smtClean="0">
                <a:ln>
                  <a:solidFill>
                    <a:schemeClr val="tx1"/>
                  </a:solidFill>
                </a:ln>
                <a:solidFill>
                  <a:srgbClr val="FF0000"/>
                </a:solidFill>
              </a:rPr>
              <a:t>.</a:t>
            </a:r>
            <a:endParaRPr lang="ru-RU" dirty="0">
              <a:ln>
                <a:solidFill>
                  <a:schemeClr val="tx1"/>
                </a:solidFill>
              </a:ln>
              <a:solidFill>
                <a:srgbClr val="FF0000"/>
              </a:solidFill>
            </a:endParaRPr>
          </a:p>
        </p:txBody>
      </p:sp>
      <p:pic>
        <p:nvPicPr>
          <p:cNvPr id="4" name="Picture 3" descr="ЗІП 4.tif"/>
          <p:cNvPicPr>
            <a:picLocks noChangeAspect="1"/>
          </p:cNvPicPr>
          <p:nvPr/>
        </p:nvPicPr>
        <p:blipFill>
          <a:blip r:embed="rId2"/>
          <a:stretch>
            <a:fillRect/>
          </a:stretch>
        </p:blipFill>
        <p:spPr>
          <a:xfrm>
            <a:off x="928662" y="170348"/>
            <a:ext cx="7259722" cy="499220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Десквамативна</a:t>
            </a:r>
            <a:r>
              <a:rPr lang="ru-RU"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інтерстиціальна</a:t>
            </a:r>
            <a:r>
              <a:rPr lang="ru-RU" i="1" dirty="0"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 </a:t>
            </a:r>
            <a:r>
              <a:rPr lang="ru-RU" i="1" dirty="0" err="1" smtClean="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rPr>
              <a:t>пневмонія</a:t>
            </a:r>
            <a:endParaRPr lang="ru-RU" i="1" dirty="0">
              <a:ln>
                <a:solidFill>
                  <a:srgbClr val="FFC000"/>
                </a:solidFill>
              </a:ln>
              <a:solidFill>
                <a:srgbClr val="66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0034" y="1857364"/>
            <a:ext cx="8215370" cy="2428892"/>
          </a:xfrm>
        </p:spPr>
        <p:txBody>
          <a:bodyPr>
            <a:normAutofit fontScale="92500" lnSpcReduction="20000"/>
          </a:bodyPr>
          <a:lstStyle/>
          <a:p>
            <a:r>
              <a:rPr lang="uk-UA" dirty="0" smtClean="0">
                <a:ln>
                  <a:solidFill>
                    <a:schemeClr val="tx1"/>
                  </a:solidFill>
                </a:ln>
                <a:solidFill>
                  <a:srgbClr val="FF0000"/>
                </a:solidFill>
              </a:rPr>
              <a:t>Пацієнти з ДІП молодші (середній вік 42 роки), мають триваліше життя (в середньому 12 років), і мають більше шансів вижити (27% смертність), ніж у пацієнти із ЗІП.</a:t>
            </a:r>
          </a:p>
          <a:p>
            <a:r>
              <a:rPr lang="uk-UA" dirty="0" smtClean="0">
                <a:ln>
                  <a:solidFill>
                    <a:schemeClr val="tx1"/>
                  </a:solidFill>
                </a:ln>
                <a:solidFill>
                  <a:srgbClr val="FF0000"/>
                </a:solidFill>
              </a:rPr>
              <a:t>Жодна рентгенографічна ознака не дозволяє ДІП відрізнити від ЗІП</a:t>
            </a:r>
            <a:endParaRPr lang="ru-RU" dirty="0">
              <a:ln>
                <a:solidFill>
                  <a:schemeClr val="tx1"/>
                </a:solidFill>
              </a:ln>
              <a:solidFill>
                <a:srgbClr val="FF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uk-UA" sz="3600" dirty="0" smtClean="0">
                <a:effectLst>
                  <a:outerShdw blurRad="38100" dist="38100" dir="2700000" algn="tl">
                    <a:srgbClr val="000000">
                      <a:alpha val="43137"/>
                    </a:srgbClr>
                  </a:outerShdw>
                </a:effectLst>
              </a:rPr>
              <a:t>Випадок 1</a:t>
            </a:r>
            <a:r>
              <a:rPr lang="uk-UA" dirty="0" smtClean="0"/>
              <a:t/>
            </a:r>
            <a:br>
              <a:rPr lang="uk-UA" dirty="0" smtClean="0"/>
            </a:br>
            <a:endParaRPr lang="ru-RU" dirty="0"/>
          </a:p>
        </p:txBody>
      </p:sp>
      <p:sp>
        <p:nvSpPr>
          <p:cNvPr id="3" name="Subtitle 2"/>
          <p:cNvSpPr>
            <a:spLocks noGrp="1"/>
          </p:cNvSpPr>
          <p:nvPr>
            <p:ph type="subTitle" idx="1"/>
          </p:nvPr>
        </p:nvSpPr>
        <p:spPr>
          <a:xfrm>
            <a:off x="1371600" y="3429000"/>
            <a:ext cx="6400800" cy="1752600"/>
          </a:xfrm>
        </p:spPr>
        <p:txBody>
          <a:bodyPr/>
          <a:lstStyle/>
          <a:p>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37-річн</a:t>
            </a:r>
            <a:r>
              <a:rPr lang="uk-UA"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а</a:t>
            </a:r>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жінк</a:t>
            </a:r>
            <a:r>
              <a:rPr lang="uk-UA"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а</a:t>
            </a:r>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з </a:t>
            </a:r>
            <a:r>
              <a:rPr lang="en-US"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лихоманкою</a:t>
            </a:r>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кашлем</a:t>
            </a:r>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і </a:t>
            </a:r>
            <a:r>
              <a:rPr lang="uk-UA"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легкою </a:t>
            </a:r>
            <a:r>
              <a:rPr lang="en-US"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задишкою</a:t>
            </a:r>
            <a:endParaRPr lang="ru-RU"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5819756"/>
            <a:ext cx="8572560" cy="752516"/>
          </a:xfrm>
        </p:spPr>
        <p:txBody>
          <a:bodyPr>
            <a:normAutofit fontScale="70000" lnSpcReduction="20000"/>
          </a:bodyPr>
          <a:lstStyle/>
          <a:p>
            <a:r>
              <a:rPr lang="uk-UA" dirty="0" smtClean="0">
                <a:ln w="3175">
                  <a:solidFill>
                    <a:schemeClr val="tx1"/>
                  </a:solidFill>
                </a:ln>
                <a:solidFill>
                  <a:srgbClr val="FF0000"/>
                </a:solidFill>
              </a:rPr>
              <a:t>На </a:t>
            </a:r>
            <a:r>
              <a:rPr lang="en-US" dirty="0" err="1" smtClean="0">
                <a:ln w="3175">
                  <a:solidFill>
                    <a:schemeClr val="tx1"/>
                  </a:solidFill>
                </a:ln>
                <a:solidFill>
                  <a:srgbClr val="FF0000"/>
                </a:solidFill>
              </a:rPr>
              <a:t>рентгенограмі</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грудної</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кліт</a:t>
            </a:r>
            <a:r>
              <a:rPr lang="uk-UA" dirty="0" smtClean="0">
                <a:ln w="3175">
                  <a:solidFill>
                    <a:schemeClr val="tx1"/>
                  </a:solidFill>
                </a:ln>
                <a:solidFill>
                  <a:srgbClr val="FF0000"/>
                </a:solidFill>
              </a:rPr>
              <a:t>к</a:t>
            </a:r>
            <a:r>
              <a:rPr lang="en-US" dirty="0" smtClean="0">
                <a:ln w="3175">
                  <a:solidFill>
                    <a:schemeClr val="tx1"/>
                  </a:solidFill>
                </a:ln>
                <a:solidFill>
                  <a:srgbClr val="FF0000"/>
                </a:solidFill>
              </a:rPr>
              <a:t>и</a:t>
            </a:r>
            <a:r>
              <a:rPr lang="uk-UA" dirty="0" smtClean="0">
                <a:ln w="3175">
                  <a:solidFill>
                    <a:schemeClr val="tx1"/>
                  </a:solidFill>
                </a:ln>
                <a:solidFill>
                  <a:srgbClr val="FF0000"/>
                </a:solidFill>
              </a:rPr>
              <a:t> визначається </a:t>
            </a:r>
            <a:r>
              <a:rPr lang="en-US" dirty="0" err="1" smtClean="0">
                <a:ln w="3175">
                  <a:solidFill>
                    <a:schemeClr val="tx1"/>
                  </a:solidFill>
                </a:ln>
                <a:solidFill>
                  <a:srgbClr val="FF0000"/>
                </a:solidFill>
              </a:rPr>
              <a:t>двосторонн</a:t>
            </a:r>
            <a:r>
              <a:rPr lang="uk-UA" dirty="0" smtClean="0">
                <a:ln w="3175">
                  <a:solidFill>
                    <a:schemeClr val="tx1"/>
                  </a:solidFill>
                </a:ln>
                <a:solidFill>
                  <a:srgbClr val="FF0000"/>
                </a:solidFill>
              </a:rPr>
              <a:t>я</a:t>
            </a:r>
            <a:r>
              <a:rPr lang="en-US" dirty="0" smtClean="0">
                <a:ln w="3175">
                  <a:solidFill>
                    <a:schemeClr val="tx1"/>
                  </a:solidFill>
                </a:ln>
                <a:solidFill>
                  <a:srgbClr val="FF0000"/>
                </a:solidFill>
              </a:rPr>
              <a:t> б</a:t>
            </a:r>
            <a:r>
              <a:rPr lang="uk-UA" dirty="0" smtClean="0">
                <a:ln w="3175">
                  <a:solidFill>
                    <a:schemeClr val="tx1"/>
                  </a:solidFill>
                </a:ln>
                <a:solidFill>
                  <a:srgbClr val="FF0000"/>
                </a:solidFill>
                <a:latin typeface="Times New Roman"/>
                <a:cs typeface="Times New Roman"/>
              </a:rPr>
              <a:t>҆</a:t>
            </a:r>
            <a:r>
              <a:rPr lang="en-US" dirty="0" err="1" smtClean="0">
                <a:ln w="3175">
                  <a:solidFill>
                    <a:schemeClr val="tx1"/>
                  </a:solidFill>
                </a:ln>
                <a:solidFill>
                  <a:srgbClr val="FF0000"/>
                </a:solidFill>
              </a:rPr>
              <a:t>азилярна</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консолідації</a:t>
            </a:r>
            <a:r>
              <a:rPr lang="uk-UA" dirty="0" smtClean="0">
                <a:ln w="3175">
                  <a:solidFill>
                    <a:schemeClr val="tx1"/>
                  </a:solidFill>
                </a:ln>
                <a:solidFill>
                  <a:srgbClr val="FF0000"/>
                </a:solidFill>
              </a:rPr>
              <a:t>я </a:t>
            </a:r>
            <a:r>
              <a:rPr lang="en-US" dirty="0" err="1" smtClean="0">
                <a:ln w="3175">
                  <a:solidFill>
                    <a:schemeClr val="tx1"/>
                  </a:solidFill>
                </a:ln>
                <a:solidFill>
                  <a:srgbClr val="FF0000"/>
                </a:solidFill>
              </a:rPr>
              <a:t>без</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ознак</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стільников</a:t>
            </a:r>
            <a:r>
              <a:rPr lang="uk-UA" dirty="0" smtClean="0">
                <a:ln w="3175">
                  <a:solidFill>
                    <a:schemeClr val="tx1"/>
                  </a:solidFill>
                </a:ln>
                <a:solidFill>
                  <a:srgbClr val="FF0000"/>
                </a:solidFill>
              </a:rPr>
              <a:t>ості</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або</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втрати</a:t>
            </a:r>
            <a:r>
              <a:rPr lang="en-US" dirty="0" smtClean="0">
                <a:ln w="3175">
                  <a:solidFill>
                    <a:schemeClr val="tx1"/>
                  </a:solidFill>
                </a:ln>
                <a:solidFill>
                  <a:srgbClr val="FF0000"/>
                </a:solidFill>
              </a:rPr>
              <a:t> </a:t>
            </a:r>
            <a:r>
              <a:rPr lang="uk-UA" dirty="0" smtClean="0">
                <a:ln w="3175">
                  <a:solidFill>
                    <a:schemeClr val="tx1"/>
                  </a:solidFill>
                </a:ln>
                <a:solidFill>
                  <a:srgbClr val="FF0000"/>
                </a:solidFill>
              </a:rPr>
              <a:t>об</a:t>
            </a:r>
            <a:r>
              <a:rPr lang="en-US" dirty="0" smtClean="0">
                <a:ln w="3175">
                  <a:solidFill>
                    <a:schemeClr val="tx1"/>
                  </a:solidFill>
                </a:ln>
                <a:solidFill>
                  <a:srgbClr val="FF0000"/>
                </a:solidFill>
              </a:rPr>
              <a:t>’</a:t>
            </a:r>
            <a:r>
              <a:rPr lang="uk-UA" dirty="0" err="1" smtClean="0">
                <a:ln w="3175">
                  <a:solidFill>
                    <a:schemeClr val="tx1"/>
                  </a:solidFill>
                </a:ln>
                <a:solidFill>
                  <a:srgbClr val="FF0000"/>
                </a:solidFill>
              </a:rPr>
              <a:t>єму</a:t>
            </a:r>
            <a:endParaRPr lang="ru-RU" dirty="0">
              <a:ln w="3175">
                <a:solidFill>
                  <a:schemeClr val="tx1"/>
                </a:solidFill>
              </a:ln>
              <a:solidFill>
                <a:srgbClr val="FF0000"/>
              </a:solidFill>
            </a:endParaRPr>
          </a:p>
        </p:txBody>
      </p:sp>
      <p:pic>
        <p:nvPicPr>
          <p:cNvPr id="4" name="Picture 3" descr="ЗІП 5.tif"/>
          <p:cNvPicPr>
            <a:picLocks noChangeAspect="1"/>
          </p:cNvPicPr>
          <p:nvPr/>
        </p:nvPicPr>
        <p:blipFill>
          <a:blip r:embed="rId2"/>
          <a:stretch>
            <a:fillRect/>
          </a:stretch>
        </p:blipFill>
        <p:spPr>
          <a:xfrm>
            <a:off x="1714480" y="-1"/>
            <a:ext cx="5731116" cy="5715017"/>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0001" y="5786454"/>
            <a:ext cx="8643998" cy="785818"/>
          </a:xfrm>
        </p:spPr>
        <p:txBody>
          <a:bodyPr>
            <a:normAutofit fontScale="85000" lnSpcReduction="20000"/>
          </a:bodyPr>
          <a:lstStyle/>
          <a:p>
            <a:r>
              <a:rPr lang="uk-UA" dirty="0" smtClean="0">
                <a:ln w="3175">
                  <a:solidFill>
                    <a:schemeClr val="tx1"/>
                  </a:solidFill>
                </a:ln>
                <a:solidFill>
                  <a:srgbClr val="FF0000"/>
                </a:solidFill>
              </a:rPr>
              <a:t>На</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рентгенограм</a:t>
            </a:r>
            <a:r>
              <a:rPr lang="uk-UA" dirty="0" smtClean="0">
                <a:ln w="3175">
                  <a:solidFill>
                    <a:schemeClr val="tx1"/>
                  </a:solidFill>
                </a:ln>
                <a:solidFill>
                  <a:srgbClr val="FF0000"/>
                </a:solidFill>
              </a:rPr>
              <a:t>і</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через</a:t>
            </a:r>
            <a:r>
              <a:rPr lang="en-US" dirty="0" smtClean="0">
                <a:ln w="3175">
                  <a:solidFill>
                    <a:schemeClr val="tx1"/>
                  </a:solidFill>
                </a:ln>
                <a:solidFill>
                  <a:srgbClr val="FF0000"/>
                </a:solidFill>
              </a:rPr>
              <a:t> 1 </a:t>
            </a:r>
            <a:r>
              <a:rPr lang="en-US" dirty="0" err="1" smtClean="0">
                <a:ln w="3175">
                  <a:solidFill>
                    <a:schemeClr val="tx1"/>
                  </a:solidFill>
                </a:ln>
                <a:solidFill>
                  <a:srgbClr val="FF0000"/>
                </a:solidFill>
              </a:rPr>
              <a:t>місяць</a:t>
            </a:r>
            <a:r>
              <a:rPr lang="en-US" dirty="0" smtClean="0">
                <a:ln w="3175">
                  <a:solidFill>
                    <a:schemeClr val="tx1"/>
                  </a:solidFill>
                </a:ln>
                <a:solidFill>
                  <a:srgbClr val="FF0000"/>
                </a:solidFill>
              </a:rPr>
              <a:t> </a:t>
            </a:r>
            <a:r>
              <a:rPr lang="uk-UA" dirty="0" smtClean="0">
                <a:ln w="3175">
                  <a:solidFill>
                    <a:schemeClr val="tx1"/>
                  </a:solidFill>
                </a:ln>
                <a:solidFill>
                  <a:srgbClr val="FF0000"/>
                </a:solidFill>
              </a:rPr>
              <a:t>визначається</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прогрес</a:t>
            </a:r>
            <a:r>
              <a:rPr lang="uk-UA" dirty="0" err="1" smtClean="0">
                <a:ln w="3175">
                  <a:solidFill>
                    <a:schemeClr val="tx1"/>
                  </a:solidFill>
                </a:ln>
                <a:solidFill>
                  <a:srgbClr val="FF0000"/>
                </a:solidFill>
              </a:rPr>
              <a:t>ування</a:t>
            </a:r>
            <a:r>
              <a:rPr lang="en-US" dirty="0" smtClean="0">
                <a:ln w="3175">
                  <a:solidFill>
                    <a:schemeClr val="tx1"/>
                  </a:solidFill>
                </a:ln>
                <a:solidFill>
                  <a:srgbClr val="FF0000"/>
                </a:solidFill>
              </a:rPr>
              <a:t> </a:t>
            </a:r>
            <a:r>
              <a:rPr lang="en-US" dirty="0" err="1" smtClean="0">
                <a:ln w="3175">
                  <a:solidFill>
                    <a:schemeClr val="tx1"/>
                  </a:solidFill>
                </a:ln>
                <a:solidFill>
                  <a:srgbClr val="FF0000"/>
                </a:solidFill>
              </a:rPr>
              <a:t>консолідації</a:t>
            </a:r>
            <a:r>
              <a:rPr lang="uk-UA" dirty="0" smtClean="0">
                <a:ln w="3175">
                  <a:solidFill>
                    <a:schemeClr val="tx1"/>
                  </a:solidFill>
                </a:ln>
                <a:solidFill>
                  <a:srgbClr val="FF0000"/>
                </a:solidFill>
              </a:rPr>
              <a:t> без </a:t>
            </a:r>
            <a:r>
              <a:rPr lang="en-US" dirty="0" err="1" smtClean="0">
                <a:ln w="3175">
                  <a:solidFill>
                    <a:schemeClr val="tx1"/>
                  </a:solidFill>
                </a:ln>
                <a:solidFill>
                  <a:srgbClr val="FF0000"/>
                </a:solidFill>
              </a:rPr>
              <a:t>втрати</a:t>
            </a:r>
            <a:r>
              <a:rPr lang="en-US" dirty="0" smtClean="0">
                <a:ln w="3175">
                  <a:solidFill>
                    <a:schemeClr val="tx1"/>
                  </a:solidFill>
                </a:ln>
                <a:solidFill>
                  <a:srgbClr val="FF0000"/>
                </a:solidFill>
              </a:rPr>
              <a:t> </a:t>
            </a:r>
            <a:r>
              <a:rPr lang="uk-UA" dirty="0" smtClean="0">
                <a:ln w="3175">
                  <a:solidFill>
                    <a:schemeClr val="tx1"/>
                  </a:solidFill>
                </a:ln>
                <a:solidFill>
                  <a:srgbClr val="FF0000"/>
                </a:solidFill>
              </a:rPr>
              <a:t>об</a:t>
            </a:r>
            <a:r>
              <a:rPr lang="en-US" dirty="0" smtClean="0">
                <a:ln w="3175">
                  <a:solidFill>
                    <a:schemeClr val="tx1"/>
                  </a:solidFill>
                </a:ln>
                <a:solidFill>
                  <a:srgbClr val="FF0000"/>
                </a:solidFill>
              </a:rPr>
              <a:t>’</a:t>
            </a:r>
            <a:r>
              <a:rPr lang="uk-UA" dirty="0" err="1" smtClean="0">
                <a:ln w="3175">
                  <a:solidFill>
                    <a:schemeClr val="tx1"/>
                  </a:solidFill>
                </a:ln>
                <a:solidFill>
                  <a:srgbClr val="FF0000"/>
                </a:solidFill>
              </a:rPr>
              <a:t>єму</a:t>
            </a:r>
            <a:endParaRPr lang="ru-RU" dirty="0"/>
          </a:p>
        </p:txBody>
      </p:sp>
      <p:pic>
        <p:nvPicPr>
          <p:cNvPr id="4" name="Picture 3" descr="ЗІП 6.tif"/>
          <p:cNvPicPr>
            <a:picLocks noChangeAspect="1"/>
          </p:cNvPicPr>
          <p:nvPr/>
        </p:nvPicPr>
        <p:blipFill>
          <a:blip r:embed="rId2"/>
          <a:stretch>
            <a:fillRect/>
          </a:stretch>
        </p:blipFill>
        <p:spPr>
          <a:xfrm>
            <a:off x="1784346" y="0"/>
            <a:ext cx="5645174" cy="5645174"/>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uk-UA" sz="3600" dirty="0" smtClean="0">
                <a:effectLst>
                  <a:outerShdw blurRad="38100" dist="38100" dir="2700000" algn="tl">
                    <a:srgbClr val="000000">
                      <a:alpha val="43137"/>
                    </a:srgbClr>
                  </a:outerShdw>
                </a:effectLst>
              </a:rPr>
              <a:t>Випадок 2</a:t>
            </a:r>
            <a:r>
              <a:rPr lang="uk-UA" dirty="0" smtClean="0"/>
              <a:t/>
            </a:r>
            <a:br>
              <a:rPr lang="uk-UA" dirty="0" smtClean="0"/>
            </a:br>
            <a:endParaRPr lang="ru-RU" dirty="0"/>
          </a:p>
        </p:txBody>
      </p:sp>
      <p:sp>
        <p:nvSpPr>
          <p:cNvPr id="3" name="Subtitle 2"/>
          <p:cNvSpPr>
            <a:spLocks noGrp="1"/>
          </p:cNvSpPr>
          <p:nvPr>
            <p:ph type="subTitle" idx="1"/>
          </p:nvPr>
        </p:nvSpPr>
        <p:spPr>
          <a:xfrm>
            <a:off x="714348" y="3429000"/>
            <a:ext cx="7786742" cy="1752600"/>
          </a:xfrm>
        </p:spPr>
        <p:txBody>
          <a:bodyPr/>
          <a:lstStyle/>
          <a:p>
            <a:r>
              <a:rPr lang="uk-UA" dirty="0" smtClean="0">
                <a:solidFill>
                  <a:srgbClr val="FF0000"/>
                </a:solidFill>
                <a:effectLst>
                  <a:outerShdw blurRad="38100" dist="38100" dir="2700000" algn="tl">
                    <a:srgbClr val="000000">
                      <a:alpha val="43137"/>
                    </a:srgbClr>
                  </a:outerShdw>
                </a:effectLst>
              </a:rPr>
              <a:t>30-річна жінка з 2-місячною історією задишки</a:t>
            </a:r>
            <a:endParaRPr lang="ru-RU"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00174"/>
            <a:ext cx="9144000" cy="1928826"/>
          </a:xfrm>
        </p:spPr>
        <p:txBody>
          <a:bodyPr>
            <a:normAutofit fontScale="92500" lnSpcReduction="20000"/>
          </a:bodyPr>
          <a:lstStyle/>
          <a:p>
            <a:endParaRPr lang="uk-UA"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r>
              <a:rPr lang="uk-UA" sz="36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Випадок 1</a:t>
            </a:r>
          </a:p>
          <a:p>
            <a:r>
              <a:rPr lang="uk-UA" dirty="0" smtClean="0">
                <a:solidFill>
                  <a:srgbClr val="FF0000"/>
                </a:solidFill>
                <a:effectLst>
                  <a:outerShdw blurRad="38100" dist="38100" dir="2700000" algn="tl">
                    <a:srgbClr val="000000">
                      <a:alpha val="43137"/>
                    </a:srgbClr>
                  </a:outerShdw>
                </a:effectLst>
              </a:rPr>
              <a:t>23-річний чоловік. Клініка гострої пневмонії.</a:t>
            </a:r>
          </a:p>
          <a:p>
            <a:r>
              <a:rPr lang="uk-UA" dirty="0" err="1" smtClean="0">
                <a:solidFill>
                  <a:srgbClr val="FF0000"/>
                </a:solidFill>
                <a:effectLst>
                  <a:outerShdw blurRad="38100" dist="38100" dir="2700000" algn="tl">
                    <a:srgbClr val="000000">
                      <a:alpha val="43137"/>
                    </a:srgbClr>
                  </a:outerShdw>
                </a:effectLst>
              </a:rPr>
              <a:t>Еозинофілія</a:t>
            </a:r>
            <a:r>
              <a:rPr lang="uk-UA" dirty="0" smtClean="0">
                <a:solidFill>
                  <a:srgbClr val="FF0000"/>
                </a:solidFill>
                <a:effectLst>
                  <a:outerShdw blurRad="38100" dist="38100" dir="2700000" algn="tl">
                    <a:srgbClr val="000000">
                      <a:alpha val="43137"/>
                    </a:srgbClr>
                  </a:outerShdw>
                </a:effectLst>
              </a:rPr>
              <a:t> в периферичній крові</a:t>
            </a:r>
            <a:endParaRPr lang="uk-UA"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5643578"/>
            <a:ext cx="8572560" cy="1000132"/>
          </a:xfrm>
        </p:spPr>
        <p:txBody>
          <a:bodyPr>
            <a:normAutofit fontScale="70000" lnSpcReduction="20000"/>
          </a:bodyPr>
          <a:lstStyle/>
          <a:p>
            <a:r>
              <a:rPr lang="uk-UA" dirty="0" smtClean="0">
                <a:ln w="3175">
                  <a:solidFill>
                    <a:schemeClr val="tx1"/>
                  </a:solidFill>
                </a:ln>
                <a:solidFill>
                  <a:srgbClr val="FF0000"/>
                </a:solidFill>
              </a:rPr>
              <a:t>на рентгенограмі грудної клітки -- легке затемнення матове скло і незначне підсилення легеневого рисунка в базальних відділах обох легень.</a:t>
            </a:r>
            <a:endParaRPr lang="ru-RU" dirty="0">
              <a:ln w="3175">
                <a:solidFill>
                  <a:schemeClr val="tx1"/>
                </a:solidFill>
              </a:ln>
              <a:solidFill>
                <a:srgbClr val="FF0000"/>
              </a:solidFill>
            </a:endParaRPr>
          </a:p>
        </p:txBody>
      </p:sp>
      <p:pic>
        <p:nvPicPr>
          <p:cNvPr id="4" name="Picture 3" descr="ДІП 3.tif"/>
          <p:cNvPicPr>
            <a:picLocks noChangeAspect="1"/>
          </p:cNvPicPr>
          <p:nvPr/>
        </p:nvPicPr>
        <p:blipFill>
          <a:blip r:embed="rId2"/>
          <a:stretch>
            <a:fillRect/>
          </a:stretch>
        </p:blipFill>
        <p:spPr>
          <a:xfrm>
            <a:off x="1643042" y="-1"/>
            <a:ext cx="5857916" cy="5460769"/>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786454"/>
            <a:ext cx="8643998" cy="857256"/>
          </a:xfrm>
        </p:spPr>
        <p:txBody>
          <a:bodyPr>
            <a:noAutofit/>
          </a:bodyPr>
          <a:lstStyle/>
          <a:p>
            <a:r>
              <a:rPr lang="uk-UA" sz="1800" dirty="0" smtClean="0">
                <a:ln w="3175">
                  <a:noFill/>
                </a:ln>
                <a:solidFill>
                  <a:srgbClr val="FF0000"/>
                </a:solidFill>
                <a:effectLst>
                  <a:outerShdw blurRad="38100" dist="38100" dir="2700000" algn="tl">
                    <a:srgbClr val="000000">
                      <a:alpha val="43137"/>
                    </a:srgbClr>
                  </a:outerShdw>
                </a:effectLst>
                <a:latin typeface="Arial" pitchFamily="34" charset="0"/>
                <a:cs typeface="Arial" pitchFamily="34" charset="0"/>
              </a:rPr>
              <a:t>На </a:t>
            </a:r>
            <a:r>
              <a:rPr lang="uk-UA" sz="1800" dirty="0" err="1" smtClean="0">
                <a:ln w="3175">
                  <a:noFill/>
                </a:ln>
                <a:solidFill>
                  <a:srgbClr val="FF0000"/>
                </a:solidFill>
                <a:effectLst>
                  <a:outerShdw blurRad="38100" dist="38100" dir="2700000" algn="tl">
                    <a:srgbClr val="000000">
                      <a:alpha val="43137"/>
                    </a:srgbClr>
                  </a:outerShdw>
                </a:effectLst>
                <a:latin typeface="Arial" pitchFamily="34" charset="0"/>
                <a:cs typeface="Arial" pitchFamily="34" charset="0"/>
              </a:rPr>
              <a:t>КТ</a:t>
            </a:r>
            <a:r>
              <a:rPr lang="uk-UA" sz="1800" dirty="0" smtClean="0">
                <a:ln w="3175">
                  <a:noFill/>
                </a:ln>
                <a:solidFill>
                  <a:srgbClr val="FF0000"/>
                </a:solidFill>
                <a:effectLst>
                  <a:outerShdw blurRad="38100" dist="38100" dir="2700000" algn="tl">
                    <a:srgbClr val="000000">
                      <a:alpha val="43137"/>
                    </a:srgbClr>
                  </a:outerShdw>
                </a:effectLst>
                <a:latin typeface="Arial" pitchFamily="34" charset="0"/>
                <a:cs typeface="Arial" pitchFamily="34" charset="0"/>
              </a:rPr>
              <a:t> дифузне двостороннє затемнення матове скло. Відсутні лінійні затемнення, архітектурні спотворення і </a:t>
            </a:r>
            <a:r>
              <a:rPr lang="uk-UA" sz="1800" dirty="0" err="1" smtClean="0">
                <a:ln w="3175">
                  <a:noFill/>
                </a:ln>
                <a:solidFill>
                  <a:srgbClr val="FF0000"/>
                </a:solidFill>
                <a:effectLst>
                  <a:outerShdw blurRad="38100" dist="38100" dir="2700000" algn="tl">
                    <a:srgbClr val="000000">
                      <a:alpha val="43137"/>
                    </a:srgbClr>
                  </a:outerShdw>
                </a:effectLst>
                <a:latin typeface="Arial" pitchFamily="34" charset="0"/>
                <a:cs typeface="Arial" pitchFamily="34" charset="0"/>
              </a:rPr>
              <a:t>стільниковість</a:t>
            </a:r>
            <a:r>
              <a:rPr lang="uk-UA" sz="1800" dirty="0" smtClean="0">
                <a:ln w="3175">
                  <a:noFill/>
                </a:ln>
                <a:solidFill>
                  <a:srgbClr val="FF0000"/>
                </a:solidFill>
                <a:effectLst>
                  <a:outerShdw blurRad="38100" dist="38100" dir="2700000" algn="tl">
                    <a:srgbClr val="000000">
                      <a:alpha val="43137"/>
                    </a:srgbClr>
                  </a:outerShdw>
                </a:effectLst>
                <a:latin typeface="Arial" pitchFamily="34" charset="0"/>
                <a:cs typeface="Arial" pitchFamily="34" charset="0"/>
              </a:rPr>
              <a:t>. Це свідчить на користь діагнозу ДІП перед ЗІП</a:t>
            </a:r>
            <a:endParaRPr lang="ru-RU" sz="1800" dirty="0">
              <a:ln w="3175">
                <a:no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descr="ДІП 4.tif"/>
          <p:cNvPicPr>
            <a:picLocks noChangeAspect="1"/>
          </p:cNvPicPr>
          <p:nvPr/>
        </p:nvPicPr>
        <p:blipFill>
          <a:blip r:embed="rId2"/>
          <a:stretch>
            <a:fillRect/>
          </a:stretch>
        </p:blipFill>
        <p:spPr>
          <a:xfrm>
            <a:off x="1035819" y="0"/>
            <a:ext cx="7072362" cy="567092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798773"/>
          </a:xfrm>
        </p:spPr>
        <p:txBody>
          <a:bodyPr>
            <a:normAutofit fontScale="90000"/>
          </a:bodyPr>
          <a:lstStyle/>
          <a:p>
            <a:r>
              <a:rPr lang="ru-RU"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r>
              <a:rPr lang="uk-UA" dirty="0" smtClean="0">
                <a:ln>
                  <a:solidFill>
                    <a:sysClr val="windowText" lastClr="000000"/>
                  </a:solidFill>
                </a:ln>
                <a:solidFill>
                  <a:srgbClr val="FF0000"/>
                </a:solidFill>
                <a:latin typeface="Times New Roman" pitchFamily="18" charset="0"/>
                <a:cs typeface="Times New Roman" pitchFamily="18" charset="0"/>
              </a:rPr>
              <a:t> </a:t>
            </a:r>
            <a:r>
              <a:rPr lang="uk-UA" i="1" dirty="0" err="1" smtClean="0">
                <a:ln>
                  <a:solidFill>
                    <a:srgbClr val="FFC000"/>
                  </a:solidFill>
                </a:ln>
                <a:latin typeface="Times New Roman" pitchFamily="18" charset="0"/>
                <a:cs typeface="Times New Roman" pitchFamily="18" charset="0"/>
              </a:rPr>
              <a:t>облітеративний</a:t>
            </a:r>
            <a:r>
              <a:rPr lang="uk-UA" i="1" dirty="0" smtClean="0">
                <a:ln>
                  <a:solidFill>
                    <a:srgbClr val="FFC000"/>
                  </a:solidFill>
                </a:ln>
                <a:latin typeface="Times New Roman" pitchFamily="18" charset="0"/>
                <a:cs typeface="Times New Roman" pitchFamily="18" charset="0"/>
              </a:rPr>
              <a:t> </a:t>
            </a:r>
            <a:r>
              <a:rPr lang="uk-UA" i="1" dirty="0" err="1" smtClean="0">
                <a:ln>
                  <a:solidFill>
                    <a:srgbClr val="FFC000"/>
                  </a:solidFill>
                </a:ln>
                <a:latin typeface="Times New Roman" pitchFamily="18" charset="0"/>
                <a:cs typeface="Times New Roman" pitchFamily="18" charset="0"/>
              </a:rPr>
              <a:t>бронхіоліт</a:t>
            </a:r>
            <a:r>
              <a:rPr lang="uk-UA" i="1" dirty="0" smtClean="0">
                <a:ln>
                  <a:solidFill>
                    <a:srgbClr val="FFC000"/>
                  </a:solidFill>
                </a:ln>
                <a:latin typeface="Times New Roman" pitchFamily="18" charset="0"/>
                <a:cs typeface="Times New Roman" pitchFamily="18" charset="0"/>
              </a:rPr>
              <a:t> (</a:t>
            </a:r>
            <a:r>
              <a:rPr lang="uk-UA" i="1" dirty="0" err="1" smtClean="0">
                <a:ln>
                  <a:solidFill>
                    <a:srgbClr val="FFC000"/>
                  </a:solidFill>
                </a:ln>
                <a:latin typeface="Times New Roman" pitchFamily="18" charset="0"/>
                <a:cs typeface="Times New Roman" pitchFamily="18" charset="0"/>
              </a:rPr>
              <a:t>БІП</a:t>
            </a:r>
            <a:r>
              <a:rPr lang="uk-UA" i="1" dirty="0" smtClean="0">
                <a:ln>
                  <a:solidFill>
                    <a:srgbClr val="FFC000"/>
                  </a:solidFill>
                </a:ln>
                <a:latin typeface="Times New Roman" pitchFamily="18" charset="0"/>
                <a:cs typeface="Times New Roman" pitchFamily="18" charset="0"/>
              </a:rPr>
              <a:t>)</a:t>
            </a:r>
            <a:br>
              <a:rPr lang="uk-UA" i="1" dirty="0" smtClean="0">
                <a:ln>
                  <a:solidFill>
                    <a:srgbClr val="FFC000"/>
                  </a:solidFill>
                </a:ln>
                <a:latin typeface="Times New Roman" pitchFamily="18" charset="0"/>
                <a:cs typeface="Times New Roman" pitchFamily="18" charset="0"/>
              </a:rPr>
            </a:br>
            <a:r>
              <a:rPr lang="uk-UA" i="1" dirty="0" smtClean="0">
                <a:ln>
                  <a:solidFill>
                    <a:srgbClr val="FFC000"/>
                  </a:solidFill>
                </a:ln>
                <a:latin typeface="Times New Roman" pitchFamily="18" charset="0"/>
                <a:cs typeface="Times New Roman" pitchFamily="18" charset="0"/>
              </a:rPr>
              <a:t/>
            </a:r>
            <a:br>
              <a:rPr lang="uk-UA" i="1" dirty="0" smtClean="0">
                <a:ln>
                  <a:solidFill>
                    <a:srgbClr val="FFC000"/>
                  </a:solidFill>
                </a:ln>
                <a:latin typeface="Times New Roman" pitchFamily="18" charset="0"/>
                <a:cs typeface="Times New Roman" pitchFamily="18" charset="0"/>
              </a:rPr>
            </a:b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БІП </a:t>
            </a:r>
            <a:r>
              <a:rPr lang="en-US"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характеризується</a:t>
            </a: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осередками</a:t>
            </a: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проб</a:t>
            </a:r>
            <a:r>
              <a:rPr lang="uk-UA"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ок</a:t>
            </a:r>
            <a:r>
              <a:rPr lang="uk-UA"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із </a:t>
            </a:r>
            <a:r>
              <a:rPr lang="en-US"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незрілих</a:t>
            </a: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фібробластів</a:t>
            </a: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тільця </a:t>
            </a:r>
            <a:r>
              <a:rPr lang="en-US"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Массон</a:t>
            </a:r>
            <a:r>
              <a:rPr lang="uk-UA"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і</a:t>
            </a: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вздовж</a:t>
            </a: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респіраторних</a:t>
            </a: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бронхіол</a:t>
            </a: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і </a:t>
            </a:r>
            <a:r>
              <a:rPr lang="en-US"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альвеолярних</a:t>
            </a:r>
            <a:r>
              <a:rPr lang="en-US" sz="2700" dirty="0"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2700" dirty="0" err="1" smtClean="0">
                <a:ln w="3175">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ходів</a:t>
            </a:r>
            <a:r>
              <a:rPr lang="uk-UA" sz="2700" i="1" dirty="0" smtClean="0">
                <a:ln w="3175">
                  <a:solidFill>
                    <a:srgbClr val="FFC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endParaRPr lang="ru-RU" sz="2700" i="1" dirty="0">
              <a:ln w="3175">
                <a:solidFill>
                  <a:srgbClr val="FFC000"/>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57158" y="5500702"/>
            <a:ext cx="8429684" cy="1071570"/>
          </a:xfrm>
        </p:spPr>
        <p:txBody>
          <a:bodyPr>
            <a:noAutofit/>
          </a:bodyPr>
          <a:lstStyle/>
          <a:p>
            <a:r>
              <a:rPr lang="uk-UA" sz="2400" dirty="0" smtClean="0">
                <a:ln>
                  <a:solidFill>
                    <a:schemeClr val="tx1"/>
                  </a:solidFill>
                </a:ln>
                <a:solidFill>
                  <a:srgbClr val="FF0000"/>
                </a:solidFill>
                <a:effectLst>
                  <a:outerShdw blurRad="38100" dist="38100" dir="2700000" algn="tl">
                    <a:srgbClr val="000000">
                      <a:alpha val="43137"/>
                    </a:srgbClr>
                  </a:outerShdw>
                </a:effectLst>
              </a:rPr>
              <a:t>На </a:t>
            </a:r>
            <a:r>
              <a:rPr lang="uk-UA" sz="2400" dirty="0" err="1" smtClean="0">
                <a:ln>
                  <a:solidFill>
                    <a:schemeClr val="tx1"/>
                  </a:solidFill>
                </a:ln>
                <a:solidFill>
                  <a:srgbClr val="FF0000"/>
                </a:solidFill>
                <a:effectLst>
                  <a:outerShdw blurRad="38100" dist="38100" dir="2700000" algn="tl">
                    <a:srgbClr val="000000">
                      <a:alpha val="43137"/>
                    </a:srgbClr>
                  </a:outerShdw>
                </a:effectLst>
              </a:rPr>
              <a:t>мікрофото</a:t>
            </a:r>
            <a:r>
              <a:rPr lang="uk-UA" sz="2400" dirty="0" smtClean="0">
                <a:ln>
                  <a:solidFill>
                    <a:schemeClr val="tx1"/>
                  </a:solidFill>
                </a:ln>
                <a:solidFill>
                  <a:srgbClr val="FF0000"/>
                </a:solidFill>
                <a:effectLst>
                  <a:outerShdw blurRad="38100" dist="38100" dir="2700000" algn="tl">
                    <a:srgbClr val="000000">
                      <a:alpha val="43137"/>
                    </a:srgbClr>
                  </a:outerShdw>
                </a:effectLst>
              </a:rPr>
              <a:t> (збільшення </a:t>
            </a:r>
            <a:r>
              <a:rPr lang="uk-UA" sz="2400" dirty="0" smtClean="0">
                <a:ln>
                  <a:solidFill>
                    <a:schemeClr val="tx1"/>
                  </a:solidFill>
                </a:ln>
                <a:solidFill>
                  <a:srgbClr val="FF0000"/>
                </a:solidFill>
                <a:effectLst>
                  <a:outerShdw blurRad="38100" dist="38100" dir="2700000" algn="tl">
                    <a:srgbClr val="000000">
                      <a:alpha val="43137"/>
                    </a:srgbClr>
                  </a:outerShdw>
                </a:effectLst>
                <a:sym typeface="Symbol"/>
              </a:rPr>
              <a:t></a:t>
            </a:r>
            <a:r>
              <a:rPr lang="uk-UA" sz="2400" dirty="0" smtClean="0">
                <a:ln>
                  <a:solidFill>
                    <a:schemeClr val="tx1"/>
                  </a:solidFill>
                </a:ln>
                <a:solidFill>
                  <a:srgbClr val="FF0000"/>
                </a:solidFill>
                <a:effectLst>
                  <a:outerShdw blurRad="38100" dist="38100" dir="2700000" algn="tl">
                    <a:srgbClr val="000000">
                      <a:alpha val="43137"/>
                    </a:srgbClr>
                  </a:outerShdw>
                </a:effectLst>
              </a:rPr>
              <a:t>15) показано розсіяні осередки пневмонії. </a:t>
            </a:r>
            <a:r>
              <a:rPr lang="uk-UA" sz="2400" dirty="0" err="1" smtClean="0">
                <a:ln>
                  <a:solidFill>
                    <a:schemeClr val="tx1"/>
                  </a:solidFill>
                </a:ln>
                <a:solidFill>
                  <a:srgbClr val="FF0000"/>
                </a:solidFill>
                <a:effectLst>
                  <a:outerShdw blurRad="38100" dist="38100" dir="2700000" algn="tl">
                    <a:srgbClr val="000000">
                      <a:alpha val="43137"/>
                    </a:srgbClr>
                  </a:outerShdw>
                </a:effectLst>
              </a:rPr>
              <a:t>Фібробластні</a:t>
            </a:r>
            <a:r>
              <a:rPr lang="uk-UA" sz="2400" dirty="0" smtClean="0">
                <a:ln>
                  <a:solidFill>
                    <a:schemeClr val="tx1"/>
                  </a:solidFill>
                </a:ln>
                <a:solidFill>
                  <a:srgbClr val="FF0000"/>
                </a:solidFill>
                <a:effectLst>
                  <a:outerShdw blurRad="38100" dist="38100" dir="2700000" algn="tl">
                    <a:srgbClr val="000000">
                      <a:alpha val="43137"/>
                    </a:srgbClr>
                  </a:outerShdw>
                </a:effectLst>
              </a:rPr>
              <a:t> пробки можуть бути ідентифіковані як бліді, круглі структури (стрілки). </a:t>
            </a:r>
            <a:endParaRPr lang="uk-UA" sz="2400" dirty="0">
              <a:ln>
                <a:solidFill>
                  <a:schemeClr val="tx1"/>
                </a:solidFill>
              </a:ln>
              <a:solidFill>
                <a:srgbClr val="FF0000"/>
              </a:solidFill>
              <a:effectLst>
                <a:outerShdw blurRad="38100" dist="38100" dir="2700000" algn="tl">
                  <a:srgbClr val="000000">
                    <a:alpha val="43137"/>
                  </a:srgbClr>
                </a:outerShdw>
              </a:effectLst>
            </a:endParaRPr>
          </a:p>
        </p:txBody>
      </p:sp>
      <p:pic>
        <p:nvPicPr>
          <p:cNvPr id="4" name="Picture 3" descr="ДІП 6.tif"/>
          <p:cNvPicPr>
            <a:picLocks noChangeAspect="1"/>
          </p:cNvPicPr>
          <p:nvPr/>
        </p:nvPicPr>
        <p:blipFill>
          <a:blip r:embed="rId2"/>
          <a:stretch>
            <a:fillRect/>
          </a:stretch>
        </p:blipFill>
        <p:spPr>
          <a:xfrm>
            <a:off x="1571604" y="0"/>
            <a:ext cx="5944172" cy="5465089"/>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5715016"/>
            <a:ext cx="8572560" cy="857256"/>
          </a:xfrm>
        </p:spPr>
        <p:txBody>
          <a:bodyPr>
            <a:normAutofit fontScale="77500" lnSpcReduction="20000"/>
          </a:bodyPr>
          <a:lstStyle/>
          <a:p>
            <a:r>
              <a:rPr lang="uk-UA" dirty="0" smtClean="0">
                <a:ln>
                  <a:solidFill>
                    <a:schemeClr val="tx1"/>
                  </a:solidFill>
                </a:ln>
                <a:solidFill>
                  <a:srgbClr val="FF0000"/>
                </a:solidFill>
                <a:latin typeface="Arial" pitchFamily="34" charset="0"/>
                <a:cs typeface="Arial" pitchFamily="34" charset="0"/>
              </a:rPr>
              <a:t>На </a:t>
            </a:r>
            <a:r>
              <a:rPr lang="uk-UA" dirty="0" err="1" smtClean="0">
                <a:ln>
                  <a:solidFill>
                    <a:schemeClr val="tx1"/>
                  </a:solidFill>
                </a:ln>
                <a:solidFill>
                  <a:srgbClr val="FF0000"/>
                </a:solidFill>
                <a:latin typeface="Arial" pitchFamily="34" charset="0"/>
                <a:cs typeface="Arial" pitchFamily="34" charset="0"/>
              </a:rPr>
              <a:t>мікрофото</a:t>
            </a:r>
            <a:r>
              <a:rPr lang="uk-UA" dirty="0" smtClean="0">
                <a:ln>
                  <a:solidFill>
                    <a:schemeClr val="tx1"/>
                  </a:solidFill>
                </a:ln>
                <a:solidFill>
                  <a:srgbClr val="FF0000"/>
                </a:solidFill>
                <a:latin typeface="Arial" pitchFamily="34" charset="0"/>
                <a:cs typeface="Arial" pitchFamily="34" charset="0"/>
              </a:rPr>
              <a:t> (збільшення </a:t>
            </a:r>
            <a:r>
              <a:rPr lang="uk-UA" dirty="0" smtClean="0">
                <a:ln>
                  <a:solidFill>
                    <a:schemeClr val="tx1"/>
                  </a:solidFill>
                </a:ln>
                <a:solidFill>
                  <a:srgbClr val="FF0000"/>
                </a:solidFill>
                <a:latin typeface="Arial" pitchFamily="34" charset="0"/>
                <a:cs typeface="Arial" pitchFamily="34" charset="0"/>
                <a:sym typeface="Symbol"/>
              </a:rPr>
              <a:t></a:t>
            </a:r>
            <a:r>
              <a:rPr lang="uk-UA" dirty="0" smtClean="0">
                <a:ln>
                  <a:solidFill>
                    <a:schemeClr val="tx1"/>
                  </a:solidFill>
                </a:ln>
                <a:solidFill>
                  <a:srgbClr val="FF0000"/>
                </a:solidFill>
                <a:latin typeface="Arial" pitchFamily="34" charset="0"/>
                <a:cs typeface="Arial" pitchFamily="34" charset="0"/>
              </a:rPr>
              <a:t>300) показано </a:t>
            </a:r>
            <a:r>
              <a:rPr lang="uk-UA" dirty="0" err="1" smtClean="0">
                <a:ln>
                  <a:solidFill>
                    <a:schemeClr val="tx1"/>
                  </a:solidFill>
                </a:ln>
                <a:solidFill>
                  <a:srgbClr val="FF0000"/>
                </a:solidFill>
                <a:latin typeface="Arial" pitchFamily="34" charset="0"/>
                <a:cs typeface="Arial" pitchFamily="34" charset="0"/>
              </a:rPr>
              <a:t>фібробластні</a:t>
            </a:r>
            <a:r>
              <a:rPr lang="uk-UA" dirty="0" smtClean="0">
                <a:ln>
                  <a:solidFill>
                    <a:schemeClr val="tx1"/>
                  </a:solidFill>
                </a:ln>
                <a:solidFill>
                  <a:srgbClr val="FF0000"/>
                </a:solidFill>
                <a:latin typeface="Arial" pitchFamily="34" charset="0"/>
                <a:cs typeface="Arial" pitchFamily="34" charset="0"/>
              </a:rPr>
              <a:t> пробки (тільця </a:t>
            </a:r>
            <a:r>
              <a:rPr lang="uk-UA" dirty="0" err="1" smtClean="0">
                <a:ln>
                  <a:solidFill>
                    <a:schemeClr val="tx1"/>
                  </a:solidFill>
                </a:ln>
                <a:solidFill>
                  <a:srgbClr val="FF0000"/>
                </a:solidFill>
                <a:latin typeface="Arial" pitchFamily="34" charset="0"/>
                <a:cs typeface="Arial" pitchFamily="34" charset="0"/>
              </a:rPr>
              <a:t>Массона</a:t>
            </a:r>
            <a:r>
              <a:rPr lang="uk-UA" dirty="0" smtClean="0">
                <a:ln>
                  <a:solidFill>
                    <a:schemeClr val="tx1"/>
                  </a:solidFill>
                </a:ln>
                <a:solidFill>
                  <a:srgbClr val="FF0000"/>
                </a:solidFill>
                <a:latin typeface="Arial" pitchFamily="34" charset="0"/>
                <a:cs typeface="Arial" pitchFamily="34" charset="0"/>
              </a:rPr>
              <a:t>) у дрібних бронхіолах</a:t>
            </a:r>
            <a:r>
              <a:rPr lang="uk-UA" dirty="0" smtClean="0"/>
              <a:t>.</a:t>
            </a:r>
            <a:endParaRPr lang="ru-RU" dirty="0"/>
          </a:p>
        </p:txBody>
      </p:sp>
      <p:pic>
        <p:nvPicPr>
          <p:cNvPr id="4" name="Picture 3" descr="ДІП 7.tif"/>
          <p:cNvPicPr>
            <a:picLocks noChangeAspect="1"/>
          </p:cNvPicPr>
          <p:nvPr/>
        </p:nvPicPr>
        <p:blipFill>
          <a:blip r:embed="rId2"/>
          <a:stretch>
            <a:fillRect/>
          </a:stretch>
        </p:blipFill>
        <p:spPr>
          <a:xfrm>
            <a:off x="1357290" y="0"/>
            <a:ext cx="6340094" cy="5500702"/>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285992"/>
            <a:ext cx="7772400" cy="1470025"/>
          </a:xfrm>
        </p:spPr>
        <p:txBody>
          <a:bodyPr>
            <a:noAutofit/>
          </a:bodyPr>
          <a:lstStyle/>
          <a:p>
            <a:r>
              <a:rPr lang="uk-UA" sz="3600" dirty="0" smtClean="0">
                <a:solidFill>
                  <a:srgbClr val="FF0000"/>
                </a:solidFill>
                <a:effectLst>
                  <a:outerShdw blurRad="38100" dist="38100" dir="2700000" algn="tl">
                    <a:srgbClr val="000000">
                      <a:alpha val="43137"/>
                    </a:srgbClr>
                  </a:outerShdw>
                </a:effectLst>
              </a:rPr>
              <a:t>61-річний чоловік з 1-місячною історією втоми, нічних потів і сухого кашлю </a:t>
            </a:r>
            <a:endParaRPr lang="ru-RU" sz="3600"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5715016"/>
            <a:ext cx="8572560" cy="928694"/>
          </a:xfrm>
        </p:spPr>
        <p:txBody>
          <a:bodyPr>
            <a:normAutofit fontScale="62500" lnSpcReduction="20000"/>
          </a:bodyPr>
          <a:lstStyle/>
          <a:p>
            <a:r>
              <a:rPr lang="uk-UA" sz="3400" dirty="0" smtClean="0">
                <a:solidFill>
                  <a:srgbClr val="FF0000"/>
                </a:solidFill>
              </a:rPr>
              <a:t>Рентгенограма показує двосторонні в базальних частинах легенів </a:t>
            </a:r>
            <a:r>
              <a:rPr lang="uk-UA" sz="3400" dirty="0" err="1" smtClean="0">
                <a:solidFill>
                  <a:srgbClr val="FF0000"/>
                </a:solidFill>
              </a:rPr>
              <a:t>мультифокальні</a:t>
            </a:r>
            <a:r>
              <a:rPr lang="uk-UA" sz="3400" dirty="0" smtClean="0">
                <a:solidFill>
                  <a:srgbClr val="FF0000"/>
                </a:solidFill>
              </a:rPr>
              <a:t> консолідації без втрати </a:t>
            </a:r>
            <a:r>
              <a:rPr lang="uk-UA" sz="3400" dirty="0" err="1" smtClean="0">
                <a:solidFill>
                  <a:srgbClr val="FF0000"/>
                </a:solidFill>
              </a:rPr>
              <a:t>стільниковості</a:t>
            </a:r>
            <a:r>
              <a:rPr lang="uk-UA" sz="3400" dirty="0" smtClean="0">
                <a:solidFill>
                  <a:srgbClr val="FF0000"/>
                </a:solidFill>
              </a:rPr>
              <a:t> чи об'єму</a:t>
            </a:r>
            <a:r>
              <a:rPr lang="uk-UA" dirty="0" smtClean="0"/>
              <a:t>.</a:t>
            </a:r>
            <a:endParaRPr lang="ru-RU" dirty="0"/>
          </a:p>
        </p:txBody>
      </p:sp>
      <p:pic>
        <p:nvPicPr>
          <p:cNvPr id="4" name="Picture 3" descr="ДІП 8.tif"/>
          <p:cNvPicPr>
            <a:picLocks noChangeAspect="1"/>
          </p:cNvPicPr>
          <p:nvPr/>
        </p:nvPicPr>
        <p:blipFill>
          <a:blip r:embed="rId2"/>
          <a:stretch>
            <a:fillRect/>
          </a:stretch>
        </p:blipFill>
        <p:spPr>
          <a:xfrm>
            <a:off x="1714480" y="0"/>
            <a:ext cx="5561539" cy="559435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857892"/>
            <a:ext cx="8715436" cy="714380"/>
          </a:xfrm>
        </p:spPr>
        <p:txBody>
          <a:bodyPr>
            <a:normAutofit fontScale="77500" lnSpcReduction="20000"/>
          </a:bodyPr>
          <a:lstStyle/>
          <a:p>
            <a:r>
              <a:rPr lang="uk-UA" dirty="0" smtClean="0">
                <a:ln>
                  <a:solidFill>
                    <a:schemeClr val="tx1"/>
                  </a:solidFill>
                </a:ln>
                <a:solidFill>
                  <a:srgbClr val="FF0000"/>
                </a:solidFill>
              </a:rPr>
              <a:t>Рентгенограма отримана після 2-місячного курсу терапії кортикостероїдами. Показує помітне поліпшення</a:t>
            </a:r>
            <a:r>
              <a:rPr lang="uk-UA" dirty="0" smtClean="0"/>
              <a:t>.</a:t>
            </a:r>
            <a:endParaRPr lang="ru-RU" dirty="0"/>
          </a:p>
        </p:txBody>
      </p:sp>
      <p:pic>
        <p:nvPicPr>
          <p:cNvPr id="4" name="Picture 3" descr="ДІП 9.tif"/>
          <p:cNvPicPr>
            <a:picLocks noChangeAspect="1"/>
          </p:cNvPicPr>
          <p:nvPr/>
        </p:nvPicPr>
        <p:blipFill>
          <a:blip r:embed="rId2"/>
          <a:stretch>
            <a:fillRect/>
          </a:stretch>
        </p:blipFill>
        <p:spPr>
          <a:xfrm>
            <a:off x="1643042" y="-1"/>
            <a:ext cx="5898048" cy="5712149"/>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604"/>
            <a:ext cx="7772400" cy="5429287"/>
          </a:xfrm>
        </p:spPr>
        <p:txBody>
          <a:bodyPr>
            <a:normAutofit fontScale="90000"/>
          </a:bodyPr>
          <a:lstStyle/>
          <a:p>
            <a:r>
              <a:rPr lang="ru-RU"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r>
              <a:rPr lang="uk-UA" dirty="0" smtClean="0">
                <a:ln>
                  <a:solidFill>
                    <a:sysClr val="windowText" lastClr="000000"/>
                  </a:solidFill>
                </a:ln>
                <a:solidFill>
                  <a:srgbClr val="FF0000"/>
                </a:solidFill>
                <a:latin typeface="Times New Roman" pitchFamily="18" charset="0"/>
                <a:cs typeface="Times New Roman" pitchFamily="18" charset="0"/>
              </a:rPr>
              <a:t> </a:t>
            </a:r>
            <a:r>
              <a:rPr lang="uk-UA" i="1" dirty="0" smtClean="0">
                <a:ln>
                  <a:solidFill>
                    <a:srgbClr val="FFC000"/>
                  </a:solidFill>
                </a:ln>
                <a:effectLst>
                  <a:outerShdw blurRad="38100" dist="38100" dir="2700000" algn="tl">
                    <a:srgbClr val="000000">
                      <a:alpha val="43137"/>
                    </a:srgbClr>
                  </a:outerShdw>
                </a:effectLst>
                <a:latin typeface="Times New Roman" pitchFamily="18" charset="0"/>
                <a:cs typeface="Times New Roman" pitchFamily="18" charset="0"/>
              </a:rPr>
              <a:t>неспецифічна</a:t>
            </a:r>
            <a:r>
              <a:rPr lang="uk-UA" i="1" dirty="0" smtClean="0">
                <a:ln>
                  <a:solidFill>
                    <a:srgbClr val="FFC000"/>
                  </a:solidFill>
                </a:ln>
                <a:latin typeface="Times New Roman" pitchFamily="18" charset="0"/>
                <a:cs typeface="Times New Roman" pitchFamily="18" charset="0"/>
              </a:rPr>
              <a:t> </a:t>
            </a:r>
            <a:br>
              <a:rPr lang="uk-UA" i="1" dirty="0" smtClean="0">
                <a:ln>
                  <a:solidFill>
                    <a:srgbClr val="FFC000"/>
                  </a:solidFill>
                </a:ln>
                <a:latin typeface="Times New Roman" pitchFamily="18" charset="0"/>
                <a:cs typeface="Times New Roman" pitchFamily="18" charset="0"/>
              </a:rPr>
            </a:br>
            <a:r>
              <a:rPr lang="uk-UA" i="1" dirty="0" err="1" smtClean="0">
                <a:ln>
                  <a:solidFill>
                    <a:srgbClr val="FFC000"/>
                  </a:solidFill>
                </a:ln>
                <a:effectLst>
                  <a:outerShdw blurRad="38100" dist="38100" dir="2700000" algn="tl">
                    <a:srgbClr val="000000">
                      <a:alpha val="43137"/>
                    </a:srgbClr>
                  </a:outerShdw>
                </a:effectLst>
                <a:latin typeface="Times New Roman" pitchFamily="18" charset="0"/>
                <a:cs typeface="Times New Roman" pitchFamily="18" charset="0"/>
              </a:rPr>
              <a:t>інтерстиціальна</a:t>
            </a:r>
            <a:r>
              <a:rPr lang="uk-UA" i="1" dirty="0" smtClean="0">
                <a:ln>
                  <a:solidFill>
                    <a:srgbClr val="FFC000"/>
                  </a:solidFill>
                </a:ln>
                <a:effectLst>
                  <a:outerShdw blurRad="38100" dist="38100" dir="2700000" algn="tl">
                    <a:srgbClr val="000000">
                      <a:alpha val="43137"/>
                    </a:srgbClr>
                  </a:outerShdw>
                </a:effectLst>
                <a:latin typeface="Times New Roman" pitchFamily="18" charset="0"/>
                <a:cs typeface="Times New Roman" pitchFamily="18" charset="0"/>
              </a:rPr>
              <a:t> пневмонія </a:t>
            </a:r>
            <a:r>
              <a:rPr lang="uk-UA" i="1" dirty="0" smtClean="0">
                <a:ln>
                  <a:solidFill>
                    <a:srgbClr val="FFC000"/>
                  </a:solidFill>
                </a:ln>
                <a:latin typeface="Times New Roman" pitchFamily="18" charset="0"/>
                <a:cs typeface="Times New Roman" pitchFamily="18" charset="0"/>
              </a:rPr>
              <a:t/>
            </a:r>
            <a:br>
              <a:rPr lang="uk-UA" i="1" dirty="0" smtClean="0">
                <a:ln>
                  <a:solidFill>
                    <a:srgbClr val="FFC000"/>
                  </a:solidFill>
                </a:ln>
                <a:latin typeface="Times New Roman" pitchFamily="18" charset="0"/>
                <a:cs typeface="Times New Roman" pitchFamily="18" charset="0"/>
              </a:rPr>
            </a:br>
            <a:r>
              <a:rPr lang="uk-UA" i="1" dirty="0" smtClean="0">
                <a:ln>
                  <a:solidFill>
                    <a:srgbClr val="FFC000"/>
                  </a:solidFill>
                </a:ln>
                <a:latin typeface="Times New Roman" pitchFamily="18" charset="0"/>
                <a:cs typeface="Times New Roman" pitchFamily="18" charset="0"/>
              </a:rPr>
              <a:t/>
            </a:r>
            <a:br>
              <a:rPr lang="uk-UA" i="1" dirty="0" smtClean="0">
                <a:ln>
                  <a:solidFill>
                    <a:srgbClr val="FFC000"/>
                  </a:solidFill>
                </a:ln>
                <a:latin typeface="Times New Roman" pitchFamily="18" charset="0"/>
                <a:cs typeface="Times New Roman" pitchFamily="18" charset="0"/>
              </a:rPr>
            </a:br>
            <a:r>
              <a:rPr lang="uk-UA" sz="2700" dirty="0" err="1" smtClean="0">
                <a:ln>
                  <a:solidFill>
                    <a:schemeClr val="tx1"/>
                  </a:solidFill>
                </a:ln>
                <a:solidFill>
                  <a:srgbClr val="FF0000"/>
                </a:solidFill>
                <a:latin typeface="Arial" pitchFamily="34" charset="0"/>
                <a:cs typeface="Arial" pitchFamily="34" charset="0"/>
              </a:rPr>
              <a:t>НІП</a:t>
            </a:r>
            <a:r>
              <a:rPr lang="uk-UA" sz="2700" dirty="0" smtClean="0">
                <a:ln>
                  <a:solidFill>
                    <a:schemeClr val="tx1"/>
                  </a:solidFill>
                </a:ln>
                <a:solidFill>
                  <a:srgbClr val="FF0000"/>
                </a:solidFill>
                <a:latin typeface="Arial" pitchFamily="34" charset="0"/>
                <a:cs typeface="Arial" pitchFamily="34" charset="0"/>
              </a:rPr>
              <a:t> — термін, введений, щоб описати групу </a:t>
            </a:r>
            <a:r>
              <a:rPr lang="uk-UA" sz="2700" dirty="0" err="1" smtClean="0">
                <a:ln>
                  <a:solidFill>
                    <a:schemeClr val="tx1"/>
                  </a:solidFill>
                </a:ln>
                <a:solidFill>
                  <a:srgbClr val="FF0000"/>
                </a:solidFill>
                <a:latin typeface="Arial" pitchFamily="34" charset="0"/>
                <a:cs typeface="Arial" pitchFamily="34" charset="0"/>
              </a:rPr>
              <a:t>інтерстиціальних</a:t>
            </a:r>
            <a:r>
              <a:rPr lang="uk-UA" sz="2700" dirty="0" smtClean="0">
                <a:ln>
                  <a:solidFill>
                    <a:schemeClr val="tx1"/>
                  </a:solidFill>
                </a:ln>
                <a:solidFill>
                  <a:srgbClr val="FF0000"/>
                </a:solidFill>
                <a:latin typeface="Arial" pitchFamily="34" charset="0"/>
                <a:cs typeface="Arial" pitchFamily="34" charset="0"/>
              </a:rPr>
              <a:t> пневмоній, які не можуть класифікуватися як ЗІП, ДІП, або </a:t>
            </a:r>
            <a:r>
              <a:rPr lang="uk-UA" sz="2700" dirty="0" err="1" smtClean="0">
                <a:ln>
                  <a:solidFill>
                    <a:schemeClr val="tx1"/>
                  </a:solidFill>
                </a:ln>
                <a:solidFill>
                  <a:srgbClr val="FF0000"/>
                </a:solidFill>
                <a:latin typeface="Arial" pitchFamily="34" charset="0"/>
                <a:cs typeface="Arial" pitchFamily="34" charset="0"/>
              </a:rPr>
              <a:t>БІП</a:t>
            </a:r>
            <a:r>
              <a:rPr lang="uk-UA" sz="2700" dirty="0" smtClean="0">
                <a:ln>
                  <a:solidFill>
                    <a:schemeClr val="tx1"/>
                  </a:solidFill>
                </a:ln>
                <a:solidFill>
                  <a:srgbClr val="FF0000"/>
                </a:solidFill>
                <a:latin typeface="Arial" pitchFamily="34" charset="0"/>
                <a:cs typeface="Arial" pitchFamily="34" charset="0"/>
              </a:rPr>
              <a:t>. Пацієнти, зазвичай, жінки середніх літ зі скаргами на задишку, сухий кашель і </a:t>
            </a:r>
            <a:r>
              <a:rPr lang="uk-UA" sz="2700" dirty="0" err="1" smtClean="0">
                <a:ln>
                  <a:solidFill>
                    <a:schemeClr val="tx1"/>
                  </a:solidFill>
                </a:ln>
                <a:solidFill>
                  <a:srgbClr val="FF0000"/>
                </a:solidFill>
                <a:latin typeface="Arial" pitchFamily="34" charset="0"/>
                <a:cs typeface="Arial" pitchFamily="34" charset="0"/>
              </a:rPr>
              <a:t>субфебрильну</a:t>
            </a:r>
            <a:r>
              <a:rPr lang="uk-UA" sz="2700" dirty="0" smtClean="0">
                <a:ln>
                  <a:solidFill>
                    <a:schemeClr val="tx1"/>
                  </a:solidFill>
                </a:ln>
                <a:solidFill>
                  <a:srgbClr val="FF0000"/>
                </a:solidFill>
                <a:latin typeface="Arial" pitchFamily="34" charset="0"/>
                <a:cs typeface="Arial" pitchFamily="34" charset="0"/>
              </a:rPr>
              <a:t> температуру. Середня тривалість хвороби біля 8 місяців. Прогноз для пацієнтів з цією хворобою значно кращий, ніж у пацієнтів із ЗІП. Майже 50% пацієнтів повністю видужують після стероїдної терапії; загальна смертність становить 11%.</a:t>
            </a:r>
            <a:br>
              <a:rPr lang="uk-UA" sz="2700" dirty="0" smtClean="0">
                <a:ln>
                  <a:solidFill>
                    <a:schemeClr val="tx1"/>
                  </a:solidFill>
                </a:ln>
                <a:solidFill>
                  <a:srgbClr val="FF0000"/>
                </a:solidFill>
                <a:latin typeface="Arial" pitchFamily="34" charset="0"/>
                <a:cs typeface="Arial" pitchFamily="34" charset="0"/>
              </a:rPr>
            </a:br>
            <a:endParaRPr lang="ru-RU" sz="2700" i="1" dirty="0">
              <a:ln>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5357826"/>
            <a:ext cx="8643998" cy="966782"/>
          </a:xfrm>
        </p:spPr>
        <p:txBody>
          <a:bodyPr>
            <a:normAutofit fontScale="70000" lnSpcReduction="20000"/>
          </a:bodyPr>
          <a:lstStyle/>
          <a:p>
            <a:r>
              <a:rPr lang="uk-UA" sz="3600" dirty="0" smtClean="0">
                <a:ln>
                  <a:solidFill>
                    <a:schemeClr val="tx1"/>
                  </a:solidFill>
                </a:ln>
                <a:solidFill>
                  <a:srgbClr val="FF0000"/>
                </a:solidFill>
                <a:effectLst>
                  <a:outerShdw blurRad="38100" dist="38100" dir="2700000" algn="tl">
                    <a:srgbClr val="000000">
                      <a:alpha val="43137"/>
                    </a:srgbClr>
                  </a:outerShdw>
                </a:effectLst>
              </a:rPr>
              <a:t>Рентгенограма показує двосторонні в </a:t>
            </a:r>
            <a:r>
              <a:rPr lang="uk-UA" sz="3600" dirty="0" err="1" smtClean="0">
                <a:ln>
                  <a:solidFill>
                    <a:schemeClr val="tx1"/>
                  </a:solidFill>
                </a:ln>
                <a:solidFill>
                  <a:srgbClr val="FF0000"/>
                </a:solidFill>
                <a:effectLst>
                  <a:outerShdw blurRad="38100" dist="38100" dir="2700000" algn="tl">
                    <a:srgbClr val="000000">
                      <a:alpha val="43137"/>
                    </a:srgbClr>
                  </a:outerShdw>
                </a:effectLst>
              </a:rPr>
              <a:t>базилярних</a:t>
            </a:r>
            <a:r>
              <a:rPr lang="uk-UA" sz="3600" dirty="0" smtClean="0">
                <a:ln>
                  <a:solidFill>
                    <a:schemeClr val="tx1"/>
                  </a:solidFill>
                </a:ln>
                <a:solidFill>
                  <a:srgbClr val="FF0000"/>
                </a:solidFill>
                <a:effectLst>
                  <a:outerShdw blurRad="38100" dist="38100" dir="2700000" algn="tl">
                    <a:srgbClr val="000000">
                      <a:alpha val="43137"/>
                    </a:srgbClr>
                  </a:outerShdw>
                </a:effectLst>
              </a:rPr>
              <a:t> відділах легенів гетерогенні затемнення без втрати об'єму</a:t>
            </a:r>
            <a:r>
              <a:rPr lang="uk-UA" dirty="0" smtClean="0"/>
              <a:t>. </a:t>
            </a:r>
            <a:endParaRPr lang="ru-RU" dirty="0"/>
          </a:p>
        </p:txBody>
      </p:sp>
      <p:pic>
        <p:nvPicPr>
          <p:cNvPr id="5" name="Picture 4" descr="НІП 1.tif"/>
          <p:cNvPicPr>
            <a:picLocks noChangeAspect="1"/>
          </p:cNvPicPr>
          <p:nvPr/>
        </p:nvPicPr>
        <p:blipFill>
          <a:blip r:embed="rId2"/>
          <a:stretch>
            <a:fillRect/>
          </a:stretch>
        </p:blipFill>
        <p:spPr>
          <a:xfrm>
            <a:off x="1928794" y="0"/>
            <a:ext cx="5200093" cy="52149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857892"/>
            <a:ext cx="9144000" cy="1000108"/>
          </a:xfrm>
        </p:spPr>
        <p:txBody>
          <a:bodyPr>
            <a:normAutofit fontScale="70000" lnSpcReduction="20000"/>
          </a:bodyPr>
          <a:lstStyle/>
          <a:p>
            <a:r>
              <a:rPr lang="uk-UA" dirty="0" smtClean="0">
                <a:solidFill>
                  <a:srgbClr val="FF0000"/>
                </a:solidFill>
                <a:effectLst>
                  <a:outerShdw blurRad="38100" dist="38100" dir="2700000" algn="tl">
                    <a:srgbClr val="000000">
                      <a:alpha val="43137"/>
                    </a:srgbClr>
                  </a:outerShdw>
                </a:effectLst>
              </a:rPr>
              <a:t>Рентгенограма грудної клітини, отримана на момент надходження до лікарні, показує великі осередки змішаної </a:t>
            </a:r>
            <a:r>
              <a:rPr lang="uk-UA" dirty="0" err="1" smtClean="0">
                <a:solidFill>
                  <a:srgbClr val="FF0000"/>
                </a:solidFill>
                <a:effectLst>
                  <a:outerShdw blurRad="38100" dist="38100" dir="2700000" algn="tl">
                    <a:srgbClr val="000000">
                      <a:alpha val="43137"/>
                    </a:srgbClr>
                  </a:outerShdw>
                </a:effectLst>
              </a:rPr>
              <a:t>інтерстиціальної</a:t>
            </a:r>
            <a:r>
              <a:rPr lang="uk-UA" dirty="0" smtClean="0">
                <a:solidFill>
                  <a:srgbClr val="FF0000"/>
                </a:solidFill>
                <a:effectLst>
                  <a:outerShdw blurRad="38100" dist="38100" dir="2700000" algn="tl">
                    <a:srgbClr val="000000">
                      <a:alpha val="43137"/>
                    </a:srgbClr>
                  </a:outerShdw>
                </a:effectLst>
              </a:rPr>
              <a:t> і альвеолярної непрозорості. </a:t>
            </a:r>
          </a:p>
          <a:p>
            <a:endParaRPr lang="ru-RU" dirty="0"/>
          </a:p>
        </p:txBody>
      </p:sp>
      <p:pic>
        <p:nvPicPr>
          <p:cNvPr id="4" name="Picture 3" descr="Еозінофільна 1.tif"/>
          <p:cNvPicPr>
            <a:picLocks noChangeAspect="1"/>
          </p:cNvPicPr>
          <p:nvPr/>
        </p:nvPicPr>
        <p:blipFill>
          <a:blip r:embed="rId2"/>
          <a:stretch>
            <a:fillRect/>
          </a:stretch>
        </p:blipFill>
        <p:spPr>
          <a:xfrm>
            <a:off x="1571604" y="28265"/>
            <a:ext cx="5929354" cy="5760427"/>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7158" y="5286388"/>
            <a:ext cx="8572560" cy="1214446"/>
          </a:xfrm>
        </p:spPr>
        <p:txBody>
          <a:bodyPr>
            <a:noAutofit/>
          </a:bodyPr>
          <a:lstStyle/>
          <a:p>
            <a:r>
              <a:rPr lang="uk-UA" sz="2400" dirty="0" err="1" smtClean="0">
                <a:ln>
                  <a:solidFill>
                    <a:schemeClr val="tx1"/>
                  </a:solidFill>
                </a:ln>
                <a:solidFill>
                  <a:srgbClr val="FF0000"/>
                </a:solidFill>
                <a:latin typeface="Arial" pitchFamily="34" charset="0"/>
                <a:cs typeface="Arial" pitchFamily="34" charset="0"/>
              </a:rPr>
              <a:t>КТ-скан</a:t>
            </a:r>
            <a:r>
              <a:rPr lang="uk-UA" sz="2400" dirty="0" smtClean="0">
                <a:ln>
                  <a:solidFill>
                    <a:schemeClr val="tx1"/>
                  </a:solidFill>
                </a:ln>
                <a:solidFill>
                  <a:srgbClr val="FF0000"/>
                </a:solidFill>
                <a:latin typeface="Arial" pitchFamily="34" charset="0"/>
                <a:cs typeface="Arial" pitchFamily="34" charset="0"/>
              </a:rPr>
              <a:t>, отриманий в той же час, показує базальні консолідації, незначну бронхіальну дилатацію, нерегулярні лінійні тіні і стовщення перегородок</a:t>
            </a:r>
            <a:endParaRPr lang="ru-RU" sz="2400" dirty="0">
              <a:ln>
                <a:solidFill>
                  <a:schemeClr val="tx1"/>
                </a:solidFill>
              </a:ln>
              <a:solidFill>
                <a:srgbClr val="FF0000"/>
              </a:solidFill>
              <a:latin typeface="Arial" pitchFamily="34" charset="0"/>
              <a:cs typeface="Arial" pitchFamily="34" charset="0"/>
            </a:endParaRPr>
          </a:p>
        </p:txBody>
      </p:sp>
      <p:pic>
        <p:nvPicPr>
          <p:cNvPr id="4" name="Picture 3" descr="НІП 2.tif"/>
          <p:cNvPicPr>
            <a:picLocks noChangeAspect="1"/>
          </p:cNvPicPr>
          <p:nvPr/>
        </p:nvPicPr>
        <p:blipFill>
          <a:blip r:embed="rId2"/>
          <a:stretch>
            <a:fillRect/>
          </a:stretch>
        </p:blipFill>
        <p:spPr>
          <a:xfrm>
            <a:off x="1240930" y="-1"/>
            <a:ext cx="6545780" cy="52437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786454"/>
            <a:ext cx="9144000" cy="1071546"/>
          </a:xfrm>
        </p:spPr>
        <p:txBody>
          <a:bodyPr>
            <a:normAutofit fontScale="77500" lnSpcReduction="20000"/>
          </a:bodyPr>
          <a:lstStyle/>
          <a:p>
            <a:r>
              <a:rPr lang="uk-UA" dirty="0" smtClean="0">
                <a:solidFill>
                  <a:srgbClr val="FF0000"/>
                </a:solidFill>
                <a:effectLst>
                  <a:outerShdw blurRad="38100" dist="38100" dir="2700000" algn="tl">
                    <a:srgbClr val="000000">
                      <a:alpha val="43137"/>
                    </a:srgbClr>
                  </a:outerShdw>
                </a:effectLst>
              </a:rPr>
              <a:t>Наступна рентгенограма отримана через 3 дні показує поліпшення в осередках легеневої непрозорості. Двосторонній плевральний випіт (стрілки).</a:t>
            </a:r>
            <a:endParaRPr lang="ru-RU" dirty="0">
              <a:solidFill>
                <a:srgbClr val="FF0000"/>
              </a:solidFill>
              <a:effectLst>
                <a:outerShdw blurRad="38100" dist="38100" dir="2700000" algn="tl">
                  <a:srgbClr val="000000">
                    <a:alpha val="43137"/>
                  </a:srgbClr>
                </a:outerShdw>
              </a:effectLst>
            </a:endParaRPr>
          </a:p>
        </p:txBody>
      </p:sp>
      <p:pic>
        <p:nvPicPr>
          <p:cNvPr id="4" name="Picture 3" descr="Еозінофільна 2.tif"/>
          <p:cNvPicPr>
            <a:picLocks noChangeAspect="1"/>
          </p:cNvPicPr>
          <p:nvPr/>
        </p:nvPicPr>
        <p:blipFill>
          <a:blip r:embed="rId2"/>
          <a:stretch>
            <a:fillRect/>
          </a:stretch>
        </p:blipFill>
        <p:spPr>
          <a:xfrm>
            <a:off x="1643042" y="48822"/>
            <a:ext cx="5748075" cy="566619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2015</TotalTime>
  <Words>2239</Words>
  <Application>Microsoft Office PowerPoint</Application>
  <PresentationFormat>On-screen Show (4:3)</PresentationFormat>
  <Paragraphs>157</Paragraphs>
  <Slides>80</Slides>
  <Notes>21</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ПНЕВМОНІЇ</vt:lpstr>
      <vt:lpstr>Slide 2</vt:lpstr>
      <vt:lpstr>Slide 3</vt:lpstr>
      <vt:lpstr>Slide 4</vt:lpstr>
      <vt:lpstr>Slide 5</vt:lpstr>
      <vt:lpstr> Алергічна етіологія</vt:lpstr>
      <vt:lpstr>Slide 7</vt:lpstr>
      <vt:lpstr>Slide 8</vt:lpstr>
      <vt:lpstr>Slide 9</vt:lpstr>
      <vt:lpstr>Slide 10</vt:lpstr>
      <vt:lpstr>Slide 11</vt:lpstr>
      <vt:lpstr>Slide 12</vt:lpstr>
      <vt:lpstr>Slide 13</vt:lpstr>
      <vt:lpstr>Slide 14</vt:lpstr>
      <vt:lpstr>Slide 15</vt:lpstr>
      <vt:lpstr>Дз: гостра еозинофільна пневмонія   </vt:lpstr>
      <vt:lpstr> Вірусна етіологія</vt:lpstr>
      <vt:lpstr>Поширені вірусні інфекції у хворих імунокомпетентні пацієнти віруси грипу Хантавіруси Вірус Епштейн-Барра аденовіруси пацієнти з ослабленим імунітетом Віруси простого герпесу Вітряна віспа цитомегаловіруси вірус кору аденовіруси </vt:lpstr>
      <vt:lpstr>Вірусні пневмонії у дорослих можуть бути розділені на дві клінічні групи: так звані атипові пневмонії у здорових осіб та вірусні пневмонії ослаблених осіб. Рентгенологічні ознаки, які складаються в основному з плямистих або дифузних затемнень матове скло з консолідацією чи без  і осередками тяжистого затемнення,  варіюють і взаємно перекриваються (строкатість).</vt:lpstr>
      <vt:lpstr>Slide 20</vt:lpstr>
      <vt:lpstr>Slide 21</vt:lpstr>
      <vt:lpstr>Slide 22</vt:lpstr>
      <vt:lpstr>Дз: гостра цитомегаловірусна пневмонія</vt:lpstr>
      <vt:lpstr> Випадок 2  28-річний чоловік з діагнозом гострої мієлоїдної лейкемії</vt:lpstr>
      <vt:lpstr> </vt:lpstr>
      <vt:lpstr> </vt:lpstr>
      <vt:lpstr>Дз: гостра цитомегаловірусна пневмонія</vt:lpstr>
      <vt:lpstr> Випадок 3  46-річний чоловік із високою температурою і задишкою. Захворів гостро</vt:lpstr>
      <vt:lpstr>Slide 29</vt:lpstr>
      <vt:lpstr>Slide 30</vt:lpstr>
      <vt:lpstr>Дз: гостра двостороння вірусна пневмонія (викликана вірусом грипу тип С)</vt:lpstr>
      <vt:lpstr> Випадок 4  21-річний чоловік із високою температурою і кашлем. Захворів гостро</vt:lpstr>
      <vt:lpstr>Slide 33</vt:lpstr>
      <vt:lpstr>Slide 34</vt:lpstr>
      <vt:lpstr>Дз: гостра двостороння вірусна пневмонія (викликана вірусом грипу)</vt:lpstr>
      <vt:lpstr> Випадок 5   13-річний хлопчик з лихоманкою, кашлем та шкірним висипом</vt:lpstr>
      <vt:lpstr>Slide 37</vt:lpstr>
      <vt:lpstr>Дз: гостра лівостороння вірусна пневмонія (викликана вірусом кору)</vt:lpstr>
      <vt:lpstr> Випадок 6   39-річна американська жінка з задишкою</vt:lpstr>
      <vt:lpstr>Slide 40</vt:lpstr>
      <vt:lpstr>Дз: гостра двостороння вірусна пневмонія (викликана хантавірусом)</vt:lpstr>
      <vt:lpstr> Випадок 7   15-річний хлопчик.  Клініка гострої пневмонії</vt:lpstr>
      <vt:lpstr>Slide 43</vt:lpstr>
      <vt:lpstr>Дз: гостра двостороння вірусна пневмонія (викликана аденовірусом)</vt:lpstr>
      <vt:lpstr> Випадок 8  36-річний чоловік  із мієлодиспластичним синдромом   </vt:lpstr>
      <vt:lpstr>Slide 46</vt:lpstr>
      <vt:lpstr>Slide 47</vt:lpstr>
      <vt:lpstr>Дз: гостра двостороння вірусна пневмонія (викликана вірусом простого герпесу)</vt:lpstr>
      <vt:lpstr> Випадок 9   2-річний хлопчик з кашлем і невисоким жаром    </vt:lpstr>
      <vt:lpstr>Двосторонні зливні консолідації, справа інтерстиціальний рисунок, "перібронхіальні наручники". Вірусні пневмонії, зазвичай, двосторонні (відміно від бактеріальних), займають більш ніж одну частку</vt:lpstr>
      <vt:lpstr>   </vt:lpstr>
      <vt:lpstr> гостра інтестиціальна пневмонія</vt:lpstr>
      <vt:lpstr>Slide 53</vt:lpstr>
      <vt:lpstr>Slide 54</vt:lpstr>
      <vt:lpstr>Slide 55</vt:lpstr>
      <vt:lpstr> хронічні інтерстиціальні пневмонії</vt:lpstr>
      <vt:lpstr> 1. звичайна інтерстиціальна пневмонія</vt:lpstr>
      <vt:lpstr>Slide 58</vt:lpstr>
      <vt:lpstr>Slide 59</vt:lpstr>
      <vt:lpstr>Slide 60</vt:lpstr>
      <vt:lpstr>Випадок 2 </vt:lpstr>
      <vt:lpstr>Slide 62</vt:lpstr>
      <vt:lpstr>Slide 63</vt:lpstr>
      <vt:lpstr> 2. Десквамативна інтерстиціальна пневмонія</vt:lpstr>
      <vt:lpstr>Slide 65</vt:lpstr>
      <vt:lpstr>Випадок 1 </vt:lpstr>
      <vt:lpstr>Slide 67</vt:lpstr>
      <vt:lpstr>Slide 68</vt:lpstr>
      <vt:lpstr>Випадок 2 </vt:lpstr>
      <vt:lpstr>Slide 70</vt:lpstr>
      <vt:lpstr>Slide 71</vt:lpstr>
      <vt:lpstr> 3. облітеративний бронхіоліт (БІП)  БІП характеризується осередками пробок із незрілих фібробластів (тільця Массоні) вздовж респіраторних бронхіол і альвеолярних ходів </vt:lpstr>
      <vt:lpstr>На мікрофото (збільшення 15) показано розсіяні осередки пневмонії. Фібробластні пробки можуть бути ідентифіковані як бліді, круглі структури (стрілки). </vt:lpstr>
      <vt:lpstr>Slide 74</vt:lpstr>
      <vt:lpstr>61-річний чоловік з 1-місячною історією втоми, нічних потів і сухого кашлю </vt:lpstr>
      <vt:lpstr>Slide 76</vt:lpstr>
      <vt:lpstr>Slide 77</vt:lpstr>
      <vt:lpstr> 4. неспецифічна  інтерстиціальна пневмонія   НІП — термін, введений, щоб описати групу інтерстиціальних пневмоній, які не можуть класифікуватися як ЗІП, ДІП, або БІП. Пацієнти, зазвичай, жінки середніх літ зі скаргами на задишку, сухий кашель і субфебрильну температуру. Середня тривалість хвороби біля 8 місяців. Прогноз для пацієнтів з цією хворобою значно кращий, ніж у пацієнтів із ЗІП. Майже 50% пацієнтів повністю видужують після стероїдної терапії; загальна смертність становить 11%. </vt:lpstr>
      <vt:lpstr>Slide 79</vt:lpstr>
      <vt:lpstr>Slide 80</vt:lpstr>
    </vt:vector>
  </TitlesOfParts>
  <Company>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name</dc:creator>
  <cp:lastModifiedBy>user</cp:lastModifiedBy>
  <cp:revision>30</cp:revision>
  <dcterms:created xsi:type="dcterms:W3CDTF">2009-10-28T19:35:23Z</dcterms:created>
  <dcterms:modified xsi:type="dcterms:W3CDTF">2013-09-23T09:55:37Z</dcterms:modified>
</cp:coreProperties>
</file>