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09" r:id="rId5"/>
    <p:sldId id="311" r:id="rId6"/>
    <p:sldId id="338" r:id="rId7"/>
    <p:sldId id="332" r:id="rId8"/>
    <p:sldId id="328" r:id="rId9"/>
    <p:sldId id="330" r:id="rId10"/>
    <p:sldId id="318" r:id="rId11"/>
    <p:sldId id="267" r:id="rId12"/>
    <p:sldId id="269" r:id="rId13"/>
    <p:sldId id="270" r:id="rId14"/>
    <p:sldId id="274" r:id="rId15"/>
    <p:sldId id="271" r:id="rId16"/>
    <p:sldId id="263" r:id="rId17"/>
    <p:sldId id="335" r:id="rId18"/>
    <p:sldId id="276" r:id="rId19"/>
    <p:sldId id="277" r:id="rId20"/>
    <p:sldId id="312" r:id="rId21"/>
    <p:sldId id="303" r:id="rId22"/>
    <p:sldId id="297" r:id="rId23"/>
    <p:sldId id="284" r:id="rId24"/>
    <p:sldId id="272" r:id="rId25"/>
    <p:sldId id="279" r:id="rId26"/>
    <p:sldId id="286" r:id="rId27"/>
    <p:sldId id="287" r:id="rId28"/>
    <p:sldId id="280" r:id="rId29"/>
    <p:sldId id="334" r:id="rId30"/>
    <p:sldId id="293" r:id="rId31"/>
    <p:sldId id="296" r:id="rId32"/>
    <p:sldId id="298" r:id="rId33"/>
    <p:sldId id="299" r:id="rId34"/>
    <p:sldId id="301" r:id="rId35"/>
    <p:sldId id="329" r:id="rId36"/>
    <p:sldId id="302" r:id="rId37"/>
    <p:sldId id="285" r:id="rId38"/>
    <p:sldId id="336" r:id="rId39"/>
    <p:sldId id="278" r:id="rId40"/>
    <p:sldId id="304" r:id="rId41"/>
    <p:sldId id="306" r:id="rId42"/>
    <p:sldId id="337" r:id="rId43"/>
    <p:sldId id="283" r:id="rId44"/>
    <p:sldId id="308" r:id="rId4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AEAEA"/>
    <a:srgbClr val="DFE0E5"/>
    <a:srgbClr val="C54639"/>
    <a:srgbClr val="529719"/>
    <a:srgbClr val="5BA81C"/>
    <a:srgbClr val="417814"/>
    <a:srgbClr val="D03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9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E06336-053D-414B-8AE4-ABC396D1DD08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ru-RU" noProof="1" smtClean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0993F6-63CD-47BA-8763-A2A52200607A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ru-RU" noProof="1" dirty="0" smtClean="0"/>
              <a:t>‹№›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6549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6756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dirty="0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279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520FB-C54B-4C7D-80C7-2F6DDCC22EBF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ED7EB-58AB-428E-ACF7-49D2A52E56D9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3E6BA6-17B4-4FB9-A7D9-2F5011A2CCBD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fld id="{573A4B32-25BD-4828-A192-CE41C628ADA8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F5FAC-77C2-46B7-98D0-99F5DE4E3138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49C62-B262-41FF-9EFF-8D6E8C401B4A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78066-C09A-4FB5-B1B7-9587C9DBD9DD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7C0A3-2FA9-4CE7-841B-530A6DAC9C91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80801-B3CB-4161-9F9B-8A76E85C7028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81E6C-0201-4619-A2EF-7C98B368F231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8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93631-BD76-4D8D-88A6-7A4790E3A8B4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4D80CA-41C2-4BFE-804F-3A9D72999D2A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EBB72-50CB-422F-85B0-F6074F343462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70688-9AC8-4F19-ACA5-D0E549EB2FDA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06B3C-197C-40CB-A2E4-9E67AA60008E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98BD3-476B-4550-9723-23EDFF3399F5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1A716-8CEB-4D00-8BD4-C6F90011AFC9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‹№›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0D73FAFC-BB07-43C7-9D2F-9A2A372AEB82}" type="datetime1">
              <a:rPr lang="ru-RU" noProof="1" smtClean="0"/>
              <a:t>17.12.2023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 rtl="0"/>
              <a:t>‹№›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23" y="4512746"/>
            <a:ext cx="7623889" cy="1471448"/>
          </a:xfrm>
          <a:effectLst/>
          <a:scene3d>
            <a:camera prst="orthographicFront"/>
            <a:lightRig rig="threePt" dir="t"/>
          </a:scene3d>
          <a:sp3d prstMaterial="plastic"/>
        </p:spPr>
        <p:txBody>
          <a:bodyPr rtlCol="0">
            <a:normAutofit/>
          </a:bodyPr>
          <a:lstStyle/>
          <a:p>
            <a:r>
              <a:rPr lang="uk-UA" sz="4800" noProof="1">
                <a:solidFill>
                  <a:schemeClr val="bg1"/>
                </a:solidFill>
                <a:effectLst/>
                <a:ea typeface="Microsoft Himalaya" panose="01010100010101010101" pitchFamily="2" charset="0"/>
                <a:cs typeface="Microsoft Himalaya" panose="01010100010101010101" pitchFamily="2" charset="0"/>
              </a:rPr>
              <a:t>ПРАВИЛА  ТА  ПРИНЦИПИ</a:t>
            </a:r>
            <a:br>
              <a:rPr lang="uk-UA" sz="4800" noProof="1">
                <a:solidFill>
                  <a:schemeClr val="bg1"/>
                </a:solidFill>
                <a:effectLst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uk-UA" sz="4800" noProof="1">
                <a:solidFill>
                  <a:schemeClr val="bg1"/>
                </a:solidFill>
                <a:effectLst/>
                <a:ea typeface="Microsoft Himalaya" panose="01010100010101010101" pitchFamily="2" charset="0"/>
                <a:cs typeface="Microsoft Himalaya" panose="01010100010101010101" pitchFamily="2" charset="0"/>
              </a:rPr>
              <a:t>РОБОТИ  ДЕПОЗИТОРА </a:t>
            </a:r>
            <a:endParaRPr lang="ru-RU" sz="4800" noProof="1">
              <a:solidFill>
                <a:schemeClr val="bg1"/>
              </a:solidFill>
              <a:effectLst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683" y="327660"/>
            <a:ext cx="4698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6000" b="1" dirty="0">
                <a:solidFill>
                  <a:srgbClr val="529719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Репозитарій  ХНМУ:</a:t>
            </a:r>
            <a:endParaRPr lang="ru-RU" sz="6000" b="1" dirty="0">
              <a:solidFill>
                <a:srgbClr val="529719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327660"/>
            <a:ext cx="19050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34217" y="644139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71" y="0"/>
            <a:ext cx="409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5" y="316386"/>
            <a:ext cx="5247027" cy="2638236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85" y="3388523"/>
            <a:ext cx="5247027" cy="2219226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Стрелка вправо 6"/>
          <p:cNvSpPr/>
          <p:nvPr/>
        </p:nvSpPr>
        <p:spPr>
          <a:xfrm rot="5400000">
            <a:off x="2641066" y="29292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586" y="4502905"/>
            <a:ext cx="5620999" cy="212159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69849" y="5534002"/>
            <a:ext cx="524301" cy="993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956" y="316386"/>
            <a:ext cx="5178480" cy="2638236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18" name="Овал 17"/>
          <p:cNvSpPr/>
          <p:nvPr/>
        </p:nvSpPr>
        <p:spPr>
          <a:xfrm>
            <a:off x="554086" y="218452"/>
            <a:ext cx="937258" cy="532663"/>
          </a:xfrm>
          <a:prstGeom prst="ellipse">
            <a:avLst/>
          </a:prstGeom>
          <a:noFill/>
          <a:ln w="88900">
            <a:solidFill>
              <a:srgbClr val="C54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78" y="4672831"/>
            <a:ext cx="1030313" cy="621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760" y="2000510"/>
            <a:ext cx="2275835" cy="830822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9956" y="3388523"/>
            <a:ext cx="5178480" cy="2210723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3585" y="2768366"/>
            <a:ext cx="524301" cy="993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993585" y="5353004"/>
            <a:ext cx="524301" cy="993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18436" y="63467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58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01050" y="686149"/>
            <a:ext cx="153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40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КРОК</a:t>
            </a:r>
            <a:endParaRPr lang="ru-RU" sz="6000" dirty="0">
              <a:solidFill>
                <a:schemeClr val="tx2">
                  <a:lumMod val="50000"/>
                </a:schemeClr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1848" y="4635387"/>
            <a:ext cx="3331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Правильно заповнити всі поля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67" y="5589494"/>
            <a:ext cx="524301" cy="99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1457" y="478596"/>
            <a:ext cx="55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08241" y="640465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195" r="12721"/>
          <a:stretch/>
        </p:blipFill>
        <p:spPr>
          <a:xfrm>
            <a:off x="0" y="-17236"/>
            <a:ext cx="7690945" cy="68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487" t="21475" r="1332" b="16082"/>
          <a:stretch/>
        </p:blipFill>
        <p:spPr>
          <a:xfrm>
            <a:off x="0" y="775498"/>
            <a:ext cx="12192000" cy="6082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4516" y="64076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016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4184" y="0"/>
            <a:ext cx="6147816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2543" y="302752"/>
            <a:ext cx="2112579" cy="7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Обо</a:t>
            </a:r>
            <a:r>
              <a:rPr lang="en-US" sz="2800" dirty="0"/>
              <a:t>’</a:t>
            </a:r>
            <a:r>
              <a:rPr lang="uk-UA" sz="2800" dirty="0"/>
              <a:t>язкові</a:t>
            </a:r>
            <a:r>
              <a:rPr lang="ru-RU" sz="2800" dirty="0"/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38" y="5567085"/>
            <a:ext cx="524301" cy="99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7903" y="6382250"/>
            <a:ext cx="38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0882" y="302752"/>
            <a:ext cx="2798484" cy="7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Факультативні: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5147" y="1710160"/>
            <a:ext cx="5899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•</a:t>
            </a:r>
            <a:r>
              <a:rPr lang="en-US" b="1" dirty="0"/>
              <a:t>	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AUTHORS  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автори)</a:t>
            </a:r>
          </a:p>
          <a:p>
            <a:pPr lvl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TITLE  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назва)</a:t>
            </a:r>
          </a:p>
          <a:p>
            <a:pPr lvl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DATE OF ISSUE  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дата публікації)</a:t>
            </a:r>
          </a:p>
          <a:p>
            <a:pPr lvl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CITATION  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цитування)</a:t>
            </a:r>
          </a:p>
          <a:p>
            <a:pPr lvl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TYPE  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тип/вид)</a:t>
            </a:r>
          </a:p>
          <a:p>
            <a:pPr lvl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LANGUAGE  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мова)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0216" y="1710160"/>
            <a:ext cx="6062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•	OTHER TITLES  (</a:t>
            </a:r>
            <a:r>
              <a:rPr lang="ru-RU" sz="2400" b="1" dirty="0">
                <a:solidFill>
                  <a:schemeClr val="bg1"/>
                </a:solidFill>
              </a:rPr>
              <a:t>інші назви)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PUBLISHER  (</a:t>
            </a:r>
            <a:r>
              <a:rPr lang="ru-RU" sz="2400" b="1" dirty="0">
                <a:solidFill>
                  <a:schemeClr val="bg1"/>
                </a:solidFill>
              </a:rPr>
              <a:t>видавець)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SERIES/REPORT NO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номер серії/звіту)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IDENTIFIERS  (</a:t>
            </a:r>
            <a:r>
              <a:rPr lang="ru-RU" sz="2400" b="1" dirty="0">
                <a:solidFill>
                  <a:schemeClr val="bg1"/>
                </a:solidFill>
              </a:rPr>
              <a:t>ідентифікатори)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SUBJECT  KEYWORDS  (</a:t>
            </a:r>
            <a:r>
              <a:rPr lang="ru-RU" sz="2400" b="1" dirty="0">
                <a:solidFill>
                  <a:schemeClr val="bg1"/>
                </a:solidFill>
              </a:rPr>
              <a:t>ключові слова або словосполучення)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ABSTRACT  (</a:t>
            </a:r>
            <a:r>
              <a:rPr lang="ru-RU" sz="2400" b="1" dirty="0">
                <a:solidFill>
                  <a:schemeClr val="bg1"/>
                </a:solidFill>
              </a:rPr>
              <a:t>анотація)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SPONSORS  (</a:t>
            </a:r>
            <a:r>
              <a:rPr lang="ru-RU" sz="2400" b="1" dirty="0">
                <a:solidFill>
                  <a:schemeClr val="bg1"/>
                </a:solidFill>
              </a:rPr>
              <a:t>спонсори)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DESCRIPTION  (</a:t>
            </a:r>
            <a:r>
              <a:rPr lang="ru-RU" sz="2400" b="1" dirty="0">
                <a:solidFill>
                  <a:schemeClr val="bg1"/>
                </a:solidFill>
              </a:rPr>
              <a:t>опис)</a:t>
            </a:r>
          </a:p>
        </p:txBody>
      </p:sp>
    </p:spTree>
    <p:extLst>
      <p:ext uri="{BB962C8B-B14F-4D97-AF65-F5344CB8AC3E}">
        <p14:creationId xmlns:p14="http://schemas.microsoft.com/office/powerpoint/2010/main" val="8805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207" y="0"/>
            <a:ext cx="740979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Ввести ПІБ всіх авторів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ПІБ авторів ввести мовою матеріалу</a:t>
            </a:r>
          </a:p>
          <a:p>
            <a:pPr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Ім’я та по-батькові ввести повністю (незалежно від того, як  опубліковано у матеріалі)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Ім’я та по-батькові ввести у своє віконце (праворуч)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Ім’я та по-батькові співавторів, які не є співробітниками ХНМУ і повні дані яких невідомі, можна ввести скорочено</a:t>
            </a:r>
            <a:endParaRPr lang="ru-RU" sz="2400" b="1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379" y="262759"/>
            <a:ext cx="38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AUTHORS</a:t>
            </a:r>
            <a:r>
              <a:rPr lang="uk-UA" sz="2400" b="1" dirty="0"/>
              <a:t> 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автори)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69628" y="3429000"/>
            <a:ext cx="2112579" cy="7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Необхідно: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10" y="5567085"/>
            <a:ext cx="524301" cy="99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7903" y="638225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7" y="806720"/>
            <a:ext cx="1132735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207" y="0"/>
            <a:ext cx="740979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ПІБ авторів ввести повністю у двох варіантах: українською та англійською мовами, використовуючи транслітерацію, ухвалену законодавством України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. (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Слід узгодити правильний варіант з власником ПІБ)</a:t>
            </a:r>
            <a:endParaRPr lang="en-US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</a:t>
            </a:r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Модераторам рекомендовано зробити повний перелік варіантів ПІБ співробітників кафедри для того, щоб у подальшому копіювати та розміщувати у віконці (для виключення помилок і багатоваріантності)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3379" y="262759"/>
            <a:ext cx="38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AUTHORS</a:t>
            </a:r>
            <a:r>
              <a:rPr lang="uk-UA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ru-RU" sz="2400" b="1" dirty="0">
                <a:solidFill>
                  <a:srgbClr val="C00000"/>
                </a:solidFill>
              </a:rPr>
              <a:t>автори)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69628" y="3195791"/>
            <a:ext cx="2112579" cy="7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Бажано: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92" y="867440"/>
            <a:ext cx="11144594" cy="2041110"/>
          </a:xfrm>
          <a:prstGeom prst="rect">
            <a:avLst/>
          </a:prstGeom>
          <a:ln w="889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19" y="5587767"/>
            <a:ext cx="524301" cy="9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9236" y="640293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207" y="0"/>
            <a:ext cx="740979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Ім’я та по-батькові або абревіатури вносити у вікно, де має бути тільки прізвище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Вносити ПІБ літерами ВЕЛИКОГО РЕГІСТРУ  (ВАКУЛЕНКО С.І.)</a:t>
            </a: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379" y="262759"/>
            <a:ext cx="38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AUTHORS</a:t>
            </a:r>
            <a:r>
              <a:rPr lang="uk-UA" sz="2400" b="1" dirty="0">
                <a:solidFill>
                  <a:srgbClr val="C00000"/>
                </a:solidFill>
              </a:rPr>
              <a:t> </a:t>
            </a:r>
            <a:r>
              <a:rPr lang="uk-UA" sz="2400" b="1" dirty="0"/>
              <a:t> 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автори)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69628" y="3136588"/>
            <a:ext cx="2112579" cy="724424"/>
          </a:xfrm>
          <a:prstGeom prst="rect">
            <a:avLst/>
          </a:prstGeom>
          <a:solidFill>
            <a:srgbClr val="C54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 можна</a:t>
            </a:r>
            <a:r>
              <a:rPr lang="ru-RU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2" y="1096040"/>
            <a:ext cx="11090167" cy="166893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704320" y="63916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4316"/>
            <a:ext cx="12192000" cy="3423683"/>
          </a:xfrm>
          <a:prstGeom prst="rect">
            <a:avLst/>
          </a:prstGeom>
          <a:ln w="0">
            <a:solidFill>
              <a:srgbClr val="E6E6E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07903" y="6382250"/>
            <a:ext cx="38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773" y="514485"/>
            <a:ext cx="464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Повага</a:t>
            </a:r>
            <a:endParaRPr lang="uk-U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8111" y="1365757"/>
            <a:ext cx="11200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Цей принцип наочний саме тут. Повага в науковому середовищі є взаємною та вимагає </a:t>
            </a:r>
            <a:r>
              <a:rPr lang="uk-UA" sz="2800" dirty="0" smtClean="0">
                <a:solidFill>
                  <a:schemeClr val="bg1"/>
                </a:solidFill>
              </a:rPr>
              <a:t>проявів поваги </a:t>
            </a:r>
            <a:r>
              <a:rPr lang="uk-UA" sz="2800" dirty="0">
                <a:solidFill>
                  <a:schemeClr val="bg1"/>
                </a:solidFill>
              </a:rPr>
              <a:t>до себе та до інших. Тут важливу роль відіграє дотримання норм законодавства про авторське право і суміжні права.</a:t>
            </a:r>
          </a:p>
          <a:p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9773" y="3755912"/>
            <a:ext cx="104697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розміщуючи роботу у Репозитарій автор має не порушувати права третіх осіб (співавторів і видавництв)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необхідно узгоджувати розміщення матеріалів з усіма співавторами твору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приховування прізвищ співавторів  є</a:t>
            </a:r>
            <a:r>
              <a:rPr lang="uk-UA" sz="2400" dirty="0"/>
              <a:t>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порушенням принципів академічної доброчесності</a:t>
            </a:r>
            <a:r>
              <a:rPr lang="uk-UA" dirty="0"/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en-US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Назву матеріалу ввести повністю. Вона повинна збігатися з опублікованою</a:t>
            </a:r>
            <a:endParaRPr lang="en-US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en-US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Додати варіанти назви іншими мовами, використовуючи функцію «+Додати ще»</a:t>
            </a: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0524" y="304800"/>
            <a:ext cx="239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TITLE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(назва)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535632"/>
            <a:ext cx="2133785" cy="804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7728" y="1518829"/>
            <a:ext cx="41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OTHER TITLES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ru-RU" sz="2400" b="1" dirty="0">
                <a:solidFill>
                  <a:srgbClr val="C00000"/>
                </a:solidFill>
              </a:rPr>
              <a:t>інші назви)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7" y="2610024"/>
            <a:ext cx="2121592" cy="804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81" y="4699653"/>
            <a:ext cx="10609903" cy="1704357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6883" y="5709105"/>
            <a:ext cx="524301" cy="999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76627" y="64040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814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Писати назву літерами ВЕЛИКОГО РЕГІСТРУ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Ставити крапку наприкінці назви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0524" y="304800"/>
            <a:ext cx="239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TITLE  (назва)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8047" y="501259"/>
            <a:ext cx="2112579" cy="724424"/>
          </a:xfrm>
          <a:prstGeom prst="rect">
            <a:avLst/>
          </a:prstGeom>
          <a:solidFill>
            <a:srgbClr val="C54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 можна</a:t>
            </a:r>
            <a:r>
              <a:rPr lang="ru-RU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1228" y="863471"/>
            <a:ext cx="417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OTHER TITLES (</a:t>
            </a:r>
            <a:r>
              <a:rPr lang="ru-RU" sz="2400" b="1" dirty="0">
                <a:solidFill>
                  <a:srgbClr val="C00000"/>
                </a:solidFill>
              </a:rPr>
              <a:t>інші назви)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25" y="4680858"/>
            <a:ext cx="10656922" cy="1676115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51339" y="635697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37614" y="5355258"/>
            <a:ext cx="4121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Борзенкова Вікторія Миколаївна</a:t>
            </a:r>
          </a:p>
          <a:p>
            <a:pPr algn="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головний бібліотекар</a:t>
            </a:r>
          </a:p>
          <a:p>
            <a:pPr algn="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інформаційно-бібліографічного відділу</a:t>
            </a:r>
          </a:p>
          <a:p>
            <a:pPr algn="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Наукової бібліотеки ХНМУ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4217" y="644139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7048" y="2215132"/>
            <a:ext cx="892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Принципи академічної доброчесності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4480" y="3288901"/>
            <a:ext cx="1008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слід враховувати при розміщенні матеріалу у Репозитарій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527048" y="3812121"/>
            <a:ext cx="696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Вимоги до файлу електронної версії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57" y="2354830"/>
            <a:ext cx="243824" cy="2438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58" y="3428581"/>
            <a:ext cx="243861" cy="2438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57" y="2891687"/>
            <a:ext cx="243861" cy="2438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457" y="3974200"/>
            <a:ext cx="243861" cy="243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7048" y="2746656"/>
            <a:ext cx="1027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dirty="0">
                <a:solidFill>
                  <a:schemeClr val="bg1"/>
                </a:solidFill>
              </a:rPr>
              <a:t>Принципи доброчесності в роботі Репозитарія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Ввести рік публікації матеріалу 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    День і місяць – факультативно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Вказати організацію, яка видала матеріал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8883" y="409903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DATE OF ISSUE 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/>
              <a:t>(</a:t>
            </a:r>
            <a:r>
              <a:rPr lang="en-US" sz="2400" b="1" dirty="0">
                <a:solidFill>
                  <a:srgbClr val="C00000"/>
                </a:solidFill>
              </a:rPr>
              <a:t>дата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публікації)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535632"/>
            <a:ext cx="2133785" cy="804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0533" y="4187658"/>
            <a:ext cx="41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PUBLISHER</a:t>
            </a:r>
            <a:r>
              <a:rPr lang="uk-UA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видавець)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40" y="4221986"/>
            <a:ext cx="2121592" cy="804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39448" y="6342545"/>
            <a:ext cx="41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3616" y="419680"/>
            <a:ext cx="1818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CITATION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/>
              <a:t>(</a:t>
            </a:r>
            <a:r>
              <a:rPr lang="ru-RU" sz="2400" b="1" dirty="0">
                <a:solidFill>
                  <a:srgbClr val="C00000"/>
                </a:solidFill>
              </a:rPr>
              <a:t>цитування</a:t>
            </a:r>
            <a:r>
              <a:rPr lang="ru-RU" sz="2400" b="1" dirty="0"/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29" y="0"/>
            <a:ext cx="7413171" cy="51397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5" y="5366657"/>
            <a:ext cx="9733062" cy="1117773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487" y="5678684"/>
            <a:ext cx="518205" cy="993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13464" y="640545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8" y="479372"/>
            <a:ext cx="2133785" cy="8047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5086" y="319864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Ввести повний бібліографічний опис для опублікованих матеріалів згідно ДСТУ ГОСТ 7.1-2006. Приклади є на головній сторінці Репозитарію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Бібліографічний опис має бути внесений мовою оригіналу. Статтю слід описувати мовою публікації, джерело (за знаком «//») – на мові оформлення джерела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5086" y="4276862"/>
            <a:ext cx="8512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Ввести прізвища та ініціали всіх авторів, не змінюючи їх послідовність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У матеріалах конференцій вказати Місце проведення конференції, Дату проведення конференції та Вихідні дані (тобто де і коли видавався збірник)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Вказати сторінки, на яких розміщено матеріал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28188"/>
            <a:ext cx="12192000" cy="1464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2" y="2763134"/>
            <a:ext cx="11137553" cy="1329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16" y="5673500"/>
            <a:ext cx="518205" cy="99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27999" y="6400520"/>
            <a:ext cx="41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7342" y="319864"/>
            <a:ext cx="804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5" y="504530"/>
            <a:ext cx="2121592" cy="8047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3171" y="391991"/>
            <a:ext cx="808808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•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Обрати з Прикладів бібліографічного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опису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b="1" dirty="0">
                <a:solidFill>
                  <a:srgbClr val="FFC000"/>
                </a:solidFill>
              </a:rPr>
              <a:t>https://repo.knmu.edu.ua/handle/123456789/1015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той, що відповідає потребі, скопіювати його у документ програми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Word,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замінити дані на необхідні, зберігаючи бібліографічні і розділові знаки. Потім готовий опис скопіювати та розмістити у віконце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989" y="5667100"/>
            <a:ext cx="518205" cy="9937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84" y="3058009"/>
            <a:ext cx="7536674" cy="3418159"/>
          </a:xfrm>
          <a:prstGeom prst="rect">
            <a:avLst/>
          </a:prstGeom>
          <a:ln w="889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17381" y="6403016"/>
            <a:ext cx="40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484914"/>
            <a:ext cx="12192000" cy="1763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7342" y="319864"/>
            <a:ext cx="804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0257" y="504530"/>
            <a:ext cx="8131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Використовувати літери ВЕЛИКОГО РЕГІСТРУ поза правилами правопису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Змінювати послідовність ПІБ авторів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Переводити дані на українську чи іншу мову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Тире і дефіс вживати невідповідно правопису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•	Необдумано використовувати пробіли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2" y="504530"/>
            <a:ext cx="2127688" cy="804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887" y="4711964"/>
            <a:ext cx="10972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БОЯРСЬКИЙ Є. М. ДІАГНОСТИКА ЗАПАЛЬНИХ ЗАХВОРЮВАНЬ НИЖНІХ ДИХАЛЬНИХ ШЛЯХІВ У ДІТЕЙ / Г. О. АВДЄЄВСЬКА, Є. М. БОЯРСЬКИЙ // </a:t>
            </a:r>
            <a:r>
              <a:rPr lang="en-US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ISIC-2020 : [International Scientific Interdisciplinary Conference for medical students and young scientists, </a:t>
            </a:r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Харків, 08–09 жовтня 2020] : збірка тез / ХНМУ. – Харків, 2020. – С. 17–18</a:t>
            </a:r>
            <a:r>
              <a:rPr lang="ru-RU" sz="2000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  <a:r>
              <a:rPr lang="ru-RU" sz="20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45685" y="642390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Приклад складання бібліографічного опису статті чотирьох авторів зі збірки матеріалів конференції:</a:t>
            </a:r>
          </a:p>
          <a:p>
            <a:endParaRPr lang="ru-RU" sz="2000" b="1" dirty="0">
              <a:solidFill>
                <a:schemeClr val="bg1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Назва статті•/•Ініціали та прізвище першого автора,•ініціали та прізвища наступних авторів•//•Назва конференції•:•інформація про те, який захід проведено,•де проходила конференція,•коли проходила конференція•/•хто проводив конференцію.•–•Місто видання збірника•:•назва видавництва,•рік видання збірника.•–•Сторінки, на яких розміщено статтю.</a:t>
            </a:r>
          </a:p>
          <a:p>
            <a:endParaRPr lang="ru-RU" sz="2000" b="1" dirty="0">
              <a:solidFill>
                <a:schemeClr val="bg1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ru-RU" sz="28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Результат:</a:t>
            </a:r>
          </a:p>
          <a:p>
            <a:endParaRPr lang="ru-RU" sz="2000" b="1" dirty="0">
              <a:solidFill>
                <a:schemeClr val="bg1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Магістратура•–•складова•частина•наукової•діяльності•фахівця•/•І.•І.•Соколова,•О.•Г.•Денисова, •О.•Ю.•Стоян,•О.•Г.•Ярошенко•//•Сучасний•стан•та•перспективи•підготовки•лікарів-інтернів• у•Харківському•національному•медичному•університеті•:•матеріали•ХХХІХ•навчально- методичної•конференції,•Харків,•11•квітня•2012•р.•/•ХНМУ.•–•Харків•:•ХНМУ,•2012.•–•С.•69–71.</a:t>
            </a:r>
          </a:p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</a:t>
            </a:r>
          </a:p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(• – один пробіл)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04320" y="6400800"/>
            <a:ext cx="40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054"/>
            <a:ext cx="12192000" cy="3356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93" y="733646"/>
            <a:ext cx="225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Чесність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985" y="1441532"/>
            <a:ext cx="11394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 роботі Репозитарія чесність забезпечує прозорість внесених даних та допомагає підтримувати високий рівень довіри. Спотворення даних, фальсифікація або їх приховування є серйозними порушеннями академічної доброчесності. Для цього: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800" dirty="0">
              <a:solidFill>
                <a:schemeClr val="bg1"/>
              </a:solidFill>
            </a:endParaRPr>
          </a:p>
          <a:p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0093" y="4119188"/>
            <a:ext cx="106219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при внесені прізвищ авторів у бібліографічний опис не можна змінювати їх послідовність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при внесені статей, або наукових праць необхідно чітко вказувати джерела інформації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019" y="630420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6862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1486" y="-17912"/>
            <a:ext cx="7380514" cy="68759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77" y="1007018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SERIES</a:t>
            </a:r>
            <a:r>
              <a:rPr lang="ru-RU" sz="2400" b="1" dirty="0">
                <a:solidFill>
                  <a:srgbClr val="C00000"/>
                </a:solidFill>
              </a:rPr>
              <a:t>/</a:t>
            </a:r>
            <a:r>
              <a:rPr lang="en-US" sz="2400" b="1" dirty="0">
                <a:solidFill>
                  <a:srgbClr val="C00000"/>
                </a:solidFill>
              </a:rPr>
              <a:t>REPORT NO</a:t>
            </a:r>
            <a:r>
              <a:rPr lang="ru-RU" sz="2400" b="1" dirty="0">
                <a:solidFill>
                  <a:srgbClr val="C00000"/>
                </a:solidFill>
              </a:rPr>
              <a:t> (номер серії/звіту)</a:t>
            </a:r>
            <a:r>
              <a:rPr lang="ru-RU" sz="2400" dirty="0"/>
              <a:t> 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530" y="3890060"/>
            <a:ext cx="41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IDENTIFIERS</a:t>
            </a:r>
            <a:r>
              <a:rPr lang="uk-UA" sz="2400" b="1" dirty="0">
                <a:solidFill>
                  <a:srgbClr val="C00000"/>
                </a:solidFill>
              </a:rPr>
              <a:t> (ідентифікатори)</a:t>
            </a:r>
            <a:r>
              <a:rPr lang="uk-UA" sz="24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0258" y="2763301"/>
            <a:ext cx="304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 Факультативно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4320" y="6409944"/>
            <a:ext cx="39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Обрати вид документу, що дійсно відповідає матеріалу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Обрати мову основного тексту твору</a:t>
            </a: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9033" y="509249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TYPE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ru-RU" sz="2400" b="1" dirty="0">
                <a:solidFill>
                  <a:srgbClr val="C00000"/>
                </a:solidFill>
              </a:rPr>
              <a:t>тип / вид)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687002"/>
            <a:ext cx="2133785" cy="804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8768" y="1808989"/>
            <a:ext cx="318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LANGUAGE 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мова)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4" y="3788229"/>
            <a:ext cx="10154685" cy="2666999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744949" y="644564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Ввести основні терміни, що описують тематику чи зміст публікації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Ввести кожне словосполучення в окреме віконце, використовуючи функцію «+Додати ще»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Писати словосполучення з маленької літери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Не ставити знаки пунктуації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9033" y="542416"/>
            <a:ext cx="372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SUBJECT  KEYWORDS (ключові  слова  або словосполучення)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542416"/>
            <a:ext cx="2133785" cy="804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05" y="5040086"/>
            <a:ext cx="10868544" cy="1284513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39" y="5783000"/>
            <a:ext cx="524301" cy="9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4949" y="641349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1" y="2838954"/>
            <a:ext cx="12205250" cy="4019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3786" y="284410"/>
            <a:ext cx="97900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uk-UA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Шість засадничих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цінностей від Міжнародного центру академічної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доброчесності:</a:t>
            </a:r>
            <a:endParaRPr lang="uk-UA" sz="32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3990" y="63825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9" y="3017741"/>
            <a:ext cx="1400840" cy="635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3832" y="3335524"/>
            <a:ext cx="5465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справедливость</a:t>
            </a:r>
            <a:endParaRPr lang="ru-RU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C00000"/>
                </a:solidFill>
              </a:rPr>
              <a:t>відповідальность</a:t>
            </a:r>
            <a:endParaRPr lang="ru-RU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C00000"/>
                </a:solidFill>
              </a:rPr>
              <a:t>повага</a:t>
            </a:r>
            <a:endParaRPr lang="ru-RU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C00000"/>
                </a:solidFill>
              </a:rPr>
              <a:t>чесность</a:t>
            </a:r>
            <a:endParaRPr lang="ru-RU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C00000"/>
                </a:solidFill>
              </a:rPr>
              <a:t>мужность</a:t>
            </a:r>
            <a:endParaRPr lang="ru-RU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C00000"/>
                </a:solidFill>
              </a:rPr>
              <a:t>довіра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Вносити слова літерами ВЕЛИКОГО РЕГІСТРУ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Вносити словосполучення через кому в одне віконце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Починати кожне словосполучення з великої літери і наприкінці ставити знаки пунктуації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9033" y="542416"/>
            <a:ext cx="372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SUBJECT  KEYWORDS (ключові  слова  або словосполучення)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5094514"/>
            <a:ext cx="10863207" cy="1251857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7" y="542416"/>
            <a:ext cx="2127688" cy="804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76888" y="641751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1486" y="0"/>
            <a:ext cx="73805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Анотації, резюме слід вводити відформатованими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059" y="420073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ABSTRACT 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анотація)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1" y="1740443"/>
            <a:ext cx="2133785" cy="804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657" y="5647842"/>
            <a:ext cx="524301" cy="9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1685" y="637330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12" y="3034558"/>
            <a:ext cx="10347571" cy="1634538"/>
          </a:xfrm>
          <a:prstGeom prst="rect">
            <a:avLst/>
          </a:prstGeom>
          <a:scene3d>
            <a:camera prst="orthographicFront"/>
            <a:lightRig rig="threePt" dir="t"/>
          </a:scene3d>
          <a:sp3d contourW="88900">
            <a:contourClr>
              <a:schemeClr val="accent1">
                <a:lumMod val="75000"/>
              </a:schemeClr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722" y="3540904"/>
            <a:ext cx="103031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1486" y="0"/>
            <a:ext cx="73805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Використовувати приховані абзаці та розриви слів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Використовувати літери ВЕЛИКОГО РЕГІСТРУ поза правилами правопису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Вносити занадто великі об’єми тексту</a:t>
            </a: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059" y="420073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ABSTRACT 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анотація)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7" y="2520314"/>
            <a:ext cx="6976645" cy="2289464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867893" y="4876797"/>
            <a:ext cx="6096000" cy="1754326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54639"/>
                </a:solidFill>
              </a:rPr>
              <a:t>Hypercholesterolemia is a huge problem¶</a:t>
            </a:r>
          </a:p>
          <a:p>
            <a:r>
              <a:rPr lang="en-US" dirty="0">
                <a:solidFill>
                  <a:srgbClr val="C54639"/>
                </a:solidFill>
              </a:rPr>
              <a:t>facing nowadayspopulation, and it behooves¶</a:t>
            </a:r>
          </a:p>
          <a:p>
            <a:r>
              <a:rPr lang="en-US" dirty="0">
                <a:solidFill>
                  <a:srgbClr val="C54639"/>
                </a:solidFill>
              </a:rPr>
              <a:t>us as health care professionals to get more¶</a:t>
            </a:r>
          </a:p>
          <a:p>
            <a:r>
              <a:rPr lang="en-US" dirty="0">
                <a:solidFill>
                  <a:srgbClr val="C54639"/>
                </a:solidFill>
              </a:rPr>
              <a:t>patients on efficacious therapies like sta-¶</a:t>
            </a:r>
          </a:p>
          <a:p>
            <a:r>
              <a:rPr lang="en-US" dirty="0">
                <a:solidFill>
                  <a:srgbClr val="C54639"/>
                </a:solidFill>
              </a:rPr>
              <a:t>tins which are cost-effective since they are¶</a:t>
            </a:r>
          </a:p>
          <a:p>
            <a:r>
              <a:rPr lang="en-US" dirty="0">
                <a:solidFill>
                  <a:srgbClr val="C54639"/>
                </a:solidFill>
              </a:rPr>
              <a:t>now largely generic.¶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0" y="3043200"/>
            <a:ext cx="1030313" cy="621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1685" y="637330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798" y="1267731"/>
            <a:ext cx="212768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8828" y="-17912"/>
            <a:ext cx="7413171" cy="68759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Будь яка інша описова інформація. Можна вказати зміст матеріалу, відгуки, коментарі про матеріал тощо – ті дані, для яких відсутні окремі поля (в довільній формі), інформацію, яка призначається для адміністратора Репозитарію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868" y="591516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DESCRIPTION </a:t>
            </a:r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опис)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0258" y="776183"/>
            <a:ext cx="304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 Факультативно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98" y="4441372"/>
            <a:ext cx="11243439" cy="1970314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90737" y="640428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39020" y="568661"/>
            <a:ext cx="151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40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КРОК </a:t>
            </a:r>
            <a:r>
              <a:rPr lang="uk-UA" sz="40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endParaRPr lang="ru-RU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2733" y="5006676"/>
            <a:ext cx="333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Прикріпити файл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197" y="5616218"/>
            <a:ext cx="524301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030"/>
          <a:stretch/>
        </p:blipFill>
        <p:spPr>
          <a:xfrm>
            <a:off x="0" y="0"/>
            <a:ext cx="739928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683" y="359228"/>
            <a:ext cx="88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3900" y="643138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054"/>
            <a:ext cx="12192000" cy="3356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93" y="733646"/>
            <a:ext cx="271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Мужність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822" y="1632918"/>
            <a:ext cx="11394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Модератор інколи повинен мати мужність, щоб матеріал був у відповідній формі. Для цього він має:</a:t>
            </a:r>
          </a:p>
          <a:p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869" y="4193616"/>
            <a:ext cx="1062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не піддаватися тиску колег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наполягати на наданні файлів у рекомендованому форматі, а бібліографічний опис у відповідному стані і з достовірними джерелами</a:t>
            </a:r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916" y="631573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973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Використовувати рекомендований формат (pdf з окремим текстовим шаром)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Розмір файлу має бути не більше 500 Мб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У файлі мають бути назва твору і ПІБ всіх авторів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Назви файлів мають були 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коректними  та змістовними 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(осмисленими)  і  довжиною 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до 50 символів. Рекомендована 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назва файлу латиницею у форматі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Author1_Title.pdf.</a:t>
            </a:r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Наприклад, </a:t>
            </a:r>
          </a:p>
          <a:p>
            <a:pPr lvl="0" defTabSz="914400"/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Sydorenko1_Marker_oxidative_stress.pdf</a:t>
            </a:r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9638" y="363293"/>
            <a:ext cx="239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ФАЙЛ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363293"/>
            <a:ext cx="2133785" cy="804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43" y="2899309"/>
            <a:ext cx="5902626" cy="3599461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859" y="5730804"/>
            <a:ext cx="524301" cy="9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66884" y="636130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У файл, крім сторінок з твором, додати скан титульного листка або обгортки, залежно від того, де є вся інформація про видання, та сторінку зі змісту, де вказано заявлений твір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9638" y="363293"/>
            <a:ext cx="239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ФАЙЛ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363293"/>
            <a:ext cx="2121592" cy="804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7" y="2991254"/>
            <a:ext cx="2664373" cy="364903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180" y="2991254"/>
            <a:ext cx="2574317" cy="364903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294" y="2991254"/>
            <a:ext cx="2817718" cy="364903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997" y="5640455"/>
            <a:ext cx="524301" cy="99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5176" y="638251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Використовувати файли без окремого текстового шару (текст не копіюється построково)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Сторінки тексту розташовувати  непослідовно. Не слід розміщувати розвороти сторінок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Файл повинен виглядати належно, з рівно відсканованими сторінками, рівно обрізаними полями</a:t>
            </a:r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338064"/>
            <a:ext cx="2127688" cy="804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4320" y="636422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917" y="344852"/>
            <a:ext cx="239593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054"/>
            <a:ext cx="12192000" cy="3356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93" y="733646"/>
            <a:ext cx="271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Довіра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985" y="1441532"/>
            <a:ext cx="11394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Розвиток довіри – це взаємний процес, який потребує часу та зусиль від обох сторін. Збереження відкритості, чесності та готовності до зворотного зв'язку сприяє здоровим відносинам між адміністратором та модератором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037" y="4025365"/>
            <a:ext cx="10621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адміністратор має довіряти даним, які надсилає модератор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адміністратор повинен демонструвати прозорість у своїх діях та рішеннях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модератору важливо знати, чому вживаються певні заходи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обидві сторони мають відчувати, що рішення ухвалюються справедливо і без упередженості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7079" y="633368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7597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792"/>
            <a:ext cx="12205250" cy="3861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235" y="762875"/>
            <a:ext cx="421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Справедливість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68311" y="64886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626779"/>
            <a:ext cx="10313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  <a:ea typeface="Amiri" panose="00000500000000000000" pitchFamily="2" charset="-78"/>
                <a:cs typeface="Amiri" panose="00000500000000000000" pitchFamily="2" charset="-78"/>
              </a:rPr>
              <a:t>У Репозитарії  встановлені  чіткі та прозорі норми та практики, які дозволяють як модератору, так і автору у найкоротший час оформити роботу відповідно вимог. </a:t>
            </a:r>
            <a:r>
              <a:rPr lang="ru-RU" sz="2800" b="1" dirty="0">
                <a:solidFill>
                  <a:schemeClr val="bg1"/>
                </a:solidFill>
              </a:rPr>
              <a:t>Для цього:</a:t>
            </a:r>
            <a:endParaRPr lang="uk-UA" sz="2800" b="1" dirty="0">
              <a:solidFill>
                <a:schemeClr val="bg1"/>
              </a:solidFill>
              <a:latin typeface="+mj-lt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202" y="3702179"/>
            <a:ext cx="10983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доступ надається з урахуванням принципів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необхідності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ідповідна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документація 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надає всім модераторам однакове розуміння процесів та правил і  допомагає новим учасникам швидше орієнтуватися у проекті та розуміти його структуру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модератор отримує зрозумілі та чіткі коментарі, докладно описані вимоги, а також активне обговорення змін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комунікація між адміністратором та модератором відкрита та ефективна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4" r="1567"/>
          <a:stretch/>
        </p:blipFill>
        <p:spPr>
          <a:xfrm>
            <a:off x="3404616" y="0"/>
            <a:ext cx="8787384" cy="6901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4516" y="641908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40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1252728"/>
            <a:ext cx="3072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Далі надається згода на Авторський договір і залишається очікувати на результат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При виконанні всіх вимог матеріал буде затверджено до розміщення</a:t>
            </a:r>
          </a:p>
        </p:txBody>
      </p:sp>
    </p:spTree>
    <p:extLst>
      <p:ext uri="{BB962C8B-B14F-4D97-AF65-F5344CB8AC3E}">
        <p14:creationId xmlns:p14="http://schemas.microsoft.com/office/powerpoint/2010/main" val="9212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27" y="1367513"/>
            <a:ext cx="9805726" cy="1756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528" y="4485783"/>
            <a:ext cx="1720925" cy="1720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0453" y="632788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41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872" y="4758220"/>
            <a:ext cx="7052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Борзенкова Вікторія Миколаївна</a:t>
            </a:r>
          </a:p>
          <a:p>
            <a:pPr algn="r"/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2023</a:t>
            </a:r>
          </a:p>
          <a:p>
            <a:pPr algn="r"/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0679010520</a:t>
            </a:r>
          </a:p>
          <a:p>
            <a:pPr algn="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https://repo.knmu.edu.ua/handle/123456789/33470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5686" y="1780537"/>
            <a:ext cx="5640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Ознайомитися з основними вимогами Репозитарію ХНМУ, які викладені в Положенні та інших пов’язаних документах, розміщених на головній сторінці архіву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Бути присутнім та активним на заходах, спрямованих на полегшення його роботи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3900" y="64313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5472" y="703319"/>
            <a:ext cx="4358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Що необхідно зробити</a:t>
            </a:r>
          </a:p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 модератору?</a:t>
            </a:r>
            <a:r>
              <a:rPr lang="uk-UA" sz="3200" b="1" i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989" y="3115340"/>
            <a:ext cx="5840151" cy="3039597"/>
          </a:xfrm>
          <a:prstGeom prst="rect">
            <a:avLst/>
          </a:prstGeom>
          <a:ln w="88900">
            <a:solidFill>
              <a:schemeClr val="accent1">
                <a:shade val="50000"/>
                <a:alpha val="8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0388"/>
            <a:ext cx="12205250" cy="4017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238" y="723014"/>
            <a:ext cx="498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Відповідальність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524" y="1743739"/>
            <a:ext cx="10132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+mj-lt"/>
              </a:rPr>
              <a:t>І адміністратор, і модератор мають нести відповідальність за свої дії. Для цього необхідно: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4777" y="3744331"/>
            <a:ext cx="10053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заповнювати необхідні поля, використовуючи правила і  рекомендації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не покладатися на те, що адміністратор сам виправить помилки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не сподіватися на те, якщо у минулий раз робота була прийнята в невідповідному стані, то можна і далі не враховувати правила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0754" y="637171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92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00" y="5107338"/>
            <a:ext cx="7623889" cy="1471448"/>
          </a:xfrm>
        </p:spPr>
        <p:txBody>
          <a:bodyPr rtlCol="0">
            <a:normAutofit/>
          </a:bodyPr>
          <a:lstStyle/>
          <a:p>
            <a:pPr algn="ctr"/>
            <a:r>
              <a:rPr lang="uk-UA" sz="4800" noProof="1">
                <a:solidFill>
                  <a:srgbClr val="C00000"/>
                </a:solidFill>
                <a:effectLst/>
                <a:ea typeface="Microsoft Himalaya" panose="01010100010101010101" pitchFamily="2" charset="0"/>
                <a:cs typeface="Microsoft Himalaya" panose="01010100010101010101" pitchFamily="2" charset="0"/>
              </a:rPr>
              <a:t>Які кроки треба зробити?</a:t>
            </a:r>
            <a:endParaRPr lang="ru-RU" sz="4800" noProof="1">
              <a:solidFill>
                <a:srgbClr val="C00000"/>
              </a:solidFill>
              <a:effectLst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683" y="327660"/>
            <a:ext cx="4698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5400" dirty="0">
                <a:solidFill>
                  <a:schemeClr val="accent3">
                    <a:lumMod val="75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Репозитарій  ХНМУ</a:t>
            </a:r>
            <a:endParaRPr lang="ru-RU" sz="5400" dirty="0">
              <a:solidFill>
                <a:schemeClr val="accent3">
                  <a:lumMod val="75000"/>
                </a:schemeClr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327660"/>
            <a:ext cx="19050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34217" y="644139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71" y="0"/>
            <a:ext cx="4093028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35665" y="639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6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98949" y="633969"/>
            <a:ext cx="17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40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КРОК</a:t>
            </a:r>
            <a:endParaRPr lang="ru-RU" sz="6000" dirty="0">
              <a:solidFill>
                <a:schemeClr val="tx2">
                  <a:lumMod val="50000"/>
                </a:schemeClr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8714" y="3973286"/>
            <a:ext cx="3722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Необхідно перевірити, чи не було розміщено цей матеріал раніше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(можливо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, в колекції іншої кафедри)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0514" y="402392"/>
            <a:ext cx="522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3029" y="636196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32" t="8133" r="424" b="33082"/>
          <a:stretch/>
        </p:blipFill>
        <p:spPr>
          <a:xfrm>
            <a:off x="0" y="0"/>
            <a:ext cx="7696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262"/>
          <a:stretch/>
        </p:blipFill>
        <p:spPr>
          <a:xfrm>
            <a:off x="7859487" y="0"/>
            <a:ext cx="4332515" cy="6868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765" y="396765"/>
            <a:ext cx="212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КРОК </a:t>
            </a:r>
            <a:r>
              <a:rPr lang="uk-UA" sz="60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2</a:t>
            </a:r>
            <a:endParaRPr lang="ru-RU" sz="6000" dirty="0">
              <a:solidFill>
                <a:schemeClr val="tx2">
                  <a:lumMod val="50000"/>
                </a:schemeClr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017" y="3958195"/>
            <a:ext cx="6650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Правильно обрати зібрання (колекцію) певної кафедри: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лекційні матеріали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	навчально-методичні матеріали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	наукові праці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	наукові роботи молодих вчених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843609" y="58377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737037" y="638460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060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20_TF77929380.potx" id="{67EFF964-FA2B-429E-926E-6E33DFCDEACF}" vid="{4990CF1E-A862-4CC9-B573-BA5FBE23659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23494-F630-4E01-81EA-AA2F2975971E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Глубина</Template>
  <TotalTime>0</TotalTime>
  <Words>1469</Words>
  <Application>Microsoft Office PowerPoint</Application>
  <PresentationFormat>Широкий екран</PresentationFormat>
  <Paragraphs>372</Paragraphs>
  <Slides>41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7" baseType="lpstr">
      <vt:lpstr>Amiri</vt:lpstr>
      <vt:lpstr>Arial</vt:lpstr>
      <vt:lpstr>Calibri</vt:lpstr>
      <vt:lpstr>Corbel</vt:lpstr>
      <vt:lpstr>Microsoft Himalaya</vt:lpstr>
      <vt:lpstr>Глубина</vt:lpstr>
      <vt:lpstr>ПРАВИЛА  ТА  ПРИНЦИПИ РОБОТИ  ДЕПОЗИТОРА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Які кроки треба зробити?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2022-09-23T13:09:17Z</dcterms:created>
  <dcterms:modified xsi:type="dcterms:W3CDTF">2023-12-17T20:43:23Z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