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embeddedFontLst>
    <p:embeddedFont>
      <p:font typeface="Century Gothic" pitchFamily="34" charset="0"/>
      <p:regular r:id="rId17"/>
      <p:bold r:id="rId18"/>
      <p:italic r:id="rId19"/>
      <p:boldItalic r:id="rId20"/>
    </p:embeddedFont>
    <p:embeddedFont>
      <p:font typeface="Verdana" pitchFamily="34" charset="0"/>
      <p:regular r:id="rId21"/>
      <p:bold r:id="rId22"/>
      <p:italic r:id="rId23"/>
      <p:boldItalic r:id="rId24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16F094CC-2853-4138-8FED-819457FCA5BB}">
  <a:tblStyle styleId="{16F094CC-2853-4138-8FED-819457FCA5BB}" styleName="Table_0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6E6"/>
          </a:solidFill>
        </a:fill>
      </a:tcStyle>
    </a:wholeTbl>
    <a:band1H>
      <a:tcTxStyle/>
      <a:tcStyle>
        <a:tcBdr/>
        <a:fill>
          <a:solidFill>
            <a:srgbClr val="CACA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CA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dk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dk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64" autoAdjust="0"/>
    <p:restoredTop sz="94656" autoAdjust="0"/>
  </p:normalViewPr>
  <p:slideViewPr>
    <p:cSldViewPr>
      <p:cViewPr varScale="1">
        <p:scale>
          <a:sx n="62" d="100"/>
          <a:sy n="62" d="100"/>
        </p:scale>
        <p:origin x="-104" y="-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 type="none" w="sm" len="sm"/>
            <a:tailEnd type="none" w="sm" len="sm"/>
          </a:ln>
        </p:spPr>
      </p:sp>
      <p:sp>
        <p:nvSpPr>
          <p:cNvPr id="19459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Google Shape;144;p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  <p:sp>
        <p:nvSpPr>
          <p:cNvPr id="21506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Google Shape;253;p1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  <p:sp>
        <p:nvSpPr>
          <p:cNvPr id="39938" name="Google Shape;25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Google Shape;261;g1f9f15d05e3_0_2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  <p:sp>
        <p:nvSpPr>
          <p:cNvPr id="41986" name="Google Shape;262;g1f9f15d05e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Google Shape;272;p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  <p:sp>
        <p:nvSpPr>
          <p:cNvPr id="44034" name="Google Shape;27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Google Shape;279;p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  <p:sp>
        <p:nvSpPr>
          <p:cNvPr id="46082" name="Google Shape;2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Google Shape;286;g1f9f15d05e3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miter lim="800000"/>
            <a:headEnd/>
            <a:tailEnd/>
          </a:ln>
        </p:spPr>
      </p:sp>
      <p:sp>
        <p:nvSpPr>
          <p:cNvPr id="48130" name="Google Shape;287;g1f9f15d05e3_0_4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Google Shape;152;p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  <p:sp>
        <p:nvSpPr>
          <p:cNvPr id="23554" name="Google Shape;1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Google Shape;163;p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  <p:sp>
        <p:nvSpPr>
          <p:cNvPr id="25602" name="Google Shape;1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Google Shape;192;p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  <p:sp>
        <p:nvSpPr>
          <p:cNvPr id="27650" name="Google Shape;19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199;p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 eaLnBrk="1" hangingPunct="1">
              <a:lnSpc>
                <a:spcPct val="90000"/>
              </a:lnSpc>
              <a:spcBef>
                <a:spcPts val="1000"/>
              </a:spcBef>
              <a:buClr>
                <a:srgbClr val="86D1D8"/>
              </a:buClr>
              <a:buSzPts val="1600"/>
              <a:buFont typeface="Noto Sans Symbols"/>
              <a:buChar char="►"/>
            </a:pPr>
            <a:r>
              <a:rPr lang="en-US" sz="2000" smtClean="0">
                <a:solidFill>
                  <a:srgbClr val="FFFFFF"/>
                </a:solidFill>
                <a:latin typeface="Century Gothic" pitchFamily="34" charset="0"/>
                <a:cs typeface="Arial" charset="0"/>
                <a:sym typeface="Century Gothic" pitchFamily="34" charset="0"/>
              </a:rPr>
              <a:t>Segmentation is one of the most challenging tasks in medical image analysis, providing important information about the morphology of organs and tissues</a:t>
            </a:r>
            <a:endParaRPr lang="ru-RU" sz="2000" smtClean="0">
              <a:solidFill>
                <a:srgbClr val="FFFFFF"/>
              </a:solidFill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42900" eaLnBrk="1" hangingPunct="1">
              <a:spcBef>
                <a:spcPts val="1000"/>
              </a:spcBef>
              <a:buSzPts val="1600"/>
            </a:pPr>
            <a:endParaRPr lang="ru-RU" sz="2000" smtClean="0">
              <a:solidFill>
                <a:srgbClr val="FFFFFF"/>
              </a:solidFill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4290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  <p:sp>
        <p:nvSpPr>
          <p:cNvPr id="29698" name="Google Shape;2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Google Shape;208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  <p:sp>
        <p:nvSpPr>
          <p:cNvPr id="31746" name="Google Shape;2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Google Shape;215;p1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  <p:sp>
        <p:nvSpPr>
          <p:cNvPr id="33794" name="Google Shape;21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Google Shape;229;p1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  <p:sp>
        <p:nvSpPr>
          <p:cNvPr id="35842" name="Google Shape;2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Google Shape;245;p1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  <p:sp>
        <p:nvSpPr>
          <p:cNvPr id="37890" name="Google Shape;24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miter lim="800000"/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  <a:defRPr sz="7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rgbClr val="86D1D8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" name="Google Shape;14;p16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5;p16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6;p1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D3A60-1991-4FBF-ABE5-B81F5A2E32B3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анорамная фотография с подписью">
  <p:cSld name="Панорамная фотография с подписью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>
            <a:spLocks noGrp="1"/>
          </p:cNvSpPr>
          <p:nvPr>
            <p:ph type="pic" idx="2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77" name="Google Shape;77;p26"/>
          <p:cNvSpPr txBox="1">
            <a:spLocks noGrp="1"/>
          </p:cNvSpPr>
          <p:nvPr>
            <p:ph type="body" idx="1"/>
          </p:nvPr>
        </p:nvSpPr>
        <p:spPr>
          <a:xfrm>
            <a:off x="1154956" y="536732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5" name="Google Shape;14;p16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5;p16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6;p1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2BDF1-1D6B-471D-82E7-F76D90A11C21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одпись">
  <p:cSld name="Заголовок и подпись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7"/>
          <p:cNvSpPr txBox="1"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  <a:noFill/>
          <a:ln>
            <a:noFill/>
          </a:ln>
        </p:spPr>
        <p:txBody>
          <a:bodyPr spcFirstLastPara="1" anchor="ctr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4" name="Google Shape;14;p16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5;p16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6;p1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6D628-E678-497D-88D5-D23FD0AFEA29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 с подписью">
  <p:cSld name="Цитата с подписью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4;p28"/>
          <p:cNvSpPr txBox="1">
            <a:spLocks noChangeArrowheads="1"/>
          </p:cNvSpPr>
          <p:nvPr/>
        </p:nvSpPr>
        <p:spPr bwMode="auto">
          <a:xfrm>
            <a:off x="898525" y="971550"/>
            <a:ext cx="801688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 algn="r">
              <a:buClr>
                <a:srgbClr val="000000"/>
              </a:buClr>
              <a:buFont typeface="Arial" charset="0"/>
              <a:buNone/>
              <a:defRPr/>
            </a:pPr>
            <a:r>
              <a:rPr lang="en-US" sz="12200">
                <a:solidFill>
                  <a:srgbClr val="86D1D8"/>
                </a:solidFill>
              </a:rPr>
              <a:t>“</a:t>
            </a:r>
            <a:endParaRPr lang="ru-RU"/>
          </a:p>
        </p:txBody>
      </p:sp>
      <p:sp>
        <p:nvSpPr>
          <p:cNvPr id="6" name="Google Shape;95;p28"/>
          <p:cNvSpPr txBox="1">
            <a:spLocks noChangeArrowheads="1"/>
          </p:cNvSpPr>
          <p:nvPr/>
        </p:nvSpPr>
        <p:spPr bwMode="auto">
          <a:xfrm>
            <a:off x="9329738" y="2613025"/>
            <a:ext cx="803275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 algn="r">
              <a:buClr>
                <a:srgbClr val="000000"/>
              </a:buClr>
              <a:buFont typeface="Arial" charset="0"/>
              <a:buNone/>
              <a:defRPr/>
            </a:pPr>
            <a:r>
              <a:rPr lang="en-US" sz="12200">
                <a:solidFill>
                  <a:srgbClr val="86D1D8"/>
                </a:solidFill>
              </a:rPr>
              <a:t>”</a:t>
            </a:r>
            <a:endParaRPr lang="ru-RU"/>
          </a:p>
        </p:txBody>
      </p:sp>
      <p:sp>
        <p:nvSpPr>
          <p:cNvPr id="88" name="Google Shape;88;p28"/>
          <p:cNvSpPr txBox="1"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8"/>
          <p:cNvSpPr txBox="1">
            <a:spLocks noGrp="1"/>
          </p:cNvSpPr>
          <p:nvPr>
            <p:ph type="body" idx="1"/>
          </p:nvPr>
        </p:nvSpPr>
        <p:spPr>
          <a:xfrm>
            <a:off x="1930400" y="3771174"/>
            <a:ext cx="7279649" cy="342174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 b="0" i="0" cap="small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0" name="Google Shape;90;p28"/>
          <p:cNvSpPr txBox="1">
            <a:spLocks noGrp="1"/>
          </p:cNvSpPr>
          <p:nvPr>
            <p:ph type="body" idx="2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spcFirstLastPara="1" anchor="ctr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" name="Google Shape;91;p28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Google Shape;92;p28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Google Shape;93;p28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60DAD-600B-4BC9-BD0B-F44980B7F3EB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очка имени">
  <p:cSld name="Карточка имени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9"/>
          <p:cNvSpPr txBox="1"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9"/>
          <p:cNvSpPr txBox="1"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" name="Google Shape;14;p16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5;p16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6;p1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0BC0D-98E0-427B-9F9E-546C15B3410E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и колонки">
  <p:cSld name="Три колонки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oogle Shape;110;p30"/>
          <p:cNvCxnSpPr>
            <a:cxnSpLocks noChangeShapeType="1"/>
          </p:cNvCxnSpPr>
          <p:nvPr/>
        </p:nvCxnSpPr>
        <p:spPr bwMode="auto">
          <a:xfrm>
            <a:off x="3725863" y="2133600"/>
            <a:ext cx="0" cy="3962400"/>
          </a:xfrm>
          <a:prstGeom prst="straightConnector1">
            <a:avLst/>
          </a:prstGeom>
          <a:noFill/>
          <a:ln w="12700">
            <a:solidFill>
              <a:srgbClr val="86D1D8">
                <a:alpha val="39999"/>
              </a:srgbClr>
            </a:solidFill>
            <a:round/>
            <a:headEnd type="none" w="sm" len="sm"/>
            <a:tailEnd type="none" w="sm" len="sm"/>
          </a:ln>
        </p:spPr>
      </p:cxnSp>
      <p:cxnSp>
        <p:nvCxnSpPr>
          <p:cNvPr id="10" name="Google Shape;111;p30"/>
          <p:cNvCxnSpPr>
            <a:cxnSpLocks noChangeShapeType="1"/>
          </p:cNvCxnSpPr>
          <p:nvPr/>
        </p:nvCxnSpPr>
        <p:spPr bwMode="auto">
          <a:xfrm>
            <a:off x="6962775" y="2133600"/>
            <a:ext cx="0" cy="3967163"/>
          </a:xfrm>
          <a:prstGeom prst="straightConnector1">
            <a:avLst/>
          </a:prstGeom>
          <a:noFill/>
          <a:ln w="12700">
            <a:solidFill>
              <a:srgbClr val="86D1D8">
                <a:alpha val="39999"/>
              </a:srgbClr>
            </a:solidFill>
            <a:round/>
            <a:headEnd type="none" w="sm" len="sm"/>
            <a:tailEnd type="none" w="sm" len="sm"/>
          </a:ln>
        </p:spPr>
      </p:cxnSp>
      <p:sp>
        <p:nvSpPr>
          <p:cNvPr id="103" name="Google Shape;103;p30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0"/>
          <p:cNvSpPr txBox="1"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5" name="Google Shape;105;p30"/>
          <p:cNvSpPr txBox="1">
            <a:spLocks noGrp="1"/>
          </p:cNvSpPr>
          <p:nvPr>
            <p:ph type="body" idx="2"/>
          </p:nvPr>
        </p:nvSpPr>
        <p:spPr>
          <a:xfrm>
            <a:off x="652463" y="2667000"/>
            <a:ext cx="2927350" cy="358933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6" name="Google Shape;106;p30"/>
          <p:cNvSpPr txBox="1">
            <a:spLocks noGrp="1"/>
          </p:cNvSpPr>
          <p:nvPr>
            <p:ph type="body" idx="3"/>
          </p:nvPr>
        </p:nvSpPr>
        <p:spPr>
          <a:xfrm>
            <a:off x="3883659" y="198120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7" name="Google Shape;107;p30"/>
          <p:cNvSpPr txBox="1">
            <a:spLocks noGrp="1"/>
          </p:cNvSpPr>
          <p:nvPr>
            <p:ph type="body" idx="4"/>
          </p:nvPr>
        </p:nvSpPr>
        <p:spPr>
          <a:xfrm>
            <a:off x="3873106" y="2667000"/>
            <a:ext cx="2946794" cy="358933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8" name="Google Shape;108;p30"/>
          <p:cNvSpPr txBox="1">
            <a:spLocks noGrp="1"/>
          </p:cNvSpPr>
          <p:nvPr>
            <p:ph type="body" idx="5"/>
          </p:nvPr>
        </p:nvSpPr>
        <p:spPr>
          <a:xfrm>
            <a:off x="7124700" y="1981200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9" name="Google Shape;109;p30"/>
          <p:cNvSpPr txBox="1">
            <a:spLocks noGrp="1"/>
          </p:cNvSpPr>
          <p:nvPr>
            <p:ph type="body" idx="6"/>
          </p:nvPr>
        </p:nvSpPr>
        <p:spPr>
          <a:xfrm>
            <a:off x="7124700" y="2667000"/>
            <a:ext cx="2932113" cy="358933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1" name="Google Shape;112;p30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Google Shape;113;p30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Google Shape;114;p30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E2946-BB2A-402D-90A2-1C0FBEC25022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толбец с тремя рисунками">
  <p:cSld name="Столбец с тремя рисунками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oogle Shape;126;p31"/>
          <p:cNvCxnSpPr>
            <a:cxnSpLocks noChangeShapeType="1"/>
          </p:cNvCxnSpPr>
          <p:nvPr/>
        </p:nvCxnSpPr>
        <p:spPr bwMode="auto">
          <a:xfrm>
            <a:off x="3725863" y="2133600"/>
            <a:ext cx="0" cy="3962400"/>
          </a:xfrm>
          <a:prstGeom prst="straightConnector1">
            <a:avLst/>
          </a:prstGeom>
          <a:noFill/>
          <a:ln w="12700">
            <a:solidFill>
              <a:srgbClr val="86D1D8">
                <a:alpha val="39999"/>
              </a:srgbClr>
            </a:solidFill>
            <a:round/>
            <a:headEnd type="none" w="sm" len="sm"/>
            <a:tailEnd type="none" w="sm" len="sm"/>
          </a:ln>
        </p:spPr>
      </p:cxnSp>
      <p:cxnSp>
        <p:nvCxnSpPr>
          <p:cNvPr id="13" name="Google Shape;127;p31"/>
          <p:cNvCxnSpPr>
            <a:cxnSpLocks noChangeShapeType="1"/>
          </p:cNvCxnSpPr>
          <p:nvPr/>
        </p:nvCxnSpPr>
        <p:spPr bwMode="auto">
          <a:xfrm>
            <a:off x="6962775" y="2133600"/>
            <a:ext cx="0" cy="3967163"/>
          </a:xfrm>
          <a:prstGeom prst="straightConnector1">
            <a:avLst/>
          </a:prstGeom>
          <a:noFill/>
          <a:ln w="12700">
            <a:solidFill>
              <a:srgbClr val="86D1D8">
                <a:alpha val="39999"/>
              </a:srgbClr>
            </a:solidFill>
            <a:round/>
            <a:headEnd type="none" w="sm" len="sm"/>
            <a:tailEnd type="none" w="sm" len="sm"/>
          </a:ln>
        </p:spPr>
      </p:cxnSp>
      <p:sp>
        <p:nvSpPr>
          <p:cNvPr id="116" name="Google Shape;116;p3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1"/>
          <p:cNvSpPr txBox="1"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31"/>
          <p:cNvSpPr>
            <a:spLocks noGrp="1"/>
          </p:cNvSpPr>
          <p:nvPr>
            <p:ph type="pic" idx="2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19" name="Google Shape;119;p31"/>
          <p:cNvSpPr txBox="1">
            <a:spLocks noGrp="1"/>
          </p:cNvSpPr>
          <p:nvPr>
            <p:ph type="body" idx="3"/>
          </p:nvPr>
        </p:nvSpPr>
        <p:spPr>
          <a:xfrm>
            <a:off x="652463" y="4827211"/>
            <a:ext cx="2940050" cy="659189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0" name="Google Shape;120;p31"/>
          <p:cNvSpPr txBox="1">
            <a:spLocks noGrp="1"/>
          </p:cNvSpPr>
          <p:nvPr>
            <p:ph type="body" idx="4"/>
          </p:nvPr>
        </p:nvSpPr>
        <p:spPr>
          <a:xfrm>
            <a:off x="3889375" y="4250949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31"/>
          <p:cNvSpPr>
            <a:spLocks noGrp="1"/>
          </p:cNvSpPr>
          <p:nvPr>
            <p:ph type="pic" idx="5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2" name="Google Shape;122;p31"/>
          <p:cNvSpPr txBox="1">
            <a:spLocks noGrp="1"/>
          </p:cNvSpPr>
          <p:nvPr>
            <p:ph type="body" idx="6"/>
          </p:nvPr>
        </p:nvSpPr>
        <p:spPr>
          <a:xfrm>
            <a:off x="3888022" y="4827210"/>
            <a:ext cx="2934406" cy="659189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3" name="Google Shape;123;p31"/>
          <p:cNvSpPr txBox="1">
            <a:spLocks noGrp="1"/>
          </p:cNvSpPr>
          <p:nvPr>
            <p:ph type="body" idx="7"/>
          </p:nvPr>
        </p:nvSpPr>
        <p:spPr>
          <a:xfrm>
            <a:off x="7124700" y="4250949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31"/>
          <p:cNvSpPr>
            <a:spLocks noGrp="1"/>
          </p:cNvSpPr>
          <p:nvPr>
            <p:ph type="pic" idx="8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5" name="Google Shape;125;p31"/>
          <p:cNvSpPr txBox="1">
            <a:spLocks noGrp="1"/>
          </p:cNvSpPr>
          <p:nvPr>
            <p:ph type="body" idx="9"/>
          </p:nvPr>
        </p:nvSpPr>
        <p:spPr>
          <a:xfrm>
            <a:off x="7124575" y="4827208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4" name="Google Shape;128;p31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Google Shape;129;p31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Google Shape;130;p31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84C8D-F587-435E-889E-88B0564EF2D8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2"/>
          <p:cNvSpPr txBox="1">
            <a:spLocks noGrp="1"/>
          </p:cNvSpPr>
          <p:nvPr>
            <p:ph type="body" idx="1"/>
          </p:nvPr>
        </p:nvSpPr>
        <p:spPr>
          <a:xfrm rot="5400000">
            <a:off x="3478842" y="-322612"/>
            <a:ext cx="4195481" cy="8946541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" name="Google Shape;14;p16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5;p16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6;p1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D9AB6-3C04-445D-9EDD-D77A818C6075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 txBox="1">
            <a:spLocks noGrp="1"/>
          </p:cNvSpPr>
          <p:nvPr>
            <p:ph type="title"/>
          </p:nvPr>
        </p:nvSpPr>
        <p:spPr>
          <a:xfrm rot="5400000">
            <a:off x="6267450" y="2466975"/>
            <a:ext cx="5826125" cy="1752601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3"/>
          <p:cNvSpPr txBox="1">
            <a:spLocks noGrp="1"/>
          </p:cNvSpPr>
          <p:nvPr>
            <p:ph type="body" idx="1"/>
          </p:nvPr>
        </p:nvSpPr>
        <p:spPr>
          <a:xfrm rot="5400000">
            <a:off x="1679576" y="-139699"/>
            <a:ext cx="5368924" cy="7423149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" name="Google Shape;14;p16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5;p16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6;p1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A39CE-32D9-43E5-B6B3-5A0DC5F8D23F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" name="Google Shape;14;p16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5;p16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6;p1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50B9E-F5DB-4A04-A57F-450E856C1A32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9"/>
          <p:cNvSpPr txBox="1"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" name="Google Shape;14;p16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5;p16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6;p1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57051-FEB3-4973-8E38-90E2837096DA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0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body" idx="1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2"/>
          </p:nvPr>
        </p:nvSpPr>
        <p:spPr>
          <a:xfrm>
            <a:off x="5654493" y="2056092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5" name="Google Shape;14;p16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5;p16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6;p1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CA14A-B7BB-412E-BDFA-DE2071FE2EFB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2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body" idx="3"/>
          </p:nvPr>
        </p:nvSpPr>
        <p:spPr>
          <a:xfrm>
            <a:off x="5654495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body" idx="4"/>
          </p:nvPr>
        </p:nvSpPr>
        <p:spPr>
          <a:xfrm>
            <a:off x="5654495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7" name="Google Shape;14;p16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Google Shape;15;p16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Google Shape;16;p1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5BB1D-B3DB-47F4-BC69-C5A091C0D14F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4;p16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5;p16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6;p1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50765-EEFD-4E88-9450-FE22AC3330A4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;p16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Google Shape;15;p16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6;p1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FA22B-9FB4-426A-A30D-2C6BC665A9BF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4"/>
          <p:cNvSpPr txBox="1"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body" idx="1"/>
          </p:nvPr>
        </p:nvSpPr>
        <p:spPr>
          <a:xfrm>
            <a:off x="4784616" y="1447800"/>
            <a:ext cx="5195997" cy="4572000"/>
          </a:xfrm>
          <a:prstGeom prst="rect">
            <a:avLst/>
          </a:prstGeom>
          <a:noFill/>
          <a:ln>
            <a:noFill/>
          </a:ln>
        </p:spPr>
        <p:txBody>
          <a:bodyPr spcFirstLastPara="1" anchor="ctr">
            <a:normAutofit/>
          </a:bodyPr>
          <a:lstStyle>
            <a:lvl1pPr marL="457200" lvl="0" indent="-330200" algn="l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2000"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2pPr>
            <a:lvl3pPr marL="1371600" lvl="2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3pPr>
            <a:lvl4pPr marL="1828800" lvl="3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4pPr>
            <a:lvl5pPr marL="2286000" lvl="4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5pPr>
            <a:lvl6pPr marL="2743200" lvl="5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6pPr>
            <a:lvl7pPr marL="3200400" lvl="6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7pPr>
            <a:lvl8pPr marL="3657600" lvl="7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8pPr>
            <a:lvl9pPr marL="4114800" lvl="8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body" idx="2"/>
          </p:nvPr>
        </p:nvSpPr>
        <p:spPr>
          <a:xfrm>
            <a:off x="1154953" y="3129280"/>
            <a:ext cx="3401063" cy="2895599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5" name="Google Shape;14;p16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5;p16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6;p1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D5283-0D88-47D5-A24B-5E66361A8D59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5"/>
          <p:cNvSpPr txBox="1"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5"/>
          <p:cNvSpPr>
            <a:spLocks noGrp="1"/>
          </p:cNvSpPr>
          <p:nvPr>
            <p:ph type="pic" idx="2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5084979" cy="1371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5" name="Google Shape;14;p16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5;p16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6;p1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BAF8A-B32B-4016-B0A4-6107987C54C8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oogle Shape;6;p16"/>
          <p:cNvPicPr preferRelativeResize="0">
            <a:picLocks noChangeAspect="1" noChangeArrowheads="1"/>
          </p:cNvPicPr>
          <p:nvPr/>
        </p:nvPicPr>
        <p:blipFill>
          <a:blip r:embed="rId20"/>
          <a:srcRect l="3613"/>
          <a:stretch>
            <a:fillRect/>
          </a:stretch>
        </p:blipFill>
        <p:spPr bwMode="auto">
          <a:xfrm>
            <a:off x="0" y="2670175"/>
            <a:ext cx="4037013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Google Shape;7;p16"/>
          <p:cNvPicPr preferRelativeResize="0">
            <a:picLocks noChangeAspect="1" noChangeArrowheads="1"/>
          </p:cNvPicPr>
          <p:nvPr/>
        </p:nvPicPr>
        <p:blipFill>
          <a:blip r:embed="rId21"/>
          <a:srcRect l="35640"/>
          <a:stretch>
            <a:fillRect/>
          </a:stretch>
        </p:blipFill>
        <p:spPr bwMode="auto">
          <a:xfrm>
            <a:off x="0" y="2892425"/>
            <a:ext cx="1522413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Google Shape;8;p16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1" name="Google Shape;9;p16"/>
          <p:cNvPicPr preferRelativeResize="0">
            <a:picLocks noChangeAspect="1" noChangeArrowheads="1"/>
          </p:cNvPicPr>
          <p:nvPr/>
        </p:nvPicPr>
        <p:blipFill>
          <a:blip r:embed="rId22"/>
          <a:srcRect t="28812"/>
          <a:stretch>
            <a:fillRect/>
          </a:stretch>
        </p:blipFill>
        <p:spPr bwMode="auto">
          <a:xfrm>
            <a:off x="7999413" y="0"/>
            <a:ext cx="1603375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Google Shape;10;p16"/>
          <p:cNvPicPr preferRelativeResize="0">
            <a:picLocks noChangeAspect="1" noChangeArrowheads="1"/>
          </p:cNvPicPr>
          <p:nvPr/>
        </p:nvPicPr>
        <p:blipFill>
          <a:blip r:embed="rId23"/>
          <a:srcRect b="23320"/>
          <a:stretch>
            <a:fillRect/>
          </a:stretch>
        </p:blipFill>
        <p:spPr bwMode="auto">
          <a:xfrm>
            <a:off x="8605838" y="6096000"/>
            <a:ext cx="993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Google Shape;11;p16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2;p16"/>
          <p:cNvSpPr txBox="1">
            <a:spLocks noGrp="1"/>
          </p:cNvSpPr>
          <p:nvPr>
            <p:ph type="title"/>
          </p:nvPr>
        </p:nvSpPr>
        <p:spPr bwMode="auto">
          <a:xfrm>
            <a:off x="646113" y="452438"/>
            <a:ext cx="940435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35" name="Google Shape;13;p16"/>
          <p:cNvSpPr txBox="1">
            <a:spLocks noGrp="1"/>
          </p:cNvSpPr>
          <p:nvPr>
            <p:ph type="body" idx="1"/>
          </p:nvPr>
        </p:nvSpPr>
        <p:spPr bwMode="auto">
          <a:xfrm>
            <a:off x="1103313" y="2052638"/>
            <a:ext cx="8947150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36" name="Google Shape;14;p16"/>
          <p:cNvSpPr txBox="1">
            <a:spLocks noGrp="1"/>
          </p:cNvSpPr>
          <p:nvPr>
            <p:ph type="dt" idx="10"/>
          </p:nvPr>
        </p:nvSpPr>
        <p:spPr bwMode="auto">
          <a:xfrm rot="5400000">
            <a:off x="10155238" y="17907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10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7" name="Google Shape;15;p16"/>
          <p:cNvSpPr txBox="1">
            <a:spLocks noGrp="1"/>
          </p:cNvSpPr>
          <p:nvPr>
            <p:ph type="ftr" idx="11"/>
          </p:nvPr>
        </p:nvSpPr>
        <p:spPr bwMode="auto">
          <a:xfrm rot="5400000">
            <a:off x="8951118" y="3225007"/>
            <a:ext cx="3859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10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8" name="Google Shape;16;p16"/>
          <p:cNvSpPr txBox="1">
            <a:spLocks noGrp="1"/>
          </p:cNvSpPr>
          <p:nvPr>
            <p:ph type="sldNum" idx="12"/>
          </p:nvPr>
        </p:nvSpPr>
        <p:spPr bwMode="auto">
          <a:xfrm>
            <a:off x="10352088" y="295275"/>
            <a:ext cx="8382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Font typeface="Arial" charset="0"/>
              <a:buNone/>
              <a:defRPr sz="280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defRPr>
            </a:lvl1pPr>
          </a:lstStyle>
          <a:p>
            <a:pPr>
              <a:defRPr/>
            </a:pPr>
            <a:fld id="{F72CD9EF-5C56-4CD6-92F2-CC2CA4A5998C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6" r:id="rId12"/>
    <p:sldLayoutId id="2147483663" r:id="rId13"/>
    <p:sldLayoutId id="2147483667" r:id="rId14"/>
    <p:sldLayoutId id="2147483668" r:id="rId15"/>
    <p:sldLayoutId id="2147483664" r:id="rId16"/>
    <p:sldLayoutId id="2147483665" r:id="rId17"/>
  </p:sldLayoutIdLst>
  <p:transition spd="slow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•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–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•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–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»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5" Type="http://schemas.openxmlformats.org/officeDocument/2006/relationships/image" Target="../media/image7.png"/><Relationship Id="rId4" Type="http://schemas.openxmlformats.org/officeDocument/2006/relationships/hyperlink" Target="about:blan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6" Type="http://schemas.openxmlformats.org/officeDocument/2006/relationships/hyperlink" Target="https://www.microsoft.com/uk-ua/microsoft-365/visio/flowchart-software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5" Type="http://schemas.openxmlformats.org/officeDocument/2006/relationships/image" Target="../media/image7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5" Type="http://schemas.openxmlformats.org/officeDocument/2006/relationships/image" Target="../media/image7.png"/><Relationship Id="rId4" Type="http://schemas.openxmlformats.org/officeDocument/2006/relationships/hyperlink" Target="about:blan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47;p1"/>
          <p:cNvSpPr txBox="1">
            <a:spLocks noGrp="1"/>
          </p:cNvSpPr>
          <p:nvPr>
            <p:ph type="ctrTitle"/>
          </p:nvPr>
        </p:nvSpPr>
        <p:spPr>
          <a:xfrm>
            <a:off x="334963" y="2133600"/>
            <a:ext cx="6102350" cy="1722438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EBEBEB"/>
              </a:buClr>
              <a:buSzPts val="5400"/>
              <a:buFont typeface="Century Gothic" pitchFamily="34" charset="0"/>
              <a:buNone/>
            </a:pPr>
            <a:r>
              <a:rPr lang="ru-RU" sz="4000" b="1" smtClean="0">
                <a:latin typeface="Arial" charset="0"/>
                <a:cs typeface="Arial" charset="0"/>
                <a:sym typeface="Century Gothic" pitchFamily="34" charset="0"/>
              </a:rPr>
              <a:t>Identification of Personality Based on the Sphenoid Sinus</a:t>
            </a:r>
            <a:br>
              <a:rPr lang="ru-RU" sz="4000" b="1" smtClean="0">
                <a:latin typeface="Arial" charset="0"/>
                <a:cs typeface="Arial" charset="0"/>
                <a:sym typeface="Century Gothic" pitchFamily="34" charset="0"/>
              </a:rPr>
            </a:br>
            <a:r>
              <a:rPr lang="ru-RU" sz="4000" b="1" smtClean="0">
                <a:latin typeface="Arial" charset="0"/>
                <a:cs typeface="Arial" charset="0"/>
                <a:sym typeface="Century Gothic" pitchFamily="34" charset="0"/>
              </a:rPr>
              <a:t>Structure Using Machine Learning</a:t>
            </a:r>
          </a:p>
        </p:txBody>
      </p:sp>
      <p:sp>
        <p:nvSpPr>
          <p:cNvPr id="20483" name="Google Shape;148;p1"/>
          <p:cNvSpPr txBox="1">
            <a:spLocks noGrp="1"/>
          </p:cNvSpPr>
          <p:nvPr>
            <p:ph type="subTitle" idx="1"/>
          </p:nvPr>
        </p:nvSpPr>
        <p:spPr>
          <a:xfrm>
            <a:off x="6921500" y="5970588"/>
            <a:ext cx="8824913" cy="862012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86D1D8"/>
              </a:buClr>
              <a:buFont typeface="Noto Sans Symbols"/>
              <a:buNone/>
            </a:pPr>
            <a:r>
              <a:rPr lang="en-US" sz="2000" b="1" smtClean="0">
                <a:solidFill>
                  <a:srgbClr val="000000"/>
                </a:solidFill>
                <a:latin typeface="Century Gothic" pitchFamily="34" charset="0"/>
                <a:cs typeface="Arial" charset="0"/>
                <a:sym typeface="Century Gothic" pitchFamily="34" charset="0"/>
              </a:rPr>
              <a:t>REUTERS, PHOTO BY VALENTYN OGIRENKO</a:t>
            </a:r>
            <a:endParaRPr lang="ru-RU" sz="2000" b="1" smtClean="0">
              <a:solidFill>
                <a:srgbClr val="000000"/>
              </a:solidFill>
              <a:latin typeface="Century Gothic" pitchFamily="34" charset="0"/>
              <a:cs typeface="Arial" charset="0"/>
              <a:sym typeface="Century Gothic" pitchFamily="34" charset="0"/>
            </a:endParaRPr>
          </a:p>
        </p:txBody>
      </p:sp>
      <p:pic>
        <p:nvPicPr>
          <p:cNvPr id="20484" name="Google Shape;149;p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1500" y="1927225"/>
            <a:ext cx="5094288" cy="404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Google Shape;150;p1"/>
          <p:cNvSpPr txBox="1">
            <a:spLocks noGrp="1"/>
          </p:cNvSpPr>
          <p:nvPr>
            <p:ph type="subTitle" idx="1"/>
          </p:nvPr>
        </p:nvSpPr>
        <p:spPr>
          <a:xfrm>
            <a:off x="695325" y="4076700"/>
            <a:ext cx="4951413" cy="13081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86D1D8"/>
              </a:buClr>
              <a:buFont typeface="Noto Sans Symbols"/>
              <a:buNone/>
            </a:pPr>
            <a:r>
              <a:rPr lang="en-US" sz="1500" smtClean="0">
                <a:solidFill>
                  <a:srgbClr val="000000"/>
                </a:solidFill>
                <a:latin typeface="Arial" charset="0"/>
                <a:cs typeface="Arial" charset="0"/>
              </a:rPr>
              <a:t>Prof. Alina Nechyporenko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86D1D8"/>
              </a:buClr>
              <a:buFont typeface="Noto Sans Symbols"/>
              <a:buNone/>
            </a:pPr>
            <a:r>
              <a:rPr lang="en-US" sz="1500" smtClean="0">
                <a:solidFill>
                  <a:srgbClr val="000000"/>
                </a:solidFill>
                <a:latin typeface="Arial" charset="0"/>
                <a:cs typeface="Arial" charset="0"/>
              </a:rPr>
              <a:t>Prof. Marcus Frohme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86D1D8"/>
              </a:buClr>
              <a:buFont typeface="Noto Sans Symbols"/>
              <a:buNone/>
            </a:pPr>
            <a:r>
              <a:rPr lang="en-US" sz="1500" smtClean="0">
                <a:solidFill>
                  <a:srgbClr val="000000"/>
                </a:solidFill>
                <a:latin typeface="Arial" charset="0"/>
                <a:cs typeface="Arial" charset="0"/>
              </a:rPr>
              <a:t>Prof. Vitaliy Gargin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86D1D8"/>
              </a:buClr>
              <a:buFont typeface="Noto Sans Symbols"/>
              <a:buNone/>
            </a:pPr>
            <a:r>
              <a:rPr lang="en-US" sz="1500" smtClean="0">
                <a:solidFill>
                  <a:srgbClr val="000000"/>
                </a:solidFill>
                <a:latin typeface="Arial" charset="0"/>
                <a:cs typeface="Arial" charset="0"/>
              </a:rPr>
              <a:t>Prof Andrii Lupyr</a:t>
            </a:r>
            <a:endParaRPr lang="ru-RU" sz="150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86D1D8"/>
              </a:buClr>
              <a:buSzPts val="1100"/>
              <a:buFont typeface="Noto Sans Symbols"/>
              <a:buNone/>
            </a:pPr>
            <a:r>
              <a:rPr lang="en-US" sz="1500" smtClean="0">
                <a:solidFill>
                  <a:srgbClr val="000000"/>
                </a:solidFill>
                <a:latin typeface="Arial" charset="0"/>
                <a:cs typeface="Arial" charset="0"/>
              </a:rPr>
              <a:t>Vladyslav Omelchenko</a:t>
            </a:r>
            <a:endParaRPr lang="ru-RU" sz="150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86D1D8"/>
              </a:buClr>
              <a:buFont typeface="Noto Sans Symbols"/>
              <a:buNone/>
            </a:pPr>
            <a:r>
              <a:rPr lang="en-US" sz="1500" smtClean="0">
                <a:solidFill>
                  <a:srgbClr val="000000"/>
                </a:solidFill>
                <a:latin typeface="Arial" charset="0"/>
                <a:cs typeface="Arial" charset="0"/>
              </a:rPr>
              <a:t>Dr. Viktoriia Alieksieieva</a:t>
            </a:r>
            <a:endParaRPr lang="ru-RU" sz="150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86D1D8"/>
              </a:buClr>
              <a:buFont typeface="Noto Sans Symbols"/>
              <a:buNone/>
            </a:pPr>
            <a:endParaRPr lang="ru-RU" sz="15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0486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731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784013" y="6453188"/>
            <a:ext cx="203200" cy="203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202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4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Google Shape;256;p15"/>
          <p:cNvSpPr txBox="1">
            <a:spLocks noGrp="1"/>
          </p:cNvSpPr>
          <p:nvPr>
            <p:ph type="title"/>
          </p:nvPr>
        </p:nvSpPr>
        <p:spPr>
          <a:xfrm>
            <a:off x="646113" y="452438"/>
            <a:ext cx="9404350" cy="14001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BEBEB"/>
              </a:buClr>
              <a:buSzPts val="3600"/>
              <a:buFont typeface="Century Gothic" pitchFamily="34" charset="0"/>
              <a:buNone/>
            </a:pPr>
            <a:r>
              <a:rPr lang="en-US" sz="3600" u="sng" smtClean="0">
                <a:latin typeface="Century Gothic" pitchFamily="34" charset="0"/>
                <a:cs typeface="Arial" charset="0"/>
                <a:sym typeface="Century Gothic" pitchFamily="34" charset="0"/>
                <a:hlinkClick r:id="rId4"/>
              </a:rPr>
              <a:t>3</a:t>
            </a:r>
            <a:r>
              <a:rPr lang="en-US" sz="3600" u="sng" baseline="30000" smtClean="0">
                <a:latin typeface="Century Gothic" pitchFamily="34" charset="0"/>
                <a:cs typeface="Arial" charset="0"/>
                <a:sym typeface="Century Gothic" pitchFamily="34" charset="0"/>
                <a:hlinkClick r:id="rId4"/>
              </a:rPr>
              <a:t>rd</a:t>
            </a:r>
            <a:r>
              <a:rPr lang="en-US" sz="3600" smtClean="0">
                <a:latin typeface="Century Gothic" pitchFamily="34" charset="0"/>
                <a:cs typeface="Arial" charset="0"/>
                <a:sym typeface="Century Gothic" pitchFamily="34" charset="0"/>
              </a:rPr>
              <a:t> experiment</a:t>
            </a:r>
            <a:endParaRPr lang="ru-RU" sz="36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</p:txBody>
      </p:sp>
      <p:graphicFrame>
        <p:nvGraphicFramePr>
          <p:cNvPr id="257" name="Google Shape;257;p15"/>
          <p:cNvGraphicFramePr/>
          <p:nvPr/>
        </p:nvGraphicFramePr>
        <p:xfrm>
          <a:off x="65088" y="1257300"/>
          <a:ext cx="5283200" cy="5486400"/>
        </p:xfrm>
        <a:graphic>
          <a:graphicData uri="http://schemas.openxmlformats.org/drawingml/2006/table">
            <a:tbl>
              <a:tblPr firstRow="1" bandRow="1">
                <a:noFill/>
                <a:tableStyleId>{16F094CC-2853-4138-8FED-819457FCA5BB}</a:tableStyleId>
              </a:tblPr>
              <a:tblGrid>
                <a:gridCol w="897525">
                  <a:extLst>
                    <a:ext uri="{9D8B030D-6E8A-4147-A177-3AD203B41FA5}"/>
                  </a:extLst>
                </a:gridCol>
                <a:gridCol w="1444300">
                  <a:extLst>
                    <a:ext uri="{9D8B030D-6E8A-4147-A177-3AD203B41FA5}"/>
                  </a:extLst>
                </a:gridCol>
                <a:gridCol w="1141775">
                  <a:extLst>
                    <a:ext uri="{9D8B030D-6E8A-4147-A177-3AD203B41FA5}"/>
                  </a:extLst>
                </a:gridCol>
                <a:gridCol w="899725">
                  <a:extLst>
                    <a:ext uri="{9D8B030D-6E8A-4147-A177-3AD203B41FA5}"/>
                  </a:extLst>
                </a:gridCol>
                <a:gridCol w="899725">
                  <a:extLst>
                    <a:ext uri="{9D8B030D-6E8A-4147-A177-3AD203B41FA5}"/>
                  </a:extLst>
                </a:gridCol>
              </a:tblGrid>
              <a:tr h="204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layer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filters number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kernel size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dropout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strides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44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c1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32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(2, 2)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0.1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(1, 1)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c2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32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(3, 3)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0.1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(1, 1)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c3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64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(3, 3)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0.2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(1, 1)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c4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128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(3, 3)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0.2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(1, 1)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c5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256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(3, 3)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0.3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(1, 1)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c6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128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(3, 3)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0.2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(1, 1)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c7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64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(3, 3)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0.2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(1, 1)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c8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32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(3, 3)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0.1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(1, 1)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c9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16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(3, 3)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0.1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(1, 1)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p1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(2, 2)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p2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(2, 2)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p3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(2, 2)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p4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(2, 2)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u6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128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(2, 2)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(2, 2)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u7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64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(2, 2)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(2, 2)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u8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32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(2, 2)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(2, 2)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u9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16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(2, 2)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(2, 2)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</a:tbl>
          </a:graphicData>
        </a:graphic>
      </p:graphicFrame>
      <p:graphicFrame>
        <p:nvGraphicFramePr>
          <p:cNvPr id="258" name="Google Shape;258;p15"/>
          <p:cNvGraphicFramePr/>
          <p:nvPr/>
        </p:nvGraphicFramePr>
        <p:xfrm>
          <a:off x="5576888" y="2781300"/>
          <a:ext cx="6570662" cy="3962400"/>
        </p:xfrm>
        <a:graphic>
          <a:graphicData uri="http://schemas.openxmlformats.org/drawingml/2006/table">
            <a:tbl>
              <a:tblPr firstRow="1" bandRow="1">
                <a:noFill/>
                <a:tableStyleId>{16F094CC-2853-4138-8FED-819457FCA5BB}</a:tableStyleId>
              </a:tblPr>
              <a:tblGrid>
                <a:gridCol w="1834125">
                  <a:extLst>
                    <a:ext uri="{9D8B030D-6E8A-4147-A177-3AD203B41FA5}"/>
                  </a:extLst>
                </a:gridCol>
                <a:gridCol w="1514225">
                  <a:extLst>
                    <a:ext uri="{9D8B030D-6E8A-4147-A177-3AD203B41FA5}"/>
                  </a:extLst>
                </a:gridCol>
                <a:gridCol w="1611375">
                  <a:extLst>
                    <a:ext uri="{9D8B030D-6E8A-4147-A177-3AD203B41FA5}"/>
                  </a:extLst>
                </a:gridCol>
                <a:gridCol w="1611375">
                  <a:extLst>
                    <a:ext uri="{9D8B030D-6E8A-4147-A177-3AD203B41FA5}"/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name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batch size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epochs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validation split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modelA_5_10_10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5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80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modelA_5_10_33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5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33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modelA_5_15_10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5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15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modelA_5_15_33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5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15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33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modelB_10_10_10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modelB_10_10_33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33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modelB_10_15_10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15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modelB_10_15_33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15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33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modelC_20_10_10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20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modelC_20_15_33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20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33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modelC_20_15_10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20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15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80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modelC_20_15_33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20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15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33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39103" name="Google Shape;259;p15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C312CDB4-CC2C-4ADD-BDA6-6AF336B5DC3B}" type="slidenum">
              <a:rPr lang="en-US" smtClean="0"/>
              <a:pPr/>
              <a:t>10</a:t>
            </a:fld>
            <a:endParaRPr lang="ru-RU" smtClean="0"/>
          </a:p>
        </p:txBody>
      </p:sp>
      <p:pic>
        <p:nvPicPr>
          <p:cNvPr id="39104" name="Picture 192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899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772900" y="6438900"/>
            <a:ext cx="203200" cy="203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96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10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Google Shape;264;g1f9f15d05e3_0_28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113" y="2357438"/>
            <a:ext cx="55626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Google Shape;265;g1f9f15d05e3_0_28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099A70F9-143B-4DDE-9F57-04FBB6A31E11}" type="slidenum">
              <a:rPr lang="en-US" smtClean="0"/>
              <a:pPr/>
              <a:t>11</a:t>
            </a:fld>
            <a:endParaRPr lang="ru-RU" smtClean="0"/>
          </a:p>
        </p:txBody>
      </p:sp>
      <p:pic>
        <p:nvPicPr>
          <p:cNvPr id="40964" name="Google Shape;266;g1f9f15d05e3_0_28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56400" y="2706688"/>
            <a:ext cx="4784725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7" name="Google Shape;267;g1f9f15d05e3_0_28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00" cy="1400400"/>
          </a:xfrm>
        </p:spPr>
        <p:txBody>
          <a:bodyPr/>
          <a:lstStyle/>
          <a:p>
            <a:pPr eaLnBrk="1" fontAlgn="auto" hangingPunct="1">
              <a:buSzPts val="4200"/>
              <a:buFont typeface="Century Gothic"/>
              <a:buNone/>
              <a:defRPr/>
            </a:pPr>
            <a:r>
              <a:rPr lang="en-US" sz="4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Evaluating an image segmentation model</a:t>
            </a:r>
            <a:endParaRPr sz="2400" b="1">
              <a:solidFill>
                <a:srgbClr val="292929"/>
              </a:solidFill>
              <a:highlight>
                <a:srgbClr val="FFFFFF"/>
              </a:highlight>
              <a:sym typeface="Arial"/>
            </a:endParaRPr>
          </a:p>
          <a:p>
            <a:pPr eaLnBrk="1" fontAlgn="auto" hangingPunct="1">
              <a:lnSpc>
                <a:spcPct val="130434"/>
              </a:lnSpc>
              <a:spcBef>
                <a:spcPts val="1400"/>
              </a:spcBef>
              <a:buClr>
                <a:schemeClr val="dk1"/>
              </a:buClr>
              <a:buSzPts val="1100"/>
              <a:buFont typeface="Arial"/>
              <a:buNone/>
              <a:defRPr/>
            </a:pPr>
            <a:endParaRPr sz="2400" b="1">
              <a:solidFill>
                <a:srgbClr val="292929"/>
              </a:solidFill>
              <a:highlight>
                <a:srgbClr val="FFFFFF"/>
              </a:highlight>
              <a:sym typeface="Arial"/>
            </a:endParaRPr>
          </a:p>
          <a:p>
            <a:pPr eaLnBrk="1" fontAlgn="auto" hangingPunct="1">
              <a:lnSpc>
                <a:spcPct val="115000"/>
              </a:lnSpc>
              <a:buClr>
                <a:schemeClr val="dk1"/>
              </a:buClr>
              <a:buSzPts val="1100"/>
              <a:buFont typeface="Arial"/>
              <a:buNone/>
              <a:defRPr/>
            </a:pPr>
            <a:endParaRPr sz="11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eaLnBrk="1" fontAlgn="auto" hangingPunct="1">
              <a:buSzPts val="4200"/>
              <a:buFont typeface="Century Gothic"/>
              <a:buNone/>
              <a:defRPr/>
            </a:pPr>
            <a:endParaRPr sz="4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8" name="Google Shape;268;g1f9f15d05e3_0_28"/>
          <p:cNvSpPr txBox="1"/>
          <p:nvPr/>
        </p:nvSpPr>
        <p:spPr>
          <a:xfrm>
            <a:off x="1153225" y="5166575"/>
            <a:ext cx="581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spAutoFit/>
          </a:bodyPr>
          <a:lstStyle/>
          <a:p>
            <a:pPr fontAlgn="auto">
              <a:lnSpc>
                <a:spcPct val="130434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>
                <a:solidFill>
                  <a:srgbClr val="29292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Intersection over union (IoU) </a:t>
            </a:r>
            <a:endParaRPr sz="2400" b="1" kern="0">
              <a:solidFill>
                <a:srgbClr val="29292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1f9f15d05e3_0_28"/>
          <p:cNvSpPr txBox="1"/>
          <p:nvPr/>
        </p:nvSpPr>
        <p:spPr>
          <a:xfrm>
            <a:off x="7565325" y="4520750"/>
            <a:ext cx="3738000" cy="3462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1050" kern="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Images  is created by Oleksii Sheremet with </a:t>
            </a:r>
            <a:r>
              <a:rPr lang="en-US" sz="1050" u="sng" kern="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/>
                  </a:extLst>
                </a:hlinkClick>
              </a:rPr>
              <a:t>Microsoft Visio</a:t>
            </a:r>
            <a:endParaRPr ker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68" name="Google Shape;270;g1f9f15d05e3_0_28"/>
          <p:cNvSpPr txBox="1">
            <a:spLocks noChangeArrowheads="1"/>
          </p:cNvSpPr>
          <p:nvPr/>
        </p:nvSpPr>
        <p:spPr bwMode="auto">
          <a:xfrm>
            <a:off x="6627813" y="5073650"/>
            <a:ext cx="537845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 marL="457200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2700" b="1"/>
              <a:t>our result:</a:t>
            </a:r>
            <a:endParaRPr lang="ru-RU" sz="2700" b="1"/>
          </a:p>
          <a:p>
            <a:pPr marL="4572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Arial" charset="0"/>
              <a:buNone/>
            </a:pPr>
            <a:r>
              <a:rPr lang="en-US" sz="2700" b="1"/>
              <a:t>IoU = 91,0134%</a:t>
            </a:r>
            <a:endParaRPr lang="ru-RU" sz="2700" b="1"/>
          </a:p>
        </p:txBody>
      </p:sp>
      <p:pic>
        <p:nvPicPr>
          <p:cNvPr id="40969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218.WAV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1772900" y="6438900"/>
            <a:ext cx="203200" cy="203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446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9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Google Shape;275;p7"/>
          <p:cNvSpPr txBox="1">
            <a:spLocks noGrp="1"/>
          </p:cNvSpPr>
          <p:nvPr>
            <p:ph type="title"/>
          </p:nvPr>
        </p:nvSpPr>
        <p:spPr>
          <a:xfrm>
            <a:off x="646113" y="452438"/>
            <a:ext cx="9404350" cy="14001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BEBEB"/>
              </a:buClr>
              <a:buSzPts val="4400"/>
              <a:buFont typeface="Century Gothic" pitchFamily="34" charset="0"/>
              <a:buNone/>
            </a:pPr>
            <a:r>
              <a:rPr lang="en-US" sz="4400" smtClean="0">
                <a:latin typeface="Century Gothic" pitchFamily="34" charset="0"/>
                <a:cs typeface="Arial" charset="0"/>
                <a:sym typeface="Century Gothic" pitchFamily="34" charset="0"/>
              </a:rPr>
              <a:t>Problems: 						</a:t>
            </a:r>
            <a:endParaRPr lang="ru-RU" sz="42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</p:txBody>
      </p:sp>
      <p:sp>
        <p:nvSpPr>
          <p:cNvPr id="43011" name="Google Shape;276;p7"/>
          <p:cNvSpPr txBox="1">
            <a:spLocks noGrp="1"/>
          </p:cNvSpPr>
          <p:nvPr>
            <p:ph type="body" idx="1"/>
          </p:nvPr>
        </p:nvSpPr>
        <p:spPr>
          <a:xfrm>
            <a:off x="6743700" y="692150"/>
            <a:ext cx="3671888" cy="4195763"/>
          </a:xfrm>
        </p:spPr>
        <p:txBody>
          <a:bodyPr/>
          <a:lstStyle/>
          <a:p>
            <a:pPr marL="342900" indent="-381000" algn="just" eaLnBrk="1" hangingPunct="1">
              <a:spcBef>
                <a:spcPct val="0"/>
              </a:spcBef>
              <a:spcAft>
                <a:spcPct val="0"/>
              </a:spcAft>
              <a:buSzPts val="2200"/>
              <a:buFont typeface="Noto Sans Symbols"/>
              <a:buChar char="►"/>
            </a:pPr>
            <a:r>
              <a:rPr lang="en-US" sz="2400" smtClean="0">
                <a:latin typeface="Century Gothic" pitchFamily="34" charset="0"/>
                <a:cs typeface="Arial" charset="0"/>
                <a:sym typeface="Century Gothic" pitchFamily="34" charset="0"/>
              </a:rPr>
              <a:t>The septa between the cells are not always defined</a:t>
            </a:r>
            <a:endParaRPr lang="ru-RU" sz="24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81000" algn="just" eaLnBrk="1" hangingPunct="1">
              <a:spcBef>
                <a:spcPct val="0"/>
              </a:spcBef>
              <a:spcAft>
                <a:spcPct val="0"/>
              </a:spcAft>
              <a:buClr>
                <a:srgbClr val="86D1D8"/>
              </a:buClr>
              <a:buSzPts val="1400"/>
              <a:buFont typeface="Noto Sans Symbols"/>
              <a:buNone/>
            </a:pPr>
            <a:endParaRPr lang="ru-RU" sz="24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81000" algn="just" eaLnBrk="1" hangingPunct="1">
              <a:spcAft>
                <a:spcPct val="0"/>
              </a:spcAft>
              <a:buSzPts val="2200"/>
              <a:buFont typeface="Noto Sans Symbols"/>
              <a:buChar char="►"/>
            </a:pPr>
            <a:r>
              <a:rPr lang="en-US" sz="2400" smtClean="0">
                <a:latin typeface="Century Gothic" pitchFamily="34" charset="0"/>
                <a:cs typeface="Arial" charset="0"/>
                <a:sym typeface="Century Gothic" pitchFamily="34" charset="0"/>
              </a:rPr>
              <a:t>Segmentation of sinuses that are small in volume is not always possible</a:t>
            </a:r>
            <a:endParaRPr lang="ru-RU" sz="24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81000" algn="just" eaLnBrk="1" hangingPunct="1">
              <a:spcAft>
                <a:spcPct val="0"/>
              </a:spcAft>
              <a:buClr>
                <a:srgbClr val="86D1D8"/>
              </a:buClr>
              <a:buSzPts val="1400"/>
              <a:buFont typeface="Noto Sans Symbols"/>
              <a:buNone/>
            </a:pPr>
            <a:endParaRPr lang="ru-RU" sz="24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81000" algn="just" eaLnBrk="1" hangingPunct="1">
              <a:spcAft>
                <a:spcPct val="0"/>
              </a:spcAft>
              <a:buSzPts val="2200"/>
              <a:buFont typeface="Noto Sans Symbols"/>
              <a:buChar char="►"/>
            </a:pPr>
            <a:r>
              <a:rPr lang="en-US" sz="2400" smtClean="0">
                <a:latin typeface="Century Gothic" pitchFamily="34" charset="0"/>
                <a:cs typeface="Arial" charset="0"/>
                <a:sym typeface="Century Gothic" pitchFamily="34" charset="0"/>
              </a:rPr>
              <a:t>Sometimes additionally a nasopharynx is also identified</a:t>
            </a:r>
            <a:endParaRPr lang="ru-RU" sz="24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81000" eaLnBrk="1" hangingPunct="1">
              <a:spcAft>
                <a:spcPct val="0"/>
              </a:spcAft>
              <a:buClr>
                <a:srgbClr val="86D1D8"/>
              </a:buClr>
              <a:buSzPts val="1600"/>
              <a:buFont typeface="Noto Sans Symbols"/>
              <a:buNone/>
            </a:pPr>
            <a:endParaRPr lang="ru-RU" sz="24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</p:txBody>
      </p:sp>
      <p:sp>
        <p:nvSpPr>
          <p:cNvPr id="43012" name="Google Shape;277;p7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E4315045-AB1A-40F6-872A-766ACDD2413F}" type="slidenum">
              <a:rPr lang="en-US" smtClean="0"/>
              <a:pPr/>
              <a:t>12</a:t>
            </a:fld>
            <a:endParaRPr lang="ru-RU" smtClean="0"/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063" y="1557338"/>
            <a:ext cx="6481762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387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772900" y="6438900"/>
            <a:ext cx="203200" cy="203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23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0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Google Shape;282;p8"/>
          <p:cNvSpPr txBox="1">
            <a:spLocks noGrp="1"/>
          </p:cNvSpPr>
          <p:nvPr>
            <p:ph type="title"/>
          </p:nvPr>
        </p:nvSpPr>
        <p:spPr>
          <a:xfrm>
            <a:off x="646113" y="452438"/>
            <a:ext cx="9404350" cy="14001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BEBEB"/>
              </a:buClr>
              <a:buSzPts val="4200"/>
              <a:buFont typeface="Century Gothic" pitchFamily="34" charset="0"/>
              <a:buNone/>
            </a:pPr>
            <a:r>
              <a:rPr lang="en-US" sz="4200" smtClean="0">
                <a:latin typeface="Century Gothic" pitchFamily="34" charset="0"/>
                <a:cs typeface="Arial" charset="0"/>
                <a:sym typeface="Century Gothic" pitchFamily="34" charset="0"/>
              </a:rPr>
              <a:t>Perspectives:</a:t>
            </a:r>
            <a:endParaRPr lang="ru-RU" sz="42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</p:txBody>
      </p:sp>
      <p:sp>
        <p:nvSpPr>
          <p:cNvPr id="45059" name="Google Shape;283;p8"/>
          <p:cNvSpPr txBox="1">
            <a:spLocks noGrp="1"/>
          </p:cNvSpPr>
          <p:nvPr>
            <p:ph type="body" idx="1"/>
          </p:nvPr>
        </p:nvSpPr>
        <p:spPr>
          <a:xfrm>
            <a:off x="1103313" y="2052638"/>
            <a:ext cx="8947150" cy="4195762"/>
          </a:xfrm>
        </p:spPr>
        <p:txBody>
          <a:bodyPr/>
          <a:lstStyle/>
          <a:p>
            <a:pPr marL="342900" indent="-387350" algn="just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2300"/>
              <a:buFont typeface="Noto Sans Symbols"/>
              <a:buChar char="►"/>
            </a:pPr>
            <a:r>
              <a:rPr lang="en-US" sz="2700" smtClean="0">
                <a:latin typeface="Century Gothic" pitchFamily="34" charset="0"/>
                <a:cs typeface="Arial" charset="0"/>
                <a:sym typeface="Century Gothic" pitchFamily="34" charset="0"/>
              </a:rPr>
              <a:t>increase the number of a CT images</a:t>
            </a:r>
            <a:endParaRPr lang="ru-RU" sz="27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87350" algn="just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86D1D8"/>
              </a:buClr>
              <a:buSzPts val="1400"/>
              <a:buFont typeface="Noto Sans Symbols"/>
              <a:buNone/>
            </a:pPr>
            <a:endParaRPr lang="ru-RU" sz="27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87350" algn="just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2300"/>
              <a:buFont typeface="Noto Sans Symbols"/>
              <a:buChar char="►"/>
            </a:pPr>
            <a:r>
              <a:rPr lang="en-US" sz="2700" smtClean="0">
                <a:latin typeface="Century Gothic" pitchFamily="34" charset="0"/>
                <a:cs typeface="Arial" charset="0"/>
                <a:sym typeface="Century Gothic" pitchFamily="34" charset="0"/>
              </a:rPr>
              <a:t>change parameters of a model </a:t>
            </a:r>
            <a:endParaRPr lang="ru-RU" sz="27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87350" algn="just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86D1D8"/>
              </a:buClr>
              <a:buSzPts val="1400"/>
              <a:buFont typeface="Noto Sans Symbols"/>
              <a:buNone/>
            </a:pPr>
            <a:endParaRPr lang="ru-RU" sz="27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87350" algn="just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2700"/>
              <a:buFont typeface="Noto Sans Symbols"/>
              <a:buChar char="►"/>
            </a:pPr>
            <a:r>
              <a:rPr lang="en-US" sz="2700" smtClean="0">
                <a:latin typeface="Century Gothic" pitchFamily="34" charset="0"/>
                <a:cs typeface="Arial" charset="0"/>
                <a:sym typeface="Century Gothic" pitchFamily="34" charset="0"/>
              </a:rPr>
              <a:t>try another CNN architectures</a:t>
            </a:r>
            <a:endParaRPr lang="ru-RU" sz="27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87350" algn="just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86D1D8"/>
              </a:buClr>
              <a:buSzPts val="1400"/>
              <a:buFont typeface="Noto Sans Symbols"/>
              <a:buNone/>
            </a:pPr>
            <a:endParaRPr lang="ru-RU" sz="27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87350" algn="just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2700"/>
              <a:buFont typeface="Noto Sans Symbols"/>
              <a:buChar char="►"/>
            </a:pPr>
            <a:r>
              <a:rPr lang="en-US" sz="2700" smtClean="0">
                <a:latin typeface="Century Gothic" pitchFamily="34" charset="0"/>
                <a:cs typeface="Arial" charset="0"/>
                <a:sym typeface="Century Gothic" pitchFamily="34" charset="0"/>
              </a:rPr>
              <a:t>3D segmentation</a:t>
            </a:r>
            <a:endParaRPr lang="ru-RU" sz="27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87350" algn="just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86D1D8"/>
              </a:buClr>
              <a:buSzPts val="1400"/>
              <a:buFont typeface="Noto Sans Symbols"/>
              <a:buNone/>
            </a:pPr>
            <a:endParaRPr lang="ru-RU" sz="27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87350" algn="just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86D1D8"/>
              </a:buClr>
              <a:buSzPts val="1400"/>
              <a:buFont typeface="Noto Sans Symbols"/>
              <a:buNone/>
            </a:pPr>
            <a:endParaRPr lang="ru-RU" sz="27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87350" algn="just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86D1D8"/>
              </a:buClr>
              <a:buSzPts val="1400"/>
              <a:buFont typeface="Noto Sans Symbols"/>
              <a:buNone/>
            </a:pPr>
            <a:endParaRPr lang="ru-RU" sz="27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87350" algn="just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86D1D8"/>
              </a:buClr>
              <a:buSzPts val="1400"/>
              <a:buFont typeface="Noto Sans Symbols"/>
              <a:buNone/>
            </a:pPr>
            <a:endParaRPr lang="ru-RU" sz="27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</p:txBody>
      </p:sp>
      <p:sp>
        <p:nvSpPr>
          <p:cNvPr id="45060" name="Google Shape;284;p8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CE62EC57-BF4C-47B7-9834-134A23038457}" type="slidenum">
              <a:rPr lang="en-US" smtClean="0"/>
              <a:pPr/>
              <a:t>13</a:t>
            </a:fld>
            <a:endParaRPr lang="ru-RU" smtClean="0"/>
          </a:p>
        </p:txBody>
      </p:sp>
      <p:pic>
        <p:nvPicPr>
          <p:cNvPr id="45061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885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772900" y="6438900"/>
            <a:ext cx="203200" cy="203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39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0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Google Shape;289;g1f9f15d05e3_0_43"/>
          <p:cNvSpPr txBox="1">
            <a:spLocks noGrp="1"/>
          </p:cNvSpPr>
          <p:nvPr>
            <p:ph type="title"/>
          </p:nvPr>
        </p:nvSpPr>
        <p:spPr>
          <a:xfrm>
            <a:off x="646113" y="452438"/>
            <a:ext cx="9404350" cy="14001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BEBEB"/>
              </a:buClr>
              <a:buFont typeface="Century Gothic" pitchFamily="34" charset="0"/>
              <a:buNone/>
            </a:pPr>
            <a:endParaRPr lang="ru-RU" sz="4200" smtClean="0">
              <a:solidFill>
                <a:srgbClr val="EBEBEB"/>
              </a:solidFill>
              <a:latin typeface="Century Gothic" pitchFamily="34" charset="0"/>
              <a:cs typeface="Arial" charset="0"/>
              <a:sym typeface="Century Gothic" pitchFamily="34" charset="0"/>
            </a:endParaRPr>
          </a:p>
        </p:txBody>
      </p:sp>
      <p:sp>
        <p:nvSpPr>
          <p:cNvPr id="47107" name="Google Shape;290;g1f9f15d05e3_0_43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0847FB9B-64F2-4ABF-BE5B-BDD87CD3CF95}" type="slidenum">
              <a:rPr lang="en-US" smtClean="0"/>
              <a:pPr/>
              <a:t>14</a:t>
            </a:fld>
            <a:endParaRPr lang="ru-RU" smtClean="0"/>
          </a:p>
        </p:txBody>
      </p:sp>
      <p:sp>
        <p:nvSpPr>
          <p:cNvPr id="47108" name="Google Shape;292;g1f9f15d05e3_0_43"/>
          <p:cNvSpPr txBox="1">
            <a:spLocks noChangeArrowheads="1"/>
          </p:cNvSpPr>
          <p:nvPr/>
        </p:nvSpPr>
        <p:spPr bwMode="auto">
          <a:xfrm>
            <a:off x="2238375" y="5073650"/>
            <a:ext cx="9191625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en-US" sz="3300">
                <a:solidFill>
                  <a:srgbClr val="1155CC"/>
                </a:solidFill>
              </a:rPr>
              <a:t>Thank you for your attention!</a:t>
            </a:r>
            <a:endParaRPr lang="ru-RU" sz="2300">
              <a:solidFill>
                <a:srgbClr val="1155CC"/>
              </a:solidFill>
            </a:endParaRPr>
          </a:p>
        </p:txBody>
      </p:sp>
      <p:pic>
        <p:nvPicPr>
          <p:cNvPr id="47109" name="Picture 6" descr="54515040_600837060392496_9192633028931747840_o-551x3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75" y="908050"/>
            <a:ext cx="609600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336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772900" y="6438900"/>
            <a:ext cx="203200" cy="203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4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1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155;p2"/>
          <p:cNvSpPr txBox="1">
            <a:spLocks noGrp="1"/>
          </p:cNvSpPr>
          <p:nvPr>
            <p:ph type="title"/>
          </p:nvPr>
        </p:nvSpPr>
        <p:spPr>
          <a:xfrm>
            <a:off x="646113" y="452438"/>
            <a:ext cx="9404350" cy="14001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BEBEB"/>
              </a:buClr>
              <a:buSzPts val="4200"/>
              <a:buFont typeface="Century Gothic" pitchFamily="34" charset="0"/>
              <a:buNone/>
            </a:pPr>
            <a:r>
              <a:rPr lang="en-US" sz="4200" smtClean="0">
                <a:latin typeface="Century Gothic" pitchFamily="34" charset="0"/>
                <a:cs typeface="Arial" charset="0"/>
                <a:sym typeface="Century Gothic" pitchFamily="34" charset="0"/>
              </a:rPr>
              <a:t>Background</a:t>
            </a:r>
            <a:endParaRPr lang="ru-RU" sz="42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</p:txBody>
      </p:sp>
      <p:pic>
        <p:nvPicPr>
          <p:cNvPr id="22531" name="Google Shape;156;p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700" y="3702050"/>
            <a:ext cx="3735388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Google Shape;157;p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13425" y="3633788"/>
            <a:ext cx="3406775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Google Shape;158;p2"/>
          <p:cNvSpPr txBox="1">
            <a:spLocks noChangeArrowheads="1"/>
          </p:cNvSpPr>
          <p:nvPr/>
        </p:nvSpPr>
        <p:spPr bwMode="auto">
          <a:xfrm>
            <a:off x="5694363" y="6253163"/>
            <a:ext cx="3644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en-US">
                <a:latin typeface="Verdana" pitchFamily="34" charset="0"/>
                <a:sym typeface="Verdana" pitchFamily="34" charset="0"/>
              </a:rPr>
              <a:t>Izium. Unmarked “mass graves”</a:t>
            </a:r>
            <a:endParaRPr lang="ru-RU"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2534" name="Google Shape;159;p2"/>
          <p:cNvSpPr txBox="1">
            <a:spLocks noChangeArrowheads="1"/>
          </p:cNvSpPr>
          <p:nvPr/>
        </p:nvSpPr>
        <p:spPr bwMode="auto">
          <a:xfrm>
            <a:off x="646113" y="6253163"/>
            <a:ext cx="4473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en-US">
                <a:latin typeface="Verdana" pitchFamily="34" charset="0"/>
                <a:sym typeface="Verdana" pitchFamily="34" charset="0"/>
              </a:rPr>
              <a:t>Photo Facebook</a:t>
            </a:r>
            <a:endParaRPr lang="ru-RU"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2535" name="Google Shape;160;p2"/>
          <p:cNvSpPr txBox="1">
            <a:spLocks noGrp="1"/>
          </p:cNvSpPr>
          <p:nvPr>
            <p:ph type="body" idx="1"/>
          </p:nvPr>
        </p:nvSpPr>
        <p:spPr>
          <a:xfrm>
            <a:off x="557213" y="1604963"/>
            <a:ext cx="7832725" cy="4195762"/>
          </a:xfrm>
        </p:spPr>
        <p:txBody>
          <a:bodyPr/>
          <a:lstStyle/>
          <a:p>
            <a:pPr marL="342900" indent="-342900" algn="just" eaLnBrk="1" hangingPunct="1">
              <a:spcBef>
                <a:spcPct val="0"/>
              </a:spcBef>
              <a:spcAft>
                <a:spcPct val="0"/>
              </a:spcAft>
              <a:buSzPts val="1600"/>
              <a:buFont typeface="Noto Sans Symbols"/>
              <a:buChar char="►"/>
            </a:pPr>
            <a:r>
              <a:rPr lang="en-US" sz="2000" smtClean="0">
                <a:latin typeface="Century Gothic" pitchFamily="34" charset="0"/>
                <a:cs typeface="Arial" charset="0"/>
                <a:sym typeface="Century Gothic" pitchFamily="34" charset="0"/>
              </a:rPr>
              <a:t>Millions of Ukrainians have become victims of the war, losing their health or even their lives. </a:t>
            </a:r>
            <a:endParaRPr lang="ru-RU" sz="20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</p:txBody>
      </p:sp>
      <p:sp>
        <p:nvSpPr>
          <p:cNvPr id="22536" name="Google Shape;161;p2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F209CD33-126E-4570-AA6E-9E64A2ECE1C8}" type="slidenum">
              <a:rPr lang="en-US" smtClean="0"/>
              <a:pPr/>
              <a:t>2</a:t>
            </a:fld>
            <a:endParaRPr lang="ru-RU" smtClean="0"/>
          </a:p>
        </p:txBody>
      </p:sp>
      <p:pic>
        <p:nvPicPr>
          <p:cNvPr id="22537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414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1772900" y="6438900"/>
            <a:ext cx="203200" cy="203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47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5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66;p3"/>
          <p:cNvSpPr txBox="1">
            <a:spLocks noGrp="1"/>
          </p:cNvSpPr>
          <p:nvPr>
            <p:ph type="title"/>
          </p:nvPr>
        </p:nvSpPr>
        <p:spPr>
          <a:xfrm>
            <a:off x="644525" y="184150"/>
            <a:ext cx="9405938" cy="14001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BEBEB"/>
              </a:buClr>
              <a:buSzPts val="4200"/>
              <a:buFont typeface="Century Gothic" pitchFamily="34" charset="0"/>
              <a:buNone/>
            </a:pPr>
            <a:r>
              <a:rPr lang="en-US" sz="4200" smtClean="0">
                <a:latin typeface="Century Gothic" pitchFamily="34" charset="0"/>
                <a:cs typeface="Arial" charset="0"/>
                <a:sym typeface="Century Gothic" pitchFamily="34" charset="0"/>
              </a:rPr>
              <a:t>State of the art</a:t>
            </a:r>
            <a:endParaRPr lang="ru-RU" sz="42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</p:txBody>
      </p:sp>
      <p:sp>
        <p:nvSpPr>
          <p:cNvPr id="24579" name="Google Shape;167;p3"/>
          <p:cNvSpPr>
            <a:spLocks noChangeArrowheads="1"/>
          </p:cNvSpPr>
          <p:nvPr/>
        </p:nvSpPr>
        <p:spPr bwMode="auto">
          <a:xfrm>
            <a:off x="2201863" y="1214438"/>
            <a:ext cx="72374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342900" indent="-342900">
              <a:lnSpc>
                <a:spcPct val="90000"/>
              </a:lnSpc>
              <a:buClr>
                <a:srgbClr val="000000"/>
              </a:buClr>
              <a:buSzPts val="1500"/>
              <a:buFont typeface="Noto Sans Symbols"/>
              <a:buChar char="⚪"/>
            </a:pPr>
            <a:r>
              <a:rPr lang="en-US" sz="2100" b="1">
                <a:latin typeface="Century Gothic" pitchFamily="34" charset="0"/>
                <a:sym typeface="Century Gothic" pitchFamily="34" charset="0"/>
              </a:rPr>
              <a:t>Types of identification</a:t>
            </a:r>
            <a:r>
              <a:rPr lang="en-US" sz="2100">
                <a:latin typeface="Century Gothic" pitchFamily="34" charset="0"/>
                <a:sym typeface="Century Gothic" pitchFamily="34" charset="0"/>
              </a:rPr>
              <a:t> </a:t>
            </a:r>
            <a:endParaRPr lang="ru-RU"/>
          </a:p>
          <a:p>
            <a:pPr marL="342900" indent="-342900">
              <a:lnSpc>
                <a:spcPct val="90000"/>
              </a:lnSpc>
              <a:spcBef>
                <a:spcPts val="425"/>
              </a:spcBef>
              <a:buClr>
                <a:srgbClr val="EBEBEB"/>
              </a:buClr>
              <a:buSzPts val="1500"/>
              <a:buFont typeface="Noto Sans Symbols"/>
              <a:buNone/>
            </a:pPr>
            <a:r>
              <a:rPr lang="en-US" sz="2100">
                <a:latin typeface="Century Gothic" pitchFamily="34" charset="0"/>
                <a:sym typeface="Century Gothic" pitchFamily="34" charset="0"/>
              </a:rPr>
              <a:t> </a:t>
            </a:r>
            <a:endParaRPr lang="ru-RU" sz="2100">
              <a:latin typeface="Century Gothic" pitchFamily="34" charset="0"/>
              <a:sym typeface="Century Gothic" pitchFamily="34" charset="0"/>
            </a:endParaRPr>
          </a:p>
        </p:txBody>
      </p:sp>
      <p:sp>
        <p:nvSpPr>
          <p:cNvPr id="24580" name="Google Shape;168;p3"/>
          <p:cNvSpPr txBox="1">
            <a:spLocks noChangeArrowheads="1"/>
          </p:cNvSpPr>
          <p:nvPr/>
        </p:nvSpPr>
        <p:spPr bwMode="auto">
          <a:xfrm>
            <a:off x="1820863" y="2205038"/>
            <a:ext cx="19478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en-US" sz="1800">
                <a:latin typeface="Verdana" pitchFamily="34" charset="0"/>
                <a:sym typeface="Verdana" pitchFamily="34" charset="0"/>
              </a:rPr>
              <a:t>1. Fingerprints</a:t>
            </a:r>
            <a:r>
              <a:rPr lang="en-US" sz="180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 </a:t>
            </a:r>
            <a:endParaRPr lang="ru-RU" sz="180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cxnSp>
        <p:nvCxnSpPr>
          <p:cNvPr id="24581" name="Google Shape;169;p3"/>
          <p:cNvCxnSpPr>
            <a:cxnSpLocks noChangeShapeType="1"/>
          </p:cNvCxnSpPr>
          <p:nvPr/>
        </p:nvCxnSpPr>
        <p:spPr bwMode="auto">
          <a:xfrm>
            <a:off x="2963863" y="2586038"/>
            <a:ext cx="2819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4582" name="Google Shape;170;p3"/>
          <p:cNvSpPr txBox="1">
            <a:spLocks noChangeArrowheads="1"/>
          </p:cNvSpPr>
          <p:nvPr/>
        </p:nvSpPr>
        <p:spPr bwMode="auto">
          <a:xfrm>
            <a:off x="3814763" y="2219325"/>
            <a:ext cx="14192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en-US" sz="1200" b="1">
                <a:solidFill>
                  <a:srgbClr val="F0A000"/>
                </a:solidFill>
                <a:latin typeface="Verdana" pitchFamily="34" charset="0"/>
                <a:sym typeface="Verdana" pitchFamily="34" charset="0"/>
              </a:rPr>
              <a:t>disadvantages</a:t>
            </a:r>
            <a:endParaRPr lang="ru-RU"/>
          </a:p>
        </p:txBody>
      </p:sp>
      <p:sp>
        <p:nvSpPr>
          <p:cNvPr id="24583" name="Google Shape;171;p3"/>
          <p:cNvSpPr txBox="1">
            <a:spLocks noChangeArrowheads="1"/>
          </p:cNvSpPr>
          <p:nvPr/>
        </p:nvSpPr>
        <p:spPr bwMode="auto">
          <a:xfrm>
            <a:off x="6011863" y="1976438"/>
            <a:ext cx="35972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>
                <a:latin typeface="Verdana" pitchFamily="34" charset="0"/>
                <a:sym typeface="Verdana" pitchFamily="34" charset="0"/>
              </a:rPr>
              <a:t>1. Burned bodies or deaths may have occurred a long time ago. It may no longer be possible to identify them by fingerprints.</a:t>
            </a:r>
            <a:endParaRPr lang="ru-RU"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4584" name="Google Shape;172;p3"/>
          <p:cNvSpPr txBox="1">
            <a:spLocks noChangeArrowheads="1"/>
          </p:cNvSpPr>
          <p:nvPr/>
        </p:nvSpPr>
        <p:spPr bwMode="auto">
          <a:xfrm>
            <a:off x="1820863" y="2967038"/>
            <a:ext cx="12239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en-US" sz="1800">
                <a:latin typeface="Verdana" pitchFamily="34" charset="0"/>
                <a:sym typeface="Verdana" pitchFamily="34" charset="0"/>
              </a:rPr>
              <a:t>2. Retina</a:t>
            </a:r>
            <a:endParaRPr lang="ru-RU" sz="1800">
              <a:latin typeface="Verdana" pitchFamily="34" charset="0"/>
              <a:sym typeface="Verdana" pitchFamily="34" charset="0"/>
            </a:endParaRPr>
          </a:p>
        </p:txBody>
      </p:sp>
      <p:cxnSp>
        <p:nvCxnSpPr>
          <p:cNvPr id="24585" name="Google Shape;173;p3"/>
          <p:cNvCxnSpPr>
            <a:cxnSpLocks noChangeShapeType="1"/>
          </p:cNvCxnSpPr>
          <p:nvPr/>
        </p:nvCxnSpPr>
        <p:spPr bwMode="auto">
          <a:xfrm>
            <a:off x="3192463" y="3195638"/>
            <a:ext cx="2819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4586" name="Google Shape;174;p3"/>
          <p:cNvSpPr>
            <a:spLocks noChangeArrowheads="1"/>
          </p:cNvSpPr>
          <p:nvPr/>
        </p:nvSpPr>
        <p:spPr bwMode="auto">
          <a:xfrm>
            <a:off x="7154863" y="5253038"/>
            <a:ext cx="14192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en-US" sz="1200" b="1">
                <a:solidFill>
                  <a:srgbClr val="F0A000"/>
                </a:solidFill>
                <a:latin typeface="Verdana" pitchFamily="34" charset="0"/>
                <a:sym typeface="Verdana" pitchFamily="34" charset="0"/>
              </a:rPr>
              <a:t>disadvantages</a:t>
            </a:r>
            <a:endParaRPr lang="ru-RU"/>
          </a:p>
        </p:txBody>
      </p:sp>
      <p:sp>
        <p:nvSpPr>
          <p:cNvPr id="24587" name="Google Shape;175;p3"/>
          <p:cNvSpPr txBox="1">
            <a:spLocks noChangeArrowheads="1"/>
          </p:cNvSpPr>
          <p:nvPr/>
        </p:nvSpPr>
        <p:spPr bwMode="auto">
          <a:xfrm>
            <a:off x="6088063" y="2890838"/>
            <a:ext cx="35814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>
                <a:latin typeface="Verdana" pitchFamily="34" charset="0"/>
                <a:sym typeface="Verdana" pitchFamily="34" charset="0"/>
              </a:rPr>
              <a:t>1. Can  be damaged by various factors that cause human death.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>
                <a:latin typeface="Verdana" pitchFamily="34" charset="0"/>
                <a:sym typeface="Verdana" pitchFamily="34" charset="0"/>
              </a:rPr>
              <a:t>2. Autolysis</a:t>
            </a:r>
            <a:endParaRPr lang="ru-RU"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4588" name="Google Shape;176;p3"/>
          <p:cNvSpPr txBox="1">
            <a:spLocks noChangeArrowheads="1"/>
          </p:cNvSpPr>
          <p:nvPr/>
        </p:nvSpPr>
        <p:spPr bwMode="auto">
          <a:xfrm>
            <a:off x="1820863" y="3805238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en-US" sz="1800">
                <a:latin typeface="Verdana" pitchFamily="34" charset="0"/>
                <a:sym typeface="Verdana" pitchFamily="34" charset="0"/>
              </a:rPr>
              <a:t>3.DNA</a:t>
            </a:r>
            <a:endParaRPr lang="ru-RU" sz="1800">
              <a:latin typeface="Verdana" pitchFamily="34" charset="0"/>
              <a:sym typeface="Verdana" pitchFamily="34" charset="0"/>
            </a:endParaRPr>
          </a:p>
        </p:txBody>
      </p:sp>
      <p:cxnSp>
        <p:nvCxnSpPr>
          <p:cNvPr id="24589" name="Google Shape;177;p3"/>
          <p:cNvCxnSpPr>
            <a:cxnSpLocks noChangeShapeType="1"/>
          </p:cNvCxnSpPr>
          <p:nvPr/>
        </p:nvCxnSpPr>
        <p:spPr bwMode="auto">
          <a:xfrm>
            <a:off x="3116263" y="4033838"/>
            <a:ext cx="2819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4590" name="Google Shape;178;p3"/>
          <p:cNvSpPr>
            <a:spLocks noChangeArrowheads="1"/>
          </p:cNvSpPr>
          <p:nvPr/>
        </p:nvSpPr>
        <p:spPr bwMode="auto">
          <a:xfrm>
            <a:off x="3573463" y="3729038"/>
            <a:ext cx="14192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en-US" sz="1200" b="1">
                <a:solidFill>
                  <a:srgbClr val="F0A000"/>
                </a:solidFill>
                <a:latin typeface="Verdana" pitchFamily="34" charset="0"/>
                <a:sym typeface="Verdana" pitchFamily="34" charset="0"/>
              </a:rPr>
              <a:t>disadvantages</a:t>
            </a:r>
            <a:endParaRPr lang="ru-RU"/>
          </a:p>
        </p:txBody>
      </p:sp>
      <p:sp>
        <p:nvSpPr>
          <p:cNvPr id="24591" name="Google Shape;179;p3"/>
          <p:cNvSpPr txBox="1">
            <a:spLocks noChangeArrowheads="1"/>
          </p:cNvSpPr>
          <p:nvPr/>
        </p:nvSpPr>
        <p:spPr bwMode="auto">
          <a:xfrm>
            <a:off x="6088063" y="3659188"/>
            <a:ext cx="37338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>
                <a:latin typeface="Verdana" pitchFamily="34" charset="0"/>
                <a:sym typeface="Verdana" pitchFamily="34" charset="0"/>
              </a:rPr>
              <a:t>1. Complicated to obtain DNA samples from relatives of the deceased. 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>
                <a:latin typeface="Verdana" pitchFamily="34" charset="0"/>
                <a:sym typeface="Verdana" pitchFamily="34" charset="0"/>
              </a:rPr>
              <a:t>2. No DNA database in Ukraine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>
                <a:latin typeface="Verdana" pitchFamily="34" charset="0"/>
                <a:sym typeface="Verdana" pitchFamily="34" charset="0"/>
              </a:rPr>
              <a:t>2. Requires more time and effort 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>
                <a:latin typeface="Verdana" pitchFamily="34" charset="0"/>
                <a:sym typeface="Verdana" pitchFamily="34" charset="0"/>
              </a:rPr>
              <a:t>3. Expensive</a:t>
            </a:r>
            <a:endParaRPr lang="ru-RU"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4592" name="Google Shape;180;p3"/>
          <p:cNvSpPr txBox="1">
            <a:spLocks noChangeArrowheads="1"/>
          </p:cNvSpPr>
          <p:nvPr/>
        </p:nvSpPr>
        <p:spPr bwMode="auto">
          <a:xfrm>
            <a:off x="92075" y="5481638"/>
            <a:ext cx="47958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en-US" sz="1800">
                <a:latin typeface="Verdana" pitchFamily="34" charset="0"/>
                <a:sym typeface="Verdana" pitchFamily="34" charset="0"/>
              </a:rPr>
              <a:t>4. Computer Tomography </a:t>
            </a:r>
            <a:endParaRPr lang="ru-RU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en-US" sz="1200" b="1">
                <a:latin typeface="Verdana" pitchFamily="34" charset="0"/>
                <a:sym typeface="Verdana" pitchFamily="34" charset="0"/>
              </a:rPr>
              <a:t>(According to the statistics about 70% of adult Ukrainians have done CT)</a:t>
            </a:r>
            <a:r>
              <a:rPr lang="en-US" sz="1800">
                <a:latin typeface="Verdana" pitchFamily="34" charset="0"/>
                <a:sym typeface="Verdana" pitchFamily="34" charset="0"/>
              </a:rPr>
              <a:t>  </a:t>
            </a:r>
            <a:endParaRPr lang="ru-RU" sz="1800">
              <a:latin typeface="Verdana" pitchFamily="34" charset="0"/>
              <a:sym typeface="Verdana" pitchFamily="34" charset="0"/>
            </a:endParaRPr>
          </a:p>
        </p:txBody>
      </p:sp>
      <p:cxnSp>
        <p:nvCxnSpPr>
          <p:cNvPr id="24593" name="Google Shape;181;p3"/>
          <p:cNvCxnSpPr>
            <a:cxnSpLocks noChangeShapeType="1"/>
          </p:cNvCxnSpPr>
          <p:nvPr/>
        </p:nvCxnSpPr>
        <p:spPr bwMode="auto">
          <a:xfrm rot="10800000" flipH="1">
            <a:off x="4487863" y="5557838"/>
            <a:ext cx="12192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4594" name="Google Shape;182;p3"/>
          <p:cNvSpPr txBox="1">
            <a:spLocks noChangeArrowheads="1"/>
          </p:cNvSpPr>
          <p:nvPr/>
        </p:nvSpPr>
        <p:spPr bwMode="auto">
          <a:xfrm>
            <a:off x="5707063" y="5329238"/>
            <a:ext cx="1438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en-US" sz="1800">
                <a:latin typeface="Verdana" pitchFamily="34" charset="0"/>
                <a:sym typeface="Verdana" pitchFamily="34" charset="0"/>
              </a:rPr>
              <a:t>limb bones</a:t>
            </a:r>
            <a:endParaRPr lang="ru-RU"/>
          </a:p>
        </p:txBody>
      </p:sp>
      <p:cxnSp>
        <p:nvCxnSpPr>
          <p:cNvPr id="24595" name="Google Shape;183;p3"/>
          <p:cNvCxnSpPr>
            <a:cxnSpLocks noChangeShapeType="1"/>
          </p:cNvCxnSpPr>
          <p:nvPr/>
        </p:nvCxnSpPr>
        <p:spPr bwMode="auto">
          <a:xfrm>
            <a:off x="7307263" y="5557838"/>
            <a:ext cx="1143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4596" name="Google Shape;184;p3"/>
          <p:cNvSpPr>
            <a:spLocks noChangeArrowheads="1"/>
          </p:cNvSpPr>
          <p:nvPr/>
        </p:nvSpPr>
        <p:spPr bwMode="auto">
          <a:xfrm>
            <a:off x="3702050" y="2898775"/>
            <a:ext cx="142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en-US" sz="1200" b="1">
                <a:solidFill>
                  <a:srgbClr val="F0A000"/>
                </a:solidFill>
                <a:latin typeface="Verdana" pitchFamily="34" charset="0"/>
                <a:sym typeface="Verdana" pitchFamily="34" charset="0"/>
              </a:rPr>
              <a:t>disadvantages</a:t>
            </a:r>
            <a:endParaRPr lang="ru-RU"/>
          </a:p>
        </p:txBody>
      </p:sp>
      <p:sp>
        <p:nvSpPr>
          <p:cNvPr id="24597" name="Google Shape;185;p3"/>
          <p:cNvSpPr txBox="1">
            <a:spLocks noChangeArrowheads="1"/>
          </p:cNvSpPr>
          <p:nvPr/>
        </p:nvSpPr>
        <p:spPr bwMode="auto">
          <a:xfrm>
            <a:off x="8586788" y="5259388"/>
            <a:ext cx="1608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en-US">
                <a:latin typeface="Verdana" pitchFamily="34" charset="0"/>
                <a:sym typeface="Verdana" pitchFamily="34" charset="0"/>
              </a:rPr>
              <a:t>distruction</a:t>
            </a:r>
            <a:endParaRPr lang="ru-RU">
              <a:latin typeface="Verdana" pitchFamily="34" charset="0"/>
              <a:sym typeface="Verdana" pitchFamily="34" charset="0"/>
            </a:endParaRPr>
          </a:p>
        </p:txBody>
      </p:sp>
      <p:cxnSp>
        <p:nvCxnSpPr>
          <p:cNvPr id="24598" name="Google Shape;186;p3"/>
          <p:cNvCxnSpPr>
            <a:cxnSpLocks noChangeShapeType="1"/>
          </p:cNvCxnSpPr>
          <p:nvPr/>
        </p:nvCxnSpPr>
        <p:spPr bwMode="auto">
          <a:xfrm>
            <a:off x="4564063" y="6015038"/>
            <a:ext cx="1066800" cy="76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4599" name="Google Shape;187;p3"/>
          <p:cNvSpPr txBox="1">
            <a:spLocks noChangeArrowheads="1"/>
          </p:cNvSpPr>
          <p:nvPr/>
        </p:nvSpPr>
        <p:spPr bwMode="auto">
          <a:xfrm>
            <a:off x="5843588" y="5818188"/>
            <a:ext cx="1508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en-US" sz="1800">
                <a:latin typeface="Verdana" pitchFamily="34" charset="0"/>
                <a:sym typeface="Verdana" pitchFamily="34" charset="0"/>
              </a:rPr>
              <a:t>Skull bones</a:t>
            </a:r>
            <a:endParaRPr lang="ru-RU" sz="1800">
              <a:latin typeface="Verdana" pitchFamily="34" charset="0"/>
              <a:sym typeface="Verdana" pitchFamily="34" charset="0"/>
            </a:endParaRPr>
          </a:p>
        </p:txBody>
      </p:sp>
      <p:cxnSp>
        <p:nvCxnSpPr>
          <p:cNvPr id="24600" name="Google Shape;188;p3"/>
          <p:cNvCxnSpPr>
            <a:cxnSpLocks noChangeShapeType="1"/>
          </p:cNvCxnSpPr>
          <p:nvPr/>
        </p:nvCxnSpPr>
        <p:spPr bwMode="auto">
          <a:xfrm>
            <a:off x="7307263" y="6015038"/>
            <a:ext cx="6858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4601" name="Google Shape;189;p3"/>
          <p:cNvSpPr>
            <a:spLocks noChangeArrowheads="1"/>
          </p:cNvSpPr>
          <p:nvPr/>
        </p:nvSpPr>
        <p:spPr bwMode="auto">
          <a:xfrm>
            <a:off x="7993063" y="5710238"/>
            <a:ext cx="2057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en-US" sz="1600" b="1" u="sng">
                <a:latin typeface="Verdana" pitchFamily="34" charset="0"/>
                <a:sym typeface="Verdana" pitchFamily="34" charset="0"/>
              </a:rPr>
              <a:t>Unique Spenoid Sinus</a:t>
            </a:r>
            <a:endParaRPr lang="ru-RU" sz="1600" b="1" u="sng"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4602" name="Google Shape;190;p3"/>
          <p:cNvSpPr>
            <a:spLocks noGrp="1"/>
          </p:cNvSpPr>
          <p:nvPr>
            <p:ph type="sldNum" sz="quarter" idx="13"/>
          </p:nvPr>
        </p:nvSpPr>
        <p:spPr>
          <a:xfrm>
            <a:off x="10352088" y="66675"/>
            <a:ext cx="838200" cy="768350"/>
          </a:xfrm>
          <a:noFill/>
        </p:spPr>
        <p:txBody>
          <a:bodyPr/>
          <a:lstStyle/>
          <a:p>
            <a:fld id="{2C0FE5CA-CB91-43A5-90CA-99CAB9D1088A}" type="slidenum">
              <a:rPr lang="en-US" smtClean="0"/>
              <a:pPr/>
              <a:t>3</a:t>
            </a:fld>
            <a:endParaRPr lang="ru-RU" smtClean="0"/>
          </a:p>
        </p:txBody>
      </p:sp>
      <p:pic>
        <p:nvPicPr>
          <p:cNvPr id="24603" name="Picture 2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216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772900" y="6438900"/>
            <a:ext cx="203200" cy="203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151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6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0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195;p4"/>
          <p:cNvSpPr txBox="1">
            <a:spLocks noGrp="1"/>
          </p:cNvSpPr>
          <p:nvPr>
            <p:ph type="title"/>
          </p:nvPr>
        </p:nvSpPr>
        <p:spPr>
          <a:xfrm>
            <a:off x="646113" y="452438"/>
            <a:ext cx="9404350" cy="14001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BEBEB"/>
              </a:buClr>
              <a:buSzPts val="4200"/>
              <a:buFont typeface="Century Gothic" pitchFamily="34" charset="0"/>
              <a:buNone/>
            </a:pPr>
            <a:r>
              <a:rPr lang="en-US" sz="4200" smtClean="0">
                <a:latin typeface="Century Gothic" pitchFamily="34" charset="0"/>
                <a:cs typeface="Arial" charset="0"/>
                <a:sym typeface="Century Gothic" pitchFamily="34" charset="0"/>
              </a:rPr>
              <a:t>The aim of our study </a:t>
            </a:r>
            <a:endParaRPr lang="ru-RU" sz="42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</p:txBody>
      </p:sp>
      <p:sp>
        <p:nvSpPr>
          <p:cNvPr id="26627" name="Google Shape;196;p4"/>
          <p:cNvSpPr txBox="1">
            <a:spLocks noGrp="1"/>
          </p:cNvSpPr>
          <p:nvPr>
            <p:ph type="body" idx="1"/>
          </p:nvPr>
        </p:nvSpPr>
        <p:spPr>
          <a:xfrm>
            <a:off x="1103313" y="2052638"/>
            <a:ext cx="8947150" cy="4195762"/>
          </a:xfrm>
        </p:spPr>
        <p:txBody>
          <a:bodyPr/>
          <a:lstStyle/>
          <a:p>
            <a:pPr marL="342900" indent="-355600" eaLnBrk="1" hangingPunct="1">
              <a:spcBef>
                <a:spcPct val="0"/>
              </a:spcBef>
              <a:spcAft>
                <a:spcPct val="0"/>
              </a:spcAft>
              <a:buSzPts val="1800"/>
              <a:buFont typeface="Noto Sans Symbols"/>
              <a:buChar char="►"/>
            </a:pPr>
            <a:r>
              <a:rPr lang="en-US" sz="2200" smtClean="0">
                <a:latin typeface="Century Gothic" pitchFamily="34" charset="0"/>
                <a:cs typeface="Arial" charset="0"/>
                <a:sym typeface="Century Gothic" pitchFamily="34" charset="0"/>
              </a:rPr>
              <a:t>develop a new approach for the identification of humans` personality based on the results of sphenoid sinuses` Computer Tomography</a:t>
            </a:r>
            <a:endParaRPr lang="ru-RU" sz="22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55600" eaLnBrk="1" hangingPunct="1">
              <a:spcAft>
                <a:spcPct val="0"/>
              </a:spcAft>
              <a:buClr>
                <a:srgbClr val="86D1D8"/>
              </a:buClr>
              <a:buSzPts val="1600"/>
              <a:buFont typeface="Noto Sans Symbols"/>
              <a:buNone/>
            </a:pPr>
            <a:endParaRPr lang="ru-RU" sz="22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</p:txBody>
      </p:sp>
      <p:sp>
        <p:nvSpPr>
          <p:cNvPr id="26628" name="Google Shape;197;p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6B4D7995-BE62-479E-BDF8-EEA117B0B7EC}" type="slidenum">
              <a:rPr lang="en-US" smtClean="0"/>
              <a:pPr/>
              <a:t>4</a:t>
            </a:fld>
            <a:endParaRPr lang="ru-RU" smtClean="0"/>
          </a:p>
        </p:txBody>
      </p:sp>
      <p:pic>
        <p:nvPicPr>
          <p:cNvPr id="26629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444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772900" y="6438900"/>
            <a:ext cx="203200" cy="203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322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6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202;p5"/>
          <p:cNvSpPr txBox="1">
            <a:spLocks noGrp="1"/>
          </p:cNvSpPr>
          <p:nvPr>
            <p:ph type="title"/>
          </p:nvPr>
        </p:nvSpPr>
        <p:spPr>
          <a:xfrm>
            <a:off x="646113" y="452438"/>
            <a:ext cx="9404350" cy="14001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BEBEB"/>
              </a:buClr>
              <a:buSzPts val="4200"/>
              <a:buFont typeface="Century Gothic" pitchFamily="34" charset="0"/>
              <a:buNone/>
            </a:pPr>
            <a:r>
              <a:rPr lang="en-US" sz="4200" smtClean="0">
                <a:latin typeface="Century Gothic" pitchFamily="34" charset="0"/>
                <a:cs typeface="Arial" charset="0"/>
                <a:sym typeface="Century Gothic" pitchFamily="34" charset="0"/>
              </a:rPr>
              <a:t>Material and Methods</a:t>
            </a:r>
            <a:endParaRPr lang="ru-RU" sz="42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</p:txBody>
      </p:sp>
      <p:sp>
        <p:nvSpPr>
          <p:cNvPr id="28675" name="Google Shape;203;p5"/>
          <p:cNvSpPr txBox="1">
            <a:spLocks noGrp="1"/>
          </p:cNvSpPr>
          <p:nvPr>
            <p:ph type="body" idx="1"/>
          </p:nvPr>
        </p:nvSpPr>
        <p:spPr>
          <a:xfrm>
            <a:off x="1103313" y="2052638"/>
            <a:ext cx="4992687" cy="4195762"/>
          </a:xfrm>
        </p:spPr>
        <p:txBody>
          <a:bodyPr/>
          <a:lstStyle/>
          <a:p>
            <a:pPr marL="342900" indent="-342900" algn="just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1600"/>
              <a:buFont typeface="Noto Sans Symbols"/>
              <a:buChar char="►"/>
            </a:pPr>
            <a:r>
              <a:rPr lang="en-US" sz="2000" smtClean="0">
                <a:latin typeface="Century Gothic" pitchFamily="34" charset="0"/>
                <a:cs typeface="Arial" charset="0"/>
                <a:sym typeface="Century Gothic" pitchFamily="34" charset="0"/>
              </a:rPr>
              <a:t>pilot study</a:t>
            </a:r>
            <a:endParaRPr lang="ru-RU" sz="20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42900" algn="just" eaLnBrk="1" hangingPunct="1">
              <a:lnSpc>
                <a:spcPct val="90000"/>
              </a:lnSpc>
              <a:spcAft>
                <a:spcPct val="0"/>
              </a:spcAft>
              <a:buSzPts val="1600"/>
              <a:buFont typeface="Noto Sans Symbols"/>
              <a:buChar char="►"/>
            </a:pPr>
            <a:r>
              <a:rPr lang="en-US" sz="2000" smtClean="0">
                <a:latin typeface="Century Gothic" pitchFamily="34" charset="0"/>
                <a:cs typeface="Arial" charset="0"/>
                <a:sym typeface="Century Gothic" pitchFamily="34" charset="0"/>
              </a:rPr>
              <a:t>100 CT of people of different ages and genders</a:t>
            </a:r>
            <a:endParaRPr lang="ru-RU" sz="20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42900" algn="just" eaLnBrk="1" hangingPunct="1">
              <a:lnSpc>
                <a:spcPct val="90000"/>
              </a:lnSpc>
              <a:spcAft>
                <a:spcPct val="0"/>
              </a:spcAft>
              <a:buSzPts val="1400"/>
              <a:buFont typeface="Noto Sans Symbols"/>
              <a:buChar char="►"/>
            </a:pPr>
            <a:r>
              <a:rPr lang="en-US" sz="2000" smtClean="0">
                <a:latin typeface="Century Gothic" pitchFamily="34" charset="0"/>
                <a:cs typeface="Arial" charset="0"/>
                <a:sym typeface="Century Gothic" pitchFamily="34" charset="0"/>
              </a:rPr>
              <a:t>Segmentation of sphenoid sinuses with U-Net</a:t>
            </a:r>
            <a:endParaRPr lang="ru-RU" sz="20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42900" eaLnBrk="1" hangingPunct="1">
              <a:spcAft>
                <a:spcPct val="0"/>
              </a:spcAft>
              <a:buClr>
                <a:srgbClr val="86D1D8"/>
              </a:buClr>
              <a:buSzPts val="1600"/>
              <a:buFont typeface="Noto Sans Symbols"/>
              <a:buNone/>
            </a:pPr>
            <a:endParaRPr lang="ru-RU" sz="20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</p:txBody>
      </p:sp>
      <p:pic>
        <p:nvPicPr>
          <p:cNvPr id="28676" name="Google Shape;204;p5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35888" y="15240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Google Shape;205;p5"/>
          <p:cNvSpPr txBox="1">
            <a:spLocks noChangeArrowheads="1"/>
          </p:cNvSpPr>
          <p:nvPr/>
        </p:nvSpPr>
        <p:spPr bwMode="auto">
          <a:xfrm>
            <a:off x="7735888" y="5508625"/>
            <a:ext cx="36750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en-US" b="1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rPr>
              <a:t>Fig. 3 CT section of Sphenoid Sinus</a:t>
            </a:r>
            <a:endParaRPr lang="ru-RU" b="1">
              <a:solidFill>
                <a:srgbClr val="FFFFFF"/>
              </a:solidFill>
              <a:latin typeface="Century Gothic" pitchFamily="34" charset="0"/>
              <a:sym typeface="Century Gothic" pitchFamily="34" charset="0"/>
            </a:endParaRPr>
          </a:p>
        </p:txBody>
      </p:sp>
      <p:sp>
        <p:nvSpPr>
          <p:cNvPr id="28678" name="Google Shape;206;p5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1B2151F9-6177-40E0-87A3-95764FE3923E}" type="slidenum">
              <a:rPr lang="en-US" smtClean="0"/>
              <a:pPr/>
              <a:t>5</a:t>
            </a:fld>
            <a:endParaRPr lang="ru-RU" smtClean="0"/>
          </a:p>
        </p:txBody>
      </p:sp>
      <p:pic>
        <p:nvPicPr>
          <p:cNvPr id="28679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274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772900" y="6438900"/>
            <a:ext cx="203200" cy="203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50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6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7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211;p10"/>
          <p:cNvSpPr txBox="1">
            <a:spLocks noGrp="1"/>
          </p:cNvSpPr>
          <p:nvPr>
            <p:ph type="title"/>
          </p:nvPr>
        </p:nvSpPr>
        <p:spPr>
          <a:xfrm>
            <a:off x="646113" y="452438"/>
            <a:ext cx="9404350" cy="14001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BEBEB"/>
              </a:buClr>
              <a:buSzPts val="4200"/>
              <a:buFont typeface="Century Gothic" pitchFamily="34" charset="0"/>
              <a:buNone/>
            </a:pPr>
            <a:r>
              <a:rPr lang="en-US" sz="4200" smtClean="0">
                <a:latin typeface="Century Gothic" pitchFamily="34" charset="0"/>
                <a:cs typeface="Arial" charset="0"/>
                <a:sym typeface="Century Gothic" pitchFamily="34" charset="0"/>
              </a:rPr>
              <a:t>U-Net architecture</a:t>
            </a:r>
            <a:endParaRPr lang="ru-RU" sz="42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</p:txBody>
      </p:sp>
      <p:pic>
        <p:nvPicPr>
          <p:cNvPr id="30723" name="Google Shape;212;p10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579563"/>
            <a:ext cx="7720013" cy="514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Google Shape;213;p1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61064D09-9715-4D87-A912-68D3F27A5905}" type="slidenum">
              <a:rPr lang="en-US" smtClean="0"/>
              <a:pPr/>
              <a:t>6</a:t>
            </a:fld>
            <a:endParaRPr lang="ru-RU" smtClean="0"/>
          </a:p>
        </p:txBody>
      </p:sp>
      <p:pic>
        <p:nvPicPr>
          <p:cNvPr id="30725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082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772900" y="6438900"/>
            <a:ext cx="203200" cy="203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6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7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Google Shape;218;p11"/>
          <p:cNvSpPr txBox="1">
            <a:spLocks noGrp="1"/>
          </p:cNvSpPr>
          <p:nvPr>
            <p:ph type="title"/>
          </p:nvPr>
        </p:nvSpPr>
        <p:spPr>
          <a:xfrm>
            <a:off x="623888" y="476250"/>
            <a:ext cx="4032250" cy="14001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BEBEB"/>
              </a:buClr>
              <a:buSzPts val="4200"/>
              <a:buFont typeface="Century Gothic" pitchFamily="34" charset="0"/>
              <a:buNone/>
            </a:pPr>
            <a:r>
              <a:rPr lang="en-US" sz="4200" smtClean="0">
                <a:latin typeface="Century Gothic" pitchFamily="34" charset="0"/>
                <a:cs typeface="Arial" charset="0"/>
                <a:sym typeface="Century Gothic" pitchFamily="34" charset="0"/>
              </a:rPr>
              <a:t>Parameters </a:t>
            </a:r>
            <a:endParaRPr lang="ru-RU" sz="42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</p:txBody>
      </p:sp>
      <p:sp>
        <p:nvSpPr>
          <p:cNvPr id="32771" name="Google Shape;219;p11"/>
          <p:cNvSpPr txBox="1">
            <a:spLocks noGrp="1"/>
          </p:cNvSpPr>
          <p:nvPr>
            <p:ph type="body" idx="1"/>
          </p:nvPr>
        </p:nvSpPr>
        <p:spPr>
          <a:xfrm>
            <a:off x="1127125" y="1462088"/>
            <a:ext cx="8945563" cy="5395912"/>
          </a:xfrm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1600"/>
              <a:buFont typeface="Noto Sans Symbols"/>
              <a:buChar char="►"/>
            </a:pPr>
            <a:r>
              <a:rPr lang="en-US" sz="2000" smtClean="0">
                <a:latin typeface="Century Gothic" pitchFamily="34" charset="0"/>
                <a:cs typeface="Arial" charset="0"/>
                <a:sym typeface="Century Gothic" pitchFamily="34" charset="0"/>
              </a:rPr>
              <a:t>batch size</a:t>
            </a:r>
            <a:endParaRPr lang="ru-RU" sz="20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86D1D8"/>
              </a:buClr>
              <a:buSzPts val="1400"/>
              <a:buFont typeface="Noto Sans Symbols"/>
              <a:buNone/>
            </a:pPr>
            <a:endParaRPr lang="ru-RU" sz="20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1600"/>
              <a:buFont typeface="Noto Sans Symbols"/>
              <a:buChar char="►"/>
            </a:pPr>
            <a:r>
              <a:rPr lang="en-US" sz="2000" smtClean="0">
                <a:latin typeface="Century Gothic" pitchFamily="34" charset="0"/>
                <a:cs typeface="Arial" charset="0"/>
                <a:sym typeface="Century Gothic" pitchFamily="34" charset="0"/>
              </a:rPr>
              <a:t>amount of epochs</a:t>
            </a:r>
            <a:endParaRPr lang="ru-RU" sz="20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86D1D8"/>
              </a:buClr>
              <a:buSzPts val="1400"/>
              <a:buFont typeface="Noto Sans Symbols"/>
              <a:buNone/>
            </a:pPr>
            <a:endParaRPr lang="ru-RU" sz="20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1600"/>
              <a:buFont typeface="Noto Sans Symbols"/>
              <a:buChar char="►"/>
            </a:pPr>
            <a:r>
              <a:rPr lang="en-US" sz="2000" smtClean="0">
                <a:latin typeface="Century Gothic" pitchFamily="34" charset="0"/>
                <a:cs typeface="Arial" charset="0"/>
                <a:sym typeface="Century Gothic" pitchFamily="34" charset="0"/>
              </a:rPr>
              <a:t>validation split</a:t>
            </a:r>
            <a:endParaRPr lang="ru-RU" sz="20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86D1D8"/>
              </a:buClr>
              <a:buSzPts val="1400"/>
              <a:buFont typeface="Noto Sans Symbols"/>
              <a:buNone/>
            </a:pPr>
            <a:endParaRPr lang="ru-RU" sz="20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1600"/>
              <a:buFont typeface="Noto Sans Symbols"/>
              <a:buChar char="►"/>
            </a:pPr>
            <a:r>
              <a:rPr lang="en-US" sz="2000" smtClean="0">
                <a:latin typeface="Century Gothic" pitchFamily="34" charset="0"/>
                <a:cs typeface="Arial" charset="0"/>
                <a:sym typeface="Century Gothic" pitchFamily="34" charset="0"/>
              </a:rPr>
              <a:t>number of convolutional layers</a:t>
            </a:r>
            <a:endParaRPr lang="ru-RU" sz="20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86D1D8"/>
              </a:buClr>
              <a:buSzPts val="1400"/>
              <a:buFont typeface="Noto Sans Symbols"/>
              <a:buNone/>
            </a:pPr>
            <a:endParaRPr lang="ru-RU" sz="20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spcAft>
                <a:spcPct val="0"/>
              </a:spcAft>
              <a:buSzPts val="1600"/>
              <a:buFont typeface="Noto Sans Symbols"/>
              <a:buChar char="►"/>
            </a:pPr>
            <a:r>
              <a:rPr lang="en-US" sz="2000" smtClean="0">
                <a:latin typeface="Century Gothic" pitchFamily="34" charset="0"/>
                <a:cs typeface="Arial" charset="0"/>
                <a:sym typeface="Century Gothic" pitchFamily="34" charset="0"/>
              </a:rPr>
              <a:t>number of filters in convolutional layers</a:t>
            </a:r>
            <a:endParaRPr lang="ru-RU" sz="20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spcAft>
                <a:spcPct val="0"/>
              </a:spcAft>
              <a:buClr>
                <a:srgbClr val="86D1D8"/>
              </a:buClr>
              <a:buSzPts val="1400"/>
              <a:buFont typeface="Noto Sans Symbols"/>
              <a:buNone/>
            </a:pPr>
            <a:endParaRPr lang="ru-RU" sz="20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spcAft>
                <a:spcPct val="0"/>
              </a:spcAft>
              <a:buSzPts val="1600"/>
              <a:buFont typeface="Noto Sans Symbols"/>
              <a:buChar char="►"/>
            </a:pPr>
            <a:r>
              <a:rPr lang="en-US" sz="2000" smtClean="0">
                <a:latin typeface="Century Gothic" pitchFamily="34" charset="0"/>
                <a:cs typeface="Arial" charset="0"/>
                <a:sym typeface="Century Gothic" pitchFamily="34" charset="0"/>
              </a:rPr>
              <a:t>size of the convolution kernel</a:t>
            </a:r>
            <a:endParaRPr lang="ru-RU" sz="20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spcAft>
                <a:spcPct val="0"/>
              </a:spcAft>
              <a:buClr>
                <a:srgbClr val="86D1D8"/>
              </a:buClr>
              <a:buSzPts val="1400"/>
              <a:buFont typeface="Noto Sans Symbols"/>
              <a:buNone/>
            </a:pPr>
            <a:endParaRPr lang="ru-RU" sz="20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spcAft>
                <a:spcPct val="0"/>
              </a:spcAft>
              <a:buSzPts val="1600"/>
              <a:buFont typeface="Noto Sans Symbols"/>
              <a:buChar char="►"/>
            </a:pPr>
            <a:r>
              <a:rPr lang="en-US" sz="2000" smtClean="0">
                <a:latin typeface="Century Gothic" pitchFamily="34" charset="0"/>
                <a:cs typeface="Arial" charset="0"/>
                <a:sym typeface="Century Gothic" pitchFamily="34" charset="0"/>
              </a:rPr>
              <a:t>image size</a:t>
            </a:r>
            <a:endParaRPr lang="ru-RU" sz="20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spcAft>
                <a:spcPct val="0"/>
              </a:spcAft>
              <a:buClr>
                <a:srgbClr val="86D1D8"/>
              </a:buClr>
              <a:buSzPts val="1400"/>
              <a:buFont typeface="Noto Sans Symbols"/>
              <a:buNone/>
            </a:pPr>
            <a:endParaRPr lang="ru-RU" sz="20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spcAft>
                <a:spcPct val="0"/>
              </a:spcAft>
              <a:buSzPts val="1600"/>
              <a:buFont typeface="Noto Sans Symbols"/>
              <a:buChar char="►"/>
            </a:pPr>
            <a:r>
              <a:rPr lang="en-US" sz="2000" smtClean="0">
                <a:latin typeface="Century Gothic" pitchFamily="34" charset="0"/>
                <a:cs typeface="Arial" charset="0"/>
                <a:sym typeface="Century Gothic" pitchFamily="34" charset="0"/>
              </a:rPr>
              <a:t>number of image channels</a:t>
            </a:r>
            <a:endParaRPr lang="ru-RU" sz="20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spcAft>
                <a:spcPct val="0"/>
              </a:spcAft>
              <a:buClr>
                <a:srgbClr val="86D1D8"/>
              </a:buClr>
              <a:buSzPts val="1400"/>
              <a:buFont typeface="Noto Sans Symbols"/>
              <a:buNone/>
            </a:pPr>
            <a:endParaRPr lang="ru-RU" sz="20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1400"/>
              <a:buFont typeface="Noto Sans Symbols"/>
              <a:buChar char="►"/>
            </a:pPr>
            <a:r>
              <a:rPr lang="en-US" sz="2000" smtClean="0">
                <a:latin typeface="Century Gothic" pitchFamily="34" charset="0"/>
                <a:cs typeface="Arial" charset="0"/>
                <a:sym typeface="Century Gothic" pitchFamily="34" charset="0"/>
              </a:rPr>
              <a:t>augmentation</a:t>
            </a:r>
            <a:endParaRPr lang="ru-RU" sz="20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</p:txBody>
      </p:sp>
      <p:sp>
        <p:nvSpPr>
          <p:cNvPr id="32772" name="Google Shape;220;p11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1BB1BA2E-CB9C-453B-818A-CD24BE92F10C}" type="slidenum">
              <a:rPr lang="en-US" smtClean="0"/>
              <a:pPr/>
              <a:t>7</a:t>
            </a:fld>
            <a:endParaRPr lang="ru-RU" smtClean="0"/>
          </a:p>
        </p:txBody>
      </p:sp>
      <p:sp>
        <p:nvSpPr>
          <p:cNvPr id="32773" name="Google Shape;225;p12"/>
          <p:cNvSpPr txBox="1">
            <a:spLocks/>
          </p:cNvSpPr>
          <p:nvPr/>
        </p:nvSpPr>
        <p:spPr bwMode="auto">
          <a:xfrm>
            <a:off x="7104063" y="404813"/>
            <a:ext cx="32131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EBEBEB"/>
              </a:buClr>
              <a:buSzPts val="4200"/>
              <a:buFont typeface="Century Gothic" pitchFamily="34" charset="0"/>
              <a:buNone/>
            </a:pPr>
            <a:r>
              <a:rPr lang="en-US" sz="4200">
                <a:latin typeface="Century Gothic" pitchFamily="34" charset="0"/>
                <a:sym typeface="Century Gothic" pitchFamily="34" charset="0"/>
              </a:rPr>
              <a:t>Technology stack</a:t>
            </a:r>
            <a:endParaRPr lang="ru-RU" sz="4200">
              <a:latin typeface="Century Gothic" pitchFamily="34" charset="0"/>
              <a:sym typeface="Century Gothic" pitchFamily="34" charset="0"/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7175500" y="2276475"/>
            <a:ext cx="273685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>
                <a:sym typeface="Century Gothic" pitchFamily="34" charset="0"/>
              </a:rPr>
              <a:t>Docker</a:t>
            </a:r>
          </a:p>
          <a:p>
            <a:pPr>
              <a:buFontTx/>
              <a:buChar char="•"/>
            </a:pPr>
            <a:endParaRPr lang="ru-RU" sz="2800">
              <a:sym typeface="Century Gothic" pitchFamily="34" charset="0"/>
            </a:endParaRPr>
          </a:p>
          <a:p>
            <a:pPr>
              <a:buFontTx/>
              <a:buChar char="•"/>
            </a:pPr>
            <a:r>
              <a:rPr lang="en-US" sz="2800">
                <a:sym typeface="Century Gothic" pitchFamily="34" charset="0"/>
              </a:rPr>
              <a:t>Python</a:t>
            </a:r>
          </a:p>
          <a:p>
            <a:pPr>
              <a:buFontTx/>
              <a:buChar char="•"/>
            </a:pPr>
            <a:endParaRPr lang="ru-RU" sz="2800">
              <a:sym typeface="Century Gothic" pitchFamily="34" charset="0"/>
            </a:endParaRPr>
          </a:p>
          <a:p>
            <a:pPr>
              <a:buFontTx/>
              <a:buChar char="•"/>
            </a:pPr>
            <a:r>
              <a:rPr lang="en-US" sz="2800">
                <a:sym typeface="Century Gothic" pitchFamily="34" charset="0"/>
              </a:rPr>
              <a:t>U-Net</a:t>
            </a:r>
            <a:endParaRPr lang="ru-RU" sz="2800">
              <a:sym typeface="Century Gothic" pitchFamily="34" charset="0"/>
            </a:endParaRPr>
          </a:p>
        </p:txBody>
      </p:sp>
      <p:pic>
        <p:nvPicPr>
          <p:cNvPr id="32775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535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772900" y="6438900"/>
            <a:ext cx="203200" cy="203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88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7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Google Shape;232;p13"/>
          <p:cNvSpPr txBox="1">
            <a:spLocks noGrp="1"/>
          </p:cNvSpPr>
          <p:nvPr>
            <p:ph type="title"/>
          </p:nvPr>
        </p:nvSpPr>
        <p:spPr>
          <a:xfrm>
            <a:off x="646113" y="452438"/>
            <a:ext cx="9404350" cy="14001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BEBEB"/>
              </a:buClr>
              <a:buSzPts val="4200"/>
              <a:buFont typeface="Century Gothic" pitchFamily="34" charset="0"/>
              <a:buNone/>
            </a:pPr>
            <a:r>
              <a:rPr lang="en-US" sz="4200" smtClean="0">
                <a:latin typeface="Century Gothic" pitchFamily="34" charset="0"/>
                <a:cs typeface="Arial" charset="0"/>
                <a:sym typeface="Century Gothic" pitchFamily="34" charset="0"/>
              </a:rPr>
              <a:t>Experiment scheme</a:t>
            </a:r>
            <a:endParaRPr lang="ru-RU" sz="42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</p:txBody>
      </p:sp>
      <p:sp>
        <p:nvSpPr>
          <p:cNvPr id="34819" name="Google Shape;233;p13"/>
          <p:cNvSpPr>
            <a:spLocks noChangeArrowheads="1"/>
          </p:cNvSpPr>
          <p:nvPr/>
        </p:nvSpPr>
        <p:spPr bwMode="auto">
          <a:xfrm>
            <a:off x="3625850" y="2419350"/>
            <a:ext cx="1416050" cy="1255713"/>
          </a:xfrm>
          <a:prstGeom prst="rect">
            <a:avLst/>
          </a:prstGeom>
          <a:solidFill>
            <a:schemeClr val="accent1"/>
          </a:solidFill>
          <a:ln w="19050" cap="rnd">
            <a:solidFill>
              <a:srgbClr val="800F0D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en-US" sz="180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rPr>
              <a:t>PNG</a:t>
            </a:r>
            <a:endParaRPr lang="ru-RU" sz="1800">
              <a:solidFill>
                <a:srgbClr val="FFFFFF"/>
              </a:solidFill>
              <a:latin typeface="Century Gothic" pitchFamily="34" charset="0"/>
              <a:sym typeface="Century Gothic" pitchFamily="34" charset="0"/>
            </a:endParaRPr>
          </a:p>
        </p:txBody>
      </p:sp>
      <p:sp>
        <p:nvSpPr>
          <p:cNvPr id="34820" name="Google Shape;234;p13"/>
          <p:cNvSpPr>
            <a:spLocks noChangeArrowheads="1"/>
          </p:cNvSpPr>
          <p:nvPr/>
        </p:nvSpPr>
        <p:spPr bwMode="auto">
          <a:xfrm>
            <a:off x="914400" y="4437063"/>
            <a:ext cx="1416050" cy="1255712"/>
          </a:xfrm>
          <a:prstGeom prst="rect">
            <a:avLst/>
          </a:prstGeom>
          <a:solidFill>
            <a:schemeClr val="accent1"/>
          </a:solidFill>
          <a:ln w="19050" cap="rnd">
            <a:solidFill>
              <a:srgbClr val="800F0D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en-US" sz="180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rPr>
              <a:t>JSON</a:t>
            </a:r>
            <a:endParaRPr lang="ru-RU" sz="1800">
              <a:solidFill>
                <a:srgbClr val="FFFFFF"/>
              </a:solidFill>
              <a:latin typeface="Century Gothic" pitchFamily="34" charset="0"/>
              <a:sym typeface="Century Gothic" pitchFamily="34" charset="0"/>
            </a:endParaRPr>
          </a:p>
        </p:txBody>
      </p:sp>
      <p:cxnSp>
        <p:nvCxnSpPr>
          <p:cNvPr id="235" name="Google Shape;235;p13"/>
          <p:cNvCxnSpPr>
            <a:stCxn id="34820" idx="3"/>
            <a:endCxn id="34822" idx="1"/>
          </p:cNvCxnSpPr>
          <p:nvPr/>
        </p:nvCxnSpPr>
        <p:spPr>
          <a:xfrm>
            <a:off x="2330450" y="5065713"/>
            <a:ext cx="1295400" cy="0"/>
          </a:xfrm>
          <a:prstGeom prst="straightConnector1">
            <a:avLst/>
          </a:pr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</p:cxnSp>
      <p:sp>
        <p:nvSpPr>
          <p:cNvPr id="34822" name="Google Shape;236;p13"/>
          <p:cNvSpPr>
            <a:spLocks noChangeArrowheads="1"/>
          </p:cNvSpPr>
          <p:nvPr/>
        </p:nvSpPr>
        <p:spPr bwMode="auto">
          <a:xfrm>
            <a:off x="3625850" y="4437063"/>
            <a:ext cx="1416050" cy="1255712"/>
          </a:xfrm>
          <a:prstGeom prst="rect">
            <a:avLst/>
          </a:prstGeom>
          <a:solidFill>
            <a:schemeClr val="accent1"/>
          </a:solidFill>
          <a:ln w="19050" cap="rnd">
            <a:solidFill>
              <a:srgbClr val="800F0D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en-US" sz="180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rPr>
              <a:t>masks</a:t>
            </a:r>
            <a:endParaRPr lang="ru-RU" sz="1800">
              <a:solidFill>
                <a:srgbClr val="FFFFFF"/>
              </a:solidFill>
              <a:latin typeface="Century Gothic" pitchFamily="34" charset="0"/>
              <a:sym typeface="Century Gothic" pitchFamily="34" charset="0"/>
            </a:endParaRPr>
          </a:p>
        </p:txBody>
      </p:sp>
      <p:sp>
        <p:nvSpPr>
          <p:cNvPr id="34823" name="Google Shape;237;p13"/>
          <p:cNvSpPr>
            <a:spLocks noChangeArrowheads="1"/>
          </p:cNvSpPr>
          <p:nvPr/>
        </p:nvSpPr>
        <p:spPr bwMode="auto">
          <a:xfrm>
            <a:off x="6715125" y="4437063"/>
            <a:ext cx="1416050" cy="1255712"/>
          </a:xfrm>
          <a:prstGeom prst="rect">
            <a:avLst/>
          </a:prstGeom>
          <a:solidFill>
            <a:schemeClr val="accent1"/>
          </a:solidFill>
          <a:ln w="19050" cap="rnd">
            <a:solidFill>
              <a:srgbClr val="800F0D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en-US" sz="180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rPr>
              <a:t>model</a:t>
            </a:r>
            <a:endParaRPr lang="ru-RU" sz="1800">
              <a:solidFill>
                <a:srgbClr val="FFFFFF"/>
              </a:solidFill>
              <a:latin typeface="Century Gothic" pitchFamily="34" charset="0"/>
              <a:sym typeface="Century Gothic" pitchFamily="34" charset="0"/>
            </a:endParaRPr>
          </a:p>
        </p:txBody>
      </p:sp>
      <p:cxnSp>
        <p:nvCxnSpPr>
          <p:cNvPr id="238" name="Google Shape;238;p13"/>
          <p:cNvCxnSpPr>
            <a:stCxn id="34822" idx="3"/>
            <a:endCxn id="34823" idx="1"/>
          </p:cNvCxnSpPr>
          <p:nvPr/>
        </p:nvCxnSpPr>
        <p:spPr>
          <a:xfrm>
            <a:off x="5041900" y="5065713"/>
            <a:ext cx="1673225" cy="0"/>
          </a:xfrm>
          <a:prstGeom prst="straightConnector1">
            <a:avLst/>
          </a:pr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</p:cxnSp>
      <p:cxnSp>
        <p:nvCxnSpPr>
          <p:cNvPr id="239" name="Google Shape;239;p13"/>
          <p:cNvCxnSpPr>
            <a:stCxn id="34819" idx="3"/>
            <a:endCxn id="34823" idx="1"/>
          </p:cNvCxnSpPr>
          <p:nvPr/>
        </p:nvCxnSpPr>
        <p:spPr>
          <a:xfrm>
            <a:off x="5041900" y="3046413"/>
            <a:ext cx="1673225" cy="2019300"/>
          </a:xfrm>
          <a:prstGeom prst="straightConnector1">
            <a:avLst/>
          </a:pr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</p:cxnSp>
      <p:sp>
        <p:nvSpPr>
          <p:cNvPr id="34826" name="Google Shape;240;p13"/>
          <p:cNvSpPr>
            <a:spLocks noChangeArrowheads="1"/>
          </p:cNvSpPr>
          <p:nvPr/>
        </p:nvSpPr>
        <p:spPr bwMode="auto">
          <a:xfrm>
            <a:off x="9342438" y="2419350"/>
            <a:ext cx="1416050" cy="1255713"/>
          </a:xfrm>
          <a:prstGeom prst="rect">
            <a:avLst/>
          </a:prstGeom>
          <a:solidFill>
            <a:schemeClr val="accent1"/>
          </a:solidFill>
          <a:ln w="19050" cap="rnd">
            <a:solidFill>
              <a:srgbClr val="800F0D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en-US" sz="180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rPr>
              <a:t>prediction</a:t>
            </a:r>
            <a:endParaRPr lang="ru-RU" sz="1800">
              <a:solidFill>
                <a:srgbClr val="FFFFFF"/>
              </a:solidFill>
              <a:latin typeface="Century Gothic" pitchFamily="34" charset="0"/>
              <a:sym typeface="Century Gothic" pitchFamily="34" charset="0"/>
            </a:endParaRPr>
          </a:p>
        </p:txBody>
      </p:sp>
      <p:cxnSp>
        <p:nvCxnSpPr>
          <p:cNvPr id="241" name="Google Shape;241;p13"/>
          <p:cNvCxnSpPr>
            <a:stCxn id="34823" idx="3"/>
            <a:endCxn id="34826" idx="1"/>
          </p:cNvCxnSpPr>
          <p:nvPr/>
        </p:nvCxnSpPr>
        <p:spPr>
          <a:xfrm rot="10800000" flipH="1">
            <a:off x="8131175" y="3046413"/>
            <a:ext cx="1211263" cy="2019300"/>
          </a:xfrm>
          <a:prstGeom prst="straightConnector1">
            <a:avLst/>
          </a:pr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</p:cxnSp>
      <p:cxnSp>
        <p:nvCxnSpPr>
          <p:cNvPr id="242" name="Google Shape;242;p13"/>
          <p:cNvCxnSpPr>
            <a:stCxn id="34819" idx="3"/>
            <a:endCxn id="34826" idx="1"/>
          </p:cNvCxnSpPr>
          <p:nvPr/>
        </p:nvCxnSpPr>
        <p:spPr>
          <a:xfrm>
            <a:off x="5041900" y="3046413"/>
            <a:ext cx="4300538" cy="0"/>
          </a:xfrm>
          <a:prstGeom prst="straightConnector1">
            <a:avLst/>
          </a:pr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</p:cxnSp>
      <p:sp>
        <p:nvSpPr>
          <p:cNvPr id="34829" name="Google Shape;243;p13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091A19B8-4CCB-4377-93E4-94DD1B90FC1B}" type="slidenum">
              <a:rPr lang="en-US" smtClean="0"/>
              <a:pPr/>
              <a:t>8</a:t>
            </a:fld>
            <a:endParaRPr lang="ru-RU" smtClean="0"/>
          </a:p>
        </p:txBody>
      </p:sp>
      <p:pic>
        <p:nvPicPr>
          <p:cNvPr id="34830" name="Picture 1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037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772900" y="6438900"/>
            <a:ext cx="203200" cy="203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272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8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3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Google Shape;248;p14"/>
          <p:cNvSpPr txBox="1">
            <a:spLocks noGrp="1"/>
          </p:cNvSpPr>
          <p:nvPr>
            <p:ph type="title"/>
          </p:nvPr>
        </p:nvSpPr>
        <p:spPr>
          <a:xfrm>
            <a:off x="646113" y="452438"/>
            <a:ext cx="9404350" cy="14001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BEBEB"/>
              </a:buClr>
              <a:buSzPts val="3600"/>
              <a:buFont typeface="Century Gothic" pitchFamily="34" charset="0"/>
              <a:buNone/>
            </a:pPr>
            <a:r>
              <a:rPr lang="en-US" sz="3600" u="sng" smtClean="0">
                <a:latin typeface="Century Gothic" pitchFamily="34" charset="0"/>
                <a:cs typeface="Arial" charset="0"/>
                <a:sym typeface="Century Gothic" pitchFamily="34" charset="0"/>
                <a:hlinkClick r:id="rId4"/>
              </a:rPr>
              <a:t>1</a:t>
            </a:r>
            <a:r>
              <a:rPr lang="en-US" sz="3600" u="sng" baseline="30000" smtClean="0">
                <a:latin typeface="Century Gothic" pitchFamily="34" charset="0"/>
                <a:cs typeface="Arial" charset="0"/>
                <a:sym typeface="Century Gothic" pitchFamily="34" charset="0"/>
                <a:hlinkClick r:id="rId4"/>
              </a:rPr>
              <a:t>st</a:t>
            </a:r>
            <a:r>
              <a:rPr lang="en-US" sz="3600" smtClean="0">
                <a:latin typeface="Century Gothic" pitchFamily="34" charset="0"/>
                <a:cs typeface="Arial" charset="0"/>
                <a:sym typeface="Century Gothic" pitchFamily="34" charset="0"/>
              </a:rPr>
              <a:t> and </a:t>
            </a:r>
            <a:r>
              <a:rPr lang="en-US" sz="3600" u="sng" smtClean="0">
                <a:latin typeface="Century Gothic" pitchFamily="34" charset="0"/>
                <a:cs typeface="Arial" charset="0"/>
                <a:sym typeface="Century Gothic" pitchFamily="34" charset="0"/>
                <a:hlinkClick r:id="rId4"/>
              </a:rPr>
              <a:t>2</a:t>
            </a:r>
            <a:r>
              <a:rPr lang="en-US" sz="3600" u="sng" baseline="30000" smtClean="0">
                <a:latin typeface="Century Gothic" pitchFamily="34" charset="0"/>
                <a:cs typeface="Arial" charset="0"/>
                <a:sym typeface="Century Gothic" pitchFamily="34" charset="0"/>
                <a:hlinkClick r:id="rId4"/>
              </a:rPr>
              <a:t>nd</a:t>
            </a:r>
            <a:r>
              <a:rPr lang="en-US" sz="3600" smtClean="0">
                <a:latin typeface="Century Gothic" pitchFamily="34" charset="0"/>
                <a:cs typeface="Arial" charset="0"/>
                <a:sym typeface="Century Gothic" pitchFamily="34" charset="0"/>
              </a:rPr>
              <a:t> experiments</a:t>
            </a:r>
            <a:endParaRPr lang="ru-RU" sz="3600" smtClean="0">
              <a:latin typeface="Century Gothic" pitchFamily="34" charset="0"/>
              <a:cs typeface="Arial" charset="0"/>
              <a:sym typeface="Century Gothic" pitchFamily="34" charset="0"/>
            </a:endParaRPr>
          </a:p>
        </p:txBody>
      </p:sp>
      <p:graphicFrame>
        <p:nvGraphicFramePr>
          <p:cNvPr id="249" name="Google Shape;249;p14"/>
          <p:cNvGraphicFramePr/>
          <p:nvPr/>
        </p:nvGraphicFramePr>
        <p:xfrm>
          <a:off x="65088" y="1257300"/>
          <a:ext cx="5283200" cy="5486400"/>
        </p:xfrm>
        <a:graphic>
          <a:graphicData uri="http://schemas.openxmlformats.org/drawingml/2006/table">
            <a:tbl>
              <a:tblPr firstRow="1" bandRow="1">
                <a:noFill/>
                <a:tableStyleId>{16F094CC-2853-4138-8FED-819457FCA5BB}</a:tableStyleId>
              </a:tblPr>
              <a:tblGrid>
                <a:gridCol w="897525">
                  <a:extLst>
                    <a:ext uri="{9D8B030D-6E8A-4147-A177-3AD203B41FA5}"/>
                  </a:extLst>
                </a:gridCol>
                <a:gridCol w="1444300">
                  <a:extLst>
                    <a:ext uri="{9D8B030D-6E8A-4147-A177-3AD203B41FA5}"/>
                  </a:extLst>
                </a:gridCol>
                <a:gridCol w="1141775">
                  <a:extLst>
                    <a:ext uri="{9D8B030D-6E8A-4147-A177-3AD203B41FA5}"/>
                  </a:extLst>
                </a:gridCol>
                <a:gridCol w="899725">
                  <a:extLst>
                    <a:ext uri="{9D8B030D-6E8A-4147-A177-3AD203B41FA5}"/>
                  </a:extLst>
                </a:gridCol>
                <a:gridCol w="899725">
                  <a:extLst>
                    <a:ext uri="{9D8B030D-6E8A-4147-A177-3AD203B41FA5}"/>
                  </a:extLst>
                </a:gridCol>
              </a:tblGrid>
              <a:tr h="159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layer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filters number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kernel size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dropout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strides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44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c1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16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(3, 3)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0.1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(1, 1)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c2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32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(3, 3)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0.1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(1, 1)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c3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64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(3, 3)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0.2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(1, 1)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c4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128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(3, 3)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0.2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(1, 1)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c5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256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(3, 3)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0.3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(1, 1)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c6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128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(3, 3)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0.2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(1, 1)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c7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64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(3, 3)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0.2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(1, 1)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c8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32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(3, 3)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0.1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(1, 1)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c9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16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(3, 3)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0.1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(1, 1)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p1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(2, 2)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p2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(2, 2)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p3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(2, 2)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p4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(2, 2)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u6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128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(2, 2)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(2, 2)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u7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64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(2, 2)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(2, 2)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u8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32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(2, 2)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(2, 2)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19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u9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16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(2, 2)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(2, 2)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</a:tbl>
          </a:graphicData>
        </a:graphic>
      </p:graphicFrame>
      <p:graphicFrame>
        <p:nvGraphicFramePr>
          <p:cNvPr id="250" name="Google Shape;250;p14"/>
          <p:cNvGraphicFramePr/>
          <p:nvPr/>
        </p:nvGraphicFramePr>
        <p:xfrm>
          <a:off x="5576888" y="2781300"/>
          <a:ext cx="6570662" cy="3962400"/>
        </p:xfrm>
        <a:graphic>
          <a:graphicData uri="http://schemas.openxmlformats.org/drawingml/2006/table">
            <a:tbl>
              <a:tblPr firstRow="1" bandRow="1">
                <a:noFill/>
                <a:tableStyleId>{16F094CC-2853-4138-8FED-819457FCA5BB}</a:tableStyleId>
              </a:tblPr>
              <a:tblGrid>
                <a:gridCol w="1834125">
                  <a:extLst>
                    <a:ext uri="{9D8B030D-6E8A-4147-A177-3AD203B41FA5}"/>
                  </a:extLst>
                </a:gridCol>
                <a:gridCol w="1514225">
                  <a:extLst>
                    <a:ext uri="{9D8B030D-6E8A-4147-A177-3AD203B41FA5}"/>
                  </a:extLst>
                </a:gridCol>
                <a:gridCol w="1611375">
                  <a:extLst>
                    <a:ext uri="{9D8B030D-6E8A-4147-A177-3AD203B41FA5}"/>
                  </a:extLst>
                </a:gridCol>
                <a:gridCol w="1611375">
                  <a:extLst>
                    <a:ext uri="{9D8B030D-6E8A-4147-A177-3AD203B41FA5}"/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name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batch size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epochs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validation split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modelA_5_10_10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5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80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modelA_5_10_33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5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33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modelA_5_15_10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5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15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modelA_5_15_33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5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15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33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modelB_10_10_10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modelB_10_10_33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33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modelB_10_15_10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15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modelB_10_15_33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15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33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modelC_20_10_10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20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modelC_20_15_33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20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33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modelC_20_15_10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20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15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  <a:tr h="280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/>
                        <a:t>modelC_20_15_33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20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15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33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37055" name="Google Shape;251;p1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A45096B6-D458-4E46-BBD0-2801947757A9}" type="slidenum">
              <a:rPr lang="en-US" smtClean="0"/>
              <a:pPr/>
              <a:t>9</a:t>
            </a:fld>
            <a:endParaRPr lang="ru-RU" smtClean="0"/>
          </a:p>
        </p:txBody>
      </p:sp>
      <p:pic>
        <p:nvPicPr>
          <p:cNvPr id="37056" name="Picture 192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4015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772900" y="6438900"/>
            <a:ext cx="203200" cy="203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40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05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Ион">
  <a:themeElements>
    <a:clrScheme name="Ион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670</Words>
  <Application>Microsoft Office PowerPoint</Application>
  <PresentationFormat>Произвольный</PresentationFormat>
  <Paragraphs>360</Paragraphs>
  <Slides>14</Slides>
  <Notes>14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Century Gothic</vt:lpstr>
      <vt:lpstr>Noto Sans Symbols</vt:lpstr>
      <vt:lpstr>Verdana</vt:lpstr>
      <vt:lpstr>Ион</vt:lpstr>
      <vt:lpstr>Ион</vt:lpstr>
      <vt:lpstr>Ион</vt:lpstr>
      <vt:lpstr>Ион</vt:lpstr>
      <vt:lpstr>Identification of Personality Based on the Sphenoid Sinus Structure Using Machine Learning</vt:lpstr>
      <vt:lpstr>Background</vt:lpstr>
      <vt:lpstr>State of the art</vt:lpstr>
      <vt:lpstr>The aim of our study </vt:lpstr>
      <vt:lpstr>Material and Methods</vt:lpstr>
      <vt:lpstr>U-Net architecture</vt:lpstr>
      <vt:lpstr>Parameters </vt:lpstr>
      <vt:lpstr>Experiment scheme</vt:lpstr>
      <vt:lpstr>1st and 2nd experiments</vt:lpstr>
      <vt:lpstr>3rd experiment</vt:lpstr>
      <vt:lpstr>Слайд 11</vt:lpstr>
      <vt:lpstr>Problems:       </vt:lpstr>
      <vt:lpstr>Perspectives: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Identification of Personality based on Sphenoid Sinus Structure </dc:title>
  <dc:creator>physmathinananinanon@gmail.com</dc:creator>
  <cp:lastModifiedBy>Microsoft Office</cp:lastModifiedBy>
  <cp:revision>11</cp:revision>
  <dcterms:created xsi:type="dcterms:W3CDTF">2023-03-27T00:45:19Z</dcterms:created>
  <dcterms:modified xsi:type="dcterms:W3CDTF">2023-11-13T14:24:18Z</dcterms:modified>
</cp:coreProperties>
</file>