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51206400" cy="288036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15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4828" indent="206740" algn="l" rtl="0" eaLnBrk="0" fontAlgn="base" hangingPunct="0">
      <a:spcBef>
        <a:spcPct val="0"/>
      </a:spcBef>
      <a:spcAft>
        <a:spcPct val="0"/>
      </a:spcAft>
      <a:defRPr sz="2315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1954" indent="411184" algn="l" rtl="0" eaLnBrk="0" fontAlgn="base" hangingPunct="0">
      <a:spcBef>
        <a:spcPct val="0"/>
      </a:spcBef>
      <a:spcAft>
        <a:spcPct val="0"/>
      </a:spcAft>
      <a:defRPr sz="2315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9079" indent="615626" algn="l" rtl="0" eaLnBrk="0" fontAlgn="base" hangingPunct="0">
      <a:spcBef>
        <a:spcPct val="0"/>
      </a:spcBef>
      <a:spcAft>
        <a:spcPct val="0"/>
      </a:spcAft>
      <a:defRPr sz="2315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6205" indent="820070" algn="l" rtl="0" eaLnBrk="0" fontAlgn="base" hangingPunct="0">
      <a:spcBef>
        <a:spcPct val="0"/>
      </a:spcBef>
      <a:spcAft>
        <a:spcPct val="0"/>
      </a:spcAft>
      <a:defRPr sz="2315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307842" algn="l" defTabSz="1323137" rtl="0" eaLnBrk="1" latinLnBrk="0" hangingPunct="1">
      <a:defRPr sz="2315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3969410" algn="l" defTabSz="1323137" rtl="0" eaLnBrk="1" latinLnBrk="0" hangingPunct="1">
      <a:defRPr sz="2315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4630979" algn="l" defTabSz="1323137" rtl="0" eaLnBrk="1" latinLnBrk="0" hangingPunct="1">
      <a:defRPr sz="2315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5292547" algn="l" defTabSz="1323137" rtl="0" eaLnBrk="1" latinLnBrk="0" hangingPunct="1">
      <a:defRPr sz="2315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85" userDrawn="1">
          <p15:clr>
            <a:srgbClr val="A4A3A4"/>
          </p15:clr>
        </p15:guide>
        <p15:guide id="2" orient="horz" pos="4581" userDrawn="1">
          <p15:clr>
            <a:srgbClr val="A4A3A4"/>
          </p15:clr>
        </p15:guide>
        <p15:guide id="3" orient="horz" pos="363" userDrawn="1">
          <p15:clr>
            <a:srgbClr val="A4A3A4"/>
          </p15:clr>
        </p15:guide>
        <p15:guide id="4" orient="horz" pos="8165" userDrawn="1">
          <p15:clr>
            <a:srgbClr val="A4A3A4"/>
          </p15:clr>
        </p15:guide>
        <p15:guide id="5" pos="615" userDrawn="1">
          <p15:clr>
            <a:srgbClr val="A4A3A4"/>
          </p15:clr>
        </p15:guide>
        <p15:guide id="6" pos="8281" userDrawn="1">
          <p15:clr>
            <a:srgbClr val="A4A3A4"/>
          </p15:clr>
        </p15:guide>
        <p15:guide id="7" pos="8623" userDrawn="1">
          <p15:clr>
            <a:srgbClr val="A4A3A4"/>
          </p15:clr>
        </p15:guide>
        <p15:guide id="8" pos="15821" userDrawn="1">
          <p15:clr>
            <a:srgbClr val="A4A3A4"/>
          </p15:clr>
        </p15:guide>
        <p15:guide id="9" pos="16408" userDrawn="1">
          <p15:clr>
            <a:srgbClr val="A4A3A4"/>
          </p15:clr>
        </p15:guide>
        <p15:guide id="10" pos="23633" userDrawn="1">
          <p15:clr>
            <a:srgbClr val="A4A3A4"/>
          </p15:clr>
        </p15:guide>
        <p15:guide id="11" pos="24193" userDrawn="1">
          <p15:clr>
            <a:srgbClr val="A4A3A4"/>
          </p15:clr>
        </p15:guide>
        <p15:guide id="12" pos="316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8C8"/>
    <a:srgbClr val="287481"/>
    <a:srgbClr val="A6D8C6"/>
    <a:srgbClr val="FF8000"/>
    <a:srgbClr val="FFE3C2"/>
    <a:srgbClr val="FFDB95"/>
    <a:srgbClr val="FFC447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830"/>
  </p:normalViewPr>
  <p:slideViewPr>
    <p:cSldViewPr showGuides="1">
      <p:cViewPr>
        <p:scale>
          <a:sx n="33" d="100"/>
          <a:sy n="33" d="100"/>
        </p:scale>
        <p:origin x="-3704" y="-2676"/>
      </p:cViewPr>
      <p:guideLst>
        <p:guide orient="horz" pos="11385"/>
        <p:guide orient="horz" pos="4581"/>
        <p:guide orient="horz" pos="363"/>
        <p:guide orient="horz" pos="8165"/>
        <p:guide pos="615"/>
        <p:guide pos="8281"/>
        <p:guide pos="8623"/>
        <p:guide pos="15821"/>
        <p:guide pos="16408"/>
        <p:guide pos="23633"/>
        <p:guide pos="24193"/>
        <p:guide pos="316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4504" y="20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altLang="lt-L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altLang="lt-L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altLang="lt-L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/>
            </a:lvl1pPr>
          </a:lstStyle>
          <a:p>
            <a:pPr>
              <a:defRPr/>
            </a:pPr>
            <a:fld id="{E9B1B864-AE77-0549-898D-B99B2AD31BEA}" type="slidenum">
              <a:rPr lang="en-AU" altLang="x-none"/>
              <a:pPr>
                <a:defRPr/>
              </a:pPr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35638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altLang="lt-L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altLang="lt-L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9300"/>
            <a:ext cx="66611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lt-LT" noProof="0"/>
              <a:t>Click to edit Master text styles</a:t>
            </a:r>
          </a:p>
          <a:p>
            <a:pPr lvl="1"/>
            <a:r>
              <a:rPr lang="en-AU" altLang="lt-LT" noProof="0"/>
              <a:t>Second level</a:t>
            </a:r>
          </a:p>
          <a:p>
            <a:pPr lvl="2"/>
            <a:r>
              <a:rPr lang="en-AU" altLang="lt-LT" noProof="0"/>
              <a:t>Third level</a:t>
            </a:r>
          </a:p>
          <a:p>
            <a:pPr lvl="3"/>
            <a:r>
              <a:rPr lang="en-AU" altLang="lt-LT" noProof="0"/>
              <a:t>Fourth level</a:t>
            </a:r>
          </a:p>
          <a:p>
            <a:pPr lvl="4"/>
            <a:r>
              <a:rPr lang="en-AU" altLang="lt-LT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altLang="lt-L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/>
            </a:lvl1pPr>
          </a:lstStyle>
          <a:p>
            <a:pPr>
              <a:defRPr/>
            </a:pPr>
            <a:fld id="{4822034E-D96E-C34E-97AD-074D17BD5D63}" type="slidenum">
              <a:rPr lang="en-AU" altLang="x-none"/>
              <a:pPr>
                <a:defRPr/>
              </a:pPr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429225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58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4828" algn="l" rtl="0" eaLnBrk="0" fontAlgn="base" hangingPunct="0">
      <a:spcBef>
        <a:spcPct val="30000"/>
      </a:spcBef>
      <a:spcAft>
        <a:spcPct val="0"/>
      </a:spcAft>
      <a:defRPr sz="1158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1954" algn="l" rtl="0" eaLnBrk="0" fontAlgn="base" hangingPunct="0">
      <a:spcBef>
        <a:spcPct val="30000"/>
      </a:spcBef>
      <a:spcAft>
        <a:spcPct val="0"/>
      </a:spcAft>
      <a:defRPr sz="1158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69079" algn="l" rtl="0" eaLnBrk="0" fontAlgn="base" hangingPunct="0">
      <a:spcBef>
        <a:spcPct val="30000"/>
      </a:spcBef>
      <a:spcAft>
        <a:spcPct val="0"/>
      </a:spcAft>
      <a:defRPr sz="1158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6205" algn="l" rtl="0" eaLnBrk="0" fontAlgn="base" hangingPunct="0">
      <a:spcBef>
        <a:spcPct val="30000"/>
      </a:spcBef>
      <a:spcAft>
        <a:spcPct val="0"/>
      </a:spcAft>
      <a:defRPr sz="1158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543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01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9300"/>
            <a:ext cx="6661150" cy="3748088"/>
          </a:xfrm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x-none" altLang="x-none" sz="829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6938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896938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896938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896938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896938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8DCB73D-3D7F-1F42-AF86-6910240A625A}" type="slidenum">
              <a:rPr lang="en-AU" altLang="x-none" sz="1200"/>
              <a:pPr>
                <a:spcBef>
                  <a:spcPct val="0"/>
                </a:spcBef>
              </a:pPr>
              <a:t>1</a:t>
            </a:fld>
            <a:endParaRPr lang="en-AU" altLang="x-none" sz="1200"/>
          </a:p>
        </p:txBody>
      </p:sp>
    </p:spTree>
    <p:extLst>
      <p:ext uri="{BB962C8B-B14F-4D97-AF65-F5344CB8AC3E}">
        <p14:creationId xmlns:p14="http://schemas.microsoft.com/office/powerpoint/2010/main" val="58991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841223" y="8947788"/>
            <a:ext cx="43523960" cy="6174104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680593" y="16322040"/>
            <a:ext cx="35845221" cy="7360920"/>
          </a:xfrm>
        </p:spPr>
        <p:txBody>
          <a:bodyPr/>
          <a:lstStyle>
            <a:lvl1pPr marL="0" indent="0" algn="ctr">
              <a:buNone/>
              <a:defRPr/>
            </a:lvl1pPr>
            <a:lvl2pPr marL="531078" indent="0" algn="ctr">
              <a:buNone/>
              <a:defRPr/>
            </a:lvl2pPr>
            <a:lvl3pPr marL="1062152" indent="0" algn="ctr">
              <a:buNone/>
              <a:defRPr/>
            </a:lvl3pPr>
            <a:lvl4pPr marL="1593230" indent="0" algn="ctr">
              <a:buNone/>
              <a:defRPr/>
            </a:lvl4pPr>
            <a:lvl5pPr marL="2124303" indent="0" algn="ctr">
              <a:buNone/>
              <a:defRPr/>
            </a:lvl5pPr>
            <a:lvl6pPr marL="2655381" indent="0" algn="ctr">
              <a:buNone/>
              <a:defRPr/>
            </a:lvl6pPr>
            <a:lvl7pPr marL="3186457" indent="0" algn="ctr">
              <a:buNone/>
              <a:defRPr/>
            </a:lvl7pPr>
            <a:lvl8pPr marL="3717533" indent="0" algn="ctr">
              <a:buNone/>
              <a:defRPr/>
            </a:lvl8pPr>
            <a:lvl9pPr marL="4248609" indent="0" algn="ctr">
              <a:buNone/>
              <a:defRPr/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5DECB-FE4B-DC4F-B2CE-57BC257386B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1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3358-F16B-F14A-906C-0ABAA45A1E7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224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36484194" y="2560321"/>
            <a:ext cx="10880988" cy="23042880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3841223" y="2560321"/>
            <a:ext cx="32465168" cy="23042880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1571-8FF5-DA43-A19A-E962BB39C11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775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B639-1182-CE4A-8A65-6F77C0F2DBE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830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044952" y="18508980"/>
            <a:ext cx="43525810" cy="5720716"/>
          </a:xfrm>
        </p:spPr>
        <p:txBody>
          <a:bodyPr anchor="t"/>
          <a:lstStyle>
            <a:lvl1pPr algn="l">
              <a:defRPr sz="4648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044952" y="12208934"/>
            <a:ext cx="43525810" cy="6300046"/>
          </a:xfrm>
        </p:spPr>
        <p:txBody>
          <a:bodyPr anchor="b"/>
          <a:lstStyle>
            <a:lvl1pPr marL="0" indent="0">
              <a:buNone/>
              <a:defRPr sz="2322"/>
            </a:lvl1pPr>
            <a:lvl2pPr marL="531078" indent="0">
              <a:buNone/>
              <a:defRPr sz="2092"/>
            </a:lvl2pPr>
            <a:lvl3pPr marL="1062152" indent="0">
              <a:buNone/>
              <a:defRPr sz="1859"/>
            </a:lvl3pPr>
            <a:lvl4pPr marL="1593230" indent="0">
              <a:buNone/>
              <a:defRPr sz="1626"/>
            </a:lvl4pPr>
            <a:lvl5pPr marL="2124303" indent="0">
              <a:buNone/>
              <a:defRPr sz="1626"/>
            </a:lvl5pPr>
            <a:lvl6pPr marL="2655381" indent="0">
              <a:buNone/>
              <a:defRPr sz="1626"/>
            </a:lvl6pPr>
            <a:lvl7pPr marL="3186457" indent="0">
              <a:buNone/>
              <a:defRPr sz="1626"/>
            </a:lvl7pPr>
            <a:lvl8pPr marL="3717533" indent="0">
              <a:buNone/>
              <a:defRPr sz="1626"/>
            </a:lvl8pPr>
            <a:lvl9pPr marL="4248609" indent="0">
              <a:buNone/>
              <a:defRPr sz="1626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7F09-3366-144C-8A47-2B48BEAA94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31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3841223" y="8321042"/>
            <a:ext cx="21673078" cy="17282160"/>
          </a:xfrm>
        </p:spPr>
        <p:txBody>
          <a:bodyPr/>
          <a:lstStyle>
            <a:lvl1pPr>
              <a:defRPr sz="3252"/>
            </a:lvl1pPr>
            <a:lvl2pPr>
              <a:defRPr sz="2787"/>
            </a:lvl2pPr>
            <a:lvl3pPr>
              <a:defRPr sz="2322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25692102" y="8321042"/>
            <a:ext cx="21673078" cy="17282160"/>
          </a:xfrm>
        </p:spPr>
        <p:txBody>
          <a:bodyPr/>
          <a:lstStyle>
            <a:lvl1pPr>
              <a:defRPr sz="3252"/>
            </a:lvl1pPr>
            <a:lvl2pPr>
              <a:defRPr sz="2787"/>
            </a:lvl2pPr>
            <a:lvl3pPr>
              <a:defRPr sz="2322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9BF-849C-EC4B-9A64-4D1504F5CBE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84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59580" y="1154219"/>
            <a:ext cx="46087242" cy="48006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59581" y="6448215"/>
            <a:ext cx="22625051" cy="2686262"/>
          </a:xfrm>
        </p:spPr>
        <p:txBody>
          <a:bodyPr anchor="b"/>
          <a:lstStyle>
            <a:lvl1pPr marL="0" indent="0">
              <a:buNone/>
              <a:defRPr sz="2787" b="1"/>
            </a:lvl1pPr>
            <a:lvl2pPr marL="531078" indent="0">
              <a:buNone/>
              <a:defRPr sz="2322" b="1"/>
            </a:lvl2pPr>
            <a:lvl3pPr marL="1062152" indent="0">
              <a:buNone/>
              <a:defRPr sz="2092" b="1"/>
            </a:lvl3pPr>
            <a:lvl4pPr marL="1593230" indent="0">
              <a:buNone/>
              <a:defRPr sz="1859" b="1"/>
            </a:lvl4pPr>
            <a:lvl5pPr marL="2124303" indent="0">
              <a:buNone/>
              <a:defRPr sz="1859" b="1"/>
            </a:lvl5pPr>
            <a:lvl6pPr marL="2655381" indent="0">
              <a:buNone/>
              <a:defRPr sz="1859" b="1"/>
            </a:lvl6pPr>
            <a:lvl7pPr marL="3186457" indent="0">
              <a:buNone/>
              <a:defRPr sz="1859" b="1"/>
            </a:lvl7pPr>
            <a:lvl8pPr marL="3717533" indent="0">
              <a:buNone/>
              <a:defRPr sz="1859" b="1"/>
            </a:lvl8pPr>
            <a:lvl9pPr marL="4248609" indent="0">
              <a:buNone/>
              <a:defRPr sz="1859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2559581" y="9134476"/>
            <a:ext cx="22625051" cy="16596149"/>
          </a:xfrm>
        </p:spPr>
        <p:txBody>
          <a:bodyPr/>
          <a:lstStyle>
            <a:lvl1pPr>
              <a:defRPr sz="2787"/>
            </a:lvl1pPr>
            <a:lvl2pPr>
              <a:defRPr sz="2322"/>
            </a:lvl2pPr>
            <a:lvl3pPr>
              <a:defRPr sz="2092"/>
            </a:lvl3pPr>
            <a:lvl4pPr>
              <a:defRPr sz="1859"/>
            </a:lvl4pPr>
            <a:lvl5pPr>
              <a:defRPr sz="1859"/>
            </a:lvl5pPr>
            <a:lvl6pPr>
              <a:defRPr sz="1859"/>
            </a:lvl6pPr>
            <a:lvl7pPr>
              <a:defRPr sz="1859"/>
            </a:lvl7pPr>
            <a:lvl8pPr>
              <a:defRPr sz="1859"/>
            </a:lvl8pPr>
            <a:lvl9pPr>
              <a:defRPr sz="1859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26012512" y="6448215"/>
            <a:ext cx="22634311" cy="2686262"/>
          </a:xfrm>
        </p:spPr>
        <p:txBody>
          <a:bodyPr anchor="b"/>
          <a:lstStyle>
            <a:lvl1pPr marL="0" indent="0">
              <a:buNone/>
              <a:defRPr sz="2787" b="1"/>
            </a:lvl1pPr>
            <a:lvl2pPr marL="531078" indent="0">
              <a:buNone/>
              <a:defRPr sz="2322" b="1"/>
            </a:lvl2pPr>
            <a:lvl3pPr marL="1062152" indent="0">
              <a:buNone/>
              <a:defRPr sz="2092" b="1"/>
            </a:lvl3pPr>
            <a:lvl4pPr marL="1593230" indent="0">
              <a:buNone/>
              <a:defRPr sz="1859" b="1"/>
            </a:lvl4pPr>
            <a:lvl5pPr marL="2124303" indent="0">
              <a:buNone/>
              <a:defRPr sz="1859" b="1"/>
            </a:lvl5pPr>
            <a:lvl6pPr marL="2655381" indent="0">
              <a:buNone/>
              <a:defRPr sz="1859" b="1"/>
            </a:lvl6pPr>
            <a:lvl7pPr marL="3186457" indent="0">
              <a:buNone/>
              <a:defRPr sz="1859" b="1"/>
            </a:lvl7pPr>
            <a:lvl8pPr marL="3717533" indent="0">
              <a:buNone/>
              <a:defRPr sz="1859" b="1"/>
            </a:lvl8pPr>
            <a:lvl9pPr marL="4248609" indent="0">
              <a:buNone/>
              <a:defRPr sz="1859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26012512" y="9134476"/>
            <a:ext cx="22634311" cy="16596149"/>
          </a:xfrm>
        </p:spPr>
        <p:txBody>
          <a:bodyPr/>
          <a:lstStyle>
            <a:lvl1pPr>
              <a:defRPr sz="2787"/>
            </a:lvl1pPr>
            <a:lvl2pPr>
              <a:defRPr sz="2322"/>
            </a:lvl2pPr>
            <a:lvl3pPr>
              <a:defRPr sz="2092"/>
            </a:lvl3pPr>
            <a:lvl4pPr>
              <a:defRPr sz="1859"/>
            </a:lvl4pPr>
            <a:lvl5pPr>
              <a:defRPr sz="1859"/>
            </a:lvl5pPr>
            <a:lvl6pPr>
              <a:defRPr sz="1859"/>
            </a:lvl6pPr>
            <a:lvl7pPr>
              <a:defRPr sz="1859"/>
            </a:lvl7pPr>
            <a:lvl8pPr>
              <a:defRPr sz="1859"/>
            </a:lvl8pPr>
            <a:lvl9pPr>
              <a:defRPr sz="1859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AF41-CFD3-8343-BECF-623396CA852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164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B6320-3579-7241-A95F-D1B6A1C1DFC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699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F6EB6-E6A9-C847-B8D4-E45AEA9275D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8006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59580" y="1146812"/>
            <a:ext cx="16846550" cy="4880609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0021024" y="1146810"/>
            <a:ext cx="28625798" cy="24583813"/>
          </a:xfrm>
        </p:spPr>
        <p:txBody>
          <a:bodyPr/>
          <a:lstStyle>
            <a:lvl1pPr>
              <a:defRPr sz="3716"/>
            </a:lvl1pPr>
            <a:lvl2pPr>
              <a:defRPr sz="3252"/>
            </a:lvl2pPr>
            <a:lvl3pPr>
              <a:defRPr sz="2787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559580" y="6027423"/>
            <a:ext cx="16846550" cy="19703203"/>
          </a:xfrm>
        </p:spPr>
        <p:txBody>
          <a:bodyPr/>
          <a:lstStyle>
            <a:lvl1pPr marL="0" indent="0">
              <a:buNone/>
              <a:defRPr sz="1626"/>
            </a:lvl1pPr>
            <a:lvl2pPr marL="531078" indent="0">
              <a:buNone/>
              <a:defRPr sz="1394"/>
            </a:lvl2pPr>
            <a:lvl3pPr marL="1062152" indent="0">
              <a:buNone/>
              <a:defRPr sz="1162"/>
            </a:lvl3pPr>
            <a:lvl4pPr marL="1593230" indent="0">
              <a:buNone/>
              <a:defRPr sz="1044"/>
            </a:lvl4pPr>
            <a:lvl5pPr marL="2124303" indent="0">
              <a:buNone/>
              <a:defRPr sz="1044"/>
            </a:lvl5pPr>
            <a:lvl6pPr marL="2655381" indent="0">
              <a:buNone/>
              <a:defRPr sz="1044"/>
            </a:lvl6pPr>
            <a:lvl7pPr marL="3186457" indent="0">
              <a:buNone/>
              <a:defRPr sz="1044"/>
            </a:lvl7pPr>
            <a:lvl8pPr marL="3717533" indent="0">
              <a:buNone/>
              <a:defRPr sz="1044"/>
            </a:lvl8pPr>
            <a:lvl9pPr marL="4248609" indent="0">
              <a:buNone/>
              <a:defRPr sz="1044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31D3-643A-0E47-9D3F-0787AB56CAD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2955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036444" y="20162522"/>
            <a:ext cx="30724209" cy="2381039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0036444" y="2573657"/>
            <a:ext cx="30724209" cy="17282160"/>
          </a:xfrm>
        </p:spPr>
        <p:txBody>
          <a:bodyPr/>
          <a:lstStyle>
            <a:lvl1pPr marL="0" indent="0">
              <a:buNone/>
              <a:defRPr sz="3716"/>
            </a:lvl1pPr>
            <a:lvl2pPr marL="531078" indent="0">
              <a:buNone/>
              <a:defRPr sz="3252"/>
            </a:lvl2pPr>
            <a:lvl3pPr marL="1062152" indent="0">
              <a:buNone/>
              <a:defRPr sz="2787"/>
            </a:lvl3pPr>
            <a:lvl4pPr marL="1593230" indent="0">
              <a:buNone/>
              <a:defRPr sz="2322"/>
            </a:lvl4pPr>
            <a:lvl5pPr marL="2124303" indent="0">
              <a:buNone/>
              <a:defRPr sz="2322"/>
            </a:lvl5pPr>
            <a:lvl6pPr marL="2655381" indent="0">
              <a:buNone/>
              <a:defRPr sz="2322"/>
            </a:lvl6pPr>
            <a:lvl7pPr marL="3186457" indent="0">
              <a:buNone/>
              <a:defRPr sz="2322"/>
            </a:lvl7pPr>
            <a:lvl8pPr marL="3717533" indent="0">
              <a:buNone/>
              <a:defRPr sz="2322"/>
            </a:lvl8pPr>
            <a:lvl9pPr marL="4248609" indent="0">
              <a:buNone/>
              <a:defRPr sz="2322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0036444" y="22543560"/>
            <a:ext cx="30724209" cy="3379682"/>
          </a:xfrm>
        </p:spPr>
        <p:txBody>
          <a:bodyPr/>
          <a:lstStyle>
            <a:lvl1pPr marL="0" indent="0">
              <a:buNone/>
              <a:defRPr sz="1626"/>
            </a:lvl1pPr>
            <a:lvl2pPr marL="531078" indent="0">
              <a:buNone/>
              <a:defRPr sz="1394"/>
            </a:lvl2pPr>
            <a:lvl3pPr marL="1062152" indent="0">
              <a:buNone/>
              <a:defRPr sz="1162"/>
            </a:lvl3pPr>
            <a:lvl4pPr marL="1593230" indent="0">
              <a:buNone/>
              <a:defRPr sz="1044"/>
            </a:lvl4pPr>
            <a:lvl5pPr marL="2124303" indent="0">
              <a:buNone/>
              <a:defRPr sz="1044"/>
            </a:lvl5pPr>
            <a:lvl6pPr marL="2655381" indent="0">
              <a:buNone/>
              <a:defRPr sz="1044"/>
            </a:lvl6pPr>
            <a:lvl7pPr marL="3186457" indent="0">
              <a:buNone/>
              <a:defRPr sz="1044"/>
            </a:lvl7pPr>
            <a:lvl8pPr marL="3717533" indent="0">
              <a:buNone/>
              <a:defRPr sz="1044"/>
            </a:lvl8pPr>
            <a:lvl9pPr marL="4248609" indent="0">
              <a:buNone/>
              <a:defRPr sz="1044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B50C-B5FB-BE46-99C1-2083E20496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70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2294" y="2559609"/>
            <a:ext cx="43521814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6714" tIns="213357" rIns="426714" bIns="2133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2294" y="8320329"/>
            <a:ext cx="43521814" cy="172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6714" tIns="213357" rIns="426714" bIns="213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2295" y="26243994"/>
            <a:ext cx="10667663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426714" tIns="213357" rIns="426714" bIns="213357" numCol="1" anchor="t" anchorCtr="0" compatLnSpc="1">
            <a:prstTxWarp prst="textNoShape">
              <a:avLst/>
            </a:prstTxWarp>
          </a:bodyPr>
          <a:lstStyle>
            <a:lvl1pPr defTabSz="4956711" eaLnBrk="0" hangingPunct="0">
              <a:defRPr sz="755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722" y="26243994"/>
            <a:ext cx="16214958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426714" tIns="213357" rIns="426714" bIns="213357" numCol="1" anchor="t" anchorCtr="0" compatLnSpc="1">
            <a:prstTxWarp prst="textNoShape">
              <a:avLst/>
            </a:prstTxWarp>
          </a:bodyPr>
          <a:lstStyle>
            <a:lvl1pPr algn="ctr" defTabSz="4956711" eaLnBrk="0" hangingPunct="0">
              <a:defRPr sz="755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6445" y="26243994"/>
            <a:ext cx="10667663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426714" tIns="213357" rIns="426714" bIns="213357" numCol="1" anchor="t" anchorCtr="0" compatLnSpc="1">
            <a:prstTxWarp prst="textNoShape">
              <a:avLst/>
            </a:prstTxWarp>
          </a:bodyPr>
          <a:lstStyle>
            <a:lvl1pPr algn="r" defTabSz="4956711" eaLnBrk="0" hangingPunct="0">
              <a:defRPr sz="7551"/>
            </a:lvl1pPr>
          </a:lstStyle>
          <a:p>
            <a:pPr>
              <a:defRPr/>
            </a:pPr>
            <a:fld id="{D81DBBE4-8A24-384D-9DA8-DDC45915339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1" y="1"/>
            <a:ext cx="51206400" cy="2880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lt-LT" altLang="x-none" sz="2787"/>
          </a:p>
        </p:txBody>
      </p:sp>
      <p:pic>
        <p:nvPicPr>
          <p:cNvPr id="2" name="Picture 1" descr="A picture containing amber, art&#10;&#10;Description automatically generated">
            <a:extLst>
              <a:ext uri="{FF2B5EF4-FFF2-40B4-BE49-F238E27FC236}">
                <a16:creationId xmlns:a16="http://schemas.microsoft.com/office/drawing/2014/main" id="{1BFA2FBE-D412-D5CA-8708-2AF8377C25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8" y="-34200"/>
            <a:ext cx="51278456" cy="2887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56091" rtl="0" eaLnBrk="0" fontAlgn="base" hangingPunct="0">
        <a:spcBef>
          <a:spcPct val="0"/>
        </a:spcBef>
        <a:spcAft>
          <a:spcPct val="0"/>
        </a:spcAft>
        <a:defRPr sz="23744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956091" rtl="0" eaLnBrk="0" fontAlgn="base" hangingPunct="0">
        <a:spcBef>
          <a:spcPct val="0"/>
        </a:spcBef>
        <a:spcAft>
          <a:spcPct val="0"/>
        </a:spcAft>
        <a:defRPr sz="23744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4956091" rtl="0" eaLnBrk="0" fontAlgn="base" hangingPunct="0">
        <a:spcBef>
          <a:spcPct val="0"/>
        </a:spcBef>
        <a:spcAft>
          <a:spcPct val="0"/>
        </a:spcAft>
        <a:defRPr sz="23744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4956091" rtl="0" eaLnBrk="0" fontAlgn="base" hangingPunct="0">
        <a:spcBef>
          <a:spcPct val="0"/>
        </a:spcBef>
        <a:spcAft>
          <a:spcPct val="0"/>
        </a:spcAft>
        <a:defRPr sz="23744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4956091" rtl="0" eaLnBrk="0" fontAlgn="base" hangingPunct="0">
        <a:spcBef>
          <a:spcPct val="0"/>
        </a:spcBef>
        <a:spcAft>
          <a:spcPct val="0"/>
        </a:spcAft>
        <a:defRPr sz="23744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531078" algn="ctr" defTabSz="4956711" rtl="0" eaLnBrk="0" fontAlgn="base" hangingPunct="0">
        <a:spcBef>
          <a:spcPct val="0"/>
        </a:spcBef>
        <a:spcAft>
          <a:spcPct val="0"/>
        </a:spcAft>
        <a:defRPr sz="23814">
          <a:solidFill>
            <a:schemeClr val="tx2"/>
          </a:solidFill>
          <a:latin typeface="Times New Roman" pitchFamily="18" charset="0"/>
        </a:defRPr>
      </a:lvl6pPr>
      <a:lvl7pPr marL="1062152" algn="ctr" defTabSz="4956711" rtl="0" eaLnBrk="0" fontAlgn="base" hangingPunct="0">
        <a:spcBef>
          <a:spcPct val="0"/>
        </a:spcBef>
        <a:spcAft>
          <a:spcPct val="0"/>
        </a:spcAft>
        <a:defRPr sz="23814">
          <a:solidFill>
            <a:schemeClr val="tx2"/>
          </a:solidFill>
          <a:latin typeface="Times New Roman" pitchFamily="18" charset="0"/>
        </a:defRPr>
      </a:lvl7pPr>
      <a:lvl8pPr marL="1593230" algn="ctr" defTabSz="4956711" rtl="0" eaLnBrk="0" fontAlgn="base" hangingPunct="0">
        <a:spcBef>
          <a:spcPct val="0"/>
        </a:spcBef>
        <a:spcAft>
          <a:spcPct val="0"/>
        </a:spcAft>
        <a:defRPr sz="23814">
          <a:solidFill>
            <a:schemeClr val="tx2"/>
          </a:solidFill>
          <a:latin typeface="Times New Roman" pitchFamily="18" charset="0"/>
        </a:defRPr>
      </a:lvl8pPr>
      <a:lvl9pPr marL="2124303" algn="ctr" defTabSz="4956711" rtl="0" eaLnBrk="0" fontAlgn="base" hangingPunct="0">
        <a:spcBef>
          <a:spcPct val="0"/>
        </a:spcBef>
        <a:spcAft>
          <a:spcPct val="0"/>
        </a:spcAft>
        <a:defRPr sz="23814">
          <a:solidFill>
            <a:schemeClr val="tx2"/>
          </a:solidFill>
          <a:latin typeface="Times New Roman" pitchFamily="18" charset="0"/>
        </a:defRPr>
      </a:lvl9pPr>
    </p:titleStyle>
    <p:bodyStyle>
      <a:lvl1pPr marL="1857867" indent="-1857867" algn="l" defTabSz="4956091" rtl="0" eaLnBrk="0" fontAlgn="base" hangingPunct="0">
        <a:spcBef>
          <a:spcPct val="20000"/>
        </a:spcBef>
        <a:spcAft>
          <a:spcPct val="0"/>
        </a:spcAft>
        <a:buChar char="•"/>
        <a:defRPr sz="17176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25822" indent="-1547777" algn="l" defTabSz="4956091" rtl="0" eaLnBrk="0" fontAlgn="base" hangingPunct="0">
        <a:spcBef>
          <a:spcPct val="20000"/>
        </a:spcBef>
        <a:spcAft>
          <a:spcPct val="0"/>
        </a:spcAft>
        <a:buChar char="–"/>
        <a:defRPr sz="15155">
          <a:solidFill>
            <a:schemeClr val="tx1"/>
          </a:solidFill>
          <a:latin typeface="+mn-lt"/>
          <a:ea typeface="ＭＳ Ｐゴシック" charset="0"/>
        </a:defRPr>
      </a:lvl2pPr>
      <a:lvl3pPr marL="6193778" indent="-1237687" algn="l" defTabSz="4956091" rtl="0" eaLnBrk="0" fontAlgn="base" hangingPunct="0">
        <a:spcBef>
          <a:spcPct val="20000"/>
        </a:spcBef>
        <a:spcAft>
          <a:spcPct val="0"/>
        </a:spcAft>
        <a:buChar char="•"/>
        <a:defRPr sz="12966">
          <a:solidFill>
            <a:schemeClr val="tx1"/>
          </a:solidFill>
          <a:latin typeface="+mn-lt"/>
          <a:ea typeface="ＭＳ Ｐゴシック" charset="0"/>
        </a:defRPr>
      </a:lvl3pPr>
      <a:lvl4pPr marL="8671823" indent="-1237687" algn="l" defTabSz="4956091" rtl="0" eaLnBrk="0" fontAlgn="base" hangingPunct="0">
        <a:spcBef>
          <a:spcPct val="20000"/>
        </a:spcBef>
        <a:spcAft>
          <a:spcPct val="0"/>
        </a:spcAft>
        <a:buChar char="–"/>
        <a:defRPr sz="10777">
          <a:solidFill>
            <a:schemeClr val="tx1"/>
          </a:solidFill>
          <a:latin typeface="+mn-lt"/>
          <a:ea typeface="ＭＳ Ｐゴシック" charset="0"/>
        </a:defRPr>
      </a:lvl4pPr>
      <a:lvl5pPr marL="11152541" indent="-1237687" algn="l" defTabSz="4956091" rtl="0" eaLnBrk="0" fontAlgn="base" hangingPunct="0">
        <a:spcBef>
          <a:spcPct val="20000"/>
        </a:spcBef>
        <a:spcAft>
          <a:spcPct val="0"/>
        </a:spcAft>
        <a:buChar char="»"/>
        <a:defRPr sz="10777">
          <a:solidFill>
            <a:schemeClr val="tx1"/>
          </a:solidFill>
          <a:latin typeface="+mn-lt"/>
          <a:ea typeface="ＭＳ Ｐゴシック" charset="0"/>
        </a:defRPr>
      </a:lvl5pPr>
      <a:lvl6pPr marL="11683674" indent="-1239179" algn="l" defTabSz="4956711" rtl="0" eaLnBrk="0" fontAlgn="base" hangingPunct="0">
        <a:spcBef>
          <a:spcPct val="20000"/>
        </a:spcBef>
        <a:spcAft>
          <a:spcPct val="0"/>
        </a:spcAft>
        <a:buChar char="»"/>
        <a:defRPr sz="10802">
          <a:solidFill>
            <a:schemeClr val="tx1"/>
          </a:solidFill>
          <a:latin typeface="+mn-lt"/>
        </a:defRPr>
      </a:lvl6pPr>
      <a:lvl7pPr marL="12214750" indent="-1239179" algn="l" defTabSz="4956711" rtl="0" eaLnBrk="0" fontAlgn="base" hangingPunct="0">
        <a:spcBef>
          <a:spcPct val="20000"/>
        </a:spcBef>
        <a:spcAft>
          <a:spcPct val="0"/>
        </a:spcAft>
        <a:buChar char="»"/>
        <a:defRPr sz="10802">
          <a:solidFill>
            <a:schemeClr val="tx1"/>
          </a:solidFill>
          <a:latin typeface="+mn-lt"/>
        </a:defRPr>
      </a:lvl7pPr>
      <a:lvl8pPr marL="12745829" indent="-1239179" algn="l" defTabSz="4956711" rtl="0" eaLnBrk="0" fontAlgn="base" hangingPunct="0">
        <a:spcBef>
          <a:spcPct val="20000"/>
        </a:spcBef>
        <a:spcAft>
          <a:spcPct val="0"/>
        </a:spcAft>
        <a:buChar char="»"/>
        <a:defRPr sz="10802">
          <a:solidFill>
            <a:schemeClr val="tx1"/>
          </a:solidFill>
          <a:latin typeface="+mn-lt"/>
        </a:defRPr>
      </a:lvl8pPr>
      <a:lvl9pPr marL="13276904" indent="-1239179" algn="l" defTabSz="4956711" rtl="0" eaLnBrk="0" fontAlgn="base" hangingPunct="0">
        <a:spcBef>
          <a:spcPct val="20000"/>
        </a:spcBef>
        <a:spcAft>
          <a:spcPct val="0"/>
        </a:spcAft>
        <a:buChar char="»"/>
        <a:defRPr sz="10802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1062152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1pPr>
      <a:lvl2pPr marL="531078" algn="l" defTabSz="1062152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2pPr>
      <a:lvl3pPr marL="1062152" algn="l" defTabSz="1062152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3pPr>
      <a:lvl4pPr marL="1593230" algn="l" defTabSz="1062152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4pPr>
      <a:lvl5pPr marL="2124303" algn="l" defTabSz="1062152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5pPr>
      <a:lvl6pPr marL="2655381" algn="l" defTabSz="1062152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6pPr>
      <a:lvl7pPr marL="3186457" algn="l" defTabSz="1062152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7pPr>
      <a:lvl8pPr marL="3717533" algn="l" defTabSz="1062152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8pPr>
      <a:lvl9pPr marL="4248609" algn="l" defTabSz="1062152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932033" y="500027"/>
            <a:ext cx="30718536" cy="3676637"/>
          </a:xfrm>
          <a:prstGeom prst="rect">
            <a:avLst/>
          </a:prstGeom>
          <a:noFill/>
          <a:ln>
            <a:noFill/>
          </a:ln>
        </p:spPr>
        <p:txBody>
          <a:bodyPr lIns="627192" tIns="0" rIns="627192" bIns="627192" anchor="t"/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8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State of the Blood-Air Barrier in Pediatric Acute Leukemia </a:t>
            </a:r>
            <a:r>
              <a:rPr lang="en-US" altLang="x-none" sz="8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patients</a:t>
            </a:r>
            <a:r>
              <a:rPr lang="en-US" altLang="x-none" sz="8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: prognosis for pulmonary complications</a:t>
            </a:r>
            <a:endParaRPr lang="en-GB" altLang="x-none" sz="8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1014899" y="3418361"/>
            <a:ext cx="37474355" cy="289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130" tIns="418130" rIns="418130" bIns="418130"/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n-GB" altLang="x-none" sz="5600" b="1" dirty="0" err="1" smtClean="0">
                <a:solidFill>
                  <a:srgbClr val="000000"/>
                </a:solidFill>
                <a:latin typeface="Arial" charset="0"/>
              </a:rPr>
              <a:t>Nataliia</a:t>
            </a:r>
            <a:r>
              <a:rPr lang="en-GB" altLang="x-none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x-none" sz="5600" b="1" dirty="0" err="1">
                <a:solidFill>
                  <a:srgbClr val="000000"/>
                </a:solidFill>
                <a:latin typeface="Arial" charset="0"/>
              </a:rPr>
              <a:t>Makieieva</a:t>
            </a:r>
            <a:r>
              <a:rPr lang="en-GB" altLang="x-none" sz="5600" b="1" dirty="0">
                <a:solidFill>
                  <a:srgbClr val="000000"/>
                </a:solidFill>
                <a:latin typeface="Arial" charset="0"/>
              </a:rPr>
              <a:t>, Victoria </a:t>
            </a:r>
            <a:r>
              <a:rPr lang="en-GB" altLang="x-none" sz="5600" b="1" dirty="0" err="1">
                <a:solidFill>
                  <a:srgbClr val="000000"/>
                </a:solidFill>
                <a:latin typeface="Arial" charset="0"/>
              </a:rPr>
              <a:t>Koval</a:t>
            </a:r>
            <a:r>
              <a:rPr lang="en-GB" altLang="x-none" sz="5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lang="en-US" altLang="x-none" sz="5000" dirty="0" err="1" smtClean="0">
                <a:solidFill>
                  <a:srgbClr val="000000"/>
                </a:solidFill>
                <a:latin typeface="Arial" charset="0"/>
              </a:rPr>
              <a:t>Kharkiv</a:t>
            </a:r>
            <a:r>
              <a:rPr lang="en-US" altLang="x-none" sz="5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x-none" sz="5000" dirty="0">
                <a:solidFill>
                  <a:srgbClr val="000000"/>
                </a:solidFill>
                <a:latin typeface="Arial" charset="0"/>
              </a:rPr>
              <a:t>National Medical University, Department of pediatrics N2</a:t>
            </a:r>
            <a:endParaRPr lang="en-GB" altLang="x-none" sz="5000" dirty="0">
              <a:latin typeface="Arial" charset="0"/>
            </a:endParaRPr>
          </a:p>
        </p:txBody>
      </p:sp>
      <p:sp>
        <p:nvSpPr>
          <p:cNvPr id="15365" name="Rectangle 55"/>
          <p:cNvSpPr>
            <a:spLocks noChangeArrowheads="1"/>
          </p:cNvSpPr>
          <p:nvPr/>
        </p:nvSpPr>
        <p:spPr bwMode="auto">
          <a:xfrm>
            <a:off x="40134331" y="24899805"/>
            <a:ext cx="10359467" cy="3418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130" tIns="418130" rIns="418130" bIns="418130"/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x-none" sz="4667" b="1" dirty="0">
                <a:solidFill>
                  <a:srgbClr val="C00000"/>
                </a:solidFill>
                <a:latin typeface="Arial" charset="0"/>
              </a:rPr>
              <a:t>Key </a:t>
            </a:r>
            <a:r>
              <a:rPr lang="en-GB" altLang="x-none" sz="4667" b="1" dirty="0" smtClean="0">
                <a:solidFill>
                  <a:srgbClr val="C00000"/>
                </a:solidFill>
                <a:latin typeface="Arial" charset="0"/>
              </a:rPr>
              <a:t>words: </a:t>
            </a:r>
            <a:r>
              <a:rPr lang="en-GB" altLang="x-none" sz="3200" dirty="0" smtClean="0">
                <a:latin typeface="Arial" charset="0"/>
              </a:rPr>
              <a:t>acute </a:t>
            </a:r>
            <a:r>
              <a:rPr lang="en-GB" altLang="x-none" sz="3200" dirty="0" err="1" smtClean="0">
                <a:latin typeface="Arial" charset="0"/>
              </a:rPr>
              <a:t>leukemia</a:t>
            </a:r>
            <a:r>
              <a:rPr lang="en-GB" altLang="x-none" sz="3200" dirty="0" smtClean="0">
                <a:latin typeface="Arial" charset="0"/>
              </a:rPr>
              <a:t>, children, pulmonary complications, pneumonia, blood-air barrier, cytokines, interleukin-6, </a:t>
            </a:r>
            <a:r>
              <a:rPr lang="en-US" altLang="x-none" sz="3200" dirty="0" smtClean="0">
                <a:latin typeface="Arial" charset="0"/>
              </a:rPr>
              <a:t>t</a:t>
            </a:r>
            <a:r>
              <a:rPr lang="en-US" altLang="x-none" sz="3200" dirty="0" smtClean="0">
                <a:latin typeface="Arial" charset="0"/>
              </a:rPr>
              <a:t>ransforming growth f</a:t>
            </a:r>
            <a:r>
              <a:rPr lang="en-US" altLang="x-none" sz="3200" dirty="0">
                <a:latin typeface="Arial" charset="0"/>
              </a:rPr>
              <a:t>actor β, </a:t>
            </a:r>
            <a:r>
              <a:rPr lang="en-US" altLang="x-none" sz="3200" dirty="0" smtClean="0">
                <a:latin typeface="Arial" charset="0"/>
              </a:rPr>
              <a:t>vascular </a:t>
            </a:r>
            <a:r>
              <a:rPr lang="en-US" altLang="x-none" sz="3200" dirty="0">
                <a:latin typeface="Arial" charset="0"/>
              </a:rPr>
              <a:t>endothelial growth </a:t>
            </a:r>
            <a:r>
              <a:rPr lang="en-US" altLang="x-none" sz="3200" dirty="0" smtClean="0">
                <a:latin typeface="Arial" charset="0"/>
              </a:rPr>
              <a:t>factor</a:t>
            </a:r>
            <a:endParaRPr lang="en-GB" altLang="x-none" sz="3200" dirty="0">
              <a:latin typeface="Arial" charset="0"/>
            </a:endParaRPr>
          </a:p>
        </p:txBody>
      </p:sp>
      <p:sp>
        <p:nvSpPr>
          <p:cNvPr id="15366" name="Rectangle 56"/>
          <p:cNvSpPr>
            <a:spLocks noChangeArrowheads="1"/>
          </p:cNvSpPr>
          <p:nvPr/>
        </p:nvSpPr>
        <p:spPr bwMode="auto">
          <a:xfrm>
            <a:off x="40061999" y="15860895"/>
            <a:ext cx="10504130" cy="84073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130" tIns="418130" rIns="418130" bIns="418130"/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en-GB" altLang="x-none" sz="4667" b="1" dirty="0" smtClean="0">
                <a:solidFill>
                  <a:srgbClr val="C00000"/>
                </a:solidFill>
                <a:latin typeface="Arial" charset="0"/>
              </a:rPr>
              <a:t>Conclusions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GB" altLang="x-none" sz="4667" b="1" dirty="0" smtClean="0">
              <a:solidFill>
                <a:srgbClr val="C00000"/>
              </a:solidFill>
              <a:latin typeface="Arial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x-none" sz="3200" dirty="0">
                <a:latin typeface="Arial" charset="0"/>
              </a:rPr>
              <a:t>Studied markers IL-6, TGF-β in EBC and serum VEGF-A are increased both during protocol treatment and in long-term remission, which proves BAB damage in children with AL</a:t>
            </a:r>
            <a:r>
              <a:rPr lang="en-US" altLang="x-none" sz="3200" dirty="0" smtClean="0">
                <a:latin typeface="Arial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x-none" sz="3200" dirty="0" smtClean="0">
                <a:latin typeface="Arial" charset="0"/>
              </a:rPr>
              <a:t> </a:t>
            </a:r>
            <a:r>
              <a:rPr lang="en-US" altLang="x-none" sz="3200" dirty="0">
                <a:latin typeface="Arial" charset="0"/>
              </a:rPr>
              <a:t>Levels of IL-6 and TGF-β in EBC and VEGF-A in serum can be predictive for lung complications in pediatric acute leukemia patients. </a:t>
            </a:r>
            <a:endParaRPr lang="en-US" altLang="x-none" sz="3200" dirty="0" smtClean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x-none" sz="3200" dirty="0" smtClean="0">
                <a:latin typeface="Arial" charset="0"/>
              </a:rPr>
              <a:t>Assessment </a:t>
            </a:r>
            <a:r>
              <a:rPr lang="en-US" altLang="x-none" sz="3200" dirty="0">
                <a:latin typeface="Arial" charset="0"/>
              </a:rPr>
              <a:t>of BAB damage markers can be useful for the management of children with AL to provide timely and effective care.</a:t>
            </a:r>
            <a:endParaRPr lang="en-GB" altLang="x-none" sz="3200" dirty="0" smtClean="0">
              <a:latin typeface="Arial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GB" altLang="x-none" sz="4667" b="1" dirty="0">
              <a:latin typeface="Arial" charset="0"/>
            </a:endParaRPr>
          </a:p>
        </p:txBody>
      </p:sp>
      <p:sp>
        <p:nvSpPr>
          <p:cNvPr id="15367" name="Rectangle 57"/>
          <p:cNvSpPr>
            <a:spLocks noChangeArrowheads="1"/>
          </p:cNvSpPr>
          <p:nvPr/>
        </p:nvSpPr>
        <p:spPr bwMode="auto">
          <a:xfrm>
            <a:off x="1068127" y="6171279"/>
            <a:ext cx="12169775" cy="88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130" tIns="418130" rIns="418130" bIns="418130"/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x-none" sz="4667" b="1" dirty="0">
                <a:solidFill>
                  <a:srgbClr val="C00000"/>
                </a:solidFill>
                <a:latin typeface="Arial" charset="0"/>
              </a:rPr>
              <a:t>Objective</a:t>
            </a:r>
          </a:p>
          <a:p>
            <a:pPr marL="457200" indent="-457200">
              <a:defRPr/>
            </a:pPr>
            <a:r>
              <a:rPr lang="en-US" altLang="x-none" sz="3200" dirty="0">
                <a:latin typeface="Arial" charset="0"/>
              </a:rPr>
              <a:t>Acute leukemia (AL) is </a:t>
            </a:r>
            <a:r>
              <a:rPr lang="en-US" altLang="x-none" sz="3200" dirty="0" smtClean="0">
                <a:latin typeface="Arial" charset="0"/>
              </a:rPr>
              <a:t>the</a:t>
            </a:r>
          </a:p>
          <a:p>
            <a:pPr>
              <a:buNone/>
              <a:defRPr/>
            </a:pPr>
            <a:r>
              <a:rPr lang="en-US" altLang="x-none" sz="3200" dirty="0" smtClean="0">
                <a:latin typeface="Arial" charset="0"/>
              </a:rPr>
              <a:t> </a:t>
            </a:r>
            <a:r>
              <a:rPr lang="en-US" altLang="x-none" sz="3200" dirty="0">
                <a:latin typeface="Arial" charset="0"/>
              </a:rPr>
              <a:t>most common cancer in children.</a:t>
            </a:r>
          </a:p>
          <a:p>
            <a:pPr marL="457200" indent="-457200">
              <a:defRPr/>
            </a:pPr>
            <a:r>
              <a:rPr lang="en-US" altLang="x-none" sz="3200" dirty="0">
                <a:latin typeface="Arial" charset="0"/>
              </a:rPr>
              <a:t>Pulmonary complications can </a:t>
            </a:r>
            <a:r>
              <a:rPr lang="en-US" altLang="x-none" sz="3200" dirty="0" smtClean="0">
                <a:latin typeface="Arial" charset="0"/>
              </a:rPr>
              <a:t>be</a:t>
            </a:r>
          </a:p>
          <a:p>
            <a:pPr>
              <a:buNone/>
              <a:defRPr/>
            </a:pPr>
            <a:r>
              <a:rPr lang="en-US" altLang="x-none" sz="3200" dirty="0" smtClean="0">
                <a:latin typeface="Arial" charset="0"/>
              </a:rPr>
              <a:t> </a:t>
            </a:r>
            <a:r>
              <a:rPr lang="en-US" altLang="x-none" sz="3200" dirty="0">
                <a:latin typeface="Arial" charset="0"/>
              </a:rPr>
              <a:t>present both during the acute </a:t>
            </a:r>
            <a:endParaRPr lang="en-US" altLang="x-none" sz="3200" dirty="0" smtClean="0">
              <a:latin typeface="Arial" charset="0"/>
            </a:endParaRPr>
          </a:p>
          <a:p>
            <a:pPr>
              <a:buNone/>
              <a:defRPr/>
            </a:pPr>
            <a:r>
              <a:rPr lang="en-US" altLang="x-none" sz="3200" dirty="0" smtClean="0">
                <a:latin typeface="Arial" charset="0"/>
              </a:rPr>
              <a:t>phase </a:t>
            </a:r>
            <a:r>
              <a:rPr lang="en-US" altLang="x-none" sz="3200" dirty="0">
                <a:latin typeface="Arial" charset="0"/>
              </a:rPr>
              <a:t>of the disease and in survivors.</a:t>
            </a:r>
          </a:p>
          <a:p>
            <a:pPr marL="457200" indent="-457200">
              <a:defRPr/>
            </a:pPr>
            <a:r>
              <a:rPr lang="en-US" altLang="x-none" sz="3200" dirty="0">
                <a:latin typeface="Arial" charset="0"/>
              </a:rPr>
              <a:t>They can influence the </a:t>
            </a:r>
            <a:r>
              <a:rPr lang="en-US" altLang="x-none" sz="3200" dirty="0" smtClean="0">
                <a:latin typeface="Arial" charset="0"/>
              </a:rPr>
              <a:t>prognosis</a:t>
            </a:r>
            <a:endParaRPr lang="en-US" altLang="x-none" sz="3200" dirty="0">
              <a:latin typeface="Arial" charset="0"/>
            </a:endParaRPr>
          </a:p>
          <a:p>
            <a:pPr>
              <a:buNone/>
              <a:defRPr/>
            </a:pPr>
            <a:r>
              <a:rPr lang="en-US" altLang="x-none" sz="3200" dirty="0" smtClean="0">
                <a:latin typeface="Arial" charset="0"/>
              </a:rPr>
              <a:t> </a:t>
            </a:r>
            <a:r>
              <a:rPr lang="en-US" altLang="x-none" sz="3200" dirty="0">
                <a:latin typeface="Arial" charset="0"/>
              </a:rPr>
              <a:t>of the disease and the quality </a:t>
            </a:r>
            <a:r>
              <a:rPr lang="en-US" altLang="x-none" sz="3200" dirty="0" smtClean="0">
                <a:latin typeface="Arial" charset="0"/>
              </a:rPr>
              <a:t>of </a:t>
            </a:r>
          </a:p>
          <a:p>
            <a:pPr>
              <a:buNone/>
              <a:defRPr/>
            </a:pPr>
            <a:r>
              <a:rPr lang="en-US" altLang="x-none" sz="3200" dirty="0" smtClean="0">
                <a:latin typeface="Arial" charset="0"/>
              </a:rPr>
              <a:t>life of patients.</a:t>
            </a:r>
          </a:p>
          <a:p>
            <a:pPr>
              <a:buNone/>
              <a:defRPr/>
            </a:pPr>
            <a:endParaRPr lang="en-US" altLang="x-none" sz="3200" dirty="0" smtClean="0"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altLang="x-none" sz="3200" b="1" dirty="0" smtClean="0">
                <a:latin typeface="Arial" charset="0"/>
              </a:rPr>
              <a:t>The </a:t>
            </a:r>
            <a:r>
              <a:rPr lang="en-US" altLang="x-none" sz="3200" b="1" dirty="0">
                <a:latin typeface="Arial" charset="0"/>
              </a:rPr>
              <a:t>objective of the study </a:t>
            </a:r>
            <a:r>
              <a:rPr lang="en-US" altLang="x-none" sz="3200" dirty="0">
                <a:latin typeface="Arial" charset="0"/>
              </a:rPr>
              <a:t>is to assess the levels of damage markers of epithelial (IL-6), interstitial (TGF-β), and endothelial (VEGF-A) components of </a:t>
            </a:r>
            <a:r>
              <a:rPr lang="en-US" altLang="x-none" sz="3200" dirty="0" smtClean="0">
                <a:latin typeface="Arial" charset="0"/>
              </a:rPr>
              <a:t>blood-air barrier (BAB) </a:t>
            </a:r>
            <a:r>
              <a:rPr lang="en-US" altLang="x-none" sz="3200" dirty="0">
                <a:latin typeface="Arial" charset="0"/>
              </a:rPr>
              <a:t>and their prognostic significance in children with AL.</a:t>
            </a:r>
          </a:p>
          <a:p>
            <a:pPr>
              <a:spcBef>
                <a:spcPct val="40000"/>
              </a:spcBef>
              <a:buFontTx/>
              <a:buNone/>
              <a:defRPr/>
            </a:pPr>
            <a:r>
              <a:rPr lang="en-GB" altLang="x-none" sz="3200" dirty="0" smtClean="0">
                <a:latin typeface="Arial" charset="0"/>
              </a:rPr>
              <a:t>. </a:t>
            </a:r>
            <a:endParaRPr lang="en-GB" altLang="x-none" sz="3200" dirty="0">
              <a:latin typeface="Arial" charset="0"/>
            </a:endParaRPr>
          </a:p>
        </p:txBody>
      </p:sp>
      <p:sp>
        <p:nvSpPr>
          <p:cNvPr id="15368" name="Rectangle 59"/>
          <p:cNvSpPr>
            <a:spLocks noChangeArrowheads="1"/>
          </p:cNvSpPr>
          <p:nvPr/>
        </p:nvSpPr>
        <p:spPr bwMode="auto">
          <a:xfrm>
            <a:off x="13689013" y="6171279"/>
            <a:ext cx="36764339" cy="8936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8130" tIns="418130" rIns="418130" bIns="418130"/>
          <a:lstStyle>
            <a:lvl1pPr marL="381000" indent="-381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x-none" sz="4667" b="1" dirty="0">
                <a:solidFill>
                  <a:srgbClr val="C00000"/>
                </a:solidFill>
                <a:latin typeface="Arial" charset="0"/>
              </a:rPr>
              <a:t>Methods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study included 51 children aged 6-17 years with AL and 15 healthy children for the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group.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congenital or chronic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diseases  of  the  respiratory  system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debut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 AL  and diagnosed</a:t>
            </a:r>
          </a:p>
          <a:p>
            <a:pPr marL="0" indent="0">
              <a:buNone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immunodeficiency were exclusion criteria.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treatment of AL were according to Berlin-Frankfurt-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Münster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protocols.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IL-6 and TGF-β in exhaled breath condensate (EBC), VEGF-A in blood serum were investigated by ELISA.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was made by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and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MedCalc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17.2.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60"/>
          <p:cNvSpPr>
            <a:spLocks noChangeArrowheads="1"/>
          </p:cNvSpPr>
          <p:nvPr/>
        </p:nvSpPr>
        <p:spPr bwMode="auto">
          <a:xfrm>
            <a:off x="997734" y="15532398"/>
            <a:ext cx="38514527" cy="128140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130" tIns="418130" rIns="418130" bIns="418130"/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x-none" sz="4800" b="1" smtClean="0">
                <a:solidFill>
                  <a:srgbClr val="C00000"/>
                </a:solidFill>
                <a:latin typeface="Arial" charset="0"/>
              </a:rPr>
              <a:t>Results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altLang="x-none" sz="4667" b="1" smtClean="0">
                <a:latin typeface="Arial" charset="0"/>
              </a:rPr>
              <a:t>   </a:t>
            </a:r>
            <a:endParaRPr lang="en-GB" altLang="x-none" sz="4667" b="1" dirty="0">
              <a:latin typeface="Arial" charset="0"/>
            </a:endParaRPr>
          </a:p>
        </p:txBody>
      </p:sp>
      <p:sp>
        <p:nvSpPr>
          <p:cNvPr id="15376" name="Text Box 71"/>
          <p:cNvSpPr txBox="1">
            <a:spLocks noChangeArrowheads="1"/>
          </p:cNvSpPr>
          <p:nvPr/>
        </p:nvSpPr>
        <p:spPr bwMode="auto">
          <a:xfrm>
            <a:off x="19273269" y="11477037"/>
            <a:ext cx="3201169" cy="196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062" tIns="209062" rIns="209062" bIns="209062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i="1" dirty="0" err="1">
                <a:latin typeface="Arial" charset="0"/>
              </a:rPr>
              <a:t>Kharkiv</a:t>
            </a:r>
            <a:r>
              <a:rPr lang="en-US" altLang="x-none" sz="2000" i="1" dirty="0">
                <a:latin typeface="Arial" charset="0"/>
              </a:rPr>
              <a:t> City Children's Clinical Hospital №</a:t>
            </a:r>
            <a:r>
              <a:rPr lang="en-US" altLang="x-none" sz="2000" i="1" dirty="0" smtClean="0">
                <a:latin typeface="Arial" charset="0"/>
              </a:rPr>
              <a:t>16, clinical base of Department of pediatrics N2, </a:t>
            </a:r>
            <a:r>
              <a:rPr lang="en-US" altLang="x-none" sz="2000" i="1" dirty="0" err="1" smtClean="0">
                <a:latin typeface="Arial" charset="0"/>
              </a:rPr>
              <a:t>KhNMU</a:t>
            </a:r>
            <a:endParaRPr lang="en-GB" altLang="x-none" sz="2000" i="1" dirty="0">
              <a:latin typeface="Arial" charset="0"/>
            </a:endParaRPr>
          </a:p>
        </p:txBody>
      </p:sp>
      <p:sp>
        <p:nvSpPr>
          <p:cNvPr id="15377" name="Text Box 71"/>
          <p:cNvSpPr txBox="1">
            <a:spLocks noChangeArrowheads="1"/>
          </p:cNvSpPr>
          <p:nvPr/>
        </p:nvSpPr>
        <p:spPr bwMode="auto">
          <a:xfrm>
            <a:off x="35647148" y="11508642"/>
            <a:ext cx="2916322" cy="288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062" tIns="209062" rIns="209062" bIns="209062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x-none" sz="2000" i="1" dirty="0" smtClean="0">
                <a:latin typeface="Arial" charset="0"/>
              </a:rPr>
              <a:t>Collecting of EBC by a special device, </a:t>
            </a:r>
            <a:r>
              <a:rPr lang="en-US" altLang="x-none" sz="2000" i="1" dirty="0">
                <a:latin typeface="Arial" charset="0"/>
              </a:rPr>
              <a:t>, modified on the basis of the Department of Pediatrics </a:t>
            </a:r>
            <a:r>
              <a:rPr lang="en-US" altLang="x-none" sz="2000" i="1" dirty="0" smtClean="0">
                <a:latin typeface="Arial" charset="0"/>
              </a:rPr>
              <a:t>N2 </a:t>
            </a:r>
            <a:r>
              <a:rPr lang="en-US" altLang="x-none" sz="2000" i="1" dirty="0">
                <a:latin typeface="Arial" charset="0"/>
              </a:rPr>
              <a:t>of </a:t>
            </a:r>
            <a:r>
              <a:rPr lang="en-US" altLang="x-none" sz="2000" i="1" dirty="0" err="1" smtClean="0">
                <a:latin typeface="Arial" charset="0"/>
              </a:rPr>
              <a:t>KhNMU</a:t>
            </a:r>
            <a:r>
              <a:rPr lang="en-US" altLang="x-none" sz="2000" i="1" dirty="0" smtClean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i="1" dirty="0" smtClean="0">
                <a:latin typeface="Arial" charset="0"/>
              </a:rPr>
              <a:t>(patent </a:t>
            </a:r>
            <a:r>
              <a:rPr lang="en-US" altLang="x-none" sz="2000" i="1" dirty="0">
                <a:latin typeface="Arial" charset="0"/>
              </a:rPr>
              <a:t>No. 108795).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GB" altLang="x-none" sz="2000" i="1" dirty="0" smtClean="0">
                <a:latin typeface="Arial" charset="0"/>
              </a:rPr>
              <a:t> .</a:t>
            </a:r>
            <a:endParaRPr lang="en-GB" altLang="x-none" sz="2000" i="1" dirty="0">
              <a:latin typeface="Arial" charset="0"/>
            </a:endParaRPr>
          </a:p>
        </p:txBody>
      </p:sp>
      <p:sp>
        <p:nvSpPr>
          <p:cNvPr id="15378" name="Text Box 2126"/>
          <p:cNvSpPr txBox="1">
            <a:spLocks noChangeArrowheads="1"/>
          </p:cNvSpPr>
          <p:nvPr/>
        </p:nvSpPr>
        <p:spPr bwMode="auto">
          <a:xfrm>
            <a:off x="40531001" y="14111681"/>
            <a:ext cx="9686934" cy="115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8130" tIns="418130" rIns="418130" bIns="418130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i="1" dirty="0" smtClean="0">
                <a:latin typeface="Arial" charset="0"/>
              </a:rPr>
              <a:t>Division of  examined children with acute leukemia into groups.</a:t>
            </a:r>
            <a:endParaRPr lang="en-GB" altLang="x-none" sz="2000" i="1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03426" y="-3044785"/>
            <a:ext cx="184731" cy="507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866" y="-747567"/>
            <a:ext cx="512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Kharkiv National Medical University, Department of pediatrics N2</a:t>
            </a:r>
            <a:endParaRPr kumimoji="0" lang="en-US" altLang="en-US" sz="3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 bmk="Text3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" descr="Ijms 20 00831 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64" y="6855880"/>
            <a:ext cx="4547287" cy="40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5" name="Text Box 71"/>
          <p:cNvSpPr txBox="1">
            <a:spLocks noChangeArrowheads="1"/>
          </p:cNvSpPr>
          <p:nvPr/>
        </p:nvSpPr>
        <p:spPr bwMode="auto">
          <a:xfrm>
            <a:off x="8348159" y="10835874"/>
            <a:ext cx="4623885" cy="134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062" tIns="209062" rIns="209062" bIns="209062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x-none" sz="2000" i="1" dirty="0" smtClean="0">
                <a:latin typeface="Arial" charset="0"/>
              </a:rPr>
              <a:t>Structure of blood-air barrier, </a:t>
            </a:r>
            <a:r>
              <a:rPr lang="en-US" altLang="x-none" sz="2000" i="1" dirty="0" smtClean="0">
                <a:latin typeface="Arial" charset="0"/>
              </a:rPr>
              <a:t>which </a:t>
            </a:r>
            <a:r>
              <a:rPr lang="en-US" altLang="x-none" sz="2000" i="1" dirty="0">
                <a:latin typeface="Arial" charset="0"/>
              </a:rPr>
              <a:t>is composed of epithelial, interstitial, and endothelial components. </a:t>
            </a:r>
            <a:endParaRPr lang="en-GB" altLang="x-none" sz="2000" i="1" dirty="0"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2261" y="6552928"/>
            <a:ext cx="10256793" cy="7669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4196" y="11297329"/>
            <a:ext cx="4643284" cy="3245196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693" y="11297329"/>
            <a:ext cx="5086576" cy="339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27574530" y="11508642"/>
            <a:ext cx="3201169" cy="196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062" tIns="209062" rIns="209062" bIns="209062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i="1" dirty="0" smtClean="0">
                <a:latin typeface="Arial" charset="0"/>
              </a:rPr>
              <a:t>Treatment process at hematological department of </a:t>
            </a:r>
            <a:r>
              <a:rPr lang="en-US" altLang="x-none" sz="2000" i="1" dirty="0" err="1" smtClean="0">
                <a:latin typeface="Arial" charset="0"/>
              </a:rPr>
              <a:t>Kharkiv</a:t>
            </a:r>
            <a:r>
              <a:rPr lang="en-US" altLang="x-none" sz="2000" i="1" dirty="0" smtClean="0">
                <a:latin typeface="Arial" charset="0"/>
              </a:rPr>
              <a:t> </a:t>
            </a:r>
            <a:r>
              <a:rPr lang="en-US" altLang="x-none" sz="2000" i="1" dirty="0">
                <a:latin typeface="Arial" charset="0"/>
              </a:rPr>
              <a:t>City Children's Clinical Hospital №</a:t>
            </a:r>
            <a:r>
              <a:rPr lang="en-US" altLang="x-none" sz="2000" i="1" dirty="0" smtClean="0">
                <a:latin typeface="Arial" charset="0"/>
              </a:rPr>
              <a:t>16</a:t>
            </a:r>
            <a:endParaRPr lang="en-GB" altLang="x-none" sz="2000" i="1" dirty="0"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6647" y="11412430"/>
            <a:ext cx="4471312" cy="26963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981" y="17253191"/>
            <a:ext cx="5688633" cy="379242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837451" y="21314568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of children belonged to a high-risk group (HR)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of children had a relapse of acute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leukemia                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2448" y="23553578"/>
            <a:ext cx="5239890" cy="4139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2368" y="17595359"/>
            <a:ext cx="7088652" cy="4289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2353" y="16749317"/>
            <a:ext cx="5404396" cy="853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38155" y="18283321"/>
            <a:ext cx="4493141" cy="16033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8477" y="22273846"/>
            <a:ext cx="8867133" cy="54193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04434" y="17573567"/>
            <a:ext cx="3929211" cy="28973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9273269" y="1681289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IL-6</a:t>
            </a: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pg</a:t>
            </a: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/ml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8142624" y="17554407"/>
            <a:ext cx="5802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3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 1: </a:t>
            </a:r>
            <a:r>
              <a:rPr lang="en-GB" alt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52,71 </a:t>
            </a:r>
            <a:r>
              <a:rPr lang="en-GB" alt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(48,28; 60,71) </a:t>
            </a:r>
            <a:endParaRPr lang="en-US" altLang="en-US" sz="3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3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 2: </a:t>
            </a:r>
            <a:r>
              <a:rPr lang="en-GB" alt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20.74 </a:t>
            </a:r>
            <a:r>
              <a:rPr lang="en-GB" alt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(18.34; 24.08) </a:t>
            </a:r>
            <a:endParaRPr lang="en-US" altLang="en-US" sz="3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3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Control:</a:t>
            </a:r>
            <a:r>
              <a:rPr lang="en-US" alt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GB" alt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8.12 </a:t>
            </a:r>
            <a:r>
              <a:rPr lang="en-GB" alt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(7.02; 9.45</a:t>
            </a:r>
            <a:r>
              <a:rPr lang="en-GB" alt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defTabSz="2952323" eaLnBrk="1" fontAlgn="auto" hangingPunct="1">
              <a:lnSpc>
                <a:spcPct val="150000"/>
              </a:lnSpc>
              <a:spcAft>
                <a:spcPts val="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Kruskal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-Wallis 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H= 52,36248</a:t>
            </a:r>
            <a:r>
              <a:rPr lang="ru-RU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=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0,0000</a:t>
            </a:r>
          </a:p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Mann–Whitney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U-test: p</a:t>
            </a:r>
            <a:r>
              <a:rPr lang="en-US" altLang="en-US" sz="2400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1-C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=0.000000; </a:t>
            </a:r>
            <a:endParaRPr lang="en-US" altLang="en-US" sz="24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4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2-C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=0.000000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4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1-2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0,000007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378207" y="21314568"/>
            <a:ext cx="3755438" cy="277610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9099453" y="2060610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TGF-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/ml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191662" y="21384208"/>
            <a:ext cx="57854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3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 1: </a:t>
            </a:r>
            <a:r>
              <a:rPr lang="en-GB" alt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30.46 (22.90; 40.65)</a:t>
            </a:r>
            <a:endParaRPr lang="en-US" altLang="en-US" sz="3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3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 2</a:t>
            </a:r>
            <a:r>
              <a:rPr lang="en-US" altLang="en-US" sz="3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18.55 (14.91; 22.14) </a:t>
            </a:r>
          </a:p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3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Control:</a:t>
            </a:r>
            <a:r>
              <a:rPr lang="en-US" alt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15.22 (13.88; 16.00) </a:t>
            </a:r>
            <a:endParaRPr lang="en-US" altLang="en-US" sz="30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2952323" eaLnBrk="1" fontAlgn="auto" hangingPunct="1">
              <a:lnSpc>
                <a:spcPct val="150000"/>
              </a:lnSpc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Kruskal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-Wallis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H=31,92150</a:t>
            </a:r>
            <a:r>
              <a:rPr lang="ru-RU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ru-RU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,0000</a:t>
            </a:r>
          </a:p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Mann–Whitney 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U-test: p</a:t>
            </a:r>
            <a:r>
              <a:rPr lang="en-US" altLang="en-US" sz="24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1-C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0,000002; </a:t>
            </a:r>
          </a:p>
          <a:p>
            <a:pPr defTabSz="2952323" eaLnBrk="1" fontAlgn="auto" hangingPunct="1">
              <a:spcAft>
                <a:spcPts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4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2-C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0,011302;  p</a:t>
            </a:r>
            <a:r>
              <a:rPr lang="en-US" altLang="en-US" sz="24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1-2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0,000013.</a:t>
            </a:r>
          </a:p>
          <a:p>
            <a:pPr defTabSz="2952323" eaLnBrk="1" fontAlgn="auto" hangingPunct="1">
              <a:spcAft>
                <a:spcPts val="0"/>
              </a:spcAft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33608" y="25021877"/>
            <a:ext cx="3700037" cy="252685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254430" y="2444283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VEGF,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/ml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8191662" y="25278471"/>
            <a:ext cx="603393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 1</a:t>
            </a:r>
            <a:r>
              <a:rPr lang="en-US" altLang="en-US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64.12 </a:t>
            </a:r>
            <a:r>
              <a:rPr lang="en-US" alt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(150.18; 197.08) </a:t>
            </a:r>
            <a:endParaRPr lang="en-US" altLang="en-US" sz="3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 2</a:t>
            </a:r>
            <a:r>
              <a:rPr lang="en-US" altLang="en-US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169.11 (132.15; 198.66) </a:t>
            </a:r>
          </a:p>
          <a:p>
            <a:pPr>
              <a:spcBef>
                <a:spcPct val="0"/>
              </a:spcBef>
            </a:pPr>
            <a:r>
              <a:rPr lang="en-US" altLang="en-US" sz="3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Control:  </a:t>
            </a:r>
            <a:r>
              <a:rPr lang="en-US" alt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130.65 (129.45; 132.15) </a:t>
            </a:r>
            <a:endParaRPr lang="en-US" altLang="en-US" sz="3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Kruskal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-Wallis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H=16,90223</a:t>
            </a:r>
            <a:r>
              <a:rPr lang="ru-RU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=</a:t>
            </a:r>
            <a:r>
              <a:rPr lang="ru-RU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,0002</a:t>
            </a:r>
            <a:endParaRPr lang="ru-RU" altLang="en-US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Mann–Whitney U-test: p</a:t>
            </a:r>
            <a:r>
              <a:rPr lang="en-US" altLang="en-US" sz="2400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1-C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=0,000041;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</a:t>
            </a:r>
            <a:r>
              <a:rPr lang="en-US" altLang="en-US" sz="2400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2-C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0,001184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p</a:t>
            </a:r>
            <a:r>
              <a:rPr lang="en-US" altLang="en-US" sz="2400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1-2</a:t>
            </a:r>
            <a:r>
              <a:rPr lang="en-US" alt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=0,623648.</a:t>
            </a: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872245" y="17723358"/>
            <a:ext cx="10181766" cy="414346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0996135" y="16902375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of ROC-analysis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8608449" y="22034883"/>
            <a:ext cx="105374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Level of IL-6 in EBC collected at the beginning of chemotherapy &gt;47,64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/ml can be predictive for acute pulmonary complications with sensitivity 85,71%; specificity 100%); &gt;52,08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/ml can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pneumonia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 sensitivity 100%; specificity 78,57%.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Level of IL-6 in EBC &gt;25.19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/ml after total course of chemotherapy can be predictive for pulmonary complication in long-term remission with sensitivity 80%; specificity 95,45%.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Level of TGF-β &gt;22,14 in EBC after completed course of chemotherapy can be predictive  for pulmonary complication in AL survivors sensitivity 71,43 %; specificity 95%.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Serum VEGF &gt;196,28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/ml after total course of chemotherapy can be prognostic for pulmonary complication in AL survivors with sensitivity 85,71%; specificity 95%.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</TotalTime>
  <Words>709</Words>
  <Application>Microsoft Office PowerPoint</Application>
  <PresentationFormat>Произвольный</PresentationFormat>
  <Paragraphs>68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Times New Roman</vt:lpstr>
      <vt:lpstr>Wingdings</vt:lpstr>
      <vt:lpstr>Wingdings 3</vt:lpstr>
      <vt:lpstr>Blank Presentation</vt:lpstr>
      <vt:lpstr>Презентация PowerPoint</vt:lpstr>
    </vt:vector>
  </TitlesOfParts>
  <Company>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Koval Victoria</dc:creator>
  <cp:lastModifiedBy>Lenovo</cp:lastModifiedBy>
  <cp:revision>338</cp:revision>
  <cp:lastPrinted>1999-09-02T03:17:39Z</cp:lastPrinted>
  <dcterms:created xsi:type="dcterms:W3CDTF">1997-10-24T05:44:18Z</dcterms:created>
  <dcterms:modified xsi:type="dcterms:W3CDTF">2023-05-09T18:05:56Z</dcterms:modified>
</cp:coreProperties>
</file>