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sldIdLst>
    <p:sldId id="257" r:id="rId2"/>
    <p:sldId id="276" r:id="rId3"/>
    <p:sldId id="278" r:id="rId4"/>
    <p:sldId id="277" r:id="rId5"/>
    <p:sldId id="279" r:id="rId6"/>
    <p:sldId id="280" r:id="rId7"/>
    <p:sldId id="282" r:id="rId8"/>
    <p:sldId id="281" r:id="rId9"/>
    <p:sldId id="283" r:id="rId10"/>
    <p:sldId id="284" r:id="rId11"/>
    <p:sldId id="286" r:id="rId12"/>
    <p:sldId id="285" r:id="rId13"/>
    <p:sldId id="287" r:id="rId14"/>
    <p:sldId id="288" r:id="rId15"/>
    <p:sldId id="289" r:id="rId16"/>
    <p:sldId id="291" r:id="rId17"/>
    <p:sldId id="290" r:id="rId18"/>
    <p:sldId id="29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BF616"/>
    <a:srgbClr val="2717F5"/>
    <a:srgbClr val="008E40"/>
    <a:srgbClr val="FF0066"/>
    <a:srgbClr val="FF6600"/>
    <a:srgbClr val="4CE0FE"/>
    <a:srgbClr val="81F814"/>
    <a:srgbClr val="22D7EA"/>
    <a:srgbClr val="1D47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4"/>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002060"/>
                </a:solidFill>
                <a:latin typeface="+mn-lt"/>
                <a:ea typeface="+mn-ea"/>
                <a:cs typeface="+mn-cs"/>
              </a:defRPr>
            </a:pPr>
            <a:r>
              <a:rPr lang="en-US" sz="2400">
                <a:solidFill>
                  <a:srgbClr val="002060"/>
                </a:solidFill>
              </a:rPr>
              <a:t>Type of acute leukemia</a:t>
            </a:r>
            <a:endParaRPr lang="uk-UA" sz="2400">
              <a:solidFill>
                <a:srgbClr val="002060"/>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rgbClr val="00206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2-0565-46F9-A9F4-A0568128DA10}"/>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0565-46F9-A9F4-A0568128DA1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1E5-4009-B452-D4BFAB27218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1E5-4009-B452-D4BFAB272184}"/>
              </c:ext>
            </c:extLst>
          </c:dPt>
          <c:dLbls>
            <c:dLbl>
              <c:idx val="0"/>
              <c:layout>
                <c:manualLayout>
                  <c:x val="0.11152648253267093"/>
                  <c:y val="-9.02916330089611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565-46F9-A9F4-A0568128DA10}"/>
                </c:ext>
              </c:extLst>
            </c:dLbl>
            <c:spPr>
              <a:noFill/>
              <a:ln>
                <a:noFill/>
              </a:ln>
              <a:effectLst/>
            </c:spPr>
            <c:txPr>
              <a:bodyPr rot="0" spcFirstLastPara="1" vertOverflow="ellipsis" vert="horz" wrap="square" lIns="38100" tIns="19050" rIns="38100" bIns="19050" anchor="ctr" anchorCtr="1">
                <a:spAutoFit/>
              </a:bodyPr>
              <a:lstStyle/>
              <a:p>
                <a:pPr>
                  <a:defRPr sz="222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2"/>
                <c:pt idx="0">
                  <c:v>ALL</c:v>
                </c:pt>
                <c:pt idx="1">
                  <c:v>AML</c:v>
                </c:pt>
              </c:strCache>
            </c:strRef>
          </c:cat>
          <c:val>
            <c:numRef>
              <c:f>Лист1!$B$2:$B$5</c:f>
              <c:numCache>
                <c:formatCode>0.00%</c:formatCode>
                <c:ptCount val="4"/>
                <c:pt idx="0">
                  <c:v>0.84309999999999996</c:v>
                </c:pt>
                <c:pt idx="1">
                  <c:v>0.15690000000000001</c:v>
                </c:pt>
              </c:numCache>
            </c:numRef>
          </c:val>
          <c:extLst>
            <c:ext xmlns:c16="http://schemas.microsoft.com/office/drawing/2014/chart" uri="{C3380CC4-5D6E-409C-BE32-E72D297353CC}">
              <c16:uniqueId val="{00000000-0565-46F9-A9F4-A0568128DA10}"/>
            </c:ext>
          </c:extLst>
        </c:ser>
        <c:dLbls>
          <c:showLegendKey val="0"/>
          <c:showVal val="0"/>
          <c:showCatName val="0"/>
          <c:showSerName val="0"/>
          <c:showPercent val="0"/>
          <c:showBubbleSize val="0"/>
          <c:showLeaderLines val="1"/>
        </c:dLbls>
      </c:pie3D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201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0" i="0" u="none" strike="noStrike" kern="1200" spc="0" baseline="0">
              <a:solidFill>
                <a:srgbClr val="00206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Gender</c:v>
                </c:pt>
              </c:strCache>
            </c:strRef>
          </c:tx>
          <c:dPt>
            <c:idx val="0"/>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2-4E6C-460F-9772-727D2CA85C25}"/>
              </c:ext>
            </c:extLst>
          </c:dPt>
          <c:dPt>
            <c:idx val="1"/>
            <c:bubble3D val="0"/>
            <c:spPr>
              <a:solidFill>
                <a:srgbClr val="CC0099"/>
              </a:solidFill>
              <a:ln w="25400">
                <a:solidFill>
                  <a:schemeClr val="lt1"/>
                </a:solidFill>
              </a:ln>
              <a:effectLst/>
              <a:sp3d contourW="25400">
                <a:contourClr>
                  <a:schemeClr val="lt1"/>
                </a:contourClr>
              </a:sp3d>
            </c:spPr>
            <c:extLst>
              <c:ext xmlns:c16="http://schemas.microsoft.com/office/drawing/2014/chart" uri="{C3380CC4-5D6E-409C-BE32-E72D297353CC}">
                <c16:uniqueId val="{00000001-4E6C-460F-9772-727D2CA85C25}"/>
              </c:ext>
            </c:extLst>
          </c:dPt>
          <c:dLbls>
            <c:dLbl>
              <c:idx val="0"/>
              <c:layout>
                <c:manualLayout>
                  <c:x val="8.7385990813648295E-3"/>
                  <c:y val="-0.2487750984251968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E6C-460F-9772-727D2CA85C25}"/>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Лист1!$A$2:$A$3</c:f>
              <c:strCache>
                <c:ptCount val="2"/>
                <c:pt idx="0">
                  <c:v>Boys</c:v>
                </c:pt>
                <c:pt idx="1">
                  <c:v>Girls</c:v>
                </c:pt>
              </c:strCache>
            </c:strRef>
          </c:cat>
          <c:val>
            <c:numRef>
              <c:f>Лист1!$B$2:$B$3</c:f>
              <c:numCache>
                <c:formatCode>0.00%</c:formatCode>
                <c:ptCount val="2"/>
                <c:pt idx="0">
                  <c:v>0.66669999999999996</c:v>
                </c:pt>
                <c:pt idx="1">
                  <c:v>0.33329999999999999</c:v>
                </c:pt>
              </c:numCache>
            </c:numRef>
          </c:val>
          <c:extLst>
            <c:ext xmlns:c16="http://schemas.microsoft.com/office/drawing/2014/chart" uri="{C3380CC4-5D6E-409C-BE32-E72D297353CC}">
              <c16:uniqueId val="{00000000-4E6C-460F-9772-727D2CA85C25}"/>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53074F12-AA26-4AC8-9962-C36BB8F32554}" type="datetimeFigureOut">
              <a:rPr lang="en-US" smtClean="0"/>
              <a:pPr/>
              <a:t>4/15/2023</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82CCC60-E8CD-4174-8B1A-7DF615B22EEF}" type="slidenum">
              <a:rPr lang="en-US" smtClean="0"/>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761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78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361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777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84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4/15/2023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266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4/15/2023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93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20212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4675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8041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074F12-AA26-4AC8-9962-C36BB8F32554}"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95888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4510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514352" y="2861733"/>
            <a:ext cx="3816534"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495477" y="2861733"/>
            <a:ext cx="3816535"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59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891336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7828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074F12-AA26-4AC8-9962-C36BB8F32554}"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31887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074F12-AA26-4AC8-9962-C36BB8F32554}"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8276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53074F12-AA26-4AC8-9962-C36BB8F32554}" type="datetimeFigureOut">
              <a:rPr lang="en-US" smtClean="0">
                <a:solidFill>
                  <a:prstClr val="black">
                    <a:tint val="75000"/>
                  </a:prstClr>
                </a:solidFill>
              </a:rPr>
              <a:pPr/>
              <a:t>4/15/2023</a:t>
            </a:fld>
            <a:endParaRPr lang="en-US">
              <a:solidFill>
                <a:prstClr val="black">
                  <a:tint val="75000"/>
                </a:prstClr>
              </a:solidFill>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74851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92" y="2218395"/>
            <a:ext cx="7482545" cy="1362647"/>
          </a:xfrm>
        </p:spPr>
        <p:txBody>
          <a:bodyPr>
            <a:noAutofit/>
          </a:bodyPr>
          <a:lstStyle/>
          <a:p>
            <a:pPr algn="ctr"/>
            <a:r>
              <a:rPr lang="en-US" sz="2400" dirty="0">
                <a:solidFill>
                  <a:srgbClr val="FF0000"/>
                </a:solidFill>
              </a:rPr>
              <a:t>IS LEVEL OF PHOSPHOLIPIDS IN EXHALED BREATH CONDENSATE PREDICTIVE FOR PULMONARY COMPLICATIONS IN CHILDREN WITH ACUTE LEUKEMIA?</a:t>
            </a:r>
          </a:p>
        </p:txBody>
      </p:sp>
      <p:sp>
        <p:nvSpPr>
          <p:cNvPr id="3" name="Content Placeholder 2"/>
          <p:cNvSpPr>
            <a:spLocks noGrp="1"/>
          </p:cNvSpPr>
          <p:nvPr>
            <p:ph type="body" idx="1"/>
          </p:nvPr>
        </p:nvSpPr>
        <p:spPr>
          <a:xfrm>
            <a:off x="754375" y="3734410"/>
            <a:ext cx="4307802" cy="1221640"/>
          </a:xfrm>
        </p:spPr>
        <p:txBody>
          <a:bodyPr/>
          <a:lstStyle/>
          <a:p>
            <a:endParaRPr lang="en-US" dirty="0"/>
          </a:p>
          <a:p>
            <a:endParaRPr lang="en-US" dirty="0"/>
          </a:p>
        </p:txBody>
      </p:sp>
      <p:pic>
        <p:nvPicPr>
          <p:cNvPr id="5" name="Picture 12" descr="Похожее изображение"/>
          <p:cNvPicPr>
            <a:picLocks noChangeAspect="1" noChangeArrowheads="1"/>
          </p:cNvPicPr>
          <p:nvPr/>
        </p:nvPicPr>
        <p:blipFill>
          <a:blip r:embed="rId2" cstate="print"/>
          <a:srcRect/>
          <a:stretch>
            <a:fillRect/>
          </a:stretch>
        </p:blipFill>
        <p:spPr bwMode="auto">
          <a:xfrm>
            <a:off x="143555" y="3627693"/>
            <a:ext cx="3664920" cy="2913708"/>
          </a:xfrm>
          <a:prstGeom prst="rect">
            <a:avLst/>
          </a:prstGeom>
          <a:noFill/>
        </p:spPr>
      </p:pic>
      <p:sp>
        <p:nvSpPr>
          <p:cNvPr id="6" name="Прямоугольник 5"/>
          <p:cNvSpPr/>
          <p:nvPr/>
        </p:nvSpPr>
        <p:spPr>
          <a:xfrm>
            <a:off x="1944281" y="404254"/>
            <a:ext cx="5191969" cy="1200329"/>
          </a:xfrm>
          <a:prstGeom prst="rect">
            <a:avLst/>
          </a:prstGeom>
        </p:spPr>
        <p:txBody>
          <a:bodyPr wrap="square">
            <a:spAutoFit/>
          </a:bodyPr>
          <a:lstStyle/>
          <a:p>
            <a:pPr algn="ctr"/>
            <a:r>
              <a:rPr lang="en-US" sz="2400" dirty="0" err="1">
                <a:solidFill>
                  <a:srgbClr val="002060"/>
                </a:solidFill>
              </a:rPr>
              <a:t>Kharkiv</a:t>
            </a:r>
            <a:r>
              <a:rPr lang="en-US" sz="2400" dirty="0">
                <a:solidFill>
                  <a:srgbClr val="002060"/>
                </a:solidFill>
              </a:rPr>
              <a:t> National </a:t>
            </a:r>
            <a:r>
              <a:rPr lang="en-US" sz="2400" dirty="0" smtClean="0">
                <a:solidFill>
                  <a:srgbClr val="002060"/>
                </a:solidFill>
              </a:rPr>
              <a:t>Medical University</a:t>
            </a:r>
          </a:p>
          <a:p>
            <a:pPr algn="ctr"/>
            <a:r>
              <a:rPr lang="en-US" sz="2400" dirty="0" smtClean="0">
                <a:solidFill>
                  <a:srgbClr val="002060"/>
                </a:solidFill>
              </a:rPr>
              <a:t>Department </a:t>
            </a:r>
            <a:r>
              <a:rPr lang="en-US" sz="2400" dirty="0">
                <a:solidFill>
                  <a:srgbClr val="002060"/>
                </a:solidFill>
              </a:rPr>
              <a:t>of pediatrics №2</a:t>
            </a:r>
          </a:p>
          <a:p>
            <a:pPr algn="ctr"/>
            <a:r>
              <a:rPr lang="en-US" sz="2400" dirty="0" err="1">
                <a:solidFill>
                  <a:srgbClr val="002060"/>
                </a:solidFill>
              </a:rPr>
              <a:t>Kharkiv</a:t>
            </a:r>
            <a:r>
              <a:rPr lang="en-US" sz="2400" dirty="0">
                <a:solidFill>
                  <a:srgbClr val="002060"/>
                </a:solidFill>
              </a:rPr>
              <a:t>, Ukraine</a:t>
            </a:r>
          </a:p>
        </p:txBody>
      </p:sp>
      <p:sp>
        <p:nvSpPr>
          <p:cNvPr id="3073" name="Rectangle 1"/>
          <p:cNvSpPr>
            <a:spLocks noChangeArrowheads="1"/>
          </p:cNvSpPr>
          <p:nvPr/>
        </p:nvSpPr>
        <p:spPr bwMode="auto">
          <a:xfrm>
            <a:off x="4271155" y="3887115"/>
            <a:ext cx="5488249"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buClrTx/>
              <a:buSzTx/>
              <a:buFontTx/>
              <a:buNone/>
              <a:tabLst>
                <a:tab pos="-228600" algn="l"/>
              </a:tabLst>
            </a:pPr>
            <a:r>
              <a:rPr lang="en-US" sz="2200" dirty="0" smtClean="0">
                <a:solidFill>
                  <a:srgbClr val="002060"/>
                </a:solidFill>
                <a:ea typeface="Times New Roman" pitchFamily="18" charset="0"/>
                <a:cs typeface="Times New Roman" pitchFamily="18" charset="0"/>
              </a:rPr>
              <a:t>PhD Student Victoria </a:t>
            </a:r>
            <a:r>
              <a:rPr lang="en-US" sz="2200" dirty="0" err="1" smtClean="0">
                <a:solidFill>
                  <a:srgbClr val="002060"/>
                </a:solidFill>
                <a:ea typeface="Times New Roman" pitchFamily="18" charset="0"/>
                <a:cs typeface="Times New Roman" pitchFamily="18" charset="0"/>
              </a:rPr>
              <a:t>Koval</a:t>
            </a:r>
            <a:endParaRPr lang="en-US" sz="2200" dirty="0" smtClean="0">
              <a:solidFill>
                <a:srgbClr val="002060"/>
              </a:solidFill>
              <a:ea typeface="Times New Roman" pitchFamily="18" charset="0"/>
              <a:cs typeface="Times New Roman" pitchFamily="18" charset="0"/>
            </a:endParaRPr>
          </a:p>
          <a:p>
            <a:pPr marR="0" lvl="0" algn="l" defTabSz="914400" rtl="0" eaLnBrk="1" fontAlgn="base" latinLnBrk="0" hangingPunct="1">
              <a:buClrTx/>
              <a:buSzTx/>
              <a:buFontTx/>
              <a:buNone/>
              <a:tabLst>
                <a:tab pos="-228600" algn="l"/>
              </a:tabLst>
            </a:pPr>
            <a:endParaRPr kumimoji="0" lang="uk-UA" sz="2200" b="0" i="0" u="none" strike="noStrike" cap="none" normalizeH="0" dirty="0">
              <a:ln>
                <a:noFill/>
              </a:ln>
              <a:solidFill>
                <a:srgbClr val="002060"/>
              </a:solidFill>
              <a:effectLst/>
              <a:ea typeface="Times New Roman" pitchFamily="18" charset="0"/>
              <a:cs typeface="Times New Roman" pitchFamily="18" charset="0"/>
            </a:endParaRPr>
          </a:p>
          <a:p>
            <a:pPr lvl="0" eaLnBrk="0" fontAlgn="base" hangingPunct="0">
              <a:tabLst>
                <a:tab pos="-228600" algn="l"/>
              </a:tabLst>
            </a:pPr>
            <a:r>
              <a:rPr kumimoji="0" lang="en-US" sz="2200" b="0" i="0" u="sng" strike="noStrike" cap="none" normalizeH="0" baseline="0" dirty="0" smtClean="0">
                <a:ln>
                  <a:noFill/>
                </a:ln>
                <a:solidFill>
                  <a:srgbClr val="002060"/>
                </a:solidFill>
                <a:effectLst/>
                <a:ea typeface="Times New Roman" pitchFamily="18" charset="0"/>
                <a:cs typeface="Times New Roman" pitchFamily="18" charset="0"/>
              </a:rPr>
              <a:t>Supervisor:</a:t>
            </a:r>
            <a:r>
              <a:rPr kumimoji="0" lang="en-US" sz="2200" b="0" i="0" strike="noStrike" cap="none" normalizeH="0" dirty="0" smtClean="0">
                <a:ln>
                  <a:noFill/>
                </a:ln>
                <a:solidFill>
                  <a:srgbClr val="002060"/>
                </a:solidFill>
                <a:effectLst/>
                <a:ea typeface="Times New Roman" pitchFamily="18" charset="0"/>
                <a:cs typeface="Times New Roman" pitchFamily="18" charset="0"/>
              </a:rPr>
              <a:t> </a:t>
            </a:r>
          </a:p>
          <a:p>
            <a:pPr lvl="0" eaLnBrk="0" fontAlgn="base" hangingPunct="0">
              <a:tabLst>
                <a:tab pos="-228600" algn="l"/>
              </a:tabLst>
            </a:pPr>
            <a:r>
              <a:rPr kumimoji="0" lang="en-US" sz="2200" b="0" i="0" strike="noStrike" cap="none" normalizeH="0" baseline="0" dirty="0" smtClean="0">
                <a:ln>
                  <a:noFill/>
                </a:ln>
                <a:solidFill>
                  <a:srgbClr val="002060"/>
                </a:solidFill>
                <a:effectLst/>
                <a:ea typeface="Times New Roman" pitchFamily="18" charset="0"/>
                <a:cs typeface="Times New Roman" pitchFamily="18" charset="0"/>
              </a:rPr>
              <a:t>prof</a:t>
            </a:r>
            <a:r>
              <a:rPr lang="en-US" sz="2200" dirty="0" smtClean="0">
                <a:solidFill>
                  <a:srgbClr val="002060"/>
                </a:solidFill>
                <a:ea typeface="Times New Roman" pitchFamily="18" charset="0"/>
                <a:cs typeface="Times New Roman" pitchFamily="18" charset="0"/>
              </a:rPr>
              <a:t>. </a:t>
            </a:r>
            <a:r>
              <a:rPr lang="en-US" sz="2200" dirty="0" err="1" smtClean="0">
                <a:solidFill>
                  <a:srgbClr val="002060"/>
                </a:solidFill>
                <a:ea typeface="Times New Roman" pitchFamily="18" charset="0"/>
                <a:cs typeface="Times New Roman" pitchFamily="18" charset="0"/>
              </a:rPr>
              <a:t>Nataliia</a:t>
            </a:r>
            <a:r>
              <a:rPr lang="en-US" sz="2200" dirty="0" smtClean="0">
                <a:solidFill>
                  <a:srgbClr val="002060"/>
                </a:solidFill>
                <a:ea typeface="Times New Roman" pitchFamily="18" charset="0"/>
                <a:cs typeface="Times New Roman" pitchFamily="18" charset="0"/>
              </a:rPr>
              <a:t> </a:t>
            </a:r>
            <a:r>
              <a:rPr lang="en-US" sz="2200" dirty="0" err="1">
                <a:solidFill>
                  <a:srgbClr val="002060"/>
                </a:solidFill>
                <a:ea typeface="Times New Roman" pitchFamily="18" charset="0"/>
                <a:cs typeface="Times New Roman" pitchFamily="18" charset="0"/>
              </a:rPr>
              <a:t>Makieieva</a:t>
            </a:r>
            <a:endParaRPr kumimoji="0" lang="ru-RU" sz="2200" b="0" i="0" u="none" strike="noStrike" cap="none" normalizeH="0" baseline="0" dirty="0">
              <a:ln>
                <a:noFill/>
              </a:ln>
              <a:solidFill>
                <a:srgbClr val="002060"/>
              </a:solidFill>
              <a:effectLst/>
              <a:cs typeface="Arial" pitchFamily="34" charset="0"/>
            </a:endParaRPr>
          </a:p>
        </p:txBody>
      </p:sp>
      <p:pic>
        <p:nvPicPr>
          <p:cNvPr id="1026" name="Picture 2" descr="Нет описания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280" y="58761"/>
            <a:ext cx="2128720" cy="1989098"/>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a:stretch>
            <a:fillRect/>
          </a:stretch>
        </p:blipFill>
        <p:spPr>
          <a:xfrm>
            <a:off x="26788" y="66099"/>
            <a:ext cx="2070467" cy="2078570"/>
          </a:xfrm>
          <a:prstGeom prst="rect">
            <a:avLst/>
          </a:prstGeom>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70" y="32624"/>
            <a:ext cx="7797662" cy="800391"/>
          </a:xfrm>
        </p:spPr>
        <p:txBody>
          <a:bodyPr/>
          <a:lstStyle/>
          <a:p>
            <a:pPr algn="ctr"/>
            <a:r>
              <a:rPr lang="en-US" dirty="0" smtClean="0"/>
              <a:t>Results</a:t>
            </a:r>
            <a:endParaRPr lang="en-US" dirty="0"/>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2836051252"/>
              </p:ext>
            </p:extLst>
          </p:nvPr>
        </p:nvGraphicFramePr>
        <p:xfrm>
          <a:off x="143555" y="833015"/>
          <a:ext cx="4428445" cy="28489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2186536290"/>
              </p:ext>
            </p:extLst>
          </p:nvPr>
        </p:nvGraphicFramePr>
        <p:xfrm>
          <a:off x="4419295" y="809216"/>
          <a:ext cx="4275740" cy="2925194"/>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682876" y="4039820"/>
            <a:ext cx="7635250" cy="1938992"/>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15 </a:t>
            </a:r>
            <a:r>
              <a:rPr lang="en-US" sz="2000" dirty="0">
                <a:latin typeface="Arial" panose="020B0604020202020204" pitchFamily="34" charset="0"/>
                <a:cs typeface="Arial" panose="020B0604020202020204" pitchFamily="34" charset="0"/>
              </a:rPr>
              <a:t>of children belonged to a high-risk group (HR</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5 </a:t>
            </a:r>
            <a:r>
              <a:rPr lang="en-US" sz="2000" dirty="0">
                <a:latin typeface="Arial" panose="020B0604020202020204" pitchFamily="34" charset="0"/>
                <a:cs typeface="Arial" panose="020B0604020202020204" pitchFamily="34" charset="0"/>
              </a:rPr>
              <a:t>of children had a relapse of acute </a:t>
            </a:r>
            <a:r>
              <a:rPr lang="en-US" sz="2000" dirty="0" smtClean="0">
                <a:latin typeface="Arial" panose="020B0604020202020204" pitchFamily="34" charset="0"/>
                <a:cs typeface="Arial" panose="020B0604020202020204" pitchFamily="34" charset="0"/>
              </a:rPr>
              <a:t>leukemia</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There was a significant prevalence of boys than girls </a:t>
            </a:r>
            <a:r>
              <a:rPr lang="en-US" sz="2000" dirty="0" smtClean="0">
                <a:latin typeface="Arial" panose="020B0604020202020204" pitchFamily="34" charset="0"/>
                <a:cs typeface="Arial" panose="020B0604020202020204" pitchFamily="34" charset="0"/>
              </a:rPr>
              <a:t>(p </a:t>
            </a:r>
            <a:r>
              <a:rPr lang="en-US" sz="2000" dirty="0">
                <a:latin typeface="Arial" panose="020B0604020202020204" pitchFamily="34" charset="0"/>
                <a:cs typeface="Arial" panose="020B0604020202020204" pitchFamily="34" charset="0"/>
              </a:rPr>
              <a:t>= 0.0127).</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777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889" y="706248"/>
            <a:ext cx="7797662" cy="1151965"/>
          </a:xfrm>
        </p:spPr>
        <p:txBody>
          <a:bodyPr/>
          <a:lstStyle/>
          <a:p>
            <a:r>
              <a:rPr lang="en-US" sz="4000" cap="none" dirty="0" smtClean="0"/>
              <a:t>Pulmonary complications</a:t>
            </a:r>
            <a:endParaRPr lang="en-US" sz="4000" cap="none" dirty="0"/>
          </a:p>
        </p:txBody>
      </p:sp>
      <p:sp>
        <p:nvSpPr>
          <p:cNvPr id="3" name="Объект 2"/>
          <p:cNvSpPr>
            <a:spLocks noGrp="1"/>
          </p:cNvSpPr>
          <p:nvPr>
            <p:ph sz="quarter" idx="13"/>
          </p:nvPr>
        </p:nvSpPr>
        <p:spPr>
          <a:xfrm>
            <a:off x="512521" y="2054655"/>
            <a:ext cx="7796030" cy="3778045"/>
          </a:xfrm>
        </p:spPr>
        <p:txBody>
          <a:bodyPr/>
          <a:lstStyle/>
          <a:p>
            <a:r>
              <a:rPr lang="en-US" cap="none" dirty="0">
                <a:latin typeface="Arial" panose="020B0604020202020204" pitchFamily="34" charset="0"/>
                <a:cs typeface="Arial" panose="020B0604020202020204" pitchFamily="34" charset="0"/>
              </a:rPr>
              <a:t>Pulmonary complications were recorded in 86.27% % of children with acute leukemia</a:t>
            </a:r>
          </a:p>
          <a:p>
            <a:r>
              <a:rPr lang="en-US" cap="none" dirty="0" smtClean="0">
                <a:latin typeface="Arial" panose="020B0604020202020204" pitchFamily="34" charset="0"/>
                <a:cs typeface="Arial" panose="020B0604020202020204" pitchFamily="34" charset="0"/>
              </a:rPr>
              <a:t>Acute pulmonary complications were presented in 87.50% of children during chemotherapy  (group 1). </a:t>
            </a:r>
          </a:p>
          <a:p>
            <a:r>
              <a:rPr lang="en-US" cap="none" dirty="0" smtClean="0">
                <a:latin typeface="Arial" panose="020B0604020202020204" pitchFamily="34" charset="0"/>
                <a:cs typeface="Arial" panose="020B0604020202020204" pitchFamily="34" charset="0"/>
              </a:rPr>
              <a:t>In 24,44% of children pulmonary complications persisted during the long-term remission after the complete course of chemotherapy (group 2). </a:t>
            </a:r>
            <a:endParaRPr lang="en-US" cap="none"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6222282" y="213296"/>
            <a:ext cx="2137870" cy="2137870"/>
          </a:xfrm>
          <a:prstGeom prst="rect">
            <a:avLst/>
          </a:prstGeom>
        </p:spPr>
      </p:pic>
    </p:spTree>
    <p:extLst>
      <p:ext uri="{BB962C8B-B14F-4D97-AF65-F5344CB8AC3E}">
        <p14:creationId xmlns:p14="http://schemas.microsoft.com/office/powerpoint/2010/main" val="271540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69" y="0"/>
            <a:ext cx="7709617" cy="1221455"/>
          </a:xfrm>
        </p:spPr>
        <p:txBody>
          <a:bodyPr/>
          <a:lstStyle/>
          <a:p>
            <a:pPr algn="ctr"/>
            <a:r>
              <a:rPr lang="en-US" sz="2400" dirty="0"/>
              <a:t>Pulmonary complications in children with </a:t>
            </a:r>
            <a:r>
              <a:rPr lang="en-US" sz="2400" dirty="0" smtClean="0"/>
              <a:t>AL (n=51)</a:t>
            </a:r>
            <a:endParaRPr lang="en-US" sz="2400" dirty="0"/>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2078472227"/>
              </p:ext>
            </p:extLst>
          </p:nvPr>
        </p:nvGraphicFramePr>
        <p:xfrm>
          <a:off x="448964" y="885989"/>
          <a:ext cx="7862322" cy="4527051"/>
        </p:xfrm>
        <a:graphic>
          <a:graphicData uri="http://schemas.openxmlformats.org/drawingml/2006/table">
            <a:tbl>
              <a:tblPr/>
              <a:tblGrid>
                <a:gridCol w="3804602">
                  <a:extLst>
                    <a:ext uri="{9D8B030D-6E8A-4147-A177-3AD203B41FA5}">
                      <a16:colId xmlns:a16="http://schemas.microsoft.com/office/drawing/2014/main" val="658452682"/>
                    </a:ext>
                  </a:extLst>
                </a:gridCol>
                <a:gridCol w="2134408">
                  <a:extLst>
                    <a:ext uri="{9D8B030D-6E8A-4147-A177-3AD203B41FA5}">
                      <a16:colId xmlns:a16="http://schemas.microsoft.com/office/drawing/2014/main" val="2896493346"/>
                    </a:ext>
                  </a:extLst>
                </a:gridCol>
                <a:gridCol w="1923312">
                  <a:extLst>
                    <a:ext uri="{9D8B030D-6E8A-4147-A177-3AD203B41FA5}">
                      <a16:colId xmlns:a16="http://schemas.microsoft.com/office/drawing/2014/main" val="3530128115"/>
                    </a:ext>
                  </a:extLst>
                </a:gridCol>
              </a:tblGrid>
              <a:tr h="883295">
                <a:tc>
                  <a:txBody>
                    <a:bodyPr/>
                    <a:lstStyle/>
                    <a:p>
                      <a:pPr algn="ctr">
                        <a:lnSpc>
                          <a:spcPct val="115000"/>
                        </a:lnSpc>
                        <a:spcAft>
                          <a:spcPts val="0"/>
                        </a:spcAft>
                      </a:pPr>
                      <a:r>
                        <a:rPr lang="en-US" sz="1800" dirty="0">
                          <a:effectLst/>
                          <a:latin typeface="Times New Roman" panose="02020603050405020304" pitchFamily="18" charset="0"/>
                          <a:cs typeface="Times New Roman" panose="02020603050405020304" pitchFamily="18" charset="0"/>
                        </a:rPr>
                        <a:t>Complication</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Times New Roman" panose="02020603050405020304" pitchFamily="18" charset="0"/>
                          <a:cs typeface="Times New Roman" panose="02020603050405020304" pitchFamily="18" charset="0"/>
                        </a:rPr>
                        <a:t>During chemotherapy</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After complete course of chemotherapy</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424376"/>
                  </a:ext>
                </a:extLst>
              </a:tr>
              <a:tr h="294432">
                <a:tc>
                  <a:txBody>
                    <a:bodyPr/>
                    <a:lstStyle/>
                    <a:p>
                      <a:pPr algn="just">
                        <a:lnSpc>
                          <a:spcPct val="115000"/>
                        </a:lnSpc>
                        <a:spcAft>
                          <a:spcPts val="0"/>
                        </a:spcAft>
                      </a:pPr>
                      <a:r>
                        <a:rPr lang="ru-RU" sz="1800" dirty="0" err="1">
                          <a:effectLst/>
                          <a:latin typeface="Times New Roman" panose="02020603050405020304" pitchFamily="18" charset="0"/>
                          <a:cs typeface="Times New Roman" panose="02020603050405020304" pitchFamily="18" charset="0"/>
                        </a:rPr>
                        <a:t>Acute</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bronchitis</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Times New Roman" panose="02020603050405020304" pitchFamily="18" charset="0"/>
                          <a:cs typeface="Times New Roman" panose="02020603050405020304" pitchFamily="18" charset="0"/>
                        </a:rPr>
                        <a:t>23</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795830"/>
                  </a:ext>
                </a:extLst>
              </a:tr>
              <a:tr h="390017">
                <a:tc>
                  <a:txBody>
                    <a:bodyPr/>
                    <a:lstStyle/>
                    <a:p>
                      <a:pPr algn="just">
                        <a:lnSpc>
                          <a:spcPct val="115000"/>
                        </a:lnSpc>
                        <a:spcAft>
                          <a:spcPts val="0"/>
                        </a:spcAft>
                      </a:pPr>
                      <a:r>
                        <a:rPr lang="en-US" sz="1800" dirty="0">
                          <a:effectLst/>
                          <a:latin typeface="Times New Roman" panose="02020603050405020304" pitchFamily="18" charset="0"/>
                          <a:cs typeface="Times New Roman" panose="02020603050405020304" pitchFamily="18" charset="0"/>
                        </a:rPr>
                        <a:t>Recurrent episodes of acute </a:t>
                      </a:r>
                      <a:r>
                        <a:rPr lang="en-US" sz="1800" dirty="0" smtClean="0">
                          <a:effectLst/>
                          <a:latin typeface="Times New Roman" panose="02020603050405020304" pitchFamily="18" charset="0"/>
                          <a:cs typeface="Times New Roman" panose="02020603050405020304" pitchFamily="18" charset="0"/>
                        </a:rPr>
                        <a:t>bronchitis</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Times New Roman" panose="02020603050405020304" pitchFamily="18" charset="0"/>
                          <a:cs typeface="Times New Roman" panose="02020603050405020304" pitchFamily="18" charset="0"/>
                        </a:rPr>
                        <a:t>3</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3</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605275"/>
                  </a:ext>
                </a:extLst>
              </a:tr>
              <a:tr h="294432">
                <a:tc>
                  <a:txBody>
                    <a:bodyPr/>
                    <a:lstStyle/>
                    <a:p>
                      <a:pPr algn="just">
                        <a:lnSpc>
                          <a:spcPct val="115000"/>
                        </a:lnSpc>
                        <a:spcAft>
                          <a:spcPts val="0"/>
                        </a:spcAft>
                      </a:pPr>
                      <a:r>
                        <a:rPr lang="ru-RU" sz="1800" dirty="0" err="1">
                          <a:effectLst/>
                          <a:latin typeface="Times New Roman" panose="02020603050405020304" pitchFamily="18" charset="0"/>
                          <a:cs typeface="Times New Roman" panose="02020603050405020304" pitchFamily="18" charset="0"/>
                        </a:rPr>
                        <a:t>Wheezing</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11</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Calibri" panose="020F0502020204030204" pitchFamily="34" charset="0"/>
                          <a:cs typeface="Times New Roman" panose="02020603050405020304" pitchFamily="18" charset="0"/>
                        </a:rPr>
                        <a:t>1</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678644"/>
                  </a:ext>
                </a:extLst>
              </a:tr>
              <a:tr h="294432">
                <a:tc>
                  <a:txBody>
                    <a:bodyPr/>
                    <a:lstStyle/>
                    <a:p>
                      <a:pPr algn="just">
                        <a:lnSpc>
                          <a:spcPct val="115000"/>
                        </a:lnSpc>
                        <a:spcAft>
                          <a:spcPts val="0"/>
                        </a:spcAft>
                      </a:pPr>
                      <a:r>
                        <a:rPr lang="ru-RU" sz="1800" dirty="0" err="1">
                          <a:effectLst/>
                          <a:latin typeface="Times New Roman" panose="02020603050405020304" pitchFamily="18" charset="0"/>
                          <a:cs typeface="Times New Roman" panose="02020603050405020304" pitchFamily="18" charset="0"/>
                        </a:rPr>
                        <a:t>Bronchial</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asthma</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3</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4140"/>
                  </a:ext>
                </a:extLst>
              </a:tr>
              <a:tr h="294432">
                <a:tc>
                  <a:txBody>
                    <a:bodyPr/>
                    <a:lstStyle/>
                    <a:p>
                      <a:pPr algn="just">
                        <a:lnSpc>
                          <a:spcPct val="115000"/>
                        </a:lnSpc>
                        <a:spcAft>
                          <a:spcPts val="0"/>
                        </a:spcAft>
                      </a:pPr>
                      <a:r>
                        <a:rPr lang="ru-RU" sz="1800" dirty="0" err="1">
                          <a:effectLst/>
                          <a:latin typeface="Times New Roman" panose="02020603050405020304" pitchFamily="18" charset="0"/>
                          <a:cs typeface="Times New Roman" panose="02020603050405020304" pitchFamily="18" charset="0"/>
                        </a:rPr>
                        <a:t>Pneumonia</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25</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Calibri" panose="020F0502020204030204" pitchFamily="34" charset="0"/>
                          <a:cs typeface="Times New Roman" panose="02020603050405020304" pitchFamily="18" charset="0"/>
                        </a:rPr>
                        <a:t>2</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611590"/>
                  </a:ext>
                </a:extLst>
              </a:tr>
              <a:tr h="294432">
                <a:tc>
                  <a:txBody>
                    <a:bodyPr/>
                    <a:lstStyle/>
                    <a:p>
                      <a:pPr algn="just">
                        <a:lnSpc>
                          <a:spcPct val="115000"/>
                        </a:lnSpc>
                        <a:spcAft>
                          <a:spcPts val="0"/>
                        </a:spcAft>
                      </a:pPr>
                      <a:r>
                        <a:rPr lang="ru-RU" sz="1800">
                          <a:effectLst/>
                          <a:latin typeface="Times New Roman" panose="02020603050405020304" pitchFamily="18" charset="0"/>
                          <a:cs typeface="Times New Roman" panose="02020603050405020304" pitchFamily="18" charset="0"/>
                        </a:rPr>
                        <a:t>Interstitial pneumonia</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1</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766534"/>
                  </a:ext>
                </a:extLst>
              </a:tr>
              <a:tr h="294432">
                <a:tc>
                  <a:txBody>
                    <a:bodyPr/>
                    <a:lstStyle/>
                    <a:p>
                      <a:pPr algn="just">
                        <a:lnSpc>
                          <a:spcPct val="115000"/>
                        </a:lnSpc>
                        <a:spcAft>
                          <a:spcPts val="0"/>
                        </a:spcAft>
                      </a:pPr>
                      <a:r>
                        <a:rPr lang="ru-RU" sz="1800">
                          <a:effectLst/>
                          <a:latin typeface="Times New Roman" panose="02020603050405020304" pitchFamily="18" charset="0"/>
                          <a:cs typeface="Times New Roman" panose="02020603050405020304" pitchFamily="18" charset="0"/>
                        </a:rPr>
                        <a:t>Pleurisy </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2</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021358"/>
                  </a:ext>
                </a:extLst>
              </a:tr>
              <a:tr h="294432">
                <a:tc>
                  <a:txBody>
                    <a:bodyPr/>
                    <a:lstStyle/>
                    <a:p>
                      <a:pPr algn="just">
                        <a:lnSpc>
                          <a:spcPct val="115000"/>
                        </a:lnSpc>
                        <a:spcAft>
                          <a:spcPts val="0"/>
                        </a:spcAft>
                      </a:pPr>
                      <a:r>
                        <a:rPr lang="ru-RU" sz="1800">
                          <a:effectLst/>
                          <a:latin typeface="Times New Roman" panose="02020603050405020304" pitchFamily="18" charset="0"/>
                          <a:cs typeface="Times New Roman" panose="02020603050405020304" pitchFamily="18" charset="0"/>
                        </a:rPr>
                        <a:t>P</a:t>
                      </a:r>
                      <a:r>
                        <a:rPr lang="uk-UA" sz="1800">
                          <a:effectLst/>
                          <a:latin typeface="Times New Roman" panose="02020603050405020304" pitchFamily="18" charset="0"/>
                          <a:cs typeface="Times New Roman" panose="02020603050405020304" pitchFamily="18" charset="0"/>
                        </a:rPr>
                        <a:t>neumothorax</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3</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137277"/>
                  </a:ext>
                </a:extLst>
              </a:tr>
              <a:tr h="294432">
                <a:tc>
                  <a:txBody>
                    <a:bodyPr/>
                    <a:lstStyle/>
                    <a:p>
                      <a:pPr algn="just">
                        <a:lnSpc>
                          <a:spcPct val="115000"/>
                        </a:lnSpc>
                        <a:spcAft>
                          <a:spcPts val="0"/>
                        </a:spcAft>
                      </a:pPr>
                      <a:r>
                        <a:rPr lang="ru-RU" sz="1800">
                          <a:effectLst/>
                          <a:latin typeface="Times New Roman" panose="02020603050405020304" pitchFamily="18" charset="0"/>
                          <a:cs typeface="Times New Roman" panose="02020603050405020304" pitchFamily="18" charset="0"/>
                        </a:rPr>
                        <a:t>Lung fibrosis</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3</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920901"/>
                  </a:ext>
                </a:extLst>
              </a:tr>
              <a:tr h="294432">
                <a:tc>
                  <a:txBody>
                    <a:bodyPr/>
                    <a:lstStyle/>
                    <a:p>
                      <a:pPr algn="just">
                        <a:lnSpc>
                          <a:spcPct val="115000"/>
                        </a:lnSpc>
                        <a:spcAft>
                          <a:spcPts val="0"/>
                        </a:spcAft>
                      </a:pPr>
                      <a:r>
                        <a:rPr lang="ru-RU" sz="1800">
                          <a:effectLst/>
                          <a:latin typeface="Times New Roman" panose="02020603050405020304" pitchFamily="18" charset="0"/>
                          <a:cs typeface="Times New Roman" panose="02020603050405020304" pitchFamily="18" charset="0"/>
                        </a:rPr>
                        <a:t>Respiratory failure </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6</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panose="02020603050405020304" pitchFamily="18" charset="0"/>
                          <a:cs typeface="Times New Roman" panose="02020603050405020304" pitchFamily="18" charset="0"/>
                        </a:rPr>
                        <a:t>-</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006227"/>
                  </a:ext>
                </a:extLst>
              </a:tr>
              <a:tr h="351418">
                <a:tc>
                  <a:txBody>
                    <a:bodyPr/>
                    <a:lstStyle/>
                    <a:p>
                      <a:pPr algn="just">
                        <a:lnSpc>
                          <a:spcPct val="115000"/>
                        </a:lnSpc>
                        <a:spcAft>
                          <a:spcPts val="0"/>
                        </a:spcAft>
                      </a:pPr>
                      <a:r>
                        <a:rPr lang="ru-RU" sz="1800">
                          <a:effectLst/>
                          <a:latin typeface="Times New Roman" panose="02020603050405020304" pitchFamily="18" charset="0"/>
                          <a:cs typeface="Times New Roman" panose="02020603050405020304" pitchFamily="18" charset="0"/>
                        </a:rPr>
                        <a:t>Total</a:t>
                      </a:r>
                      <a:endParaRPr lang="en-US" sz="1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44</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cs typeface="Times New Roman" panose="02020603050405020304" pitchFamily="18" charset="0"/>
                        </a:rPr>
                        <a:t>11</a:t>
                      </a:r>
                      <a:endParaRPr lang="en-US" sz="1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619775"/>
                  </a:ext>
                </a:extLst>
              </a:tr>
            </a:tbl>
          </a:graphicData>
        </a:graphic>
      </p:graphicFrame>
    </p:spTree>
    <p:extLst>
      <p:ext uri="{BB962C8B-B14F-4D97-AF65-F5344CB8AC3E}">
        <p14:creationId xmlns:p14="http://schemas.microsoft.com/office/powerpoint/2010/main" val="68341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0"/>
            <a:ext cx="7797662" cy="1151965"/>
          </a:xfrm>
        </p:spPr>
        <p:txBody>
          <a:bodyPr/>
          <a:lstStyle/>
          <a:p>
            <a:r>
              <a:rPr lang="en-US" cap="none" dirty="0" smtClean="0"/>
              <a:t>Phospholipids level in EBC</a:t>
            </a:r>
            <a:endParaRPr lang="en-US" cap="none" dirty="0"/>
          </a:p>
        </p:txBody>
      </p:sp>
      <p:sp>
        <p:nvSpPr>
          <p:cNvPr id="6" name="Прямоугольник 5"/>
          <p:cNvSpPr/>
          <p:nvPr/>
        </p:nvSpPr>
        <p:spPr>
          <a:xfrm>
            <a:off x="241268" y="1443835"/>
            <a:ext cx="7950367" cy="3416320"/>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Despite the differences in treatment protocols and received chemotherapeutic drugs in different types of leukemia and risk groups we have not received any statistically significant differences in PL levels in children with different types of AL </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p</a:t>
            </a:r>
            <a:r>
              <a:rPr lang="en-US" sz="2400" baseline="-25000" dirty="0" err="1" smtClean="0">
                <a:latin typeface="Arial" panose="020B0604020202020204" pitchFamily="34" charset="0"/>
                <a:cs typeface="Arial" panose="020B0604020202020204" pitchFamily="34" charset="0"/>
              </a:rPr>
              <a:t>ALL</a:t>
            </a:r>
            <a:r>
              <a:rPr lang="en-US" sz="2400" baseline="-25000" dirty="0" smtClean="0">
                <a:latin typeface="Arial" panose="020B0604020202020204" pitchFamily="34" charset="0"/>
                <a:cs typeface="Arial" panose="020B0604020202020204" pitchFamily="34" charset="0"/>
              </a:rPr>
              <a:t>-AML</a:t>
            </a:r>
            <a:r>
              <a:rPr lang="en-US" sz="2400" dirty="0">
                <a:latin typeface="Arial" panose="020B0604020202020204" pitchFamily="34" charset="0"/>
                <a:cs typeface="Arial" panose="020B0604020202020204" pitchFamily="34" charset="0"/>
              </a:rPr>
              <a:t>= 0,468196) and different risk groups </a:t>
            </a:r>
            <a:r>
              <a:rPr lang="en-US" sz="2400" dirty="0" smtClean="0">
                <a:latin typeface="Arial" panose="020B0604020202020204" pitchFamily="34" charset="0"/>
                <a:cs typeface="Arial" panose="020B0604020202020204" pitchFamily="34" charset="0"/>
              </a:rPr>
              <a:t>(p=0.9132</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Any </a:t>
            </a:r>
            <a:r>
              <a:rPr lang="en-US" sz="2400" dirty="0">
                <a:latin typeface="Arial" panose="020B0604020202020204" pitchFamily="34" charset="0"/>
                <a:cs typeface="Arial" panose="020B0604020202020204" pitchFamily="34" charset="0"/>
              </a:rPr>
              <a:t>significant differences in PL levels in accordance to gender have been found </a:t>
            </a:r>
            <a:r>
              <a:rPr lang="en-US" sz="2400" dirty="0" smtClean="0">
                <a:latin typeface="Arial" panose="020B0604020202020204" pitchFamily="34" charset="0"/>
                <a:cs typeface="Arial" panose="020B0604020202020204" pitchFamily="34" charset="0"/>
              </a:rPr>
              <a:t>(p=0.9132</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7930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12362"/>
            <a:ext cx="7797662" cy="1151965"/>
          </a:xfrm>
        </p:spPr>
        <p:txBody>
          <a:bodyPr/>
          <a:lstStyle/>
          <a:p>
            <a:r>
              <a:rPr lang="en-US" cap="none" dirty="0"/>
              <a:t>Phospholipids level in EBC</a:t>
            </a:r>
            <a:endParaRPr lang="en-US" dirty="0"/>
          </a:p>
        </p:txBody>
      </p:sp>
      <p:pic>
        <p:nvPicPr>
          <p:cNvPr id="4" name="Рисунок 3"/>
          <p:cNvPicPr>
            <a:picLocks noChangeAspect="1"/>
          </p:cNvPicPr>
          <p:nvPr/>
        </p:nvPicPr>
        <p:blipFill>
          <a:blip r:embed="rId2"/>
          <a:stretch>
            <a:fillRect/>
          </a:stretch>
        </p:blipFill>
        <p:spPr>
          <a:xfrm>
            <a:off x="3808475" y="2665475"/>
            <a:ext cx="4561565" cy="3428406"/>
          </a:xfrm>
          <a:prstGeom prst="rect">
            <a:avLst/>
          </a:prstGeom>
        </p:spPr>
      </p:pic>
      <p:sp>
        <p:nvSpPr>
          <p:cNvPr id="5" name="Прямоугольник 4"/>
          <p:cNvSpPr/>
          <p:nvPr/>
        </p:nvSpPr>
        <p:spPr>
          <a:xfrm>
            <a:off x="448965" y="1417984"/>
            <a:ext cx="7669017" cy="1323439"/>
          </a:xfrm>
          <a:prstGeom prst="rect">
            <a:avLst/>
          </a:prstGeom>
        </p:spPr>
        <p:txBody>
          <a:bodyPr wrap="square">
            <a:spAutoFit/>
          </a:bodyPr>
          <a:lstStyle/>
          <a:p>
            <a:r>
              <a:rPr lang="en-US" sz="2000" dirty="0">
                <a:latin typeface="Arial" panose="020B0604020202020204" pitchFamily="34" charset="0"/>
                <a:ea typeface="Times New Roman" panose="02020603050405020304" pitchFamily="18" charset="0"/>
                <a:cs typeface="Arial" panose="020B0604020202020204" pitchFamily="34" charset="0"/>
              </a:rPr>
              <a:t>The increased levels of </a:t>
            </a:r>
            <a:r>
              <a:rPr lang="en-US" sz="2000" dirty="0" smtClean="0">
                <a:latin typeface="Arial" panose="020B0604020202020204" pitchFamily="34" charset="0"/>
                <a:ea typeface="Times New Roman" panose="02020603050405020304" pitchFamily="18" charset="0"/>
                <a:cs typeface="Arial" panose="020B0604020202020204" pitchFamily="34" charset="0"/>
              </a:rPr>
              <a:t>PL in </a:t>
            </a:r>
            <a:r>
              <a:rPr lang="en-US" sz="2000" dirty="0">
                <a:latin typeface="Arial" panose="020B0604020202020204" pitchFamily="34" charset="0"/>
                <a:ea typeface="Times New Roman" panose="02020603050405020304" pitchFamily="18" charset="0"/>
                <a:cs typeface="Arial" panose="020B0604020202020204" pitchFamily="34" charset="0"/>
              </a:rPr>
              <a:t>1st group </a:t>
            </a:r>
            <a:r>
              <a:rPr lang="en-US" sz="2000" dirty="0" smtClean="0">
                <a:latin typeface="Arial" panose="020B0604020202020204" pitchFamily="34" charset="0"/>
                <a:ea typeface="Times New Roman" panose="02020603050405020304" pitchFamily="18" charset="0"/>
                <a:cs typeface="Arial" panose="020B0604020202020204" pitchFamily="34" charset="0"/>
              </a:rPr>
              <a:t>(</a:t>
            </a:r>
            <a:r>
              <a:rPr lang="en-GB" sz="2000" dirty="0" smtClean="0">
                <a:latin typeface="Arial" panose="020B0604020202020204" pitchFamily="34" charset="0"/>
                <a:ea typeface="Times New Roman" panose="02020603050405020304" pitchFamily="18" charset="0"/>
                <a:cs typeface="Arial" panose="020B0604020202020204" pitchFamily="34" charset="0"/>
              </a:rPr>
              <a:t>158.29 </a:t>
            </a:r>
            <a:r>
              <a:rPr lang="en-GB" sz="2000" dirty="0">
                <a:latin typeface="Arial" panose="020B0604020202020204" pitchFamily="34" charset="0"/>
                <a:ea typeface="Times New Roman" panose="02020603050405020304" pitchFamily="18" charset="0"/>
                <a:cs typeface="Arial" panose="020B0604020202020204" pitchFamily="34" charset="0"/>
              </a:rPr>
              <a:t>(</a:t>
            </a:r>
            <a:r>
              <a:rPr lang="en-GB" sz="2000" dirty="0" smtClean="0">
                <a:latin typeface="Arial" panose="020B0604020202020204" pitchFamily="34" charset="0"/>
                <a:ea typeface="Times New Roman" panose="02020603050405020304" pitchFamily="18" charset="0"/>
                <a:cs typeface="Arial" panose="020B0604020202020204" pitchFamily="34" charset="0"/>
              </a:rPr>
              <a:t>141.72</a:t>
            </a:r>
            <a:r>
              <a:rPr lang="en-GB" sz="2000" dirty="0">
                <a:latin typeface="Arial" panose="020B0604020202020204" pitchFamily="34" charset="0"/>
                <a:ea typeface="Times New Roman" panose="02020603050405020304" pitchFamily="18" charset="0"/>
                <a:cs typeface="Arial" panose="020B0604020202020204" pitchFamily="34" charset="0"/>
              </a:rPr>
              <a:t>; </a:t>
            </a:r>
            <a:r>
              <a:rPr lang="en-GB" sz="2000" dirty="0" smtClean="0">
                <a:latin typeface="Arial" panose="020B0604020202020204" pitchFamily="34" charset="0"/>
                <a:ea typeface="Times New Roman" panose="02020603050405020304" pitchFamily="18" charset="0"/>
                <a:cs typeface="Arial" panose="020B0604020202020204" pitchFamily="34" charset="0"/>
              </a:rPr>
              <a:t>187.67</a:t>
            </a:r>
            <a:r>
              <a:rPr lang="en-GB" sz="2000" dirty="0">
                <a:latin typeface="Arial" panose="020B0604020202020204" pitchFamily="34" charset="0"/>
                <a:ea typeface="Times New Roman" panose="02020603050405020304" pitchFamily="18" charset="0"/>
                <a:cs typeface="Arial" panose="020B0604020202020204" pitchFamily="34" charset="0"/>
              </a:rPr>
              <a:t>) </a:t>
            </a:r>
            <a:r>
              <a:rPr lang="en-GB" sz="2000" dirty="0" err="1">
                <a:latin typeface="Arial" panose="020B0604020202020204" pitchFamily="34" charset="0"/>
                <a:ea typeface="Times New Roman" panose="02020603050405020304" pitchFamily="18" charset="0"/>
                <a:cs typeface="Arial" panose="020B0604020202020204" pitchFamily="34" charset="0"/>
              </a:rPr>
              <a:t>mmol</a:t>
            </a:r>
            <a:r>
              <a:rPr lang="en-GB" sz="2000" dirty="0">
                <a:latin typeface="Arial" panose="020B0604020202020204" pitchFamily="34" charset="0"/>
                <a:ea typeface="Times New Roman" panose="02020603050405020304" pitchFamily="18" charset="0"/>
                <a:cs typeface="Arial" panose="020B0604020202020204" pitchFamily="34" charset="0"/>
              </a:rPr>
              <a:t>/l</a:t>
            </a:r>
            <a:r>
              <a:rPr lang="en-US" sz="2000" dirty="0">
                <a:latin typeface="Arial" panose="020B0604020202020204" pitchFamily="34" charset="0"/>
                <a:ea typeface="Times New Roman" panose="02020603050405020304" pitchFamily="18" charset="0"/>
                <a:cs typeface="Arial" panose="020B0604020202020204" pitchFamily="34" charset="0"/>
              </a:rPr>
              <a:t>) and 2</a:t>
            </a:r>
            <a:r>
              <a:rPr lang="en-US" sz="2000" baseline="30000" dirty="0">
                <a:latin typeface="Arial" panose="020B0604020202020204" pitchFamily="34" charset="0"/>
                <a:ea typeface="Times New Roman" panose="02020603050405020304" pitchFamily="18" charset="0"/>
                <a:cs typeface="Arial" panose="020B0604020202020204" pitchFamily="34" charset="0"/>
              </a:rPr>
              <a:t>nd</a:t>
            </a:r>
            <a:r>
              <a:rPr lang="en-US" sz="2000" dirty="0">
                <a:latin typeface="Arial" panose="020B0604020202020204" pitchFamily="34" charset="0"/>
                <a:ea typeface="Times New Roman" panose="02020603050405020304" pitchFamily="18" charset="0"/>
                <a:cs typeface="Arial" panose="020B0604020202020204" pitchFamily="34" charset="0"/>
              </a:rPr>
              <a:t> group </a:t>
            </a:r>
            <a:r>
              <a:rPr lang="en-US" sz="2000" dirty="0" smtClean="0">
                <a:latin typeface="Arial" panose="020B0604020202020204" pitchFamily="34" charset="0"/>
                <a:ea typeface="Times New Roman" panose="02020603050405020304" pitchFamily="18" charset="0"/>
                <a:cs typeface="Arial" panose="020B0604020202020204" pitchFamily="34" charset="0"/>
              </a:rPr>
              <a:t>(</a:t>
            </a:r>
            <a:r>
              <a:rPr lang="en-GB" sz="2000" dirty="0">
                <a:latin typeface="Arial" panose="020B0604020202020204" pitchFamily="34" charset="0"/>
                <a:ea typeface="Times New Roman" panose="02020603050405020304" pitchFamily="18" charset="0"/>
                <a:cs typeface="Arial" panose="020B0604020202020204" pitchFamily="34" charset="0"/>
              </a:rPr>
              <a:t>129,08 (118,65; 134,72) </a:t>
            </a:r>
            <a:r>
              <a:rPr lang="en-GB" sz="2000" dirty="0" err="1">
                <a:latin typeface="Arial" panose="020B0604020202020204" pitchFamily="34" charset="0"/>
                <a:ea typeface="Times New Roman" panose="02020603050405020304" pitchFamily="18" charset="0"/>
                <a:cs typeface="Arial" panose="020B0604020202020204" pitchFamily="34" charset="0"/>
              </a:rPr>
              <a:t>mmol</a:t>
            </a:r>
            <a:r>
              <a:rPr lang="en-GB" sz="2000" dirty="0">
                <a:latin typeface="Arial" panose="020B0604020202020204" pitchFamily="34" charset="0"/>
                <a:ea typeface="Times New Roman" panose="02020603050405020304" pitchFamily="18" charset="0"/>
                <a:cs typeface="Arial" panose="020B0604020202020204" pitchFamily="34" charset="0"/>
              </a:rPr>
              <a:t>/l</a:t>
            </a:r>
            <a:r>
              <a:rPr lang="en-US" sz="2000" dirty="0">
                <a:latin typeface="Arial" panose="020B0604020202020204" pitchFamily="34" charset="0"/>
                <a:ea typeface="Times New Roman" panose="02020603050405020304" pitchFamily="18" charset="0"/>
                <a:cs typeface="Arial" panose="020B0604020202020204" pitchFamily="34" charset="0"/>
              </a:rPr>
              <a:t>) compared with control </a:t>
            </a:r>
            <a:r>
              <a:rPr lang="en-US" sz="2000" dirty="0" smtClean="0">
                <a:latin typeface="Arial" panose="020B0604020202020204" pitchFamily="34" charset="0"/>
                <a:ea typeface="Times New Roman" panose="02020603050405020304" pitchFamily="18" charset="0"/>
                <a:cs typeface="Arial" panose="020B0604020202020204" pitchFamily="34" charset="0"/>
              </a:rPr>
              <a:t>(</a:t>
            </a:r>
            <a:r>
              <a:rPr lang="en-GB" sz="2000" dirty="0" smtClean="0">
                <a:latin typeface="Arial" panose="020B0604020202020204" pitchFamily="34" charset="0"/>
                <a:ea typeface="Times New Roman" panose="02020603050405020304" pitchFamily="18" charset="0"/>
                <a:cs typeface="Arial" panose="020B0604020202020204" pitchFamily="34" charset="0"/>
              </a:rPr>
              <a:t>54.80 </a:t>
            </a:r>
            <a:r>
              <a:rPr lang="en-GB" sz="2000" dirty="0">
                <a:latin typeface="Arial" panose="020B0604020202020204" pitchFamily="34" charset="0"/>
                <a:ea typeface="Times New Roman" panose="02020603050405020304" pitchFamily="18" charset="0"/>
                <a:cs typeface="Arial" panose="020B0604020202020204" pitchFamily="34" charset="0"/>
              </a:rPr>
              <a:t>(</a:t>
            </a:r>
            <a:r>
              <a:rPr lang="en-GB" sz="2000" dirty="0" smtClean="0">
                <a:latin typeface="Arial" panose="020B0604020202020204" pitchFamily="34" charset="0"/>
                <a:ea typeface="Times New Roman" panose="02020603050405020304" pitchFamily="18" charset="0"/>
                <a:cs typeface="Arial" panose="020B0604020202020204" pitchFamily="34" charset="0"/>
              </a:rPr>
              <a:t>54.80</a:t>
            </a:r>
            <a:r>
              <a:rPr lang="en-GB" sz="2000" dirty="0">
                <a:latin typeface="Arial" panose="020B0604020202020204" pitchFamily="34" charset="0"/>
                <a:ea typeface="Times New Roman" panose="02020603050405020304" pitchFamily="18" charset="0"/>
                <a:cs typeface="Arial" panose="020B0604020202020204" pitchFamily="34" charset="0"/>
              </a:rPr>
              <a:t>; </a:t>
            </a:r>
            <a:r>
              <a:rPr lang="en-GB" sz="2000" dirty="0" smtClean="0">
                <a:latin typeface="Arial" panose="020B0604020202020204" pitchFamily="34" charset="0"/>
                <a:ea typeface="Times New Roman" panose="02020603050405020304" pitchFamily="18" charset="0"/>
                <a:cs typeface="Arial" panose="020B0604020202020204" pitchFamily="34" charset="0"/>
              </a:rPr>
              <a:t>60.80</a:t>
            </a:r>
            <a:r>
              <a:rPr lang="en-GB" sz="2000" dirty="0">
                <a:latin typeface="Arial" panose="020B0604020202020204" pitchFamily="34" charset="0"/>
                <a:ea typeface="Times New Roman" panose="02020603050405020304" pitchFamily="18" charset="0"/>
                <a:cs typeface="Arial" panose="020B0604020202020204" pitchFamily="34" charset="0"/>
              </a:rPr>
              <a:t>) </a:t>
            </a:r>
            <a:r>
              <a:rPr lang="en-GB" sz="2000" dirty="0" err="1">
                <a:latin typeface="Arial" panose="020B0604020202020204" pitchFamily="34" charset="0"/>
                <a:ea typeface="Times New Roman" panose="02020603050405020304" pitchFamily="18" charset="0"/>
                <a:cs typeface="Arial" panose="020B0604020202020204" pitchFamily="34" charset="0"/>
              </a:rPr>
              <a:t>mmol</a:t>
            </a:r>
            <a:r>
              <a:rPr lang="en-GB" sz="2000" dirty="0">
                <a:latin typeface="Arial" panose="020B0604020202020204" pitchFamily="34" charset="0"/>
                <a:ea typeface="Times New Roman" panose="02020603050405020304" pitchFamily="18" charset="0"/>
                <a:cs typeface="Arial" panose="020B0604020202020204" pitchFamily="34" charset="0"/>
              </a:rPr>
              <a:t>/l</a:t>
            </a:r>
            <a:r>
              <a:rPr lang="en-US" sz="2000" dirty="0">
                <a:latin typeface="Arial" panose="020B0604020202020204" pitchFamily="34" charset="0"/>
                <a:ea typeface="Times New Roman" panose="02020603050405020304" pitchFamily="18" charset="0"/>
                <a:cs typeface="Arial" panose="020B0604020202020204" pitchFamily="34" charset="0"/>
              </a:rPr>
              <a:t>) were found: </a:t>
            </a:r>
            <a:endParaRPr lang="en-US" sz="2000" dirty="0" smtClean="0">
              <a:latin typeface="Arial" panose="020B0604020202020204" pitchFamily="34" charset="0"/>
              <a:ea typeface="Times New Roman" panose="02020603050405020304" pitchFamily="18" charset="0"/>
              <a:cs typeface="Arial" panose="020B0604020202020204" pitchFamily="34" charset="0"/>
            </a:endParaRPr>
          </a:p>
          <a:p>
            <a:r>
              <a:rPr lang="en-US" sz="2000" dirty="0" smtClean="0">
                <a:latin typeface="Arial" panose="020B0604020202020204" pitchFamily="34" charset="0"/>
                <a:ea typeface="Times New Roman" panose="02020603050405020304" pitchFamily="18" charset="0"/>
                <a:cs typeface="Arial" panose="020B0604020202020204" pitchFamily="34" charset="0"/>
              </a:rPr>
              <a:t>p</a:t>
            </a:r>
            <a:r>
              <a:rPr lang="en-US" sz="2000" baseline="-25000" dirty="0" smtClean="0">
                <a:latin typeface="Arial" panose="020B0604020202020204" pitchFamily="34" charset="0"/>
                <a:ea typeface="Times New Roman" panose="02020603050405020304" pitchFamily="18" charset="0"/>
                <a:cs typeface="Arial" panose="020B0604020202020204" pitchFamily="34" charset="0"/>
              </a:rPr>
              <a:t>1-C</a:t>
            </a:r>
            <a:r>
              <a:rPr lang="en-US" sz="2000" dirty="0" smtClean="0">
                <a:latin typeface="Arial" panose="020B0604020202020204" pitchFamily="34" charset="0"/>
                <a:ea typeface="Times New Roman" panose="02020603050405020304" pitchFamily="18" charset="0"/>
                <a:cs typeface="Arial" panose="020B0604020202020204" pitchFamily="34" charset="0"/>
              </a:rPr>
              <a:t>=0.0000</a:t>
            </a:r>
            <a:r>
              <a:rPr lang="en-US" sz="2000" dirty="0">
                <a:latin typeface="Arial" panose="020B0604020202020204" pitchFamily="34" charset="0"/>
                <a:ea typeface="Times New Roman" panose="02020603050405020304" pitchFamily="18" charset="0"/>
                <a:cs typeface="Arial" panose="020B0604020202020204" pitchFamily="34" charset="0"/>
              </a:rPr>
              <a:t>; p</a:t>
            </a:r>
            <a:r>
              <a:rPr lang="en-US" sz="2000" baseline="-25000" dirty="0">
                <a:latin typeface="Arial" panose="020B0604020202020204" pitchFamily="34" charset="0"/>
                <a:ea typeface="Times New Roman" panose="02020603050405020304" pitchFamily="18" charset="0"/>
                <a:cs typeface="Arial" panose="020B0604020202020204" pitchFamily="34" charset="0"/>
              </a:rPr>
              <a:t>2-C</a:t>
            </a:r>
            <a:r>
              <a:rPr lang="en-US" sz="2000" dirty="0">
                <a:latin typeface="Arial" panose="020B0604020202020204" pitchFamily="34" charset="0"/>
                <a:ea typeface="Times New Roman" panose="02020603050405020304" pitchFamily="18" charset="0"/>
                <a:cs typeface="Arial" panose="020B0604020202020204" pitchFamily="34" charset="0"/>
              </a:rPr>
              <a:t>=0.0000. </a:t>
            </a:r>
            <a:endParaRPr lang="en-US" sz="2000" dirty="0">
              <a:latin typeface="Arial" panose="020B0604020202020204" pitchFamily="34" charset="0"/>
              <a:cs typeface="Arial" panose="020B0604020202020204" pitchFamily="34" charset="0"/>
            </a:endParaRPr>
          </a:p>
        </p:txBody>
      </p:sp>
      <p:sp>
        <p:nvSpPr>
          <p:cNvPr id="6" name="Прямоугольник 5"/>
          <p:cNvSpPr/>
          <p:nvPr/>
        </p:nvSpPr>
        <p:spPr>
          <a:xfrm>
            <a:off x="448965" y="2970885"/>
            <a:ext cx="3331233" cy="2554545"/>
          </a:xfrm>
          <a:prstGeom prst="rect">
            <a:avLst/>
          </a:prstGeom>
        </p:spPr>
        <p:txBody>
          <a:bodyPr wrap="square">
            <a:spAutoFit/>
          </a:bodyPr>
          <a:lstStyle/>
          <a:p>
            <a:r>
              <a:rPr lang="en-GB" sz="2000" dirty="0">
                <a:latin typeface="Arial" panose="020B0604020202020204" pitchFamily="34" charset="0"/>
                <a:ea typeface="Times New Roman" panose="02020603050405020304" pitchFamily="18" charset="0"/>
                <a:cs typeface="Arial" panose="020B0604020202020204" pitchFamily="34" charset="0"/>
              </a:rPr>
              <a:t>Children with </a:t>
            </a:r>
            <a:r>
              <a:rPr lang="en-GB" sz="2000" dirty="0" smtClean="0">
                <a:latin typeface="Arial" panose="020B0604020202020204" pitchFamily="34" charset="0"/>
                <a:ea typeface="Times New Roman" panose="02020603050405020304" pitchFamily="18" charset="0"/>
                <a:cs typeface="Arial" panose="020B0604020202020204" pitchFamily="34" charset="0"/>
              </a:rPr>
              <a:t>AL </a:t>
            </a:r>
            <a:r>
              <a:rPr lang="en-GB" sz="2000" dirty="0">
                <a:latin typeface="Arial" panose="020B0604020202020204" pitchFamily="34" charset="0"/>
                <a:ea typeface="Times New Roman" panose="02020603050405020304" pitchFamily="18" charset="0"/>
                <a:cs typeface="Arial" panose="020B0604020202020204" pitchFamily="34" charset="0"/>
              </a:rPr>
              <a:t>during chemotherapy (group 1) had higher levels of phospholipids in EBC than </a:t>
            </a:r>
            <a:r>
              <a:rPr lang="en-GB" sz="2000" dirty="0" smtClean="0">
                <a:latin typeface="Arial" panose="020B0604020202020204" pitchFamily="34" charset="0"/>
                <a:ea typeface="Times New Roman" panose="02020603050405020304" pitchFamily="18" charset="0"/>
                <a:cs typeface="Arial" panose="020B0604020202020204" pitchFamily="34" charset="0"/>
              </a:rPr>
              <a:t>AL survivors after completed course of chemotherapy (group </a:t>
            </a:r>
            <a:r>
              <a:rPr lang="en-GB" sz="2000" dirty="0">
                <a:latin typeface="Arial" panose="020B0604020202020204" pitchFamily="34" charset="0"/>
                <a:ea typeface="Times New Roman" panose="02020603050405020304" pitchFamily="18" charset="0"/>
                <a:cs typeface="Arial" panose="020B0604020202020204" pitchFamily="34" charset="0"/>
              </a:rPr>
              <a:t>2): </a:t>
            </a:r>
            <a:endParaRPr lang="en-GB" sz="2000" dirty="0" smtClean="0">
              <a:latin typeface="Arial" panose="020B0604020202020204" pitchFamily="34" charset="0"/>
              <a:ea typeface="Times New Roman" panose="02020603050405020304" pitchFamily="18" charset="0"/>
              <a:cs typeface="Arial" panose="020B0604020202020204" pitchFamily="34" charset="0"/>
            </a:endParaRPr>
          </a:p>
          <a:p>
            <a:r>
              <a:rPr lang="en-GB" sz="2000" dirty="0" smtClean="0">
                <a:latin typeface="Arial" panose="020B0604020202020204" pitchFamily="34" charset="0"/>
                <a:ea typeface="Times New Roman" panose="02020603050405020304" pitchFamily="18" charset="0"/>
                <a:cs typeface="Arial" panose="020B0604020202020204" pitchFamily="34" charset="0"/>
              </a:rPr>
              <a:t>p</a:t>
            </a:r>
            <a:r>
              <a:rPr lang="en-GB" sz="2000" baseline="-25000" dirty="0" smtClean="0">
                <a:latin typeface="Arial" panose="020B0604020202020204" pitchFamily="34" charset="0"/>
                <a:ea typeface="Times New Roman" panose="02020603050405020304" pitchFamily="18" charset="0"/>
                <a:cs typeface="Arial" panose="020B0604020202020204" pitchFamily="34" charset="0"/>
              </a:rPr>
              <a:t>1-2</a:t>
            </a:r>
            <a:r>
              <a:rPr lang="en-GB" sz="2000" dirty="0">
                <a:latin typeface="Arial" panose="020B0604020202020204" pitchFamily="34" charset="0"/>
                <a:ea typeface="Times New Roman" panose="02020603050405020304" pitchFamily="18" charset="0"/>
                <a:cs typeface="Arial" panose="020B0604020202020204" pitchFamily="34" charset="0"/>
              </a:rPr>
              <a:t>= 0,000007.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54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22195"/>
            <a:ext cx="7797662" cy="1151965"/>
          </a:xfrm>
        </p:spPr>
        <p:txBody>
          <a:bodyPr/>
          <a:lstStyle/>
          <a:p>
            <a:r>
              <a:rPr lang="en-US" cap="none" dirty="0" smtClean="0"/>
              <a:t>ROC-analysis</a:t>
            </a:r>
            <a:endParaRPr lang="en-US" cap="none" dirty="0"/>
          </a:p>
        </p:txBody>
      </p:sp>
      <p:pic>
        <p:nvPicPr>
          <p:cNvPr id="4" name="Рисунок 3"/>
          <p:cNvPicPr>
            <a:picLocks noChangeAspect="1"/>
          </p:cNvPicPr>
          <p:nvPr/>
        </p:nvPicPr>
        <p:blipFill>
          <a:blip r:embed="rId2"/>
          <a:stretch>
            <a:fillRect/>
          </a:stretch>
        </p:blipFill>
        <p:spPr>
          <a:xfrm>
            <a:off x="4113885" y="680310"/>
            <a:ext cx="4428445" cy="4488469"/>
          </a:xfrm>
          <a:prstGeom prst="rect">
            <a:avLst/>
          </a:prstGeom>
        </p:spPr>
      </p:pic>
      <p:sp>
        <p:nvSpPr>
          <p:cNvPr id="5" name="Прямоугольник 4"/>
          <p:cNvSpPr/>
          <p:nvPr/>
        </p:nvSpPr>
        <p:spPr>
          <a:xfrm>
            <a:off x="384140" y="1596540"/>
            <a:ext cx="3424335" cy="2862322"/>
          </a:xfrm>
          <a:prstGeom prst="rect">
            <a:avLst/>
          </a:prstGeom>
        </p:spPr>
        <p:txBody>
          <a:bodyPr wrap="square">
            <a:spAutoFit/>
          </a:bodyPr>
          <a:lstStyle/>
          <a:p>
            <a:r>
              <a:rPr lang="en-GB" sz="2000" dirty="0" smtClean="0">
                <a:latin typeface="Arial" panose="020B0604020202020204" pitchFamily="34" charset="0"/>
                <a:ea typeface="Times New Roman" panose="02020603050405020304" pitchFamily="18" charset="0"/>
                <a:cs typeface="Arial" panose="020B0604020202020204" pitchFamily="34" charset="0"/>
              </a:rPr>
              <a:t>Phospholipids </a:t>
            </a:r>
            <a:r>
              <a:rPr lang="en-GB" sz="2000" dirty="0">
                <a:latin typeface="Arial" panose="020B0604020202020204" pitchFamily="34" charset="0"/>
                <a:ea typeface="Times New Roman" panose="02020603050405020304" pitchFamily="18" charset="0"/>
                <a:cs typeface="Arial" panose="020B0604020202020204" pitchFamily="34" charset="0"/>
              </a:rPr>
              <a:t>level in EBC collected during the induction phase of chemotherapy &gt;132.15 </a:t>
            </a:r>
            <a:r>
              <a:rPr lang="en-GB" sz="2000" dirty="0" err="1">
                <a:latin typeface="Arial" panose="020B0604020202020204" pitchFamily="34" charset="0"/>
                <a:ea typeface="Times New Roman" panose="02020603050405020304" pitchFamily="18" charset="0"/>
                <a:cs typeface="Arial" panose="020B0604020202020204" pitchFamily="34" charset="0"/>
              </a:rPr>
              <a:t>mmol</a:t>
            </a:r>
            <a:r>
              <a:rPr lang="en-GB" sz="2000" dirty="0">
                <a:latin typeface="Arial" panose="020B0604020202020204" pitchFamily="34" charset="0"/>
                <a:ea typeface="Times New Roman" panose="02020603050405020304" pitchFamily="18" charset="0"/>
                <a:cs typeface="Arial" panose="020B0604020202020204" pitchFamily="34" charset="0"/>
              </a:rPr>
              <a:t>/l can be predictive for acute pulmonary complications (AUC 0.968; sensitivity 90.48%; specificity 100.00%).</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389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22195"/>
            <a:ext cx="7797662" cy="1151965"/>
          </a:xfrm>
        </p:spPr>
        <p:txBody>
          <a:bodyPr/>
          <a:lstStyle/>
          <a:p>
            <a:r>
              <a:rPr lang="en-US" cap="none" dirty="0" smtClean="0"/>
              <a:t>ROC-analysis</a:t>
            </a:r>
            <a:endParaRPr lang="en-US" cap="none" dirty="0"/>
          </a:p>
        </p:txBody>
      </p:sp>
      <p:sp>
        <p:nvSpPr>
          <p:cNvPr id="5" name="Прямоугольник 4"/>
          <p:cNvSpPr/>
          <p:nvPr/>
        </p:nvSpPr>
        <p:spPr>
          <a:xfrm>
            <a:off x="384140" y="1596540"/>
            <a:ext cx="3424335" cy="2554545"/>
          </a:xfrm>
          <a:prstGeom prst="rect">
            <a:avLst/>
          </a:prstGeom>
        </p:spPr>
        <p:txBody>
          <a:bodyPr wrap="square">
            <a:spAutoFit/>
          </a:bodyPr>
          <a:lstStyle/>
          <a:p>
            <a:r>
              <a:rPr lang="en-GB" sz="2000" dirty="0" smtClean="0">
                <a:latin typeface="Arial" panose="020B0604020202020204" pitchFamily="34" charset="0"/>
                <a:ea typeface="Times New Roman" panose="02020603050405020304" pitchFamily="18" charset="0"/>
                <a:cs typeface="Arial" panose="020B0604020202020204" pitchFamily="34" charset="0"/>
              </a:rPr>
              <a:t>Phospholipids</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level in EBC </a:t>
            </a:r>
            <a:r>
              <a:rPr lang="en-US" sz="2000" dirty="0" smtClean="0">
                <a:latin typeface="Arial" panose="020B0604020202020204" pitchFamily="34" charset="0"/>
                <a:ea typeface="Times New Roman" panose="02020603050405020304" pitchFamily="18" charset="0"/>
                <a:cs typeface="Arial" panose="020B0604020202020204" pitchFamily="34" charset="0"/>
              </a:rPr>
              <a:t>after the completed chemotherapy &gt;131.16 </a:t>
            </a:r>
            <a:r>
              <a:rPr lang="en-US" sz="2000" dirty="0" err="1">
                <a:latin typeface="Arial" panose="020B0604020202020204" pitchFamily="34" charset="0"/>
                <a:ea typeface="Times New Roman" panose="02020603050405020304" pitchFamily="18" charset="0"/>
                <a:cs typeface="Arial" panose="020B0604020202020204" pitchFamily="34" charset="0"/>
              </a:rPr>
              <a:t>mmol</a:t>
            </a:r>
            <a:r>
              <a:rPr lang="en-US" sz="2000" dirty="0">
                <a:latin typeface="Arial" panose="020B0604020202020204" pitchFamily="34" charset="0"/>
                <a:ea typeface="Times New Roman" panose="02020603050405020304" pitchFamily="18" charset="0"/>
                <a:cs typeface="Arial" panose="020B0604020202020204" pitchFamily="34" charset="0"/>
              </a:rPr>
              <a:t>/l can be predictive for persistent pulmonary complications (AUC </a:t>
            </a:r>
            <a:r>
              <a:rPr lang="en-US" sz="2000" dirty="0" smtClean="0">
                <a:latin typeface="Arial" panose="020B0604020202020204" pitchFamily="34" charset="0"/>
                <a:ea typeface="Times New Roman" panose="02020603050405020304" pitchFamily="18" charset="0"/>
                <a:cs typeface="Arial" panose="020B0604020202020204" pitchFamily="34" charset="0"/>
              </a:rPr>
              <a:t>0.857; </a:t>
            </a:r>
            <a:r>
              <a:rPr lang="en-US" sz="2000" dirty="0">
                <a:latin typeface="Arial" panose="020B0604020202020204" pitchFamily="34" charset="0"/>
                <a:ea typeface="Times New Roman" panose="02020603050405020304" pitchFamily="18" charset="0"/>
                <a:cs typeface="Arial" panose="020B0604020202020204" pitchFamily="34" charset="0"/>
              </a:rPr>
              <a:t>sensitivity 100.00%; specificity </a:t>
            </a:r>
            <a:r>
              <a:rPr lang="en-US" sz="2000" dirty="0" smtClean="0">
                <a:latin typeface="Arial" panose="020B0604020202020204" pitchFamily="34" charset="0"/>
                <a:ea typeface="Times New Roman" panose="02020603050405020304" pitchFamily="18" charset="0"/>
                <a:cs typeface="Arial" panose="020B0604020202020204" pitchFamily="34" charset="0"/>
              </a:rPr>
              <a:t>85.00%).</a:t>
            </a:r>
            <a:endParaRPr lang="en-US" sz="20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4013588" y="1138425"/>
            <a:ext cx="4286470" cy="4121362"/>
          </a:xfrm>
          <a:prstGeom prst="rect">
            <a:avLst/>
          </a:prstGeom>
        </p:spPr>
      </p:pic>
    </p:spTree>
    <p:extLst>
      <p:ext uri="{BB962C8B-B14F-4D97-AF65-F5344CB8AC3E}">
        <p14:creationId xmlns:p14="http://schemas.microsoft.com/office/powerpoint/2010/main" val="70641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17" y="212362"/>
            <a:ext cx="7797662" cy="1151965"/>
          </a:xfrm>
        </p:spPr>
        <p:txBody>
          <a:bodyPr/>
          <a:lstStyle/>
          <a:p>
            <a:pPr algn="ctr"/>
            <a:r>
              <a:rPr lang="en-GB" dirty="0" smtClean="0"/>
              <a:t>Conclusion</a:t>
            </a:r>
            <a:endParaRPr lang="en-US" cap="none" dirty="0"/>
          </a:p>
        </p:txBody>
      </p:sp>
      <p:pic>
        <p:nvPicPr>
          <p:cNvPr id="5" name="Рисунок 4"/>
          <p:cNvPicPr>
            <a:picLocks noChangeAspect="1"/>
          </p:cNvPicPr>
          <p:nvPr/>
        </p:nvPicPr>
        <p:blipFill>
          <a:blip r:embed="rId2"/>
          <a:stretch>
            <a:fillRect/>
          </a:stretch>
        </p:blipFill>
        <p:spPr>
          <a:xfrm>
            <a:off x="6244704" y="2207360"/>
            <a:ext cx="2162175" cy="2114550"/>
          </a:xfrm>
          <a:prstGeom prst="rect">
            <a:avLst/>
          </a:prstGeom>
        </p:spPr>
      </p:pic>
      <p:sp>
        <p:nvSpPr>
          <p:cNvPr id="6" name="Прямоугольник 5"/>
          <p:cNvSpPr/>
          <p:nvPr/>
        </p:nvSpPr>
        <p:spPr>
          <a:xfrm>
            <a:off x="448965" y="1739268"/>
            <a:ext cx="5497380" cy="3170099"/>
          </a:xfrm>
          <a:prstGeom prst="rect">
            <a:avLst/>
          </a:prstGeom>
        </p:spPr>
        <p:txBody>
          <a:bodyPr wrap="square">
            <a:spAutoFit/>
          </a:bodyPr>
          <a:lstStyle/>
          <a:p>
            <a:pPr marL="285750" indent="-285750">
              <a:buFont typeface="Wingdings" panose="05000000000000000000" pitchFamily="2" charset="2"/>
              <a:buChar char="ü"/>
            </a:pPr>
            <a:r>
              <a:rPr lang="en-US" sz="2000" dirty="0" smtClean="0">
                <a:latin typeface="Arial" panose="020B0604020202020204" pitchFamily="34" charset="0"/>
                <a:ea typeface="Calibri" panose="020F0502020204030204" pitchFamily="34" charset="0"/>
                <a:cs typeface="Arial" panose="020B0604020202020204" pitchFamily="34" charset="0"/>
              </a:rPr>
              <a:t>Children </a:t>
            </a:r>
            <a:r>
              <a:rPr lang="en-US" sz="2000" dirty="0">
                <a:latin typeface="Arial" panose="020B0604020202020204" pitchFamily="34" charset="0"/>
                <a:ea typeface="Calibri" panose="020F0502020204030204" pitchFamily="34" charset="0"/>
                <a:cs typeface="Arial" panose="020B0604020202020204" pitchFamily="34" charset="0"/>
              </a:rPr>
              <a:t>with </a:t>
            </a:r>
            <a:r>
              <a:rPr lang="en-US" sz="2000" dirty="0" smtClean="0">
                <a:latin typeface="Arial" panose="020B0604020202020204" pitchFamily="34" charset="0"/>
                <a:ea typeface="Calibri" panose="020F0502020204030204" pitchFamily="34" charset="0"/>
                <a:cs typeface="Arial" panose="020B0604020202020204" pitchFamily="34" charset="0"/>
              </a:rPr>
              <a:t>AL </a:t>
            </a:r>
            <a:r>
              <a:rPr lang="en-US" sz="2000" dirty="0">
                <a:latin typeface="Arial" panose="020B0604020202020204" pitchFamily="34" charset="0"/>
                <a:ea typeface="Calibri" panose="020F0502020204030204" pitchFamily="34" charset="0"/>
                <a:cs typeface="Arial" panose="020B0604020202020204" pitchFamily="34" charset="0"/>
              </a:rPr>
              <a:t>can be classified as a risk group for the development of pulmonary pathology, both during the period of </a:t>
            </a:r>
            <a:r>
              <a:rPr lang="en-US" sz="2000" dirty="0" smtClean="0">
                <a:latin typeface="Arial" panose="020B0604020202020204" pitchFamily="34" charset="0"/>
                <a:ea typeface="Calibri" panose="020F0502020204030204" pitchFamily="34" charset="0"/>
                <a:cs typeface="Arial" panose="020B0604020202020204" pitchFamily="34" charset="0"/>
              </a:rPr>
              <a:t>chemotherapy </a:t>
            </a:r>
            <a:r>
              <a:rPr lang="en-US" sz="2000" dirty="0">
                <a:latin typeface="Arial" panose="020B0604020202020204" pitchFamily="34" charset="0"/>
                <a:ea typeface="Calibri" panose="020F0502020204030204" pitchFamily="34" charset="0"/>
                <a:cs typeface="Arial" panose="020B0604020202020204" pitchFamily="34" charset="0"/>
              </a:rPr>
              <a:t>treatment and in long term remission after completion of chemotherapy</a:t>
            </a:r>
            <a:r>
              <a:rPr lang="en-US" sz="2000" dirty="0" smtClean="0">
                <a:latin typeface="Arial" panose="020B0604020202020204" pitchFamily="34" charset="0"/>
                <a:ea typeface="Calibri" panose="020F0502020204030204" pitchFamily="34" charset="0"/>
                <a:cs typeface="Arial" panose="020B0604020202020204" pitchFamily="34" charset="0"/>
              </a:rPr>
              <a:t>.</a:t>
            </a:r>
          </a:p>
          <a:p>
            <a:pPr marL="285750" indent="-285750">
              <a:buFont typeface="Wingdings" panose="05000000000000000000" pitchFamily="2" charset="2"/>
              <a:buChar char="ü"/>
            </a:pP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en-US" sz="2000" dirty="0">
                <a:latin typeface="Arial" panose="020B0604020202020204" pitchFamily="34" charset="0"/>
                <a:ea typeface="Calibri" panose="020F0502020204030204" pitchFamily="34" charset="0"/>
                <a:cs typeface="Arial" panose="020B0604020202020204" pitchFamily="34" charset="0"/>
              </a:rPr>
              <a:t>The level of phospholipids in EBC can be considered a possible predictor of pulmonary complications in children with acute leukemia.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97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онкурс-фестиваль патріотичної пісні «Від серця до серця» 2022 у Конотопі –  Конотоп.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60" y="222195"/>
            <a:ext cx="8435133" cy="442844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9780" y="4650640"/>
            <a:ext cx="8297464"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Thank you for your attention!</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8630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8948" y="35383"/>
            <a:ext cx="7797662" cy="1151965"/>
          </a:xfrm>
        </p:spPr>
        <p:txBody>
          <a:bodyPr/>
          <a:lstStyle/>
          <a:p>
            <a:r>
              <a:rPr lang="en-US" sz="3600" dirty="0" smtClean="0"/>
              <a:t>          Introduction</a:t>
            </a:r>
            <a:endParaRPr lang="en-US" sz="3600" dirty="0"/>
          </a:p>
        </p:txBody>
      </p:sp>
      <p:sp>
        <p:nvSpPr>
          <p:cNvPr id="5" name="Объект 4"/>
          <p:cNvSpPr>
            <a:spLocks noGrp="1"/>
          </p:cNvSpPr>
          <p:nvPr>
            <p:ph sz="quarter" idx="13"/>
          </p:nvPr>
        </p:nvSpPr>
        <p:spPr>
          <a:xfrm>
            <a:off x="158948" y="899486"/>
            <a:ext cx="5646835" cy="4275740"/>
          </a:xfrm>
        </p:spPr>
        <p:txBody>
          <a:bodyPr>
            <a:noAutofit/>
          </a:bodyPr>
          <a:lstStyle/>
          <a:p>
            <a:r>
              <a:rPr lang="en-US" sz="1800" cap="none" dirty="0" smtClean="0">
                <a:latin typeface="Arial" panose="020B0604020202020204" pitchFamily="34" charset="0"/>
                <a:cs typeface="Arial" panose="020B0604020202020204" pitchFamily="34" charset="0"/>
              </a:rPr>
              <a:t>Acute leukemia (AL) is a most common cancer in children.</a:t>
            </a:r>
          </a:p>
          <a:p>
            <a:r>
              <a:rPr lang="en-US" sz="1800" cap="none" dirty="0" smtClean="0">
                <a:latin typeface="Arial" panose="020B0604020202020204" pitchFamily="34" charset="0"/>
                <a:cs typeface="Arial" panose="020B0604020202020204" pitchFamily="34" charset="0"/>
              </a:rPr>
              <a:t>In </a:t>
            </a:r>
            <a:r>
              <a:rPr lang="en-US" sz="1800" cap="none" dirty="0">
                <a:latin typeface="Arial" panose="020B0604020202020204" pitchFamily="34" charset="0"/>
                <a:cs typeface="Arial" panose="020B0604020202020204" pitchFamily="34" charset="0"/>
              </a:rPr>
              <a:t>Ukraine t</a:t>
            </a:r>
            <a:r>
              <a:rPr lang="en-US" sz="1800" cap="none" dirty="0" smtClean="0">
                <a:latin typeface="Arial" panose="020B0604020202020204" pitchFamily="34" charset="0"/>
                <a:cs typeface="Arial" panose="020B0604020202020204" pitchFamily="34" charset="0"/>
              </a:rPr>
              <a:t>he incidence of AL among children is 4.7:100,000, and mortality from AL is 0.9:100,000 [1]. </a:t>
            </a:r>
          </a:p>
          <a:p>
            <a:r>
              <a:rPr lang="en-US" sz="1800" cap="none" dirty="0" smtClean="0">
                <a:latin typeface="Arial" panose="020B0604020202020204" pitchFamily="34" charset="0"/>
                <a:cs typeface="Arial" panose="020B0604020202020204" pitchFamily="34" charset="0"/>
              </a:rPr>
              <a:t>In resent decades there has been an improvement in the quality of treatment of this pathology [2].</a:t>
            </a:r>
          </a:p>
          <a:p>
            <a:r>
              <a:rPr lang="en-US" sz="1800" cap="none" dirty="0" smtClean="0">
                <a:latin typeface="Arial" panose="020B0604020202020204" pitchFamily="34" charset="0"/>
                <a:cs typeface="Arial" panose="020B0604020202020204" pitchFamily="34" charset="0"/>
              </a:rPr>
              <a:t> However, the course of the disease itself and the treatment of hl with the use of chemotherapeutic drugs cause serious complications, including pulmonary ones.</a:t>
            </a:r>
            <a:endParaRPr lang="en-US" sz="1800" cap="none" dirty="0">
              <a:latin typeface="Arial" panose="020B0604020202020204" pitchFamily="34" charset="0"/>
              <a:cs typeface="Arial" panose="020B0604020202020204" pitchFamily="34" charset="0"/>
            </a:endParaRPr>
          </a:p>
        </p:txBody>
      </p:sp>
      <p:sp>
        <p:nvSpPr>
          <p:cNvPr id="7" name="Прямоугольник 6"/>
          <p:cNvSpPr/>
          <p:nvPr/>
        </p:nvSpPr>
        <p:spPr>
          <a:xfrm>
            <a:off x="158948" y="5566870"/>
            <a:ext cx="7009037" cy="954107"/>
          </a:xfrm>
          <a:prstGeom prst="rect">
            <a:avLst/>
          </a:prstGeom>
        </p:spPr>
        <p:txBody>
          <a:bodyPr wrap="square">
            <a:spAutoFit/>
          </a:bodyPr>
          <a:lstStyle/>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Bulletin of National Cancer Registry of Ukraine. Cancer in Ukraine  2020 - 2021: Incidence, mortality, prevalence and other relevant statistics. </a:t>
            </a:r>
            <a:r>
              <a:rPr lang="en-US" sz="1400" dirty="0" smtClean="0">
                <a:solidFill>
                  <a:schemeClr val="bg1"/>
                </a:solidFill>
                <a:latin typeface="Arial" panose="020B0604020202020204" pitchFamily="34" charset="0"/>
                <a:cs typeface="Arial" panose="020B0604020202020204" pitchFamily="34" charset="0"/>
              </a:rPr>
              <a:t>2022, 23:66</a:t>
            </a:r>
          </a:p>
          <a:p>
            <a:pPr marL="342900" indent="-342900">
              <a:buAutoNum type="arabicPeriod"/>
            </a:pPr>
            <a:r>
              <a:rPr lang="en-US" sz="1400" dirty="0">
                <a:solidFill>
                  <a:schemeClr val="bg1"/>
                </a:solidFill>
                <a:latin typeface="Arial" panose="020B0604020202020204" pitchFamily="34" charset="0"/>
                <a:cs typeface="Arial" panose="020B0604020202020204" pitchFamily="34" charset="0"/>
              </a:rPr>
              <a:t>Surveillance, Epidemiology, and End Results (SEER</a:t>
            </a:r>
            <a:r>
              <a:rPr lang="en-US" sz="1400" dirty="0" smtClean="0">
                <a:solidFill>
                  <a:schemeClr val="bg1"/>
                </a:solidFill>
                <a:latin typeface="Arial" panose="020B0604020202020204" pitchFamily="34" charset="0"/>
                <a:cs typeface="Arial" panose="020B0604020202020204" pitchFamily="34" charset="0"/>
              </a:rPr>
              <a:t>), USA, 2022.</a:t>
            </a:r>
          </a:p>
          <a:p>
            <a:endParaRPr lang="ru-RU" sz="1400" dirty="0">
              <a:solidFill>
                <a:schemeClr val="bg1"/>
              </a:solidFill>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5917" y="422456"/>
            <a:ext cx="3185510" cy="2054654"/>
          </a:xfrm>
          <a:prstGeom prst="rect">
            <a:avLst/>
          </a:prstGeom>
        </p:spPr>
      </p:pic>
      <p:pic>
        <p:nvPicPr>
          <p:cNvPr id="11" name="Picture 3"/>
          <p:cNvPicPr>
            <a:picLocks noChangeAspect="1" noChangeArrowheads="1"/>
          </p:cNvPicPr>
          <p:nvPr/>
        </p:nvPicPr>
        <p:blipFill>
          <a:blip r:embed="rId3" cstate="print"/>
          <a:srcRect/>
          <a:stretch>
            <a:fillRect/>
          </a:stretch>
        </p:blipFill>
        <p:spPr bwMode="auto">
          <a:xfrm>
            <a:off x="5939094" y="3037356"/>
            <a:ext cx="3059157" cy="2022431"/>
          </a:xfrm>
          <a:prstGeom prst="rect">
            <a:avLst/>
          </a:prstGeom>
          <a:noFill/>
          <a:ln w="9525">
            <a:noFill/>
            <a:miter lim="800000"/>
            <a:headEnd/>
            <a:tailEnd/>
          </a:ln>
        </p:spPr>
      </p:pic>
    </p:spTree>
    <p:extLst>
      <p:ext uri="{BB962C8B-B14F-4D97-AF65-F5344CB8AC3E}">
        <p14:creationId xmlns:p14="http://schemas.microsoft.com/office/powerpoint/2010/main" val="900165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96259" y="0"/>
            <a:ext cx="5081986" cy="5260258"/>
          </a:xfrm>
        </p:spPr>
        <p:txBody>
          <a:bodyPr>
            <a:normAutofit/>
          </a:bodyPr>
          <a:lstStyle/>
          <a:p>
            <a:pPr marL="0"/>
            <a:r>
              <a:rPr lang="en-GB" sz="3200" cap="none" dirty="0" smtClean="0">
                <a:solidFill>
                  <a:schemeClr val="accent1"/>
                </a:solidFill>
                <a:cs typeface="Arial" panose="020B0604020202020204" pitchFamily="34" charset="0"/>
              </a:rPr>
              <a:t>Pulmonary complications </a:t>
            </a:r>
          </a:p>
          <a:p>
            <a:pPr marL="0"/>
            <a:r>
              <a:rPr lang="en-US" cap="none" dirty="0" smtClean="0">
                <a:latin typeface="Arial" panose="020B0604020202020204" pitchFamily="34" charset="0"/>
                <a:cs typeface="Arial" panose="020B0604020202020204" pitchFamily="34" charset="0"/>
              </a:rPr>
              <a:t>A</a:t>
            </a:r>
            <a:r>
              <a:rPr lang="en-GB" cap="none" dirty="0" err="1" smtClean="0">
                <a:latin typeface="Arial" panose="020B0604020202020204" pitchFamily="34" charset="0"/>
                <a:cs typeface="Arial" panose="020B0604020202020204" pitchFamily="34" charset="0"/>
              </a:rPr>
              <a:t>ssociated</a:t>
            </a:r>
            <a:r>
              <a:rPr lang="en-GB" cap="none" dirty="0" smtClean="0">
                <a:latin typeface="Arial" panose="020B0604020202020204" pitchFamily="34" charset="0"/>
                <a:cs typeface="Arial" panose="020B0604020202020204" pitchFamily="34" charset="0"/>
              </a:rPr>
              <a:t> both with the course of the underlying disease and with the side effects of the treatment.</a:t>
            </a:r>
          </a:p>
          <a:p>
            <a:pPr marL="0"/>
            <a:r>
              <a:rPr lang="en-US" cap="none" dirty="0" smtClean="0">
                <a:latin typeface="Arial" panose="020B0604020202020204" pitchFamily="34" charset="0"/>
                <a:cs typeface="Arial" panose="020B0604020202020204" pitchFamily="34" charset="0"/>
              </a:rPr>
              <a:t>Acute pulmonary complication, including, lung infections are common during chemotherapy protocols and can influence on prognosis of AL. </a:t>
            </a:r>
            <a:endParaRPr lang="en-GB" cap="none" dirty="0" smtClean="0">
              <a:latin typeface="Arial" panose="020B0604020202020204" pitchFamily="34" charset="0"/>
              <a:cs typeface="Arial" panose="020B0604020202020204" pitchFamily="34" charset="0"/>
            </a:endParaRPr>
          </a:p>
          <a:p>
            <a:pPr marL="0"/>
            <a:r>
              <a:rPr lang="en-US" cap="none" dirty="0" smtClean="0">
                <a:latin typeface="Arial" panose="020B0604020202020204" pitchFamily="34" charset="0"/>
                <a:cs typeface="Arial" panose="020B0604020202020204" pitchFamily="34" charset="0"/>
              </a:rPr>
              <a:t>Some pulmonary complications are still persist in the long term period among pediatric cancer survivors. </a:t>
            </a:r>
          </a:p>
        </p:txBody>
      </p:sp>
      <p:pic>
        <p:nvPicPr>
          <p:cNvPr id="6" name="Рисунок 5"/>
          <p:cNvPicPr>
            <a:picLocks noChangeAspect="1"/>
          </p:cNvPicPr>
          <p:nvPr/>
        </p:nvPicPr>
        <p:blipFill>
          <a:blip r:embed="rId2"/>
          <a:stretch>
            <a:fillRect/>
          </a:stretch>
        </p:blipFill>
        <p:spPr>
          <a:xfrm>
            <a:off x="5741813" y="374900"/>
            <a:ext cx="2891224" cy="2758522"/>
          </a:xfrm>
          <a:prstGeom prst="rect">
            <a:avLst/>
          </a:prstGeom>
        </p:spPr>
      </p:pic>
      <p:pic>
        <p:nvPicPr>
          <p:cNvPr id="3074" name="Picture 2" descr="Обструктивный бронхит у детей - причины, симптомы и леч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245" y="3581706"/>
            <a:ext cx="3299683" cy="187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42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4" y="222195"/>
            <a:ext cx="7414473" cy="1151965"/>
          </a:xfrm>
        </p:spPr>
        <p:txBody>
          <a:bodyPr/>
          <a:lstStyle/>
          <a:p>
            <a:r>
              <a:rPr lang="en-US" dirty="0"/>
              <a:t>PHOSPHOLIPIDS</a:t>
            </a:r>
          </a:p>
        </p:txBody>
      </p:sp>
      <p:pic>
        <p:nvPicPr>
          <p:cNvPr id="2050" name="Picture 2" descr="Ijms 20 00831 g001"/>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266590" y="1480240"/>
            <a:ext cx="4597263" cy="40487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15221" y="5635102"/>
            <a:ext cx="4572000" cy="769441"/>
          </a:xfrm>
          <a:prstGeom prst="rect">
            <a:avLst/>
          </a:prstGeom>
        </p:spPr>
        <p:txBody>
          <a:bodyPr>
            <a:spAutoFit/>
          </a:bodyPr>
          <a:lstStyle/>
          <a:p>
            <a:r>
              <a:rPr lang="en-US" sz="1100" dirty="0">
                <a:solidFill>
                  <a:schemeClr val="bg1"/>
                </a:solidFill>
                <a:latin typeface="Arial" panose="020B0604020202020204" pitchFamily="34" charset="0"/>
                <a:cs typeface="Arial" panose="020B0604020202020204" pitchFamily="34" charset="0"/>
              </a:rPr>
              <a:t>Nova Z, </a:t>
            </a:r>
            <a:r>
              <a:rPr lang="en-US" sz="1100" dirty="0" err="1">
                <a:solidFill>
                  <a:schemeClr val="bg1"/>
                </a:solidFill>
                <a:latin typeface="Arial" panose="020B0604020202020204" pitchFamily="34" charset="0"/>
                <a:cs typeface="Arial" panose="020B0604020202020204" pitchFamily="34" charset="0"/>
              </a:rPr>
              <a:t>Skovierova</a:t>
            </a:r>
            <a:r>
              <a:rPr lang="en-US" sz="1100" dirty="0">
                <a:solidFill>
                  <a:schemeClr val="bg1"/>
                </a:solidFill>
                <a:latin typeface="Arial" panose="020B0604020202020204" pitchFamily="34" charset="0"/>
                <a:cs typeface="Arial" panose="020B0604020202020204" pitchFamily="34" charset="0"/>
              </a:rPr>
              <a:t> H, </a:t>
            </a:r>
            <a:r>
              <a:rPr lang="en-US" sz="1100" dirty="0" err="1">
                <a:solidFill>
                  <a:schemeClr val="bg1"/>
                </a:solidFill>
                <a:latin typeface="Arial" panose="020B0604020202020204" pitchFamily="34" charset="0"/>
                <a:cs typeface="Arial" panose="020B0604020202020204" pitchFamily="34" charset="0"/>
              </a:rPr>
              <a:t>Calkovska</a:t>
            </a:r>
            <a:r>
              <a:rPr lang="en-US" sz="1100" dirty="0">
                <a:solidFill>
                  <a:schemeClr val="bg1"/>
                </a:solidFill>
                <a:latin typeface="Arial" panose="020B0604020202020204" pitchFamily="34" charset="0"/>
                <a:cs typeface="Arial" panose="020B0604020202020204" pitchFamily="34" charset="0"/>
              </a:rPr>
              <a:t> A. Alveolar-Capillary Membrane-Related Pulmonary Cells as a Target in Endotoxin-Induced Acute Lung Injury. International Journal of Molecular Sciences. 2019; 20(4):831. https://doi.org/10.3390/ijms20040831</a:t>
            </a:r>
          </a:p>
        </p:txBody>
      </p:sp>
      <p:sp>
        <p:nvSpPr>
          <p:cNvPr id="5" name="Прямоугольник 4"/>
          <p:cNvSpPr/>
          <p:nvPr/>
        </p:nvSpPr>
        <p:spPr>
          <a:xfrm>
            <a:off x="5065451" y="842425"/>
            <a:ext cx="2999539" cy="584775"/>
          </a:xfrm>
          <a:prstGeom prst="rect">
            <a:avLst/>
          </a:prstGeom>
          <a:noFill/>
        </p:spPr>
        <p:txBody>
          <a:bodyPr wrap="none" lIns="91440" tIns="45720" rIns="91440" bIns="45720">
            <a:spAutoFit/>
          </a:bodyPr>
          <a:lstStyle/>
          <a:p>
            <a:pPr algn="ctr"/>
            <a:r>
              <a:rPr lang="en-US" sz="3200" b="0" cap="none" spc="0" dirty="0" smtClean="0">
                <a:ln w="0"/>
                <a:solidFill>
                  <a:srgbClr val="002060"/>
                </a:solidFill>
                <a:effectLst>
                  <a:outerShdw blurRad="38100" dist="19050" dir="2700000" algn="tl" rotWithShape="0">
                    <a:schemeClr val="dk1">
                      <a:alpha val="40000"/>
                    </a:schemeClr>
                  </a:outerShdw>
                </a:effectLst>
              </a:rPr>
              <a:t>Blood-air barrier</a:t>
            </a:r>
            <a:endParaRPr lang="ru-RU" sz="3200" b="0" cap="none" spc="0" dirty="0">
              <a:ln w="0"/>
              <a:solidFill>
                <a:srgbClr val="002060"/>
              </a:solidFill>
              <a:effectLst>
                <a:outerShdw blurRad="38100" dist="19050" dir="2700000" algn="tl" rotWithShape="0">
                  <a:schemeClr val="dk1">
                    <a:alpha val="40000"/>
                  </a:schemeClr>
                </a:outerShdw>
              </a:effectLst>
            </a:endParaRPr>
          </a:p>
        </p:txBody>
      </p:sp>
      <p:sp>
        <p:nvSpPr>
          <p:cNvPr id="7" name="Прямоугольник 6"/>
          <p:cNvSpPr/>
          <p:nvPr/>
        </p:nvSpPr>
        <p:spPr>
          <a:xfrm>
            <a:off x="244891" y="1223626"/>
            <a:ext cx="3970330" cy="4678204"/>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Phospholipids (PL) are the main component of pulmonary surfactant, as well as the structural element of </a:t>
            </a:r>
            <a:r>
              <a:rPr lang="en-US" sz="2000" dirty="0" err="1">
                <a:latin typeface="Arial" panose="020B0604020202020204" pitchFamily="34" charset="0"/>
                <a:cs typeface="Arial" panose="020B0604020202020204" pitchFamily="34" charset="0"/>
              </a:rPr>
              <a:t>alveolocytes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assessment of PL level </a:t>
            </a:r>
            <a:r>
              <a:rPr lang="en-US" sz="2000" dirty="0">
                <a:latin typeface="Arial" panose="020B0604020202020204" pitchFamily="34" charset="0"/>
                <a:cs typeface="Arial" panose="020B0604020202020204" pitchFamily="34" charset="0"/>
              </a:rPr>
              <a:t>in exhaled breath condensate </a:t>
            </a:r>
            <a:r>
              <a:rPr lang="en-GB" sz="2000" dirty="0">
                <a:latin typeface="Arial" panose="020B0604020202020204" pitchFamily="34" charset="0"/>
                <a:cs typeface="Arial" panose="020B0604020202020204" pitchFamily="34" charset="0"/>
              </a:rPr>
              <a:t>(EBC) can be useful for a more detailed understanding of pathological processes in the lungs and its </a:t>
            </a:r>
            <a:r>
              <a:rPr lang="en-GB" sz="2000" dirty="0" smtClean="0">
                <a:latin typeface="Arial" panose="020B0604020202020204" pitchFamily="34" charset="0"/>
                <a:cs typeface="Arial" panose="020B0604020202020204" pitchFamily="34" charset="0"/>
              </a:rPr>
              <a:t>relations </a:t>
            </a:r>
            <a:r>
              <a:rPr lang="en-GB" sz="2000" dirty="0">
                <a:latin typeface="Arial" panose="020B0604020202020204" pitchFamily="34" charset="0"/>
                <a:cs typeface="Arial" panose="020B0604020202020204" pitchFamily="34" charset="0"/>
              </a:rPr>
              <a:t>with pulmonary complications in children with AL</a:t>
            </a:r>
            <a:endParaRPr lang="en-US" sz="20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7470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8719" y="374900"/>
            <a:ext cx="6139693" cy="1151965"/>
          </a:xfrm>
        </p:spPr>
        <p:txBody>
          <a:bodyPr/>
          <a:lstStyle/>
          <a:p>
            <a:r>
              <a:rPr lang="en-GB" dirty="0"/>
              <a:t>The aim of the study </a:t>
            </a:r>
            <a:endParaRPr lang="en-US" dirty="0"/>
          </a:p>
        </p:txBody>
      </p:sp>
      <p:sp>
        <p:nvSpPr>
          <p:cNvPr id="3" name="Объект 2"/>
          <p:cNvSpPr>
            <a:spLocks noGrp="1"/>
          </p:cNvSpPr>
          <p:nvPr>
            <p:ph sz="quarter" idx="13"/>
          </p:nvPr>
        </p:nvSpPr>
        <p:spPr>
          <a:xfrm>
            <a:off x="399252" y="1514186"/>
            <a:ext cx="7940660" cy="1832459"/>
          </a:xfrm>
        </p:spPr>
        <p:txBody>
          <a:bodyPr>
            <a:normAutofit/>
          </a:bodyPr>
          <a:lstStyle/>
          <a:p>
            <a:r>
              <a:rPr lang="en-GB" sz="2400" cap="none" dirty="0" smtClean="0">
                <a:latin typeface="Arial" panose="020B0604020202020204" pitchFamily="34" charset="0"/>
                <a:cs typeface="Arial" panose="020B0604020202020204" pitchFamily="34" charset="0"/>
              </a:rPr>
              <a:t>To assess the level of phospholipids in EBC in children with acute </a:t>
            </a:r>
            <a:r>
              <a:rPr lang="en-GB" sz="2400" cap="none" dirty="0" err="1" smtClean="0">
                <a:latin typeface="Arial" panose="020B0604020202020204" pitchFamily="34" charset="0"/>
                <a:cs typeface="Arial" panose="020B0604020202020204" pitchFamily="34" charset="0"/>
              </a:rPr>
              <a:t>leukemia</a:t>
            </a:r>
            <a:r>
              <a:rPr lang="en-GB" sz="2400" cap="none" dirty="0" smtClean="0">
                <a:latin typeface="Arial" panose="020B0604020202020204" pitchFamily="34" charset="0"/>
                <a:cs typeface="Arial" panose="020B0604020202020204" pitchFamily="34" charset="0"/>
              </a:rPr>
              <a:t> and its prognostic value</a:t>
            </a:r>
            <a:endParaRPr lang="en-US" sz="2400" cap="none" dirty="0">
              <a:latin typeface="Arial" panose="020B0604020202020204" pitchFamily="34" charset="0"/>
              <a:cs typeface="Arial" panose="020B0604020202020204" pitchFamily="34" charset="0"/>
            </a:endParaRPr>
          </a:p>
        </p:txBody>
      </p:sp>
      <p:pic>
        <p:nvPicPr>
          <p:cNvPr id="4" name="Содержимое 16" descr="Без названия (2).jpg"/>
          <p:cNvPicPr>
            <a:picLocks noChangeAspect="1"/>
          </p:cNvPicPr>
          <p:nvPr/>
        </p:nvPicPr>
        <p:blipFill>
          <a:blip r:embed="rId2" cstate="print"/>
          <a:stretch>
            <a:fillRect/>
          </a:stretch>
        </p:blipFill>
        <p:spPr>
          <a:xfrm>
            <a:off x="4724705" y="3581705"/>
            <a:ext cx="3802202" cy="2530193"/>
          </a:xfrm>
          <a:prstGeom prst="rect">
            <a:avLst/>
          </a:prstGeom>
        </p:spPr>
      </p:pic>
      <p:pic>
        <p:nvPicPr>
          <p:cNvPr id="4098" name="Picture 2" descr="Researchers argue that children with CML should receive different treatments than adults, which m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07" y="3490595"/>
            <a:ext cx="3817625" cy="25468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для презентации - 84 фот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52" y="374900"/>
            <a:ext cx="1362325" cy="129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81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5550"/>
            <a:ext cx="7797662" cy="807465"/>
          </a:xfrm>
        </p:spPr>
        <p:txBody>
          <a:bodyPr/>
          <a:lstStyle/>
          <a:p>
            <a:pPr algn="ctr"/>
            <a:r>
              <a:rPr lang="en-US" dirty="0"/>
              <a:t>Materials and methods</a:t>
            </a:r>
          </a:p>
        </p:txBody>
      </p:sp>
      <p:sp>
        <p:nvSpPr>
          <p:cNvPr id="3" name="Объект 2"/>
          <p:cNvSpPr>
            <a:spLocks noGrp="1"/>
          </p:cNvSpPr>
          <p:nvPr>
            <p:ph sz="quarter" idx="13"/>
          </p:nvPr>
        </p:nvSpPr>
        <p:spPr>
          <a:xfrm>
            <a:off x="3997379" y="966836"/>
            <a:ext cx="4658367" cy="4733855"/>
          </a:xfrm>
        </p:spPr>
        <p:txBody>
          <a:bodyPr>
            <a:normAutofit fontScale="92500" lnSpcReduction="20000"/>
          </a:bodyPr>
          <a:lstStyle/>
          <a:p>
            <a:r>
              <a:rPr lang="en-US" cap="none" dirty="0" smtClean="0">
                <a:latin typeface="Arial" panose="020B0604020202020204" pitchFamily="34" charset="0"/>
                <a:cs typeface="Arial" panose="020B0604020202020204" pitchFamily="34" charset="0"/>
              </a:rPr>
              <a:t>Our study included 51 children aged 6-18 years with acute leukemia and 15 healthy children for the control group. </a:t>
            </a:r>
          </a:p>
          <a:p>
            <a:r>
              <a:rPr lang="en-US" cap="none" dirty="0" smtClean="0">
                <a:latin typeface="Arial" panose="020B0604020202020204" pitchFamily="34" charset="0"/>
                <a:cs typeface="Arial" panose="020B0604020202020204" pitchFamily="34" charset="0"/>
              </a:rPr>
              <a:t>Children with AL were divided into 2 groups: </a:t>
            </a:r>
          </a:p>
          <a:p>
            <a:r>
              <a:rPr lang="en-US" cap="none" dirty="0" smtClean="0">
                <a:latin typeface="Arial" panose="020B0604020202020204" pitchFamily="34" charset="0"/>
                <a:cs typeface="Arial" panose="020B0604020202020204" pitchFamily="34" charset="0"/>
              </a:rPr>
              <a:t>1st group – during chemotherapy (n = 24) </a:t>
            </a:r>
          </a:p>
          <a:p>
            <a:r>
              <a:rPr lang="en-US" cap="none" dirty="0" smtClean="0">
                <a:latin typeface="Arial" panose="020B0604020202020204" pitchFamily="34" charset="0"/>
                <a:cs typeface="Arial" panose="020B0604020202020204" pitchFamily="34" charset="0"/>
              </a:rPr>
              <a:t>2nd group </a:t>
            </a:r>
            <a:r>
              <a:rPr lang="en-US" cap="none" dirty="0">
                <a:latin typeface="Arial" panose="020B0604020202020204" pitchFamily="34" charset="0"/>
                <a:cs typeface="Arial" panose="020B0604020202020204" pitchFamily="34" charset="0"/>
              </a:rPr>
              <a:t>– </a:t>
            </a:r>
            <a:r>
              <a:rPr lang="en-US" cap="none" dirty="0" smtClean="0">
                <a:latin typeface="Arial" panose="020B0604020202020204" pitchFamily="34" charset="0"/>
                <a:cs typeface="Arial" panose="020B0604020202020204" pitchFamily="34" charset="0"/>
              </a:rPr>
              <a:t>AL survivals</a:t>
            </a:r>
            <a:r>
              <a:rPr lang="en-US" cap="none" dirty="0">
                <a:latin typeface="Arial" panose="020B0604020202020204" pitchFamily="34" charset="0"/>
                <a:cs typeface="Arial" panose="020B0604020202020204" pitchFamily="34" charset="0"/>
              </a:rPr>
              <a:t>, who had completed total course of chemotherapy and had a remission for at least two years  </a:t>
            </a:r>
            <a:r>
              <a:rPr lang="en-US" cap="none" dirty="0" smtClean="0">
                <a:latin typeface="Arial" panose="020B0604020202020204" pitchFamily="34" charset="0"/>
                <a:cs typeface="Arial" panose="020B0604020202020204" pitchFamily="34" charset="0"/>
              </a:rPr>
              <a:t>(n= 27). </a:t>
            </a:r>
            <a:endParaRPr lang="uk-UA" cap="none" dirty="0" smtClean="0">
              <a:latin typeface="Arial" panose="020B0604020202020204" pitchFamily="34" charset="0"/>
              <a:cs typeface="Arial" panose="020B0604020202020204" pitchFamily="34" charset="0"/>
            </a:endParaRPr>
          </a:p>
          <a:p>
            <a:r>
              <a:rPr lang="en-US" cap="none" dirty="0" smtClean="0">
                <a:latin typeface="Arial" panose="020B0604020202020204" pitchFamily="34" charset="0"/>
                <a:cs typeface="Arial" panose="020B0604020202020204" pitchFamily="34" charset="0"/>
              </a:rPr>
              <a:t>Diagnosis and treatment of AL were according to BFM protocols</a:t>
            </a:r>
            <a:endParaRPr lang="en-US" cap="none"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2" cstate="print"/>
          <a:srcRect/>
          <a:stretch>
            <a:fillRect/>
          </a:stretch>
        </p:blipFill>
        <p:spPr bwMode="auto">
          <a:xfrm>
            <a:off x="252770" y="3581705"/>
            <a:ext cx="3708410" cy="2472274"/>
          </a:xfrm>
          <a:prstGeom prst="rect">
            <a:avLst/>
          </a:prstGeom>
          <a:noFill/>
          <a:ln w="9525">
            <a:noFill/>
            <a:miter lim="800000"/>
            <a:headEnd/>
            <a:tailEnd/>
          </a:ln>
        </p:spPr>
      </p:pic>
      <p:pic>
        <p:nvPicPr>
          <p:cNvPr id="5" name="Рисунок 4"/>
          <p:cNvPicPr>
            <a:picLocks noChangeAspect="1"/>
          </p:cNvPicPr>
          <p:nvPr/>
        </p:nvPicPr>
        <p:blipFill>
          <a:blip r:embed="rId3"/>
          <a:stretch>
            <a:fillRect/>
          </a:stretch>
        </p:blipFill>
        <p:spPr>
          <a:xfrm>
            <a:off x="318005" y="985720"/>
            <a:ext cx="3359510" cy="2348044"/>
          </a:xfrm>
          <a:prstGeom prst="rect">
            <a:avLst/>
          </a:prstGeom>
        </p:spPr>
      </p:pic>
    </p:spTree>
    <p:extLst>
      <p:ext uri="{BB962C8B-B14F-4D97-AF65-F5344CB8AC3E}">
        <p14:creationId xmlns:p14="http://schemas.microsoft.com/office/powerpoint/2010/main" val="761848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96260" y="374900"/>
            <a:ext cx="7796030" cy="5305095"/>
          </a:xfrm>
        </p:spPr>
        <p:txBody>
          <a:bodyPr>
            <a:normAutofit fontScale="92500" lnSpcReduction="10000"/>
          </a:bodyPr>
          <a:lstStyle/>
          <a:p>
            <a:pPr marL="0" indent="0">
              <a:buNone/>
            </a:pPr>
            <a:r>
              <a:rPr lang="en-US" sz="2600" b="1" cap="none" dirty="0" smtClean="0">
                <a:solidFill>
                  <a:srgbClr val="C00000"/>
                </a:solidFill>
                <a:latin typeface="Arial" panose="020B0604020202020204" pitchFamily="34" charset="0"/>
                <a:cs typeface="Arial" panose="020B0604020202020204" pitchFamily="34" charset="0"/>
              </a:rPr>
              <a:t>The criteria for inclusion: </a:t>
            </a:r>
          </a:p>
          <a:p>
            <a:r>
              <a:rPr lang="en-US" cap="none" dirty="0" smtClean="0">
                <a:latin typeface="Arial" panose="020B0604020202020204" pitchFamily="34" charset="0"/>
                <a:cs typeface="Arial" panose="020B0604020202020204" pitchFamily="34" charset="0"/>
              </a:rPr>
              <a:t>verified diagnosis of AL</a:t>
            </a:r>
          </a:p>
          <a:p>
            <a:r>
              <a:rPr lang="en-US" cap="none" dirty="0" smtClean="0">
                <a:latin typeface="Arial" panose="020B0604020202020204" pitchFamily="34" charset="0"/>
                <a:cs typeface="Arial" panose="020B0604020202020204" pitchFamily="34" charset="0"/>
              </a:rPr>
              <a:t>age 6-17 years</a:t>
            </a:r>
          </a:p>
          <a:p>
            <a:r>
              <a:rPr lang="en-US" cap="none" dirty="0" smtClean="0">
                <a:latin typeface="Arial" panose="020B0604020202020204" pitchFamily="34" charset="0"/>
                <a:cs typeface="Arial" panose="020B0604020202020204" pitchFamily="34" charset="0"/>
              </a:rPr>
              <a:t>signed consent from parents, and/or patients. </a:t>
            </a:r>
          </a:p>
          <a:p>
            <a:pPr marL="0" indent="0">
              <a:buNone/>
            </a:pPr>
            <a:r>
              <a:rPr lang="en-US" sz="2600" b="1" cap="none" dirty="0" smtClean="0">
                <a:solidFill>
                  <a:srgbClr val="C00000"/>
                </a:solidFill>
                <a:latin typeface="Arial" panose="020B0604020202020204" pitchFamily="34" charset="0"/>
                <a:cs typeface="Arial" panose="020B0604020202020204" pitchFamily="34" charset="0"/>
              </a:rPr>
              <a:t>The criteria for exclusion: </a:t>
            </a:r>
          </a:p>
          <a:p>
            <a:r>
              <a:rPr lang="en-US" cap="none" dirty="0" smtClean="0">
                <a:latin typeface="Arial" panose="020B0604020202020204" pitchFamily="34" charset="0"/>
                <a:cs typeface="Arial" panose="020B0604020202020204" pitchFamily="34" charset="0"/>
              </a:rPr>
              <a:t>refusal of the parents or/and patients to sign the consent</a:t>
            </a:r>
          </a:p>
          <a:p>
            <a:r>
              <a:rPr lang="en-US" cap="none" dirty="0" smtClean="0">
                <a:latin typeface="Arial" panose="020B0604020202020204" pitchFamily="34" charset="0"/>
                <a:cs typeface="Arial" panose="020B0604020202020204" pitchFamily="34" charset="0"/>
              </a:rPr>
              <a:t>age less than 6 years or problems in following instructions during EBC collection</a:t>
            </a:r>
          </a:p>
          <a:p>
            <a:r>
              <a:rPr lang="en-US" cap="none" dirty="0" smtClean="0">
                <a:latin typeface="Arial" panose="020B0604020202020204" pitchFamily="34" charset="0"/>
                <a:cs typeface="Arial" panose="020B0604020202020204" pitchFamily="34" charset="0"/>
              </a:rPr>
              <a:t>diagnosed chronic pulmonary diseases before the debut of AL</a:t>
            </a:r>
          </a:p>
          <a:p>
            <a:r>
              <a:rPr lang="en-US" cap="none" dirty="0" smtClean="0">
                <a:latin typeface="Arial" panose="020B0604020202020204" pitchFamily="34" charset="0"/>
                <a:cs typeface="Arial" panose="020B0604020202020204" pitchFamily="34" charset="0"/>
              </a:rPr>
              <a:t> any hereditary diseases that lead to changes in the structure and functioning of the respiratory system, including cystic fibrosis; </a:t>
            </a:r>
          </a:p>
          <a:p>
            <a:r>
              <a:rPr lang="en-US" cap="none" dirty="0" smtClean="0">
                <a:latin typeface="Arial" panose="020B0604020202020204" pitchFamily="34" charset="0"/>
                <a:cs typeface="Arial" panose="020B0604020202020204" pitchFamily="34" charset="0"/>
              </a:rPr>
              <a:t>proven hereditary immune deficiency.</a:t>
            </a:r>
          </a:p>
          <a:p>
            <a:endParaRPr lang="en-US" dirty="0"/>
          </a:p>
        </p:txBody>
      </p:sp>
      <p:pic>
        <p:nvPicPr>
          <p:cNvPr id="4" name="Рисунок 3"/>
          <p:cNvPicPr>
            <a:picLocks noChangeAspect="1"/>
          </p:cNvPicPr>
          <p:nvPr/>
        </p:nvPicPr>
        <p:blipFill>
          <a:blip r:embed="rId2"/>
          <a:stretch>
            <a:fillRect/>
          </a:stretch>
        </p:blipFill>
        <p:spPr>
          <a:xfrm>
            <a:off x="6709870" y="222195"/>
            <a:ext cx="1679755" cy="2388768"/>
          </a:xfrm>
          <a:prstGeom prst="rect">
            <a:avLst/>
          </a:prstGeom>
        </p:spPr>
      </p:pic>
    </p:spTree>
    <p:extLst>
      <p:ext uri="{BB962C8B-B14F-4D97-AF65-F5344CB8AC3E}">
        <p14:creationId xmlns:p14="http://schemas.microsoft.com/office/powerpoint/2010/main" val="3888557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668" y="21473"/>
            <a:ext cx="7797662" cy="1151965"/>
          </a:xfrm>
        </p:spPr>
        <p:txBody>
          <a:bodyPr/>
          <a:lstStyle/>
          <a:p>
            <a:pPr algn="ctr"/>
            <a:r>
              <a:rPr lang="en-US" sz="3600" dirty="0"/>
              <a:t>assessment of PL level in EBC </a:t>
            </a:r>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335525" y="3193003"/>
            <a:ext cx="3449782" cy="2078182"/>
          </a:xfrm>
        </p:spPr>
      </p:pic>
      <p:sp>
        <p:nvSpPr>
          <p:cNvPr id="6" name="Прямоугольник 5"/>
          <p:cNvSpPr/>
          <p:nvPr/>
        </p:nvSpPr>
        <p:spPr>
          <a:xfrm>
            <a:off x="156708" y="985720"/>
            <a:ext cx="8299139" cy="1938992"/>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The levels of PL in the EBC were investigated by spectrophotometric thin layer chromatography using an </a:t>
            </a:r>
            <a:r>
              <a:rPr lang="en-US" sz="2000" dirty="0" err="1">
                <a:latin typeface="Arial" panose="020B0604020202020204" pitchFamily="34" charset="0"/>
                <a:ea typeface="Calibri" panose="020F0502020204030204" pitchFamily="34" charset="0"/>
                <a:cs typeface="Arial" panose="020B0604020202020204" pitchFamily="34" charset="0"/>
              </a:rPr>
              <a:t>SPh</a:t>
            </a:r>
            <a:r>
              <a:rPr lang="en-US" sz="2000" dirty="0">
                <a:latin typeface="Arial" panose="020B0604020202020204" pitchFamily="34" charset="0"/>
                <a:ea typeface="Calibri" panose="020F0502020204030204" pitchFamily="34" charset="0"/>
                <a:cs typeface="Arial" panose="020B0604020202020204" pitchFamily="34" charset="0"/>
              </a:rPr>
              <a:t> 46 spectrophotometer. </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ea typeface="Calibri" panose="020F0502020204030204" pitchFamily="34" charset="0"/>
                <a:cs typeface="Arial" panose="020B0604020202020204" pitchFamily="34" charset="0"/>
              </a:rPr>
              <a:t>The </a:t>
            </a:r>
            <a:r>
              <a:rPr lang="en-US" sz="2000" dirty="0">
                <a:latin typeface="Arial" panose="020B0604020202020204" pitchFamily="34" charset="0"/>
                <a:ea typeface="Calibri" panose="020F0502020204030204" pitchFamily="34" charset="0"/>
                <a:cs typeface="Arial" panose="020B0604020202020204" pitchFamily="34" charset="0"/>
              </a:rPr>
              <a:t>EBC was taken using the developed EBC collection device, modified on the basis of the Department of Pediatrics No. 2 of </a:t>
            </a:r>
            <a:r>
              <a:rPr lang="en-US" sz="2000" dirty="0" err="1">
                <a:latin typeface="Arial" panose="020B0604020202020204" pitchFamily="34" charset="0"/>
                <a:ea typeface="Calibri" panose="020F0502020204030204" pitchFamily="34" charset="0"/>
                <a:cs typeface="Arial" panose="020B0604020202020204" pitchFamily="34" charset="0"/>
              </a:rPr>
              <a:t>Kharkiv</a:t>
            </a:r>
            <a:r>
              <a:rPr lang="en-US" sz="2000" dirty="0">
                <a:latin typeface="Arial" panose="020B0604020202020204" pitchFamily="34" charset="0"/>
                <a:ea typeface="Calibri" panose="020F0502020204030204" pitchFamily="34" charset="0"/>
                <a:cs typeface="Arial" panose="020B0604020202020204" pitchFamily="34" charset="0"/>
              </a:rPr>
              <a:t> National Medical University (patent No. 108795). </a:t>
            </a:r>
            <a:endParaRPr lang="en-US" sz="2000" dirty="0">
              <a:latin typeface="Arial" panose="020B0604020202020204" pitchFamily="34" charset="0"/>
              <a:cs typeface="Arial" panose="020B0604020202020204" pitchFamily="34" charset="0"/>
            </a:endParaRPr>
          </a:p>
        </p:txBody>
      </p:sp>
      <p:sp>
        <p:nvSpPr>
          <p:cNvPr id="7" name="Прямоугольник 6"/>
          <p:cNvSpPr/>
          <p:nvPr/>
        </p:nvSpPr>
        <p:spPr>
          <a:xfrm>
            <a:off x="213875" y="3193003"/>
            <a:ext cx="4877409" cy="2246769"/>
          </a:xfrm>
          <a:prstGeom prst="rect">
            <a:avLst/>
          </a:prstGeom>
        </p:spPr>
        <p:txBody>
          <a:bodyPr wrap="square">
            <a:spAutoFit/>
          </a:bodyPr>
          <a:lstStyle/>
          <a:p>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EBC was </a:t>
            </a:r>
            <a:r>
              <a:rPr lang="en-US" sz="2000" dirty="0" smtClean="0">
                <a:solidFill>
                  <a:srgbClr val="C00000"/>
                </a:solidFill>
                <a:latin typeface="Arial" panose="020B0604020202020204" pitchFamily="34" charset="0"/>
                <a:ea typeface="Calibri" panose="020F0502020204030204" pitchFamily="34" charset="0"/>
                <a:cs typeface="Arial" panose="020B0604020202020204" pitchFamily="34" charset="0"/>
              </a:rPr>
              <a:t>collected:</a:t>
            </a:r>
          </a:p>
          <a:p>
            <a:r>
              <a:rPr lang="en-US" sz="2000" dirty="0" smtClean="0">
                <a:solidFill>
                  <a:srgbClr val="0070C0"/>
                </a:solidFill>
                <a:latin typeface="Arial" panose="020B0604020202020204" pitchFamily="34" charset="0"/>
                <a:ea typeface="Calibri" panose="020F0502020204030204" pitchFamily="34" charset="0"/>
                <a:cs typeface="Arial" panose="020B0604020202020204" pitchFamily="34" charset="0"/>
              </a:rPr>
              <a:t>1st group </a:t>
            </a:r>
            <a:r>
              <a:rPr lang="en-US" sz="2000" dirty="0" smtClean="0">
                <a:latin typeface="Arial" panose="020B0604020202020204" pitchFamily="34" charset="0"/>
                <a:ea typeface="Calibri" panose="020F0502020204030204" pitchFamily="34" charset="0"/>
                <a:cs typeface="Arial" panose="020B0604020202020204" pitchFamily="34" charset="0"/>
              </a:rPr>
              <a:t>-  between </a:t>
            </a:r>
            <a:r>
              <a:rPr lang="en-US" sz="2000" dirty="0">
                <a:latin typeface="Arial" panose="020B0604020202020204" pitchFamily="34" charset="0"/>
                <a:ea typeface="Calibri" panose="020F0502020204030204" pitchFamily="34" charset="0"/>
                <a:cs typeface="Arial" panose="020B0604020202020204" pitchFamily="34" charset="0"/>
              </a:rPr>
              <a:t>the 7th and 14th day of chemotherapy </a:t>
            </a:r>
            <a:r>
              <a:rPr lang="en-US" sz="2000" dirty="0" smtClean="0">
                <a:latin typeface="Arial" panose="020B0604020202020204" pitchFamily="34" charset="0"/>
                <a:ea typeface="Calibri" panose="020F0502020204030204" pitchFamily="34" charset="0"/>
                <a:cs typeface="Arial" panose="020B0604020202020204" pitchFamily="34" charset="0"/>
              </a:rPr>
              <a:t>in </a:t>
            </a:r>
            <a:r>
              <a:rPr lang="en-US" sz="2000" dirty="0">
                <a:latin typeface="Arial" panose="020B0604020202020204" pitchFamily="34" charset="0"/>
                <a:ea typeface="Calibri" panose="020F0502020204030204" pitchFamily="34" charset="0"/>
                <a:cs typeface="Arial" panose="020B0604020202020204" pitchFamily="34" charset="0"/>
              </a:rPr>
              <a:t>a period without signs of pulmonary complications and critical </a:t>
            </a:r>
            <a:r>
              <a:rPr lang="en-US" sz="2000" dirty="0" smtClean="0">
                <a:latin typeface="Arial" panose="020B0604020202020204" pitchFamily="34" charset="0"/>
                <a:ea typeface="Calibri" panose="020F0502020204030204" pitchFamily="34" charset="0"/>
                <a:cs typeface="Arial" panose="020B0604020202020204" pitchFamily="34" charset="0"/>
              </a:rPr>
              <a:t>neutropenia. </a:t>
            </a:r>
          </a:p>
          <a:p>
            <a:r>
              <a:rPr lang="en-US" sz="2000" dirty="0" smtClean="0">
                <a:solidFill>
                  <a:srgbClr val="0070C0"/>
                </a:solidFill>
                <a:latin typeface="Arial" panose="020B0604020202020204" pitchFamily="34" charset="0"/>
                <a:ea typeface="Calibri" panose="020F0502020204030204" pitchFamily="34" charset="0"/>
                <a:cs typeface="Arial" panose="020B0604020202020204" pitchFamily="34" charset="0"/>
              </a:rPr>
              <a:t>2nd group </a:t>
            </a:r>
            <a:r>
              <a:rPr lang="en-US" sz="2000" dirty="0" smtClean="0">
                <a:latin typeface="Arial" panose="020B0604020202020204" pitchFamily="34" charset="0"/>
                <a:ea typeface="Calibri" panose="020F0502020204030204" pitchFamily="34" charset="0"/>
                <a:cs typeface="Arial" panose="020B0604020202020204" pitchFamily="34" charset="0"/>
              </a:rPr>
              <a:t>- during </a:t>
            </a:r>
            <a:r>
              <a:rPr lang="en-US" sz="2000" dirty="0">
                <a:latin typeface="Arial" panose="020B0604020202020204" pitchFamily="34" charset="0"/>
                <a:ea typeface="Calibri" panose="020F0502020204030204" pitchFamily="34" charset="0"/>
                <a:cs typeface="Arial" panose="020B0604020202020204" pitchFamily="34" charset="0"/>
              </a:rPr>
              <a:t>their planned visit to the hematological </a:t>
            </a:r>
            <a:r>
              <a:rPr lang="en-US" sz="2000" dirty="0" smtClean="0">
                <a:latin typeface="Arial" panose="020B0604020202020204" pitchFamily="34" charset="0"/>
                <a:ea typeface="Calibri" panose="020F0502020204030204" pitchFamily="34" charset="0"/>
                <a:cs typeface="Arial" panose="020B0604020202020204" pitchFamily="34" charset="0"/>
              </a:rPr>
              <a:t>department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251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96259" y="422250"/>
            <a:ext cx="6108201" cy="5802792"/>
          </a:xfrm>
        </p:spPr>
        <p:txBody>
          <a:bodyPr>
            <a:normAutofit fontScale="77500" lnSpcReduction="20000"/>
          </a:bodyPr>
          <a:lstStyle/>
          <a:p>
            <a:pPr marL="0" indent="0">
              <a:buNone/>
            </a:pPr>
            <a:r>
              <a:rPr lang="en-GB" cap="none" dirty="0" smtClean="0">
                <a:latin typeface="Arial" panose="020B0604020202020204" pitchFamily="34" charset="0"/>
                <a:cs typeface="Arial" panose="020B0604020202020204" pitchFamily="34" charset="0"/>
              </a:rPr>
              <a:t>.</a:t>
            </a:r>
          </a:p>
          <a:p>
            <a:pPr marL="0" indent="0">
              <a:buNone/>
            </a:pPr>
            <a:r>
              <a:rPr lang="en-GB" sz="2800" b="1" cap="none" dirty="0" smtClean="0">
                <a:solidFill>
                  <a:srgbClr val="C00000"/>
                </a:solidFill>
                <a:latin typeface="Arial" panose="020B0604020202020204" pitchFamily="34" charset="0"/>
                <a:cs typeface="Arial" panose="020B0604020202020204" pitchFamily="34" charset="0"/>
              </a:rPr>
              <a:t>Statistical analysis.</a:t>
            </a:r>
            <a:r>
              <a:rPr lang="en-GB" sz="2800" cap="none" dirty="0" smtClean="0">
                <a:latin typeface="Arial" panose="020B0604020202020204" pitchFamily="34" charset="0"/>
                <a:cs typeface="Arial" panose="020B0604020202020204" pitchFamily="34" charset="0"/>
              </a:rPr>
              <a:t> </a:t>
            </a:r>
          </a:p>
          <a:p>
            <a:r>
              <a:rPr lang="en-GB" sz="2600" cap="none" dirty="0" smtClean="0">
                <a:latin typeface="Arial" panose="020B0604020202020204" pitchFamily="34" charset="0"/>
                <a:cs typeface="Arial" panose="020B0604020202020204" pitchFamily="34" charset="0"/>
              </a:rPr>
              <a:t>Data analysis was performed using </a:t>
            </a:r>
            <a:r>
              <a:rPr lang="en-GB" sz="2600" cap="none" dirty="0" err="1" smtClean="0">
                <a:latin typeface="Arial" panose="020B0604020202020204" pitchFamily="34" charset="0"/>
                <a:cs typeface="Arial" panose="020B0604020202020204" pitchFamily="34" charset="0"/>
              </a:rPr>
              <a:t>Statistica</a:t>
            </a:r>
            <a:r>
              <a:rPr lang="en-GB" sz="2600" cap="none" dirty="0" smtClean="0">
                <a:latin typeface="Arial" panose="020B0604020202020204" pitchFamily="34" charset="0"/>
                <a:cs typeface="Arial" panose="020B0604020202020204" pitchFamily="34" charset="0"/>
              </a:rPr>
              <a:t> 8 and </a:t>
            </a:r>
            <a:r>
              <a:rPr lang="en-GB" sz="2600" cap="none" dirty="0" err="1">
                <a:latin typeface="Arial" panose="020B0604020202020204" pitchFamily="34" charset="0"/>
                <a:cs typeface="Arial" panose="020B0604020202020204" pitchFamily="34" charset="0"/>
              </a:rPr>
              <a:t>M</a:t>
            </a:r>
            <a:r>
              <a:rPr lang="en-GB" sz="2600" cap="none" dirty="0" err="1" smtClean="0">
                <a:latin typeface="Arial" panose="020B0604020202020204" pitchFamily="34" charset="0"/>
                <a:cs typeface="Arial" panose="020B0604020202020204" pitchFamily="34" charset="0"/>
              </a:rPr>
              <a:t>edcalc</a:t>
            </a:r>
            <a:r>
              <a:rPr lang="en-GB" sz="2600" cap="none" dirty="0" smtClean="0">
                <a:latin typeface="Arial" panose="020B0604020202020204" pitchFamily="34" charset="0"/>
                <a:cs typeface="Arial" panose="020B0604020202020204" pitchFamily="34" charset="0"/>
              </a:rPr>
              <a:t> 17.2</a:t>
            </a:r>
            <a:endParaRPr lang="en-US" sz="2600" cap="none" dirty="0" smtClean="0">
              <a:latin typeface="Arial" panose="020B0604020202020204" pitchFamily="34" charset="0"/>
              <a:cs typeface="Arial" panose="020B0604020202020204" pitchFamily="34" charset="0"/>
            </a:endParaRPr>
          </a:p>
          <a:p>
            <a:pPr marL="0" indent="0">
              <a:buNone/>
            </a:pPr>
            <a:r>
              <a:rPr lang="en-US" sz="2800" b="1" cap="none" dirty="0" smtClean="0">
                <a:solidFill>
                  <a:srgbClr val="C00000"/>
                </a:solidFill>
                <a:latin typeface="Arial" panose="020B0604020202020204" pitchFamily="34" charset="0"/>
                <a:cs typeface="Arial" panose="020B0604020202020204" pitchFamily="34" charset="0"/>
              </a:rPr>
              <a:t>Ethics approval and consent to participate.</a:t>
            </a:r>
            <a:r>
              <a:rPr lang="en-US" sz="2800" cap="none" dirty="0" smtClean="0">
                <a:solidFill>
                  <a:srgbClr val="C00000"/>
                </a:solidFill>
                <a:latin typeface="Arial" panose="020B0604020202020204" pitchFamily="34" charset="0"/>
                <a:cs typeface="Arial" panose="020B0604020202020204" pitchFamily="34" charset="0"/>
              </a:rPr>
              <a:t> </a:t>
            </a:r>
          </a:p>
          <a:p>
            <a:r>
              <a:rPr lang="en-US" sz="2600" cap="none" dirty="0" smtClean="0">
                <a:latin typeface="Arial" panose="020B0604020202020204" pitchFamily="34" charset="0"/>
                <a:cs typeface="Arial" panose="020B0604020202020204" pitchFamily="34" charset="0"/>
              </a:rPr>
              <a:t>Each study participant and his /her parents were informed about the nature of the study. Informed consent for participation in the study from the parents of all patients and from patients aged 14-18 was obtained. The study was approved by the ethics and bioethics committee of </a:t>
            </a:r>
            <a:r>
              <a:rPr lang="en-US" sz="2600" cap="none" dirty="0" err="1">
                <a:latin typeface="Arial" panose="020B0604020202020204" pitchFamily="34" charset="0"/>
                <a:cs typeface="Arial" panose="020B0604020202020204" pitchFamily="34" charset="0"/>
              </a:rPr>
              <a:t>K</a:t>
            </a:r>
            <a:r>
              <a:rPr lang="en-US" sz="2600" cap="none" dirty="0" err="1" smtClean="0">
                <a:latin typeface="Arial" panose="020B0604020202020204" pitchFamily="34" charset="0"/>
                <a:cs typeface="Arial" panose="020B0604020202020204" pitchFamily="34" charset="0"/>
              </a:rPr>
              <a:t>harkiv</a:t>
            </a:r>
            <a:r>
              <a:rPr lang="en-US" sz="2600" cap="none" dirty="0" smtClean="0">
                <a:latin typeface="Arial" panose="020B0604020202020204" pitchFamily="34" charset="0"/>
                <a:cs typeface="Arial" panose="020B0604020202020204" pitchFamily="34" charset="0"/>
              </a:rPr>
              <a:t> National </a:t>
            </a:r>
            <a:r>
              <a:rPr lang="en-US" sz="2600" cap="none" dirty="0">
                <a:latin typeface="Arial" panose="020B0604020202020204" pitchFamily="34" charset="0"/>
                <a:cs typeface="Arial" panose="020B0604020202020204" pitchFamily="34" charset="0"/>
              </a:rPr>
              <a:t>M</a:t>
            </a:r>
            <a:r>
              <a:rPr lang="en-US" sz="2600" cap="none" dirty="0" smtClean="0">
                <a:latin typeface="Arial" panose="020B0604020202020204" pitchFamily="34" charset="0"/>
                <a:cs typeface="Arial" panose="020B0604020202020204" pitchFamily="34" charset="0"/>
              </a:rPr>
              <a:t>edical </a:t>
            </a:r>
            <a:r>
              <a:rPr lang="en-US" sz="2600" cap="none" dirty="0">
                <a:latin typeface="Arial" panose="020B0604020202020204" pitchFamily="34" charset="0"/>
                <a:cs typeface="Arial" panose="020B0604020202020204" pitchFamily="34" charset="0"/>
              </a:rPr>
              <a:t>U</a:t>
            </a:r>
            <a:r>
              <a:rPr lang="en-US" sz="2600" cap="none" dirty="0" smtClean="0">
                <a:latin typeface="Arial" panose="020B0604020202020204" pitchFamily="34" charset="0"/>
                <a:cs typeface="Arial" panose="020B0604020202020204" pitchFamily="34" charset="0"/>
              </a:rPr>
              <a:t>niversity, </a:t>
            </a:r>
            <a:r>
              <a:rPr lang="en-US" sz="2600" cap="none" dirty="0">
                <a:latin typeface="Arial" panose="020B0604020202020204" pitchFamily="34" charset="0"/>
                <a:cs typeface="Arial" panose="020B0604020202020204" pitchFamily="34" charset="0"/>
              </a:rPr>
              <a:t>U</a:t>
            </a:r>
            <a:r>
              <a:rPr lang="en-US" sz="2600" cap="none" dirty="0" smtClean="0">
                <a:latin typeface="Arial" panose="020B0604020202020204" pitchFamily="34" charset="0"/>
                <a:cs typeface="Arial" panose="020B0604020202020204" pitchFamily="34" charset="0"/>
              </a:rPr>
              <a:t>kraine (protocol no. 8 of 5th </a:t>
            </a:r>
            <a:r>
              <a:rPr lang="en-US" sz="2600" cap="none" dirty="0">
                <a:latin typeface="Arial" panose="020B0604020202020204" pitchFamily="34" charset="0"/>
                <a:cs typeface="Arial" panose="020B0604020202020204" pitchFamily="34" charset="0"/>
              </a:rPr>
              <a:t>O</a:t>
            </a:r>
            <a:r>
              <a:rPr lang="en-US" sz="2600" cap="none" dirty="0" smtClean="0">
                <a:latin typeface="Arial" panose="020B0604020202020204" pitchFamily="34" charset="0"/>
                <a:cs typeface="Arial" panose="020B0604020202020204" pitchFamily="34" charset="0"/>
              </a:rPr>
              <a:t>ctober 2016) and was conducted according to </a:t>
            </a:r>
            <a:r>
              <a:rPr lang="en-US" sz="2600" cap="none" dirty="0">
                <a:latin typeface="Arial" panose="020B0604020202020204" pitchFamily="34" charset="0"/>
                <a:cs typeface="Arial" panose="020B0604020202020204" pitchFamily="34" charset="0"/>
              </a:rPr>
              <a:t>H</a:t>
            </a:r>
            <a:r>
              <a:rPr lang="en-US" sz="2600" cap="none" dirty="0" smtClean="0">
                <a:latin typeface="Arial" panose="020B0604020202020204" pitchFamily="34" charset="0"/>
                <a:cs typeface="Arial" panose="020B0604020202020204" pitchFamily="34" charset="0"/>
              </a:rPr>
              <a:t>elsinki declaration (1975).</a:t>
            </a:r>
          </a:p>
          <a:p>
            <a:endParaRPr lang="en-GB" dirty="0" smtClean="0"/>
          </a:p>
          <a:p>
            <a:endParaRPr lang="en-US" dirty="0"/>
          </a:p>
          <a:p>
            <a:endParaRPr lang="en-US" dirty="0"/>
          </a:p>
        </p:txBody>
      </p:sp>
      <p:pic>
        <p:nvPicPr>
          <p:cNvPr id="4" name="Рисунок 3"/>
          <p:cNvPicPr>
            <a:picLocks noChangeAspect="1"/>
          </p:cNvPicPr>
          <p:nvPr/>
        </p:nvPicPr>
        <p:blipFill>
          <a:blip r:embed="rId2"/>
          <a:stretch>
            <a:fillRect/>
          </a:stretch>
        </p:blipFill>
        <p:spPr>
          <a:xfrm>
            <a:off x="5793640" y="3696757"/>
            <a:ext cx="3730204" cy="2800208"/>
          </a:xfrm>
          <a:prstGeom prst="rect">
            <a:avLst/>
          </a:prstGeom>
        </p:spPr>
      </p:pic>
    </p:spTree>
    <p:extLst>
      <p:ext uri="{BB962C8B-B14F-4D97-AF65-F5344CB8AC3E}">
        <p14:creationId xmlns:p14="http://schemas.microsoft.com/office/powerpoint/2010/main" val="2265069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
  <TotalTime>1331</TotalTime>
  <Words>1128</Words>
  <Application>Microsoft Office PowerPoint</Application>
  <PresentationFormat>Экран (4:3)</PresentationFormat>
  <Paragraphs>124</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Impact</vt:lpstr>
      <vt:lpstr>Times New Roman</vt:lpstr>
      <vt:lpstr>Wingdings</vt:lpstr>
      <vt:lpstr>Главное мероприятие</vt:lpstr>
      <vt:lpstr>IS LEVEL OF PHOSPHOLIPIDS IN EXHALED BREATH CONDENSATE PREDICTIVE FOR PULMONARY COMPLICATIONS IN CHILDREN WITH ACUTE LEUKEMIA?</vt:lpstr>
      <vt:lpstr>          Introduction</vt:lpstr>
      <vt:lpstr>Презентация PowerPoint</vt:lpstr>
      <vt:lpstr>PHOSPHOLIPIDS</vt:lpstr>
      <vt:lpstr>The aim of the study </vt:lpstr>
      <vt:lpstr>Materials and methods</vt:lpstr>
      <vt:lpstr>Презентация PowerPoint</vt:lpstr>
      <vt:lpstr>assessment of PL level in EBC </vt:lpstr>
      <vt:lpstr>Презентация PowerPoint</vt:lpstr>
      <vt:lpstr>Results</vt:lpstr>
      <vt:lpstr>Pulmonary complications</vt:lpstr>
      <vt:lpstr>Pulmonary complications in children with AL (n=51)</vt:lpstr>
      <vt:lpstr>Phospholipids level in EBC</vt:lpstr>
      <vt:lpstr>Phospholipids level in EBC</vt:lpstr>
      <vt:lpstr>ROC-analysis</vt:lpstr>
      <vt:lpstr>ROC-analysis</vt:lpstr>
      <vt:lpstr>Conclusion</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Lenovo</cp:lastModifiedBy>
  <cp:revision>130</cp:revision>
  <dcterms:created xsi:type="dcterms:W3CDTF">2013-08-21T19:17:07Z</dcterms:created>
  <dcterms:modified xsi:type="dcterms:W3CDTF">2023-04-15T10:02:39Z</dcterms:modified>
</cp:coreProperties>
</file>