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9" r:id="rId3"/>
  </p:sldMasterIdLst>
  <p:notesMasterIdLst>
    <p:notesMasterId r:id="rId7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313" r:id="rId11"/>
    <p:sldId id="265" r:id="rId12"/>
    <p:sldId id="314" r:id="rId13"/>
    <p:sldId id="263" r:id="rId14"/>
    <p:sldId id="264" r:id="rId15"/>
    <p:sldId id="267" r:id="rId16"/>
    <p:sldId id="268" r:id="rId17"/>
    <p:sldId id="269" r:id="rId18"/>
    <p:sldId id="315" r:id="rId19"/>
    <p:sldId id="316" r:id="rId20"/>
    <p:sldId id="271" r:id="rId21"/>
    <p:sldId id="272" r:id="rId22"/>
    <p:sldId id="273" r:id="rId23"/>
    <p:sldId id="274" r:id="rId24"/>
    <p:sldId id="275" r:id="rId25"/>
    <p:sldId id="317" r:id="rId26"/>
    <p:sldId id="318" r:id="rId27"/>
    <p:sldId id="319" r:id="rId28"/>
    <p:sldId id="320" r:id="rId29"/>
    <p:sldId id="276" r:id="rId30"/>
    <p:sldId id="277" r:id="rId31"/>
    <p:sldId id="321" r:id="rId32"/>
    <p:sldId id="322" r:id="rId33"/>
    <p:sldId id="323" r:id="rId34"/>
    <p:sldId id="344" r:id="rId35"/>
    <p:sldId id="428" r:id="rId36"/>
    <p:sldId id="345" r:id="rId37"/>
    <p:sldId id="365" r:id="rId38"/>
    <p:sldId id="366" r:id="rId39"/>
    <p:sldId id="367" r:id="rId40"/>
    <p:sldId id="368" r:id="rId41"/>
    <p:sldId id="369" r:id="rId42"/>
    <p:sldId id="370" r:id="rId43"/>
    <p:sldId id="346" r:id="rId44"/>
    <p:sldId id="347" r:id="rId45"/>
    <p:sldId id="348" r:id="rId46"/>
    <p:sldId id="349" r:id="rId47"/>
    <p:sldId id="350" r:id="rId48"/>
    <p:sldId id="353" r:id="rId49"/>
    <p:sldId id="354" r:id="rId50"/>
    <p:sldId id="355" r:id="rId51"/>
    <p:sldId id="372" r:id="rId52"/>
    <p:sldId id="360" r:id="rId53"/>
    <p:sldId id="358" r:id="rId54"/>
    <p:sldId id="356" r:id="rId55"/>
    <p:sldId id="357" r:id="rId56"/>
    <p:sldId id="374" r:id="rId57"/>
    <p:sldId id="331" r:id="rId58"/>
    <p:sldId id="270" r:id="rId59"/>
    <p:sldId id="375" r:id="rId60"/>
    <p:sldId id="423" r:id="rId61"/>
    <p:sldId id="424" r:id="rId62"/>
    <p:sldId id="426" r:id="rId63"/>
    <p:sldId id="425" r:id="rId64"/>
    <p:sldId id="324" r:id="rId65"/>
    <p:sldId id="333" r:id="rId66"/>
    <p:sldId id="325" r:id="rId67"/>
    <p:sldId id="327" r:id="rId68"/>
    <p:sldId id="328" r:id="rId69"/>
    <p:sldId id="429" r:id="rId70"/>
    <p:sldId id="427" r:id="rId71"/>
    <p:sldId id="364" r:id="rId7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>
      <p:cViewPr varScale="1">
        <p:scale>
          <a:sx n="117" d="100"/>
          <a:sy n="117" d="100"/>
        </p:scale>
        <p:origin x="816" y="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F99F2-9EE8-4439-8FB0-03420D3BE49F}" type="datetimeFigureOut">
              <a:rPr lang="uk-UA" smtClean="0"/>
              <a:t>20.01.2023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832FE-1BAA-4B19-B124-3E18F870DBE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582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>
            <a:extLst>
              <a:ext uri="{FF2B5EF4-FFF2-40B4-BE49-F238E27FC236}">
                <a16:creationId xmlns:a16="http://schemas.microsoft.com/office/drawing/2014/main" id="{94052F3B-EC46-7F21-0B19-471C369D43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>
            <a:extLst>
              <a:ext uri="{FF2B5EF4-FFF2-40B4-BE49-F238E27FC236}">
                <a16:creationId xmlns:a16="http://schemas.microsoft.com/office/drawing/2014/main" id="{7351E77B-0289-93C6-9409-EC8E4A386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Номер слайда 3">
            <a:extLst>
              <a:ext uri="{FF2B5EF4-FFF2-40B4-BE49-F238E27FC236}">
                <a16:creationId xmlns:a16="http://schemas.microsoft.com/office/drawing/2014/main" id="{DF705634-A0BE-6884-9A49-3BABA346BF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0440FC-9ADA-45FC-9CE6-6C200C43431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:a16="http://schemas.microsoft.com/office/drawing/2014/main" id="{20DE9C36-1C7E-C9E6-DC00-E66EAE23F3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>
            <a:extLst>
              <a:ext uri="{FF2B5EF4-FFF2-40B4-BE49-F238E27FC236}">
                <a16:creationId xmlns:a16="http://schemas.microsoft.com/office/drawing/2014/main" id="{7AE15653-BEBE-B7B2-7EA7-EFDBDBE3D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id="{4B9E4A1E-C114-28D9-C71A-E278C117E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36C138-071C-4169-9B8B-4C0AECE0DDC3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>
            <a:extLst>
              <a:ext uri="{FF2B5EF4-FFF2-40B4-BE49-F238E27FC236}">
                <a16:creationId xmlns:a16="http://schemas.microsoft.com/office/drawing/2014/main" id="{AC4EED81-B219-8950-4A0C-F537E7DCC3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>
            <a:extLst>
              <a:ext uri="{FF2B5EF4-FFF2-40B4-BE49-F238E27FC236}">
                <a16:creationId xmlns:a16="http://schemas.microsoft.com/office/drawing/2014/main" id="{7E1CE941-92F9-313F-98A4-AED10DE2D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Номер слайда 3">
            <a:extLst>
              <a:ext uri="{FF2B5EF4-FFF2-40B4-BE49-F238E27FC236}">
                <a16:creationId xmlns:a16="http://schemas.microsoft.com/office/drawing/2014/main" id="{EF039E1B-B32C-8306-A9E7-CEA1E37AA0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A42C71-11F7-4345-A289-140146C0B2F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>
            <a:extLst>
              <a:ext uri="{FF2B5EF4-FFF2-40B4-BE49-F238E27FC236}">
                <a16:creationId xmlns:a16="http://schemas.microsoft.com/office/drawing/2014/main" id="{4C0852C1-83F0-A3F7-7F4A-E51894B1C6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>
            <a:extLst>
              <a:ext uri="{FF2B5EF4-FFF2-40B4-BE49-F238E27FC236}">
                <a16:creationId xmlns:a16="http://schemas.microsoft.com/office/drawing/2014/main" id="{25AB6A22-C1D3-2C53-4DD2-13B04BAF9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Номер слайда 3">
            <a:extLst>
              <a:ext uri="{FF2B5EF4-FFF2-40B4-BE49-F238E27FC236}">
                <a16:creationId xmlns:a16="http://schemas.microsoft.com/office/drawing/2014/main" id="{323CB827-1D3B-57C6-5A7B-7AAD280323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5B34C-575F-4363-9FBE-7417B3FA8C2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9282807E-5CC5-FF4C-6DBC-87C7FA1CB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3869FEB4-986A-E39A-5051-E4016338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080BEA48-9D82-93ED-DB5A-F7BAB2E4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9772D-66B9-4048-9C05-1DBC8B05A8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2336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B5183FE1-A88E-44CB-E8AF-0A03D39EE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51E4D6E9-0511-489B-3F83-01D7FBD8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826F8F7-7C16-656F-808E-5C2568C7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1241D-AFE9-4C3A-AE6D-5BF305B8DF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7612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C2A9C57D-2F95-CD31-32FF-3889378C0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09946C7F-2A1B-AE4F-D53C-1AA98CADA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0B37E71-E562-B19B-BCA5-DA01FBFA7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5E282-2C88-44D7-A93C-1C1101EB1F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5599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F4990FC-592A-1F23-4E44-F1159AF30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8997B7D-32A0-4CF5-1CD2-43D1389B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6F4846A-AC33-A6E3-2B6C-498E50265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B7EA9-5263-4B3F-8088-5FE334FDED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2997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6C0F990-DE1F-B91F-BB3D-C08CC3795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5802609-5FC1-2355-5273-37CF7234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339158D-E391-6A1E-2B08-E7A0E8154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16D7D-114C-4FAD-81CE-D7464F1230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641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997DD2-DAD8-BC1B-88D5-4C374A644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5A55DF-9F3A-ECCD-EF5D-FBA20CB6C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4ABBA0-AA29-279D-693F-8B459F4A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009DA-D5BF-431F-B124-276761CBCF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23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EC4338-F875-05E7-B5D5-EC2582640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18D1C-C0CC-A8A4-72B7-983EA5291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9245D5-6778-D3E7-5004-BBEE86339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60765-A857-480E-A156-4D5B32EB86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408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6555B242-9A7E-2AC4-F6D0-B5C9FDF3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87F163D1-7D99-4749-A1AD-5BA66F254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F358C7E5-1478-69F8-D938-CC8A643E5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AFD3C-1644-4C48-8A0B-B6C46D7C1D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2617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7BEE12-5EF6-E112-FDAF-FCCEA01E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5645A-933E-44FE-8B96-D58A74A0CC07}" type="datetime1">
              <a:rPr lang="ru-RU"/>
              <a:pPr>
                <a:defRPr/>
              </a:pPr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B0FBE8-A0E4-71C2-BEAF-D42B4A970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2D828F-F3A7-33C0-42DC-76E9004D1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7950F-017A-44E1-884B-11FD9F96FF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6020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16400B-BF48-A847-6601-5737FED62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4ACA-1E52-41C1-80E7-478036C68BDD}" type="datetime1">
              <a:rPr lang="ru-RU"/>
              <a:pPr>
                <a:defRPr/>
              </a:pPr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CEEBA3-EA25-CDA6-F56B-793BB26D8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21D56E-0C15-301D-7114-694C5CFD8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99BC1-9F2D-48E2-85E2-405D79C908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470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1">
                <a:solidFill>
                  <a:srgbClr val="6600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50" b="1" i="1">
                <a:solidFill>
                  <a:srgbClr val="0F243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6C8A83-DA88-B895-8494-CEC47988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7BE2-FC5D-4022-BFD5-8AB3BC9BB38F}" type="datetime1">
              <a:rPr lang="ru-RU"/>
              <a:pPr>
                <a:defRPr/>
              </a:pPr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06CF1C-9F44-4E94-B832-58C93E388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BAB2EA-6398-C7D7-4520-6981DF1D5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CE1C3-9C09-4178-95D4-94C8066DB7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1390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01FEFD0-C77C-C79F-14B7-640DF8C31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8A8AB-69E9-4FD0-862E-28FF4CFFAA3E}" type="datetime1">
              <a:rPr lang="ru-RU"/>
              <a:pPr>
                <a:defRPr/>
              </a:pPr>
              <a:t>20.01.2023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CA90039-4905-D6EF-923D-467EF65BB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7D467E7-C98E-5327-EFB1-00915666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95CC0-1B83-4AD7-8114-284EA529B0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4787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C1A7B44F-3865-48B0-FB2B-EB7261133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B037-5334-407F-A48D-197547940CE9}" type="datetime1">
              <a:rPr lang="ru-RU"/>
              <a:pPr>
                <a:defRPr/>
              </a:pPr>
              <a:t>20.01.2023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31C548E2-E84B-B2C5-234E-8CD87BDE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8F512861-0CCA-682E-517E-8ADA22757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73885-AEF9-4174-85D5-BDD6C02BDF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2701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A029F02E-EA39-DFC6-BFE0-D3BA1AEE3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9C980-D31F-439E-B610-3353692C8B77}" type="datetime1">
              <a:rPr lang="ru-RU"/>
              <a:pPr>
                <a:defRPr/>
              </a:pPr>
              <a:t>20.01.2023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F2A9F8D-4C46-4CF0-9084-29DBF5D1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71A5061B-DE48-E472-6350-4719857D8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8A78-5817-4F8F-8604-33F1CD4DA5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9590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09A5B1FC-CA17-4BF7-2E3A-4FA89C505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2A915-F044-418C-B744-4042B262253A}" type="datetime1">
              <a:rPr lang="ru-RU"/>
              <a:pPr>
                <a:defRPr/>
              </a:pPr>
              <a:t>20.01.2023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B0BC2484-BCC4-5055-4AE1-2D344EB2D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1BDF77D7-31DF-492F-C15B-FE6BCE27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9B6D8-0791-4062-89CD-B02305C296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8175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9E772D2-927B-A76A-F820-6A40C9337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5F345-BEA7-481F-B9F0-639DA34DCE0E}" type="datetime1">
              <a:rPr lang="ru-RU"/>
              <a:pPr>
                <a:defRPr/>
              </a:pPr>
              <a:t>20.01.2023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561FB60-E168-42C4-7B44-DE24A36B1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12CE587-F46F-BAFA-A3D1-2E5088BF4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652-0453-496F-8339-34A10D795E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8183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5067A52-452F-CBAA-D909-7421AFFFF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780DF-78B5-4C71-9A93-388FEAB47FFE}" type="datetime1">
              <a:rPr lang="ru-RU"/>
              <a:pPr>
                <a:defRPr/>
              </a:pPr>
              <a:t>20.01.2023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CCD164F-625F-640C-1EA5-FE732F24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018E18B-8E7B-9670-C940-19BB39A3A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B0FC4-7652-4448-B42F-198D508558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2591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B32461-987D-301D-C1AC-6D8097B35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D5BB5-ED59-40A3-A162-E1980A9C7399}" type="datetime1">
              <a:rPr lang="ru-RU"/>
              <a:pPr>
                <a:defRPr/>
              </a:pPr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F6252-4B1D-00F2-D0E6-DB2E65A49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2E4C6C-09A1-E1E3-4293-8B94F2297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2D8B0-5ED4-42B8-B75B-67C7827098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6894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B64BE-06A1-451A-D041-EA9A73FC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8CA22-5886-4973-A685-0566692AE231}" type="datetime1">
              <a:rPr lang="ru-RU"/>
              <a:pPr>
                <a:defRPr/>
              </a:pPr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8D79E1-4BF8-2D44-FE4C-24CDE8C81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A79A45-8C8B-13EB-7EAA-ECF8BDFC9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718FD-A1F6-4653-BC55-404F90F503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289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26750" y="3270548"/>
            <a:ext cx="441325" cy="0"/>
          </a:xfrm>
          <a:custGeom>
            <a:avLst/>
            <a:gdLst/>
            <a:ahLst/>
            <a:cxnLst/>
            <a:rect l="l" t="t" r="r" b="b"/>
            <a:pathLst>
              <a:path w="441325">
                <a:moveTo>
                  <a:pt x="0" y="0"/>
                </a:moveTo>
                <a:lnTo>
                  <a:pt x="440904" y="0"/>
                </a:lnTo>
              </a:path>
            </a:pathLst>
          </a:custGeom>
          <a:ln w="187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35228" y="3974282"/>
            <a:ext cx="438784" cy="0"/>
          </a:xfrm>
          <a:custGeom>
            <a:avLst/>
            <a:gdLst/>
            <a:ahLst/>
            <a:cxnLst/>
            <a:rect l="l" t="t" r="r" b="b"/>
            <a:pathLst>
              <a:path w="438785">
                <a:moveTo>
                  <a:pt x="0" y="0"/>
                </a:moveTo>
                <a:lnTo>
                  <a:pt x="438669" y="0"/>
                </a:lnTo>
              </a:path>
            </a:pathLst>
          </a:custGeom>
          <a:ln w="192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814449" y="4116155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0"/>
                </a:moveTo>
                <a:lnTo>
                  <a:pt x="0" y="358993"/>
                </a:lnTo>
              </a:path>
            </a:pathLst>
          </a:custGeom>
          <a:ln w="19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1">
                <a:solidFill>
                  <a:srgbClr val="6600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1">
                <a:solidFill>
                  <a:srgbClr val="6600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04A498-060F-9E0E-84E9-845378318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26E6FE-D4EE-3403-B2F0-F059EE6E1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5EB38F-D490-1A24-1D0E-81E950172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79F3B-CB35-476D-8A04-B909ABDF60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449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C028EB-64D1-233D-ED65-191CD6A32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1E8F5A-6232-1BC8-A5A0-5A2B518AC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9979AF-21E5-D211-E7DE-45FBD6BE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41A01-E6CC-4C53-8DFB-455A38FF83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001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020B4F-F76A-0236-6DDD-2D70FB7C3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CAFB5-944D-5ACB-CE86-A5A6ED621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A75AF-3E5A-20D7-173E-DED447AC6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A7454-4C7E-4564-BD0B-D086C568EB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501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F5BAAC4-D857-D215-8C85-76E3960D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ED9D6AD-86E9-A630-9773-1BA52248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1973311-BDFE-207B-39B5-8C4D9D76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31E4F-9833-4603-9100-A566FF67CF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766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23082" y="-23409"/>
            <a:ext cx="2345054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1">
                <a:solidFill>
                  <a:srgbClr val="6600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340" y="2529349"/>
            <a:ext cx="8604885" cy="397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1" i="1">
                <a:solidFill>
                  <a:srgbClr val="0F243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A5071A25-4049-CDB8-D530-76B8EEB66CF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DFF19304-5411-8AAA-AE62-4ED42BF0BB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ABAEB2-AF3A-A5AE-60B1-200836844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6E1F9D-7069-597B-D777-AE0EC559A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9A91A5-B27A-E679-19CE-906A508AD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200">
                <a:solidFill>
                  <a:srgbClr val="898989"/>
                </a:solidFill>
              </a:defRPr>
            </a:lvl1pPr>
          </a:lstStyle>
          <a:p>
            <a:fld id="{CE325ACE-BECE-42C5-AFC2-245B119A5D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415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04A27CAC-EEE1-647D-80B7-1D686F06521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369C3BF6-08D2-C726-B428-A218C82BF9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FB004-178F-EBCF-CFB0-03F1181AE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B69219-8663-4654-B4D2-89BDC7870E68}" type="datetime1">
              <a:rPr lang="ru-RU"/>
              <a:pPr>
                <a:defRPr/>
              </a:pPr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C5B0FF-CF09-69AD-1522-A700CEEEA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91DF7E-DA4A-75FD-BA9F-96B8AF941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5A55DB7-EBD8-418C-9E72-14E6985401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695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6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7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oleObject" Target="../embeddings/oleObject1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4.wmf"/><Relationship Id="rId4" Type="http://schemas.openxmlformats.org/officeDocument/2006/relationships/oleObject" Target="../embeddings/oleObject2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9.wmf"/><Relationship Id="rId4" Type="http://schemas.openxmlformats.org/officeDocument/2006/relationships/oleObject" Target="../embeddings/oleObject2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jpeg"/><Relationship Id="rId4" Type="http://schemas.openxmlformats.org/officeDocument/2006/relationships/image" Target="../media/image10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25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9.wmf"/><Relationship Id="rId7" Type="http://schemas.openxmlformats.org/officeDocument/2006/relationships/image" Target="../media/image111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27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3.wmf"/><Relationship Id="rId4" Type="http://schemas.openxmlformats.org/officeDocument/2006/relationships/oleObject" Target="../embeddings/oleObject31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wmf"/><Relationship Id="rId4" Type="http://schemas.openxmlformats.org/officeDocument/2006/relationships/oleObject" Target="../embeddings/oleObject33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emf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7402" y="28448"/>
            <a:ext cx="51898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solidFill>
                  <a:srgbClr val="C0504D"/>
                </a:solidFill>
                <a:latin typeface="Arial"/>
                <a:cs typeface="Arial"/>
              </a:rPr>
              <a:t>Харківський національний медичний</a:t>
            </a:r>
            <a:r>
              <a:rPr sz="1600" b="1" i="1" spc="10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C0504D"/>
                </a:solidFill>
                <a:latin typeface="Arial"/>
                <a:cs typeface="Arial"/>
              </a:rPr>
              <a:t>університет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9101" y="268935"/>
            <a:ext cx="4626610" cy="637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40889" marR="5080" indent="-2028825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solidFill>
                  <a:srgbClr val="C0504D"/>
                </a:solidFill>
                <a:latin typeface="Arial"/>
                <a:cs typeface="Arial"/>
              </a:rPr>
              <a:t>Кафедра медичної та </a:t>
            </a:r>
            <a:r>
              <a:rPr sz="2000" i="1" spc="-5" dirty="0">
                <a:solidFill>
                  <a:srgbClr val="C0504D"/>
                </a:solidFill>
                <a:latin typeface="Arial"/>
                <a:cs typeface="Arial"/>
              </a:rPr>
              <a:t>біоорганічної  </a:t>
            </a:r>
            <a:r>
              <a:rPr sz="2000" spc="-5" dirty="0">
                <a:solidFill>
                  <a:srgbClr val="C0504D"/>
                </a:solidFill>
                <a:latin typeface="Arial"/>
                <a:cs typeface="Arial"/>
              </a:rPr>
              <a:t>хімії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6077" y="1275724"/>
            <a:ext cx="4379634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solidFill>
                  <a:srgbClr val="660033"/>
                </a:solidFill>
                <a:latin typeface="Arial"/>
                <a:cs typeface="Arial"/>
              </a:rPr>
              <a:t>«</a:t>
            </a:r>
            <a:r>
              <a:rPr lang="uk-UA" sz="2000" b="1" i="1" spc="-5" dirty="0">
                <a:solidFill>
                  <a:srgbClr val="660033"/>
                </a:solidFill>
                <a:latin typeface="Arial"/>
                <a:cs typeface="Arial"/>
              </a:rPr>
              <a:t>Медична та б</a:t>
            </a:r>
            <a:r>
              <a:rPr sz="2000" b="1" i="1" spc="-5" dirty="0" err="1">
                <a:solidFill>
                  <a:srgbClr val="660033"/>
                </a:solidFill>
                <a:latin typeface="Arial"/>
                <a:cs typeface="Arial"/>
              </a:rPr>
              <a:t>іоорганічна</a:t>
            </a:r>
            <a:r>
              <a:rPr sz="2000" b="1" i="1" spc="-4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660033"/>
                </a:solidFill>
                <a:latin typeface="Arial"/>
                <a:cs typeface="Arial"/>
              </a:rPr>
              <a:t>хімія»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0038" y="2403475"/>
            <a:ext cx="1423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660033"/>
                </a:solidFill>
                <a:latin typeface="Arial"/>
                <a:cs typeface="Arial"/>
              </a:rPr>
              <a:t>Лекція №</a:t>
            </a:r>
            <a:r>
              <a:rPr sz="2000" b="1" i="1" spc="-13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660033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4894" y="2762613"/>
            <a:ext cx="838200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5"/>
              </a:spcBef>
              <a:tabLst>
                <a:tab pos="4070985" algn="l"/>
              </a:tabLst>
            </a:pPr>
            <a:r>
              <a:rPr sz="3200" b="1" spc="-5" dirty="0">
                <a:cs typeface="Tahoma"/>
              </a:rPr>
              <a:t>Структура </a:t>
            </a:r>
            <a:r>
              <a:rPr sz="3200" b="1" dirty="0">
                <a:cs typeface="Tahoma"/>
              </a:rPr>
              <a:t>і властивості </a:t>
            </a:r>
            <a:r>
              <a:rPr sz="3200" b="1" spc="-5" dirty="0" err="1">
                <a:cs typeface="Tahoma"/>
              </a:rPr>
              <a:t>карбонових</a:t>
            </a:r>
            <a:r>
              <a:rPr sz="3200" b="1" spc="-5" dirty="0">
                <a:cs typeface="Tahoma"/>
              </a:rPr>
              <a:t> </a:t>
            </a:r>
            <a:r>
              <a:rPr sz="3200" b="1" dirty="0" err="1">
                <a:cs typeface="Tahoma"/>
              </a:rPr>
              <a:t>кислот</a:t>
            </a:r>
            <a:r>
              <a:rPr sz="3200" b="1" dirty="0">
                <a:cs typeface="Tahoma"/>
              </a:rPr>
              <a:t>.</a:t>
            </a:r>
            <a:r>
              <a:rPr lang="uk-UA" sz="3200" b="1" dirty="0">
                <a:cs typeface="Tahoma"/>
              </a:rPr>
              <a:t> </a:t>
            </a:r>
            <a:r>
              <a:rPr sz="3200" b="1" dirty="0">
                <a:cs typeface="Tahoma"/>
              </a:rPr>
              <a:t>Ліпіди</a:t>
            </a:r>
            <a:endParaRPr sz="3200" dirty="0"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43976" y="5393563"/>
            <a:ext cx="6481445" cy="9398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300"/>
              </a:spcBef>
            </a:pPr>
            <a:r>
              <a:rPr sz="2000" b="1" spc="-5" dirty="0" err="1">
                <a:solidFill>
                  <a:srgbClr val="002060"/>
                </a:solidFill>
                <a:latin typeface="Arial"/>
                <a:cs typeface="Arial"/>
              </a:rPr>
              <a:t>Лектор</a:t>
            </a:r>
            <a:r>
              <a:rPr lang="uk-UA" sz="2000" b="1" spc="-5" dirty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lang="uk-UA" sz="2000" b="1" spc="-5" dirty="0" err="1">
                <a:solidFill>
                  <a:srgbClr val="002060"/>
                </a:solidFill>
                <a:latin typeface="Arial"/>
                <a:cs typeface="Arial"/>
              </a:rPr>
              <a:t>зав.каф</a:t>
            </a:r>
            <a:r>
              <a:rPr lang="uk-UA" sz="2000" b="1" spc="-5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r>
              <a:rPr sz="2000" b="1" spc="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медичної та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біоорганічної</a:t>
            </a:r>
            <a:r>
              <a:rPr sz="2000" b="1" spc="-1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хімії,</a:t>
            </a:r>
            <a:endParaRPr sz="2000" dirty="0">
              <a:solidFill>
                <a:srgbClr val="002060"/>
              </a:solidFill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200"/>
              </a:spcBef>
              <a:tabLst>
                <a:tab pos="1478280" algn="l"/>
              </a:tabLst>
            </a:pPr>
            <a:r>
              <a:rPr lang="uk-UA" sz="2000" b="1" dirty="0">
                <a:solidFill>
                  <a:srgbClr val="002060"/>
                </a:solidFill>
                <a:latin typeface="Arial"/>
                <a:cs typeface="Arial"/>
              </a:rPr>
              <a:t>проф. Сирова Г.О.</a:t>
            </a:r>
            <a:endParaRPr sz="20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72492"/>
            <a:ext cx="1692322" cy="1624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96578" y="400069"/>
            <a:ext cx="1428376" cy="1676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AD8D1B-8CB6-889C-B007-E18E7F4D74A3}"/>
              </a:ext>
            </a:extLst>
          </p:cNvPr>
          <p:cNvSpPr txBox="1"/>
          <p:nvPr/>
        </p:nvSpPr>
        <p:spPr>
          <a:xfrm>
            <a:off x="-2457" y="76200"/>
            <a:ext cx="9070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основні групи хімічних властивостей карбонових кислот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8B3BD3-BC1F-05F5-DFA1-D724E9CC19F8}"/>
              </a:ext>
            </a:extLst>
          </p:cNvPr>
          <p:cNvSpPr txBox="1"/>
          <p:nvPr/>
        </p:nvSpPr>
        <p:spPr>
          <a:xfrm>
            <a:off x="152400" y="1613118"/>
            <a:ext cx="807201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Кислотні властивості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Реакції </a:t>
            </a:r>
            <a:r>
              <a:rPr kumimoji="0" lang="uk-UA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нуклеофільного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заміщення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Реакції за участю вуглеводневого радикалу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Реакції декарбоксилювання</a:t>
            </a:r>
          </a:p>
        </p:txBody>
      </p:sp>
    </p:spTree>
    <p:extLst>
      <p:ext uri="{BB962C8B-B14F-4D97-AF65-F5344CB8AC3E}">
        <p14:creationId xmlns:p14="http://schemas.microsoft.com/office/powerpoint/2010/main" val="2276735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117" y="1660601"/>
            <a:ext cx="3046883" cy="49712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lang="uk-UA" sz="18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 dirty="0">
              <a:latin typeface="Tahoma"/>
              <a:cs typeface="Tahoma"/>
            </a:endParaRPr>
          </a:p>
          <a:p>
            <a:pPr marL="160655">
              <a:lnSpc>
                <a:spcPct val="100000"/>
              </a:lnSpc>
            </a:pPr>
            <a:r>
              <a:rPr sz="2550" spc="-10" dirty="0">
                <a:latin typeface="Times New Roman"/>
                <a:cs typeface="Times New Roman"/>
              </a:rPr>
              <a:t>CH</a:t>
            </a:r>
            <a:r>
              <a:rPr sz="2850" spc="-15" baseline="-13157" dirty="0">
                <a:latin typeface="Times New Roman"/>
                <a:cs typeface="Times New Roman"/>
              </a:rPr>
              <a:t>3</a:t>
            </a:r>
            <a:r>
              <a:rPr sz="2550" spc="-10" dirty="0">
                <a:latin typeface="Times New Roman"/>
                <a:cs typeface="Times New Roman"/>
              </a:rPr>
              <a:t>COOH</a:t>
            </a:r>
            <a:endParaRPr sz="2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36525">
              <a:lnSpc>
                <a:spcPct val="100000"/>
              </a:lnSpc>
              <a:tabLst>
                <a:tab pos="938530" algn="l"/>
              </a:tabLst>
            </a:pPr>
            <a:r>
              <a:rPr sz="2550" dirty="0">
                <a:latin typeface="Times New Roman"/>
                <a:cs typeface="Times New Roman"/>
              </a:rPr>
              <a:t>Cl	CH</a:t>
            </a:r>
            <a:r>
              <a:rPr sz="2850" baseline="-13157" dirty="0">
                <a:latin typeface="Times New Roman"/>
                <a:cs typeface="Times New Roman"/>
              </a:rPr>
              <a:t>2</a:t>
            </a:r>
            <a:r>
              <a:rPr sz="2550" dirty="0">
                <a:latin typeface="Times New Roman"/>
                <a:cs typeface="Times New Roman"/>
              </a:rPr>
              <a:t>COOH</a:t>
            </a:r>
          </a:p>
          <a:p>
            <a:pPr marL="147320">
              <a:lnSpc>
                <a:spcPct val="100000"/>
              </a:lnSpc>
              <a:spcBef>
                <a:spcPts val="2490"/>
              </a:spcBef>
              <a:tabLst>
                <a:tab pos="944244" algn="l"/>
              </a:tabLst>
            </a:pPr>
            <a:r>
              <a:rPr sz="2550" spc="-15" dirty="0">
                <a:latin typeface="Times New Roman"/>
                <a:cs typeface="Times New Roman"/>
              </a:rPr>
              <a:t>Cl	CHCOOH</a:t>
            </a:r>
            <a:endParaRPr sz="2550" dirty="0">
              <a:latin typeface="Times New Roman"/>
              <a:cs typeface="Times New Roman"/>
            </a:endParaRPr>
          </a:p>
          <a:p>
            <a:pPr marR="867410" algn="ctr">
              <a:lnSpc>
                <a:spcPct val="100000"/>
              </a:lnSpc>
              <a:spcBef>
                <a:spcPts val="2070"/>
              </a:spcBef>
            </a:pPr>
            <a:r>
              <a:rPr sz="2550" spc="-10" dirty="0">
                <a:latin typeface="Times New Roman"/>
                <a:cs typeface="Times New Roman"/>
              </a:rPr>
              <a:t>Cl</a:t>
            </a:r>
            <a:endParaRPr sz="2550" dirty="0">
              <a:latin typeface="Times New Roman"/>
              <a:cs typeface="Times New Roman"/>
            </a:endParaRPr>
          </a:p>
          <a:p>
            <a:pPr marR="866775" algn="ctr">
              <a:lnSpc>
                <a:spcPct val="100000"/>
              </a:lnSpc>
              <a:spcBef>
                <a:spcPts val="665"/>
              </a:spcBef>
            </a:pPr>
            <a:r>
              <a:rPr sz="2550" spc="-15" dirty="0">
                <a:latin typeface="Times New Roman"/>
                <a:cs typeface="Times New Roman"/>
              </a:rPr>
              <a:t>Cl</a:t>
            </a:r>
            <a:endParaRPr sz="2550" dirty="0">
              <a:latin typeface="Times New Roman"/>
              <a:cs typeface="Times New Roman"/>
            </a:endParaRPr>
          </a:p>
          <a:p>
            <a:pPr marR="842010" algn="ctr">
              <a:lnSpc>
                <a:spcPct val="100000"/>
              </a:lnSpc>
              <a:spcBef>
                <a:spcPts val="2060"/>
              </a:spcBef>
              <a:tabLst>
                <a:tab pos="798830" algn="l"/>
              </a:tabLst>
            </a:pPr>
            <a:r>
              <a:rPr sz="2550" spc="-15" dirty="0">
                <a:latin typeface="Times New Roman"/>
                <a:cs typeface="Times New Roman"/>
              </a:rPr>
              <a:t>Cl	CCOOH</a:t>
            </a:r>
            <a:endParaRPr sz="2550" dirty="0">
              <a:latin typeface="Times New Roman"/>
              <a:cs typeface="Times New Roman"/>
            </a:endParaRPr>
          </a:p>
          <a:p>
            <a:pPr marR="866775" algn="ctr">
              <a:lnSpc>
                <a:spcPct val="100000"/>
              </a:lnSpc>
              <a:spcBef>
                <a:spcPts val="2065"/>
              </a:spcBef>
            </a:pPr>
            <a:r>
              <a:rPr sz="2550" spc="-15" dirty="0">
                <a:latin typeface="Times New Roman"/>
                <a:cs typeface="Times New Roman"/>
              </a:rPr>
              <a:t>Cl</a:t>
            </a:r>
            <a:endParaRPr sz="255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34274" y="5750090"/>
            <a:ext cx="440055" cy="0"/>
          </a:xfrm>
          <a:custGeom>
            <a:avLst/>
            <a:gdLst/>
            <a:ahLst/>
            <a:cxnLst/>
            <a:rect l="l" t="t" r="r" b="b"/>
            <a:pathLst>
              <a:path w="440055">
                <a:moveTo>
                  <a:pt x="439785" y="0"/>
                </a:moveTo>
                <a:lnTo>
                  <a:pt x="0" y="0"/>
                </a:lnTo>
              </a:path>
            </a:pathLst>
          </a:custGeom>
          <a:ln w="193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14999" y="5241068"/>
            <a:ext cx="0" cy="358140"/>
          </a:xfrm>
          <a:custGeom>
            <a:avLst/>
            <a:gdLst/>
            <a:ahLst/>
            <a:cxnLst/>
            <a:rect l="l" t="t" r="r" b="b"/>
            <a:pathLst>
              <a:path h="358139">
                <a:moveTo>
                  <a:pt x="0" y="357694"/>
                </a:moveTo>
                <a:lnTo>
                  <a:pt x="0" y="0"/>
                </a:lnTo>
              </a:path>
            </a:pathLst>
          </a:custGeom>
          <a:ln w="1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14999" y="5891504"/>
            <a:ext cx="0" cy="358140"/>
          </a:xfrm>
          <a:custGeom>
            <a:avLst/>
            <a:gdLst/>
            <a:ahLst/>
            <a:cxnLst/>
            <a:rect l="l" t="t" r="r" b="b"/>
            <a:pathLst>
              <a:path h="358139">
                <a:moveTo>
                  <a:pt x="0" y="0"/>
                </a:moveTo>
                <a:lnTo>
                  <a:pt x="0" y="358081"/>
                </a:lnTo>
              </a:path>
            </a:pathLst>
          </a:custGeom>
          <a:ln w="1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59148" y="2330957"/>
            <a:ext cx="16675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3399"/>
                </a:solidFill>
                <a:latin typeface="Tahoma"/>
                <a:cs typeface="Tahoma"/>
              </a:rPr>
              <a:t>оцтова</a:t>
            </a:r>
            <a:r>
              <a:rPr sz="1600" b="1" spc="-2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03399"/>
                </a:solidFill>
                <a:latin typeface="Tahoma"/>
                <a:cs typeface="Tahoma"/>
              </a:rPr>
              <a:t>кислота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59148" y="3750309"/>
            <a:ext cx="24403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3399"/>
                </a:solidFill>
                <a:latin typeface="Tahoma"/>
                <a:cs typeface="Tahoma"/>
              </a:rPr>
              <a:t>дихлороцтова</a:t>
            </a:r>
            <a:r>
              <a:rPr sz="1600" b="1" spc="-1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03399"/>
                </a:solidFill>
                <a:latin typeface="Tahoma"/>
                <a:cs typeface="Tahoma"/>
              </a:rPr>
              <a:t>кислота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08240" y="3750309"/>
            <a:ext cx="477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3399"/>
                </a:solidFill>
                <a:latin typeface="Tahoma"/>
                <a:cs typeface="Tahoma"/>
              </a:rPr>
              <a:t>1</a:t>
            </a:r>
            <a:r>
              <a:rPr sz="1600" b="1" dirty="0">
                <a:solidFill>
                  <a:srgbClr val="003399"/>
                </a:solidFill>
                <a:latin typeface="Tahoma"/>
                <a:cs typeface="Tahoma"/>
              </a:rPr>
              <a:t>,</a:t>
            </a:r>
            <a:r>
              <a:rPr sz="1600" b="1" spc="-5" dirty="0">
                <a:solidFill>
                  <a:srgbClr val="003399"/>
                </a:solidFill>
                <a:latin typeface="Tahoma"/>
                <a:cs typeface="Tahoma"/>
              </a:rPr>
              <a:t>25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59148" y="5576417"/>
            <a:ext cx="25469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3399"/>
                </a:solidFill>
                <a:latin typeface="Tahoma"/>
                <a:cs typeface="Tahoma"/>
              </a:rPr>
              <a:t>трихлороцтова</a:t>
            </a:r>
            <a:r>
              <a:rPr sz="1600" b="1" spc="2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03399"/>
                </a:solidFill>
                <a:latin typeface="Tahoma"/>
                <a:cs typeface="Tahoma"/>
              </a:rPr>
              <a:t>кислота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67676" y="5576417"/>
            <a:ext cx="477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3399"/>
                </a:solidFill>
                <a:latin typeface="Tahoma"/>
                <a:cs typeface="Tahoma"/>
              </a:rPr>
              <a:t>0</a:t>
            </a:r>
            <a:r>
              <a:rPr sz="1600" b="1" dirty="0">
                <a:solidFill>
                  <a:srgbClr val="003399"/>
                </a:solidFill>
                <a:latin typeface="Tahoma"/>
                <a:cs typeface="Tahoma"/>
              </a:rPr>
              <a:t>,</a:t>
            </a:r>
            <a:r>
              <a:rPr sz="1600" b="1" spc="-5" dirty="0">
                <a:solidFill>
                  <a:srgbClr val="003399"/>
                </a:solidFill>
                <a:latin typeface="Tahoma"/>
                <a:cs typeface="Tahoma"/>
              </a:rPr>
              <a:t>66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59148" y="1805127"/>
            <a:ext cx="4260850" cy="1591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3399"/>
                </a:solidFill>
                <a:latin typeface="Tahoma"/>
                <a:cs typeface="Tahoma"/>
              </a:rPr>
              <a:t>p</a:t>
            </a:r>
            <a:r>
              <a:rPr sz="2000" b="1" spc="-10" dirty="0">
                <a:solidFill>
                  <a:srgbClr val="003399"/>
                </a:solidFill>
                <a:latin typeface="Tahoma"/>
                <a:cs typeface="Tahoma"/>
              </a:rPr>
              <a:t>K</a:t>
            </a:r>
            <a:r>
              <a:rPr sz="2000" b="1" dirty="0">
                <a:solidFill>
                  <a:srgbClr val="003399"/>
                </a:solidFill>
                <a:latin typeface="Tahoma"/>
                <a:cs typeface="Tahoma"/>
              </a:rPr>
              <a:t>a</a:t>
            </a:r>
            <a:endParaRPr sz="2000" dirty="0">
              <a:latin typeface="Tahoma"/>
              <a:cs typeface="Tahoma"/>
            </a:endParaRPr>
          </a:p>
          <a:p>
            <a:pPr marR="200025" algn="r">
              <a:lnSpc>
                <a:spcPct val="100000"/>
              </a:lnSpc>
              <a:spcBef>
                <a:spcPts val="1730"/>
              </a:spcBef>
            </a:pPr>
            <a:r>
              <a:rPr lang="en-US" sz="1600" b="1" spc="-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03399"/>
                </a:solidFill>
                <a:latin typeface="Tahoma"/>
                <a:cs typeface="Tahoma"/>
              </a:rPr>
              <a:t>4</a:t>
            </a:r>
            <a:r>
              <a:rPr sz="1600" b="1" dirty="0">
                <a:solidFill>
                  <a:srgbClr val="003399"/>
                </a:solidFill>
                <a:latin typeface="Tahoma"/>
                <a:cs typeface="Tahoma"/>
              </a:rPr>
              <a:t>,</a:t>
            </a:r>
            <a:r>
              <a:rPr sz="1600" b="1" spc="-5" dirty="0">
                <a:solidFill>
                  <a:srgbClr val="003399"/>
                </a:solidFill>
                <a:latin typeface="Tahoma"/>
                <a:cs typeface="Tahoma"/>
              </a:rPr>
              <a:t>7</a:t>
            </a:r>
            <a:r>
              <a:rPr lang="uk-UA" sz="1600" b="1" spc="-5" dirty="0">
                <a:solidFill>
                  <a:srgbClr val="003399"/>
                </a:solidFill>
                <a:latin typeface="Tahoma"/>
                <a:cs typeface="Tahoma"/>
              </a:rPr>
              <a:t>5</a:t>
            </a:r>
            <a:endParaRPr sz="1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9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3399"/>
                </a:solidFill>
                <a:latin typeface="Tahoma"/>
                <a:cs typeface="Tahoma"/>
              </a:rPr>
              <a:t>монохлороцтова </a:t>
            </a:r>
            <a:r>
              <a:rPr sz="1600" b="1" spc="-5" dirty="0" err="1">
                <a:solidFill>
                  <a:srgbClr val="003399"/>
                </a:solidFill>
                <a:latin typeface="Tahoma"/>
                <a:cs typeface="Tahoma"/>
              </a:rPr>
              <a:t>кислота</a:t>
            </a:r>
            <a:r>
              <a:rPr sz="1600" b="1" spc="2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lang="en-US" sz="1600" b="1" spc="20" dirty="0">
                <a:solidFill>
                  <a:srgbClr val="003399"/>
                </a:solidFill>
                <a:latin typeface="Tahoma"/>
                <a:cs typeface="Tahoma"/>
              </a:rPr>
              <a:t>               </a:t>
            </a:r>
            <a:r>
              <a:rPr sz="1600" b="1" spc="-5" dirty="0">
                <a:solidFill>
                  <a:srgbClr val="003399"/>
                </a:solidFill>
                <a:latin typeface="Tahoma"/>
                <a:cs typeface="Tahoma"/>
              </a:rPr>
              <a:t>2,85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45642" y="310718"/>
            <a:ext cx="3593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spc="-10" dirty="0">
                <a:solidFill>
                  <a:srgbClr val="006600"/>
                </a:solidFill>
                <a:latin typeface="Tahoma"/>
                <a:cs typeface="Tahoma"/>
              </a:rPr>
              <a:t>Хімічні</a:t>
            </a:r>
            <a:r>
              <a:rPr sz="2800" i="0" spc="10" dirty="0">
                <a:solidFill>
                  <a:srgbClr val="006600"/>
                </a:solidFill>
                <a:latin typeface="Tahoma"/>
                <a:cs typeface="Tahoma"/>
              </a:rPr>
              <a:t> </a:t>
            </a:r>
            <a:r>
              <a:rPr sz="2800" i="0" spc="-10" dirty="0">
                <a:solidFill>
                  <a:srgbClr val="006600"/>
                </a:solidFill>
                <a:latin typeface="Tahoma"/>
                <a:cs typeface="Tahoma"/>
              </a:rPr>
              <a:t>властивості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30361" y="381761"/>
            <a:ext cx="685800" cy="6019800"/>
          </a:xfrm>
          <a:custGeom>
            <a:avLst/>
            <a:gdLst/>
            <a:ahLst/>
            <a:cxnLst/>
            <a:rect l="l" t="t" r="r" b="b"/>
            <a:pathLst>
              <a:path w="685800" h="6019800">
                <a:moveTo>
                  <a:pt x="685800" y="5676900"/>
                </a:moveTo>
                <a:lnTo>
                  <a:pt x="0" y="5676900"/>
                </a:lnTo>
                <a:lnTo>
                  <a:pt x="342900" y="6019800"/>
                </a:lnTo>
                <a:lnTo>
                  <a:pt x="685800" y="5676900"/>
                </a:lnTo>
                <a:close/>
              </a:path>
              <a:path w="685800" h="6019800">
                <a:moveTo>
                  <a:pt x="514350" y="0"/>
                </a:moveTo>
                <a:lnTo>
                  <a:pt x="171450" y="0"/>
                </a:lnTo>
                <a:lnTo>
                  <a:pt x="171450" y="5676900"/>
                </a:lnTo>
                <a:lnTo>
                  <a:pt x="514350" y="5676900"/>
                </a:lnTo>
                <a:lnTo>
                  <a:pt x="51435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30361" y="381761"/>
            <a:ext cx="685800" cy="6019800"/>
          </a:xfrm>
          <a:custGeom>
            <a:avLst/>
            <a:gdLst/>
            <a:ahLst/>
            <a:cxnLst/>
            <a:rect l="l" t="t" r="r" b="b"/>
            <a:pathLst>
              <a:path w="685800" h="6019800">
                <a:moveTo>
                  <a:pt x="342900" y="6019800"/>
                </a:moveTo>
                <a:lnTo>
                  <a:pt x="0" y="5676900"/>
                </a:lnTo>
                <a:lnTo>
                  <a:pt x="171450" y="5676900"/>
                </a:lnTo>
                <a:lnTo>
                  <a:pt x="171450" y="0"/>
                </a:lnTo>
                <a:lnTo>
                  <a:pt x="514350" y="0"/>
                </a:lnTo>
                <a:lnTo>
                  <a:pt x="514350" y="5676900"/>
                </a:lnTo>
                <a:lnTo>
                  <a:pt x="685800" y="5676900"/>
                </a:lnTo>
                <a:lnTo>
                  <a:pt x="342900" y="60198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842547" y="1374394"/>
            <a:ext cx="270510" cy="2733040"/>
          </a:xfrm>
          <a:prstGeom prst="rect">
            <a:avLst/>
          </a:prstGeom>
        </p:spPr>
        <p:txBody>
          <a:bodyPr vert="vert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3399"/>
                </a:solidFill>
                <a:latin typeface="Tahoma"/>
                <a:cs typeface="Tahoma"/>
              </a:rPr>
              <a:t>Збільншення</a:t>
            </a:r>
            <a:r>
              <a:rPr sz="1600" b="1" spc="-1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03399"/>
                </a:solidFill>
                <a:latin typeface="Tahoma"/>
                <a:cs typeface="Tahoma"/>
              </a:rPr>
              <a:t>кислотності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F5B616-0A08-2D34-91D3-FBCA8492808D}"/>
              </a:ext>
            </a:extLst>
          </p:cNvPr>
          <p:cNvSpPr txBox="1"/>
          <p:nvPr/>
        </p:nvSpPr>
        <p:spPr>
          <a:xfrm>
            <a:off x="379256" y="1352468"/>
            <a:ext cx="45904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5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1. </a:t>
            </a:r>
            <a:r>
              <a:rPr kumimoji="0" lang="ru-RU" sz="2000" b="1" i="0" u="none" strike="noStrike" kern="1200" cap="none" spc="-5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Кислотні</a:t>
            </a:r>
            <a:r>
              <a:rPr kumimoji="0" lang="ru-RU" sz="2000" b="1" i="0" u="none" strike="noStrike" kern="1200" cap="none" spc="-35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ru-RU" sz="2000" b="1" i="0" u="none" strike="noStrike" kern="1200" cap="none" spc="-5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властисвості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9148" y="2326004"/>
            <a:ext cx="2551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3399"/>
                </a:solidFill>
                <a:latin typeface="Symbol"/>
                <a:cs typeface="Symbol"/>
              </a:rPr>
              <a:t></a:t>
            </a:r>
            <a:r>
              <a:rPr sz="1600" b="1" spc="-10" dirty="0">
                <a:solidFill>
                  <a:srgbClr val="003399"/>
                </a:solidFill>
                <a:latin typeface="Tahoma"/>
                <a:cs typeface="Tahoma"/>
              </a:rPr>
              <a:t>-хлормасляна</a:t>
            </a:r>
            <a:r>
              <a:rPr sz="1600" b="1" spc="4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03399"/>
                </a:solidFill>
                <a:latin typeface="Tahoma"/>
                <a:cs typeface="Tahoma"/>
              </a:rPr>
              <a:t>кислота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94880" y="1805127"/>
            <a:ext cx="824865" cy="789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258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3399"/>
                </a:solidFill>
                <a:latin typeface="Tahoma"/>
                <a:cs typeface="Tahoma"/>
              </a:rPr>
              <a:t>p</a:t>
            </a:r>
            <a:r>
              <a:rPr sz="2000" b="1" spc="-10" dirty="0">
                <a:solidFill>
                  <a:srgbClr val="003399"/>
                </a:solidFill>
                <a:latin typeface="Tahoma"/>
                <a:cs typeface="Tahoma"/>
              </a:rPr>
              <a:t>K</a:t>
            </a:r>
            <a:r>
              <a:rPr sz="2000" b="1" dirty="0">
                <a:solidFill>
                  <a:srgbClr val="003399"/>
                </a:solidFill>
                <a:latin typeface="Tahoma"/>
                <a:cs typeface="Tahoma"/>
              </a:rPr>
              <a:t>a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89"/>
              </a:spcBef>
            </a:pPr>
            <a:r>
              <a:rPr sz="1600" b="1" spc="-5" dirty="0">
                <a:solidFill>
                  <a:srgbClr val="003399"/>
                </a:solidFill>
                <a:latin typeface="Tahoma"/>
                <a:cs typeface="Tahoma"/>
              </a:rPr>
              <a:t>2,84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31517" y="2942093"/>
            <a:ext cx="32258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30" dirty="0">
                <a:latin typeface="Times New Roman"/>
                <a:cs typeface="Times New Roman"/>
              </a:rPr>
              <a:t>C</a:t>
            </a:r>
            <a:r>
              <a:rPr sz="2500" dirty="0">
                <a:latin typeface="Times New Roman"/>
                <a:cs typeface="Times New Roman"/>
              </a:rPr>
              <a:t>l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1299" y="2822010"/>
            <a:ext cx="113768" cy="190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85460" y="2557978"/>
            <a:ext cx="5080" cy="454659"/>
          </a:xfrm>
          <a:custGeom>
            <a:avLst/>
            <a:gdLst/>
            <a:ahLst/>
            <a:cxnLst/>
            <a:rect l="l" t="t" r="r" b="b"/>
            <a:pathLst>
              <a:path w="5080" h="454660">
                <a:moveTo>
                  <a:pt x="0" y="0"/>
                </a:moveTo>
                <a:lnTo>
                  <a:pt x="4655" y="454622"/>
                </a:lnTo>
              </a:path>
            </a:pathLst>
          </a:custGeom>
          <a:ln w="189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1299" y="2822010"/>
            <a:ext cx="114300" cy="191135"/>
          </a:xfrm>
          <a:custGeom>
            <a:avLst/>
            <a:gdLst/>
            <a:ahLst/>
            <a:cxnLst/>
            <a:rect l="l" t="t" r="r" b="b"/>
            <a:pathLst>
              <a:path w="114300" h="191135">
                <a:moveTo>
                  <a:pt x="58817" y="190590"/>
                </a:moveTo>
                <a:lnTo>
                  <a:pt x="0" y="1165"/>
                </a:lnTo>
                <a:lnTo>
                  <a:pt x="58044" y="38272"/>
                </a:lnTo>
                <a:lnTo>
                  <a:pt x="113768" y="0"/>
                </a:lnTo>
                <a:lnTo>
                  <a:pt x="58817" y="190590"/>
                </a:lnTo>
                <a:close/>
              </a:path>
            </a:pathLst>
          </a:custGeom>
          <a:ln w="18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8517" y="1618694"/>
            <a:ext cx="2886075" cy="9893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sz="2000" b="1" spc="-5" dirty="0">
                <a:solidFill>
                  <a:srgbClr val="990000"/>
                </a:solidFill>
                <a:latin typeface="Tahoma"/>
                <a:cs typeface="Tahoma"/>
              </a:rPr>
              <a:t>Кислотні</a:t>
            </a:r>
            <a:r>
              <a:rPr sz="2000" b="1" spc="-60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властивості</a:t>
            </a:r>
            <a:endParaRPr sz="2000">
              <a:latin typeface="Tahoma"/>
              <a:cs typeface="Tahoma"/>
            </a:endParaRPr>
          </a:p>
          <a:p>
            <a:pPr marR="38735" algn="ctr">
              <a:lnSpc>
                <a:spcPts val="1960"/>
              </a:lnSpc>
              <a:spcBef>
                <a:spcPts val="325"/>
              </a:spcBef>
            </a:pPr>
            <a:r>
              <a:rPr sz="2000" spc="-5" dirty="0">
                <a:latin typeface="Symbol"/>
                <a:cs typeface="Symbol"/>
              </a:rPr>
              <a:t></a:t>
            </a:r>
            <a:endParaRPr sz="2000">
              <a:latin typeface="Symbol"/>
              <a:cs typeface="Symbol"/>
            </a:endParaRPr>
          </a:p>
          <a:p>
            <a:pPr marR="64769" algn="ctr">
              <a:lnSpc>
                <a:spcPts val="2560"/>
              </a:lnSpc>
            </a:pPr>
            <a:r>
              <a:rPr sz="2500" spc="-25" dirty="0">
                <a:latin typeface="Times New Roman"/>
                <a:cs typeface="Times New Roman"/>
              </a:rPr>
              <a:t>CH</a:t>
            </a:r>
            <a:r>
              <a:rPr sz="2775" spc="-37" baseline="-13513" dirty="0">
                <a:latin typeface="Times New Roman"/>
                <a:cs typeface="Times New Roman"/>
              </a:rPr>
              <a:t>3</a:t>
            </a:r>
            <a:r>
              <a:rPr sz="2500" spc="-25" dirty="0">
                <a:latin typeface="Times New Roman"/>
                <a:cs typeface="Times New Roman"/>
              </a:rPr>
              <a:t>CH</a:t>
            </a:r>
            <a:r>
              <a:rPr sz="2775" spc="-37" baseline="-13513" dirty="0">
                <a:latin typeface="Times New Roman"/>
                <a:cs typeface="Times New Roman"/>
              </a:rPr>
              <a:t>2</a:t>
            </a:r>
            <a:r>
              <a:rPr sz="2500" spc="-25" dirty="0">
                <a:latin typeface="Times New Roman"/>
                <a:cs typeface="Times New Roman"/>
              </a:rPr>
              <a:t>CHCOOH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3886" y="3327680"/>
            <a:ext cx="2503170" cy="4051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450" spc="5" dirty="0">
                <a:latin typeface="Times New Roman"/>
                <a:cs typeface="Times New Roman"/>
              </a:rPr>
              <a:t>CH</a:t>
            </a:r>
            <a:r>
              <a:rPr sz="2775" spc="7" baseline="-13513" dirty="0">
                <a:latin typeface="Times New Roman"/>
                <a:cs typeface="Times New Roman"/>
              </a:rPr>
              <a:t>3</a:t>
            </a:r>
            <a:r>
              <a:rPr sz="2450" spc="5" dirty="0">
                <a:latin typeface="Times New Roman"/>
                <a:cs typeface="Times New Roman"/>
              </a:rPr>
              <a:t>CHCH</a:t>
            </a:r>
            <a:r>
              <a:rPr sz="2775" spc="7" baseline="-13513" dirty="0">
                <a:latin typeface="Times New Roman"/>
                <a:cs typeface="Times New Roman"/>
              </a:rPr>
              <a:t>2</a:t>
            </a:r>
            <a:r>
              <a:rPr sz="2450" spc="5" dirty="0">
                <a:latin typeface="Times New Roman"/>
                <a:cs typeface="Times New Roman"/>
              </a:rPr>
              <a:t>COOH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18400" y="4113055"/>
            <a:ext cx="322580" cy="4051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50" dirty="0">
                <a:latin typeface="Times New Roman"/>
                <a:cs typeface="Times New Roman"/>
              </a:rPr>
              <a:t>C</a:t>
            </a:r>
            <a:r>
              <a:rPr sz="2450" spc="15" dirty="0">
                <a:latin typeface="Times New Roman"/>
                <a:cs typeface="Times New Roman"/>
              </a:rPr>
              <a:t>l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78302" y="3993410"/>
            <a:ext cx="113784" cy="190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35194" y="3683331"/>
            <a:ext cx="0" cy="500380"/>
          </a:xfrm>
          <a:custGeom>
            <a:avLst/>
            <a:gdLst/>
            <a:ahLst/>
            <a:cxnLst/>
            <a:rect l="l" t="t" r="r" b="b"/>
            <a:pathLst>
              <a:path h="500379">
                <a:moveTo>
                  <a:pt x="0" y="0"/>
                </a:moveTo>
                <a:lnTo>
                  <a:pt x="0" y="500260"/>
                </a:lnTo>
              </a:path>
            </a:pathLst>
          </a:custGeom>
          <a:ln w="189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78302" y="3993410"/>
            <a:ext cx="114300" cy="190500"/>
          </a:xfrm>
          <a:custGeom>
            <a:avLst/>
            <a:gdLst/>
            <a:ahLst/>
            <a:cxnLst/>
            <a:rect l="l" t="t" r="r" b="b"/>
            <a:pathLst>
              <a:path w="114300" h="190500">
                <a:moveTo>
                  <a:pt x="56892" y="190181"/>
                </a:moveTo>
                <a:lnTo>
                  <a:pt x="0" y="0"/>
                </a:lnTo>
                <a:lnTo>
                  <a:pt x="56892" y="38039"/>
                </a:lnTo>
                <a:lnTo>
                  <a:pt x="113784" y="0"/>
                </a:lnTo>
                <a:lnTo>
                  <a:pt x="56892" y="190181"/>
                </a:lnTo>
                <a:close/>
              </a:path>
            </a:pathLst>
          </a:custGeom>
          <a:ln w="18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94245" y="3068686"/>
            <a:ext cx="165100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5" dirty="0">
                <a:latin typeface="Symbol"/>
                <a:cs typeface="Symbol"/>
              </a:rPr>
              <a:t>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3623" y="4625209"/>
            <a:ext cx="262890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latin typeface="Times New Roman"/>
                <a:cs typeface="Times New Roman"/>
              </a:rPr>
              <a:t>CH</a:t>
            </a:r>
            <a:r>
              <a:rPr sz="2775" spc="-30" baseline="-13513" dirty="0">
                <a:latin typeface="Times New Roman"/>
                <a:cs typeface="Times New Roman"/>
              </a:rPr>
              <a:t>2</a:t>
            </a:r>
            <a:r>
              <a:rPr sz="2500" spc="-20" dirty="0">
                <a:latin typeface="Times New Roman"/>
                <a:cs typeface="Times New Roman"/>
              </a:rPr>
              <a:t>CH</a:t>
            </a:r>
            <a:r>
              <a:rPr sz="2775" spc="-30" baseline="-13513" dirty="0">
                <a:latin typeface="Times New Roman"/>
                <a:cs typeface="Times New Roman"/>
              </a:rPr>
              <a:t>2</a:t>
            </a:r>
            <a:r>
              <a:rPr sz="2500" spc="-20" dirty="0">
                <a:latin typeface="Times New Roman"/>
                <a:cs typeface="Times New Roman"/>
              </a:rPr>
              <a:t>CH</a:t>
            </a:r>
            <a:r>
              <a:rPr sz="2775" spc="-30" baseline="-13513" dirty="0">
                <a:latin typeface="Times New Roman"/>
                <a:cs typeface="Times New Roman"/>
              </a:rPr>
              <a:t>2</a:t>
            </a:r>
            <a:r>
              <a:rPr sz="2500" spc="-20" dirty="0">
                <a:latin typeface="Times New Roman"/>
                <a:cs typeface="Times New Roman"/>
              </a:rPr>
              <a:t>COOH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79075" y="5275949"/>
            <a:ext cx="114118" cy="191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132" y="4982502"/>
            <a:ext cx="0" cy="485140"/>
          </a:xfrm>
          <a:custGeom>
            <a:avLst/>
            <a:gdLst/>
            <a:ahLst/>
            <a:cxnLst/>
            <a:rect l="l" t="t" r="r" b="b"/>
            <a:pathLst>
              <a:path h="485139">
                <a:moveTo>
                  <a:pt x="0" y="0"/>
                </a:moveTo>
                <a:lnTo>
                  <a:pt x="0" y="484572"/>
                </a:lnTo>
              </a:path>
            </a:pathLst>
          </a:custGeom>
          <a:ln w="190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9075" y="5275949"/>
            <a:ext cx="114300" cy="191135"/>
          </a:xfrm>
          <a:custGeom>
            <a:avLst/>
            <a:gdLst/>
            <a:ahLst/>
            <a:cxnLst/>
            <a:rect l="l" t="t" r="r" b="b"/>
            <a:pathLst>
              <a:path w="114300" h="191135">
                <a:moveTo>
                  <a:pt x="57056" y="191125"/>
                </a:moveTo>
                <a:lnTo>
                  <a:pt x="0" y="0"/>
                </a:lnTo>
                <a:lnTo>
                  <a:pt x="57056" y="38225"/>
                </a:lnTo>
                <a:lnTo>
                  <a:pt x="114118" y="0"/>
                </a:lnTo>
                <a:lnTo>
                  <a:pt x="57056" y="191125"/>
                </a:lnTo>
                <a:close/>
              </a:path>
            </a:pathLst>
          </a:custGeom>
          <a:ln w="18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66375" y="4364149"/>
            <a:ext cx="1308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ymbol"/>
                <a:cs typeface="Symbol"/>
              </a:rPr>
              <a:t>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0586" y="5232590"/>
            <a:ext cx="2637155" cy="1111885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390"/>
              </a:spcBef>
            </a:pPr>
            <a:r>
              <a:rPr sz="2500" spc="-10" dirty="0">
                <a:latin typeface="Times New Roman"/>
                <a:cs typeface="Times New Roman"/>
              </a:rPr>
              <a:t>Cl</a:t>
            </a:r>
            <a:endParaRPr sz="25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315"/>
              </a:spcBef>
            </a:pPr>
            <a:r>
              <a:rPr sz="2450" spc="15" dirty="0">
                <a:latin typeface="Times New Roman"/>
                <a:cs typeface="Times New Roman"/>
              </a:rPr>
              <a:t>CH</a:t>
            </a:r>
            <a:r>
              <a:rPr sz="2775" spc="22" baseline="-13513" dirty="0">
                <a:latin typeface="Times New Roman"/>
                <a:cs typeface="Times New Roman"/>
              </a:rPr>
              <a:t>3</a:t>
            </a:r>
            <a:r>
              <a:rPr sz="2450" spc="15" dirty="0">
                <a:latin typeface="Times New Roman"/>
                <a:cs typeface="Times New Roman"/>
              </a:rPr>
              <a:t>CH</a:t>
            </a:r>
            <a:r>
              <a:rPr sz="2775" spc="22" baseline="-13513" dirty="0">
                <a:latin typeface="Times New Roman"/>
                <a:cs typeface="Times New Roman"/>
              </a:rPr>
              <a:t>2</a:t>
            </a:r>
            <a:r>
              <a:rPr sz="2450" spc="15" dirty="0">
                <a:latin typeface="Times New Roman"/>
                <a:cs typeface="Times New Roman"/>
              </a:rPr>
              <a:t>CH</a:t>
            </a:r>
            <a:r>
              <a:rPr sz="2775" spc="22" baseline="-13513" dirty="0">
                <a:latin typeface="Times New Roman"/>
                <a:cs typeface="Times New Roman"/>
              </a:rPr>
              <a:t>2</a:t>
            </a:r>
            <a:r>
              <a:rPr sz="2450" spc="15" dirty="0">
                <a:latin typeface="Times New Roman"/>
                <a:cs typeface="Times New Roman"/>
              </a:rPr>
              <a:t>COOH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94201" y="3382136"/>
            <a:ext cx="25342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3399"/>
                </a:solidFill>
                <a:latin typeface="Symbol"/>
                <a:cs typeface="Symbol"/>
              </a:rPr>
              <a:t></a:t>
            </a:r>
            <a:r>
              <a:rPr sz="1600" b="1" spc="-10" dirty="0">
                <a:solidFill>
                  <a:srgbClr val="003399"/>
                </a:solidFill>
                <a:latin typeface="Tahoma"/>
                <a:cs typeface="Tahoma"/>
              </a:rPr>
              <a:t>-хлормасляна</a:t>
            </a:r>
            <a:r>
              <a:rPr sz="1600" b="1" spc="2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03399"/>
                </a:solidFill>
                <a:latin typeface="Tahoma"/>
                <a:cs typeface="Tahoma"/>
              </a:rPr>
              <a:t>кислота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22895" y="3382136"/>
            <a:ext cx="477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3399"/>
                </a:solidFill>
                <a:latin typeface="Tahoma"/>
                <a:cs typeface="Tahoma"/>
              </a:rPr>
              <a:t>4</a:t>
            </a:r>
            <a:r>
              <a:rPr sz="1600" b="1" dirty="0">
                <a:solidFill>
                  <a:srgbClr val="003399"/>
                </a:solidFill>
                <a:latin typeface="Tahoma"/>
                <a:cs typeface="Tahoma"/>
              </a:rPr>
              <a:t>,</a:t>
            </a:r>
            <a:r>
              <a:rPr sz="1600" b="1" spc="-5" dirty="0">
                <a:solidFill>
                  <a:srgbClr val="003399"/>
                </a:solidFill>
                <a:latin typeface="Tahoma"/>
                <a:cs typeface="Tahoma"/>
              </a:rPr>
              <a:t>06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59148" y="4685791"/>
            <a:ext cx="25069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3399"/>
                </a:solidFill>
                <a:latin typeface="Symbol"/>
                <a:cs typeface="Symbol"/>
              </a:rPr>
              <a:t></a:t>
            </a:r>
            <a:r>
              <a:rPr sz="1600" b="1" spc="-5" dirty="0">
                <a:solidFill>
                  <a:srgbClr val="003399"/>
                </a:solidFill>
                <a:latin typeface="Tahoma"/>
                <a:cs typeface="Tahoma"/>
              </a:rPr>
              <a:t>-хлормасляна</a:t>
            </a:r>
            <a:r>
              <a:rPr sz="1600" b="1" spc="-2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03399"/>
                </a:solidFill>
                <a:latin typeface="Tahoma"/>
                <a:cs typeface="Tahoma"/>
              </a:rPr>
              <a:t>кислота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87843" y="4685791"/>
            <a:ext cx="477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3399"/>
                </a:solidFill>
                <a:latin typeface="Tahoma"/>
                <a:cs typeface="Tahoma"/>
              </a:rPr>
              <a:t>4</a:t>
            </a:r>
            <a:r>
              <a:rPr sz="1600" b="1" dirty="0">
                <a:solidFill>
                  <a:srgbClr val="003399"/>
                </a:solidFill>
                <a:latin typeface="Tahoma"/>
                <a:cs typeface="Tahoma"/>
              </a:rPr>
              <a:t>,</a:t>
            </a:r>
            <a:r>
              <a:rPr sz="1600" b="1" spc="-5" dirty="0">
                <a:solidFill>
                  <a:srgbClr val="003399"/>
                </a:solidFill>
                <a:latin typeface="Tahoma"/>
                <a:cs typeface="Tahoma"/>
              </a:rPr>
              <a:t>52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94201" y="5914745"/>
            <a:ext cx="1825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3399"/>
                </a:solidFill>
                <a:latin typeface="Tahoma"/>
                <a:cs typeface="Tahoma"/>
              </a:rPr>
              <a:t>масляна</a:t>
            </a:r>
            <a:r>
              <a:rPr sz="1600" b="1" spc="-3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03399"/>
                </a:solidFill>
                <a:latin typeface="Tahoma"/>
                <a:cs typeface="Tahoma"/>
              </a:rPr>
              <a:t>кислота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98742" y="5914745"/>
            <a:ext cx="477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3399"/>
                </a:solidFill>
                <a:latin typeface="Tahoma"/>
                <a:cs typeface="Tahoma"/>
              </a:rPr>
              <a:t>4</a:t>
            </a:r>
            <a:r>
              <a:rPr sz="1600" b="1" dirty="0">
                <a:solidFill>
                  <a:srgbClr val="003399"/>
                </a:solidFill>
                <a:latin typeface="Tahoma"/>
                <a:cs typeface="Tahoma"/>
              </a:rPr>
              <a:t>,</a:t>
            </a:r>
            <a:r>
              <a:rPr sz="1600" b="1" spc="-5" dirty="0">
                <a:solidFill>
                  <a:srgbClr val="003399"/>
                </a:solidFill>
                <a:latin typeface="Tahoma"/>
                <a:cs typeface="Tahoma"/>
              </a:rPr>
              <a:t>82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745642" y="310718"/>
            <a:ext cx="3593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spc="-10" dirty="0">
                <a:solidFill>
                  <a:srgbClr val="006600"/>
                </a:solidFill>
                <a:latin typeface="Tahoma"/>
                <a:cs typeface="Tahoma"/>
              </a:rPr>
              <a:t>Хімічні</a:t>
            </a:r>
            <a:r>
              <a:rPr sz="2800" i="0" spc="10" dirty="0">
                <a:solidFill>
                  <a:srgbClr val="006600"/>
                </a:solidFill>
                <a:latin typeface="Tahoma"/>
                <a:cs typeface="Tahoma"/>
              </a:rPr>
              <a:t> </a:t>
            </a:r>
            <a:r>
              <a:rPr sz="2800" i="0" spc="-10" dirty="0">
                <a:solidFill>
                  <a:srgbClr val="006600"/>
                </a:solidFill>
                <a:latin typeface="Tahoma"/>
                <a:cs typeface="Tahoma"/>
              </a:rPr>
              <a:t>властивості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230361" y="381761"/>
            <a:ext cx="685800" cy="6019800"/>
          </a:xfrm>
          <a:custGeom>
            <a:avLst/>
            <a:gdLst/>
            <a:ahLst/>
            <a:cxnLst/>
            <a:rect l="l" t="t" r="r" b="b"/>
            <a:pathLst>
              <a:path w="685800" h="6019800">
                <a:moveTo>
                  <a:pt x="685800" y="5676900"/>
                </a:moveTo>
                <a:lnTo>
                  <a:pt x="0" y="5676900"/>
                </a:lnTo>
                <a:lnTo>
                  <a:pt x="342900" y="6019800"/>
                </a:lnTo>
                <a:lnTo>
                  <a:pt x="685800" y="5676900"/>
                </a:lnTo>
                <a:close/>
              </a:path>
              <a:path w="685800" h="6019800">
                <a:moveTo>
                  <a:pt x="514350" y="0"/>
                </a:moveTo>
                <a:lnTo>
                  <a:pt x="171450" y="0"/>
                </a:lnTo>
                <a:lnTo>
                  <a:pt x="171450" y="5676900"/>
                </a:lnTo>
                <a:lnTo>
                  <a:pt x="514350" y="5676900"/>
                </a:lnTo>
                <a:lnTo>
                  <a:pt x="51435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30361" y="381761"/>
            <a:ext cx="685800" cy="6019800"/>
          </a:xfrm>
          <a:custGeom>
            <a:avLst/>
            <a:gdLst/>
            <a:ahLst/>
            <a:cxnLst/>
            <a:rect l="l" t="t" r="r" b="b"/>
            <a:pathLst>
              <a:path w="685800" h="6019800">
                <a:moveTo>
                  <a:pt x="342900" y="6019800"/>
                </a:moveTo>
                <a:lnTo>
                  <a:pt x="0" y="5676900"/>
                </a:lnTo>
                <a:lnTo>
                  <a:pt x="171450" y="5676900"/>
                </a:lnTo>
                <a:lnTo>
                  <a:pt x="171450" y="0"/>
                </a:lnTo>
                <a:lnTo>
                  <a:pt x="514350" y="0"/>
                </a:lnTo>
                <a:lnTo>
                  <a:pt x="514350" y="5676900"/>
                </a:lnTo>
                <a:lnTo>
                  <a:pt x="685800" y="5676900"/>
                </a:lnTo>
                <a:lnTo>
                  <a:pt x="342900" y="60198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842547" y="1374394"/>
            <a:ext cx="270510" cy="2569845"/>
          </a:xfrm>
          <a:prstGeom prst="rect">
            <a:avLst/>
          </a:prstGeom>
        </p:spPr>
        <p:txBody>
          <a:bodyPr vert="vert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3399"/>
                </a:solidFill>
                <a:latin typeface="Tahoma"/>
                <a:cs typeface="Tahoma"/>
              </a:rPr>
              <a:t>Зменшення</a:t>
            </a:r>
            <a:r>
              <a:rPr sz="1600" b="1" spc="-5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03399"/>
                </a:solidFill>
                <a:latin typeface="Tahoma"/>
                <a:cs typeface="Tahoma"/>
              </a:rPr>
              <a:t>кислотності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54"/>
          <p:cNvSpPr/>
          <p:nvPr/>
        </p:nvSpPr>
        <p:spPr>
          <a:xfrm>
            <a:off x="4863879" y="4578256"/>
            <a:ext cx="204470" cy="117475"/>
          </a:xfrm>
          <a:custGeom>
            <a:avLst/>
            <a:gdLst/>
            <a:ahLst/>
            <a:cxnLst/>
            <a:rect l="l" t="t" r="r" b="b"/>
            <a:pathLst>
              <a:path w="204470" h="117475">
                <a:moveTo>
                  <a:pt x="0" y="0"/>
                </a:moveTo>
                <a:lnTo>
                  <a:pt x="204357" y="116970"/>
                </a:lnTo>
              </a:path>
            </a:pathLst>
          </a:custGeom>
          <a:ln w="118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5057039" y="4594328"/>
            <a:ext cx="466725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5" dirty="0">
                <a:latin typeface="Times New Roman"/>
                <a:cs typeface="Times New Roman"/>
              </a:rPr>
              <a:t>O</a:t>
            </a:r>
            <a:r>
              <a:rPr sz="1850" spc="-20" dirty="0">
                <a:latin typeface="Times New Roman"/>
                <a:cs typeface="Times New Roman"/>
              </a:rPr>
              <a:t>N</a:t>
            </a:r>
            <a:r>
              <a:rPr sz="1850" spc="-5" dirty="0">
                <a:latin typeface="Times New Roman"/>
                <a:cs typeface="Times New Roman"/>
              </a:rPr>
              <a:t>a</a:t>
            </a:r>
            <a:endParaRPr sz="1850">
              <a:latin typeface="Times New Roman"/>
              <a:cs typeface="Times New Roman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DE8EB9B-79FF-E965-D5C0-2459AD3AB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23932"/>
            <a:ext cx="7534412" cy="4470043"/>
          </a:xfrm>
          <a:prstGeom prst="rect">
            <a:avLst/>
          </a:prstGeom>
        </p:spPr>
      </p:pic>
      <p:sp>
        <p:nvSpPr>
          <p:cNvPr id="78" name="object 78"/>
          <p:cNvSpPr txBox="1"/>
          <p:nvPr/>
        </p:nvSpPr>
        <p:spPr>
          <a:xfrm>
            <a:off x="706755" y="567620"/>
            <a:ext cx="773049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1. </a:t>
            </a:r>
            <a:r>
              <a:rPr sz="2000" b="1" spc="-5" dirty="0">
                <a:solidFill>
                  <a:srgbClr val="660033"/>
                </a:solidFill>
                <a:latin typeface="Tahoma"/>
                <a:cs typeface="Tahoma"/>
              </a:rPr>
              <a:t>Реакції солеутворення. </a:t>
            </a:r>
            <a:r>
              <a:rPr sz="2000" b="1" dirty="0">
                <a:solidFill>
                  <a:srgbClr val="660033"/>
                </a:solidFill>
                <a:latin typeface="Tahoma"/>
                <a:cs typeface="Tahoma"/>
              </a:rPr>
              <a:t>В біохімічних </a:t>
            </a:r>
            <a:r>
              <a:rPr sz="2000" b="1" spc="-5" dirty="0">
                <a:solidFill>
                  <a:srgbClr val="660033"/>
                </a:solidFill>
                <a:latin typeface="Tahoma"/>
                <a:cs typeface="Tahoma"/>
              </a:rPr>
              <a:t>системах  </a:t>
            </a:r>
            <a:r>
              <a:rPr sz="2000" b="1" dirty="0">
                <a:solidFill>
                  <a:srgbClr val="660033"/>
                </a:solidFill>
                <a:latin typeface="Tahoma"/>
                <a:cs typeface="Tahoma"/>
              </a:rPr>
              <a:t>дикарбонові </a:t>
            </a:r>
            <a:r>
              <a:rPr sz="2000" b="1" spc="-5" dirty="0">
                <a:solidFill>
                  <a:srgbClr val="660033"/>
                </a:solidFill>
                <a:latin typeface="Tahoma"/>
                <a:cs typeface="Tahoma"/>
              </a:rPr>
              <a:t>кислоти </a:t>
            </a:r>
            <a:r>
              <a:rPr sz="2000" b="1" dirty="0">
                <a:solidFill>
                  <a:srgbClr val="660033"/>
                </a:solidFill>
                <a:latin typeface="Tahoma"/>
                <a:cs typeface="Tahoma"/>
              </a:rPr>
              <a:t>утворюють два типа </a:t>
            </a:r>
            <a:r>
              <a:rPr sz="2000" b="1" spc="-5" dirty="0">
                <a:solidFill>
                  <a:srgbClr val="660033"/>
                </a:solidFill>
                <a:latin typeface="Tahoma"/>
                <a:cs typeface="Tahoma"/>
              </a:rPr>
              <a:t>солей </a:t>
            </a:r>
            <a:r>
              <a:rPr sz="2000" b="1" dirty="0">
                <a:solidFill>
                  <a:srgbClr val="660033"/>
                </a:solidFill>
                <a:latin typeface="Tahoma"/>
                <a:cs typeface="Tahoma"/>
              </a:rPr>
              <a:t>– </a:t>
            </a:r>
            <a:r>
              <a:rPr sz="2000" b="1" spc="-5" dirty="0">
                <a:solidFill>
                  <a:srgbClr val="660033"/>
                </a:solidFill>
                <a:latin typeface="Tahoma"/>
                <a:cs typeface="Tahoma"/>
              </a:rPr>
              <a:t>кислі </a:t>
            </a:r>
            <a:r>
              <a:rPr sz="2000" b="1" dirty="0">
                <a:solidFill>
                  <a:srgbClr val="660033"/>
                </a:solidFill>
                <a:latin typeface="Tahoma"/>
                <a:cs typeface="Tahoma"/>
              </a:rPr>
              <a:t>і  </a:t>
            </a:r>
            <a:r>
              <a:rPr sz="2000" b="1" spc="-5" dirty="0">
                <a:solidFill>
                  <a:srgbClr val="660033"/>
                </a:solidFill>
                <a:latin typeface="Tahoma"/>
                <a:cs typeface="Tahoma"/>
              </a:rPr>
              <a:t>середні: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09600" y="2211966"/>
            <a:ext cx="1736725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dirty="0" err="1">
                <a:latin typeface="Times New Roman"/>
                <a:cs typeface="Times New Roman"/>
              </a:rPr>
              <a:t>Ябл</a:t>
            </a:r>
            <a:r>
              <a:rPr lang="uk-UA" sz="1850" dirty="0">
                <a:latin typeface="Times New Roman"/>
                <a:cs typeface="Times New Roman"/>
              </a:rPr>
              <a:t>у</a:t>
            </a:r>
            <a:r>
              <a:rPr sz="1850" dirty="0" err="1">
                <a:latin typeface="Times New Roman"/>
                <a:cs typeface="Times New Roman"/>
              </a:rPr>
              <a:t>чна</a:t>
            </a:r>
            <a:r>
              <a:rPr sz="1850" spc="-5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кислота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3810000" y="3429000"/>
            <a:ext cx="1909445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dirty="0">
                <a:latin typeface="Times New Roman"/>
                <a:cs typeface="Times New Roman"/>
              </a:rPr>
              <a:t>Гідромалат</a:t>
            </a:r>
            <a:r>
              <a:rPr sz="1850" spc="39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натрія</a:t>
            </a:r>
            <a:endParaRPr sz="1850" dirty="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596087" y="4900398"/>
            <a:ext cx="1909446" cy="296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5" dirty="0" err="1">
                <a:latin typeface="Times New Roman"/>
                <a:cs typeface="Times New Roman"/>
              </a:rPr>
              <a:t>Малат</a:t>
            </a:r>
            <a:r>
              <a:rPr sz="1850" spc="380" dirty="0">
                <a:latin typeface="Times New Roman"/>
                <a:cs typeface="Times New Roman"/>
              </a:rPr>
              <a:t> </a:t>
            </a:r>
            <a:r>
              <a:rPr sz="1850" spc="5" dirty="0" err="1">
                <a:latin typeface="Times New Roman"/>
                <a:cs typeface="Times New Roman"/>
              </a:rPr>
              <a:t>натрі</a:t>
            </a:r>
            <a:r>
              <a:rPr lang="uk-UA" sz="1850" spc="5" dirty="0">
                <a:latin typeface="Times New Roman"/>
                <a:cs typeface="Times New Roman"/>
              </a:rPr>
              <a:t>ю</a:t>
            </a:r>
            <a:endParaRPr sz="18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3987" y="76200"/>
            <a:ext cx="8836025" cy="367157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39700" algn="just">
              <a:lnSpc>
                <a:spcPct val="100000"/>
              </a:lnSpc>
              <a:spcBef>
                <a:spcPts val="1250"/>
              </a:spcBef>
            </a:pPr>
            <a:r>
              <a:rPr sz="2000" b="1" dirty="0">
                <a:solidFill>
                  <a:srgbClr val="660033"/>
                </a:solidFill>
                <a:latin typeface="Tahoma"/>
                <a:cs typeface="Tahoma"/>
              </a:rPr>
              <a:t>2. Реакції </a:t>
            </a:r>
            <a:r>
              <a:rPr sz="2000" b="1" spc="-5" dirty="0">
                <a:solidFill>
                  <a:srgbClr val="660033"/>
                </a:solidFill>
                <a:latin typeface="Tahoma"/>
                <a:cs typeface="Tahoma"/>
              </a:rPr>
              <a:t>нуклеофільного</a:t>
            </a:r>
            <a:r>
              <a:rPr sz="2000" b="1" spc="-25" dirty="0">
                <a:solidFill>
                  <a:srgbClr val="660033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660033"/>
                </a:solidFill>
                <a:latin typeface="Tahoma"/>
                <a:cs typeface="Tahoma"/>
              </a:rPr>
              <a:t>заміщення</a:t>
            </a:r>
            <a:endParaRPr sz="2000" dirty="0">
              <a:latin typeface="Tahoma"/>
              <a:cs typeface="Tahoma"/>
            </a:endParaRPr>
          </a:p>
          <a:p>
            <a:pPr marL="139700" marR="69215" algn="just">
              <a:lnSpc>
                <a:spcPct val="100000"/>
              </a:lnSpc>
              <a:spcBef>
                <a:spcPts val="1150"/>
              </a:spcBef>
            </a:pPr>
            <a:r>
              <a:rPr sz="2000" b="1" spc="-5" dirty="0">
                <a:solidFill>
                  <a:srgbClr val="622422"/>
                </a:solidFill>
                <a:latin typeface="Tahoma"/>
                <a:cs typeface="Tahoma"/>
              </a:rPr>
              <a:t>Нуклеофільне заміщення </a:t>
            </a:r>
            <a:r>
              <a:rPr sz="2000" b="1" dirty="0">
                <a:solidFill>
                  <a:srgbClr val="622422"/>
                </a:solidFill>
                <a:latin typeface="Tahoma"/>
                <a:cs typeface="Tahoma"/>
              </a:rPr>
              <a:t>–ОН </a:t>
            </a:r>
            <a:r>
              <a:rPr sz="2000" b="1" spc="-5" dirty="0">
                <a:solidFill>
                  <a:srgbClr val="622422"/>
                </a:solidFill>
                <a:latin typeface="Tahoma"/>
                <a:cs typeface="Tahoma"/>
              </a:rPr>
              <a:t>групи можливо, внаслідок  впливу карбонільного оксигену </a:t>
            </a:r>
            <a:r>
              <a:rPr sz="2000" b="1" dirty="0">
                <a:solidFill>
                  <a:srgbClr val="622422"/>
                </a:solidFill>
                <a:latin typeface="Tahoma"/>
                <a:cs typeface="Tahoma"/>
              </a:rPr>
              <a:t>і </a:t>
            </a:r>
            <a:r>
              <a:rPr sz="2000" b="1" spc="-5" dirty="0">
                <a:solidFill>
                  <a:srgbClr val="622422"/>
                </a:solidFill>
                <a:latin typeface="Tahoma"/>
                <a:cs typeface="Tahoma"/>
              </a:rPr>
              <a:t>виникнення часткового  позитивного </a:t>
            </a:r>
            <a:r>
              <a:rPr sz="2000" b="1" dirty="0">
                <a:solidFill>
                  <a:srgbClr val="622422"/>
                </a:solidFill>
                <a:latin typeface="Tahoma"/>
                <a:cs typeface="Tahoma"/>
              </a:rPr>
              <a:t>заряду </a:t>
            </a:r>
            <a:r>
              <a:rPr sz="2000" b="1" spc="-5" dirty="0">
                <a:solidFill>
                  <a:srgbClr val="622422"/>
                </a:solidFill>
                <a:latin typeface="Tahoma"/>
                <a:cs typeface="Tahoma"/>
              </a:rPr>
              <a:t>на </a:t>
            </a:r>
            <a:r>
              <a:rPr sz="2000" b="1" dirty="0">
                <a:solidFill>
                  <a:srgbClr val="622422"/>
                </a:solidFill>
                <a:latin typeface="Tahoma"/>
                <a:cs typeface="Tahoma"/>
              </a:rPr>
              <a:t>атомі С</a:t>
            </a:r>
            <a:r>
              <a:rPr sz="2000" b="1" spc="-25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622422"/>
                </a:solidFill>
                <a:latin typeface="Tahoma"/>
                <a:cs typeface="Tahoma"/>
              </a:rPr>
              <a:t>карбоксилу.</a:t>
            </a:r>
            <a:endParaRPr sz="2000" dirty="0">
              <a:latin typeface="Tahoma"/>
              <a:cs typeface="Tahoma"/>
            </a:endParaRPr>
          </a:p>
          <a:p>
            <a:pPr marL="139700" algn="just">
              <a:lnSpc>
                <a:spcPct val="100000"/>
              </a:lnSpc>
              <a:spcBef>
                <a:spcPts val="1205"/>
              </a:spcBef>
            </a:pPr>
            <a:r>
              <a:rPr sz="2000" b="1" spc="-5" dirty="0">
                <a:solidFill>
                  <a:srgbClr val="660033"/>
                </a:solidFill>
                <a:latin typeface="Tahoma"/>
                <a:cs typeface="Tahoma"/>
              </a:rPr>
              <a:t>Реакціями нуклеофільного заміщення (заміщення </a:t>
            </a:r>
            <a:r>
              <a:rPr sz="2000" b="1" dirty="0">
                <a:solidFill>
                  <a:srgbClr val="660033"/>
                </a:solidFill>
                <a:latin typeface="Tahoma"/>
                <a:cs typeface="Tahoma"/>
              </a:rPr>
              <a:t>ОН-груп)</a:t>
            </a:r>
            <a:r>
              <a:rPr sz="2000" b="1" spc="-25" dirty="0">
                <a:solidFill>
                  <a:srgbClr val="660033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660033"/>
                </a:solidFill>
                <a:latin typeface="Tahoma"/>
                <a:cs typeface="Tahoma"/>
              </a:rPr>
              <a:t>є:</a:t>
            </a:r>
            <a:endParaRPr sz="2000" dirty="0">
              <a:latin typeface="Tahoma"/>
              <a:cs typeface="Tahoma"/>
            </a:endParaRPr>
          </a:p>
          <a:p>
            <a:pPr marL="139700" algn="just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660033"/>
                </a:solidFill>
                <a:latin typeface="Tahoma"/>
                <a:cs typeface="Tahoma"/>
              </a:rPr>
              <a:t>-утворення </a:t>
            </a:r>
            <a:r>
              <a:rPr sz="2000" b="1" spc="-5" dirty="0">
                <a:solidFill>
                  <a:srgbClr val="660033"/>
                </a:solidFill>
                <a:latin typeface="Tahoma"/>
                <a:cs typeface="Tahoma"/>
              </a:rPr>
              <a:t>складних ефірів </a:t>
            </a:r>
            <a:r>
              <a:rPr sz="2000" b="1" dirty="0">
                <a:solidFill>
                  <a:srgbClr val="660033"/>
                </a:solidFill>
                <a:latin typeface="Tahoma"/>
                <a:cs typeface="Tahoma"/>
              </a:rPr>
              <a:t>(естерів)</a:t>
            </a:r>
            <a:r>
              <a:rPr sz="2000" b="1" spc="-45" dirty="0">
                <a:solidFill>
                  <a:srgbClr val="660033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660033"/>
                </a:solidFill>
                <a:latin typeface="Tahoma"/>
                <a:cs typeface="Tahoma"/>
              </a:rPr>
              <a:t>(R-COO-R);</a:t>
            </a:r>
            <a:endParaRPr sz="2000" dirty="0">
              <a:latin typeface="Tahoma"/>
              <a:cs typeface="Tahoma"/>
            </a:endParaRPr>
          </a:p>
          <a:p>
            <a:pPr marL="139700" marR="68580" algn="just">
              <a:lnSpc>
                <a:spcPct val="100000"/>
              </a:lnSpc>
              <a:spcBef>
                <a:spcPts val="1200"/>
              </a:spcBef>
            </a:pPr>
            <a:r>
              <a:rPr sz="2000" b="1" spc="-5" dirty="0">
                <a:solidFill>
                  <a:srgbClr val="660033"/>
                </a:solidFill>
                <a:latin typeface="Tahoma"/>
                <a:cs typeface="Tahoma"/>
              </a:rPr>
              <a:t>-утворення галогенангідридів (R-COHal) </a:t>
            </a:r>
            <a:r>
              <a:rPr sz="2000" b="1" dirty="0">
                <a:solidFill>
                  <a:srgbClr val="660033"/>
                </a:solidFill>
                <a:latin typeface="Tahoma"/>
                <a:cs typeface="Tahoma"/>
              </a:rPr>
              <a:t>і ангидридів ((R-  CO)</a:t>
            </a:r>
            <a:r>
              <a:rPr sz="1950" b="1" baseline="-21367" dirty="0">
                <a:solidFill>
                  <a:srgbClr val="660033"/>
                </a:solidFill>
                <a:latin typeface="Tahoma"/>
                <a:cs typeface="Tahoma"/>
              </a:rPr>
              <a:t>2</a:t>
            </a:r>
            <a:r>
              <a:rPr sz="2000" b="1" dirty="0">
                <a:solidFill>
                  <a:srgbClr val="660033"/>
                </a:solidFill>
                <a:latin typeface="Tahoma"/>
                <a:cs typeface="Tahoma"/>
              </a:rPr>
              <a:t>O)</a:t>
            </a:r>
            <a:r>
              <a:rPr sz="2000" b="1" spc="-15" dirty="0">
                <a:solidFill>
                  <a:srgbClr val="660033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660033"/>
                </a:solidFill>
                <a:latin typeface="Tahoma"/>
                <a:cs typeface="Tahoma"/>
              </a:rPr>
              <a:t>кислот;</a:t>
            </a:r>
            <a:endParaRPr sz="2000" dirty="0">
              <a:latin typeface="Tahoma"/>
              <a:cs typeface="Tahoma"/>
            </a:endParaRPr>
          </a:p>
          <a:p>
            <a:pPr marL="139700" algn="just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660033"/>
                </a:solidFill>
                <a:latin typeface="Tahoma"/>
                <a:cs typeface="Tahoma"/>
              </a:rPr>
              <a:t>-утворення амідів</a:t>
            </a:r>
            <a:r>
              <a:rPr sz="2000" b="1" spc="-20" dirty="0">
                <a:solidFill>
                  <a:srgbClr val="660033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660033"/>
                </a:solidFill>
                <a:latin typeface="Tahoma"/>
                <a:cs typeface="Tahoma"/>
              </a:rPr>
              <a:t>(R-CONH</a:t>
            </a:r>
            <a:r>
              <a:rPr sz="1950" b="1" baseline="-21367" dirty="0">
                <a:solidFill>
                  <a:srgbClr val="660033"/>
                </a:solidFill>
                <a:latin typeface="Tahoma"/>
                <a:cs typeface="Tahoma"/>
              </a:rPr>
              <a:t>2</a:t>
            </a:r>
            <a:r>
              <a:rPr sz="2000" b="1" dirty="0">
                <a:solidFill>
                  <a:srgbClr val="660033"/>
                </a:solidFill>
                <a:latin typeface="Tahoma"/>
                <a:cs typeface="Tahoma"/>
              </a:rPr>
              <a:t>).</a:t>
            </a:r>
            <a:endParaRPr sz="2000" dirty="0">
              <a:latin typeface="Tahoma"/>
              <a:cs typeface="Tahoma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A629F36-3548-0F84-E27B-A8D027E7EBB4}"/>
              </a:ext>
            </a:extLst>
          </p:cNvPr>
          <p:cNvGrpSpPr/>
          <p:nvPr/>
        </p:nvGrpSpPr>
        <p:grpSpPr>
          <a:xfrm>
            <a:off x="381000" y="3429000"/>
            <a:ext cx="8382000" cy="2885559"/>
            <a:chOff x="618540" y="2958466"/>
            <a:chExt cx="8132167" cy="2885559"/>
          </a:xfrm>
        </p:grpSpPr>
        <p:sp>
          <p:nvSpPr>
            <p:cNvPr id="8" name="object 3">
              <a:extLst>
                <a:ext uri="{FF2B5EF4-FFF2-40B4-BE49-F238E27FC236}">
                  <a16:creationId xmlns:a16="http://schemas.microsoft.com/office/drawing/2014/main" id="{BD198989-38B5-05AF-9040-0BD430EC0938}"/>
                </a:ext>
              </a:extLst>
            </p:cNvPr>
            <p:cNvSpPr txBox="1"/>
            <p:nvPr/>
          </p:nvSpPr>
          <p:spPr>
            <a:xfrm>
              <a:off x="748075" y="3893897"/>
              <a:ext cx="915035" cy="42100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  <a:tabLst>
                  <a:tab pos="680720" algn="l"/>
                </a:tabLst>
              </a:pPr>
              <a:r>
                <a:rPr sz="2600" dirty="0">
                  <a:latin typeface="Times New Roman"/>
                  <a:cs typeface="Times New Roman"/>
                </a:rPr>
                <a:t>R	C</a:t>
              </a:r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B30FE369-6A47-B937-F731-EE304C0601D9}"/>
                </a:ext>
              </a:extLst>
            </p:cNvPr>
            <p:cNvSpPr txBox="1"/>
            <p:nvPr/>
          </p:nvSpPr>
          <p:spPr>
            <a:xfrm>
              <a:off x="1875523" y="3427901"/>
              <a:ext cx="264795" cy="42100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600" dirty="0">
                  <a:latin typeface="Times New Roman"/>
                  <a:cs typeface="Times New Roman"/>
                </a:rPr>
                <a:t>O</a:t>
              </a:r>
              <a:endParaRPr sz="2600">
                <a:latin typeface="Times New Roman"/>
                <a:cs typeface="Times New Roman"/>
              </a:endParaRPr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5D7A5C49-E21C-88DE-6FA7-E03D4EDB6407}"/>
                </a:ext>
              </a:extLst>
            </p:cNvPr>
            <p:cNvSpPr txBox="1"/>
            <p:nvPr/>
          </p:nvSpPr>
          <p:spPr>
            <a:xfrm>
              <a:off x="1885276" y="4359904"/>
              <a:ext cx="337185" cy="42100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600" spc="-15" dirty="0">
                  <a:latin typeface="Times New Roman"/>
                  <a:cs typeface="Times New Roman"/>
                </a:rPr>
                <a:t>C</a:t>
              </a:r>
              <a:r>
                <a:rPr sz="2600" dirty="0">
                  <a:latin typeface="Times New Roman"/>
                  <a:cs typeface="Times New Roman"/>
                </a:rPr>
                <a:t>l</a:t>
              </a:r>
              <a:endParaRPr sz="2600">
                <a:latin typeface="Times New Roman"/>
                <a:cs typeface="Times New Roman"/>
              </a:endParaRPr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134183F9-4267-8A51-3CCB-E588E4C652AA}"/>
                </a:ext>
              </a:extLst>
            </p:cNvPr>
            <p:cNvSpPr/>
            <p:nvPr/>
          </p:nvSpPr>
          <p:spPr>
            <a:xfrm>
              <a:off x="1014528" y="4120387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5">
                  <a:moveTo>
                    <a:pt x="0" y="0"/>
                  </a:moveTo>
                  <a:lnTo>
                    <a:pt x="380006" y="0"/>
                  </a:lnTo>
                </a:path>
              </a:pathLst>
            </a:custGeom>
            <a:ln w="198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66C6D5D5-971F-DE32-276B-3C8AB96441DC}"/>
                </a:ext>
              </a:extLst>
            </p:cNvPr>
            <p:cNvSpPr/>
            <p:nvPr/>
          </p:nvSpPr>
          <p:spPr>
            <a:xfrm>
              <a:off x="1705927" y="3805678"/>
              <a:ext cx="215265" cy="213995"/>
            </a:xfrm>
            <a:custGeom>
              <a:avLst/>
              <a:gdLst/>
              <a:ahLst/>
              <a:cxnLst/>
              <a:rect l="l" t="t" r="r" b="b"/>
              <a:pathLst>
                <a:path w="215264" h="213995">
                  <a:moveTo>
                    <a:pt x="0" y="213592"/>
                  </a:moveTo>
                  <a:lnTo>
                    <a:pt x="215178" y="0"/>
                  </a:lnTo>
                </a:path>
              </a:pathLst>
            </a:custGeom>
            <a:ln w="198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FCE1F70C-E378-35D2-2A5C-F19E17058029}"/>
                </a:ext>
              </a:extLst>
            </p:cNvPr>
            <p:cNvSpPr/>
            <p:nvPr/>
          </p:nvSpPr>
          <p:spPr>
            <a:xfrm>
              <a:off x="1640576" y="3740158"/>
              <a:ext cx="215265" cy="213995"/>
            </a:xfrm>
            <a:custGeom>
              <a:avLst/>
              <a:gdLst/>
              <a:ahLst/>
              <a:cxnLst/>
              <a:rect l="l" t="t" r="r" b="b"/>
              <a:pathLst>
                <a:path w="215264" h="213995">
                  <a:moveTo>
                    <a:pt x="0" y="213988"/>
                  </a:moveTo>
                  <a:lnTo>
                    <a:pt x="214764" y="0"/>
                  </a:lnTo>
                </a:path>
              </a:pathLst>
            </a:custGeom>
            <a:ln w="198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78590291-C908-F063-0E6D-28F23F6FFB51}"/>
                </a:ext>
              </a:extLst>
            </p:cNvPr>
            <p:cNvSpPr/>
            <p:nvPr/>
          </p:nvSpPr>
          <p:spPr>
            <a:xfrm>
              <a:off x="1653557" y="4234067"/>
              <a:ext cx="234950" cy="234315"/>
            </a:xfrm>
            <a:custGeom>
              <a:avLst/>
              <a:gdLst/>
              <a:ahLst/>
              <a:cxnLst/>
              <a:rect l="l" t="t" r="r" b="b"/>
              <a:pathLst>
                <a:path w="234950" h="234314">
                  <a:moveTo>
                    <a:pt x="0" y="0"/>
                  </a:moveTo>
                  <a:lnTo>
                    <a:pt x="234666" y="233805"/>
                  </a:lnTo>
                </a:path>
              </a:pathLst>
            </a:custGeom>
            <a:ln w="198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1D9B6450-100E-C88C-9A28-16245235CA22}"/>
                </a:ext>
              </a:extLst>
            </p:cNvPr>
            <p:cNvSpPr txBox="1"/>
            <p:nvPr/>
          </p:nvSpPr>
          <p:spPr>
            <a:xfrm>
              <a:off x="2909098" y="3893897"/>
              <a:ext cx="914400" cy="42100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  <a:tabLst>
                  <a:tab pos="680720" algn="l"/>
                </a:tabLst>
              </a:pPr>
              <a:r>
                <a:rPr sz="2600" dirty="0">
                  <a:latin typeface="Times New Roman"/>
                  <a:cs typeface="Times New Roman"/>
                </a:rPr>
                <a:t>R	C</a:t>
              </a:r>
              <a:endParaRPr sz="2600">
                <a:latin typeface="Times New Roman"/>
                <a:cs typeface="Times New Roman"/>
              </a:endParaRPr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020A5062-FB74-AF27-1C96-FF6A3E926F6E}"/>
                </a:ext>
              </a:extLst>
            </p:cNvPr>
            <p:cNvSpPr txBox="1"/>
            <p:nvPr/>
          </p:nvSpPr>
          <p:spPr>
            <a:xfrm>
              <a:off x="4035733" y="3427901"/>
              <a:ext cx="264160" cy="42100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600" dirty="0">
                  <a:latin typeface="Times New Roman"/>
                  <a:cs typeface="Times New Roman"/>
                </a:rPr>
                <a:t>O</a:t>
              </a:r>
              <a:endParaRPr sz="2600">
                <a:latin typeface="Times New Roman"/>
                <a:cs typeface="Times New Roman"/>
              </a:endParaRPr>
            </a:p>
          </p:txBody>
        </p:sp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2903E1B1-209A-EE10-5532-503BED9FC205}"/>
                </a:ext>
              </a:extLst>
            </p:cNvPr>
            <p:cNvSpPr txBox="1"/>
            <p:nvPr/>
          </p:nvSpPr>
          <p:spPr>
            <a:xfrm>
              <a:off x="4035734" y="4359904"/>
              <a:ext cx="484505" cy="42100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600" dirty="0">
                  <a:latin typeface="Times New Roman"/>
                  <a:cs typeface="Times New Roman"/>
                </a:rPr>
                <a:t>OR</a:t>
              </a:r>
              <a:endParaRPr sz="2600">
                <a:latin typeface="Times New Roman"/>
                <a:cs typeface="Times New Roman"/>
              </a:endParaRPr>
            </a:p>
          </p:txBody>
        </p:sp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EFA8C3E3-6909-0DC4-3B9E-C71FAE886B40}"/>
                </a:ext>
              </a:extLst>
            </p:cNvPr>
            <p:cNvSpPr/>
            <p:nvPr/>
          </p:nvSpPr>
          <p:spPr>
            <a:xfrm>
              <a:off x="3175490" y="4120387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29">
                  <a:moveTo>
                    <a:pt x="0" y="0"/>
                  </a:moveTo>
                  <a:lnTo>
                    <a:pt x="379733" y="0"/>
                  </a:lnTo>
                </a:path>
              </a:pathLst>
            </a:custGeom>
            <a:ln w="198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>
              <a:extLst>
                <a:ext uri="{FF2B5EF4-FFF2-40B4-BE49-F238E27FC236}">
                  <a16:creationId xmlns:a16="http://schemas.microsoft.com/office/drawing/2014/main" id="{9179FB38-6C02-6A5A-ABF7-41E542B3EA85}"/>
                </a:ext>
              </a:extLst>
            </p:cNvPr>
            <p:cNvSpPr/>
            <p:nvPr/>
          </p:nvSpPr>
          <p:spPr>
            <a:xfrm>
              <a:off x="3866467" y="3805678"/>
              <a:ext cx="215265" cy="213995"/>
            </a:xfrm>
            <a:custGeom>
              <a:avLst/>
              <a:gdLst/>
              <a:ahLst/>
              <a:cxnLst/>
              <a:rect l="l" t="t" r="r" b="b"/>
              <a:pathLst>
                <a:path w="215264" h="213995">
                  <a:moveTo>
                    <a:pt x="0" y="213592"/>
                  </a:moveTo>
                  <a:lnTo>
                    <a:pt x="214789" y="0"/>
                  </a:lnTo>
                </a:path>
              </a:pathLst>
            </a:custGeom>
            <a:ln w="198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5">
              <a:extLst>
                <a:ext uri="{FF2B5EF4-FFF2-40B4-BE49-F238E27FC236}">
                  <a16:creationId xmlns:a16="http://schemas.microsoft.com/office/drawing/2014/main" id="{071E5075-D9E1-B27C-3972-28D8E6B1AAFD}"/>
                </a:ext>
              </a:extLst>
            </p:cNvPr>
            <p:cNvSpPr/>
            <p:nvPr/>
          </p:nvSpPr>
          <p:spPr>
            <a:xfrm>
              <a:off x="3800820" y="3740158"/>
              <a:ext cx="215265" cy="213995"/>
            </a:xfrm>
            <a:custGeom>
              <a:avLst/>
              <a:gdLst/>
              <a:ahLst/>
              <a:cxnLst/>
              <a:rect l="l" t="t" r="r" b="b"/>
              <a:pathLst>
                <a:path w="215264" h="213995">
                  <a:moveTo>
                    <a:pt x="0" y="213988"/>
                  </a:moveTo>
                  <a:lnTo>
                    <a:pt x="214789" y="0"/>
                  </a:lnTo>
                </a:path>
              </a:pathLst>
            </a:custGeom>
            <a:ln w="198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6">
              <a:extLst>
                <a:ext uri="{FF2B5EF4-FFF2-40B4-BE49-F238E27FC236}">
                  <a16:creationId xmlns:a16="http://schemas.microsoft.com/office/drawing/2014/main" id="{AAEF91EF-3FCB-ADD3-4D07-D1811CF4E7D9}"/>
                </a:ext>
              </a:extLst>
            </p:cNvPr>
            <p:cNvSpPr/>
            <p:nvPr/>
          </p:nvSpPr>
          <p:spPr>
            <a:xfrm>
              <a:off x="3813778" y="4234067"/>
              <a:ext cx="229870" cy="228600"/>
            </a:xfrm>
            <a:custGeom>
              <a:avLst/>
              <a:gdLst/>
              <a:ahLst/>
              <a:cxnLst/>
              <a:rect l="l" t="t" r="r" b="b"/>
              <a:pathLst>
                <a:path w="229870" h="228600">
                  <a:moveTo>
                    <a:pt x="0" y="0"/>
                  </a:moveTo>
                  <a:lnTo>
                    <a:pt x="229796" y="228546"/>
                  </a:lnTo>
                </a:path>
              </a:pathLst>
            </a:custGeom>
            <a:ln w="198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id="{A96AABB0-9F0F-EAC4-54C4-D7B9DEA34623}"/>
                </a:ext>
              </a:extLst>
            </p:cNvPr>
            <p:cNvSpPr txBox="1"/>
            <p:nvPr/>
          </p:nvSpPr>
          <p:spPr>
            <a:xfrm>
              <a:off x="5044223" y="3930183"/>
              <a:ext cx="916305" cy="42227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680720" algn="l"/>
                </a:tabLst>
              </a:pPr>
              <a:r>
                <a:rPr sz="2600" spc="15" dirty="0">
                  <a:latin typeface="Times New Roman"/>
                  <a:cs typeface="Times New Roman"/>
                </a:rPr>
                <a:t>R	C</a:t>
              </a:r>
              <a:endParaRPr sz="2600">
                <a:latin typeface="Times New Roman"/>
                <a:cs typeface="Times New Roman"/>
              </a:endParaRPr>
            </a:p>
          </p:txBody>
        </p: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id="{0C5F19B7-34B4-B877-4C32-C887F34BA89A}"/>
                </a:ext>
              </a:extLst>
            </p:cNvPr>
            <p:cNvSpPr txBox="1"/>
            <p:nvPr/>
          </p:nvSpPr>
          <p:spPr>
            <a:xfrm>
              <a:off x="6171432" y="3462722"/>
              <a:ext cx="266700" cy="42227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600" spc="15" dirty="0">
                  <a:latin typeface="Times New Roman"/>
                  <a:cs typeface="Times New Roman"/>
                </a:rPr>
                <a:t>O</a:t>
              </a:r>
              <a:endParaRPr sz="2600">
                <a:latin typeface="Times New Roman"/>
                <a:cs typeface="Times New Roman"/>
              </a:endParaRPr>
            </a:p>
          </p:txBody>
        </p:sp>
        <p:sp>
          <p:nvSpPr>
            <p:cNvPr id="24" name="object 19">
              <a:extLst>
                <a:ext uri="{FF2B5EF4-FFF2-40B4-BE49-F238E27FC236}">
                  <a16:creationId xmlns:a16="http://schemas.microsoft.com/office/drawing/2014/main" id="{FAA68A88-5359-A919-5327-AE08D4B760F6}"/>
                </a:ext>
              </a:extLst>
            </p:cNvPr>
            <p:cNvSpPr txBox="1"/>
            <p:nvPr/>
          </p:nvSpPr>
          <p:spPr>
            <a:xfrm>
              <a:off x="6150908" y="4397641"/>
              <a:ext cx="679450" cy="42227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</a:pPr>
              <a:r>
                <a:rPr sz="2600" dirty="0">
                  <a:latin typeface="Times New Roman"/>
                  <a:cs typeface="Times New Roman"/>
                </a:rPr>
                <a:t>NH</a:t>
              </a:r>
              <a:r>
                <a:rPr sz="2925" baseline="-12820" dirty="0">
                  <a:latin typeface="Times New Roman"/>
                  <a:cs typeface="Times New Roman"/>
                </a:rPr>
                <a:t>2</a:t>
              </a:r>
              <a:endParaRPr sz="2925" baseline="-12820">
                <a:latin typeface="Times New Roman"/>
                <a:cs typeface="Times New Roman"/>
              </a:endParaRPr>
            </a:p>
          </p:txBody>
        </p:sp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4C3A9DB7-8C97-A786-84B9-C98318AB0B16}"/>
                </a:ext>
              </a:extLst>
            </p:cNvPr>
            <p:cNvSpPr/>
            <p:nvPr/>
          </p:nvSpPr>
          <p:spPr>
            <a:xfrm>
              <a:off x="5310654" y="4157144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4">
                  <a:moveTo>
                    <a:pt x="0" y="0"/>
                  </a:moveTo>
                  <a:lnTo>
                    <a:pt x="379792" y="0"/>
                  </a:lnTo>
                </a:path>
              </a:pathLst>
            </a:custGeom>
            <a:ln w="196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1">
              <a:extLst>
                <a:ext uri="{FF2B5EF4-FFF2-40B4-BE49-F238E27FC236}">
                  <a16:creationId xmlns:a16="http://schemas.microsoft.com/office/drawing/2014/main" id="{976BF0D6-1EAC-5AA4-B42B-FEB66B127461}"/>
                </a:ext>
              </a:extLst>
            </p:cNvPr>
            <p:cNvSpPr/>
            <p:nvPr/>
          </p:nvSpPr>
          <p:spPr>
            <a:xfrm>
              <a:off x="6001740" y="3841498"/>
              <a:ext cx="215265" cy="214629"/>
            </a:xfrm>
            <a:custGeom>
              <a:avLst/>
              <a:gdLst/>
              <a:ahLst/>
              <a:cxnLst/>
              <a:rect l="l" t="t" r="r" b="b"/>
              <a:pathLst>
                <a:path w="215264" h="214629">
                  <a:moveTo>
                    <a:pt x="0" y="214456"/>
                  </a:moveTo>
                  <a:lnTo>
                    <a:pt x="215236" y="0"/>
                  </a:lnTo>
                </a:path>
              </a:pathLst>
            </a:custGeom>
            <a:ln w="19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2">
              <a:extLst>
                <a:ext uri="{FF2B5EF4-FFF2-40B4-BE49-F238E27FC236}">
                  <a16:creationId xmlns:a16="http://schemas.microsoft.com/office/drawing/2014/main" id="{10AA5C2F-AD5C-0780-3E26-C1AE04C44D56}"/>
                </a:ext>
              </a:extLst>
            </p:cNvPr>
            <p:cNvSpPr/>
            <p:nvPr/>
          </p:nvSpPr>
          <p:spPr>
            <a:xfrm>
              <a:off x="5936479" y="3776041"/>
              <a:ext cx="215265" cy="214629"/>
            </a:xfrm>
            <a:custGeom>
              <a:avLst/>
              <a:gdLst/>
              <a:ahLst/>
              <a:cxnLst/>
              <a:rect l="l" t="t" r="r" b="b"/>
              <a:pathLst>
                <a:path w="215264" h="214629">
                  <a:moveTo>
                    <a:pt x="0" y="214440"/>
                  </a:moveTo>
                  <a:lnTo>
                    <a:pt x="214823" y="0"/>
                  </a:lnTo>
                </a:path>
              </a:pathLst>
            </a:custGeom>
            <a:ln w="19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3">
              <a:extLst>
                <a:ext uri="{FF2B5EF4-FFF2-40B4-BE49-F238E27FC236}">
                  <a16:creationId xmlns:a16="http://schemas.microsoft.com/office/drawing/2014/main" id="{9680AAFB-1644-6F9B-585E-B45518D967DC}"/>
                </a:ext>
              </a:extLst>
            </p:cNvPr>
            <p:cNvSpPr/>
            <p:nvPr/>
          </p:nvSpPr>
          <p:spPr>
            <a:xfrm>
              <a:off x="5949042" y="4271198"/>
              <a:ext cx="200660" cy="200025"/>
            </a:xfrm>
            <a:custGeom>
              <a:avLst/>
              <a:gdLst/>
              <a:ahLst/>
              <a:cxnLst/>
              <a:rect l="l" t="t" r="r" b="b"/>
              <a:pathLst>
                <a:path w="200660" h="200025">
                  <a:moveTo>
                    <a:pt x="0" y="0"/>
                  </a:moveTo>
                  <a:lnTo>
                    <a:pt x="200244" y="199594"/>
                  </a:lnTo>
                </a:path>
              </a:pathLst>
            </a:custGeom>
            <a:ln w="19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4">
              <a:extLst>
                <a:ext uri="{FF2B5EF4-FFF2-40B4-BE49-F238E27FC236}">
                  <a16:creationId xmlns:a16="http://schemas.microsoft.com/office/drawing/2014/main" id="{65D2BAED-332B-9F99-70E7-B9597252E8D7}"/>
                </a:ext>
              </a:extLst>
            </p:cNvPr>
            <p:cNvSpPr txBox="1"/>
            <p:nvPr/>
          </p:nvSpPr>
          <p:spPr>
            <a:xfrm>
              <a:off x="7360673" y="3426037"/>
              <a:ext cx="913765" cy="42227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680720" algn="l"/>
                </a:tabLst>
              </a:pPr>
              <a:r>
                <a:rPr sz="2600" spc="-10" dirty="0">
                  <a:latin typeface="Times New Roman"/>
                  <a:cs typeface="Times New Roman"/>
                </a:rPr>
                <a:t>R	C</a:t>
              </a:r>
              <a:endParaRPr sz="2600">
                <a:latin typeface="Times New Roman"/>
                <a:cs typeface="Times New Roman"/>
              </a:endParaRPr>
            </a:p>
          </p:txBody>
        </p:sp>
        <p:sp>
          <p:nvSpPr>
            <p:cNvPr id="30" name="object 25">
              <a:extLst>
                <a:ext uri="{FF2B5EF4-FFF2-40B4-BE49-F238E27FC236}">
                  <a16:creationId xmlns:a16="http://schemas.microsoft.com/office/drawing/2014/main" id="{915452D6-DC57-5B33-8CF2-9C8422D751B1}"/>
                </a:ext>
              </a:extLst>
            </p:cNvPr>
            <p:cNvSpPr txBox="1"/>
            <p:nvPr/>
          </p:nvSpPr>
          <p:spPr>
            <a:xfrm>
              <a:off x="8487182" y="2958466"/>
              <a:ext cx="263525" cy="42227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600" spc="-10" dirty="0">
                  <a:latin typeface="Times New Roman"/>
                  <a:cs typeface="Times New Roman"/>
                </a:rPr>
                <a:t>O</a:t>
              </a:r>
              <a:endParaRPr sz="2600">
                <a:latin typeface="Times New Roman"/>
                <a:cs typeface="Times New Roman"/>
              </a:endParaRPr>
            </a:p>
          </p:txBody>
        </p:sp>
        <p:sp>
          <p:nvSpPr>
            <p:cNvPr id="31" name="object 26">
              <a:extLst>
                <a:ext uri="{FF2B5EF4-FFF2-40B4-BE49-F238E27FC236}">
                  <a16:creationId xmlns:a16="http://schemas.microsoft.com/office/drawing/2014/main" id="{0E4331E7-189F-EF42-C92F-48E727741268}"/>
                </a:ext>
              </a:extLst>
            </p:cNvPr>
            <p:cNvSpPr txBox="1"/>
            <p:nvPr/>
          </p:nvSpPr>
          <p:spPr>
            <a:xfrm>
              <a:off x="8487182" y="3894035"/>
              <a:ext cx="263525" cy="42227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600" spc="-10" dirty="0">
                  <a:latin typeface="Times New Roman"/>
                  <a:cs typeface="Times New Roman"/>
                </a:rPr>
                <a:t>O</a:t>
              </a:r>
              <a:endParaRPr sz="2600">
                <a:latin typeface="Times New Roman"/>
                <a:cs typeface="Times New Roman"/>
              </a:endParaRPr>
            </a:p>
          </p:txBody>
        </p:sp>
        <p:sp>
          <p:nvSpPr>
            <p:cNvPr id="32" name="object 27">
              <a:extLst>
                <a:ext uri="{FF2B5EF4-FFF2-40B4-BE49-F238E27FC236}">
                  <a16:creationId xmlns:a16="http://schemas.microsoft.com/office/drawing/2014/main" id="{BCB89CB8-8D3C-2DA8-C7EE-D74BB51C8D20}"/>
                </a:ext>
              </a:extLst>
            </p:cNvPr>
            <p:cNvSpPr/>
            <p:nvPr/>
          </p:nvSpPr>
          <p:spPr>
            <a:xfrm>
              <a:off x="7627197" y="3653034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29">
                  <a:moveTo>
                    <a:pt x="0" y="0"/>
                  </a:moveTo>
                  <a:lnTo>
                    <a:pt x="379540" y="0"/>
                  </a:lnTo>
                </a:path>
              </a:pathLst>
            </a:custGeom>
            <a:ln w="198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8">
              <a:extLst>
                <a:ext uri="{FF2B5EF4-FFF2-40B4-BE49-F238E27FC236}">
                  <a16:creationId xmlns:a16="http://schemas.microsoft.com/office/drawing/2014/main" id="{CDE07199-82F3-24DE-943A-AC036B403639}"/>
                </a:ext>
              </a:extLst>
            </p:cNvPr>
            <p:cNvSpPr/>
            <p:nvPr/>
          </p:nvSpPr>
          <p:spPr>
            <a:xfrm>
              <a:off x="8318171" y="3337371"/>
              <a:ext cx="215265" cy="214629"/>
            </a:xfrm>
            <a:custGeom>
              <a:avLst/>
              <a:gdLst/>
              <a:ahLst/>
              <a:cxnLst/>
              <a:rect l="l" t="t" r="r" b="b"/>
              <a:pathLst>
                <a:path w="215265" h="214629">
                  <a:moveTo>
                    <a:pt x="0" y="214511"/>
                  </a:moveTo>
                  <a:lnTo>
                    <a:pt x="214753" y="0"/>
                  </a:lnTo>
                </a:path>
              </a:pathLst>
            </a:custGeom>
            <a:ln w="197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9">
              <a:extLst>
                <a:ext uri="{FF2B5EF4-FFF2-40B4-BE49-F238E27FC236}">
                  <a16:creationId xmlns:a16="http://schemas.microsoft.com/office/drawing/2014/main" id="{E4A928F9-71C3-3A34-0726-2DA4132B6DB4}"/>
                </a:ext>
              </a:extLst>
            </p:cNvPr>
            <p:cNvSpPr/>
            <p:nvPr/>
          </p:nvSpPr>
          <p:spPr>
            <a:xfrm>
              <a:off x="8252497" y="3271698"/>
              <a:ext cx="215265" cy="215265"/>
            </a:xfrm>
            <a:custGeom>
              <a:avLst/>
              <a:gdLst/>
              <a:ahLst/>
              <a:cxnLst/>
              <a:rect l="l" t="t" r="r" b="b"/>
              <a:pathLst>
                <a:path w="215265" h="215264">
                  <a:moveTo>
                    <a:pt x="0" y="214676"/>
                  </a:moveTo>
                  <a:lnTo>
                    <a:pt x="214753" y="0"/>
                  </a:lnTo>
                </a:path>
              </a:pathLst>
            </a:custGeom>
            <a:ln w="197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0">
              <a:extLst>
                <a:ext uri="{FF2B5EF4-FFF2-40B4-BE49-F238E27FC236}">
                  <a16:creationId xmlns:a16="http://schemas.microsoft.com/office/drawing/2014/main" id="{614CC421-954E-3C8F-3401-FE64912256AF}"/>
                </a:ext>
              </a:extLst>
            </p:cNvPr>
            <p:cNvSpPr/>
            <p:nvPr/>
          </p:nvSpPr>
          <p:spPr>
            <a:xfrm>
              <a:off x="8265395" y="3767270"/>
              <a:ext cx="229870" cy="229870"/>
            </a:xfrm>
            <a:custGeom>
              <a:avLst/>
              <a:gdLst/>
              <a:ahLst/>
              <a:cxnLst/>
              <a:rect l="l" t="t" r="r" b="b"/>
              <a:pathLst>
                <a:path w="229870" h="229870">
                  <a:moveTo>
                    <a:pt x="0" y="0"/>
                  </a:moveTo>
                  <a:lnTo>
                    <a:pt x="229656" y="229560"/>
                  </a:lnTo>
                </a:path>
              </a:pathLst>
            </a:custGeom>
            <a:ln w="197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1">
              <a:extLst>
                <a:ext uri="{FF2B5EF4-FFF2-40B4-BE49-F238E27FC236}">
                  <a16:creationId xmlns:a16="http://schemas.microsoft.com/office/drawing/2014/main" id="{F8BA4845-AE77-A52A-2C9D-0A8F7B51E0C2}"/>
                </a:ext>
              </a:extLst>
            </p:cNvPr>
            <p:cNvSpPr/>
            <p:nvPr/>
          </p:nvSpPr>
          <p:spPr>
            <a:xfrm>
              <a:off x="8285145" y="4240136"/>
              <a:ext cx="215265" cy="215900"/>
            </a:xfrm>
            <a:custGeom>
              <a:avLst/>
              <a:gdLst/>
              <a:ahLst/>
              <a:cxnLst/>
              <a:rect l="l" t="t" r="r" b="b"/>
              <a:pathLst>
                <a:path w="215265" h="215900">
                  <a:moveTo>
                    <a:pt x="214737" y="0"/>
                  </a:moveTo>
                  <a:lnTo>
                    <a:pt x="0" y="215386"/>
                  </a:lnTo>
                </a:path>
              </a:pathLst>
            </a:custGeom>
            <a:ln w="197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2">
              <a:extLst>
                <a:ext uri="{FF2B5EF4-FFF2-40B4-BE49-F238E27FC236}">
                  <a16:creationId xmlns:a16="http://schemas.microsoft.com/office/drawing/2014/main" id="{BE0F1268-FB09-6A7F-EE91-4A768CCC8D4F}"/>
                </a:ext>
              </a:extLst>
            </p:cNvPr>
            <p:cNvSpPr/>
            <p:nvPr/>
          </p:nvSpPr>
          <p:spPr>
            <a:xfrm>
              <a:off x="7627197" y="4589923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29">
                  <a:moveTo>
                    <a:pt x="379540" y="0"/>
                  </a:moveTo>
                  <a:lnTo>
                    <a:pt x="0" y="0"/>
                  </a:lnTo>
                </a:path>
              </a:pathLst>
            </a:custGeom>
            <a:ln w="198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3">
              <a:extLst>
                <a:ext uri="{FF2B5EF4-FFF2-40B4-BE49-F238E27FC236}">
                  <a16:creationId xmlns:a16="http://schemas.microsoft.com/office/drawing/2014/main" id="{F41529B7-F848-27F0-D716-260FB498B300}"/>
                </a:ext>
              </a:extLst>
            </p:cNvPr>
            <p:cNvSpPr/>
            <p:nvPr/>
          </p:nvSpPr>
          <p:spPr>
            <a:xfrm>
              <a:off x="8193674" y="4756731"/>
              <a:ext cx="159385" cy="274955"/>
            </a:xfrm>
            <a:custGeom>
              <a:avLst/>
              <a:gdLst/>
              <a:ahLst/>
              <a:cxnLst/>
              <a:rect l="l" t="t" r="r" b="b"/>
              <a:pathLst>
                <a:path w="159384" h="274954">
                  <a:moveTo>
                    <a:pt x="0" y="0"/>
                  </a:moveTo>
                  <a:lnTo>
                    <a:pt x="159151" y="274888"/>
                  </a:lnTo>
                </a:path>
              </a:pathLst>
            </a:custGeom>
            <a:ln w="19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4">
              <a:extLst>
                <a:ext uri="{FF2B5EF4-FFF2-40B4-BE49-F238E27FC236}">
                  <a16:creationId xmlns:a16="http://schemas.microsoft.com/office/drawing/2014/main" id="{8A370E2B-CCED-D62F-2A11-B4C8353E17BA}"/>
                </a:ext>
              </a:extLst>
            </p:cNvPr>
            <p:cNvSpPr/>
            <p:nvPr/>
          </p:nvSpPr>
          <p:spPr>
            <a:xfrm>
              <a:off x="8274268" y="4709769"/>
              <a:ext cx="159385" cy="275590"/>
            </a:xfrm>
            <a:custGeom>
              <a:avLst/>
              <a:gdLst/>
              <a:ahLst/>
              <a:cxnLst/>
              <a:rect l="l" t="t" r="r" b="b"/>
              <a:pathLst>
                <a:path w="159384" h="275589">
                  <a:moveTo>
                    <a:pt x="0" y="0"/>
                  </a:moveTo>
                  <a:lnTo>
                    <a:pt x="159134" y="275301"/>
                  </a:lnTo>
                </a:path>
              </a:pathLst>
            </a:custGeom>
            <a:ln w="19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5">
              <a:extLst>
                <a:ext uri="{FF2B5EF4-FFF2-40B4-BE49-F238E27FC236}">
                  <a16:creationId xmlns:a16="http://schemas.microsoft.com/office/drawing/2014/main" id="{6E0894CD-E684-1C92-A3AB-0A28E1514DC3}"/>
                </a:ext>
              </a:extLst>
            </p:cNvPr>
            <p:cNvSpPr txBox="1"/>
            <p:nvPr/>
          </p:nvSpPr>
          <p:spPr>
            <a:xfrm>
              <a:off x="618540" y="5477967"/>
              <a:ext cx="1837689" cy="3308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b="1" spc="-5" dirty="0">
                  <a:solidFill>
                    <a:srgbClr val="990000"/>
                  </a:solidFill>
                  <a:latin typeface="Tahoma"/>
                  <a:cs typeface="Tahoma"/>
                </a:rPr>
                <a:t>хлорангідрид</a:t>
              </a:r>
              <a:endParaRPr sz="2000">
                <a:latin typeface="Tahoma"/>
                <a:cs typeface="Tahoma"/>
              </a:endParaRPr>
            </a:p>
          </p:txBody>
        </p:sp>
        <p:sp>
          <p:nvSpPr>
            <p:cNvPr id="41" name="object 36">
              <a:extLst>
                <a:ext uri="{FF2B5EF4-FFF2-40B4-BE49-F238E27FC236}">
                  <a16:creationId xmlns:a16="http://schemas.microsoft.com/office/drawing/2014/main" id="{354A340E-C0AE-9241-4F91-823AB29BFE42}"/>
                </a:ext>
              </a:extLst>
            </p:cNvPr>
            <p:cNvSpPr txBox="1"/>
            <p:nvPr/>
          </p:nvSpPr>
          <p:spPr>
            <a:xfrm>
              <a:off x="2760614" y="5213560"/>
              <a:ext cx="2211705" cy="62837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739775" marR="5080" indent="-727710" algn="ctr"/>
              <a:r>
                <a:rPr sz="2000" b="1" dirty="0" err="1">
                  <a:solidFill>
                    <a:srgbClr val="990000"/>
                  </a:solidFill>
                  <a:latin typeface="Tahoma"/>
                  <a:cs typeface="Tahoma"/>
                </a:rPr>
                <a:t>естер</a:t>
              </a:r>
              <a:r>
                <a:rPr sz="2000" b="1" spc="-75" dirty="0">
                  <a:solidFill>
                    <a:srgbClr val="990000"/>
                  </a:solidFill>
                  <a:latin typeface="Tahoma"/>
                  <a:cs typeface="Tahoma"/>
                </a:rPr>
                <a:t> </a:t>
              </a:r>
              <a:endParaRPr lang="uk-UA" sz="2000" b="1" spc="-75" dirty="0">
                <a:solidFill>
                  <a:srgbClr val="990000"/>
                </a:solidFill>
                <a:latin typeface="Tahoma"/>
                <a:cs typeface="Tahoma"/>
              </a:endParaRPr>
            </a:p>
            <a:p>
              <a:pPr marL="739775" marR="5080" indent="-727710" algn="ctr"/>
              <a:r>
                <a:rPr sz="2000" b="1" spc="-5" dirty="0">
                  <a:solidFill>
                    <a:srgbClr val="990000"/>
                  </a:solidFill>
                  <a:latin typeface="Tahoma"/>
                  <a:cs typeface="Tahoma"/>
                </a:rPr>
                <a:t>(складний  ефір)</a:t>
              </a:r>
              <a:endParaRPr sz="2000" dirty="0">
                <a:latin typeface="Tahoma"/>
                <a:cs typeface="Tahoma"/>
              </a:endParaRPr>
            </a:p>
          </p:txBody>
        </p:sp>
        <p:sp>
          <p:nvSpPr>
            <p:cNvPr id="42" name="object 37">
              <a:extLst>
                <a:ext uri="{FF2B5EF4-FFF2-40B4-BE49-F238E27FC236}">
                  <a16:creationId xmlns:a16="http://schemas.microsoft.com/office/drawing/2014/main" id="{33E3B650-72B9-372C-A865-252D231CF580}"/>
                </a:ext>
              </a:extLst>
            </p:cNvPr>
            <p:cNvSpPr txBox="1"/>
            <p:nvPr/>
          </p:nvSpPr>
          <p:spPr>
            <a:xfrm>
              <a:off x="5738675" y="5426210"/>
              <a:ext cx="610870" cy="3308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b="1" dirty="0">
                  <a:solidFill>
                    <a:srgbClr val="990000"/>
                  </a:solidFill>
                  <a:latin typeface="Tahoma"/>
                  <a:cs typeface="Tahoma"/>
                </a:rPr>
                <a:t>ам</a:t>
              </a:r>
              <a:r>
                <a:rPr sz="2000" b="1" spc="-10" dirty="0">
                  <a:solidFill>
                    <a:srgbClr val="990000"/>
                  </a:solidFill>
                  <a:latin typeface="Tahoma"/>
                  <a:cs typeface="Tahoma"/>
                </a:rPr>
                <a:t>і</a:t>
              </a:r>
              <a:r>
                <a:rPr sz="2000" b="1" dirty="0">
                  <a:solidFill>
                    <a:srgbClr val="990000"/>
                  </a:solidFill>
                  <a:latin typeface="Tahoma"/>
                  <a:cs typeface="Tahoma"/>
                </a:rPr>
                <a:t>д</a:t>
              </a:r>
              <a:endParaRPr sz="2000">
                <a:latin typeface="Tahoma"/>
                <a:cs typeface="Tahoma"/>
              </a:endParaRPr>
            </a:p>
          </p:txBody>
        </p:sp>
        <p:sp>
          <p:nvSpPr>
            <p:cNvPr id="43" name="object 38">
              <a:extLst>
                <a:ext uri="{FF2B5EF4-FFF2-40B4-BE49-F238E27FC236}">
                  <a16:creationId xmlns:a16="http://schemas.microsoft.com/office/drawing/2014/main" id="{E4F0FFA8-B412-EC59-A416-8DB05EAAB394}"/>
                </a:ext>
              </a:extLst>
            </p:cNvPr>
            <p:cNvSpPr txBox="1"/>
            <p:nvPr/>
          </p:nvSpPr>
          <p:spPr>
            <a:xfrm>
              <a:off x="7360674" y="4186675"/>
              <a:ext cx="1292860" cy="1657350"/>
            </a:xfrm>
            <a:prstGeom prst="rect">
              <a:avLst/>
            </a:prstGeom>
          </p:spPr>
          <p:txBody>
            <a:bodyPr vert="horz" wrap="square" lIns="0" tIns="1892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90"/>
                </a:spcBef>
                <a:tabLst>
                  <a:tab pos="680720" algn="l"/>
                </a:tabLst>
              </a:pPr>
              <a:r>
                <a:rPr sz="2600" spc="-10" dirty="0">
                  <a:latin typeface="Times New Roman"/>
                  <a:cs typeface="Times New Roman"/>
                </a:rPr>
                <a:t>R	C</a:t>
              </a:r>
              <a:endParaRPr sz="2600">
                <a:latin typeface="Times New Roman"/>
                <a:cs typeface="Times New Roman"/>
              </a:endParaRPr>
            </a:p>
            <a:p>
              <a:pPr marL="1002030">
                <a:lnSpc>
                  <a:spcPct val="100000"/>
                </a:lnSpc>
                <a:spcBef>
                  <a:spcPts val="1390"/>
                </a:spcBef>
              </a:pPr>
              <a:r>
                <a:rPr sz="2600" spc="-10" dirty="0">
                  <a:latin typeface="Times New Roman"/>
                  <a:cs typeface="Times New Roman"/>
                </a:rPr>
                <a:t>O</a:t>
              </a:r>
              <a:endParaRPr sz="2600">
                <a:latin typeface="Times New Roman"/>
                <a:cs typeface="Times New Roman"/>
              </a:endParaRPr>
            </a:p>
            <a:p>
              <a:pPr marL="104139">
                <a:lnSpc>
                  <a:spcPct val="100000"/>
                </a:lnSpc>
                <a:spcBef>
                  <a:spcPts val="1425"/>
                </a:spcBef>
              </a:pPr>
              <a:r>
                <a:rPr sz="2000" b="1" spc="-5" dirty="0">
                  <a:solidFill>
                    <a:srgbClr val="990000"/>
                  </a:solidFill>
                  <a:latin typeface="Tahoma"/>
                  <a:cs typeface="Tahoma"/>
                </a:rPr>
                <a:t>ангідрид</a:t>
              </a:r>
              <a:endParaRPr sz="2000">
                <a:latin typeface="Tahoma"/>
                <a:cs typeface="Tahoma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84986"/>
            <a:ext cx="8991599" cy="1157368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just">
              <a:lnSpc>
                <a:spcPts val="2880"/>
              </a:lnSpc>
              <a:spcBef>
                <a:spcPts val="325"/>
              </a:spcBef>
            </a:pPr>
            <a:r>
              <a:rPr spc="-65" dirty="0">
                <a:solidFill>
                  <a:srgbClr val="FF3300"/>
                </a:solidFill>
              </a:rPr>
              <a:t>Естери</a:t>
            </a:r>
            <a:r>
              <a:rPr spc="600" dirty="0">
                <a:solidFill>
                  <a:srgbClr val="FF3300"/>
                </a:solidFill>
              </a:rPr>
              <a:t> </a:t>
            </a:r>
            <a:r>
              <a:rPr spc="-65" dirty="0">
                <a:solidFill>
                  <a:srgbClr val="FF3300"/>
                </a:solidFill>
              </a:rPr>
              <a:t>(складні  </a:t>
            </a:r>
            <a:r>
              <a:rPr spc="-60" dirty="0">
                <a:solidFill>
                  <a:srgbClr val="FF3300"/>
                </a:solidFill>
              </a:rPr>
              <a:t>ефіри) </a:t>
            </a:r>
            <a:r>
              <a:rPr spc="-95" dirty="0">
                <a:solidFill>
                  <a:srgbClr val="990000"/>
                </a:solidFill>
              </a:rPr>
              <a:t>— </a:t>
            </a:r>
            <a:r>
              <a:rPr spc="-65" dirty="0">
                <a:solidFill>
                  <a:srgbClr val="990000"/>
                </a:solidFill>
              </a:rPr>
              <a:t>це  функціональні  </a:t>
            </a:r>
            <a:r>
              <a:rPr spc="-60" dirty="0">
                <a:solidFill>
                  <a:srgbClr val="990000"/>
                </a:solidFill>
              </a:rPr>
              <a:t>похідні </a:t>
            </a:r>
            <a:r>
              <a:rPr spc="-65" dirty="0">
                <a:solidFill>
                  <a:srgbClr val="990000"/>
                </a:solidFill>
              </a:rPr>
              <a:t>карбонових кислот, в яких </a:t>
            </a:r>
            <a:r>
              <a:rPr spc="-60" dirty="0">
                <a:solidFill>
                  <a:srgbClr val="990000"/>
                </a:solidFill>
              </a:rPr>
              <a:t>гідроксильна  група </a:t>
            </a:r>
            <a:r>
              <a:rPr spc="-65" dirty="0">
                <a:solidFill>
                  <a:srgbClr val="990000"/>
                </a:solidFill>
              </a:rPr>
              <a:t>замінена </a:t>
            </a:r>
            <a:r>
              <a:rPr spc="-70" dirty="0">
                <a:solidFill>
                  <a:srgbClr val="990000"/>
                </a:solidFill>
              </a:rPr>
              <a:t>залишком </a:t>
            </a:r>
            <a:r>
              <a:rPr spc="-65" dirty="0">
                <a:solidFill>
                  <a:srgbClr val="990000"/>
                </a:solidFill>
              </a:rPr>
              <a:t>спирту </a:t>
            </a:r>
            <a:r>
              <a:rPr spc="-60" dirty="0">
                <a:solidFill>
                  <a:srgbClr val="990000"/>
                </a:solidFill>
              </a:rPr>
              <a:t>або </a:t>
            </a:r>
            <a:r>
              <a:rPr spc="-70" dirty="0">
                <a:solidFill>
                  <a:srgbClr val="990000"/>
                </a:solidFill>
              </a:rPr>
              <a:t>фенолу </a:t>
            </a:r>
            <a:r>
              <a:rPr spc="-95" dirty="0">
                <a:solidFill>
                  <a:srgbClr val="990000"/>
                </a:solidFill>
              </a:rPr>
              <a:t>—  </a:t>
            </a:r>
            <a:r>
              <a:rPr spc="-65" dirty="0">
                <a:solidFill>
                  <a:srgbClr val="990000"/>
                </a:solidFill>
              </a:rPr>
              <a:t>OR.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E26F492-FCDE-2237-174B-EB3CB06B3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90800"/>
            <a:ext cx="5209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F6E3216-9817-0482-EEB4-FF787EF2AB96}"/>
              </a:ext>
            </a:extLst>
          </p:cNvPr>
          <p:cNvSpPr txBox="1"/>
          <p:nvPr/>
        </p:nvSpPr>
        <p:spPr>
          <a:xfrm>
            <a:off x="2300748" y="1330793"/>
            <a:ext cx="4914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Механізм реакції </a:t>
            </a:r>
            <a:r>
              <a:rPr lang="uk-UA" sz="2800" dirty="0" err="1"/>
              <a:t>естерифікації</a:t>
            </a:r>
            <a:endParaRPr lang="uk-UA" sz="2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8614879-BECC-E4E6-75DF-37DF865527BB}"/>
              </a:ext>
            </a:extLst>
          </p:cNvPr>
          <p:cNvSpPr txBox="1"/>
          <p:nvPr/>
        </p:nvSpPr>
        <p:spPr>
          <a:xfrm>
            <a:off x="18358" y="1854013"/>
            <a:ext cx="90845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effectLst/>
                <a:ea typeface="Times New Roman" panose="02020603050405020304" pitchFamily="18" charset="0"/>
              </a:rPr>
              <a:t>	1. На першій стадії проходить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протонування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С=О групи з утворенням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карбкатіону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(1)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, позитивний заряд якого полегшує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нуклеофільну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атаку спирту у другій стадії. </a:t>
            </a:r>
            <a:endParaRPr lang="uk-UA" sz="3600" dirty="0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F3BD97A9-8681-8351-AF08-6654512DC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973" y="5105400"/>
            <a:ext cx="5209563" cy="147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0321D67-FA57-951A-E872-8B0728966EA2}"/>
              </a:ext>
            </a:extLst>
          </p:cNvPr>
          <p:cNvSpPr txBox="1"/>
          <p:nvPr/>
        </p:nvSpPr>
        <p:spPr>
          <a:xfrm>
            <a:off x="33106" y="4018936"/>
            <a:ext cx="89688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effectLst/>
                <a:ea typeface="Times New Roman" panose="02020603050405020304" pitchFamily="18" charset="0"/>
              </a:rPr>
              <a:t>	2. Друга стадія приводить до утворення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оксонієвої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сполуки </a:t>
            </a:r>
            <a:r>
              <a:rPr lang="uk-UA" sz="20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(2)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. </a:t>
            </a:r>
            <a:endParaRPr lang="uk-UA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D6713CA-66EF-A3D5-557C-C132918FF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76744"/>
            <a:ext cx="6098856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D30CCFC0-08A9-11CE-CE90-AAC04B6EA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036" y="3303640"/>
            <a:ext cx="5642383" cy="181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D30237-E956-8924-5C62-3570DC4DA0A3}"/>
              </a:ext>
            </a:extLst>
          </p:cNvPr>
          <p:cNvSpPr txBox="1"/>
          <p:nvPr/>
        </p:nvSpPr>
        <p:spPr>
          <a:xfrm>
            <a:off x="228600" y="271403"/>
            <a:ext cx="8609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3. Шляхом міграції протону від позитивно зарядженого атома  Оксигену до однієї із гідроксильних груп утворюється нова </a:t>
            </a:r>
            <a:r>
              <a:rPr kumimoji="0" lang="uk-UA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оксонієва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сполука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(3)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. </a:t>
            </a: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193ECE-1C2F-97F8-4E5C-EEF6142297F4}"/>
              </a:ext>
            </a:extLst>
          </p:cNvPr>
          <p:cNvSpPr txBox="1"/>
          <p:nvPr/>
        </p:nvSpPr>
        <p:spPr>
          <a:xfrm>
            <a:off x="191214" y="2876981"/>
            <a:ext cx="8761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4. Від останньої відщеплюється молекула води з утворенням </a:t>
            </a:r>
            <a:r>
              <a:rPr kumimoji="0" lang="uk-UA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карбкатіону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(4). 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290A26-3168-3826-3EB0-E2334513CB1B}"/>
              </a:ext>
            </a:extLst>
          </p:cNvPr>
          <p:cNvSpPr txBox="1"/>
          <p:nvPr/>
        </p:nvSpPr>
        <p:spPr>
          <a:xfrm>
            <a:off x="71799" y="4953000"/>
            <a:ext cx="8880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5. На кінцевій стадії від цього </a:t>
            </a:r>
            <a:r>
              <a:rPr kumimoji="0" lang="uk-UA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карбкатіону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відщеплюється протон і утворюється кінцевий продукт реакції – </a:t>
            </a:r>
            <a:r>
              <a:rPr kumimoji="0" lang="uk-UA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естер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(5).</a:t>
            </a:r>
            <a:endParaRPr lang="uk-UA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24BB6F-1AF4-754E-E820-88E89BAB8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791199"/>
            <a:ext cx="103505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405F833-FB4D-BEDF-F982-601085E31F1C}"/>
              </a:ext>
            </a:extLst>
          </p:cNvPr>
          <p:cNvGrpSpPr/>
          <p:nvPr/>
        </p:nvGrpSpPr>
        <p:grpSpPr>
          <a:xfrm>
            <a:off x="2133600" y="5683424"/>
            <a:ext cx="4957157" cy="1174576"/>
            <a:chOff x="2133600" y="5683424"/>
            <a:chExt cx="4957157" cy="1174576"/>
          </a:xfrm>
        </p:grpSpPr>
        <p:graphicFrame>
          <p:nvGraphicFramePr>
            <p:cNvPr id="4" name="Объект 3">
              <a:extLst>
                <a:ext uri="{FF2B5EF4-FFF2-40B4-BE49-F238E27FC236}">
                  <a16:creationId xmlns:a16="http://schemas.microsoft.com/office/drawing/2014/main" id="{C3B7F92C-A436-61A2-04A6-80CE065B522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9426879"/>
                </p:ext>
              </p:extLst>
            </p:nvPr>
          </p:nvGraphicFramePr>
          <p:xfrm>
            <a:off x="2133600" y="5683424"/>
            <a:ext cx="4957157" cy="1174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SIS/Draw Sketch" r:id="rId4" imgW="3529152" imgH="831735" progId="ISISServer">
                    <p:embed/>
                  </p:oleObj>
                </mc:Choice>
                <mc:Fallback>
                  <p:oleObj name="ISIS/Draw Sketch" r:id="rId4" imgW="3529152" imgH="831735" progId="ISISServer">
                    <p:embed/>
                    <p:pic>
                      <p:nvPicPr>
                        <p:cNvPr id="4" name="Объект 3">
                          <a:extLst>
                            <a:ext uri="{FF2B5EF4-FFF2-40B4-BE49-F238E27FC236}">
                              <a16:creationId xmlns:a16="http://schemas.microsoft.com/office/drawing/2014/main" id="{C3B7F92C-A436-61A2-04A6-80CE065B522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5683424"/>
                          <a:ext cx="4957157" cy="117457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E7738D0C-840E-83A5-AA56-B9A17570CE6E}"/>
                </a:ext>
              </a:extLst>
            </p:cNvPr>
            <p:cNvSpPr/>
            <p:nvPr/>
          </p:nvSpPr>
          <p:spPr>
            <a:xfrm>
              <a:off x="5638800" y="6307555"/>
              <a:ext cx="12192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1309536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064A26B-7A45-06F1-E64D-E45B224E7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7617"/>
            <a:ext cx="5460169" cy="101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E16155C5-339A-0B6F-5DD5-49B7AE9EB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6528"/>
            <a:ext cx="7598574" cy="102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ED382C39-A0C7-4DC1-4C76-A68D8D67B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-22013"/>
            <a:ext cx="9448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2000" dirty="0">
                <a:latin typeface="+mn-lt"/>
                <a:ea typeface="Times New Roman" panose="02020603050405020304" pitchFamily="18" charset="0"/>
              </a:rPr>
              <a:t>Протилежною </a:t>
            </a:r>
            <a:r>
              <a:rPr kumimoji="0" lang="uk-UA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естерифікації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є реакція гідролізу: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6ED5C0-B7BC-175A-49B9-0C5848C01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19531"/>
            <a:ext cx="8763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altLang="ru-RU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uk-UA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Гідроліз у лужному середовищі </a:t>
            </a:r>
            <a:r>
              <a:rPr kumimoji="0" lang="uk-UA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незворотньо</a:t>
            </a:r>
            <a:r>
              <a:rPr kumimoji="0" lang="uk-UA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приводить до утворення солей карбонових кислот і спиртів: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A06304-C027-09C9-3A74-73027DF4D7D5}"/>
              </a:ext>
            </a:extLst>
          </p:cNvPr>
          <p:cNvSpPr txBox="1"/>
          <p:nvPr/>
        </p:nvSpPr>
        <p:spPr>
          <a:xfrm>
            <a:off x="0" y="3276600"/>
            <a:ext cx="90678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uk-UA" sz="2000" dirty="0">
                <a:effectLst/>
                <a:ea typeface="Times New Roman" panose="02020603050405020304" pitchFamily="18" charset="0"/>
              </a:rPr>
              <a:t>У кишківнику під дією ферментів </a:t>
            </a:r>
            <a:r>
              <a:rPr lang="uk-UA" sz="20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ліпаз</a:t>
            </a:r>
            <a:r>
              <a:rPr lang="uk-UA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проходить гідроліз таких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естерів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, як жири. При цьому утворюються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гліцерол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та вищі жирні кислоти, які потім всмоктуються в кров'яне русло і засвоюються організмом.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indent="449580" algn="just"/>
            <a:r>
              <a:rPr lang="uk-UA" sz="2000" dirty="0">
                <a:effectLst/>
                <a:ea typeface="Times New Roman" panose="02020603050405020304" pitchFamily="18" charset="0"/>
              </a:rPr>
              <a:t>Реакція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естерифікації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посідає важливе місце в процесі метаболізму багатьох біоорганічних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сполук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, зокрема в біосинтезі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триацилгліцеролів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(жирів), фосфоліпідів, нуклеїнових кислот (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естерифікація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за участю похідних фосфатної кислоти). 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uk-UA" sz="2000" dirty="0">
                <a:effectLst/>
                <a:ea typeface="Times New Roman" panose="02020603050405020304" pitchFamily="18" charset="0"/>
              </a:rPr>
              <a:t>	Серед сучасних лікарських препаратів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естери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посідають важливе місце. До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естерів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належать такі відомі та широковживані в медицині препарати, як </a:t>
            </a:r>
            <a:r>
              <a:rPr lang="uk-UA" sz="20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новокаїн</a:t>
            </a:r>
            <a:r>
              <a:rPr lang="uk-UA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uk-UA" sz="20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анестезин</a:t>
            </a:r>
            <a:r>
              <a:rPr lang="uk-UA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uk-UA" sz="20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метилсаліцилат</a:t>
            </a:r>
            <a:r>
              <a:rPr lang="uk-UA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uk-UA" sz="20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салол</a:t>
            </a:r>
            <a:r>
              <a:rPr lang="uk-UA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uk-UA" sz="20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аспірин</a:t>
            </a:r>
            <a:r>
              <a:rPr lang="uk-UA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та ін. </a:t>
            </a: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84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30822" y="76200"/>
            <a:ext cx="86823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87094" algn="l"/>
                <a:tab pos="2413000" algn="l"/>
                <a:tab pos="4144645" algn="l"/>
                <a:tab pos="5482590" algn="l"/>
                <a:tab pos="5953760" algn="l"/>
                <a:tab pos="7583170" algn="l"/>
              </a:tabLst>
            </a:pPr>
            <a:r>
              <a:rPr sz="2000" b="1" spc="-5" dirty="0">
                <a:solidFill>
                  <a:srgbClr val="660033"/>
                </a:solidFill>
                <a:latin typeface="Tahoma"/>
                <a:cs typeface="Tahoma"/>
              </a:rPr>
              <a:t>Тіоли	</a:t>
            </a:r>
            <a:r>
              <a:rPr sz="2000" b="1" spc="-10" dirty="0">
                <a:solidFill>
                  <a:srgbClr val="660033"/>
                </a:solidFill>
                <a:latin typeface="Tahoma"/>
                <a:cs typeface="Tahoma"/>
              </a:rPr>
              <a:t>(тіоестери	</a:t>
            </a:r>
            <a:r>
              <a:rPr sz="2000" b="1" spc="-5" dirty="0">
                <a:solidFill>
                  <a:srgbClr val="660033"/>
                </a:solidFill>
                <a:latin typeface="Tahoma"/>
                <a:cs typeface="Tahoma"/>
              </a:rPr>
              <a:t>карбонових	кислот)–	</a:t>
            </a:r>
            <a:r>
              <a:rPr sz="2000" b="1" spc="5" dirty="0">
                <a:solidFill>
                  <a:srgbClr val="660033"/>
                </a:solidFill>
                <a:latin typeface="Tahoma"/>
                <a:cs typeface="Tahoma"/>
              </a:rPr>
              <a:t>це	</a:t>
            </a:r>
            <a:r>
              <a:rPr sz="2000" b="1" dirty="0">
                <a:solidFill>
                  <a:srgbClr val="660033"/>
                </a:solidFill>
                <a:latin typeface="Tahoma"/>
                <a:cs typeface="Tahoma"/>
              </a:rPr>
              <a:t>сірковмісні	</a:t>
            </a:r>
            <a:r>
              <a:rPr sz="2000" b="1" spc="-5" dirty="0">
                <a:solidFill>
                  <a:srgbClr val="660033"/>
                </a:solidFill>
                <a:latin typeface="Tahoma"/>
                <a:cs typeface="Tahoma"/>
              </a:rPr>
              <a:t>аналоги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0822" y="371962"/>
            <a:ext cx="23647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660033"/>
                </a:solidFill>
                <a:latin typeface="Tahoma"/>
                <a:cs typeface="Tahoma"/>
              </a:rPr>
              <a:t>складних </a:t>
            </a:r>
            <a:r>
              <a:rPr sz="2000" b="1" dirty="0">
                <a:solidFill>
                  <a:srgbClr val="660033"/>
                </a:solidFill>
                <a:latin typeface="Tahoma"/>
                <a:cs typeface="Tahoma"/>
              </a:rPr>
              <a:t>ефірів</a:t>
            </a:r>
            <a:r>
              <a:rPr sz="2000" b="1" spc="-75" dirty="0">
                <a:solidFill>
                  <a:srgbClr val="660033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660033"/>
                </a:solidFill>
                <a:latin typeface="Tahoma"/>
                <a:cs typeface="Tahoma"/>
              </a:rPr>
              <a:t>:</a:t>
            </a:r>
            <a:endParaRPr sz="2000" dirty="0">
              <a:latin typeface="Tahoma"/>
              <a:cs typeface="Tahoma"/>
            </a:endParaRPr>
          </a:p>
        </p:txBody>
      </p: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ABC74AF-78B6-0CA3-4A25-C582D2D9C825}"/>
              </a:ext>
            </a:extLst>
          </p:cNvPr>
          <p:cNvGrpSpPr/>
          <p:nvPr/>
        </p:nvGrpSpPr>
        <p:grpSpPr>
          <a:xfrm>
            <a:off x="2057400" y="758853"/>
            <a:ext cx="5181600" cy="858801"/>
            <a:chOff x="2113203" y="3391919"/>
            <a:chExt cx="4818272" cy="689148"/>
          </a:xfrm>
        </p:grpSpPr>
        <p:sp>
          <p:nvSpPr>
            <p:cNvPr id="2" name="object 2"/>
            <p:cNvSpPr/>
            <p:nvPr/>
          </p:nvSpPr>
          <p:spPr>
            <a:xfrm>
              <a:off x="6629400" y="381000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 txBox="1"/>
            <p:nvPr/>
          </p:nvSpPr>
          <p:spPr>
            <a:xfrm>
              <a:off x="2671870" y="3626505"/>
              <a:ext cx="146050" cy="241935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1400" spc="15" dirty="0">
                  <a:latin typeface="Times New Roman"/>
                  <a:cs typeface="Times New Roman"/>
                </a:rPr>
                <a:t>C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821527" y="3591373"/>
              <a:ext cx="155575" cy="91440"/>
            </a:xfrm>
            <a:custGeom>
              <a:avLst/>
              <a:gdLst/>
              <a:ahLst/>
              <a:cxnLst/>
              <a:rect l="l" t="t" r="r" b="b"/>
              <a:pathLst>
                <a:path w="155575" h="91439">
                  <a:moveTo>
                    <a:pt x="0" y="91419"/>
                  </a:moveTo>
                  <a:lnTo>
                    <a:pt x="154980" y="0"/>
                  </a:lnTo>
                </a:path>
              </a:pathLst>
            </a:custGeom>
            <a:ln w="86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805074" y="3563169"/>
              <a:ext cx="155575" cy="91440"/>
            </a:xfrm>
            <a:custGeom>
              <a:avLst/>
              <a:gdLst/>
              <a:ahLst/>
              <a:cxnLst/>
              <a:rect l="l" t="t" r="r" b="b"/>
              <a:pathLst>
                <a:path w="155575" h="91439">
                  <a:moveTo>
                    <a:pt x="0" y="91419"/>
                  </a:moveTo>
                  <a:lnTo>
                    <a:pt x="154980" y="0"/>
                  </a:lnTo>
                </a:path>
              </a:pathLst>
            </a:custGeom>
            <a:ln w="86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812838" y="3847962"/>
              <a:ext cx="154940" cy="90805"/>
            </a:xfrm>
            <a:custGeom>
              <a:avLst/>
              <a:gdLst/>
              <a:ahLst/>
              <a:cxnLst/>
              <a:rect l="l" t="t" r="r" b="b"/>
              <a:pathLst>
                <a:path w="154939" h="90804">
                  <a:moveTo>
                    <a:pt x="0" y="0"/>
                  </a:moveTo>
                  <a:lnTo>
                    <a:pt x="154664" y="90181"/>
                  </a:lnTo>
                </a:path>
              </a:pathLst>
            </a:custGeom>
            <a:ln w="86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2963808" y="3404928"/>
              <a:ext cx="156210" cy="241935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1400" spc="15" dirty="0">
                  <a:latin typeface="Times New Roman"/>
                  <a:cs typeface="Times New Roman"/>
                </a:rPr>
                <a:t>O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2113203" y="3616275"/>
              <a:ext cx="385445" cy="241935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20"/>
                </a:spcBef>
              </a:pPr>
              <a:r>
                <a:rPr sz="1400" dirty="0">
                  <a:latin typeface="Times New Roman"/>
                  <a:cs typeface="Times New Roman"/>
                </a:rPr>
                <a:t>CH</a:t>
              </a:r>
              <a:r>
                <a:rPr sz="1425" baseline="-29239" dirty="0">
                  <a:latin typeface="Times New Roman"/>
                  <a:cs typeface="Times New Roman"/>
                </a:rPr>
                <a:t>3</a:t>
              </a:r>
              <a:endParaRPr sz="1425" baseline="-29239">
                <a:latin typeface="Times New Roman"/>
                <a:cs typeface="Times New Roman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2453491" y="3762744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8894" y="0"/>
                  </a:lnTo>
                </a:path>
              </a:pathLst>
            </a:custGeom>
            <a:ln w="86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099495" y="3966348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70">
                  <a:moveTo>
                    <a:pt x="0" y="0"/>
                  </a:moveTo>
                  <a:lnTo>
                    <a:pt x="178894" y="0"/>
                  </a:lnTo>
                </a:path>
              </a:pathLst>
            </a:custGeom>
            <a:ln w="86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405750" y="3704795"/>
              <a:ext cx="284480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284224" y="0"/>
                  </a:lnTo>
                </a:path>
              </a:pathLst>
            </a:custGeom>
            <a:ln w="86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689975" y="3682793"/>
              <a:ext cx="95885" cy="44450"/>
            </a:xfrm>
            <a:custGeom>
              <a:avLst/>
              <a:gdLst/>
              <a:ahLst/>
              <a:cxnLst/>
              <a:rect l="l" t="t" r="r" b="b"/>
              <a:pathLst>
                <a:path w="95885" h="44450">
                  <a:moveTo>
                    <a:pt x="0" y="0"/>
                  </a:moveTo>
                  <a:lnTo>
                    <a:pt x="0" y="44004"/>
                  </a:lnTo>
                  <a:lnTo>
                    <a:pt x="95374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00872" y="3799006"/>
              <a:ext cx="284480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284477" y="0"/>
                  </a:lnTo>
                </a:path>
              </a:pathLst>
            </a:custGeom>
            <a:ln w="86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89975" y="3682793"/>
              <a:ext cx="95885" cy="44450"/>
            </a:xfrm>
            <a:custGeom>
              <a:avLst/>
              <a:gdLst/>
              <a:ahLst/>
              <a:cxnLst/>
              <a:rect l="l" t="t" r="r" b="b"/>
              <a:pathLst>
                <a:path w="95885" h="44450">
                  <a:moveTo>
                    <a:pt x="0" y="22002"/>
                  </a:moveTo>
                  <a:lnTo>
                    <a:pt x="0" y="0"/>
                  </a:lnTo>
                  <a:lnTo>
                    <a:pt x="95374" y="22002"/>
                  </a:lnTo>
                  <a:lnTo>
                    <a:pt x="0" y="44004"/>
                  </a:lnTo>
                  <a:lnTo>
                    <a:pt x="0" y="22002"/>
                  </a:lnTo>
                  <a:close/>
                </a:path>
              </a:pathLst>
            </a:custGeom>
            <a:ln w="86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405750" y="3777004"/>
              <a:ext cx="95250" cy="43815"/>
            </a:xfrm>
            <a:custGeom>
              <a:avLst/>
              <a:gdLst/>
              <a:ahLst/>
              <a:cxnLst/>
              <a:rect l="l" t="t" r="r" b="b"/>
              <a:pathLst>
                <a:path w="95250" h="43814">
                  <a:moveTo>
                    <a:pt x="95121" y="0"/>
                  </a:moveTo>
                  <a:lnTo>
                    <a:pt x="0" y="22002"/>
                  </a:lnTo>
                  <a:lnTo>
                    <a:pt x="95121" y="43688"/>
                  </a:lnTo>
                  <a:lnTo>
                    <a:pt x="951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405750" y="3777004"/>
              <a:ext cx="95250" cy="43815"/>
            </a:xfrm>
            <a:custGeom>
              <a:avLst/>
              <a:gdLst/>
              <a:ahLst/>
              <a:cxnLst/>
              <a:rect l="l" t="t" r="r" b="b"/>
              <a:pathLst>
                <a:path w="95250" h="43814">
                  <a:moveTo>
                    <a:pt x="95121" y="22002"/>
                  </a:moveTo>
                  <a:lnTo>
                    <a:pt x="95121" y="43688"/>
                  </a:lnTo>
                  <a:lnTo>
                    <a:pt x="0" y="22002"/>
                  </a:lnTo>
                  <a:lnTo>
                    <a:pt x="95121" y="0"/>
                  </a:lnTo>
                  <a:lnTo>
                    <a:pt x="95121" y="22002"/>
                  </a:lnTo>
                  <a:close/>
                </a:path>
              </a:pathLst>
            </a:custGeom>
            <a:ln w="86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 txBox="1"/>
            <p:nvPr/>
          </p:nvSpPr>
          <p:spPr>
            <a:xfrm>
              <a:off x="3524670" y="3599539"/>
              <a:ext cx="254635" cy="241935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1400" spc="-5" dirty="0">
                  <a:latin typeface="Times New Roman"/>
                  <a:cs typeface="Times New Roman"/>
                </a:rPr>
                <a:t>H</a:t>
              </a:r>
              <a:r>
                <a:rPr sz="1400" spc="10" dirty="0">
                  <a:latin typeface="Times New Roman"/>
                  <a:cs typeface="Times New Roman"/>
                </a:rPr>
                <a:t>S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3781190" y="3734540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70">
                  <a:moveTo>
                    <a:pt x="0" y="0"/>
                  </a:moveTo>
                  <a:lnTo>
                    <a:pt x="178970" y="0"/>
                  </a:lnTo>
                </a:path>
              </a:pathLst>
            </a:custGeom>
            <a:ln w="86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 txBox="1"/>
            <p:nvPr/>
          </p:nvSpPr>
          <p:spPr>
            <a:xfrm>
              <a:off x="3943720" y="3608532"/>
              <a:ext cx="446405" cy="241935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20"/>
                </a:spcBef>
              </a:pPr>
              <a:r>
                <a:rPr sz="1400" dirty="0">
                  <a:latin typeface="Times New Roman"/>
                  <a:cs typeface="Times New Roman"/>
                </a:rPr>
                <a:t>C</a:t>
              </a:r>
              <a:r>
                <a:rPr sz="1425" baseline="-29239" dirty="0">
                  <a:latin typeface="Times New Roman"/>
                  <a:cs typeface="Times New Roman"/>
                </a:rPr>
                <a:t>2</a:t>
              </a:r>
              <a:r>
                <a:rPr sz="1400" dirty="0">
                  <a:latin typeface="Times New Roman"/>
                  <a:cs typeface="Times New Roman"/>
                </a:rPr>
                <a:t>H</a:t>
              </a:r>
              <a:r>
                <a:rPr sz="1425" baseline="-29239" dirty="0">
                  <a:latin typeface="Times New Roman"/>
                  <a:cs typeface="Times New Roman"/>
                </a:rPr>
                <a:t>5</a:t>
              </a:r>
            </a:p>
          </p:txBody>
        </p:sp>
        <p:sp>
          <p:nvSpPr>
            <p:cNvPr id="57" name="object 57"/>
            <p:cNvSpPr txBox="1"/>
            <p:nvPr/>
          </p:nvSpPr>
          <p:spPr>
            <a:xfrm>
              <a:off x="5374157" y="3613799"/>
              <a:ext cx="146050" cy="241935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1400" spc="15" dirty="0">
                  <a:latin typeface="Times New Roman"/>
                  <a:cs typeface="Times New Roman"/>
                </a:rPr>
                <a:t>C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5523903" y="3578364"/>
              <a:ext cx="154940" cy="92075"/>
            </a:xfrm>
            <a:custGeom>
              <a:avLst/>
              <a:gdLst/>
              <a:ahLst/>
              <a:cxnLst/>
              <a:rect l="l" t="t" r="r" b="b"/>
              <a:pathLst>
                <a:path w="154939" h="92075">
                  <a:moveTo>
                    <a:pt x="0" y="91722"/>
                  </a:moveTo>
                  <a:lnTo>
                    <a:pt x="154904" y="0"/>
                  </a:lnTo>
                </a:path>
              </a:pathLst>
            </a:custGeom>
            <a:ln w="86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507437" y="3550160"/>
              <a:ext cx="154940" cy="91440"/>
            </a:xfrm>
            <a:custGeom>
              <a:avLst/>
              <a:gdLst/>
              <a:ahLst/>
              <a:cxnLst/>
              <a:rect l="l" t="t" r="r" b="b"/>
              <a:pathLst>
                <a:path w="154939" h="91439">
                  <a:moveTo>
                    <a:pt x="0" y="91419"/>
                  </a:moveTo>
                  <a:lnTo>
                    <a:pt x="154904" y="0"/>
                  </a:lnTo>
                </a:path>
              </a:pathLst>
            </a:custGeom>
            <a:ln w="86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515164" y="3834953"/>
              <a:ext cx="154940" cy="90170"/>
            </a:xfrm>
            <a:custGeom>
              <a:avLst/>
              <a:gdLst/>
              <a:ahLst/>
              <a:cxnLst/>
              <a:rect l="l" t="t" r="r" b="b"/>
              <a:pathLst>
                <a:path w="154939" h="90170">
                  <a:moveTo>
                    <a:pt x="0" y="0"/>
                  </a:moveTo>
                  <a:lnTo>
                    <a:pt x="154651" y="90169"/>
                  </a:lnTo>
                </a:path>
              </a:pathLst>
            </a:custGeom>
            <a:ln w="86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 txBox="1"/>
            <p:nvPr/>
          </p:nvSpPr>
          <p:spPr>
            <a:xfrm>
              <a:off x="5666108" y="3391919"/>
              <a:ext cx="156210" cy="241935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1400" spc="15" dirty="0">
                  <a:latin typeface="Times New Roman"/>
                  <a:cs typeface="Times New Roman"/>
                </a:rPr>
                <a:t>O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62" name="object 62"/>
            <p:cNvSpPr txBox="1"/>
            <p:nvPr/>
          </p:nvSpPr>
          <p:spPr>
            <a:xfrm>
              <a:off x="4815519" y="3603265"/>
              <a:ext cx="385445" cy="241935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20"/>
                </a:spcBef>
              </a:pPr>
              <a:r>
                <a:rPr sz="1400" dirty="0">
                  <a:latin typeface="Times New Roman"/>
                  <a:cs typeface="Times New Roman"/>
                </a:rPr>
                <a:t>CH</a:t>
              </a:r>
              <a:r>
                <a:rPr sz="1425" baseline="-29239" dirty="0">
                  <a:latin typeface="Times New Roman"/>
                  <a:cs typeface="Times New Roman"/>
                </a:rPr>
                <a:t>3</a:t>
              </a:r>
              <a:endParaRPr sz="1425" baseline="-29239">
                <a:latin typeface="Times New Roman"/>
                <a:cs typeface="Times New Roman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5155830" y="3750038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70">
                  <a:moveTo>
                    <a:pt x="0" y="0"/>
                  </a:moveTo>
                  <a:lnTo>
                    <a:pt x="178970" y="0"/>
                  </a:lnTo>
                </a:path>
              </a:pathLst>
            </a:custGeom>
            <a:ln w="86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801795" y="3953642"/>
              <a:ext cx="179705" cy="0"/>
            </a:xfrm>
            <a:custGeom>
              <a:avLst/>
              <a:gdLst/>
              <a:ahLst/>
              <a:cxnLst/>
              <a:rect l="l" t="t" r="r" b="b"/>
              <a:pathLst>
                <a:path w="179704">
                  <a:moveTo>
                    <a:pt x="0" y="0"/>
                  </a:moveTo>
                  <a:lnTo>
                    <a:pt x="179223" y="0"/>
                  </a:lnTo>
                </a:path>
              </a:pathLst>
            </a:custGeom>
            <a:ln w="86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 txBox="1"/>
            <p:nvPr/>
          </p:nvSpPr>
          <p:spPr>
            <a:xfrm>
              <a:off x="2954802" y="3552747"/>
              <a:ext cx="487680" cy="528320"/>
            </a:xfrm>
            <a:prstGeom prst="rect">
              <a:avLst/>
            </a:prstGeom>
          </p:spPr>
          <p:txBody>
            <a:bodyPr vert="horz" wrap="square" lIns="0" tIns="50165" rIns="0" bIns="0" rtlCol="0">
              <a:spAutoFit/>
            </a:bodyPr>
            <a:lstStyle/>
            <a:p>
              <a:pPr marR="14604" algn="r">
                <a:lnSpc>
                  <a:spcPct val="100000"/>
                </a:lnSpc>
                <a:spcBef>
                  <a:spcPts val="395"/>
                </a:spcBef>
              </a:pPr>
              <a:r>
                <a:rPr sz="1400" spc="10" dirty="0">
                  <a:latin typeface="Times New Roman"/>
                  <a:cs typeface="Times New Roman"/>
                </a:rPr>
                <a:t>+</a:t>
              </a:r>
              <a:endParaRPr sz="1400">
                <a:latin typeface="Times New Roman"/>
                <a:cs typeface="Times New Roman"/>
              </a:endParaRPr>
            </a:p>
            <a:p>
              <a:pPr marL="12700">
                <a:lnSpc>
                  <a:spcPct val="100000"/>
                </a:lnSpc>
                <a:spcBef>
                  <a:spcPts val="295"/>
                </a:spcBef>
                <a:tabLst>
                  <a:tab pos="343535" algn="l"/>
                </a:tabLst>
              </a:pPr>
              <a:r>
                <a:rPr sz="1400" spc="15" dirty="0">
                  <a:latin typeface="Times New Roman"/>
                  <a:cs typeface="Times New Roman"/>
                </a:rPr>
                <a:t>O	H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66" name="object 66"/>
            <p:cNvSpPr txBox="1"/>
            <p:nvPr/>
          </p:nvSpPr>
          <p:spPr>
            <a:xfrm>
              <a:off x="5663380" y="3626505"/>
              <a:ext cx="1268095" cy="441959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697230">
                <a:lnSpc>
                  <a:spcPts val="1625"/>
                </a:lnSpc>
                <a:spcBef>
                  <a:spcPts val="120"/>
                </a:spcBef>
              </a:pPr>
              <a:r>
                <a:rPr sz="1400" spc="10" dirty="0">
                  <a:latin typeface="Times New Roman"/>
                  <a:cs typeface="Times New Roman"/>
                </a:rPr>
                <a:t>+</a:t>
              </a:r>
              <a:r>
                <a:rPr sz="1400" spc="350" dirty="0">
                  <a:latin typeface="Times New Roman"/>
                  <a:cs typeface="Times New Roman"/>
                </a:rPr>
                <a:t> </a:t>
              </a:r>
              <a:r>
                <a:rPr sz="1400" spc="5" dirty="0">
                  <a:latin typeface="Times New Roman"/>
                  <a:cs typeface="Times New Roman"/>
                </a:rPr>
                <a:t>H</a:t>
              </a:r>
              <a:r>
                <a:rPr sz="1425" spc="7" baseline="-23391" dirty="0">
                  <a:latin typeface="Times New Roman"/>
                  <a:cs typeface="Times New Roman"/>
                </a:rPr>
                <a:t>2</a:t>
              </a:r>
              <a:r>
                <a:rPr sz="1400" spc="5" dirty="0">
                  <a:latin typeface="Times New Roman"/>
                  <a:cs typeface="Times New Roman"/>
                </a:rPr>
                <a:t>O</a:t>
              </a:r>
              <a:endParaRPr sz="1400">
                <a:latin typeface="Times New Roman"/>
                <a:cs typeface="Times New Roman"/>
              </a:endParaRPr>
            </a:p>
            <a:p>
              <a:pPr marL="38100">
                <a:lnSpc>
                  <a:spcPts val="1625"/>
                </a:lnSpc>
                <a:tabLst>
                  <a:tab pos="339725" algn="l"/>
                </a:tabLst>
              </a:pPr>
              <a:r>
                <a:rPr sz="1400" spc="10" dirty="0">
                  <a:latin typeface="Times New Roman"/>
                  <a:cs typeface="Times New Roman"/>
                </a:rPr>
                <a:t>S	</a:t>
              </a:r>
              <a:r>
                <a:rPr sz="1400" dirty="0">
                  <a:latin typeface="Times New Roman"/>
                  <a:cs typeface="Times New Roman"/>
                </a:rPr>
                <a:t>C</a:t>
              </a:r>
              <a:r>
                <a:rPr sz="1425" baseline="-29239" dirty="0">
                  <a:latin typeface="Times New Roman"/>
                  <a:cs typeface="Times New Roman"/>
                </a:rPr>
                <a:t>2</a:t>
              </a:r>
              <a:r>
                <a:rPr sz="1400" dirty="0">
                  <a:latin typeface="Times New Roman"/>
                  <a:cs typeface="Times New Roman"/>
                </a:rPr>
                <a:t>H</a:t>
              </a:r>
              <a:r>
                <a:rPr sz="1425" baseline="-29239" dirty="0">
                  <a:latin typeface="Times New Roman"/>
                  <a:cs typeface="Times New Roman"/>
                </a:rPr>
                <a:t>5</a:t>
              </a:r>
              <a:endParaRPr sz="1425" baseline="-29239">
                <a:latin typeface="Times New Roman"/>
                <a:cs typeface="Times New Roman"/>
              </a:endParaRP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5D43AF46-05C0-8C09-8EED-FCE94966310A}"/>
              </a:ext>
            </a:extLst>
          </p:cNvPr>
          <p:cNvSpPr txBox="1"/>
          <p:nvPr/>
        </p:nvSpPr>
        <p:spPr>
          <a:xfrm>
            <a:off x="-72748" y="1643173"/>
            <a:ext cx="921674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2000" i="1" dirty="0" err="1">
                <a:effectLst/>
                <a:ea typeface="Times New Roman" panose="02020603050405020304" pitchFamily="18" charset="0"/>
              </a:rPr>
              <a:t>In</a:t>
            </a:r>
            <a:r>
              <a:rPr lang="uk-UA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uk-UA" sz="2000" i="1" dirty="0" err="1">
                <a:effectLst/>
                <a:ea typeface="Times New Roman" panose="02020603050405020304" pitchFamily="18" charset="0"/>
              </a:rPr>
              <a:t>vivo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естерифікація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карбонових кислот часто здійснюється шляхом активації їх </a:t>
            </a:r>
            <a:r>
              <a:rPr lang="uk-UA" sz="2000" b="1" i="1" dirty="0">
                <a:effectLst/>
                <a:ea typeface="Times New Roman" panose="02020603050405020304" pitchFamily="18" charset="0"/>
              </a:rPr>
              <a:t>коферментом А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. Кофермент А містить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тіольну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групу і має досить складну будову. У скороченому вигляді його можна представити як </a:t>
            </a:r>
            <a:r>
              <a:rPr lang="uk-UA" sz="2000" b="1" dirty="0">
                <a:effectLst/>
                <a:ea typeface="Times New Roman" panose="02020603050405020304" pitchFamily="18" charset="0"/>
              </a:rPr>
              <a:t>HS-</a:t>
            </a:r>
            <a:r>
              <a:rPr lang="uk-UA" sz="2000" b="1" dirty="0" err="1">
                <a:effectLst/>
                <a:ea typeface="Times New Roman" panose="02020603050405020304" pitchFamily="18" charset="0"/>
              </a:rPr>
              <a:t>KoA</a:t>
            </a:r>
            <a:r>
              <a:rPr lang="uk-UA" sz="2000" b="1" dirty="0">
                <a:effectLst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b="1" dirty="0"/>
              <a:t>	</a:t>
            </a:r>
            <a:r>
              <a:rPr lang="ru-RU" sz="2000" dirty="0"/>
              <a:t>Кофермент А </a:t>
            </a:r>
            <a:r>
              <a:rPr lang="ru-RU" sz="2000" dirty="0" err="1"/>
              <a:t>взаємодіє</a:t>
            </a:r>
            <a:r>
              <a:rPr lang="ru-RU" sz="2000" dirty="0"/>
              <a:t> в </a:t>
            </a:r>
            <a:r>
              <a:rPr lang="ru-RU" sz="2000" dirty="0" err="1"/>
              <a:t>організмі</a:t>
            </a:r>
            <a:r>
              <a:rPr lang="ru-RU" sz="2000" dirty="0"/>
              <a:t> з </a:t>
            </a:r>
            <a:r>
              <a:rPr lang="ru-RU" sz="2000" dirty="0" err="1"/>
              <a:t>карбоновими</a:t>
            </a:r>
            <a:r>
              <a:rPr lang="ru-RU" sz="2000" dirty="0"/>
              <a:t> кислотами, </a:t>
            </a:r>
            <a:r>
              <a:rPr lang="ru-RU" sz="2000" dirty="0" err="1"/>
              <a:t>утворюючи</a:t>
            </a:r>
            <a:r>
              <a:rPr lang="ru-RU" sz="2000" dirty="0"/>
              <a:t> </a:t>
            </a:r>
            <a:r>
              <a:rPr lang="ru-RU" sz="2000" dirty="0" err="1"/>
              <a:t>тіоестери</a:t>
            </a:r>
            <a:r>
              <a:rPr lang="ru-RU" sz="2000" dirty="0"/>
              <a:t> – </a:t>
            </a:r>
            <a:r>
              <a:rPr lang="ru-RU" sz="2000" dirty="0" err="1"/>
              <a:t>ацилкоензими</a:t>
            </a:r>
            <a:r>
              <a:rPr lang="ru-RU" sz="2000" dirty="0"/>
              <a:t> А:</a:t>
            </a:r>
            <a:endParaRPr lang="uk-UA" dirty="0"/>
          </a:p>
        </p:txBody>
      </p:sp>
      <p:sp>
        <p:nvSpPr>
          <p:cNvPr id="94" name="Rectangle 2">
            <a:extLst>
              <a:ext uri="{FF2B5EF4-FFF2-40B4-BE49-F238E27FC236}">
                <a16:creationId xmlns:a16="http://schemas.microsoft.com/office/drawing/2014/main" id="{73A0B556-A2F3-A80B-2B3F-985EA0056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327" y="3203152"/>
            <a:ext cx="103374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95" name="Объект 94">
            <a:extLst>
              <a:ext uri="{FF2B5EF4-FFF2-40B4-BE49-F238E27FC236}">
                <a16:creationId xmlns:a16="http://schemas.microsoft.com/office/drawing/2014/main" id="{2A130369-476A-EF91-1E95-B6140D2E3E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845486"/>
              </p:ext>
            </p:extLst>
          </p:nvPr>
        </p:nvGraphicFramePr>
        <p:xfrm>
          <a:off x="1589327" y="3203153"/>
          <a:ext cx="6442486" cy="1324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4300736" imgH="883835" progId="ISISServer">
                  <p:embed/>
                </p:oleObj>
              </mc:Choice>
              <mc:Fallback>
                <p:oleObj name="ISIS/Draw Sketch" r:id="rId2" imgW="4300736" imgH="883835" progId="ISISServer">
                  <p:embed/>
                  <p:pic>
                    <p:nvPicPr>
                      <p:cNvPr id="95" name="Объект 94">
                        <a:extLst>
                          <a:ext uri="{FF2B5EF4-FFF2-40B4-BE49-F238E27FC236}">
                            <a16:creationId xmlns:a16="http://schemas.microsoft.com/office/drawing/2014/main" id="{2A130369-476A-EF91-1E95-B6140D2E3E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327" y="3203153"/>
                        <a:ext cx="6442486" cy="13248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TextBox 96">
            <a:extLst>
              <a:ext uri="{FF2B5EF4-FFF2-40B4-BE49-F238E27FC236}">
                <a16:creationId xmlns:a16="http://schemas.microsoft.com/office/drawing/2014/main" id="{3235E9DA-9A75-D10C-9B50-5C40EA8BE66C}"/>
              </a:ext>
            </a:extLst>
          </p:cNvPr>
          <p:cNvSpPr txBox="1"/>
          <p:nvPr/>
        </p:nvSpPr>
        <p:spPr>
          <a:xfrm>
            <a:off x="88602" y="4350936"/>
            <a:ext cx="89667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	</a:t>
            </a:r>
            <a:r>
              <a:rPr lang="uk-UA" sz="2000" dirty="0" err="1"/>
              <a:t>Ацилкоензим</a:t>
            </a:r>
            <a:r>
              <a:rPr lang="uk-UA" sz="2000" dirty="0"/>
              <a:t> А має активовані атоми Гідрогену в </a:t>
            </a:r>
            <a:r>
              <a:rPr lang="el-GR" sz="2000" dirty="0"/>
              <a:t>α-</a:t>
            </a:r>
            <a:r>
              <a:rPr lang="uk-UA" sz="2000" dirty="0"/>
              <a:t>положенні </a:t>
            </a:r>
            <a:r>
              <a:rPr lang="uk-UA" sz="2000" dirty="0" err="1"/>
              <a:t>ацильного</a:t>
            </a:r>
            <a:r>
              <a:rPr lang="uk-UA" sz="2000" dirty="0"/>
              <a:t> радикалу і тому легко вступає в реакції з багатьма продуктами метаболізму. Наприклад, ацетил-</a:t>
            </a:r>
            <a:r>
              <a:rPr lang="uk-UA" sz="2000" dirty="0" err="1"/>
              <a:t>коензим</a:t>
            </a:r>
            <a:r>
              <a:rPr lang="uk-UA" sz="2000" dirty="0"/>
              <a:t> А взаємодіє </a:t>
            </a:r>
            <a:r>
              <a:rPr lang="en-US" sz="2000" dirty="0"/>
              <a:t>in vivo </a:t>
            </a:r>
            <a:r>
              <a:rPr lang="uk-UA" sz="2000" dirty="0"/>
              <a:t>з вуглекислим газом, утворюючи </a:t>
            </a:r>
            <a:r>
              <a:rPr lang="uk-UA" sz="2000" dirty="0" err="1"/>
              <a:t>малонілкофермент</a:t>
            </a:r>
            <a:r>
              <a:rPr lang="uk-UA" sz="2000" dirty="0"/>
              <a:t> А:</a:t>
            </a:r>
            <a:endParaRPr lang="uk-UA" dirty="0"/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BD4C3E2D-5520-F2AE-7B83-2ECC23D9B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52" y="5669702"/>
            <a:ext cx="5790022" cy="106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940" y="4696205"/>
            <a:ext cx="33775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660033"/>
                </a:solidFill>
                <a:latin typeface="Tahoma"/>
                <a:cs typeface="Tahoma"/>
              </a:rPr>
              <a:t>В</a:t>
            </a:r>
            <a:r>
              <a:rPr sz="1950" b="1" spc="15" baseline="-21367" dirty="0">
                <a:solidFill>
                  <a:srgbClr val="660033"/>
                </a:solidFill>
                <a:latin typeface="Tahoma"/>
                <a:cs typeface="Tahoma"/>
              </a:rPr>
              <a:t>3</a:t>
            </a:r>
            <a:r>
              <a:rPr sz="2000" b="1" spc="10" dirty="0">
                <a:solidFill>
                  <a:srgbClr val="660033"/>
                </a:solidFill>
                <a:latin typeface="Tahoma"/>
                <a:cs typeface="Tahoma"/>
              </a:rPr>
              <a:t>) </a:t>
            </a:r>
            <a:r>
              <a:rPr sz="2000" b="1" dirty="0">
                <a:solidFill>
                  <a:srgbClr val="660033"/>
                </a:solidFill>
                <a:latin typeface="Tahoma"/>
                <a:cs typeface="Tahoma"/>
              </a:rPr>
              <a:t>и</a:t>
            </a:r>
            <a:r>
              <a:rPr sz="2000" b="1" spc="-50" dirty="0">
                <a:solidFill>
                  <a:srgbClr val="660033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2-аміноетантіолом</a:t>
            </a:r>
            <a:r>
              <a:rPr sz="2000" b="1" spc="-5" dirty="0">
                <a:solidFill>
                  <a:srgbClr val="660033"/>
                </a:solidFill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23297" y="5336238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509" y="0"/>
                </a:lnTo>
              </a:path>
            </a:pathLst>
          </a:custGeom>
          <a:ln w="8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4110" y="5337456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787" y="0"/>
                </a:lnTo>
              </a:path>
            </a:pathLst>
          </a:custGeom>
          <a:ln w="8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41519" y="5335141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787" y="0"/>
                </a:lnTo>
              </a:path>
            </a:pathLst>
          </a:custGeom>
          <a:ln w="8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79293" y="5327951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868" y="0"/>
                </a:lnTo>
              </a:path>
            </a:pathLst>
          </a:custGeom>
          <a:ln w="8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29216" y="5420930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407"/>
                </a:lnTo>
              </a:path>
            </a:pathLst>
          </a:custGeom>
          <a:ln w="8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52255" y="5420930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407"/>
                </a:lnTo>
              </a:path>
            </a:pathLst>
          </a:custGeom>
          <a:ln w="8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6667" y="5327951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868" y="0"/>
                </a:lnTo>
              </a:path>
            </a:pathLst>
          </a:custGeom>
          <a:ln w="8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63243" y="5327951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6741" y="0"/>
                </a:lnTo>
              </a:path>
            </a:pathLst>
          </a:custGeom>
          <a:ln w="8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28616" y="5325270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752" y="0"/>
                </a:lnTo>
              </a:path>
            </a:pathLst>
          </a:custGeom>
          <a:ln w="8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58448" y="5318081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521" y="0"/>
                </a:lnTo>
              </a:path>
            </a:pathLst>
          </a:custGeom>
          <a:ln w="8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08141" y="5411059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407"/>
                </a:lnTo>
              </a:path>
            </a:pathLst>
          </a:custGeom>
          <a:ln w="8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31411" y="5411059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407"/>
                </a:lnTo>
              </a:path>
            </a:pathLst>
          </a:custGeom>
          <a:ln w="8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85823" y="5318081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521" y="0"/>
                </a:lnTo>
              </a:path>
            </a:pathLst>
          </a:custGeom>
          <a:ln w="8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59951" y="5143235"/>
            <a:ext cx="2880995" cy="58737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690"/>
              </a:spcBef>
            </a:pPr>
            <a:r>
              <a:rPr sz="2025" spc="-75" baseline="4115" dirty="0">
                <a:latin typeface="Times New Roman"/>
                <a:cs typeface="Times New Roman"/>
              </a:rPr>
              <a:t>HS   </a:t>
            </a:r>
            <a:r>
              <a:rPr sz="1350" spc="-40" dirty="0">
                <a:latin typeface="Times New Roman"/>
                <a:cs typeface="Times New Roman"/>
              </a:rPr>
              <a:t>CH</a:t>
            </a:r>
            <a:r>
              <a:rPr sz="1350" spc="-60" baseline="-27777" dirty="0">
                <a:latin typeface="Times New Roman"/>
                <a:cs typeface="Times New Roman"/>
              </a:rPr>
              <a:t>2   </a:t>
            </a:r>
            <a:r>
              <a:rPr sz="1350" spc="-40" dirty="0">
                <a:latin typeface="Times New Roman"/>
                <a:cs typeface="Times New Roman"/>
              </a:rPr>
              <a:t>CH</a:t>
            </a:r>
            <a:r>
              <a:rPr sz="1350" spc="-60" baseline="-27777" dirty="0">
                <a:latin typeface="Times New Roman"/>
                <a:cs typeface="Times New Roman"/>
              </a:rPr>
              <a:t>2   </a:t>
            </a:r>
            <a:r>
              <a:rPr sz="1350" spc="-50" dirty="0">
                <a:latin typeface="Times New Roman"/>
                <a:cs typeface="Times New Roman"/>
              </a:rPr>
              <a:t>NH   </a:t>
            </a:r>
            <a:r>
              <a:rPr sz="2025" spc="-75" baseline="4115" dirty="0">
                <a:latin typeface="Times New Roman"/>
                <a:cs typeface="Times New Roman"/>
              </a:rPr>
              <a:t>C   </a:t>
            </a:r>
            <a:r>
              <a:rPr sz="2025" spc="-60" baseline="4115" dirty="0">
                <a:latin typeface="Times New Roman"/>
                <a:cs typeface="Times New Roman"/>
              </a:rPr>
              <a:t>CH</a:t>
            </a:r>
            <a:r>
              <a:rPr sz="1350" spc="-60" baseline="-21604" dirty="0">
                <a:latin typeface="Times New Roman"/>
                <a:cs typeface="Times New Roman"/>
              </a:rPr>
              <a:t>2   </a:t>
            </a:r>
            <a:r>
              <a:rPr sz="2025" spc="-60" baseline="4115" dirty="0">
                <a:latin typeface="Times New Roman"/>
                <a:cs typeface="Times New Roman"/>
              </a:rPr>
              <a:t>CH</a:t>
            </a:r>
            <a:r>
              <a:rPr sz="1350" spc="-60" baseline="-24691" dirty="0">
                <a:latin typeface="Times New Roman"/>
                <a:cs typeface="Times New Roman"/>
              </a:rPr>
              <a:t>2   </a:t>
            </a:r>
            <a:r>
              <a:rPr sz="2025" spc="-75" baseline="4115" dirty="0">
                <a:latin typeface="Times New Roman"/>
                <a:cs typeface="Times New Roman"/>
              </a:rPr>
              <a:t>NH   C</a:t>
            </a:r>
            <a:endParaRPr sz="2025" baseline="4115">
              <a:latin typeface="Times New Roman"/>
              <a:cs typeface="Times New Roman"/>
            </a:endParaRPr>
          </a:p>
          <a:p>
            <a:pPr marL="1426845">
              <a:lnSpc>
                <a:spcPct val="100000"/>
              </a:lnSpc>
              <a:spcBef>
                <a:spcPts val="590"/>
              </a:spcBef>
              <a:tabLst>
                <a:tab pos="2713990" algn="l"/>
              </a:tabLst>
            </a:pPr>
            <a:r>
              <a:rPr sz="1350" spc="-50" dirty="0">
                <a:latin typeface="Times New Roman"/>
                <a:cs typeface="Times New Roman"/>
              </a:rPr>
              <a:t>O	</a:t>
            </a:r>
            <a:r>
              <a:rPr sz="2025" spc="-75" baseline="4115" dirty="0">
                <a:latin typeface="Times New Roman"/>
                <a:cs typeface="Times New Roman"/>
              </a:rPr>
              <a:t>O</a:t>
            </a:r>
            <a:endParaRPr sz="2025" baseline="4115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243956" y="5320396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868" y="0"/>
                </a:lnTo>
              </a:path>
            </a:pathLst>
          </a:custGeom>
          <a:ln w="8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97237" y="5419711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432"/>
                </a:lnTo>
              </a:path>
            </a:pathLst>
          </a:custGeom>
          <a:ln w="8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96195" y="5112382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138066"/>
                </a:moveTo>
                <a:lnTo>
                  <a:pt x="0" y="0"/>
                </a:lnTo>
              </a:path>
            </a:pathLst>
          </a:custGeom>
          <a:ln w="8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82213" y="5318081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405" y="0"/>
                </a:lnTo>
              </a:path>
            </a:pathLst>
          </a:custGeom>
          <a:ln w="8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44114" y="5318081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752" y="0"/>
                </a:lnTo>
              </a:path>
            </a:pathLst>
          </a:custGeom>
          <a:ln w="8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749949" y="4841219"/>
            <a:ext cx="1376680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43180" indent="553085">
              <a:lnSpc>
                <a:spcPct val="136900"/>
              </a:lnSpc>
              <a:spcBef>
                <a:spcPts val="100"/>
              </a:spcBef>
            </a:pPr>
            <a:r>
              <a:rPr sz="1350" spc="-40" dirty="0">
                <a:latin typeface="Times New Roman"/>
                <a:cs typeface="Times New Roman"/>
              </a:rPr>
              <a:t>CH</a:t>
            </a:r>
            <a:r>
              <a:rPr sz="1350" spc="-60" baseline="-27777" dirty="0">
                <a:latin typeface="Times New Roman"/>
                <a:cs typeface="Times New Roman"/>
              </a:rPr>
              <a:t>3  </a:t>
            </a:r>
            <a:r>
              <a:rPr sz="1350" spc="-45" dirty="0">
                <a:latin typeface="Times New Roman"/>
                <a:cs typeface="Times New Roman"/>
              </a:rPr>
              <a:t>CHOH</a:t>
            </a:r>
            <a:r>
              <a:rPr sz="1350" spc="245" dirty="0">
                <a:latin typeface="Times New Roman"/>
                <a:cs typeface="Times New Roman"/>
              </a:rPr>
              <a:t> </a:t>
            </a:r>
            <a:r>
              <a:rPr sz="1350" spc="-50" dirty="0">
                <a:latin typeface="Times New Roman"/>
                <a:cs typeface="Times New Roman"/>
              </a:rPr>
              <a:t>C </a:t>
            </a:r>
            <a:r>
              <a:rPr sz="2025" spc="-60" baseline="4115" dirty="0">
                <a:latin typeface="Times New Roman"/>
                <a:cs typeface="Times New Roman"/>
              </a:rPr>
              <a:t>CH</a:t>
            </a:r>
            <a:r>
              <a:rPr sz="1350" spc="-60" baseline="-21604" dirty="0">
                <a:latin typeface="Times New Roman"/>
                <a:cs typeface="Times New Roman"/>
              </a:rPr>
              <a:t>2</a:t>
            </a:r>
            <a:r>
              <a:rPr sz="1350" spc="82" baseline="-21604" dirty="0">
                <a:latin typeface="Times New Roman"/>
                <a:cs typeface="Times New Roman"/>
              </a:rPr>
              <a:t> </a:t>
            </a:r>
            <a:r>
              <a:rPr sz="1350" spc="-50" dirty="0">
                <a:latin typeface="Times New Roman"/>
                <a:cs typeface="Times New Roman"/>
              </a:rPr>
              <a:t>O</a:t>
            </a:r>
            <a:endParaRPr sz="1350">
              <a:latin typeface="Times New Roman"/>
              <a:cs typeface="Times New Roman"/>
            </a:endParaRPr>
          </a:p>
          <a:p>
            <a:pPr marL="590550">
              <a:lnSpc>
                <a:spcPct val="100000"/>
              </a:lnSpc>
              <a:spcBef>
                <a:spcPts val="780"/>
              </a:spcBef>
            </a:pPr>
            <a:r>
              <a:rPr sz="1350" spc="-40" dirty="0">
                <a:latin typeface="Times New Roman"/>
                <a:cs typeface="Times New Roman"/>
              </a:rPr>
              <a:t>CH</a:t>
            </a:r>
            <a:r>
              <a:rPr sz="1350" spc="-60" baseline="-27777" dirty="0">
                <a:latin typeface="Times New Roman"/>
                <a:cs typeface="Times New Roman"/>
              </a:rPr>
              <a:t>3</a:t>
            </a:r>
            <a:endParaRPr sz="1350" baseline="-27777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080866" y="5318081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752" y="0"/>
                </a:lnTo>
              </a:path>
            </a:pathLst>
          </a:custGeom>
          <a:ln w="8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22570" y="5408622"/>
            <a:ext cx="0" cy="139065"/>
          </a:xfrm>
          <a:custGeom>
            <a:avLst/>
            <a:gdLst/>
            <a:ahLst/>
            <a:cxnLst/>
            <a:rect l="l" t="t" r="r" b="b"/>
            <a:pathLst>
              <a:path h="139064">
                <a:moveTo>
                  <a:pt x="0" y="0"/>
                </a:moveTo>
                <a:lnTo>
                  <a:pt x="0" y="138456"/>
                </a:lnTo>
              </a:path>
            </a:pathLst>
          </a:custGeom>
          <a:ln w="8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45840" y="5408622"/>
            <a:ext cx="0" cy="139065"/>
          </a:xfrm>
          <a:custGeom>
            <a:avLst/>
            <a:gdLst/>
            <a:ahLst/>
            <a:cxnLst/>
            <a:rect l="l" t="t" r="r" b="b"/>
            <a:pathLst>
              <a:path h="139064">
                <a:moveTo>
                  <a:pt x="0" y="0"/>
                </a:moveTo>
                <a:lnTo>
                  <a:pt x="0" y="138456"/>
                </a:lnTo>
              </a:path>
            </a:pathLst>
          </a:custGeom>
          <a:ln w="8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176065" y="5125431"/>
            <a:ext cx="145415" cy="601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575">
              <a:lnSpc>
                <a:spcPct val="139800"/>
              </a:lnSpc>
              <a:spcBef>
                <a:spcPts val="100"/>
              </a:spcBef>
            </a:pPr>
            <a:r>
              <a:rPr sz="1350" spc="-35" dirty="0">
                <a:latin typeface="Times New Roman"/>
                <a:cs typeface="Times New Roman"/>
              </a:rPr>
              <a:t>P  O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236462" y="5119572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138432"/>
                </a:moveTo>
                <a:lnTo>
                  <a:pt x="0" y="0"/>
                </a:lnTo>
              </a:path>
            </a:pathLst>
          </a:custGeom>
          <a:ln w="8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11945" y="5319299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521" y="0"/>
                </a:lnTo>
              </a:path>
            </a:pathLst>
          </a:custGeom>
          <a:ln w="8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404828" y="5198998"/>
            <a:ext cx="14287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spc="-50" dirty="0">
                <a:latin typeface="Times New Roman"/>
                <a:cs typeface="Times New Roman"/>
              </a:rPr>
              <a:t>O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556685" y="5319299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752" y="0"/>
                </a:lnTo>
              </a:path>
            </a:pathLst>
          </a:custGeom>
          <a:ln w="8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82065" y="5409841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432"/>
                </a:lnTo>
              </a:path>
            </a:pathLst>
          </a:custGeom>
          <a:ln w="8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05451" y="5409841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432"/>
                </a:lnTo>
              </a:path>
            </a:pathLst>
          </a:custGeom>
          <a:ln w="8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96074" y="5112382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138066"/>
                </a:moveTo>
                <a:lnTo>
                  <a:pt x="0" y="0"/>
                </a:lnTo>
              </a:path>
            </a:pathLst>
          </a:custGeom>
          <a:ln w="8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62179" y="5312962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752" y="0"/>
                </a:lnTo>
              </a:path>
            </a:pathLst>
          </a:custGeom>
          <a:ln w="8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173749" y="4859376"/>
            <a:ext cx="832485" cy="876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3555" marR="5080" indent="-491490">
              <a:lnSpc>
                <a:spcPct val="131000"/>
              </a:lnSpc>
              <a:spcBef>
                <a:spcPts val="100"/>
              </a:spcBef>
              <a:tabLst>
                <a:tab pos="471805" algn="l"/>
              </a:tabLst>
            </a:pPr>
            <a:r>
              <a:rPr sz="1350" spc="-50" dirty="0">
                <a:latin typeface="Times New Roman"/>
                <a:cs typeface="Times New Roman"/>
              </a:rPr>
              <a:t>OH	OH  </a:t>
            </a:r>
            <a:r>
              <a:rPr sz="2025" spc="-60" baseline="-6172" dirty="0">
                <a:latin typeface="Times New Roman"/>
                <a:cs typeface="Times New Roman"/>
              </a:rPr>
              <a:t>P</a:t>
            </a:r>
            <a:r>
              <a:rPr sz="2025" spc="172" baseline="-6172" dirty="0">
                <a:latin typeface="Times New Roman"/>
                <a:cs typeface="Times New Roman"/>
              </a:rPr>
              <a:t> </a:t>
            </a:r>
            <a:r>
              <a:rPr sz="1350" spc="-50" dirty="0">
                <a:latin typeface="Times New Roman"/>
                <a:cs typeface="Times New Roman"/>
              </a:rPr>
              <a:t>O</a:t>
            </a:r>
            <a:endParaRPr sz="1350">
              <a:latin typeface="Times New Roman"/>
              <a:cs typeface="Times New Roman"/>
            </a:endParaRPr>
          </a:p>
          <a:p>
            <a:pPr marL="474345">
              <a:lnSpc>
                <a:spcPct val="100000"/>
              </a:lnSpc>
              <a:spcBef>
                <a:spcPts val="840"/>
              </a:spcBef>
            </a:pPr>
            <a:r>
              <a:rPr sz="1350" spc="-50" dirty="0">
                <a:latin typeface="Times New Roman"/>
                <a:cs typeface="Times New Roman"/>
              </a:rPr>
              <a:t>O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989553" y="5314425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752" y="0"/>
                </a:lnTo>
              </a:path>
            </a:pathLst>
          </a:custGeom>
          <a:ln w="8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064215" y="5195463"/>
            <a:ext cx="358140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350" spc="-40" dirty="0">
                <a:latin typeface="Times New Roman"/>
                <a:cs typeface="Times New Roman"/>
              </a:rPr>
              <a:t>CH</a:t>
            </a:r>
            <a:r>
              <a:rPr sz="1350" spc="-60" baseline="-27777" dirty="0">
                <a:latin typeface="Times New Roman"/>
                <a:cs typeface="Times New Roman"/>
              </a:rPr>
              <a:t>2</a:t>
            </a:r>
            <a:endParaRPr sz="1350" baseline="-27777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170620" y="5589839"/>
            <a:ext cx="414655" cy="254000"/>
          </a:xfrm>
          <a:custGeom>
            <a:avLst/>
            <a:gdLst/>
            <a:ahLst/>
            <a:cxnLst/>
            <a:rect l="l" t="t" r="r" b="b"/>
            <a:pathLst>
              <a:path w="414654" h="254000">
                <a:moveTo>
                  <a:pt x="414576" y="0"/>
                </a:moveTo>
                <a:lnTo>
                  <a:pt x="0" y="253527"/>
                </a:lnTo>
              </a:path>
            </a:pathLst>
          </a:custGeom>
          <a:ln w="8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70620" y="5843367"/>
            <a:ext cx="166370" cy="400050"/>
          </a:xfrm>
          <a:custGeom>
            <a:avLst/>
            <a:gdLst/>
            <a:ahLst/>
            <a:cxnLst/>
            <a:rect l="l" t="t" r="r" b="b"/>
            <a:pathLst>
              <a:path w="166370" h="400050">
                <a:moveTo>
                  <a:pt x="0" y="0"/>
                </a:moveTo>
                <a:lnTo>
                  <a:pt x="166131" y="399442"/>
                </a:lnTo>
              </a:path>
            </a:pathLst>
          </a:custGeom>
          <a:ln w="82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36752" y="6242809"/>
            <a:ext cx="521334" cy="0"/>
          </a:xfrm>
          <a:custGeom>
            <a:avLst/>
            <a:gdLst/>
            <a:ahLst/>
            <a:cxnLst/>
            <a:rect l="l" t="t" r="r" b="b"/>
            <a:pathLst>
              <a:path w="521334">
                <a:moveTo>
                  <a:pt x="0" y="0"/>
                </a:moveTo>
                <a:lnTo>
                  <a:pt x="520854" y="0"/>
                </a:lnTo>
              </a:path>
            </a:pathLst>
          </a:custGeom>
          <a:ln w="8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57606" y="5832302"/>
            <a:ext cx="152400" cy="410845"/>
          </a:xfrm>
          <a:custGeom>
            <a:avLst/>
            <a:gdLst/>
            <a:ahLst/>
            <a:cxnLst/>
            <a:rect l="l" t="t" r="r" b="b"/>
            <a:pathLst>
              <a:path w="152400" h="410845">
                <a:moveTo>
                  <a:pt x="0" y="410506"/>
                </a:moveTo>
                <a:lnTo>
                  <a:pt x="152239" y="0"/>
                </a:lnTo>
              </a:path>
            </a:pathLst>
          </a:custGeom>
          <a:ln w="82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85196" y="5589839"/>
            <a:ext cx="424815" cy="242570"/>
          </a:xfrm>
          <a:custGeom>
            <a:avLst/>
            <a:gdLst/>
            <a:ahLst/>
            <a:cxnLst/>
            <a:rect l="l" t="t" r="r" b="b"/>
            <a:pathLst>
              <a:path w="424815" h="242570">
                <a:moveTo>
                  <a:pt x="424648" y="242463"/>
                </a:moveTo>
                <a:lnTo>
                  <a:pt x="0" y="0"/>
                </a:lnTo>
              </a:path>
            </a:pathLst>
          </a:custGeom>
          <a:ln w="85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64947" y="5420930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0"/>
                </a:moveTo>
                <a:lnTo>
                  <a:pt x="0" y="634423"/>
                </a:lnTo>
              </a:path>
            </a:pathLst>
          </a:custGeom>
          <a:ln w="8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21422" y="5668170"/>
            <a:ext cx="0" cy="389890"/>
          </a:xfrm>
          <a:custGeom>
            <a:avLst/>
            <a:gdLst/>
            <a:ahLst/>
            <a:cxnLst/>
            <a:rect l="l" t="t" r="r" b="b"/>
            <a:pathLst>
              <a:path h="389889">
                <a:moveTo>
                  <a:pt x="0" y="0"/>
                </a:moveTo>
                <a:lnTo>
                  <a:pt x="0" y="389571"/>
                </a:lnTo>
              </a:path>
            </a:pathLst>
          </a:custGeom>
          <a:ln w="8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33395" y="6040693"/>
            <a:ext cx="0" cy="390525"/>
          </a:xfrm>
          <a:custGeom>
            <a:avLst/>
            <a:gdLst/>
            <a:ahLst/>
            <a:cxnLst/>
            <a:rect l="l" t="t" r="r" b="b"/>
            <a:pathLst>
              <a:path h="390525">
                <a:moveTo>
                  <a:pt x="0" y="0"/>
                </a:moveTo>
                <a:lnTo>
                  <a:pt x="0" y="390473"/>
                </a:lnTo>
              </a:path>
            </a:pathLst>
          </a:custGeom>
          <a:ln w="8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46261" y="6047871"/>
            <a:ext cx="0" cy="389890"/>
          </a:xfrm>
          <a:custGeom>
            <a:avLst/>
            <a:gdLst/>
            <a:ahLst/>
            <a:cxnLst/>
            <a:rect l="l" t="t" r="r" b="b"/>
            <a:pathLst>
              <a:path h="389889">
                <a:moveTo>
                  <a:pt x="0" y="0"/>
                </a:moveTo>
                <a:lnTo>
                  <a:pt x="0" y="389571"/>
                </a:lnTo>
              </a:path>
            </a:pathLst>
          </a:custGeom>
          <a:ln w="8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780190" y="5852894"/>
            <a:ext cx="328930" cy="367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345"/>
              </a:lnSpc>
              <a:spcBef>
                <a:spcPts val="95"/>
              </a:spcBef>
            </a:pPr>
            <a:r>
              <a:rPr sz="1350" spc="-50" dirty="0">
                <a:latin typeface="Times New Roman"/>
                <a:cs typeface="Times New Roman"/>
              </a:rPr>
              <a:t>H</a:t>
            </a:r>
            <a:endParaRPr sz="1350">
              <a:latin typeface="Times New Roman"/>
              <a:cs typeface="Times New Roman"/>
            </a:endParaRPr>
          </a:p>
          <a:p>
            <a:pPr marL="198120">
              <a:lnSpc>
                <a:spcPts val="1345"/>
              </a:lnSpc>
            </a:pPr>
            <a:r>
              <a:rPr sz="1350" spc="-50" dirty="0">
                <a:latin typeface="Times New Roman"/>
                <a:cs typeface="Times New Roman"/>
              </a:rPr>
              <a:t>H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100034" y="5845728"/>
            <a:ext cx="328930" cy="376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120">
              <a:lnSpc>
                <a:spcPts val="1385"/>
              </a:lnSpc>
              <a:spcBef>
                <a:spcPts val="95"/>
              </a:spcBef>
            </a:pPr>
            <a:r>
              <a:rPr sz="1350" spc="-50" dirty="0">
                <a:latin typeface="Times New Roman"/>
                <a:cs typeface="Times New Roman"/>
              </a:rPr>
              <a:t>H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385"/>
              </a:lnSpc>
            </a:pPr>
            <a:r>
              <a:rPr sz="1350" spc="-50" dirty="0">
                <a:latin typeface="Times New Roman"/>
                <a:cs typeface="Times New Roman"/>
              </a:rPr>
              <a:t>H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277512" y="6390766"/>
            <a:ext cx="764540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14984" algn="l"/>
              </a:tabLst>
            </a:pPr>
            <a:r>
              <a:rPr sz="2025" spc="-67" baseline="2057" dirty="0">
                <a:latin typeface="Times New Roman"/>
                <a:cs typeface="Times New Roman"/>
              </a:rPr>
              <a:t>O</a:t>
            </a:r>
            <a:r>
              <a:rPr sz="2025" spc="-75" baseline="2057" dirty="0">
                <a:latin typeface="Times New Roman"/>
                <a:cs typeface="Times New Roman"/>
              </a:rPr>
              <a:t>H</a:t>
            </a:r>
            <a:r>
              <a:rPr sz="2025" baseline="2057" dirty="0">
                <a:latin typeface="Times New Roman"/>
                <a:cs typeface="Times New Roman"/>
              </a:rPr>
              <a:t>	</a:t>
            </a:r>
            <a:r>
              <a:rPr sz="1350" spc="-45" dirty="0">
                <a:latin typeface="Times New Roman"/>
                <a:cs typeface="Times New Roman"/>
              </a:rPr>
              <a:t>O</a:t>
            </a:r>
            <a:r>
              <a:rPr sz="1350" spc="-50" dirty="0">
                <a:latin typeface="Times New Roman"/>
                <a:cs typeface="Times New Roman"/>
              </a:rPr>
              <a:t>H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864819" y="5352101"/>
            <a:ext cx="29527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spc="-65" dirty="0">
                <a:latin typeface="Times New Roman"/>
                <a:cs typeface="Times New Roman"/>
              </a:rPr>
              <a:t>A</a:t>
            </a:r>
            <a:r>
              <a:rPr sz="1350" spc="-40" dirty="0">
                <a:latin typeface="Times New Roman"/>
                <a:cs typeface="Times New Roman"/>
              </a:rPr>
              <a:t>d</a:t>
            </a:r>
            <a:r>
              <a:rPr sz="1350" spc="-35" dirty="0">
                <a:latin typeface="Times New Roman"/>
                <a:cs typeface="Times New Roman"/>
              </a:rPr>
              <a:t>e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851933" y="5302239"/>
            <a:ext cx="337185" cy="355600"/>
          </a:xfrm>
          <a:custGeom>
            <a:avLst/>
            <a:gdLst/>
            <a:ahLst/>
            <a:cxnLst/>
            <a:rect l="l" t="t" r="r" b="b"/>
            <a:pathLst>
              <a:path w="337184" h="355600">
                <a:moveTo>
                  <a:pt x="0" y="177573"/>
                </a:moveTo>
                <a:lnTo>
                  <a:pt x="6029" y="224675"/>
                </a:lnTo>
                <a:lnTo>
                  <a:pt x="23038" y="267069"/>
                </a:lnTo>
                <a:lnTo>
                  <a:pt x="49405" y="303034"/>
                </a:lnTo>
                <a:lnTo>
                  <a:pt x="83509" y="330853"/>
                </a:lnTo>
                <a:lnTo>
                  <a:pt x="123730" y="348804"/>
                </a:lnTo>
                <a:lnTo>
                  <a:pt x="168447" y="355170"/>
                </a:lnTo>
                <a:lnTo>
                  <a:pt x="213114" y="348804"/>
                </a:lnTo>
                <a:lnTo>
                  <a:pt x="253303" y="330853"/>
                </a:lnTo>
                <a:lnTo>
                  <a:pt x="287387" y="303034"/>
                </a:lnTo>
                <a:lnTo>
                  <a:pt x="313744" y="267069"/>
                </a:lnTo>
                <a:lnTo>
                  <a:pt x="330749" y="224675"/>
                </a:lnTo>
                <a:lnTo>
                  <a:pt x="336778" y="177573"/>
                </a:lnTo>
                <a:lnTo>
                  <a:pt x="330749" y="130349"/>
                </a:lnTo>
                <a:lnTo>
                  <a:pt x="313744" y="87926"/>
                </a:lnTo>
                <a:lnTo>
                  <a:pt x="287387" y="51991"/>
                </a:lnTo>
                <a:lnTo>
                  <a:pt x="253303" y="24232"/>
                </a:lnTo>
                <a:lnTo>
                  <a:pt x="213114" y="6339"/>
                </a:lnTo>
                <a:lnTo>
                  <a:pt x="168447" y="0"/>
                </a:lnTo>
                <a:lnTo>
                  <a:pt x="123730" y="6339"/>
                </a:lnTo>
                <a:lnTo>
                  <a:pt x="83509" y="24232"/>
                </a:lnTo>
                <a:lnTo>
                  <a:pt x="49405" y="51991"/>
                </a:lnTo>
                <a:lnTo>
                  <a:pt x="23038" y="87926"/>
                </a:lnTo>
                <a:lnTo>
                  <a:pt x="6029" y="130349"/>
                </a:lnTo>
                <a:lnTo>
                  <a:pt x="0" y="177573"/>
                </a:lnTo>
                <a:close/>
              </a:path>
            </a:pathLst>
          </a:custGeom>
          <a:ln w="84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94547" y="5462472"/>
            <a:ext cx="193040" cy="314960"/>
          </a:xfrm>
          <a:custGeom>
            <a:avLst/>
            <a:gdLst/>
            <a:ahLst/>
            <a:cxnLst/>
            <a:rect l="l" t="t" r="r" b="b"/>
            <a:pathLst>
              <a:path w="193040" h="314960">
                <a:moveTo>
                  <a:pt x="0" y="314823"/>
                </a:moveTo>
                <a:lnTo>
                  <a:pt x="192469" y="314823"/>
                </a:lnTo>
                <a:lnTo>
                  <a:pt x="192469" y="0"/>
                </a:lnTo>
                <a:lnTo>
                  <a:pt x="0" y="0"/>
                </a:lnTo>
                <a:lnTo>
                  <a:pt x="0" y="3148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489836" y="5434064"/>
            <a:ext cx="193675" cy="319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00" spc="-55" dirty="0">
                <a:latin typeface="Times New Roman"/>
                <a:cs typeface="Times New Roman"/>
              </a:rPr>
              <a:t>O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07340" y="475185"/>
            <a:ext cx="8607425" cy="424751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 algn="just">
              <a:lnSpc>
                <a:spcPct val="99900"/>
              </a:lnSpc>
              <a:spcBef>
                <a:spcPts val="115"/>
              </a:spcBef>
            </a:pPr>
            <a:r>
              <a:rPr sz="2100" i="1" u="heavy" spc="-5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i="1" u="heavy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КОФЕРМЕНТ </a:t>
            </a:r>
            <a:r>
              <a:rPr sz="2100" i="1" u="heavy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А </a:t>
            </a:r>
            <a:r>
              <a:rPr sz="2000" dirty="0">
                <a:latin typeface="Tahoma"/>
                <a:cs typeface="Tahoma"/>
              </a:rPr>
              <a:t>(коензим </a:t>
            </a:r>
            <a:r>
              <a:rPr sz="2000" spc="-5" dirty="0">
                <a:latin typeface="Tahoma"/>
                <a:cs typeface="Tahoma"/>
              </a:rPr>
              <a:t>А, КоА, кофермент ацилювання) </a:t>
            </a:r>
            <a:r>
              <a:rPr sz="2000" dirty="0">
                <a:latin typeface="Tahoma"/>
                <a:cs typeface="Tahoma"/>
              </a:rPr>
              <a:t>— </a:t>
            </a:r>
            <a:r>
              <a:rPr sz="2000" spc="-5" dirty="0">
                <a:latin typeface="Tahoma"/>
                <a:cs typeface="Tahoma"/>
              </a:rPr>
              <a:t>один із  найважливіших коферментів</a:t>
            </a:r>
            <a:r>
              <a:rPr sz="1650" i="1" spc="-5" dirty="0">
                <a:latin typeface="Tahoma"/>
                <a:cs typeface="Tahoma"/>
              </a:rPr>
              <a:t>. </a:t>
            </a:r>
            <a:r>
              <a:rPr sz="2000" dirty="0">
                <a:latin typeface="Tahoma"/>
                <a:cs typeface="Tahoma"/>
              </a:rPr>
              <a:t>У </a:t>
            </a:r>
            <a:r>
              <a:rPr sz="2000" spc="-5" dirty="0">
                <a:latin typeface="Tahoma"/>
                <a:cs typeface="Tahoma"/>
              </a:rPr>
              <a:t>живих клітинах бере участь </a:t>
            </a:r>
            <a:r>
              <a:rPr sz="2000" dirty="0">
                <a:latin typeface="Tahoma"/>
                <a:cs typeface="Tahoma"/>
              </a:rPr>
              <a:t>у </a:t>
            </a:r>
            <a:r>
              <a:rPr sz="2000" spc="-5" dirty="0">
                <a:latin typeface="Tahoma"/>
                <a:cs typeface="Tahoma"/>
              </a:rPr>
              <a:t>реакціях  окиснення, синтезу жирних кислот, ліпідів </a:t>
            </a:r>
            <a:r>
              <a:rPr sz="2000" dirty="0">
                <a:latin typeface="Tahoma"/>
                <a:cs typeface="Tahoma"/>
              </a:rPr>
              <a:t>та ін. К.А </a:t>
            </a:r>
            <a:r>
              <a:rPr sz="2000" spc="-5" dirty="0">
                <a:latin typeface="Tahoma"/>
                <a:cs typeface="Tahoma"/>
              </a:rPr>
              <a:t>бере участь </a:t>
            </a:r>
            <a:r>
              <a:rPr sz="2000" dirty="0">
                <a:latin typeface="Tahoma"/>
                <a:cs typeface="Tahoma"/>
              </a:rPr>
              <a:t>у  </a:t>
            </a:r>
            <a:r>
              <a:rPr sz="2000" spc="-5" dirty="0">
                <a:latin typeface="Tahoma"/>
                <a:cs typeface="Tahoma"/>
              </a:rPr>
              <a:t>реакціях переносу ацильних </a:t>
            </a:r>
            <a:r>
              <a:rPr sz="2000" spc="-10" dirty="0">
                <a:latin typeface="Tahoma"/>
                <a:cs typeface="Tahoma"/>
              </a:rPr>
              <a:t>груп. </a:t>
            </a:r>
            <a:r>
              <a:rPr sz="2000" dirty="0">
                <a:latin typeface="Tahoma"/>
                <a:cs typeface="Tahoma"/>
              </a:rPr>
              <a:t>Молекула </a:t>
            </a:r>
            <a:r>
              <a:rPr sz="2000" spc="-5" dirty="0">
                <a:latin typeface="Tahoma"/>
                <a:cs typeface="Tahoma"/>
              </a:rPr>
              <a:t>К.А складається із </a:t>
            </a:r>
            <a:r>
              <a:rPr sz="2000" dirty="0">
                <a:latin typeface="Tahoma"/>
                <a:cs typeface="Tahoma"/>
              </a:rPr>
              <a:t>залишку  аденілової </a:t>
            </a:r>
            <a:r>
              <a:rPr sz="2000" spc="-5" dirty="0">
                <a:latin typeface="Tahoma"/>
                <a:cs typeface="Tahoma"/>
              </a:rPr>
              <a:t>кислоти, зв’язаної пірофосфатною групою із </a:t>
            </a:r>
            <a:r>
              <a:rPr sz="2000" dirty="0">
                <a:latin typeface="Tahoma"/>
                <a:cs typeface="Tahoma"/>
              </a:rPr>
              <a:t>залишком  </a:t>
            </a:r>
            <a:r>
              <a:rPr sz="2000" spc="-5" dirty="0">
                <a:latin typeface="Tahoma"/>
                <a:cs typeface="Tahoma"/>
              </a:rPr>
              <a:t>пантотенової кислоти, яка, </a:t>
            </a:r>
            <a:r>
              <a:rPr sz="2000" dirty="0">
                <a:latin typeface="Tahoma"/>
                <a:cs typeface="Tahoma"/>
              </a:rPr>
              <a:t>в </a:t>
            </a:r>
            <a:r>
              <a:rPr sz="2000" spc="-5" dirty="0">
                <a:latin typeface="Tahoma"/>
                <a:cs typeface="Tahoma"/>
              </a:rPr>
              <a:t>свою чергу, з’єднана </a:t>
            </a:r>
            <a:r>
              <a:rPr sz="2000" dirty="0">
                <a:latin typeface="Tahoma"/>
                <a:cs typeface="Tahoma"/>
              </a:rPr>
              <a:t>пептидним </a:t>
            </a:r>
            <a:r>
              <a:rPr sz="2000" spc="-5" dirty="0">
                <a:latin typeface="Tahoma"/>
                <a:cs typeface="Tahoma"/>
              </a:rPr>
              <a:t>зв’язком із  </a:t>
            </a:r>
            <a:r>
              <a:rPr sz="2000" dirty="0">
                <a:latin typeface="Tahoma"/>
                <a:cs typeface="Tahoma"/>
              </a:rPr>
              <a:t>залишком </a:t>
            </a:r>
            <a:r>
              <a:rPr sz="2000" spc="-5" dirty="0">
                <a:latin typeface="Tahoma"/>
                <a:cs typeface="Tahoma"/>
              </a:rPr>
              <a:t>β-меркаптоетаноламіну. </a:t>
            </a:r>
            <a:r>
              <a:rPr sz="2000" dirty="0">
                <a:latin typeface="Tahoma"/>
                <a:cs typeface="Tahoma"/>
              </a:rPr>
              <a:t>З К.А </a:t>
            </a:r>
            <a:r>
              <a:rPr sz="2000" spc="-5" dirty="0">
                <a:latin typeface="Tahoma"/>
                <a:cs typeface="Tahoma"/>
              </a:rPr>
              <a:t>пов’язане велике коло  </a:t>
            </a:r>
            <a:r>
              <a:rPr sz="2000" dirty="0">
                <a:latin typeface="Tahoma"/>
                <a:cs typeface="Tahoma"/>
              </a:rPr>
              <a:t>біохімічних </a:t>
            </a:r>
            <a:r>
              <a:rPr sz="2000" spc="-5" dirty="0">
                <a:latin typeface="Tahoma"/>
                <a:cs typeface="Tahoma"/>
              </a:rPr>
              <a:t>реакцій, </a:t>
            </a:r>
            <a:r>
              <a:rPr sz="2000" dirty="0">
                <a:latin typeface="Tahoma"/>
                <a:cs typeface="Tahoma"/>
              </a:rPr>
              <a:t>що </a:t>
            </a:r>
            <a:r>
              <a:rPr sz="2000" spc="-5" dirty="0">
                <a:latin typeface="Tahoma"/>
                <a:cs typeface="Tahoma"/>
              </a:rPr>
              <a:t>лежать </a:t>
            </a:r>
            <a:r>
              <a:rPr sz="2000" dirty="0">
                <a:latin typeface="Tahoma"/>
                <a:cs typeface="Tahoma"/>
              </a:rPr>
              <a:t>в основі окиснення і </a:t>
            </a:r>
            <a:r>
              <a:rPr sz="2000" spc="-5" dirty="0">
                <a:latin typeface="Tahoma"/>
                <a:cs typeface="Tahoma"/>
              </a:rPr>
              <a:t>синтезу жирних  кислот, біосинтезу ліпідів, </a:t>
            </a:r>
            <a:r>
              <a:rPr sz="2000" dirty="0">
                <a:latin typeface="Tahoma"/>
                <a:cs typeface="Tahoma"/>
              </a:rPr>
              <a:t>окисних </a:t>
            </a:r>
            <a:r>
              <a:rPr sz="2000" spc="-10" dirty="0">
                <a:latin typeface="Tahoma"/>
                <a:cs typeface="Tahoma"/>
              </a:rPr>
              <a:t>перетворень </a:t>
            </a:r>
            <a:r>
              <a:rPr sz="2000" spc="-5" dirty="0">
                <a:latin typeface="Tahoma"/>
                <a:cs typeface="Tahoma"/>
              </a:rPr>
              <a:t>продуктів розпаду  вуглеводів </a:t>
            </a:r>
            <a:r>
              <a:rPr sz="2000" dirty="0">
                <a:latin typeface="Tahoma"/>
                <a:cs typeface="Tahoma"/>
              </a:rPr>
              <a:t>і </a:t>
            </a:r>
            <a:r>
              <a:rPr sz="2000" spc="-5" dirty="0">
                <a:latin typeface="Tahoma"/>
                <a:cs typeface="Tahoma"/>
              </a:rPr>
              <a:t>т.д. </a:t>
            </a:r>
            <a:r>
              <a:rPr sz="2000" dirty="0">
                <a:latin typeface="Tahoma"/>
                <a:cs typeface="Tahoma"/>
              </a:rPr>
              <a:t>У всіх </a:t>
            </a:r>
            <a:r>
              <a:rPr sz="2000" spc="-5" dirty="0">
                <a:latin typeface="Tahoma"/>
                <a:cs typeface="Tahoma"/>
              </a:rPr>
              <a:t>випадках </a:t>
            </a:r>
            <a:r>
              <a:rPr sz="2000" dirty="0">
                <a:latin typeface="Tahoma"/>
                <a:cs typeface="Tahoma"/>
              </a:rPr>
              <a:t>К.А </a:t>
            </a:r>
            <a:r>
              <a:rPr sz="2000" spc="-10" dirty="0">
                <a:latin typeface="Tahoma"/>
                <a:cs typeface="Tahoma"/>
              </a:rPr>
              <a:t>діє </a:t>
            </a:r>
            <a:r>
              <a:rPr sz="2000" spc="-5" dirty="0">
                <a:latin typeface="Tahoma"/>
                <a:cs typeface="Tahoma"/>
              </a:rPr>
              <a:t>як проміжна сполука, що зв’язує  </a:t>
            </a:r>
            <a:r>
              <a:rPr sz="2000" dirty="0">
                <a:latin typeface="Tahoma"/>
                <a:cs typeface="Tahoma"/>
              </a:rPr>
              <a:t>(акцептує) і </a:t>
            </a:r>
            <a:r>
              <a:rPr sz="2000" spc="-5" dirty="0">
                <a:latin typeface="Tahoma"/>
                <a:cs typeface="Tahoma"/>
              </a:rPr>
              <a:t>переносить кислотні </a:t>
            </a:r>
            <a:r>
              <a:rPr sz="2000" dirty="0">
                <a:latin typeface="Tahoma"/>
                <a:cs typeface="Tahoma"/>
              </a:rPr>
              <a:t>залишки </a:t>
            </a:r>
            <a:r>
              <a:rPr sz="2000" spc="-5" dirty="0">
                <a:latin typeface="Tahoma"/>
                <a:cs typeface="Tahoma"/>
              </a:rPr>
              <a:t>на </a:t>
            </a:r>
            <a:r>
              <a:rPr sz="2000" dirty="0">
                <a:latin typeface="Tahoma"/>
                <a:cs typeface="Tahoma"/>
              </a:rPr>
              <a:t>інші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речовини.</a:t>
            </a:r>
            <a:endParaRPr sz="2000">
              <a:latin typeface="Tahoma"/>
              <a:cs typeface="Tahoma"/>
            </a:endParaRPr>
          </a:p>
          <a:p>
            <a:pPr marL="12700" marR="81915" algn="just">
              <a:lnSpc>
                <a:spcPct val="100000"/>
              </a:lnSpc>
              <a:spcBef>
                <a:spcPts val="1920"/>
              </a:spcBef>
            </a:pPr>
            <a:r>
              <a:rPr sz="2000" b="1" spc="-5" dirty="0">
                <a:solidFill>
                  <a:srgbClr val="660033"/>
                </a:solidFill>
                <a:latin typeface="Tahoma"/>
                <a:cs typeface="Tahoma"/>
              </a:rPr>
              <a:t>Кофермент </a:t>
            </a:r>
            <a:r>
              <a:rPr sz="2000" b="1" dirty="0">
                <a:solidFill>
                  <a:srgbClr val="660033"/>
                </a:solidFill>
                <a:latin typeface="Tahoma"/>
                <a:cs typeface="Tahoma"/>
              </a:rPr>
              <a:t>А утворений трьома </a:t>
            </a:r>
            <a:r>
              <a:rPr sz="2000" b="1" spc="-5" dirty="0">
                <a:solidFill>
                  <a:srgbClr val="660033"/>
                </a:solidFill>
                <a:latin typeface="Tahoma"/>
                <a:cs typeface="Tahoma"/>
              </a:rPr>
              <a:t>компонентами:  </a:t>
            </a:r>
            <a:r>
              <a:rPr sz="2000" b="1" spc="-5" dirty="0">
                <a:solidFill>
                  <a:srgbClr val="938953"/>
                </a:solidFill>
                <a:latin typeface="Tahoma"/>
                <a:cs typeface="Tahoma"/>
              </a:rPr>
              <a:t>аденозиндифосфатом (АДФ), </a:t>
            </a:r>
            <a:r>
              <a:rPr sz="2000" b="1" spc="-5" dirty="0">
                <a:solidFill>
                  <a:srgbClr val="003300"/>
                </a:solidFill>
                <a:latin typeface="Tahoma"/>
                <a:cs typeface="Tahoma"/>
              </a:rPr>
              <a:t>пантотеновою </a:t>
            </a:r>
            <a:r>
              <a:rPr sz="2000" b="1" dirty="0">
                <a:solidFill>
                  <a:srgbClr val="003300"/>
                </a:solidFill>
                <a:latin typeface="Tahoma"/>
                <a:cs typeface="Tahoma"/>
              </a:rPr>
              <a:t>кислотою</a:t>
            </a:r>
            <a:r>
              <a:rPr sz="2000" b="1" spc="484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660033"/>
                </a:solidFill>
                <a:latin typeface="Tahoma"/>
                <a:cs typeface="Tahoma"/>
              </a:rPr>
              <a:t>(вітамін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615" y="745111"/>
            <a:ext cx="3244194" cy="552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2938" y="711784"/>
            <a:ext cx="32791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5" dirty="0">
                <a:solidFill>
                  <a:srgbClr val="800000"/>
                </a:solidFill>
                <a:latin typeface="Tahoma"/>
                <a:cs typeface="Tahoma"/>
              </a:rPr>
              <a:t>ПЛАН</a:t>
            </a:r>
            <a:r>
              <a:rPr sz="3600" i="0" spc="-85" dirty="0">
                <a:solidFill>
                  <a:srgbClr val="800000"/>
                </a:solidFill>
                <a:latin typeface="Tahoma"/>
                <a:cs typeface="Tahoma"/>
              </a:rPr>
              <a:t> </a:t>
            </a:r>
            <a:r>
              <a:rPr sz="3600" i="0" spc="-5" dirty="0">
                <a:solidFill>
                  <a:srgbClr val="800000"/>
                </a:solidFill>
                <a:latin typeface="Tahoma"/>
                <a:cs typeface="Tahoma"/>
              </a:rPr>
              <a:t>ЛЕКЦІЇ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1422201"/>
            <a:ext cx="8803640" cy="4585871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600"/>
              </a:spcBef>
              <a:buAutoNum type="arabicPeriod"/>
              <a:tabLst>
                <a:tab pos="355600" algn="l"/>
              </a:tabLst>
            </a:pPr>
            <a:r>
              <a:rPr sz="2950" i="1" spc="-85" dirty="0">
                <a:solidFill>
                  <a:srgbClr val="660033"/>
                </a:solidFill>
                <a:latin typeface="Tahoma"/>
                <a:cs typeface="Tahoma"/>
              </a:rPr>
              <a:t>Карбонові кислоти: </a:t>
            </a:r>
            <a:r>
              <a:rPr sz="2950" i="1" spc="-80" dirty="0">
                <a:solidFill>
                  <a:srgbClr val="660033"/>
                </a:solidFill>
                <a:latin typeface="Tahoma"/>
                <a:cs typeface="Tahoma"/>
              </a:rPr>
              <a:t>назви,</a:t>
            </a:r>
            <a:r>
              <a:rPr sz="2950" i="1" spc="50" dirty="0">
                <a:solidFill>
                  <a:srgbClr val="660033"/>
                </a:solidFill>
                <a:latin typeface="Tahoma"/>
                <a:cs typeface="Tahoma"/>
              </a:rPr>
              <a:t> </a:t>
            </a:r>
            <a:r>
              <a:rPr sz="2950" i="1" spc="-80" dirty="0">
                <a:solidFill>
                  <a:srgbClr val="660033"/>
                </a:solidFill>
                <a:latin typeface="Tahoma"/>
                <a:cs typeface="Tahoma"/>
              </a:rPr>
              <a:t>класифікації</a:t>
            </a:r>
            <a:endParaRPr sz="2950" dirty="0">
              <a:latin typeface="Tahoma"/>
              <a:cs typeface="Tahoma"/>
            </a:endParaRPr>
          </a:p>
          <a:p>
            <a:pPr marL="355600" marR="5080" indent="-342900">
              <a:lnSpc>
                <a:spcPts val="3360"/>
              </a:lnSpc>
              <a:spcBef>
                <a:spcPts val="1760"/>
              </a:spcBef>
              <a:buAutoNum type="arabicPeriod"/>
              <a:tabLst>
                <a:tab pos="355600" algn="l"/>
              </a:tabLst>
            </a:pPr>
            <a:r>
              <a:rPr sz="2950" i="1" spc="-80" dirty="0">
                <a:solidFill>
                  <a:srgbClr val="660033"/>
                </a:solidFill>
                <a:latin typeface="Tahoma"/>
                <a:cs typeface="Tahoma"/>
              </a:rPr>
              <a:t>Властивості </a:t>
            </a:r>
            <a:r>
              <a:rPr sz="2950" i="1" spc="-90" dirty="0">
                <a:solidFill>
                  <a:srgbClr val="660033"/>
                </a:solidFill>
                <a:latin typeface="Tahoma"/>
                <a:cs typeface="Tahoma"/>
              </a:rPr>
              <a:t>карбонових </a:t>
            </a:r>
            <a:r>
              <a:rPr sz="2950" i="1" spc="-85" dirty="0">
                <a:solidFill>
                  <a:srgbClr val="660033"/>
                </a:solidFill>
                <a:latin typeface="Tahoma"/>
                <a:cs typeface="Tahoma"/>
              </a:rPr>
              <a:t>кислот </a:t>
            </a:r>
            <a:r>
              <a:rPr sz="2950" i="1" spc="-80" dirty="0">
                <a:solidFill>
                  <a:srgbClr val="660033"/>
                </a:solidFill>
                <a:latin typeface="Tahoma"/>
                <a:cs typeface="Tahoma"/>
              </a:rPr>
              <a:t>за </a:t>
            </a:r>
            <a:r>
              <a:rPr sz="2950" i="1" spc="-90" dirty="0">
                <a:solidFill>
                  <a:srgbClr val="660033"/>
                </a:solidFill>
                <a:latin typeface="Tahoma"/>
                <a:cs typeface="Tahoma"/>
              </a:rPr>
              <a:t>функціональною  групою</a:t>
            </a:r>
            <a:endParaRPr sz="2950" dirty="0">
              <a:latin typeface="Tahoma"/>
              <a:cs typeface="Tahoma"/>
            </a:endParaRPr>
          </a:p>
          <a:p>
            <a:pPr marL="355600" marR="2520315" indent="-342900">
              <a:lnSpc>
                <a:spcPts val="3360"/>
              </a:lnSpc>
              <a:spcBef>
                <a:spcPts val="1685"/>
              </a:spcBef>
              <a:buAutoNum type="arabicPeriod"/>
              <a:tabLst>
                <a:tab pos="355600" algn="l"/>
              </a:tabLst>
            </a:pPr>
            <a:r>
              <a:rPr sz="2950" i="1" spc="-70" dirty="0">
                <a:solidFill>
                  <a:srgbClr val="660033"/>
                </a:solidFill>
                <a:latin typeface="Tahoma"/>
                <a:cs typeface="Tahoma"/>
              </a:rPr>
              <a:t>Хімічні </a:t>
            </a:r>
            <a:r>
              <a:rPr sz="2950" i="1" spc="-80" dirty="0">
                <a:solidFill>
                  <a:srgbClr val="660033"/>
                </a:solidFill>
                <a:latin typeface="Tahoma"/>
                <a:cs typeface="Tahoma"/>
              </a:rPr>
              <a:t>властивості </a:t>
            </a:r>
            <a:r>
              <a:rPr sz="2950" i="1" spc="-40" dirty="0">
                <a:solidFill>
                  <a:srgbClr val="660033"/>
                </a:solidFill>
                <a:latin typeface="Tahoma"/>
                <a:cs typeface="Tahoma"/>
              </a:rPr>
              <a:t>і </a:t>
            </a:r>
            <a:r>
              <a:rPr sz="2950" i="1" spc="-75" dirty="0">
                <a:solidFill>
                  <a:srgbClr val="660033"/>
                </a:solidFill>
                <a:latin typeface="Tahoma"/>
                <a:cs typeface="Tahoma"/>
              </a:rPr>
              <a:t>біологічна </a:t>
            </a:r>
            <a:r>
              <a:rPr sz="2950" i="1" spc="-85" dirty="0">
                <a:solidFill>
                  <a:srgbClr val="660033"/>
                </a:solidFill>
                <a:latin typeface="Tahoma"/>
                <a:cs typeface="Tahoma"/>
              </a:rPr>
              <a:t>роль  </a:t>
            </a:r>
            <a:r>
              <a:rPr sz="2950" i="1" spc="-80" dirty="0">
                <a:solidFill>
                  <a:srgbClr val="660033"/>
                </a:solidFill>
                <a:latin typeface="Tahoma"/>
                <a:cs typeface="Tahoma"/>
              </a:rPr>
              <a:t>гідроксикислот</a:t>
            </a:r>
            <a:endParaRPr sz="295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355600" algn="l"/>
              </a:tabLst>
            </a:pPr>
            <a:r>
              <a:rPr sz="2950" i="1" spc="-70" dirty="0">
                <a:solidFill>
                  <a:srgbClr val="660033"/>
                </a:solidFill>
                <a:latin typeface="Tahoma"/>
                <a:cs typeface="Tahoma"/>
              </a:rPr>
              <a:t>Хімічні </a:t>
            </a:r>
            <a:r>
              <a:rPr sz="2950" i="1" spc="-80" dirty="0">
                <a:solidFill>
                  <a:srgbClr val="660033"/>
                </a:solidFill>
                <a:latin typeface="Tahoma"/>
                <a:cs typeface="Tahoma"/>
              </a:rPr>
              <a:t>властивості </a:t>
            </a:r>
            <a:r>
              <a:rPr sz="2950" i="1" spc="-40" dirty="0">
                <a:solidFill>
                  <a:srgbClr val="660033"/>
                </a:solidFill>
                <a:latin typeface="Tahoma"/>
                <a:cs typeface="Tahoma"/>
              </a:rPr>
              <a:t>і </a:t>
            </a:r>
            <a:r>
              <a:rPr sz="2950" i="1" spc="-75" dirty="0">
                <a:solidFill>
                  <a:srgbClr val="660033"/>
                </a:solidFill>
                <a:latin typeface="Tahoma"/>
                <a:cs typeface="Tahoma"/>
              </a:rPr>
              <a:t>біологічна </a:t>
            </a:r>
            <a:r>
              <a:rPr sz="2950" i="1" spc="-85" dirty="0">
                <a:solidFill>
                  <a:srgbClr val="660033"/>
                </a:solidFill>
                <a:latin typeface="Tahoma"/>
                <a:cs typeface="Tahoma"/>
              </a:rPr>
              <a:t>роль</a:t>
            </a:r>
            <a:r>
              <a:rPr sz="2950" i="1" spc="60" dirty="0">
                <a:solidFill>
                  <a:srgbClr val="660033"/>
                </a:solidFill>
                <a:latin typeface="Tahoma"/>
                <a:cs typeface="Tahoma"/>
              </a:rPr>
              <a:t> </a:t>
            </a:r>
            <a:r>
              <a:rPr sz="2950" i="1" spc="-80" dirty="0">
                <a:solidFill>
                  <a:srgbClr val="660033"/>
                </a:solidFill>
                <a:latin typeface="Tahoma"/>
                <a:cs typeface="Tahoma"/>
              </a:rPr>
              <a:t>оксокислот</a:t>
            </a:r>
            <a:endParaRPr sz="295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355600" algn="l"/>
              </a:tabLst>
            </a:pPr>
            <a:r>
              <a:rPr lang="uk-UA" sz="2950" i="1" spc="-85" dirty="0">
                <a:solidFill>
                  <a:srgbClr val="660033"/>
                </a:solidFill>
                <a:latin typeface="Tahoma"/>
                <a:cs typeface="Tahoma"/>
              </a:rPr>
              <a:t>Ліпіди. </a:t>
            </a:r>
            <a:r>
              <a:rPr sz="2950" i="1" spc="-85" dirty="0" err="1">
                <a:solidFill>
                  <a:srgbClr val="660033"/>
                </a:solidFill>
                <a:latin typeface="Tahoma"/>
                <a:cs typeface="Tahoma"/>
              </a:rPr>
              <a:t>Класифікація</a:t>
            </a:r>
            <a:r>
              <a:rPr sz="2950" i="1" spc="-85" dirty="0">
                <a:solidFill>
                  <a:srgbClr val="660033"/>
                </a:solidFill>
                <a:latin typeface="Tahoma"/>
                <a:cs typeface="Tahoma"/>
              </a:rPr>
              <a:t> </a:t>
            </a:r>
            <a:r>
              <a:rPr sz="2950" i="1" spc="-35" dirty="0">
                <a:solidFill>
                  <a:srgbClr val="660033"/>
                </a:solidFill>
                <a:latin typeface="Tahoma"/>
                <a:cs typeface="Tahoma"/>
              </a:rPr>
              <a:t>і </a:t>
            </a:r>
            <a:r>
              <a:rPr sz="2950" i="1" spc="-75" dirty="0" err="1">
                <a:solidFill>
                  <a:srgbClr val="660033"/>
                </a:solidFill>
                <a:latin typeface="Tahoma"/>
                <a:cs typeface="Tahoma"/>
              </a:rPr>
              <a:t>біологічн</a:t>
            </a:r>
            <a:r>
              <a:rPr lang="uk-UA" sz="2950" i="1" spc="-75" dirty="0">
                <a:solidFill>
                  <a:srgbClr val="660033"/>
                </a:solidFill>
                <a:latin typeface="Tahoma"/>
                <a:cs typeface="Tahoma"/>
              </a:rPr>
              <a:t>е</a:t>
            </a:r>
            <a:r>
              <a:rPr sz="2950" i="1" spc="-75" dirty="0">
                <a:solidFill>
                  <a:srgbClr val="660033"/>
                </a:solidFill>
                <a:latin typeface="Tahoma"/>
                <a:cs typeface="Tahoma"/>
              </a:rPr>
              <a:t> </a:t>
            </a:r>
            <a:r>
              <a:rPr lang="uk-UA" sz="2950" i="1" spc="-85" dirty="0">
                <a:solidFill>
                  <a:srgbClr val="660033"/>
                </a:solidFill>
                <a:latin typeface="Tahoma"/>
                <a:cs typeface="Tahoma"/>
              </a:rPr>
              <a:t>значення. Окремі представники.</a:t>
            </a:r>
            <a:endParaRPr sz="29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98475"/>
            <a:ext cx="89916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/>
            <a:r>
              <a:rPr lang="uk-UA" sz="2000" i="0" dirty="0">
                <a:latin typeface="Tahoma"/>
                <a:cs typeface="Tahoma"/>
              </a:rPr>
              <a:t>	</a:t>
            </a:r>
            <a:r>
              <a:rPr sz="2000" b="0" i="0" dirty="0" err="1">
                <a:solidFill>
                  <a:schemeClr val="tx1"/>
                </a:solidFill>
                <a:latin typeface="+mn-lt"/>
                <a:cs typeface="Tahoma"/>
              </a:rPr>
              <a:t>Ацильні</a:t>
            </a:r>
            <a:r>
              <a:rPr sz="2000" b="0" i="0" dirty="0">
                <a:solidFill>
                  <a:schemeClr val="tx1"/>
                </a:solidFill>
                <a:latin typeface="+mn-lt"/>
                <a:cs typeface="Tahoma"/>
              </a:rPr>
              <a:t> </a:t>
            </a:r>
            <a:r>
              <a:rPr sz="2000" b="0" i="0" spc="-5" dirty="0">
                <a:solidFill>
                  <a:schemeClr val="tx1"/>
                </a:solidFill>
                <a:latin typeface="+mn-lt"/>
                <a:cs typeface="Tahoma"/>
              </a:rPr>
              <a:t>похідні кофермента </a:t>
            </a:r>
            <a:r>
              <a:rPr sz="2000" b="0" i="0" dirty="0">
                <a:solidFill>
                  <a:schemeClr val="tx1"/>
                </a:solidFill>
                <a:latin typeface="+mn-lt"/>
                <a:cs typeface="Tahoma"/>
              </a:rPr>
              <a:t>А мають </a:t>
            </a:r>
            <a:r>
              <a:rPr sz="2000" b="0" i="0" spc="-5" dirty="0">
                <a:solidFill>
                  <a:schemeClr val="tx1"/>
                </a:solidFill>
                <a:latin typeface="+mn-lt"/>
                <a:cs typeface="Tahoma"/>
              </a:rPr>
              <a:t>велику  реакційною здатністю </a:t>
            </a:r>
            <a:r>
              <a:rPr sz="2000" b="0" i="0" dirty="0">
                <a:solidFill>
                  <a:schemeClr val="tx1"/>
                </a:solidFill>
                <a:latin typeface="+mn-lt"/>
                <a:cs typeface="Tahoma"/>
              </a:rPr>
              <a:t>до </a:t>
            </a:r>
            <a:r>
              <a:rPr sz="2000" b="0" i="0" spc="-5" dirty="0">
                <a:solidFill>
                  <a:schemeClr val="tx1"/>
                </a:solidFill>
                <a:latin typeface="+mn-lt"/>
                <a:cs typeface="Tahoma"/>
              </a:rPr>
              <a:t>нуклеофільного заміщення,  </a:t>
            </a:r>
            <a:r>
              <a:rPr sz="2000" b="0" i="0" dirty="0">
                <a:solidFill>
                  <a:schemeClr val="tx1"/>
                </a:solidFill>
                <a:latin typeface="+mn-lt"/>
                <a:cs typeface="Tahoma"/>
              </a:rPr>
              <a:t>з його участю </a:t>
            </a:r>
            <a:r>
              <a:rPr sz="2000" b="0" i="0" spc="-5" dirty="0">
                <a:solidFill>
                  <a:schemeClr val="tx1"/>
                </a:solidFill>
                <a:latin typeface="+mn-lt"/>
                <a:cs typeface="Tahoma"/>
              </a:rPr>
              <a:t>здійснюється перетворення холіна </a:t>
            </a:r>
            <a:r>
              <a:rPr sz="2000" b="0" i="0" dirty="0">
                <a:solidFill>
                  <a:schemeClr val="tx1"/>
                </a:solidFill>
                <a:latin typeface="+mn-lt"/>
                <a:cs typeface="Tahoma"/>
              </a:rPr>
              <a:t>в  </a:t>
            </a:r>
            <a:r>
              <a:rPr sz="2000" b="0" i="0" dirty="0" err="1">
                <a:solidFill>
                  <a:schemeClr val="tx1"/>
                </a:solidFill>
                <a:latin typeface="+mn-lt"/>
                <a:cs typeface="Tahoma"/>
              </a:rPr>
              <a:t>ацтилхолін</a:t>
            </a:r>
            <a:r>
              <a:rPr lang="uk-UA" sz="2000" b="0" i="0" dirty="0">
                <a:solidFill>
                  <a:schemeClr val="tx1"/>
                </a:solidFill>
                <a:latin typeface="+mn-lt"/>
              </a:rPr>
              <a:t>.</a:t>
            </a:r>
            <a:r>
              <a:rPr lang="ru-RU" sz="2000" b="0" i="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ru-RU" sz="2000" b="0" i="0" dirty="0" err="1">
                <a:solidFill>
                  <a:schemeClr val="tx1"/>
                </a:solidFill>
                <a:latin typeface="+mn-lt"/>
              </a:rPr>
              <a:t>vivo</a:t>
            </a:r>
            <a:r>
              <a:rPr lang="ru-RU" sz="2000" b="0" i="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b="0" i="0" dirty="0" err="1">
                <a:solidFill>
                  <a:schemeClr val="tx1"/>
                </a:solidFill>
                <a:latin typeface="+mn-lt"/>
              </a:rPr>
              <a:t>холін</a:t>
            </a:r>
            <a:r>
              <a:rPr lang="ru-RU" sz="2000" b="0" i="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b="0" i="0" dirty="0" err="1">
                <a:solidFill>
                  <a:schemeClr val="tx1"/>
                </a:solidFill>
                <a:latin typeface="+mn-lt"/>
              </a:rPr>
              <a:t>ацетилується</a:t>
            </a:r>
            <a:r>
              <a:rPr lang="ru-RU" sz="2000" b="0" i="0" dirty="0">
                <a:solidFill>
                  <a:schemeClr val="tx1"/>
                </a:solidFill>
                <a:latin typeface="+mn-lt"/>
              </a:rPr>
              <a:t> за </a:t>
            </a:r>
            <a:r>
              <a:rPr lang="ru-RU" sz="2000" b="0" i="0" dirty="0" err="1">
                <a:solidFill>
                  <a:schemeClr val="tx1"/>
                </a:solidFill>
                <a:latin typeface="+mn-lt"/>
              </a:rPr>
              <a:t>допомогою</a:t>
            </a:r>
            <a:r>
              <a:rPr lang="ru-RU" sz="2000" b="0" i="0" dirty="0">
                <a:solidFill>
                  <a:schemeClr val="tx1"/>
                </a:solidFill>
                <a:latin typeface="+mn-lt"/>
              </a:rPr>
              <a:t> Ацетил-</a:t>
            </a:r>
            <a:r>
              <a:rPr lang="ru-RU" sz="2000" b="0" i="0" dirty="0" err="1">
                <a:solidFill>
                  <a:schemeClr val="tx1"/>
                </a:solidFill>
                <a:latin typeface="+mn-lt"/>
              </a:rPr>
              <a:t>КоА</a:t>
            </a:r>
            <a:r>
              <a:rPr lang="ru-RU" sz="2000" b="0" i="0" dirty="0">
                <a:solidFill>
                  <a:schemeClr val="tx1"/>
                </a:solidFill>
                <a:latin typeface="+mn-lt"/>
              </a:rPr>
              <a:t> з </a:t>
            </a:r>
            <a:r>
              <a:rPr lang="ru-RU" sz="2000" b="0" i="0" dirty="0" err="1">
                <a:solidFill>
                  <a:schemeClr val="tx1"/>
                </a:solidFill>
                <a:latin typeface="+mn-lt"/>
              </a:rPr>
              <a:t>утворенням</a:t>
            </a:r>
            <a:r>
              <a:rPr lang="ru-RU" sz="2000" b="0" i="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b="0" i="0" dirty="0" err="1">
                <a:solidFill>
                  <a:schemeClr val="tx1"/>
                </a:solidFill>
                <a:latin typeface="+mn-lt"/>
              </a:rPr>
              <a:t>ацетилхоліну</a:t>
            </a:r>
            <a:r>
              <a:rPr lang="ru-RU" sz="2000" b="0" i="0" dirty="0">
                <a:solidFill>
                  <a:schemeClr val="tx1"/>
                </a:solidFill>
                <a:latin typeface="+mn-lt"/>
              </a:rPr>
              <a:t>:</a:t>
            </a:r>
            <a:endParaRPr sz="2000" b="0" dirty="0">
              <a:solidFill>
                <a:schemeClr val="tx1"/>
              </a:solidFill>
              <a:latin typeface="+mn-lt"/>
              <a:cs typeface="Tahoma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4EC7133-E5C0-5B07-BCC5-E93CDB3BA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62410"/>
            <a:ext cx="7795404" cy="133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F6F27A9-54F5-6026-E29D-D8652C618560}"/>
              </a:ext>
            </a:extLst>
          </p:cNvPr>
          <p:cNvSpPr txBox="1"/>
          <p:nvPr/>
        </p:nvSpPr>
        <p:spPr>
          <a:xfrm>
            <a:off x="0" y="3276600"/>
            <a:ext cx="90678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	Ацетилхолін є </a:t>
            </a:r>
            <a:r>
              <a:rPr lang="uk-UA" dirty="0" err="1"/>
              <a:t>естером</a:t>
            </a:r>
            <a:r>
              <a:rPr lang="uk-UA" dirty="0"/>
              <a:t> аміноспирту холіну та оцтової кислоти. Ацетилхолін є одним із найбільш важливих </a:t>
            </a:r>
            <a:r>
              <a:rPr lang="uk-UA" dirty="0" err="1"/>
              <a:t>нейромедіаторів</a:t>
            </a:r>
            <a:r>
              <a:rPr lang="uk-UA" dirty="0"/>
              <a:t> парасимпатичної нервової системи. В організмі ацетилхолін взаємодіє з </a:t>
            </a:r>
            <a:r>
              <a:rPr lang="uk-UA" dirty="0" err="1"/>
              <a:t>холінорецепторами</a:t>
            </a:r>
            <a:r>
              <a:rPr lang="uk-UA" dirty="0"/>
              <a:t> і активує їх. При цьому скорочується мускулатура і людина здійснює різні рухи. Сам ацетилхолін під дією ферменту </a:t>
            </a:r>
            <a:r>
              <a:rPr lang="uk-UA" dirty="0" err="1"/>
              <a:t>ацетилхолінестерази</a:t>
            </a:r>
            <a:r>
              <a:rPr lang="uk-UA" dirty="0"/>
              <a:t> при цьому </a:t>
            </a:r>
            <a:r>
              <a:rPr lang="uk-UA" dirty="0" err="1"/>
              <a:t>гідролізує</a:t>
            </a:r>
            <a:r>
              <a:rPr lang="uk-UA" dirty="0"/>
              <a:t>. Якщо в організм ввести сполуки, які блокують дію </a:t>
            </a:r>
            <a:r>
              <a:rPr lang="uk-UA" dirty="0" err="1"/>
              <a:t>ацетилхолінестерази</a:t>
            </a:r>
            <a:r>
              <a:rPr lang="uk-UA" dirty="0"/>
              <a:t> (</a:t>
            </a:r>
            <a:r>
              <a:rPr lang="uk-UA" dirty="0" err="1"/>
              <a:t>взаємодіючи</a:t>
            </a:r>
            <a:r>
              <a:rPr lang="uk-UA" dirty="0"/>
              <a:t> з </a:t>
            </a:r>
            <a:r>
              <a:rPr lang="uk-UA" dirty="0" err="1"/>
              <a:t>серином</a:t>
            </a:r>
            <a:r>
              <a:rPr lang="uk-UA" dirty="0"/>
              <a:t>) то накопичується значна кількість ацетилхоліну і проходить сильне збудження нервової системи, безперервне скорочення мускулатури, від чого організм гине. На цьому базується токсичність бойових отруйних речовин нервово-паралітичної дії (табун і зарин). Подібну дію має також інсектицид дихлофос, який використовують у сільському господарстві для боротьби зі шкідливими комахами.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B61775-31FA-5EA9-7E42-464060A01DA1}"/>
              </a:ext>
            </a:extLst>
          </p:cNvPr>
          <p:cNvSpPr txBox="1"/>
          <p:nvPr/>
        </p:nvSpPr>
        <p:spPr>
          <a:xfrm>
            <a:off x="990600" y="2509443"/>
            <a:ext cx="651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solidFill>
                  <a:srgbClr val="FF0000"/>
                </a:solidFill>
              </a:rPr>
              <a:t>Холін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314467"/>
            <a:ext cx="600265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70" dirty="0"/>
              <a:t>Утворення </a:t>
            </a:r>
            <a:r>
              <a:rPr sz="1900" spc="-60" dirty="0"/>
              <a:t>галогенангідридів </a:t>
            </a:r>
            <a:r>
              <a:rPr sz="1900" spc="-65" dirty="0"/>
              <a:t>и </a:t>
            </a:r>
            <a:r>
              <a:rPr sz="1900" spc="-60" dirty="0"/>
              <a:t>ангідридів</a:t>
            </a:r>
            <a:r>
              <a:rPr sz="1900" spc="130" dirty="0"/>
              <a:t> </a:t>
            </a:r>
            <a:r>
              <a:rPr sz="1900" spc="-60" dirty="0"/>
              <a:t>кислот</a:t>
            </a:r>
            <a:endParaRPr sz="1900"/>
          </a:p>
        </p:txBody>
      </p:sp>
      <p:sp>
        <p:nvSpPr>
          <p:cNvPr id="3" name="object 3"/>
          <p:cNvSpPr txBox="1"/>
          <p:nvPr/>
        </p:nvSpPr>
        <p:spPr>
          <a:xfrm>
            <a:off x="459740" y="738886"/>
            <a:ext cx="8077200" cy="3317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08355" algn="just">
              <a:lnSpc>
                <a:spcPct val="150100"/>
              </a:lnSpc>
              <a:spcBef>
                <a:spcPts val="95"/>
              </a:spcBef>
            </a:pPr>
            <a:r>
              <a:rPr sz="1800" b="1" spc="-5" dirty="0">
                <a:solidFill>
                  <a:srgbClr val="000099"/>
                </a:solidFill>
                <a:latin typeface="Tahoma"/>
                <a:cs typeface="Tahoma"/>
              </a:rPr>
              <a:t>Галогенангідриди карбонових кислот використовуються як  ацилюючі засоби при одержанні амідів кислот, </a:t>
            </a:r>
            <a:r>
              <a:rPr sz="1800" b="1" dirty="0">
                <a:solidFill>
                  <a:srgbClr val="000099"/>
                </a:solidFill>
                <a:latin typeface="Tahoma"/>
                <a:cs typeface="Tahoma"/>
              </a:rPr>
              <a:t>в тому числі  </a:t>
            </a:r>
            <a:r>
              <a:rPr sz="1800" b="1" spc="-5" dirty="0" err="1">
                <a:solidFill>
                  <a:srgbClr val="000099"/>
                </a:solidFill>
                <a:latin typeface="Tahoma"/>
                <a:cs typeface="Tahoma"/>
              </a:rPr>
              <a:t>лікарських</a:t>
            </a:r>
            <a:r>
              <a:rPr sz="1800" b="1" spc="5" dirty="0">
                <a:solidFill>
                  <a:srgbClr val="000099"/>
                </a:solidFill>
                <a:latin typeface="Tahoma"/>
                <a:cs typeface="Tahoma"/>
              </a:rPr>
              <a:t> </a:t>
            </a:r>
            <a:r>
              <a:rPr sz="1800" b="1" spc="-5" dirty="0" err="1">
                <a:solidFill>
                  <a:srgbClr val="000099"/>
                </a:solidFill>
                <a:latin typeface="Tahoma"/>
                <a:cs typeface="Tahoma"/>
              </a:rPr>
              <a:t>препаратів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00" dirty="0">
              <a:latin typeface="Tahoma"/>
              <a:cs typeface="Tahoma"/>
            </a:endParaRPr>
          </a:p>
          <a:p>
            <a:pPr marL="144780">
              <a:lnSpc>
                <a:spcPct val="100000"/>
              </a:lnSpc>
              <a:spcBef>
                <a:spcPts val="1410"/>
              </a:spcBef>
            </a:pPr>
            <a:r>
              <a:rPr sz="1800" b="1" dirty="0">
                <a:solidFill>
                  <a:srgbClr val="660033"/>
                </a:solidFill>
                <a:latin typeface="Tahoma"/>
                <a:cs typeface="Tahoma"/>
              </a:rPr>
              <a:t>В </a:t>
            </a:r>
            <a:r>
              <a:rPr sz="1800" b="1" spc="-5" dirty="0">
                <a:solidFill>
                  <a:srgbClr val="660033"/>
                </a:solidFill>
                <a:latin typeface="Tahoma"/>
                <a:cs typeface="Tahoma"/>
              </a:rPr>
              <a:t>біохімічних процесах велике значення </a:t>
            </a:r>
            <a:r>
              <a:rPr sz="1800" b="1" dirty="0">
                <a:solidFill>
                  <a:srgbClr val="660033"/>
                </a:solidFill>
                <a:latin typeface="Tahoma"/>
                <a:cs typeface="Tahoma"/>
              </a:rPr>
              <a:t>має </a:t>
            </a:r>
            <a:r>
              <a:rPr sz="1800" b="1" spc="-5" dirty="0">
                <a:solidFill>
                  <a:srgbClr val="660033"/>
                </a:solidFill>
                <a:latin typeface="Tahoma"/>
                <a:cs typeface="Tahoma"/>
              </a:rPr>
              <a:t>утворення</a:t>
            </a:r>
            <a:r>
              <a:rPr sz="1800" b="1" spc="95" dirty="0">
                <a:solidFill>
                  <a:srgbClr val="660033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660033"/>
                </a:solidFill>
                <a:latin typeface="Tahoma"/>
                <a:cs typeface="Tahoma"/>
              </a:rPr>
              <a:t>змішаних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b="1" spc="-5" dirty="0">
                <a:solidFill>
                  <a:srgbClr val="660033"/>
                </a:solidFill>
                <a:latin typeface="Tahoma"/>
                <a:cs typeface="Tahoma"/>
              </a:rPr>
              <a:t>ангідридів карбонових </a:t>
            </a:r>
            <a:r>
              <a:rPr sz="1800" b="1" dirty="0">
                <a:solidFill>
                  <a:srgbClr val="660033"/>
                </a:solidFill>
                <a:latin typeface="Tahoma"/>
                <a:cs typeface="Tahoma"/>
              </a:rPr>
              <a:t>і </a:t>
            </a:r>
            <a:r>
              <a:rPr sz="1800" b="1" spc="-5" dirty="0">
                <a:solidFill>
                  <a:srgbClr val="660033"/>
                </a:solidFill>
                <a:latin typeface="Tahoma"/>
                <a:cs typeface="Tahoma"/>
              </a:rPr>
              <a:t>мінеральних</a:t>
            </a:r>
            <a:r>
              <a:rPr sz="1800" b="1" spc="30" dirty="0">
                <a:solidFill>
                  <a:srgbClr val="660033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660033"/>
                </a:solidFill>
                <a:latin typeface="Tahoma"/>
                <a:cs typeface="Tahoma"/>
              </a:rPr>
              <a:t>кислот: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3304540" algn="l"/>
              </a:tabLst>
            </a:pPr>
            <a:r>
              <a:rPr sz="1800" b="1" spc="-5" dirty="0">
                <a:solidFill>
                  <a:srgbClr val="660033"/>
                </a:solidFill>
                <a:latin typeface="Tahoma"/>
                <a:cs typeface="Tahoma"/>
              </a:rPr>
              <a:t>Ангідриди кислот</a:t>
            </a:r>
            <a:r>
              <a:rPr sz="1800" b="1" spc="30" dirty="0">
                <a:solidFill>
                  <a:srgbClr val="660033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660033"/>
                </a:solidFill>
                <a:latin typeface="Tahoma"/>
                <a:cs typeface="Tahoma"/>
              </a:rPr>
              <a:t>–</a:t>
            </a:r>
            <a:r>
              <a:rPr sz="1800" b="1" spc="10" dirty="0">
                <a:solidFill>
                  <a:srgbClr val="660033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660033"/>
                </a:solidFill>
                <a:latin typeface="Tahoma"/>
                <a:cs typeface="Tahoma"/>
              </a:rPr>
              <a:t>сильні	</a:t>
            </a:r>
            <a:r>
              <a:rPr sz="1800" b="1" spc="-5" dirty="0">
                <a:solidFill>
                  <a:srgbClr val="FF9900"/>
                </a:solidFill>
                <a:latin typeface="Tahoma"/>
                <a:cs typeface="Tahoma"/>
              </a:rPr>
              <a:t>ацилюючі</a:t>
            </a:r>
            <a:r>
              <a:rPr sz="1800" b="1" spc="-75" dirty="0">
                <a:solidFill>
                  <a:srgbClr val="FF990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660033"/>
                </a:solidFill>
                <a:latin typeface="Tahoma"/>
                <a:cs typeface="Tahoma"/>
              </a:rPr>
              <a:t>агенти.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10D212-33B9-83F7-B56A-9E2C1D2DADD6}"/>
              </a:ext>
            </a:extLst>
          </p:cNvPr>
          <p:cNvSpPr txBox="1"/>
          <p:nvPr/>
        </p:nvSpPr>
        <p:spPr>
          <a:xfrm>
            <a:off x="334810" y="6174201"/>
            <a:ext cx="597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Вони легко </a:t>
            </a:r>
            <a:r>
              <a:rPr lang="uk-UA" dirty="0" err="1"/>
              <a:t>ацилюють</a:t>
            </a:r>
            <a:r>
              <a:rPr lang="uk-UA" dirty="0"/>
              <a:t> спирти, феноли, амоніак, аміни та ін.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FA2B52B-9ED7-B631-D9B0-154447F805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60"/>
          <a:stretch/>
        </p:blipFill>
        <p:spPr bwMode="auto">
          <a:xfrm>
            <a:off x="914400" y="4166220"/>
            <a:ext cx="7772400" cy="1857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3303" y="14690"/>
            <a:ext cx="289687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65" dirty="0">
                <a:solidFill>
                  <a:srgbClr val="800000"/>
                </a:solidFill>
              </a:rPr>
              <a:t>Утворення</a:t>
            </a:r>
            <a:r>
              <a:rPr spc="-75" dirty="0">
                <a:solidFill>
                  <a:srgbClr val="800000"/>
                </a:solidFill>
              </a:rPr>
              <a:t> </a:t>
            </a:r>
            <a:r>
              <a:rPr spc="-55" dirty="0">
                <a:solidFill>
                  <a:srgbClr val="800000"/>
                </a:solidFill>
              </a:rPr>
              <a:t>амідів: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3752" y="3840232"/>
            <a:ext cx="2797175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b="1" spc="-5" dirty="0">
                <a:solidFill>
                  <a:srgbClr val="000099"/>
                </a:solidFill>
                <a:latin typeface="Tahoma"/>
                <a:cs typeface="Tahoma"/>
              </a:rPr>
              <a:t>Хлорангідрид</a:t>
            </a:r>
            <a:r>
              <a:rPr sz="1600" b="1" dirty="0">
                <a:solidFill>
                  <a:srgbClr val="000099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00099"/>
                </a:solidFill>
                <a:latin typeface="Tahoma"/>
                <a:cs typeface="Tahoma"/>
              </a:rPr>
              <a:t>нікотинової</a:t>
            </a:r>
            <a:endParaRPr sz="1600" dirty="0">
              <a:latin typeface="Tahoma"/>
              <a:cs typeface="Tahoma"/>
            </a:endParaRPr>
          </a:p>
          <a:p>
            <a:pPr marL="1261110">
              <a:lnSpc>
                <a:spcPts val="1825"/>
              </a:lnSpc>
            </a:pPr>
            <a:r>
              <a:rPr sz="1600" b="1" spc="-5" dirty="0">
                <a:solidFill>
                  <a:srgbClr val="000099"/>
                </a:solidFill>
                <a:latin typeface="Tahoma"/>
                <a:cs typeface="Tahoma"/>
              </a:rPr>
              <a:t>кислоти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00867" y="3870398"/>
            <a:ext cx="2738755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b="1" spc="-5" dirty="0">
                <a:solidFill>
                  <a:srgbClr val="000099"/>
                </a:solidFill>
                <a:latin typeface="Tahoma"/>
                <a:cs typeface="Tahoma"/>
              </a:rPr>
              <a:t>Амід нікотинової</a:t>
            </a:r>
            <a:r>
              <a:rPr sz="1600" b="1" spc="20" dirty="0">
                <a:solidFill>
                  <a:srgbClr val="000099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00099"/>
                </a:solidFill>
                <a:latin typeface="Tahoma"/>
                <a:cs typeface="Tahoma"/>
              </a:rPr>
              <a:t>кислоти</a:t>
            </a:r>
            <a:endParaRPr sz="1600" dirty="0">
              <a:latin typeface="Tahoma"/>
              <a:cs typeface="Tahoma"/>
            </a:endParaRPr>
          </a:p>
          <a:p>
            <a:pPr marL="850900">
              <a:lnSpc>
                <a:spcPts val="1825"/>
              </a:lnSpc>
            </a:pPr>
            <a:r>
              <a:rPr sz="1600" b="1" spc="-5" dirty="0">
                <a:solidFill>
                  <a:srgbClr val="000099"/>
                </a:solidFill>
                <a:latin typeface="Tahoma"/>
                <a:cs typeface="Tahoma"/>
              </a:rPr>
              <a:t>вітамін</a:t>
            </a:r>
            <a:r>
              <a:rPr sz="1600" b="1" spc="30" dirty="0">
                <a:solidFill>
                  <a:srgbClr val="000099"/>
                </a:solidFill>
                <a:latin typeface="Tahoma"/>
                <a:cs typeface="Tahoma"/>
              </a:rPr>
              <a:t> </a:t>
            </a:r>
            <a:r>
              <a:rPr sz="1600" b="1" spc="-15" dirty="0">
                <a:solidFill>
                  <a:srgbClr val="000099"/>
                </a:solidFill>
                <a:latin typeface="Tahoma"/>
                <a:cs typeface="Tahoma"/>
              </a:rPr>
              <a:t>РР.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5988" y="5063352"/>
            <a:ext cx="7658734" cy="84963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545465">
              <a:lnSpc>
                <a:spcPct val="100000"/>
              </a:lnSpc>
              <a:spcBef>
                <a:spcPts val="1185"/>
              </a:spcBef>
            </a:pPr>
            <a:r>
              <a:rPr sz="1800" b="1" spc="-5" dirty="0">
                <a:solidFill>
                  <a:srgbClr val="000099"/>
                </a:solidFill>
                <a:latin typeface="Tahoma"/>
                <a:cs typeface="Tahoma"/>
              </a:rPr>
              <a:t>Реакція утворення амідів </a:t>
            </a:r>
            <a:r>
              <a:rPr sz="1800" b="1" dirty="0">
                <a:solidFill>
                  <a:srgbClr val="000099"/>
                </a:solidFill>
                <a:latin typeface="Tahoma"/>
                <a:cs typeface="Tahoma"/>
              </a:rPr>
              <a:t>в </a:t>
            </a:r>
            <a:r>
              <a:rPr sz="1800" b="1" spc="-5" dirty="0">
                <a:solidFill>
                  <a:srgbClr val="000099"/>
                </a:solidFill>
                <a:latin typeface="Tahoma"/>
                <a:cs typeface="Tahoma"/>
              </a:rPr>
              <a:t>біохімічних системах </a:t>
            </a:r>
            <a:r>
              <a:rPr sz="1800" b="1" dirty="0">
                <a:solidFill>
                  <a:srgbClr val="000099"/>
                </a:solidFill>
                <a:latin typeface="Tahoma"/>
                <a:cs typeface="Tahoma"/>
              </a:rPr>
              <a:t>–</a:t>
            </a:r>
            <a:r>
              <a:rPr sz="1800" b="1" spc="40" dirty="0">
                <a:solidFill>
                  <a:srgbClr val="000099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0099"/>
                </a:solidFill>
                <a:latin typeface="Tahoma"/>
                <a:cs typeface="Tahoma"/>
              </a:rPr>
              <a:t>головна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spc="-5" dirty="0">
                <a:solidFill>
                  <a:srgbClr val="000099"/>
                </a:solidFill>
                <a:latin typeface="Tahoma"/>
                <a:cs typeface="Tahoma"/>
              </a:rPr>
              <a:t>при біосинтезе білків </a:t>
            </a:r>
            <a:r>
              <a:rPr sz="1800" b="1" dirty="0">
                <a:solidFill>
                  <a:srgbClr val="000099"/>
                </a:solidFill>
                <a:latin typeface="Tahoma"/>
                <a:cs typeface="Tahoma"/>
              </a:rPr>
              <a:t>і</a:t>
            </a:r>
            <a:r>
              <a:rPr sz="1800" b="1" spc="30" dirty="0">
                <a:solidFill>
                  <a:srgbClr val="000099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ahoma"/>
                <a:cs typeface="Tahoma"/>
              </a:rPr>
              <a:t>пептидів.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17634" y="2606562"/>
            <a:ext cx="165735" cy="172085"/>
          </a:xfrm>
          <a:custGeom>
            <a:avLst/>
            <a:gdLst/>
            <a:ahLst/>
            <a:cxnLst/>
            <a:rect l="l" t="t" r="r" b="b"/>
            <a:pathLst>
              <a:path w="165735" h="172085">
                <a:moveTo>
                  <a:pt x="0" y="171838"/>
                </a:moveTo>
                <a:lnTo>
                  <a:pt x="165490" y="0"/>
                </a:lnTo>
              </a:path>
            </a:pathLst>
          </a:custGeom>
          <a:ln w="92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87723" y="2578033"/>
            <a:ext cx="165735" cy="172720"/>
          </a:xfrm>
          <a:custGeom>
            <a:avLst/>
            <a:gdLst/>
            <a:ahLst/>
            <a:cxnLst/>
            <a:rect l="l" t="t" r="r" b="b"/>
            <a:pathLst>
              <a:path w="165735" h="172719">
                <a:moveTo>
                  <a:pt x="0" y="172163"/>
                </a:moveTo>
                <a:lnTo>
                  <a:pt x="165490" y="0"/>
                </a:lnTo>
              </a:path>
            </a:pathLst>
          </a:custGeom>
          <a:ln w="92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7998" y="2904457"/>
            <a:ext cx="165735" cy="95250"/>
          </a:xfrm>
          <a:custGeom>
            <a:avLst/>
            <a:gdLst/>
            <a:ahLst/>
            <a:cxnLst/>
            <a:rect l="l" t="t" r="r" b="b"/>
            <a:pathLst>
              <a:path w="165735" h="95250">
                <a:moveTo>
                  <a:pt x="0" y="0"/>
                </a:moveTo>
                <a:lnTo>
                  <a:pt x="165490" y="94877"/>
                </a:lnTo>
              </a:path>
            </a:pathLst>
          </a:custGeom>
          <a:ln w="9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74422" y="2924384"/>
            <a:ext cx="207010" cy="253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dirty="0">
                <a:latin typeface="Times New Roman"/>
                <a:cs typeface="Times New Roman"/>
              </a:rPr>
              <a:t>Cl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42137" y="2853037"/>
            <a:ext cx="132080" cy="80010"/>
          </a:xfrm>
          <a:custGeom>
            <a:avLst/>
            <a:gdLst/>
            <a:ahLst/>
            <a:cxnLst/>
            <a:rect l="l" t="t" r="r" b="b"/>
            <a:pathLst>
              <a:path w="132080" h="80010">
                <a:moveTo>
                  <a:pt x="0" y="79949"/>
                </a:moveTo>
                <a:lnTo>
                  <a:pt x="131595" y="0"/>
                </a:lnTo>
              </a:path>
            </a:pathLst>
          </a:custGeom>
          <a:ln w="9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12396" y="2751535"/>
            <a:ext cx="317500" cy="180340"/>
          </a:xfrm>
          <a:custGeom>
            <a:avLst/>
            <a:gdLst/>
            <a:ahLst/>
            <a:cxnLst/>
            <a:rect l="l" t="t" r="r" b="b"/>
            <a:pathLst>
              <a:path w="317500" h="180339">
                <a:moveTo>
                  <a:pt x="317367" y="0"/>
                </a:moveTo>
                <a:lnTo>
                  <a:pt x="0" y="180127"/>
                </a:lnTo>
              </a:path>
            </a:pathLst>
          </a:custGeom>
          <a:ln w="9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82849" y="2830146"/>
            <a:ext cx="241935" cy="137160"/>
          </a:xfrm>
          <a:custGeom>
            <a:avLst/>
            <a:gdLst/>
            <a:ahLst/>
            <a:cxnLst/>
            <a:rect l="l" t="t" r="r" b="b"/>
            <a:pathLst>
              <a:path w="241935" h="137160">
                <a:moveTo>
                  <a:pt x="241588" y="0"/>
                </a:moveTo>
                <a:lnTo>
                  <a:pt x="0" y="136684"/>
                </a:lnTo>
              </a:path>
            </a:pathLst>
          </a:custGeom>
          <a:ln w="9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12396" y="2931662"/>
            <a:ext cx="0" cy="363855"/>
          </a:xfrm>
          <a:custGeom>
            <a:avLst/>
            <a:gdLst/>
            <a:ahLst/>
            <a:cxnLst/>
            <a:rect l="l" t="t" r="r" b="b"/>
            <a:pathLst>
              <a:path h="363854">
                <a:moveTo>
                  <a:pt x="0" y="0"/>
                </a:moveTo>
                <a:lnTo>
                  <a:pt x="0" y="363255"/>
                </a:lnTo>
              </a:path>
            </a:pathLst>
          </a:custGeom>
          <a:ln w="9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43948" y="3346017"/>
            <a:ext cx="163195" cy="253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spc="-5" dirty="0">
                <a:latin typeface="Times New Roman"/>
                <a:cs typeface="Times New Roman"/>
              </a:rPr>
              <a:t>N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12396" y="3294918"/>
            <a:ext cx="168275" cy="99060"/>
          </a:xfrm>
          <a:custGeom>
            <a:avLst/>
            <a:gdLst/>
            <a:ahLst/>
            <a:cxnLst/>
            <a:rect l="l" t="t" r="r" b="b"/>
            <a:pathLst>
              <a:path w="168275" h="99060">
                <a:moveTo>
                  <a:pt x="0" y="0"/>
                </a:moveTo>
                <a:lnTo>
                  <a:pt x="168153" y="98852"/>
                </a:lnTo>
              </a:path>
            </a:pathLst>
          </a:custGeom>
          <a:ln w="9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84177" y="3259425"/>
            <a:ext cx="130810" cy="77470"/>
          </a:xfrm>
          <a:custGeom>
            <a:avLst/>
            <a:gdLst/>
            <a:ahLst/>
            <a:cxnLst/>
            <a:rect l="l" t="t" r="r" b="b"/>
            <a:pathLst>
              <a:path w="130810" h="77470">
                <a:moveTo>
                  <a:pt x="0" y="0"/>
                </a:moveTo>
                <a:lnTo>
                  <a:pt x="130267" y="77286"/>
                </a:lnTo>
              </a:path>
            </a:pathLst>
          </a:custGeom>
          <a:ln w="9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67011" y="3296243"/>
            <a:ext cx="175260" cy="97790"/>
          </a:xfrm>
          <a:custGeom>
            <a:avLst/>
            <a:gdLst/>
            <a:ahLst/>
            <a:cxnLst/>
            <a:rect l="l" t="t" r="r" b="b"/>
            <a:pathLst>
              <a:path w="175260" h="97789">
                <a:moveTo>
                  <a:pt x="0" y="97527"/>
                </a:moveTo>
                <a:lnTo>
                  <a:pt x="175126" y="0"/>
                </a:lnTo>
              </a:path>
            </a:pathLst>
          </a:custGeom>
          <a:ln w="9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42137" y="2932987"/>
            <a:ext cx="0" cy="363855"/>
          </a:xfrm>
          <a:custGeom>
            <a:avLst/>
            <a:gdLst/>
            <a:ahLst/>
            <a:cxnLst/>
            <a:rect l="l" t="t" r="r" b="b"/>
            <a:pathLst>
              <a:path h="363854">
                <a:moveTo>
                  <a:pt x="0" y="363255"/>
                </a:moveTo>
                <a:lnTo>
                  <a:pt x="0" y="0"/>
                </a:lnTo>
              </a:path>
            </a:pathLst>
          </a:custGeom>
          <a:ln w="9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77003" y="2976443"/>
            <a:ext cx="0" cy="276860"/>
          </a:xfrm>
          <a:custGeom>
            <a:avLst/>
            <a:gdLst/>
            <a:ahLst/>
            <a:cxnLst/>
            <a:rect l="l" t="t" r="r" b="b"/>
            <a:pathLst>
              <a:path h="276860">
                <a:moveTo>
                  <a:pt x="0" y="276342"/>
                </a:moveTo>
                <a:lnTo>
                  <a:pt x="0" y="0"/>
                </a:lnTo>
              </a:path>
            </a:pathLst>
          </a:custGeom>
          <a:ln w="9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29764" y="2751535"/>
            <a:ext cx="312420" cy="181610"/>
          </a:xfrm>
          <a:custGeom>
            <a:avLst/>
            <a:gdLst/>
            <a:ahLst/>
            <a:cxnLst/>
            <a:rect l="l" t="t" r="r" b="b"/>
            <a:pathLst>
              <a:path w="312419" h="181610">
                <a:moveTo>
                  <a:pt x="312373" y="181452"/>
                </a:moveTo>
                <a:lnTo>
                  <a:pt x="0" y="0"/>
                </a:lnTo>
              </a:path>
            </a:pathLst>
          </a:custGeom>
          <a:ln w="9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13120" y="3067007"/>
            <a:ext cx="102235" cy="46355"/>
          </a:xfrm>
          <a:custGeom>
            <a:avLst/>
            <a:gdLst/>
            <a:ahLst/>
            <a:cxnLst/>
            <a:rect l="l" t="t" r="r" b="b"/>
            <a:pathLst>
              <a:path w="102235" h="46355">
                <a:moveTo>
                  <a:pt x="0" y="0"/>
                </a:moveTo>
                <a:lnTo>
                  <a:pt x="29951" y="23229"/>
                </a:lnTo>
                <a:lnTo>
                  <a:pt x="0" y="46120"/>
                </a:lnTo>
                <a:lnTo>
                  <a:pt x="101779" y="232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68478" y="3090236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642" y="0"/>
                </a:lnTo>
              </a:path>
            </a:pathLst>
          </a:custGeom>
          <a:ln w="92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13120" y="3067007"/>
            <a:ext cx="102235" cy="46355"/>
          </a:xfrm>
          <a:custGeom>
            <a:avLst/>
            <a:gdLst/>
            <a:ahLst/>
            <a:cxnLst/>
            <a:rect l="l" t="t" r="r" b="b"/>
            <a:pathLst>
              <a:path w="102235" h="46355">
                <a:moveTo>
                  <a:pt x="0" y="23229"/>
                </a:moveTo>
                <a:lnTo>
                  <a:pt x="29951" y="23229"/>
                </a:lnTo>
                <a:lnTo>
                  <a:pt x="0" y="0"/>
                </a:lnTo>
                <a:lnTo>
                  <a:pt x="101779" y="23229"/>
                </a:lnTo>
                <a:lnTo>
                  <a:pt x="0" y="46120"/>
                </a:lnTo>
                <a:lnTo>
                  <a:pt x="29951" y="23229"/>
                </a:lnTo>
                <a:lnTo>
                  <a:pt x="0" y="23229"/>
                </a:lnTo>
                <a:close/>
              </a:path>
            </a:pathLst>
          </a:custGeom>
          <a:ln w="9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35844" y="3099525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362" y="0"/>
                </a:lnTo>
              </a:path>
            </a:pathLst>
          </a:custGeom>
          <a:ln w="92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04510" y="2600924"/>
            <a:ext cx="165735" cy="172720"/>
          </a:xfrm>
          <a:custGeom>
            <a:avLst/>
            <a:gdLst/>
            <a:ahLst/>
            <a:cxnLst/>
            <a:rect l="l" t="t" r="r" b="b"/>
            <a:pathLst>
              <a:path w="165735" h="172719">
                <a:moveTo>
                  <a:pt x="0" y="172163"/>
                </a:moveTo>
                <a:lnTo>
                  <a:pt x="165476" y="0"/>
                </a:lnTo>
              </a:path>
            </a:pathLst>
          </a:custGeom>
          <a:ln w="92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74558" y="2572395"/>
            <a:ext cx="165735" cy="172720"/>
          </a:xfrm>
          <a:custGeom>
            <a:avLst/>
            <a:gdLst/>
            <a:ahLst/>
            <a:cxnLst/>
            <a:rect l="l" t="t" r="r" b="b"/>
            <a:pathLst>
              <a:path w="165735" h="172719">
                <a:moveTo>
                  <a:pt x="0" y="172163"/>
                </a:moveTo>
                <a:lnTo>
                  <a:pt x="165476" y="0"/>
                </a:lnTo>
              </a:path>
            </a:pathLst>
          </a:custGeom>
          <a:ln w="92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94887" y="2899157"/>
            <a:ext cx="166370" cy="95250"/>
          </a:xfrm>
          <a:custGeom>
            <a:avLst/>
            <a:gdLst/>
            <a:ahLst/>
            <a:cxnLst/>
            <a:rect l="l" t="t" r="r" b="b"/>
            <a:pathLst>
              <a:path w="166370" h="95250">
                <a:moveTo>
                  <a:pt x="0" y="0"/>
                </a:moveTo>
                <a:lnTo>
                  <a:pt x="165748" y="94877"/>
                </a:lnTo>
              </a:path>
            </a:pathLst>
          </a:custGeom>
          <a:ln w="9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07340" y="479805"/>
            <a:ext cx="8451850" cy="246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50000"/>
              </a:lnSpc>
              <a:spcBef>
                <a:spcPts val="100"/>
              </a:spcBef>
            </a:pPr>
            <a:r>
              <a:rPr sz="1800" b="1" dirty="0">
                <a:solidFill>
                  <a:srgbClr val="000099"/>
                </a:solidFill>
                <a:latin typeface="Tahoma"/>
                <a:cs typeface="Tahoma"/>
              </a:rPr>
              <a:t>Аміди </a:t>
            </a:r>
            <a:r>
              <a:rPr sz="1800" b="1" spc="-5" dirty="0">
                <a:solidFill>
                  <a:srgbClr val="000099"/>
                </a:solidFill>
                <a:latin typeface="Tahoma"/>
                <a:cs typeface="Tahoma"/>
              </a:rPr>
              <a:t>утворюються </a:t>
            </a:r>
            <a:r>
              <a:rPr sz="1800" b="1" dirty="0">
                <a:solidFill>
                  <a:srgbClr val="000099"/>
                </a:solidFill>
                <a:latin typeface="Tahoma"/>
                <a:cs typeface="Tahoma"/>
              </a:rPr>
              <a:t>в результаті </a:t>
            </a:r>
            <a:r>
              <a:rPr sz="1800" b="1" spc="-5" dirty="0">
                <a:solidFill>
                  <a:srgbClr val="000099"/>
                </a:solidFill>
                <a:latin typeface="Tahoma"/>
                <a:cs typeface="Tahoma"/>
              </a:rPr>
              <a:t>заміщення ОН-групи  карбоксилу на аміногрупу при </a:t>
            </a:r>
            <a:r>
              <a:rPr sz="1800" b="1" dirty="0">
                <a:solidFill>
                  <a:srgbClr val="000099"/>
                </a:solidFill>
                <a:latin typeface="Tahoma"/>
                <a:cs typeface="Tahoma"/>
              </a:rPr>
              <a:t>взаїмодії </a:t>
            </a:r>
            <a:r>
              <a:rPr sz="1800" b="1" spc="-5" dirty="0">
                <a:solidFill>
                  <a:srgbClr val="000099"/>
                </a:solidFill>
                <a:latin typeface="Tahoma"/>
                <a:cs typeface="Tahoma"/>
              </a:rPr>
              <a:t>таких похідних карбонових  кислот, як </a:t>
            </a:r>
            <a:r>
              <a:rPr sz="1800" b="1" dirty="0">
                <a:solidFill>
                  <a:srgbClr val="800000"/>
                </a:solidFill>
                <a:latin typeface="Tahoma"/>
                <a:cs typeface="Tahoma"/>
              </a:rPr>
              <a:t>галогенангідриди, ангідриди, </a:t>
            </a:r>
            <a:r>
              <a:rPr sz="1800" b="1" spc="-5" dirty="0">
                <a:solidFill>
                  <a:srgbClr val="800000"/>
                </a:solidFill>
                <a:latin typeface="Tahoma"/>
                <a:cs typeface="Tahoma"/>
              </a:rPr>
              <a:t>складні </a:t>
            </a:r>
            <a:r>
              <a:rPr sz="1800" b="1" spc="-5" dirty="0" err="1">
                <a:solidFill>
                  <a:srgbClr val="800000"/>
                </a:solidFill>
                <a:latin typeface="Tahoma"/>
                <a:cs typeface="Tahoma"/>
              </a:rPr>
              <a:t>эфіри</a:t>
            </a:r>
            <a:r>
              <a:rPr sz="1800" b="1" spc="-5" dirty="0">
                <a:solidFill>
                  <a:srgbClr val="800000"/>
                </a:solidFill>
                <a:latin typeface="Tahoma"/>
                <a:cs typeface="Tahoma"/>
              </a:rPr>
              <a:t> </a:t>
            </a:r>
            <a:r>
              <a:rPr lang="uk-UA" sz="1800" b="1" dirty="0">
                <a:solidFill>
                  <a:srgbClr val="000099"/>
                </a:solidFill>
                <a:latin typeface="Tahoma"/>
                <a:cs typeface="Tahoma"/>
              </a:rPr>
              <a:t>з</a:t>
            </a:r>
            <a:r>
              <a:rPr sz="1800" b="1" dirty="0">
                <a:solidFill>
                  <a:srgbClr val="000099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003300"/>
                </a:solidFill>
                <a:latin typeface="Tahoma"/>
                <a:cs typeface="Tahoma"/>
              </a:rPr>
              <a:t>амоніаком  </a:t>
            </a:r>
            <a:r>
              <a:rPr sz="1800" b="1" dirty="0">
                <a:solidFill>
                  <a:srgbClr val="003300"/>
                </a:solidFill>
                <a:latin typeface="Tahoma"/>
                <a:cs typeface="Tahoma"/>
              </a:rPr>
              <a:t>або</a:t>
            </a:r>
            <a:r>
              <a:rPr sz="1800" b="1" spc="-15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3300"/>
                </a:solidFill>
                <a:latin typeface="Tahoma"/>
                <a:cs typeface="Tahoma"/>
              </a:rPr>
              <a:t>амінами: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 dirty="0">
              <a:latin typeface="Tahoma"/>
              <a:cs typeface="Tahoma"/>
            </a:endParaRPr>
          </a:p>
          <a:p>
            <a:pPr marL="2353945">
              <a:lnSpc>
                <a:spcPct val="100000"/>
              </a:lnSpc>
              <a:tabLst>
                <a:tab pos="5240655" algn="l"/>
              </a:tabLst>
            </a:pPr>
            <a:r>
              <a:rPr sz="1500" spc="-5" dirty="0">
                <a:latin typeface="Times New Roman"/>
                <a:cs typeface="Times New Roman"/>
              </a:rPr>
              <a:t>O	</a:t>
            </a:r>
            <a:r>
              <a:rPr sz="2250" spc="-7" baseline="1851" dirty="0">
                <a:latin typeface="Times New Roman"/>
                <a:cs typeface="Times New Roman"/>
              </a:rPr>
              <a:t>O</a:t>
            </a:r>
            <a:endParaRPr sz="2250" baseline="1851" dirty="0">
              <a:latin typeface="Times New Roman"/>
              <a:cs typeface="Times New Roman"/>
            </a:endParaRPr>
          </a:p>
          <a:p>
            <a:pPr marL="2072639">
              <a:lnSpc>
                <a:spcPct val="100000"/>
              </a:lnSpc>
              <a:spcBef>
                <a:spcPts val="450"/>
              </a:spcBef>
              <a:tabLst>
                <a:tab pos="4959350" algn="l"/>
              </a:tabLst>
            </a:pPr>
            <a:r>
              <a:rPr sz="1500" spc="-5" dirty="0">
                <a:latin typeface="Times New Roman"/>
                <a:cs typeface="Times New Roman"/>
              </a:rPr>
              <a:t>C	</a:t>
            </a:r>
            <a:r>
              <a:rPr sz="2250" spc="-7" baseline="1851" dirty="0">
                <a:latin typeface="Times New Roman"/>
                <a:cs typeface="Times New Roman"/>
              </a:rPr>
              <a:t>C</a:t>
            </a:r>
            <a:endParaRPr sz="2250" baseline="1851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128986" y="2847737"/>
            <a:ext cx="132080" cy="80010"/>
          </a:xfrm>
          <a:custGeom>
            <a:avLst/>
            <a:gdLst/>
            <a:ahLst/>
            <a:cxnLst/>
            <a:rect l="l" t="t" r="r" b="b"/>
            <a:pathLst>
              <a:path w="132079" h="80010">
                <a:moveTo>
                  <a:pt x="0" y="79949"/>
                </a:moveTo>
                <a:lnTo>
                  <a:pt x="131595" y="0"/>
                </a:lnTo>
              </a:path>
            </a:pathLst>
          </a:custGeom>
          <a:ln w="9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99197" y="2745883"/>
            <a:ext cx="317500" cy="180975"/>
          </a:xfrm>
          <a:custGeom>
            <a:avLst/>
            <a:gdLst/>
            <a:ahLst/>
            <a:cxnLst/>
            <a:rect l="l" t="t" r="r" b="b"/>
            <a:pathLst>
              <a:path w="317500" h="180975">
                <a:moveTo>
                  <a:pt x="317401" y="0"/>
                </a:moveTo>
                <a:lnTo>
                  <a:pt x="0" y="180465"/>
                </a:lnTo>
              </a:path>
            </a:pathLst>
          </a:custGeom>
          <a:ln w="9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69671" y="2824508"/>
            <a:ext cx="241935" cy="137160"/>
          </a:xfrm>
          <a:custGeom>
            <a:avLst/>
            <a:gdLst/>
            <a:ahLst/>
            <a:cxnLst/>
            <a:rect l="l" t="t" r="r" b="b"/>
            <a:pathLst>
              <a:path w="241935" h="137160">
                <a:moveTo>
                  <a:pt x="241642" y="0"/>
                </a:moveTo>
                <a:lnTo>
                  <a:pt x="0" y="137008"/>
                </a:lnTo>
              </a:path>
            </a:pathLst>
          </a:custGeom>
          <a:ln w="9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99197" y="2926348"/>
            <a:ext cx="0" cy="363220"/>
          </a:xfrm>
          <a:custGeom>
            <a:avLst/>
            <a:gdLst/>
            <a:ahLst/>
            <a:cxnLst/>
            <a:rect l="l" t="t" r="r" b="b"/>
            <a:pathLst>
              <a:path h="363220">
                <a:moveTo>
                  <a:pt x="0" y="0"/>
                </a:moveTo>
                <a:lnTo>
                  <a:pt x="0" y="362931"/>
                </a:lnTo>
              </a:path>
            </a:pathLst>
          </a:custGeom>
          <a:ln w="9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730850" y="3340377"/>
            <a:ext cx="163195" cy="253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spc="-5" dirty="0">
                <a:latin typeface="Times New Roman"/>
                <a:cs typeface="Times New Roman"/>
              </a:rPr>
              <a:t>N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499197" y="3289279"/>
            <a:ext cx="168275" cy="99695"/>
          </a:xfrm>
          <a:custGeom>
            <a:avLst/>
            <a:gdLst/>
            <a:ahLst/>
            <a:cxnLst/>
            <a:rect l="l" t="t" r="r" b="b"/>
            <a:pathLst>
              <a:path w="168275" h="99695">
                <a:moveTo>
                  <a:pt x="0" y="0"/>
                </a:moveTo>
                <a:lnTo>
                  <a:pt x="168187" y="99190"/>
                </a:lnTo>
              </a:path>
            </a:pathLst>
          </a:custGeom>
          <a:ln w="9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71026" y="3254111"/>
            <a:ext cx="130810" cy="77470"/>
          </a:xfrm>
          <a:custGeom>
            <a:avLst/>
            <a:gdLst/>
            <a:ahLst/>
            <a:cxnLst/>
            <a:rect l="l" t="t" r="r" b="b"/>
            <a:pathLst>
              <a:path w="130810" h="77470">
                <a:moveTo>
                  <a:pt x="0" y="0"/>
                </a:moveTo>
                <a:lnTo>
                  <a:pt x="130240" y="77299"/>
                </a:lnTo>
              </a:path>
            </a:pathLst>
          </a:custGeom>
          <a:ln w="9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53886" y="3290604"/>
            <a:ext cx="175260" cy="98425"/>
          </a:xfrm>
          <a:custGeom>
            <a:avLst/>
            <a:gdLst/>
            <a:ahLst/>
            <a:cxnLst/>
            <a:rect l="l" t="t" r="r" b="b"/>
            <a:pathLst>
              <a:path w="175260" h="98425">
                <a:moveTo>
                  <a:pt x="0" y="97865"/>
                </a:moveTo>
                <a:lnTo>
                  <a:pt x="175099" y="0"/>
                </a:lnTo>
              </a:path>
            </a:pathLst>
          </a:custGeom>
          <a:ln w="9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28986" y="2927687"/>
            <a:ext cx="0" cy="363220"/>
          </a:xfrm>
          <a:custGeom>
            <a:avLst/>
            <a:gdLst/>
            <a:ahLst/>
            <a:cxnLst/>
            <a:rect l="l" t="t" r="r" b="b"/>
            <a:pathLst>
              <a:path h="363220">
                <a:moveTo>
                  <a:pt x="0" y="362917"/>
                </a:moveTo>
                <a:lnTo>
                  <a:pt x="0" y="0"/>
                </a:lnTo>
              </a:path>
            </a:pathLst>
          </a:custGeom>
          <a:ln w="9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63798" y="2970805"/>
            <a:ext cx="0" cy="276860"/>
          </a:xfrm>
          <a:custGeom>
            <a:avLst/>
            <a:gdLst/>
            <a:ahLst/>
            <a:cxnLst/>
            <a:rect l="l" t="t" r="r" b="b"/>
            <a:pathLst>
              <a:path h="276860">
                <a:moveTo>
                  <a:pt x="0" y="276667"/>
                </a:moveTo>
                <a:lnTo>
                  <a:pt x="0" y="0"/>
                </a:lnTo>
              </a:path>
            </a:pathLst>
          </a:custGeom>
          <a:ln w="9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16599" y="2745883"/>
            <a:ext cx="312420" cy="182245"/>
          </a:xfrm>
          <a:custGeom>
            <a:avLst/>
            <a:gdLst/>
            <a:ahLst/>
            <a:cxnLst/>
            <a:rect l="l" t="t" r="r" b="b"/>
            <a:pathLst>
              <a:path w="312420" h="182244">
                <a:moveTo>
                  <a:pt x="312386" y="181803"/>
                </a:moveTo>
                <a:lnTo>
                  <a:pt x="0" y="0"/>
                </a:lnTo>
              </a:path>
            </a:pathLst>
          </a:custGeom>
          <a:ln w="9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948669" y="2978779"/>
            <a:ext cx="3599815" cy="253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  <a:tabLst>
                <a:tab pos="601345" algn="l"/>
                <a:tab pos="2632075" algn="l"/>
              </a:tabLst>
            </a:pPr>
            <a:r>
              <a:rPr sz="2250" spc="-7" baseline="7407" dirty="0">
                <a:latin typeface="Times New Roman"/>
                <a:cs typeface="Times New Roman"/>
              </a:rPr>
              <a:t>+</a:t>
            </a:r>
            <a:r>
              <a:rPr sz="2250" spc="270" baseline="7407" dirty="0">
                <a:latin typeface="Times New Roman"/>
                <a:cs typeface="Times New Roman"/>
              </a:rPr>
              <a:t> </a:t>
            </a:r>
            <a:r>
              <a:rPr sz="2250" spc="-7" baseline="3703" dirty="0">
                <a:latin typeface="Times New Roman"/>
                <a:cs typeface="Times New Roman"/>
              </a:rPr>
              <a:t>H	</a:t>
            </a:r>
            <a:r>
              <a:rPr sz="2250" spc="7" baseline="5555" dirty="0">
                <a:latin typeface="Times New Roman"/>
                <a:cs typeface="Times New Roman"/>
              </a:rPr>
              <a:t>NH</a:t>
            </a:r>
            <a:r>
              <a:rPr sz="1500" spc="7" baseline="-19444" dirty="0">
                <a:latin typeface="Times New Roman"/>
                <a:cs typeface="Times New Roman"/>
              </a:rPr>
              <a:t>2	</a:t>
            </a:r>
            <a:r>
              <a:rPr sz="2250" spc="7" baseline="18518" dirty="0">
                <a:latin typeface="Times New Roman"/>
                <a:cs typeface="Times New Roman"/>
              </a:rPr>
              <a:t>NH</a:t>
            </a:r>
            <a:r>
              <a:rPr sz="1000" spc="5" dirty="0">
                <a:latin typeface="Times New Roman"/>
                <a:cs typeface="Times New Roman"/>
              </a:rPr>
              <a:t>2 </a:t>
            </a:r>
            <a:r>
              <a:rPr sz="2250" spc="-7" baseline="1851" dirty="0">
                <a:latin typeface="Times New Roman"/>
                <a:cs typeface="Times New Roman"/>
              </a:rPr>
              <a:t>+</a:t>
            </a:r>
            <a:r>
              <a:rPr sz="2250" spc="-37" baseline="1851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HCl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89216A-2812-F248-9735-8EFF0FBA9FC0}"/>
              </a:ext>
            </a:extLst>
          </p:cNvPr>
          <p:cNvSpPr txBox="1"/>
          <p:nvPr/>
        </p:nvSpPr>
        <p:spPr>
          <a:xfrm>
            <a:off x="1905000" y="112005"/>
            <a:ext cx="5725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</a:rPr>
              <a:t>ДЕКАРБОКСИЛЮВАННЯ ( - СО</a:t>
            </a:r>
            <a:r>
              <a:rPr lang="uk-UA" sz="3200" b="1" baseline="-25000" dirty="0">
                <a:solidFill>
                  <a:srgbClr val="C00000"/>
                </a:solidFill>
              </a:rPr>
              <a:t>2</a:t>
            </a:r>
            <a:r>
              <a:rPr lang="uk-UA" sz="32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578AD0-8778-4562-F211-B9A602A48AB2}"/>
              </a:ext>
            </a:extLst>
          </p:cNvPr>
          <p:cNvSpPr txBox="1"/>
          <p:nvPr/>
        </p:nvSpPr>
        <p:spPr>
          <a:xfrm>
            <a:off x="0" y="990600"/>
            <a:ext cx="8915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	</a:t>
            </a:r>
            <a:r>
              <a:rPr lang="uk-UA" sz="2400" dirty="0"/>
              <a:t>Якщо </a:t>
            </a:r>
            <a:r>
              <a:rPr lang="uk-UA" sz="2400" dirty="0" err="1"/>
              <a:t>карбогідрогеновий</a:t>
            </a:r>
            <a:r>
              <a:rPr lang="uk-UA" sz="2400" dirty="0"/>
              <a:t> радикал карбонової кислоти містить у своєму складі сильну </a:t>
            </a:r>
            <a:r>
              <a:rPr lang="uk-UA" sz="2400" dirty="0" err="1"/>
              <a:t>електроноакцепторну</a:t>
            </a:r>
            <a:r>
              <a:rPr lang="uk-UA" sz="2400" dirty="0"/>
              <a:t> групу, то такі кислоти легко </a:t>
            </a:r>
            <a:r>
              <a:rPr lang="uk-UA" sz="2400" dirty="0" err="1"/>
              <a:t>декарбоксилуються</a:t>
            </a:r>
            <a:r>
              <a:rPr lang="uk-UA" sz="2400" dirty="0"/>
              <a:t> (втрачають </a:t>
            </a:r>
            <a:r>
              <a:rPr lang="uk-UA" sz="2400" dirty="0" err="1"/>
              <a:t>карбоксильну</a:t>
            </a:r>
            <a:r>
              <a:rPr lang="uk-UA" sz="2400" dirty="0"/>
              <a:t> групу) з утворенням вуглекислого газу. Наприклад, </a:t>
            </a:r>
            <a:r>
              <a:rPr lang="uk-UA" sz="2400" dirty="0" err="1"/>
              <a:t>нітрооцтова</a:t>
            </a:r>
            <a:r>
              <a:rPr lang="uk-UA" sz="2400" dirty="0"/>
              <a:t> кислота вже при 100</a:t>
            </a:r>
            <a:r>
              <a:rPr lang="uk-UA" sz="2400" baseline="30000" dirty="0"/>
              <a:t>о</a:t>
            </a:r>
            <a:r>
              <a:rPr lang="uk-UA" sz="2400" dirty="0"/>
              <a:t>С перетворюється в </a:t>
            </a:r>
            <a:r>
              <a:rPr lang="uk-UA" sz="2400" dirty="0" err="1"/>
              <a:t>нітрометан</a:t>
            </a:r>
            <a:r>
              <a:rPr lang="uk-UA" sz="2400" dirty="0"/>
              <a:t>: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r>
              <a:rPr lang="uk-UA" dirty="0"/>
              <a:t> 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34CB15E-8B48-1C03-752C-FF10D41B9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2" y="1828799"/>
            <a:ext cx="97265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4DB2FB0-CFDC-9F60-E49C-47C087E882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224860"/>
              </p:ext>
            </p:extLst>
          </p:nvPr>
        </p:nvGraphicFramePr>
        <p:xfrm>
          <a:off x="1706562" y="3319615"/>
          <a:ext cx="573087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3289300" imgH="389890" progId="ISISServer">
                  <p:embed/>
                </p:oleObj>
              </mc:Choice>
              <mc:Fallback>
                <p:oleObj name="ISIS/Draw Sketch" r:id="rId2" imgW="3289300" imgH="389890" progId="ISISServer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44DB2FB0-CFDC-9F60-E49C-47C087E882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562" y="3319615"/>
                        <a:ext cx="5730876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9540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770E18-647C-2174-2C06-D48A4A9458FA}"/>
              </a:ext>
            </a:extLst>
          </p:cNvPr>
          <p:cNvSpPr txBox="1"/>
          <p:nvPr/>
        </p:nvSpPr>
        <p:spPr>
          <a:xfrm>
            <a:off x="533400" y="-69840"/>
            <a:ext cx="8534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ДИКАРБОНОВІ КИСЛОТИ АЛІФАТИЧНОГО РЯДУ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6DB260AF-E376-635F-45D4-6B3398399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5656096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8D1344A4-92F4-113D-48F9-EF8DED2BC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1782762"/>
            <a:ext cx="6125157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>
            <a:extLst>
              <a:ext uri="{FF2B5EF4-FFF2-40B4-BE49-F238E27FC236}">
                <a16:creationId xmlns:a16="http://schemas.microsoft.com/office/drawing/2014/main" id="{941C3095-39EA-1DD0-FEC6-5B4F30EB1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88457"/>
            <a:ext cx="7207599" cy="122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D18DA79E-FD9D-477B-C8D2-0A9099FF6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C979A2B-9BD0-E97C-2DC3-6517C25E3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0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AB5A1BA-1385-59F7-3C8B-F77E7F35E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33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51" name="Picture 7">
            <a:extLst>
              <a:ext uri="{FF2B5EF4-FFF2-40B4-BE49-F238E27FC236}">
                <a16:creationId xmlns:a16="http://schemas.microsoft.com/office/drawing/2014/main" id="{F2F56907-3B71-1D49-53C5-2B260CD5B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8" y="4385630"/>
            <a:ext cx="6728161" cy="87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702390E4-D096-43A0-E92C-D66BF6E2E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" y="5791201"/>
            <a:ext cx="7879079" cy="55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226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28FBC6-6C36-46D7-794A-9C2835A5A5E3}"/>
              </a:ext>
            </a:extLst>
          </p:cNvPr>
          <p:cNvSpPr txBox="1"/>
          <p:nvPr/>
        </p:nvSpPr>
        <p:spPr>
          <a:xfrm>
            <a:off x="457200" y="0"/>
            <a:ext cx="8534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ДИКАРБОНОВІ КИСЛОТИ АЛІФАТИЧНОГО ТА АРОМАТИЧНОГО РЯДІВ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B4C0F95-77D5-2F20-4DF6-0C10CB01D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25115"/>
            <a:ext cx="588460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B8817AC6-788A-ABFE-500E-4A7DFAB1A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256663"/>
            <a:ext cx="1905000" cy="161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791F27-D973-C32F-B149-41CE0DBF3A67}"/>
              </a:ext>
            </a:extLst>
          </p:cNvPr>
          <p:cNvSpPr txBox="1"/>
          <p:nvPr/>
        </p:nvSpPr>
        <p:spPr>
          <a:xfrm>
            <a:off x="3019213" y="4114800"/>
            <a:ext cx="3680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</a:rPr>
              <a:t>ТРИКАРБОНОВА КИСЛОТА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47B96E-E04D-15DE-76AD-6EE4CF28F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440" y="4621404"/>
            <a:ext cx="3587516" cy="1411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83C199-5429-3646-AE93-528AF571D9D7}"/>
              </a:ext>
            </a:extLst>
          </p:cNvPr>
          <p:cNvSpPr txBox="1"/>
          <p:nvPr/>
        </p:nvSpPr>
        <p:spPr>
          <a:xfrm>
            <a:off x="3771900" y="6172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C00000"/>
                </a:solidFill>
              </a:rPr>
              <a:t>Лимонна кислота</a:t>
            </a:r>
          </a:p>
        </p:txBody>
      </p:sp>
    </p:spTree>
    <p:extLst>
      <p:ext uri="{BB962C8B-B14F-4D97-AF65-F5344CB8AC3E}">
        <p14:creationId xmlns:p14="http://schemas.microsoft.com/office/powerpoint/2010/main" val="639667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B6DB21-8990-4C36-B34E-FF4ABF3F69A0}"/>
              </a:ext>
            </a:extLst>
          </p:cNvPr>
          <p:cNvSpPr txBox="1"/>
          <p:nvPr/>
        </p:nvSpPr>
        <p:spPr>
          <a:xfrm>
            <a:off x="2362200" y="-13547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</a:rPr>
              <a:t>Специфічні хімічні властивості (</a:t>
            </a:r>
            <a:r>
              <a:rPr lang="en-US" sz="2000" b="1" dirty="0">
                <a:solidFill>
                  <a:srgbClr val="FF0000"/>
                </a:solidFill>
              </a:rPr>
              <a:t>t)</a:t>
            </a:r>
            <a:endParaRPr lang="uk-UA" sz="2000" b="1" dirty="0">
              <a:solidFill>
                <a:srgbClr val="FF0000"/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294F60A-0B2F-AEE5-D098-C66D0B129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528" y="406821"/>
            <a:ext cx="4604048" cy="108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>
            <a:extLst>
              <a:ext uri="{FF2B5EF4-FFF2-40B4-BE49-F238E27FC236}">
                <a16:creationId xmlns:a16="http://schemas.microsoft.com/office/drawing/2014/main" id="{77FDA088-B1F9-AC57-5E14-80955B452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928" y="1398780"/>
            <a:ext cx="4724401" cy="97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187982-015F-F386-4839-9C102EAB8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928" y="18627"/>
            <a:ext cx="9263761" cy="36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A645F7-454F-0A94-49FF-51A86099D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928" y="1031452"/>
            <a:ext cx="9263761" cy="36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D05B2715-BCE1-2F2A-85A0-37FC24D8E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6" y="2441635"/>
            <a:ext cx="4011714" cy="169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0401143D-2FA2-83B9-BE31-B4A9DE238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066" y="2598339"/>
            <a:ext cx="4005020" cy="153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>
            <a:extLst>
              <a:ext uri="{FF2B5EF4-FFF2-40B4-BE49-F238E27FC236}">
                <a16:creationId xmlns:a16="http://schemas.microsoft.com/office/drawing/2014/main" id="{B5F06CAE-0859-4993-54E5-069872D43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670857"/>
            <a:ext cx="5378599" cy="132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3E4243-15C1-CF78-18B1-8A7717D1F0B6}"/>
              </a:ext>
            </a:extLst>
          </p:cNvPr>
          <p:cNvSpPr txBox="1"/>
          <p:nvPr/>
        </p:nvSpPr>
        <p:spPr>
          <a:xfrm>
            <a:off x="4343400" y="4356680"/>
            <a:ext cx="91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VIVO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1483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727" y="14690"/>
            <a:ext cx="841375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55" dirty="0"/>
              <a:t>Хімічні </a:t>
            </a:r>
            <a:r>
              <a:rPr spc="-60" dirty="0"/>
              <a:t>властивості </a:t>
            </a:r>
            <a:r>
              <a:rPr spc="-30" dirty="0"/>
              <a:t>і </a:t>
            </a:r>
            <a:r>
              <a:rPr spc="-60" dirty="0"/>
              <a:t>біологічна </a:t>
            </a:r>
            <a:r>
              <a:rPr spc="-65" dirty="0"/>
              <a:t>роль</a:t>
            </a:r>
            <a:r>
              <a:rPr spc="114" dirty="0"/>
              <a:t> </a:t>
            </a:r>
            <a:r>
              <a:rPr spc="-65" dirty="0"/>
              <a:t>гідроксикислот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7021" y="531105"/>
            <a:ext cx="77139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660033"/>
                </a:solidFill>
                <a:latin typeface="Tahoma"/>
                <a:cs typeface="Tahoma"/>
              </a:rPr>
              <a:t>Гідрокислоти </a:t>
            </a:r>
            <a:r>
              <a:rPr sz="1600" b="1" spc="-5" dirty="0">
                <a:solidFill>
                  <a:srgbClr val="660033"/>
                </a:solidFill>
                <a:latin typeface="Tahoma"/>
                <a:cs typeface="Tahoma"/>
              </a:rPr>
              <a:t>– гетерофункціональні </a:t>
            </a:r>
            <a:r>
              <a:rPr sz="1600" b="1" spc="-10" dirty="0">
                <a:solidFill>
                  <a:srgbClr val="660033"/>
                </a:solidFill>
                <a:latin typeface="Tahoma"/>
                <a:cs typeface="Tahoma"/>
              </a:rPr>
              <a:t>сполуки, що </a:t>
            </a:r>
            <a:r>
              <a:rPr sz="1600" b="1" spc="-5" dirty="0">
                <a:solidFill>
                  <a:srgbClr val="660033"/>
                </a:solidFill>
                <a:latin typeface="Tahoma"/>
                <a:cs typeface="Tahoma"/>
              </a:rPr>
              <a:t>містять</a:t>
            </a:r>
            <a:r>
              <a:rPr sz="1600" b="1" spc="360" dirty="0">
                <a:solidFill>
                  <a:srgbClr val="660033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660033"/>
                </a:solidFill>
                <a:latin typeface="Tahoma"/>
                <a:cs typeface="Tahoma"/>
              </a:rPr>
              <a:t>гідроксильні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1497" y="878158"/>
            <a:ext cx="4642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2575" algn="l"/>
                <a:tab pos="1609725" algn="l"/>
                <a:tab pos="3082290" algn="l"/>
              </a:tabLst>
            </a:pPr>
            <a:r>
              <a:rPr sz="1600" b="1" spc="-5" dirty="0">
                <a:solidFill>
                  <a:srgbClr val="660033"/>
                </a:solidFill>
                <a:latin typeface="Tahoma"/>
                <a:cs typeface="Tahoma"/>
              </a:rPr>
              <a:t>В	залежності	від</a:t>
            </a:r>
            <a:r>
              <a:rPr sz="1600" b="1" spc="55" dirty="0">
                <a:solidFill>
                  <a:srgbClr val="660033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660033"/>
                </a:solidFill>
                <a:latin typeface="Tahoma"/>
                <a:cs typeface="Tahoma"/>
              </a:rPr>
              <a:t>кількості	</a:t>
            </a:r>
            <a:r>
              <a:rPr sz="1600" b="1" spc="-5" dirty="0">
                <a:solidFill>
                  <a:srgbClr val="660033"/>
                </a:solidFill>
                <a:latin typeface="Tahoma"/>
                <a:cs typeface="Tahoma"/>
              </a:rPr>
              <a:t>гідроксильних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318" y="1494451"/>
            <a:ext cx="33540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660033"/>
                </a:solidFill>
                <a:latin typeface="Tahoma"/>
                <a:cs typeface="Tahoma"/>
              </a:rPr>
              <a:t>-</a:t>
            </a:r>
            <a:r>
              <a:rPr sz="1600" b="1" spc="445" dirty="0">
                <a:solidFill>
                  <a:srgbClr val="660033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00099"/>
                </a:solidFill>
                <a:latin typeface="Tahoma"/>
                <a:cs typeface="Tahoma"/>
              </a:rPr>
              <a:t>моногідроксимонокарбонові: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4261" y="2993499"/>
            <a:ext cx="30797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660033"/>
                </a:solidFill>
                <a:latin typeface="Tahoma"/>
                <a:cs typeface="Tahoma"/>
              </a:rPr>
              <a:t>-</a:t>
            </a:r>
            <a:r>
              <a:rPr sz="1600" b="1" spc="430" dirty="0">
                <a:solidFill>
                  <a:srgbClr val="660033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00099"/>
                </a:solidFill>
                <a:latin typeface="Tahoma"/>
                <a:cs typeface="Tahoma"/>
              </a:rPr>
              <a:t>моногідроксидикарбонові: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41583" y="2870896"/>
            <a:ext cx="27476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660033"/>
                </a:solidFill>
                <a:latin typeface="Tahoma"/>
                <a:cs typeface="Tahoma"/>
              </a:rPr>
              <a:t>-</a:t>
            </a:r>
            <a:r>
              <a:rPr sz="1600" b="1" spc="-45" dirty="0">
                <a:solidFill>
                  <a:srgbClr val="660033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660033"/>
                </a:solidFill>
                <a:latin typeface="Tahoma"/>
                <a:cs typeface="Tahoma"/>
              </a:rPr>
              <a:t>дигідроксидикарбонові: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261" y="5510741"/>
            <a:ext cx="30632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660033"/>
                </a:solidFill>
                <a:latin typeface="Tahoma"/>
                <a:cs typeface="Tahoma"/>
              </a:rPr>
              <a:t>-моногідрокситрикарбонові: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97626" y="5510741"/>
            <a:ext cx="185166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b="1" i="1" spc="-35" dirty="0">
                <a:solidFill>
                  <a:srgbClr val="003300"/>
                </a:solidFill>
                <a:latin typeface="Tahoma"/>
                <a:cs typeface="Tahoma"/>
              </a:rPr>
              <a:t>лімонна</a:t>
            </a:r>
            <a:r>
              <a:rPr sz="1650" b="1" i="1" spc="-3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650" b="1" i="1" spc="-35" dirty="0">
                <a:solidFill>
                  <a:srgbClr val="003300"/>
                </a:solidFill>
                <a:latin typeface="Tahoma"/>
                <a:cs typeface="Tahoma"/>
              </a:rPr>
              <a:t>кислота</a:t>
            </a:r>
            <a:endParaRPr sz="165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4318" y="793368"/>
            <a:ext cx="4107179" cy="701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055">
              <a:lnSpc>
                <a:spcPct val="150000"/>
              </a:lnSpc>
              <a:spcBef>
                <a:spcPts val="100"/>
              </a:spcBef>
              <a:tabLst>
                <a:tab pos="913130" algn="l"/>
                <a:tab pos="2477135" algn="l"/>
              </a:tabLst>
            </a:pPr>
            <a:r>
              <a:rPr sz="1600" b="1" spc="-5" dirty="0">
                <a:solidFill>
                  <a:srgbClr val="660033"/>
                </a:solidFill>
                <a:latin typeface="Tahoma"/>
                <a:cs typeface="Tahoma"/>
              </a:rPr>
              <a:t>(-ОН)</a:t>
            </a:r>
            <a:r>
              <a:rPr sz="1600" b="1" spc="45" dirty="0">
                <a:solidFill>
                  <a:srgbClr val="660033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660033"/>
                </a:solidFill>
                <a:latin typeface="Tahoma"/>
                <a:cs typeface="Tahoma"/>
              </a:rPr>
              <a:t>і	карбоксильні	(-СООН) групи.  </a:t>
            </a:r>
            <a:r>
              <a:rPr sz="1600" b="1" dirty="0">
                <a:solidFill>
                  <a:srgbClr val="660033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660033"/>
                </a:solidFill>
                <a:latin typeface="Tahoma"/>
                <a:cs typeface="Tahoma"/>
              </a:rPr>
              <a:t>і </a:t>
            </a:r>
            <a:r>
              <a:rPr sz="1600" b="1" spc="-10" dirty="0">
                <a:solidFill>
                  <a:srgbClr val="660033"/>
                </a:solidFill>
                <a:latin typeface="Tahoma"/>
                <a:cs typeface="Tahoma"/>
              </a:rPr>
              <a:t>карбоксильних </a:t>
            </a:r>
            <a:r>
              <a:rPr sz="1600" b="1" spc="-5" dirty="0">
                <a:solidFill>
                  <a:srgbClr val="660033"/>
                </a:solidFill>
                <a:latin typeface="Tahoma"/>
                <a:cs typeface="Tahoma"/>
              </a:rPr>
              <a:t>груп</a:t>
            </a:r>
            <a:r>
              <a:rPr sz="1600" b="1" spc="105" dirty="0">
                <a:solidFill>
                  <a:srgbClr val="660033"/>
                </a:solidFill>
                <a:latin typeface="Tahoma"/>
                <a:cs typeface="Tahoma"/>
              </a:rPr>
              <a:t> </a:t>
            </a:r>
            <a:r>
              <a:rPr sz="1600" b="1" spc="-5" dirty="0" err="1">
                <a:solidFill>
                  <a:srgbClr val="660033"/>
                </a:solidFill>
                <a:latin typeface="Tahoma"/>
                <a:cs typeface="Tahoma"/>
              </a:rPr>
              <a:t>розрізняють</a:t>
            </a:r>
            <a:r>
              <a:rPr sz="1600" b="1" spc="-5" dirty="0">
                <a:solidFill>
                  <a:srgbClr val="660033"/>
                </a:solidFill>
                <a:latin typeface="Tahoma"/>
                <a:cs typeface="Tahoma"/>
              </a:rPr>
              <a:t>: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1AEC99A7-8C99-CFFA-A918-6C0E7F2AA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043" y="1610472"/>
            <a:ext cx="99871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5" name="Объект 34">
            <a:extLst>
              <a:ext uri="{FF2B5EF4-FFF2-40B4-BE49-F238E27FC236}">
                <a16:creationId xmlns:a16="http://schemas.microsoft.com/office/drawing/2014/main" id="{8DA13314-F7BD-C4EE-E820-9D9AA0DA78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563956"/>
              </p:ext>
            </p:extLst>
          </p:nvPr>
        </p:nvGraphicFramePr>
        <p:xfrm>
          <a:off x="1698786" y="1610472"/>
          <a:ext cx="5892850" cy="1275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4121795" imgH="890236" progId="ISISServer">
                  <p:embed/>
                </p:oleObj>
              </mc:Choice>
              <mc:Fallback>
                <p:oleObj name="ISIS/Draw Sketch" r:id="rId2" imgW="4121795" imgH="890236" progId="ISISServer">
                  <p:embed/>
                  <p:pic>
                    <p:nvPicPr>
                      <p:cNvPr id="35" name="Объект 34">
                        <a:extLst>
                          <a:ext uri="{FF2B5EF4-FFF2-40B4-BE49-F238E27FC236}">
                            <a16:creationId xmlns:a16="http://schemas.microsoft.com/office/drawing/2014/main" id="{8DA13314-F7BD-C4EE-E820-9D9AA0DA78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786" y="1610472"/>
                        <a:ext cx="5892850" cy="12752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4">
            <a:extLst>
              <a:ext uri="{FF2B5EF4-FFF2-40B4-BE49-F238E27FC236}">
                <a16:creationId xmlns:a16="http://schemas.microsoft.com/office/drawing/2014/main" id="{8F035F7D-9737-04B5-B6B9-78AA6FFE4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488" y="2717354"/>
            <a:ext cx="10692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7" name="Объект 36">
            <a:extLst>
              <a:ext uri="{FF2B5EF4-FFF2-40B4-BE49-F238E27FC236}">
                <a16:creationId xmlns:a16="http://schemas.microsoft.com/office/drawing/2014/main" id="{0127A631-671B-3EA2-AD3A-3965D1844A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665936"/>
              </p:ext>
            </p:extLst>
          </p:nvPr>
        </p:nvGraphicFramePr>
        <p:xfrm>
          <a:off x="1136028" y="3172660"/>
          <a:ext cx="6553200" cy="1923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4" imgW="4453890" imgH="1356360" progId="ISISServer">
                  <p:embed/>
                </p:oleObj>
              </mc:Choice>
              <mc:Fallback>
                <p:oleObj name="ISIS/Draw Sketch" r:id="rId4" imgW="4453890" imgH="1356360" progId="ISISServer">
                  <p:embed/>
                  <p:pic>
                    <p:nvPicPr>
                      <p:cNvPr id="37" name="Объект 36">
                        <a:extLst>
                          <a:ext uri="{FF2B5EF4-FFF2-40B4-BE49-F238E27FC236}">
                            <a16:creationId xmlns:a16="http://schemas.microsoft.com/office/drawing/2014/main" id="{0127A631-671B-3EA2-AD3A-3965D1844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028" y="3172660"/>
                        <a:ext cx="6553200" cy="19232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706897B-869F-777D-0583-5C281EEE2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197" y="5207955"/>
            <a:ext cx="3263803" cy="128557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896EBDD-2D74-8B03-182C-2B221DD33896}"/>
              </a:ext>
            </a:extLst>
          </p:cNvPr>
          <p:cNvSpPr txBox="1"/>
          <p:nvPr/>
        </p:nvSpPr>
        <p:spPr>
          <a:xfrm>
            <a:off x="3019309" y="6493528"/>
            <a:ext cx="365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3-гідрокси-3-карбоксипентандіова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7800" y="1955622"/>
            <a:ext cx="28898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>
              <a:lnSpc>
                <a:spcPct val="150000"/>
              </a:lnSpc>
              <a:spcBef>
                <a:spcPts val="100"/>
              </a:spcBef>
              <a:tabLst>
                <a:tab pos="1079500" algn="l"/>
                <a:tab pos="1644650" algn="l"/>
              </a:tabLst>
            </a:pPr>
            <a:r>
              <a:rPr sz="1800" b="1" dirty="0">
                <a:solidFill>
                  <a:srgbClr val="660033"/>
                </a:solidFill>
                <a:latin typeface="Tahoma"/>
                <a:cs typeface="Tahoma"/>
              </a:rPr>
              <a:t>об</a:t>
            </a:r>
            <a:r>
              <a:rPr sz="1800" b="1" spc="-10" dirty="0">
                <a:solidFill>
                  <a:srgbClr val="660033"/>
                </a:solidFill>
                <a:latin typeface="Tahoma"/>
                <a:cs typeface="Tahoma"/>
              </a:rPr>
              <a:t>у</a:t>
            </a:r>
            <a:r>
              <a:rPr sz="1800" b="1" dirty="0">
                <a:solidFill>
                  <a:srgbClr val="660033"/>
                </a:solidFill>
                <a:latin typeface="Tahoma"/>
                <a:cs typeface="Tahoma"/>
              </a:rPr>
              <a:t>м</a:t>
            </a:r>
            <a:r>
              <a:rPr sz="1800" b="1" spc="5" dirty="0">
                <a:solidFill>
                  <a:srgbClr val="660033"/>
                </a:solidFill>
                <a:latin typeface="Tahoma"/>
                <a:cs typeface="Tahoma"/>
              </a:rPr>
              <a:t>о</a:t>
            </a:r>
            <a:r>
              <a:rPr sz="1800" b="1" dirty="0">
                <a:solidFill>
                  <a:srgbClr val="660033"/>
                </a:solidFill>
                <a:latin typeface="Tahoma"/>
                <a:cs typeface="Tahoma"/>
              </a:rPr>
              <a:t>вл</a:t>
            </a:r>
            <a:r>
              <a:rPr sz="1800" b="1" spc="5" dirty="0">
                <a:solidFill>
                  <a:srgbClr val="660033"/>
                </a:solidFill>
                <a:latin typeface="Tahoma"/>
                <a:cs typeface="Tahoma"/>
              </a:rPr>
              <a:t>е</a:t>
            </a:r>
            <a:r>
              <a:rPr sz="1800" b="1" spc="-5" dirty="0">
                <a:solidFill>
                  <a:srgbClr val="660033"/>
                </a:solidFill>
                <a:latin typeface="Tahoma"/>
                <a:cs typeface="Tahoma"/>
              </a:rPr>
              <a:t>н</a:t>
            </a:r>
            <a:r>
              <a:rPr sz="1800" b="1" dirty="0">
                <a:solidFill>
                  <a:srgbClr val="660033"/>
                </a:solidFill>
                <a:latin typeface="Tahoma"/>
                <a:cs typeface="Tahoma"/>
              </a:rPr>
              <a:t>і	</a:t>
            </a:r>
            <a:r>
              <a:rPr sz="1800" b="1" spc="-5" dirty="0">
                <a:solidFill>
                  <a:srgbClr val="660033"/>
                </a:solidFill>
                <a:latin typeface="Tahoma"/>
                <a:cs typeface="Tahoma"/>
              </a:rPr>
              <a:t>на</a:t>
            </a:r>
            <a:r>
              <a:rPr sz="1800" b="1" dirty="0">
                <a:solidFill>
                  <a:srgbClr val="660033"/>
                </a:solidFill>
                <a:latin typeface="Tahoma"/>
                <a:cs typeface="Tahoma"/>
              </a:rPr>
              <a:t>я</a:t>
            </a:r>
            <a:r>
              <a:rPr sz="1800" b="1" spc="5" dirty="0">
                <a:solidFill>
                  <a:srgbClr val="660033"/>
                </a:solidFill>
                <a:latin typeface="Tahoma"/>
                <a:cs typeface="Tahoma"/>
              </a:rPr>
              <a:t>в</a:t>
            </a:r>
            <a:r>
              <a:rPr sz="1800" b="1" spc="-5" dirty="0">
                <a:solidFill>
                  <a:srgbClr val="660033"/>
                </a:solidFill>
                <a:latin typeface="Tahoma"/>
                <a:cs typeface="Tahoma"/>
              </a:rPr>
              <a:t>н</a:t>
            </a:r>
            <a:r>
              <a:rPr sz="1800" b="1" spc="-10" dirty="0">
                <a:solidFill>
                  <a:srgbClr val="660033"/>
                </a:solidFill>
                <a:latin typeface="Tahoma"/>
                <a:cs typeface="Tahoma"/>
              </a:rPr>
              <a:t>і</a:t>
            </a:r>
            <a:r>
              <a:rPr sz="1800" b="1" spc="-5" dirty="0">
                <a:solidFill>
                  <a:srgbClr val="660033"/>
                </a:solidFill>
                <a:latin typeface="Tahoma"/>
                <a:cs typeface="Tahoma"/>
              </a:rPr>
              <a:t>стю  складу,	та їх</a:t>
            </a:r>
            <a:r>
              <a:rPr sz="1800" b="1" spc="220" dirty="0">
                <a:solidFill>
                  <a:srgbClr val="660033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660033"/>
                </a:solidFill>
                <a:latin typeface="Tahoma"/>
                <a:cs typeface="Tahoma"/>
              </a:rPr>
              <a:t>взаємним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831" y="1955622"/>
            <a:ext cx="5033645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50000"/>
              </a:lnSpc>
              <a:spcBef>
                <a:spcPts val="100"/>
              </a:spcBef>
            </a:pPr>
            <a:r>
              <a:rPr sz="1800" i="0" spc="-5" dirty="0">
                <a:latin typeface="Tahoma"/>
                <a:cs typeface="Tahoma"/>
              </a:rPr>
              <a:t>Хімічні </a:t>
            </a:r>
            <a:r>
              <a:rPr sz="1800" i="0" dirty="0">
                <a:latin typeface="Tahoma"/>
                <a:cs typeface="Tahoma"/>
              </a:rPr>
              <a:t>властивості </a:t>
            </a:r>
            <a:r>
              <a:rPr sz="1800" i="0" spc="-5" dirty="0">
                <a:latin typeface="Tahoma"/>
                <a:cs typeface="Tahoma"/>
              </a:rPr>
              <a:t>гідрокислот  функціональних груп, що входять до їх  </a:t>
            </a:r>
            <a:r>
              <a:rPr sz="1800" i="0" dirty="0">
                <a:latin typeface="Tahoma"/>
                <a:cs typeface="Tahoma"/>
              </a:rPr>
              <a:t>впливом.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8334" y="3465049"/>
            <a:ext cx="49612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26515" algn="l"/>
                <a:tab pos="4262120" algn="l"/>
              </a:tabLst>
            </a:pPr>
            <a:r>
              <a:rPr sz="1800" b="1" spc="5" dirty="0">
                <a:solidFill>
                  <a:srgbClr val="660033"/>
                </a:solidFill>
                <a:latin typeface="Tahoma"/>
                <a:cs typeface="Tahoma"/>
              </a:rPr>
              <a:t>Н</a:t>
            </a:r>
            <a:r>
              <a:rPr sz="1800" b="1" dirty="0">
                <a:solidFill>
                  <a:srgbClr val="660033"/>
                </a:solidFill>
                <a:latin typeface="Tahoma"/>
                <a:cs typeface="Tahoma"/>
              </a:rPr>
              <a:t>аявність	</a:t>
            </a:r>
            <a:r>
              <a:rPr sz="1900" b="1" i="1" spc="-65" dirty="0">
                <a:solidFill>
                  <a:srgbClr val="000099"/>
                </a:solidFill>
                <a:latin typeface="Tahoma"/>
                <a:cs typeface="Tahoma"/>
              </a:rPr>
              <a:t>ка</a:t>
            </a:r>
            <a:r>
              <a:rPr sz="1900" b="1" i="1" spc="-75" dirty="0">
                <a:solidFill>
                  <a:srgbClr val="000099"/>
                </a:solidFill>
                <a:latin typeface="Tahoma"/>
                <a:cs typeface="Tahoma"/>
              </a:rPr>
              <a:t>р</a:t>
            </a:r>
            <a:r>
              <a:rPr sz="1900" b="1" i="1" spc="-65" dirty="0">
                <a:solidFill>
                  <a:srgbClr val="000099"/>
                </a:solidFill>
                <a:latin typeface="Tahoma"/>
                <a:cs typeface="Tahoma"/>
              </a:rPr>
              <a:t>боксиль</a:t>
            </a:r>
            <a:r>
              <a:rPr sz="1900" b="1" i="1" spc="-75" dirty="0">
                <a:solidFill>
                  <a:srgbClr val="000099"/>
                </a:solidFill>
                <a:latin typeface="Tahoma"/>
                <a:cs typeface="Tahoma"/>
              </a:rPr>
              <a:t>н</a:t>
            </a:r>
            <a:r>
              <a:rPr sz="1900" b="1" i="1" spc="-50" dirty="0">
                <a:solidFill>
                  <a:srgbClr val="000099"/>
                </a:solidFill>
                <a:latin typeface="Tahoma"/>
                <a:cs typeface="Tahoma"/>
              </a:rPr>
              <a:t>ої</a:t>
            </a:r>
            <a:r>
              <a:rPr sz="1900" b="1" i="1" spc="-20" dirty="0">
                <a:solidFill>
                  <a:srgbClr val="000099"/>
                </a:solidFill>
                <a:latin typeface="Tahoma"/>
                <a:cs typeface="Tahoma"/>
              </a:rPr>
              <a:t> </a:t>
            </a:r>
            <a:r>
              <a:rPr sz="1900" b="1" i="1" spc="-55" dirty="0">
                <a:solidFill>
                  <a:srgbClr val="000099"/>
                </a:solidFill>
                <a:latin typeface="Tahoma"/>
                <a:cs typeface="Tahoma"/>
              </a:rPr>
              <a:t>(</a:t>
            </a:r>
            <a:r>
              <a:rPr sz="1900" b="1" i="1" spc="-45" dirty="0">
                <a:solidFill>
                  <a:srgbClr val="000099"/>
                </a:solidFill>
                <a:latin typeface="Tahoma"/>
                <a:cs typeface="Tahoma"/>
              </a:rPr>
              <a:t>-</a:t>
            </a:r>
            <a:r>
              <a:rPr sz="1900" b="1" i="1" spc="-75" dirty="0">
                <a:solidFill>
                  <a:srgbClr val="000099"/>
                </a:solidFill>
                <a:latin typeface="Tahoma"/>
                <a:cs typeface="Tahoma"/>
              </a:rPr>
              <a:t>С</a:t>
            </a:r>
            <a:r>
              <a:rPr sz="1900" b="1" i="1" spc="-80" dirty="0">
                <a:solidFill>
                  <a:srgbClr val="000099"/>
                </a:solidFill>
                <a:latin typeface="Tahoma"/>
                <a:cs typeface="Tahoma"/>
              </a:rPr>
              <a:t>ОО</a:t>
            </a:r>
            <a:r>
              <a:rPr sz="1900" b="1" i="1" spc="-85" dirty="0">
                <a:solidFill>
                  <a:srgbClr val="000099"/>
                </a:solidFill>
                <a:latin typeface="Tahoma"/>
                <a:cs typeface="Tahoma"/>
              </a:rPr>
              <a:t>Н</a:t>
            </a:r>
            <a:r>
              <a:rPr sz="1900" b="1" i="1" spc="-50" dirty="0">
                <a:solidFill>
                  <a:srgbClr val="000099"/>
                </a:solidFill>
                <a:latin typeface="Tahoma"/>
                <a:cs typeface="Tahoma"/>
              </a:rPr>
              <a:t>)</a:t>
            </a:r>
            <a:r>
              <a:rPr sz="1900" b="1" i="1" dirty="0">
                <a:solidFill>
                  <a:srgbClr val="000099"/>
                </a:solidFill>
                <a:latin typeface="Tahoma"/>
                <a:cs typeface="Tahoma"/>
              </a:rPr>
              <a:t>	</a:t>
            </a:r>
            <a:r>
              <a:rPr sz="1800" b="1" dirty="0">
                <a:solidFill>
                  <a:srgbClr val="660033"/>
                </a:solidFill>
                <a:latin typeface="Tahoma"/>
                <a:cs typeface="Tahoma"/>
              </a:rPr>
              <a:t>гр</a:t>
            </a:r>
            <a:r>
              <a:rPr sz="1800" b="1" spc="-10" dirty="0">
                <a:solidFill>
                  <a:srgbClr val="660033"/>
                </a:solidFill>
                <a:latin typeface="Tahoma"/>
                <a:cs typeface="Tahoma"/>
              </a:rPr>
              <a:t>у</a:t>
            </a:r>
            <a:r>
              <a:rPr sz="1800" b="1" spc="-5" dirty="0">
                <a:solidFill>
                  <a:srgbClr val="660033"/>
                </a:solidFill>
                <a:latin typeface="Tahoma"/>
                <a:cs typeface="Tahoma"/>
              </a:rPr>
              <a:t>пи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5785" y="3472669"/>
            <a:ext cx="146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60033"/>
                </a:solidFill>
                <a:latin typeface="Tahoma"/>
                <a:cs typeface="Tahoma"/>
              </a:rPr>
              <a:t>обумовлює: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300" y="3798343"/>
            <a:ext cx="8915400" cy="2585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sz="1800" b="1" spc="-5" dirty="0" err="1">
                <a:solidFill>
                  <a:srgbClr val="003300"/>
                </a:solidFill>
                <a:latin typeface="Tahoma"/>
                <a:cs typeface="Tahoma"/>
              </a:rPr>
              <a:t>кислотні</a:t>
            </a:r>
            <a:r>
              <a:rPr sz="1800" b="1" spc="-5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800" b="1" dirty="0" err="1">
                <a:solidFill>
                  <a:srgbClr val="003300"/>
                </a:solidFill>
                <a:latin typeface="Tahoma"/>
                <a:cs typeface="Tahoma"/>
              </a:rPr>
              <a:t>властивості</a:t>
            </a:r>
            <a:r>
              <a:rPr lang="uk-UA" sz="1800" b="1" dirty="0">
                <a:solidFill>
                  <a:srgbClr val="003300"/>
                </a:solidFill>
                <a:latin typeface="Tahoma"/>
                <a:cs typeface="Tahoma"/>
              </a:rPr>
              <a:t> (утворення солей)</a:t>
            </a:r>
            <a:r>
              <a:rPr sz="1800" b="1" dirty="0">
                <a:solidFill>
                  <a:srgbClr val="003300"/>
                </a:solidFill>
                <a:latin typeface="Tahoma"/>
                <a:cs typeface="Tahoma"/>
              </a:rPr>
              <a:t>, декарбоксилювання, </a:t>
            </a:r>
            <a:r>
              <a:rPr sz="1800" b="1" spc="-5" dirty="0">
                <a:solidFill>
                  <a:srgbClr val="003300"/>
                </a:solidFill>
                <a:latin typeface="Tahoma"/>
                <a:cs typeface="Tahoma"/>
              </a:rPr>
              <a:t>здатність </a:t>
            </a:r>
            <a:r>
              <a:rPr sz="1800" b="1" dirty="0" err="1">
                <a:solidFill>
                  <a:srgbClr val="003300"/>
                </a:solidFill>
                <a:latin typeface="Tahoma"/>
                <a:cs typeface="Tahoma"/>
              </a:rPr>
              <a:t>утворювати</a:t>
            </a:r>
            <a:r>
              <a:rPr sz="1800" b="1" dirty="0">
                <a:solidFill>
                  <a:srgbClr val="003300"/>
                </a:solidFill>
                <a:latin typeface="Tahoma"/>
                <a:cs typeface="Tahoma"/>
              </a:rPr>
              <a:t>  </a:t>
            </a:r>
            <a:r>
              <a:rPr sz="1800" b="1" spc="-5" dirty="0" err="1">
                <a:solidFill>
                  <a:srgbClr val="003300"/>
                </a:solidFill>
                <a:latin typeface="Tahoma"/>
                <a:cs typeface="Tahoma"/>
              </a:rPr>
              <a:t>естери</a:t>
            </a:r>
            <a:r>
              <a:rPr lang="uk-UA" sz="1800" b="1" spc="-5" dirty="0">
                <a:solidFill>
                  <a:srgbClr val="003300"/>
                </a:solidFill>
                <a:latin typeface="Tahoma"/>
                <a:cs typeface="Tahoma"/>
              </a:rPr>
              <a:t>, аміди.</a:t>
            </a:r>
            <a:endParaRPr sz="1800" dirty="0">
              <a:latin typeface="Tahoma"/>
              <a:cs typeface="Tahoma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ahoma"/>
              <a:cs typeface="Tahoma"/>
            </a:endParaRPr>
          </a:p>
          <a:p>
            <a:pPr marL="213360" algn="just">
              <a:lnSpc>
                <a:spcPct val="100000"/>
              </a:lnSpc>
              <a:tabLst>
                <a:tab pos="753110" algn="l"/>
                <a:tab pos="2686050" algn="l"/>
                <a:tab pos="3600450" algn="l"/>
                <a:tab pos="4746625" algn="l"/>
                <a:tab pos="6748145" algn="l"/>
              </a:tabLst>
            </a:pPr>
            <a:r>
              <a:rPr sz="1800" b="1" spc="-5" dirty="0">
                <a:solidFill>
                  <a:srgbClr val="660033"/>
                </a:solidFill>
                <a:latin typeface="Tahoma"/>
                <a:cs typeface="Tahoma"/>
              </a:rPr>
              <a:t>За	</a:t>
            </a:r>
            <a:r>
              <a:rPr sz="1800" b="1" spc="-5" dirty="0">
                <a:solidFill>
                  <a:srgbClr val="000099"/>
                </a:solidFill>
                <a:latin typeface="Tahoma"/>
                <a:cs typeface="Tahoma"/>
              </a:rPr>
              <a:t>гідроксильною	(-ОН)	</a:t>
            </a:r>
            <a:r>
              <a:rPr sz="1800" b="1" spc="-5" dirty="0">
                <a:latin typeface="Tahoma"/>
                <a:cs typeface="Tahoma"/>
              </a:rPr>
              <a:t>групою	</a:t>
            </a:r>
            <a:r>
              <a:rPr sz="1800" b="1" dirty="0">
                <a:latin typeface="Tahoma"/>
                <a:cs typeface="Tahoma"/>
              </a:rPr>
              <a:t>гідрокислотам	</a:t>
            </a:r>
            <a:r>
              <a:rPr sz="1800" b="1" spc="-5" dirty="0">
                <a:latin typeface="Tahoma"/>
                <a:cs typeface="Tahoma"/>
              </a:rPr>
              <a:t>характерні</a:t>
            </a:r>
            <a:endParaRPr sz="1800" dirty="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b="1" spc="-5" dirty="0">
                <a:latin typeface="Tahoma"/>
                <a:cs typeface="Tahoma"/>
              </a:rPr>
              <a:t>властивості</a:t>
            </a:r>
            <a:r>
              <a:rPr sz="1800" b="1" dirty="0">
                <a:latin typeface="Tahoma"/>
                <a:cs typeface="Tahoma"/>
              </a:rPr>
              <a:t> </a:t>
            </a:r>
            <a:r>
              <a:rPr sz="1800" b="1" spc="-5" dirty="0" err="1">
                <a:latin typeface="Tahoma"/>
                <a:cs typeface="Tahoma"/>
              </a:rPr>
              <a:t>спиртів</a:t>
            </a:r>
            <a:r>
              <a:rPr sz="1800" b="1" spc="-5" dirty="0">
                <a:latin typeface="Tahoma"/>
                <a:cs typeface="Tahoma"/>
              </a:rPr>
              <a:t>:</a:t>
            </a:r>
            <a:r>
              <a:rPr lang="uk-UA" sz="1800" b="1" spc="-5" dirty="0">
                <a:latin typeface="Tahoma"/>
                <a:cs typeface="Tahoma"/>
              </a:rPr>
              <a:t> окиснення (</a:t>
            </a:r>
            <a:r>
              <a:rPr lang="uk-UA" sz="1800" b="1" spc="-5" dirty="0" err="1">
                <a:latin typeface="Tahoma"/>
                <a:cs typeface="Tahoma"/>
              </a:rPr>
              <a:t>окиснюються</a:t>
            </a:r>
            <a:r>
              <a:rPr lang="uk-UA" sz="1800" b="1" spc="-5" dirty="0">
                <a:latin typeface="Tahoma"/>
                <a:cs typeface="Tahoma"/>
              </a:rPr>
              <a:t> до кето- та </a:t>
            </a:r>
            <a:r>
              <a:rPr lang="uk-UA" sz="1800" b="1" spc="-5" dirty="0" err="1">
                <a:latin typeface="Tahoma"/>
                <a:cs typeface="Tahoma"/>
              </a:rPr>
              <a:t>альдегідокислот</a:t>
            </a:r>
            <a:r>
              <a:rPr lang="uk-UA" sz="1800" b="1" spc="-5" dirty="0">
                <a:latin typeface="Tahoma"/>
                <a:cs typeface="Tahoma"/>
              </a:rPr>
              <a:t>) , </a:t>
            </a:r>
            <a:r>
              <a:rPr lang="uk-UA" sz="1800" b="1" spc="-5" dirty="0" err="1">
                <a:latin typeface="Tahoma"/>
                <a:cs typeface="Tahoma"/>
              </a:rPr>
              <a:t>ацилювання</a:t>
            </a:r>
            <a:r>
              <a:rPr lang="uk-UA" b="1" spc="-5" dirty="0">
                <a:latin typeface="Tahoma"/>
                <a:cs typeface="Tahoma"/>
              </a:rPr>
              <a:t> та утворення </a:t>
            </a:r>
            <a:r>
              <a:rPr lang="uk-UA" b="1" spc="-5" dirty="0" err="1">
                <a:latin typeface="Tahoma"/>
                <a:cs typeface="Tahoma"/>
              </a:rPr>
              <a:t>естерів</a:t>
            </a:r>
            <a:r>
              <a:rPr lang="uk-UA" b="1" spc="-5" dirty="0">
                <a:latin typeface="Tahoma"/>
                <a:cs typeface="Tahoma"/>
              </a:rPr>
              <a:t>, </a:t>
            </a:r>
            <a:endParaRPr sz="1800" dirty="0">
              <a:latin typeface="Tahoma"/>
              <a:cs typeface="Tahoma"/>
            </a:endParaRPr>
          </a:p>
          <a:p>
            <a:pPr marL="12700" marR="5080" indent="66675" algn="just">
              <a:lnSpc>
                <a:spcPct val="150000"/>
              </a:lnSpc>
              <a:spcBef>
                <a:spcPts val="1085"/>
              </a:spcBef>
            </a:pPr>
            <a:r>
              <a:rPr sz="1800" b="1" dirty="0" err="1">
                <a:latin typeface="Tahoma"/>
                <a:cs typeface="Tahoma"/>
              </a:rPr>
              <a:t>взаємодіють</a:t>
            </a:r>
            <a:r>
              <a:rPr sz="1800" b="1" dirty="0">
                <a:latin typeface="Tahoma"/>
                <a:cs typeface="Tahoma"/>
              </a:rPr>
              <a:t> з </a:t>
            </a:r>
            <a:r>
              <a:rPr sz="1800" b="1" dirty="0" err="1">
                <a:latin typeface="Tahoma"/>
                <a:cs typeface="Tahoma"/>
              </a:rPr>
              <a:t>галогенводневими</a:t>
            </a:r>
            <a:r>
              <a:rPr sz="1800" b="1" dirty="0">
                <a:latin typeface="Tahoma"/>
                <a:cs typeface="Tahoma"/>
              </a:rPr>
              <a:t> </a:t>
            </a:r>
            <a:r>
              <a:rPr sz="1800" b="1" spc="-5" dirty="0" err="1">
                <a:latin typeface="Tahoma"/>
                <a:cs typeface="Tahoma"/>
              </a:rPr>
              <a:t>сполуками</a:t>
            </a:r>
            <a:r>
              <a:rPr sz="1800" b="1" spc="-5" dirty="0"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405C7-D6E8-3304-B473-BA4B4CD498B5}"/>
              </a:ext>
            </a:extLst>
          </p:cNvPr>
          <p:cNvSpPr txBox="1"/>
          <p:nvPr/>
        </p:nvSpPr>
        <p:spPr>
          <a:xfrm>
            <a:off x="122919" y="671753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/>
              <a:t>Відомі </a:t>
            </a:r>
            <a:r>
              <a:rPr lang="uk-UA" sz="2000" b="1" dirty="0" err="1"/>
              <a:t>гідроксикислоти</a:t>
            </a:r>
            <a:r>
              <a:rPr lang="uk-UA" sz="2000" b="1" dirty="0"/>
              <a:t> аліфатичного і ароматичного (ОН може бути в боковому ланцюзі та в бензольному циклі (</a:t>
            </a:r>
            <a:r>
              <a:rPr lang="uk-UA" sz="2000" b="1" dirty="0" err="1"/>
              <a:t>фенолокислоти</a:t>
            </a:r>
            <a:r>
              <a:rPr lang="uk-UA" sz="2000" b="1" dirty="0"/>
              <a:t>)) ряду.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4444B9E-87E9-EACE-7EC0-D484D73B3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2EF8BCE-DDF7-E8E7-A7B6-C78440007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7FB5FA31-B356-C54C-576C-781B6AAFE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0B07E020-8550-34D5-4900-DE13469E9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C4C40943-70E4-51AA-897D-7DEC4A1DE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6738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EAFBB8A0-450F-6362-8ECE-2009982DB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id="{964FD6BC-8A71-C634-2809-B1323A874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FAFFF993-4C24-AAA4-9627-4D9EB9B17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7432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30" name="Rectangle 10">
            <a:extLst>
              <a:ext uri="{FF2B5EF4-FFF2-40B4-BE49-F238E27FC236}">
                <a16:creationId xmlns:a16="http://schemas.microsoft.com/office/drawing/2014/main" id="{225F1147-7B37-E707-7F57-57049BF73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31" name="Text Box 12">
            <a:extLst>
              <a:ext uri="{FF2B5EF4-FFF2-40B4-BE49-F238E27FC236}">
                <a16:creationId xmlns:a16="http://schemas.microsoft.com/office/drawing/2014/main" id="{429E00DD-395F-93F2-8191-24D945CE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732" name="Rectangle 14">
            <a:extLst>
              <a:ext uri="{FF2B5EF4-FFF2-40B4-BE49-F238E27FC236}">
                <a16:creationId xmlns:a16="http://schemas.microsoft.com/office/drawing/2014/main" id="{34BF7CA7-E180-D388-24D9-C8C4B64AF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33" name="Rectangle 16">
            <a:extLst>
              <a:ext uri="{FF2B5EF4-FFF2-40B4-BE49-F238E27FC236}">
                <a16:creationId xmlns:a16="http://schemas.microsoft.com/office/drawing/2014/main" id="{242FB1A7-C1FB-9C48-F898-BF5245347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34" name="Text Box 17">
            <a:extLst>
              <a:ext uri="{FF2B5EF4-FFF2-40B4-BE49-F238E27FC236}">
                <a16:creationId xmlns:a16="http://schemas.microsoft.com/office/drawing/2014/main" id="{068EBB44-C7D9-CE8E-1C0F-DE62C67CF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81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Хімічні</a:t>
            </a: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властивості</a:t>
            </a: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і </a:t>
            </a:r>
            <a:r>
              <a:rPr kumimoji="0" lang="ru-RU" alt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біологічна</a:t>
            </a: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роль </a:t>
            </a:r>
            <a:r>
              <a:rPr kumimoji="0" lang="ru-RU" alt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гідроксикислот</a:t>
            </a:r>
            <a:endParaRPr kumimoji="0" lang="ru-RU" altLang="ru-RU" sz="2400" b="1" i="1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	</a:t>
            </a:r>
            <a:endParaRPr kumimoji="0" lang="ru-RU" altLang="ru-RU" sz="2400" b="1" i="1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В  </a:t>
            </a:r>
            <a:r>
              <a:rPr kumimoji="0" lang="ru-RU" alt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залежності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від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ru-RU" alt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положення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гідроксигруп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α-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гідроксикислоти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: 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                   </a:t>
            </a:r>
            <a:r>
              <a:rPr kumimoji="0" lang="uk-UA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β-</a:t>
            </a:r>
            <a:r>
              <a:rPr kumimoji="0" lang="uk-UA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гідроксикислот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и:  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             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-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гідроксикислоти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молочна  кислота                   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β-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гідроксимасляна</a:t>
            </a:r>
            <a:r>
              <a:rPr kumimoji="0" lang="uk-UA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               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-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гідроксивалеріанова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35" name="Rectangle 19">
            <a:extLst>
              <a:ext uri="{FF2B5EF4-FFF2-40B4-BE49-F238E27FC236}">
                <a16:creationId xmlns:a16="http://schemas.microsoft.com/office/drawing/2014/main" id="{E03BB760-251E-55A1-9B7F-50FEB2D07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36" name="Rectangle 21">
            <a:extLst>
              <a:ext uri="{FF2B5EF4-FFF2-40B4-BE49-F238E27FC236}">
                <a16:creationId xmlns:a16="http://schemas.microsoft.com/office/drawing/2014/main" id="{A112CCEA-525A-0909-7440-A55336722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37" name="Rectangle 23">
            <a:extLst>
              <a:ext uri="{FF2B5EF4-FFF2-40B4-BE49-F238E27FC236}">
                <a16:creationId xmlns:a16="http://schemas.microsoft.com/office/drawing/2014/main" id="{849892EA-1F2F-BDDF-D629-CDC49F736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38" name="Rectangle 25">
            <a:extLst>
              <a:ext uri="{FF2B5EF4-FFF2-40B4-BE49-F238E27FC236}">
                <a16:creationId xmlns:a16="http://schemas.microsoft.com/office/drawing/2014/main" id="{B99BF30F-89C4-FCB4-A32D-B1AAA88F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39" name="Rectangle 27">
            <a:extLst>
              <a:ext uri="{FF2B5EF4-FFF2-40B4-BE49-F238E27FC236}">
                <a16:creationId xmlns:a16="http://schemas.microsoft.com/office/drawing/2014/main" id="{9A6BFE00-E288-8692-ADB2-606192A94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0740" name="Object 26">
            <a:extLst>
              <a:ext uri="{FF2B5EF4-FFF2-40B4-BE49-F238E27FC236}">
                <a16:creationId xmlns:a16="http://schemas.microsoft.com/office/drawing/2014/main" id="{01C2058F-E2D8-891A-F17A-F4F82FCB74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981200"/>
          <a:ext cx="15240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521877" imgH="868553" progId="ISISServer">
                  <p:embed/>
                </p:oleObj>
              </mc:Choice>
              <mc:Fallback>
                <p:oleObj r:id="rId2" imgW="1521877" imgH="868553" progId="ISISServer">
                  <p:embed/>
                  <p:pic>
                    <p:nvPicPr>
                      <p:cNvPr id="30740" name="Object 26">
                        <a:extLst>
                          <a:ext uri="{FF2B5EF4-FFF2-40B4-BE49-F238E27FC236}">
                            <a16:creationId xmlns:a16="http://schemas.microsoft.com/office/drawing/2014/main" id="{01C2058F-E2D8-891A-F17A-F4F82FCB74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81200"/>
                        <a:ext cx="15240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1" name="Rectangle 29">
            <a:extLst>
              <a:ext uri="{FF2B5EF4-FFF2-40B4-BE49-F238E27FC236}">
                <a16:creationId xmlns:a16="http://schemas.microsoft.com/office/drawing/2014/main" id="{411D06CF-69F4-6858-E71E-8912F2F3A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0742" name="Object 28">
            <a:extLst>
              <a:ext uri="{FF2B5EF4-FFF2-40B4-BE49-F238E27FC236}">
                <a16:creationId xmlns:a16="http://schemas.microsoft.com/office/drawing/2014/main" id="{52814154-67B0-F523-9D56-F0FBB4A920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1905000"/>
          <a:ext cx="20193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018293" imgH="876247" progId="ISISServer">
                  <p:embed/>
                </p:oleObj>
              </mc:Choice>
              <mc:Fallback>
                <p:oleObj r:id="rId4" imgW="2018293" imgH="876247" progId="ISISServer">
                  <p:embed/>
                  <p:pic>
                    <p:nvPicPr>
                      <p:cNvPr id="30742" name="Object 28">
                        <a:extLst>
                          <a:ext uri="{FF2B5EF4-FFF2-40B4-BE49-F238E27FC236}">
                            <a16:creationId xmlns:a16="http://schemas.microsoft.com/office/drawing/2014/main" id="{52814154-67B0-F523-9D56-F0FBB4A920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905000"/>
                        <a:ext cx="20193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3" name="Rectangle 31">
            <a:extLst>
              <a:ext uri="{FF2B5EF4-FFF2-40B4-BE49-F238E27FC236}">
                <a16:creationId xmlns:a16="http://schemas.microsoft.com/office/drawing/2014/main" id="{D47C67D2-4C3F-F492-F6F6-8F20A3A13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0744" name="Object 30">
            <a:extLst>
              <a:ext uri="{FF2B5EF4-FFF2-40B4-BE49-F238E27FC236}">
                <a16:creationId xmlns:a16="http://schemas.microsoft.com/office/drawing/2014/main" id="{05AF229F-064B-4E14-69FD-DAC5B3E747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1905000"/>
          <a:ext cx="25527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555990" imgH="874920" progId="ISISServer">
                  <p:embed/>
                </p:oleObj>
              </mc:Choice>
              <mc:Fallback>
                <p:oleObj r:id="rId6" imgW="2555990" imgH="874920" progId="ISISServer">
                  <p:embed/>
                  <p:pic>
                    <p:nvPicPr>
                      <p:cNvPr id="30744" name="Object 30">
                        <a:extLst>
                          <a:ext uri="{FF2B5EF4-FFF2-40B4-BE49-F238E27FC236}">
                            <a16:creationId xmlns:a16="http://schemas.microsoft.com/office/drawing/2014/main" id="{05AF229F-064B-4E14-69FD-DAC5B3E747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905000"/>
                        <a:ext cx="25527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53759BA-D4EF-5307-29EA-F0A04AEC8910}"/>
              </a:ext>
            </a:extLst>
          </p:cNvPr>
          <p:cNvSpPr txBox="1"/>
          <p:nvPr/>
        </p:nvSpPr>
        <p:spPr>
          <a:xfrm>
            <a:off x="0" y="3376571"/>
            <a:ext cx="243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l-GR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α</a:t>
            </a: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</a:t>
            </a:r>
            <a:r>
              <a:rPr kumimoji="0" lang="ru-RU" alt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гідроксипропіонова</a:t>
            </a: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кислота</a:t>
            </a:r>
            <a:endParaRPr lang="uk-UA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0" y="643127"/>
                </a:moveTo>
                <a:lnTo>
                  <a:pt x="9144000" y="643127"/>
                </a:lnTo>
                <a:lnTo>
                  <a:pt x="9144000" y="0"/>
                </a:lnTo>
                <a:lnTo>
                  <a:pt x="0" y="0"/>
                </a:lnTo>
                <a:lnTo>
                  <a:pt x="0" y="643127"/>
                </a:lnTo>
                <a:close/>
              </a:path>
            </a:pathLst>
          </a:custGeom>
          <a:solidFill>
            <a:srgbClr val="6D0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4227" y="1119950"/>
            <a:ext cx="6839013" cy="424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71943" y="896111"/>
            <a:ext cx="1664970" cy="8999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6363" y="1383791"/>
            <a:ext cx="1285494" cy="8999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5044" y="1383791"/>
            <a:ext cx="1890522" cy="8999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86100" y="1383791"/>
            <a:ext cx="3783329" cy="8999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51091" y="1383791"/>
            <a:ext cx="1754886" cy="8999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71816" y="1383791"/>
            <a:ext cx="778001" cy="8999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0161" y="22352"/>
            <a:ext cx="7970520" cy="1995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КАРБОНОВІ</a:t>
            </a:r>
            <a:r>
              <a:rPr sz="3600" b="1" spc="-15" dirty="0">
                <a:solidFill>
                  <a:srgbClr val="FFFFFF"/>
                </a:solidFill>
                <a:latin typeface="Arial"/>
                <a:cs typeface="Arial"/>
              </a:rPr>
              <a:t> КИСЛОТИ</a:t>
            </a:r>
            <a:endParaRPr sz="3600" dirty="0">
              <a:latin typeface="Arial"/>
              <a:cs typeface="Arial"/>
            </a:endParaRPr>
          </a:p>
          <a:p>
            <a:pPr marL="398145" marR="5080" indent="-386080">
              <a:lnSpc>
                <a:spcPts val="3840"/>
              </a:lnSpc>
              <a:spcBef>
                <a:spcPts val="3600"/>
              </a:spcBef>
              <a:tabLst>
                <a:tab pos="2858135" algn="l"/>
              </a:tabLst>
            </a:pPr>
            <a:r>
              <a:rPr sz="3350" b="1" i="1" spc="-85" dirty="0">
                <a:solidFill>
                  <a:srgbClr val="000066"/>
                </a:solidFill>
                <a:latin typeface="Tahoma"/>
                <a:cs typeface="Tahoma"/>
              </a:rPr>
              <a:t>Похідні вуглеводнів, </a:t>
            </a:r>
            <a:r>
              <a:rPr sz="3350" b="1" i="1" spc="-80" dirty="0">
                <a:solidFill>
                  <a:srgbClr val="000066"/>
                </a:solidFill>
                <a:latin typeface="Tahoma"/>
                <a:cs typeface="Tahoma"/>
              </a:rPr>
              <a:t>які містять </a:t>
            </a:r>
            <a:r>
              <a:rPr sz="3350" b="1" i="1" spc="-100" dirty="0">
                <a:solidFill>
                  <a:srgbClr val="000066"/>
                </a:solidFill>
                <a:latin typeface="Tahoma"/>
                <a:cs typeface="Tahoma"/>
              </a:rPr>
              <a:t>одну  </a:t>
            </a:r>
            <a:r>
              <a:rPr sz="3350" b="1" i="1" spc="-90" dirty="0">
                <a:solidFill>
                  <a:srgbClr val="000066"/>
                </a:solidFill>
                <a:latin typeface="Tahoma"/>
                <a:cs typeface="Tahoma"/>
              </a:rPr>
              <a:t>або</a:t>
            </a:r>
            <a:r>
              <a:rPr sz="3350" b="1" i="1" spc="-6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3350" b="1" i="1" spc="-85" dirty="0">
                <a:solidFill>
                  <a:srgbClr val="000066"/>
                </a:solidFill>
                <a:latin typeface="Tahoma"/>
                <a:cs typeface="Tahoma"/>
              </a:rPr>
              <a:t>кілька	</a:t>
            </a:r>
            <a:r>
              <a:rPr sz="3350" b="1" i="1" spc="-95" dirty="0">
                <a:solidFill>
                  <a:srgbClr val="000066"/>
                </a:solidFill>
                <a:latin typeface="Tahoma"/>
                <a:cs typeface="Tahoma"/>
              </a:rPr>
              <a:t>карбоксильних </a:t>
            </a:r>
            <a:r>
              <a:rPr sz="3350" b="1" i="1" spc="-80" dirty="0">
                <a:solidFill>
                  <a:srgbClr val="000066"/>
                </a:solidFill>
                <a:latin typeface="Tahoma"/>
                <a:cs typeface="Tahoma"/>
              </a:rPr>
              <a:t>групп.</a:t>
            </a:r>
            <a:endParaRPr sz="335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91278" y="4154469"/>
            <a:ext cx="803275" cy="668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200" b="1" i="1" spc="-165" dirty="0">
                <a:latin typeface="Tahoma"/>
                <a:cs typeface="Tahoma"/>
              </a:rPr>
              <a:t>ОН</a:t>
            </a:r>
            <a:endParaRPr sz="42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02302" y="3861053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0" y="142875"/>
                </a:moveTo>
                <a:lnTo>
                  <a:pt x="1428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73929" y="3932682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0" y="142875"/>
                </a:moveTo>
                <a:lnTo>
                  <a:pt x="1428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02302" y="4363973"/>
            <a:ext cx="157480" cy="79375"/>
          </a:xfrm>
          <a:custGeom>
            <a:avLst/>
            <a:gdLst/>
            <a:ahLst/>
            <a:cxnLst/>
            <a:rect l="l" t="t" r="r" b="b"/>
            <a:pathLst>
              <a:path w="157479" h="79375">
                <a:moveTo>
                  <a:pt x="0" y="0"/>
                </a:moveTo>
                <a:lnTo>
                  <a:pt x="157225" y="793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14750" y="3362691"/>
            <a:ext cx="1532255" cy="1116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28395">
              <a:lnSpc>
                <a:spcPts val="4290"/>
              </a:lnSpc>
              <a:spcBef>
                <a:spcPts val="110"/>
              </a:spcBef>
            </a:pPr>
            <a:r>
              <a:rPr sz="4200" b="1" i="1" spc="-160" dirty="0">
                <a:latin typeface="Tahoma"/>
                <a:cs typeface="Tahoma"/>
              </a:rPr>
              <a:t>О</a:t>
            </a:r>
            <a:endParaRPr sz="4200">
              <a:latin typeface="Tahoma"/>
              <a:cs typeface="Tahoma"/>
            </a:endParaRPr>
          </a:p>
          <a:p>
            <a:pPr marL="12700">
              <a:lnSpc>
                <a:spcPts val="4290"/>
              </a:lnSpc>
            </a:pPr>
            <a:r>
              <a:rPr sz="4200" b="1" i="1" spc="-125" dirty="0">
                <a:latin typeface="Tahoma"/>
                <a:cs typeface="Tahoma"/>
              </a:rPr>
              <a:t>R-С</a:t>
            </a:r>
            <a:endParaRPr sz="42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13586" y="3378012"/>
            <a:ext cx="1777364" cy="1778635"/>
          </a:xfrm>
          <a:custGeom>
            <a:avLst/>
            <a:gdLst/>
            <a:ahLst/>
            <a:cxnLst/>
            <a:rect l="l" t="t" r="r" b="b"/>
            <a:pathLst>
              <a:path w="1777364" h="1778635">
                <a:moveTo>
                  <a:pt x="315157" y="207705"/>
                </a:moveTo>
                <a:lnTo>
                  <a:pt x="353263" y="177372"/>
                </a:lnTo>
                <a:lnTo>
                  <a:pt x="392512" y="149463"/>
                </a:lnTo>
                <a:lnTo>
                  <a:pt x="432807" y="123969"/>
                </a:lnTo>
                <a:lnTo>
                  <a:pt x="474054" y="100881"/>
                </a:lnTo>
                <a:lnTo>
                  <a:pt x="516157" y="80191"/>
                </a:lnTo>
                <a:lnTo>
                  <a:pt x="559020" y="61891"/>
                </a:lnTo>
                <a:lnTo>
                  <a:pt x="602548" y="45973"/>
                </a:lnTo>
                <a:lnTo>
                  <a:pt x="646645" y="32427"/>
                </a:lnTo>
                <a:lnTo>
                  <a:pt x="691217" y="21246"/>
                </a:lnTo>
                <a:lnTo>
                  <a:pt x="736167" y="12421"/>
                </a:lnTo>
                <a:lnTo>
                  <a:pt x="781400" y="5944"/>
                </a:lnTo>
                <a:lnTo>
                  <a:pt x="826821" y="1806"/>
                </a:lnTo>
                <a:lnTo>
                  <a:pt x="872334" y="0"/>
                </a:lnTo>
                <a:lnTo>
                  <a:pt x="917844" y="516"/>
                </a:lnTo>
                <a:lnTo>
                  <a:pt x="963254" y="3346"/>
                </a:lnTo>
                <a:lnTo>
                  <a:pt x="1008471" y="8482"/>
                </a:lnTo>
                <a:lnTo>
                  <a:pt x="1053397" y="15916"/>
                </a:lnTo>
                <a:lnTo>
                  <a:pt x="1097939" y="25638"/>
                </a:lnTo>
                <a:lnTo>
                  <a:pt x="1141999" y="37642"/>
                </a:lnTo>
                <a:lnTo>
                  <a:pt x="1185484" y="51918"/>
                </a:lnTo>
                <a:lnTo>
                  <a:pt x="1228296" y="68458"/>
                </a:lnTo>
                <a:lnTo>
                  <a:pt x="1270342" y="87253"/>
                </a:lnTo>
                <a:lnTo>
                  <a:pt x="1311525" y="108296"/>
                </a:lnTo>
                <a:lnTo>
                  <a:pt x="1351750" y="131578"/>
                </a:lnTo>
                <a:lnTo>
                  <a:pt x="1390921" y="157090"/>
                </a:lnTo>
                <a:lnTo>
                  <a:pt x="1428943" y="184824"/>
                </a:lnTo>
                <a:lnTo>
                  <a:pt x="1465721" y="214772"/>
                </a:lnTo>
                <a:lnTo>
                  <a:pt x="1501158" y="246925"/>
                </a:lnTo>
                <a:lnTo>
                  <a:pt x="1535160" y="281275"/>
                </a:lnTo>
                <a:lnTo>
                  <a:pt x="1567631" y="317814"/>
                </a:lnTo>
                <a:lnTo>
                  <a:pt x="1598093" y="356043"/>
                </a:lnTo>
                <a:lnTo>
                  <a:pt x="1626135" y="395409"/>
                </a:lnTo>
                <a:lnTo>
                  <a:pt x="1651766" y="435814"/>
                </a:lnTo>
                <a:lnTo>
                  <a:pt x="1674994" y="477163"/>
                </a:lnTo>
                <a:lnTo>
                  <a:pt x="1695827" y="519361"/>
                </a:lnTo>
                <a:lnTo>
                  <a:pt x="1714274" y="562313"/>
                </a:lnTo>
                <a:lnTo>
                  <a:pt x="1730341" y="605922"/>
                </a:lnTo>
                <a:lnTo>
                  <a:pt x="1744039" y="650094"/>
                </a:lnTo>
                <a:lnTo>
                  <a:pt x="1755374" y="694732"/>
                </a:lnTo>
                <a:lnTo>
                  <a:pt x="1764354" y="739741"/>
                </a:lnTo>
                <a:lnTo>
                  <a:pt x="1770989" y="785025"/>
                </a:lnTo>
                <a:lnTo>
                  <a:pt x="1775286" y="830489"/>
                </a:lnTo>
                <a:lnTo>
                  <a:pt x="1777252" y="876038"/>
                </a:lnTo>
                <a:lnTo>
                  <a:pt x="1776897" y="921575"/>
                </a:lnTo>
                <a:lnTo>
                  <a:pt x="1774229" y="967006"/>
                </a:lnTo>
                <a:lnTo>
                  <a:pt x="1769255" y="1012234"/>
                </a:lnTo>
                <a:lnTo>
                  <a:pt x="1761983" y="1057164"/>
                </a:lnTo>
                <a:lnTo>
                  <a:pt x="1752422" y="1101701"/>
                </a:lnTo>
                <a:lnTo>
                  <a:pt x="1740581" y="1145749"/>
                </a:lnTo>
                <a:lnTo>
                  <a:pt x="1726466" y="1189212"/>
                </a:lnTo>
                <a:lnTo>
                  <a:pt x="1710087" y="1231995"/>
                </a:lnTo>
                <a:lnTo>
                  <a:pt x="1691450" y="1274003"/>
                </a:lnTo>
                <a:lnTo>
                  <a:pt x="1670565" y="1315139"/>
                </a:lnTo>
                <a:lnTo>
                  <a:pt x="1647440" y="1355308"/>
                </a:lnTo>
                <a:lnTo>
                  <a:pt x="1622083" y="1394415"/>
                </a:lnTo>
                <a:lnTo>
                  <a:pt x="1594501" y="1432364"/>
                </a:lnTo>
                <a:lnTo>
                  <a:pt x="1564703" y="1469059"/>
                </a:lnTo>
                <a:lnTo>
                  <a:pt x="1532697" y="1504406"/>
                </a:lnTo>
                <a:lnTo>
                  <a:pt x="1498492" y="1538307"/>
                </a:lnTo>
                <a:lnTo>
                  <a:pt x="1462094" y="1570669"/>
                </a:lnTo>
                <a:lnTo>
                  <a:pt x="1423988" y="1601001"/>
                </a:lnTo>
                <a:lnTo>
                  <a:pt x="1384740" y="1628910"/>
                </a:lnTo>
                <a:lnTo>
                  <a:pt x="1344444" y="1654404"/>
                </a:lnTo>
                <a:lnTo>
                  <a:pt x="1303198" y="1677492"/>
                </a:lnTo>
                <a:lnTo>
                  <a:pt x="1261095" y="1698182"/>
                </a:lnTo>
                <a:lnTo>
                  <a:pt x="1218232" y="1716482"/>
                </a:lnTo>
                <a:lnTo>
                  <a:pt x="1174704" y="1732401"/>
                </a:lnTo>
                <a:lnTo>
                  <a:pt x="1130606" y="1745946"/>
                </a:lnTo>
                <a:lnTo>
                  <a:pt x="1086035" y="1757127"/>
                </a:lnTo>
                <a:lnTo>
                  <a:pt x="1041085" y="1765952"/>
                </a:lnTo>
                <a:lnTo>
                  <a:pt x="995851" y="1772429"/>
                </a:lnTo>
                <a:lnTo>
                  <a:pt x="950431" y="1776567"/>
                </a:lnTo>
                <a:lnTo>
                  <a:pt x="904918" y="1778374"/>
                </a:lnTo>
                <a:lnTo>
                  <a:pt x="859408" y="1777858"/>
                </a:lnTo>
                <a:lnTo>
                  <a:pt x="813997" y="1775028"/>
                </a:lnTo>
                <a:lnTo>
                  <a:pt x="768781" y="1769891"/>
                </a:lnTo>
                <a:lnTo>
                  <a:pt x="723854" y="1762458"/>
                </a:lnTo>
                <a:lnTo>
                  <a:pt x="679313" y="1752735"/>
                </a:lnTo>
                <a:lnTo>
                  <a:pt x="635252" y="1740731"/>
                </a:lnTo>
                <a:lnTo>
                  <a:pt x="591768" y="1726455"/>
                </a:lnTo>
                <a:lnTo>
                  <a:pt x="548955" y="1709915"/>
                </a:lnTo>
                <a:lnTo>
                  <a:pt x="506910" y="1691120"/>
                </a:lnTo>
                <a:lnTo>
                  <a:pt x="465727" y="1670077"/>
                </a:lnTo>
                <a:lnTo>
                  <a:pt x="425502" y="1646796"/>
                </a:lnTo>
                <a:lnTo>
                  <a:pt x="386331" y="1621283"/>
                </a:lnTo>
                <a:lnTo>
                  <a:pt x="348309" y="1593549"/>
                </a:lnTo>
                <a:lnTo>
                  <a:pt x="311531" y="1563601"/>
                </a:lnTo>
                <a:lnTo>
                  <a:pt x="276094" y="1531448"/>
                </a:lnTo>
                <a:lnTo>
                  <a:pt x="242091" y="1497098"/>
                </a:lnTo>
                <a:lnTo>
                  <a:pt x="209620" y="1460560"/>
                </a:lnTo>
                <a:lnTo>
                  <a:pt x="179159" y="1422330"/>
                </a:lnTo>
                <a:lnTo>
                  <a:pt x="151117" y="1382965"/>
                </a:lnTo>
                <a:lnTo>
                  <a:pt x="125486" y="1342560"/>
                </a:lnTo>
                <a:lnTo>
                  <a:pt x="102258" y="1301210"/>
                </a:lnTo>
                <a:lnTo>
                  <a:pt x="81424" y="1259012"/>
                </a:lnTo>
                <a:lnTo>
                  <a:pt x="62978" y="1216060"/>
                </a:lnTo>
                <a:lnTo>
                  <a:pt x="46910" y="1172451"/>
                </a:lnTo>
                <a:lnTo>
                  <a:pt x="33213" y="1128280"/>
                </a:lnTo>
                <a:lnTo>
                  <a:pt x="21878" y="1083642"/>
                </a:lnTo>
                <a:lnTo>
                  <a:pt x="12897" y="1038633"/>
                </a:lnTo>
                <a:lnTo>
                  <a:pt x="6263" y="993348"/>
                </a:lnTo>
                <a:lnTo>
                  <a:pt x="1966" y="947884"/>
                </a:lnTo>
                <a:lnTo>
                  <a:pt x="0" y="902335"/>
                </a:lnTo>
                <a:lnTo>
                  <a:pt x="355" y="856798"/>
                </a:lnTo>
                <a:lnTo>
                  <a:pt x="3023" y="811367"/>
                </a:lnTo>
                <a:lnTo>
                  <a:pt x="7997" y="766139"/>
                </a:lnTo>
                <a:lnTo>
                  <a:pt x="15269" y="721209"/>
                </a:lnTo>
                <a:lnTo>
                  <a:pt x="24829" y="676672"/>
                </a:lnTo>
                <a:lnTo>
                  <a:pt x="36671" y="632624"/>
                </a:lnTo>
                <a:lnTo>
                  <a:pt x="50786" y="589161"/>
                </a:lnTo>
                <a:lnTo>
                  <a:pt x="67165" y="546378"/>
                </a:lnTo>
                <a:lnTo>
                  <a:pt x="85801" y="504370"/>
                </a:lnTo>
                <a:lnTo>
                  <a:pt x="106686" y="463234"/>
                </a:lnTo>
                <a:lnTo>
                  <a:pt x="129812" y="423065"/>
                </a:lnTo>
                <a:lnTo>
                  <a:pt x="155169" y="383958"/>
                </a:lnTo>
                <a:lnTo>
                  <a:pt x="182751" y="346009"/>
                </a:lnTo>
                <a:lnTo>
                  <a:pt x="212549" y="309314"/>
                </a:lnTo>
                <a:lnTo>
                  <a:pt x="244555" y="273968"/>
                </a:lnTo>
                <a:lnTo>
                  <a:pt x="278760" y="240066"/>
                </a:lnTo>
                <a:lnTo>
                  <a:pt x="315157" y="207705"/>
                </a:lnTo>
                <a:close/>
              </a:path>
            </a:pathLst>
          </a:custGeom>
          <a:ln w="9525">
            <a:solidFill>
              <a:srgbClr val="8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67400" y="4580890"/>
            <a:ext cx="1013460" cy="509270"/>
          </a:xfrm>
          <a:custGeom>
            <a:avLst/>
            <a:gdLst/>
            <a:ahLst/>
            <a:cxnLst/>
            <a:rect l="l" t="t" r="r" b="b"/>
            <a:pathLst>
              <a:path w="1013459" h="509270">
                <a:moveTo>
                  <a:pt x="75463" y="30799"/>
                </a:moveTo>
                <a:lnTo>
                  <a:pt x="68239" y="34144"/>
                </a:lnTo>
                <a:lnTo>
                  <a:pt x="69915" y="42123"/>
                </a:lnTo>
                <a:lnTo>
                  <a:pt x="1007618" y="508889"/>
                </a:lnTo>
                <a:lnTo>
                  <a:pt x="1013205" y="497459"/>
                </a:lnTo>
                <a:lnTo>
                  <a:pt x="75463" y="30799"/>
                </a:lnTo>
                <a:close/>
              </a:path>
              <a:path w="1013459" h="509270">
                <a:moveTo>
                  <a:pt x="141986" y="0"/>
                </a:moveTo>
                <a:lnTo>
                  <a:pt x="0" y="254"/>
                </a:lnTo>
                <a:lnTo>
                  <a:pt x="85344" y="113665"/>
                </a:lnTo>
                <a:lnTo>
                  <a:pt x="69915" y="42123"/>
                </a:lnTo>
                <a:lnTo>
                  <a:pt x="65404" y="39878"/>
                </a:lnTo>
                <a:lnTo>
                  <a:pt x="70992" y="28575"/>
                </a:lnTo>
                <a:lnTo>
                  <a:pt x="80268" y="28575"/>
                </a:lnTo>
                <a:lnTo>
                  <a:pt x="141986" y="0"/>
                </a:lnTo>
                <a:close/>
              </a:path>
              <a:path w="1013459" h="509270">
                <a:moveTo>
                  <a:pt x="68208" y="34207"/>
                </a:moveTo>
                <a:lnTo>
                  <a:pt x="65404" y="39878"/>
                </a:lnTo>
                <a:lnTo>
                  <a:pt x="69915" y="42123"/>
                </a:lnTo>
                <a:lnTo>
                  <a:pt x="68208" y="34207"/>
                </a:lnTo>
                <a:close/>
              </a:path>
              <a:path w="1013459" h="509270">
                <a:moveTo>
                  <a:pt x="70992" y="28575"/>
                </a:moveTo>
                <a:lnTo>
                  <a:pt x="68239" y="34144"/>
                </a:lnTo>
                <a:lnTo>
                  <a:pt x="75463" y="30799"/>
                </a:lnTo>
                <a:lnTo>
                  <a:pt x="70992" y="28575"/>
                </a:lnTo>
                <a:close/>
              </a:path>
              <a:path w="1013459" h="509270">
                <a:moveTo>
                  <a:pt x="80268" y="28575"/>
                </a:moveTo>
                <a:lnTo>
                  <a:pt x="70992" y="28575"/>
                </a:lnTo>
                <a:lnTo>
                  <a:pt x="75463" y="30799"/>
                </a:lnTo>
                <a:lnTo>
                  <a:pt x="80268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096000" y="5038915"/>
            <a:ext cx="282130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7725" marR="5080" indent="-835660">
              <a:lnSpc>
                <a:spcPct val="142900"/>
              </a:lnSpc>
              <a:spcBef>
                <a:spcPts val="100"/>
              </a:spcBef>
            </a:pPr>
            <a:r>
              <a:rPr sz="3150" b="1" i="1" spc="-95" dirty="0">
                <a:solidFill>
                  <a:srgbClr val="660033"/>
                </a:solidFill>
                <a:latin typeface="Tahoma"/>
                <a:cs typeface="Tahoma"/>
              </a:rPr>
              <a:t>карбокси</a:t>
            </a:r>
            <a:r>
              <a:rPr sz="3150" b="1" i="1" spc="-114" dirty="0">
                <a:solidFill>
                  <a:srgbClr val="660033"/>
                </a:solidFill>
                <a:latin typeface="Tahoma"/>
                <a:cs typeface="Tahoma"/>
              </a:rPr>
              <a:t>л</a:t>
            </a:r>
            <a:r>
              <a:rPr sz="3150" b="1" i="1" spc="-75" dirty="0">
                <a:solidFill>
                  <a:srgbClr val="660033"/>
                </a:solidFill>
                <a:latin typeface="Tahoma"/>
                <a:cs typeface="Tahoma"/>
              </a:rPr>
              <a:t>ьна  </a:t>
            </a:r>
            <a:r>
              <a:rPr sz="3150" b="1" i="1" spc="-90" dirty="0">
                <a:solidFill>
                  <a:srgbClr val="660033"/>
                </a:solidFill>
                <a:latin typeface="Tahoma"/>
                <a:cs typeface="Tahoma"/>
              </a:rPr>
              <a:t>група</a:t>
            </a:r>
            <a:endParaRPr sz="3150" dirty="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6938" y="3784729"/>
            <a:ext cx="2917353" cy="9652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0005" marR="5080" indent="-27940">
              <a:lnSpc>
                <a:spcPts val="3600"/>
              </a:lnSpc>
              <a:spcBef>
                <a:spcPts val="380"/>
              </a:spcBef>
            </a:pPr>
            <a:r>
              <a:rPr sz="3150" b="1" i="1" spc="-95" dirty="0">
                <a:solidFill>
                  <a:srgbClr val="000066"/>
                </a:solidFill>
                <a:latin typeface="Tahoma"/>
                <a:cs typeface="Tahoma"/>
              </a:rPr>
              <a:t>ЗАГ</a:t>
            </a:r>
            <a:r>
              <a:rPr sz="3150" b="1" i="1" spc="-114" dirty="0">
                <a:solidFill>
                  <a:srgbClr val="000066"/>
                </a:solidFill>
                <a:latin typeface="Tahoma"/>
                <a:cs typeface="Tahoma"/>
              </a:rPr>
              <a:t>А</a:t>
            </a:r>
            <a:r>
              <a:rPr sz="3150" b="1" i="1" spc="-95" dirty="0">
                <a:solidFill>
                  <a:srgbClr val="000066"/>
                </a:solidFill>
                <a:latin typeface="Tahoma"/>
                <a:cs typeface="Tahoma"/>
              </a:rPr>
              <a:t>ЛЬНА  </a:t>
            </a:r>
            <a:r>
              <a:rPr sz="3150" b="1" i="1" spc="-114" dirty="0">
                <a:solidFill>
                  <a:srgbClr val="000066"/>
                </a:solidFill>
                <a:latin typeface="Tahoma"/>
                <a:cs typeface="Tahoma"/>
              </a:rPr>
              <a:t>ФОРМУЛА</a:t>
            </a:r>
            <a:endParaRPr sz="31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20D5A14-EF63-A638-2B88-9D5227107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FDF9587-8934-0E8B-E985-E9332AEDA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B59179A4-59E2-CA23-06AC-84239198F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746EAF1B-86DB-C1E8-BC89-258153DB2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030D53BF-04DD-EC2A-2CC6-8940E1629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6738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D42E81C4-9430-24AF-4477-AABDE208E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52" name="Text Box 8">
            <a:extLst>
              <a:ext uri="{FF2B5EF4-FFF2-40B4-BE49-F238E27FC236}">
                <a16:creationId xmlns:a16="http://schemas.microsoft.com/office/drawing/2014/main" id="{FEEC00D9-81DA-C938-64AD-A1AAA2928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	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Специфічні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реакції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, 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що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обумовлені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взаємним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розташуванням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функціональних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груп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α-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гідрокислоти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 при 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нагріванні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утворюють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ru-RU" alt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лакт</a:t>
            </a:r>
            <a:r>
              <a:rPr kumimoji="0" lang="uk-UA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и</a:t>
            </a:r>
            <a:r>
              <a:rPr kumimoji="0" lang="ru-RU" alt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ди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- 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циклічні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складні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ефіри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міжмолекулярна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дигідратація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53" name="Text Box 9">
            <a:extLst>
              <a:ext uri="{FF2B5EF4-FFF2-40B4-BE49-F238E27FC236}">
                <a16:creationId xmlns:a16="http://schemas.microsoft.com/office/drawing/2014/main" id="{C5B1ECD3-614B-3417-A601-554C43985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7432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54" name="Rectangle 10">
            <a:extLst>
              <a:ext uri="{FF2B5EF4-FFF2-40B4-BE49-F238E27FC236}">
                <a16:creationId xmlns:a16="http://schemas.microsoft.com/office/drawing/2014/main" id="{22D218F0-073F-DCF7-F456-898C0C31A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55" name="Text Box 12">
            <a:extLst>
              <a:ext uri="{FF2B5EF4-FFF2-40B4-BE49-F238E27FC236}">
                <a16:creationId xmlns:a16="http://schemas.microsoft.com/office/drawing/2014/main" id="{04532083-1731-60D8-B3DE-F659197AD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56" name="Rectangle 14">
            <a:extLst>
              <a:ext uri="{FF2B5EF4-FFF2-40B4-BE49-F238E27FC236}">
                <a16:creationId xmlns:a16="http://schemas.microsoft.com/office/drawing/2014/main" id="{2984A7CA-576B-1F24-160D-EE3B5E23B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57" name="Rectangle 16">
            <a:extLst>
              <a:ext uri="{FF2B5EF4-FFF2-40B4-BE49-F238E27FC236}">
                <a16:creationId xmlns:a16="http://schemas.microsoft.com/office/drawing/2014/main" id="{9109D91B-0C29-3410-810C-06D63C1DA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58" name="Rectangle 18">
            <a:extLst>
              <a:ext uri="{FF2B5EF4-FFF2-40B4-BE49-F238E27FC236}">
                <a16:creationId xmlns:a16="http://schemas.microsoft.com/office/drawing/2014/main" id="{6826CEA3-46EA-D2F0-7EAB-73DD1D3A8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59" name="Rectangle 20">
            <a:extLst>
              <a:ext uri="{FF2B5EF4-FFF2-40B4-BE49-F238E27FC236}">
                <a16:creationId xmlns:a16="http://schemas.microsoft.com/office/drawing/2014/main" id="{67FD2D7C-5B52-2BDE-F83D-1AF3A1F6B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1760" name="Object 19">
            <a:extLst>
              <a:ext uri="{FF2B5EF4-FFF2-40B4-BE49-F238E27FC236}">
                <a16:creationId xmlns:a16="http://schemas.microsoft.com/office/drawing/2014/main" id="{11F19E22-1D24-4DA3-EFE2-13CC9D4E31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326235"/>
              </p:ext>
            </p:extLst>
          </p:nvPr>
        </p:nvGraphicFramePr>
        <p:xfrm>
          <a:off x="1524000" y="1676400"/>
          <a:ext cx="5867400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3" imgW="3848365" imgH="3207395" progId="ISISServer">
                  <p:embed/>
                </p:oleObj>
              </mc:Choice>
              <mc:Fallback>
                <p:oleObj name="ISIS/Draw Sketch" r:id="rId3" imgW="3848365" imgH="3207395" progId="ISISServer">
                  <p:embed/>
                  <p:pic>
                    <p:nvPicPr>
                      <p:cNvPr id="31760" name="Object 19">
                        <a:extLst>
                          <a:ext uri="{FF2B5EF4-FFF2-40B4-BE49-F238E27FC236}">
                            <a16:creationId xmlns:a16="http://schemas.microsoft.com/office/drawing/2014/main" id="{11F19E22-1D24-4DA3-EFE2-13CC9D4E31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76400"/>
                        <a:ext cx="5867400" cy="435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1" name="Rectangle 22">
            <a:extLst>
              <a:ext uri="{FF2B5EF4-FFF2-40B4-BE49-F238E27FC236}">
                <a16:creationId xmlns:a16="http://schemas.microsoft.com/office/drawing/2014/main" id="{418F2DD4-4856-0C26-FCA3-C16B26FC6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62" name="Rectangle 24">
            <a:extLst>
              <a:ext uri="{FF2B5EF4-FFF2-40B4-BE49-F238E27FC236}">
                <a16:creationId xmlns:a16="http://schemas.microsoft.com/office/drawing/2014/main" id="{E9983BEF-CC43-27A1-4F1D-7722E2BBF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5957540-D677-A21D-9CCA-061D294AB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7799511-C2C0-04ED-5B86-F919AA918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5A87715F-8569-43BD-E27A-B9A68D9DE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BA89ABE7-6108-78CD-6D8D-E8D46DE5F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78762DBF-D151-80F4-D4E2-7A1856EF1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6738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A64F4C4D-9AF4-2884-9915-5C90C2858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BCED7EEC-65B8-B29A-84BA-2BF8F73B3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"/>
            <a:ext cx="81534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1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β-гідроксикислоти  при  нагріванні  внутрішньомолекулярно  відщеплюють  воду, при  цьому утворюються  </a:t>
            </a:r>
            <a:r>
              <a:rPr kumimoji="0" lang="ru-RU" altLang="ru-RU" sz="2000" b="1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ненасичені карбонові  кислоти: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1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-гідрокислоти  при нагріванні внутрішньомолекулярно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дегідратують з утворенням п</a:t>
            </a:r>
            <a:r>
              <a:rPr kumimoji="0" lang="en-US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‘</a:t>
            </a: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ятичленного гетероцикла -</a:t>
            </a:r>
            <a:r>
              <a:rPr kumimoji="0" lang="ru-RU" altLang="ru-RU" sz="2000" b="1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лактона: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1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1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01" name="Text Box 9">
            <a:extLst>
              <a:ext uri="{FF2B5EF4-FFF2-40B4-BE49-F238E27FC236}">
                <a16:creationId xmlns:a16="http://schemas.microsoft.com/office/drawing/2014/main" id="{61B1FD97-7C9A-FA5D-90FD-080A55F9D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7432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02" name="Rectangle 10">
            <a:extLst>
              <a:ext uri="{FF2B5EF4-FFF2-40B4-BE49-F238E27FC236}">
                <a16:creationId xmlns:a16="http://schemas.microsoft.com/office/drawing/2014/main" id="{147CE575-7630-3B7F-4369-52E6AAB07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03" name="Text Box 12">
            <a:extLst>
              <a:ext uri="{FF2B5EF4-FFF2-40B4-BE49-F238E27FC236}">
                <a16:creationId xmlns:a16="http://schemas.microsoft.com/office/drawing/2014/main" id="{DF7393B8-1A16-9D1B-511A-2B459EDBB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04" name="Rectangle 14">
            <a:extLst>
              <a:ext uri="{FF2B5EF4-FFF2-40B4-BE49-F238E27FC236}">
                <a16:creationId xmlns:a16="http://schemas.microsoft.com/office/drawing/2014/main" id="{FE5C7EA4-A4EA-D4D0-7353-F6E51DE85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05" name="Rectangle 16">
            <a:extLst>
              <a:ext uri="{FF2B5EF4-FFF2-40B4-BE49-F238E27FC236}">
                <a16:creationId xmlns:a16="http://schemas.microsoft.com/office/drawing/2014/main" id="{F8CBC57B-4282-E923-01D3-F4CE3AA4B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06" name="Rectangle 18">
            <a:extLst>
              <a:ext uri="{FF2B5EF4-FFF2-40B4-BE49-F238E27FC236}">
                <a16:creationId xmlns:a16="http://schemas.microsoft.com/office/drawing/2014/main" id="{F07208CC-5E28-BDCB-43B4-423B52C4A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07" name="Rectangle 20">
            <a:extLst>
              <a:ext uri="{FF2B5EF4-FFF2-40B4-BE49-F238E27FC236}">
                <a16:creationId xmlns:a16="http://schemas.microsoft.com/office/drawing/2014/main" id="{65DFD016-2CB7-9706-8DED-CFE19BDE0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08" name="Rectangle 22">
            <a:extLst>
              <a:ext uri="{FF2B5EF4-FFF2-40B4-BE49-F238E27FC236}">
                <a16:creationId xmlns:a16="http://schemas.microsoft.com/office/drawing/2014/main" id="{69D09384-1DAC-2014-D057-A49C688C6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3809" name="Object 21">
            <a:extLst>
              <a:ext uri="{FF2B5EF4-FFF2-40B4-BE49-F238E27FC236}">
                <a16:creationId xmlns:a16="http://schemas.microsoft.com/office/drawing/2014/main" id="{C864673E-DA4A-C6E3-73A9-61E994F81D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1828800"/>
          <a:ext cx="73040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166795" imgH="1026315" progId="ISISServer">
                  <p:embed/>
                </p:oleObj>
              </mc:Choice>
              <mc:Fallback>
                <p:oleObj r:id="rId3" imgW="6166795" imgH="1026315" progId="ISISServer">
                  <p:embed/>
                  <p:pic>
                    <p:nvPicPr>
                      <p:cNvPr id="33809" name="Object 21">
                        <a:extLst>
                          <a:ext uri="{FF2B5EF4-FFF2-40B4-BE49-F238E27FC236}">
                            <a16:creationId xmlns:a16="http://schemas.microsoft.com/office/drawing/2014/main" id="{C864673E-DA4A-C6E3-73A9-61E994F81D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28800"/>
                        <a:ext cx="730408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0" name="Rectangle 24">
            <a:extLst>
              <a:ext uri="{FF2B5EF4-FFF2-40B4-BE49-F238E27FC236}">
                <a16:creationId xmlns:a16="http://schemas.microsoft.com/office/drawing/2014/main" id="{EDA6F09A-D145-DBC2-FF6F-6615F55AE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5C8D8CE-85BE-6706-92C7-25FEDEC51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14401" y="4601049"/>
            <a:ext cx="17499509" cy="5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E13316A4-D5F1-B0D2-128B-B8BC5D4FED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158607"/>
              </p:ext>
            </p:extLst>
          </p:nvPr>
        </p:nvGraphicFramePr>
        <p:xfrm>
          <a:off x="2530549" y="4601050"/>
          <a:ext cx="4041185" cy="202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5" imgW="2489552" imgH="1250483" progId="ISISServer">
                  <p:embed/>
                </p:oleObj>
              </mc:Choice>
              <mc:Fallback>
                <p:oleObj name="ISIS/Draw Sketch" r:id="rId5" imgW="2489552" imgH="1250483" progId="ISISServer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549" y="4601050"/>
                        <a:ext cx="4041185" cy="2028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56FF049-AA43-5839-0C49-3DCD56746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F5A778D-ED34-802F-B6F7-A9C030958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D21CEDB8-D275-8344-74F9-49BABAF69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D8D7A5CA-E364-62C1-02E5-4CA30BB0B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4B877F8B-5C22-29AD-62E7-D64ECCAFD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6738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81AA1577-D946-E9E4-E29F-8C4C7B7E7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E8402D73-84B3-36F5-4D61-DB707131F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685800"/>
            <a:ext cx="8610600" cy="5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	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Світло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електромагнітні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хвилі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коливається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перпендикулярно до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напрямку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поширення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. Коли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пропустити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світло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крізь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призму, то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промінь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вийде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поляризованим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(в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площині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поляризації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).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Серед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сполук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які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існують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у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природі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, 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зустрічаються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речовини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здатні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обертати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площину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поляризації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світла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оптичноактивні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речовини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Молочна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кислота </a:t>
            </a:r>
            <a:r>
              <a:rPr kumimoji="0" lang="en-US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CH</a:t>
            </a:r>
            <a:r>
              <a:rPr kumimoji="0" lang="en-US" altLang="ru-RU" sz="1800" b="0" i="1" u="none" strike="noStrike" kern="1200" cap="none" spc="0" normalizeH="0" baseline="-2500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en-US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– CHOH – COOH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зустрічається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двох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формах –одна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обертає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площину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поляризації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світла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праворуч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(за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годинниковою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стрілкою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–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правообертаюча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виділена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з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м'язів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тварин); друга –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ліворуч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проти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годинникової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стрілки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) –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лівообертаюча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молочна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кислота.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Виділяється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бактеріями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при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ферментації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сахарози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. D– та L–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молочні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кислоти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є </a:t>
            </a:r>
            <a:r>
              <a:rPr kumimoji="0" lang="ru-RU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енантіомерами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	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50" name="Rectangle 10">
            <a:extLst>
              <a:ext uri="{FF2B5EF4-FFF2-40B4-BE49-F238E27FC236}">
                <a16:creationId xmlns:a16="http://schemas.microsoft.com/office/drawing/2014/main" id="{4C57D78B-5B73-F07D-4784-7CAF741DF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51" name="Rectangle 14">
            <a:extLst>
              <a:ext uri="{FF2B5EF4-FFF2-40B4-BE49-F238E27FC236}">
                <a16:creationId xmlns:a16="http://schemas.microsoft.com/office/drawing/2014/main" id="{16D3AF95-98B2-40AD-74E4-0D12DB0E5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52" name="Rectangle 16">
            <a:extLst>
              <a:ext uri="{FF2B5EF4-FFF2-40B4-BE49-F238E27FC236}">
                <a16:creationId xmlns:a16="http://schemas.microsoft.com/office/drawing/2014/main" id="{D396C942-58BC-E64D-7AF0-6126A3356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53" name="Rectangle 18">
            <a:extLst>
              <a:ext uri="{FF2B5EF4-FFF2-40B4-BE49-F238E27FC236}">
                <a16:creationId xmlns:a16="http://schemas.microsoft.com/office/drawing/2014/main" id="{4EC84CB0-67D2-EFA1-9682-C2FB64717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55" name="Прямоугольник 14">
            <a:extLst>
              <a:ext uri="{FF2B5EF4-FFF2-40B4-BE49-F238E27FC236}">
                <a16:creationId xmlns:a16="http://schemas.microsoft.com/office/drawing/2014/main" id="{D407D877-5525-C9D9-91C2-357A25216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28600"/>
            <a:ext cx="411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600" b="1" i="1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СТЕРЕОIЗОМЕРIЯ ГIДРОКСИКИСЛОТ</a:t>
            </a: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4E7CEF-F9A9-CE93-0B67-65865F1D4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78" t="9228" r="5683"/>
          <a:stretch/>
        </p:blipFill>
        <p:spPr>
          <a:xfrm>
            <a:off x="2362200" y="3581404"/>
            <a:ext cx="4191000" cy="321939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38144F-4101-AE6D-260C-73F1DDF95447}"/>
              </a:ext>
            </a:extLst>
          </p:cNvPr>
          <p:cNvSpPr txBox="1"/>
          <p:nvPr/>
        </p:nvSpPr>
        <p:spPr>
          <a:xfrm>
            <a:off x="2286000" y="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Ароматичні </a:t>
            </a:r>
            <a:r>
              <a:rPr lang="uk-UA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гідроксикислоти</a:t>
            </a:r>
            <a:endParaRPr lang="uk-UA" sz="3200" dirty="0">
              <a:solidFill>
                <a:srgbClr val="FF00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9D8EA9-EEEB-F5BA-8C82-D28F792C8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780" y="215257"/>
            <a:ext cx="1924009" cy="15373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669AD7-57FE-72DC-8824-40ACABE8A068}"/>
              </a:ext>
            </a:extLst>
          </p:cNvPr>
          <p:cNvSpPr txBox="1"/>
          <p:nvPr/>
        </p:nvSpPr>
        <p:spPr>
          <a:xfrm>
            <a:off x="152399" y="457200"/>
            <a:ext cx="71628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uk-UA" dirty="0">
                <a:effectLst/>
                <a:ea typeface="Times New Roman" panose="02020603050405020304" pitchFamily="18" charset="0"/>
              </a:rPr>
              <a:t>	Якщо </a:t>
            </a:r>
            <a:r>
              <a:rPr lang="uk-UA" dirty="0" err="1">
                <a:effectLst/>
                <a:ea typeface="Times New Roman" panose="02020603050405020304" pitchFamily="18" charset="0"/>
              </a:rPr>
              <a:t>гідроксиксильна</a:t>
            </a:r>
            <a:r>
              <a:rPr lang="uk-UA" dirty="0">
                <a:effectLst/>
                <a:ea typeface="Times New Roman" panose="02020603050405020304" pitchFamily="18" charset="0"/>
              </a:rPr>
              <a:t> група зв'язана безпосередньо з ароматичним кільцем, то такі кислоти називають </a:t>
            </a:r>
            <a:r>
              <a:rPr lang="uk-UA" i="1" dirty="0" err="1">
                <a:effectLst/>
                <a:ea typeface="Times New Roman" panose="02020603050405020304" pitchFamily="18" charset="0"/>
              </a:rPr>
              <a:t>фенолокислотами</a:t>
            </a:r>
            <a:r>
              <a:rPr lang="uk-UA" dirty="0">
                <a:effectLst/>
                <a:ea typeface="Times New Roman" panose="02020603050405020304" pitchFamily="18" charset="0"/>
              </a:rPr>
              <a:t>. </a:t>
            </a:r>
            <a:endParaRPr lang="ru-RU" dirty="0">
              <a:effectLst/>
              <a:ea typeface="Times New Roman" panose="02020603050405020304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uk-UA" b="1" dirty="0">
                <a:effectLst/>
                <a:ea typeface="Times New Roman" panose="02020603050405020304" pitchFamily="18" charset="0"/>
              </a:rPr>
              <a:t>	</a:t>
            </a:r>
            <a:r>
              <a:rPr lang="uk-UA" dirty="0">
                <a:effectLst/>
                <a:ea typeface="Times New Roman" panose="02020603050405020304" pitchFamily="18" charset="0"/>
              </a:rPr>
              <a:t>До </a:t>
            </a:r>
            <a:r>
              <a:rPr lang="uk-UA" dirty="0" err="1">
                <a:effectLst/>
                <a:ea typeface="Times New Roman" panose="02020603050405020304" pitchFamily="18" charset="0"/>
              </a:rPr>
              <a:t>фенолокислот</a:t>
            </a:r>
            <a:r>
              <a:rPr lang="uk-UA" dirty="0">
                <a:effectLst/>
                <a:ea typeface="Times New Roman" panose="02020603050405020304" pitchFamily="18" charset="0"/>
              </a:rPr>
              <a:t> належить дуже важлива сполука – </a:t>
            </a:r>
            <a:r>
              <a:rPr lang="uk-UA" i="1" dirty="0">
                <a:effectLst/>
                <a:ea typeface="Times New Roman" panose="02020603050405020304" pitchFamily="18" charset="0"/>
              </a:rPr>
              <a:t>саліцилова</a:t>
            </a:r>
            <a:r>
              <a:rPr lang="uk-UA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uk-UA" i="1" dirty="0">
                <a:effectLst/>
                <a:ea typeface="Times New Roman" panose="02020603050405020304" pitchFamily="18" charset="0"/>
              </a:rPr>
              <a:t>кислота</a:t>
            </a:r>
            <a:r>
              <a:rPr lang="uk-UA" dirty="0">
                <a:effectLst/>
                <a:ea typeface="Times New Roman" panose="02020603050405020304" pitchFamily="18" charset="0"/>
              </a:rPr>
              <a:t> (2-гідроксибензойна кислота).</a:t>
            </a:r>
            <a:endParaRPr lang="ru-RU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uk-UA" dirty="0">
                <a:effectLst/>
                <a:ea typeface="Times New Roman" panose="02020603050405020304" pitchFamily="18" charset="0"/>
              </a:rPr>
              <a:t>	Саліцилова кислота та її похідні широко використовують у медицині як лікарські засоби.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взаємодії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спиртами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саліцилова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кислота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утворює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естери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lang="uk-UA" dirty="0">
                <a:effectLst/>
                <a:ea typeface="Times New Roman" panose="02020603050405020304" pitchFamily="18" charset="0"/>
              </a:rPr>
              <a:t> 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F3D4EBD-A7F6-12CF-87DF-A4794CF65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A448EA54-FCF7-2507-5685-55739304A5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096685"/>
              </p:ext>
            </p:extLst>
          </p:nvPr>
        </p:nvGraphicFramePr>
        <p:xfrm>
          <a:off x="3046956" y="2308606"/>
          <a:ext cx="5275175" cy="1219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3" imgW="3818890" imgH="881380" progId="ISISServer">
                  <p:embed/>
                </p:oleObj>
              </mc:Choice>
              <mc:Fallback>
                <p:oleObj name="ISIS/Draw Sketch" r:id="rId3" imgW="3818890" imgH="881380" progId="ISISServer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956" y="2308606"/>
                        <a:ext cx="5275175" cy="12191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233AC89F-0CFC-F7BC-9A05-4E520BD51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553882"/>
            <a:ext cx="9067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altLang="ru-RU" b="1" i="1" u="none" strike="noStrike" kern="0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	</a:t>
            </a:r>
            <a:r>
              <a:rPr kumimoji="0" lang="uk-UA" altLang="ru-RU" b="1" i="1" u="none" strike="noStrike" kern="0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Метилсаліцилат</a:t>
            </a:r>
            <a:r>
              <a:rPr kumimoji="0" lang="uk-UA" altLang="ru-RU" b="0" i="0" u="none" strike="noStrike" kern="0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використовують у медицині у вигляді мазей, натирань тощо, як протиревматичні    та    протизапальні засоби.</a:t>
            </a:r>
            <a:r>
              <a:rPr kumimoji="0" lang="uk-UA" altLang="ru-RU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Фенілсаліцилат</a:t>
            </a:r>
            <a:r>
              <a:rPr kumimoji="0" lang="uk-UA" alt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 під назвою </a:t>
            </a:r>
            <a:r>
              <a:rPr kumimoji="0" lang="uk-UA" alt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салол </a:t>
            </a:r>
            <a:r>
              <a:rPr kumimoji="0" lang="uk-UA" alt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використовують для дезінфекції кишківника. </a:t>
            </a:r>
            <a:endParaRPr kumimoji="0" lang="ru-RU" altLang="ru-RU" b="0" i="0" u="none" strike="noStrike" kern="0" cap="none" normalizeH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348B6389-E355-1D46-21AD-27176BCE23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466854"/>
              </p:ext>
            </p:extLst>
          </p:nvPr>
        </p:nvGraphicFramePr>
        <p:xfrm>
          <a:off x="6933502" y="4118346"/>
          <a:ext cx="2287395" cy="1293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5" imgW="2070360" imgH="1173960" progId="ISISServer">
                  <p:embed/>
                </p:oleObj>
              </mc:Choice>
              <mc:Fallback>
                <p:oleObj name="ISIS/Draw Sketch" r:id="rId5" imgW="2070360" imgH="1173960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3502" y="4118346"/>
                        <a:ext cx="2287395" cy="12935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B289213-A66C-ADF3-6107-271013A51846}"/>
              </a:ext>
            </a:extLst>
          </p:cNvPr>
          <p:cNvSpPr txBox="1"/>
          <p:nvPr/>
        </p:nvSpPr>
        <p:spPr>
          <a:xfrm>
            <a:off x="33402" y="4489537"/>
            <a:ext cx="74007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	При ацетилуванні саліцилової кислоти оцтовим ангідридом утворюється ацетилсаліцилова кислота (аспірин). 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3A807093-0A17-9EB9-E495-E84319F08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347" y="5366158"/>
            <a:ext cx="106364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54898F6A-744F-72A8-EC44-3E788FDE80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27150"/>
              </p:ext>
            </p:extLst>
          </p:nvPr>
        </p:nvGraphicFramePr>
        <p:xfrm>
          <a:off x="1066800" y="5181600"/>
          <a:ext cx="5486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7" imgW="4392930" imgH="929640" progId="ISISServer">
                  <p:embed/>
                </p:oleObj>
              </mc:Choice>
              <mc:Fallback>
                <p:oleObj name="ISIS/Draw Sketch" r:id="rId7" imgW="4392930" imgH="929640" progId="ISISServer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181600"/>
                        <a:ext cx="5486400" cy="1295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9818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BDC45A4-5B20-619B-6625-D3636F9FD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815F56D-6956-394D-33D1-A6CA0CF50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D744F338-AAA3-486D-B437-1EF9B069D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29783112-A8AA-745B-9EB8-FB045C0BD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01890A66-DF73-B9A4-73AD-3830A52C4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6738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CD38ACE9-7E19-F1B4-4844-39043F027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20" name="Text Box 8">
            <a:extLst>
              <a:ext uri="{FF2B5EF4-FFF2-40B4-BE49-F238E27FC236}">
                <a16:creationId xmlns:a16="http://schemas.microsoft.com/office/drawing/2014/main" id="{675FD7A9-6D30-3644-C348-1503E8CDA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21" name="Text Box 9">
            <a:extLst>
              <a:ext uri="{FF2B5EF4-FFF2-40B4-BE49-F238E27FC236}">
                <a16:creationId xmlns:a16="http://schemas.microsoft.com/office/drawing/2014/main" id="{2B6B6A6E-8918-1AE0-E424-E475A27A0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7432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22" name="Rectangle 10">
            <a:extLst>
              <a:ext uri="{FF2B5EF4-FFF2-40B4-BE49-F238E27FC236}">
                <a16:creationId xmlns:a16="http://schemas.microsoft.com/office/drawing/2014/main" id="{0D1FE6E7-22A5-14CD-2A3B-3D5DECB54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23" name="Text Box 12">
            <a:extLst>
              <a:ext uri="{FF2B5EF4-FFF2-40B4-BE49-F238E27FC236}">
                <a16:creationId xmlns:a16="http://schemas.microsoft.com/office/drawing/2014/main" id="{7834817E-1925-B62C-3021-99D4B04B6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72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ru-RU" alt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Оксокислоти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сполуки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що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містять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одночасно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карбоксильну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(-СООН)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та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оксо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- (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альдегідну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(-СОН)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або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кетонну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(-СО-)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групи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карбоксильна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група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                    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оксо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група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Найбільш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важливі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кислоти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у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біохімічних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процесах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приймають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участь у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циклі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Кребса, при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переамінуванні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з них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утворюються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амінокислоти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).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altLang="ru-RU" sz="2000" b="1" dirty="0">
                <a:solidFill>
                  <a:srgbClr val="002060"/>
                </a:solidFill>
                <a:latin typeface="Calibri"/>
              </a:rPr>
              <a:t>	             О</a:t>
            </a:r>
            <a:r>
              <a:rPr kumimoji="0" lang="uk-UA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ксокислоти</a:t>
            </a:r>
            <a:r>
              <a:rPr kumimoji="0" lang="uk-UA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поділяють на кетокислоти та </a:t>
            </a:r>
            <a:r>
              <a:rPr kumimoji="0" lang="uk-UA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альдегідокислоти</a:t>
            </a:r>
            <a:r>
              <a:rPr kumimoji="0" lang="uk-UA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8924" name="Rectangle 14">
            <a:extLst>
              <a:ext uri="{FF2B5EF4-FFF2-40B4-BE49-F238E27FC236}">
                <a16:creationId xmlns:a16="http://schemas.microsoft.com/office/drawing/2014/main" id="{5EE84A29-C8D8-DA15-02AC-426579707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25" name="Rectangle 41">
            <a:extLst>
              <a:ext uri="{FF2B5EF4-FFF2-40B4-BE49-F238E27FC236}">
                <a16:creationId xmlns:a16="http://schemas.microsoft.com/office/drawing/2014/main" id="{0624B95B-AAC2-822E-8250-EE395CAB9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26" name="Rectangle 43">
            <a:extLst>
              <a:ext uri="{FF2B5EF4-FFF2-40B4-BE49-F238E27FC236}">
                <a16:creationId xmlns:a16="http://schemas.microsoft.com/office/drawing/2014/main" id="{36A5C9FC-029B-171F-E072-32B634F7B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27" name="Line 45">
            <a:extLst>
              <a:ext uri="{FF2B5EF4-FFF2-40B4-BE49-F238E27FC236}">
                <a16:creationId xmlns:a16="http://schemas.microsoft.com/office/drawing/2014/main" id="{891E5177-762D-F945-186D-40831AE87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10000"/>
            <a:ext cx="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28" name="Line 46">
            <a:extLst>
              <a:ext uri="{FF2B5EF4-FFF2-40B4-BE49-F238E27FC236}">
                <a16:creationId xmlns:a16="http://schemas.microsoft.com/office/drawing/2014/main" id="{96BF7F10-31AC-5E5A-3766-8CFA96067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733800"/>
            <a:ext cx="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29" name="Line 47">
            <a:extLst>
              <a:ext uri="{FF2B5EF4-FFF2-40B4-BE49-F238E27FC236}">
                <a16:creationId xmlns:a16="http://schemas.microsoft.com/office/drawing/2014/main" id="{10C2CEC7-69A8-A175-B811-4429EE4916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10000"/>
            <a:ext cx="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30" name="Line 48">
            <a:extLst>
              <a:ext uri="{FF2B5EF4-FFF2-40B4-BE49-F238E27FC236}">
                <a16:creationId xmlns:a16="http://schemas.microsoft.com/office/drawing/2014/main" id="{74FF8579-A216-4063-FC4C-313E28320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10000"/>
            <a:ext cx="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31" name="Line 49">
            <a:extLst>
              <a:ext uri="{FF2B5EF4-FFF2-40B4-BE49-F238E27FC236}">
                <a16:creationId xmlns:a16="http://schemas.microsoft.com/office/drawing/2014/main" id="{2FEBF78B-5240-AC93-E2AC-4F7DBB9CFF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100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32" name="Line 50">
            <a:extLst>
              <a:ext uri="{FF2B5EF4-FFF2-40B4-BE49-F238E27FC236}">
                <a16:creationId xmlns:a16="http://schemas.microsoft.com/office/drawing/2014/main" id="{76740D1D-72EB-E956-15AC-99F507A6D7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5029200"/>
            <a:ext cx="228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33" name="Line 52">
            <a:extLst>
              <a:ext uri="{FF2B5EF4-FFF2-40B4-BE49-F238E27FC236}">
                <a16:creationId xmlns:a16="http://schemas.microsoft.com/office/drawing/2014/main" id="{ABF1C62E-F82F-DA85-5F0E-01FE8608ED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10000"/>
            <a:ext cx="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34" name="Line 53">
            <a:extLst>
              <a:ext uri="{FF2B5EF4-FFF2-40B4-BE49-F238E27FC236}">
                <a16:creationId xmlns:a16="http://schemas.microsoft.com/office/drawing/2014/main" id="{4A32E898-220E-33A4-AB24-A8918D83F0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114800"/>
            <a:ext cx="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35" name="Line 54">
            <a:extLst>
              <a:ext uri="{FF2B5EF4-FFF2-40B4-BE49-F238E27FC236}">
                <a16:creationId xmlns:a16="http://schemas.microsoft.com/office/drawing/2014/main" id="{4264FE0D-809D-47D6-D11C-A06E45EC4F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10000"/>
            <a:ext cx="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36" name="Line 55">
            <a:extLst>
              <a:ext uri="{FF2B5EF4-FFF2-40B4-BE49-F238E27FC236}">
                <a16:creationId xmlns:a16="http://schemas.microsoft.com/office/drawing/2014/main" id="{06F8E724-7735-C5BF-5C50-2B417B5FA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38862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37" name="Line 56">
            <a:extLst>
              <a:ext uri="{FF2B5EF4-FFF2-40B4-BE49-F238E27FC236}">
                <a16:creationId xmlns:a16="http://schemas.microsoft.com/office/drawing/2014/main" id="{31831AFD-C069-33DC-B5E1-F50E2EB2C51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41910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38" name="Rectangle 58">
            <a:extLst>
              <a:ext uri="{FF2B5EF4-FFF2-40B4-BE49-F238E27FC236}">
                <a16:creationId xmlns:a16="http://schemas.microsoft.com/office/drawing/2014/main" id="{E03F8C49-7790-7934-D6F0-EC41BEE42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39" name="Text Box 59">
            <a:extLst>
              <a:ext uri="{FF2B5EF4-FFF2-40B4-BE49-F238E27FC236}">
                <a16:creationId xmlns:a16="http://schemas.microsoft.com/office/drawing/2014/main" id="{F1467317-64AA-D813-D6C3-B35265877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5008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40" name="Line 60">
            <a:extLst>
              <a:ext uri="{FF2B5EF4-FFF2-40B4-BE49-F238E27FC236}">
                <a16:creationId xmlns:a16="http://schemas.microsoft.com/office/drawing/2014/main" id="{26C05102-AA36-7BD7-2B42-27B97AFE24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10000"/>
            <a:ext cx="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41" name="Line 61">
            <a:extLst>
              <a:ext uri="{FF2B5EF4-FFF2-40B4-BE49-F238E27FC236}">
                <a16:creationId xmlns:a16="http://schemas.microsoft.com/office/drawing/2014/main" id="{02D99D34-292F-9DD0-7797-2B86AAF655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10000"/>
            <a:ext cx="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42" name="Line 62">
            <a:extLst>
              <a:ext uri="{FF2B5EF4-FFF2-40B4-BE49-F238E27FC236}">
                <a16:creationId xmlns:a16="http://schemas.microsoft.com/office/drawing/2014/main" id="{81FA8860-DB92-3A07-76E4-6D39CE67824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3810000"/>
            <a:ext cx="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43" name="Line 63">
            <a:extLst>
              <a:ext uri="{FF2B5EF4-FFF2-40B4-BE49-F238E27FC236}">
                <a16:creationId xmlns:a16="http://schemas.microsoft.com/office/drawing/2014/main" id="{105B82B7-7CB1-7C36-246B-7BF1FA9588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4114800"/>
            <a:ext cx="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44" name="Rectangle 65">
            <a:extLst>
              <a:ext uri="{FF2B5EF4-FFF2-40B4-BE49-F238E27FC236}">
                <a16:creationId xmlns:a16="http://schemas.microsoft.com/office/drawing/2014/main" id="{44B2C824-7B3A-97D3-EEE8-0A4991174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45" name="Rectangle 67">
            <a:extLst>
              <a:ext uri="{FF2B5EF4-FFF2-40B4-BE49-F238E27FC236}">
                <a16:creationId xmlns:a16="http://schemas.microsoft.com/office/drawing/2014/main" id="{41257D3D-1CF4-B1ED-42FA-A2EB65934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8946" name="Object 35">
            <a:extLst>
              <a:ext uri="{FF2B5EF4-FFF2-40B4-BE49-F238E27FC236}">
                <a16:creationId xmlns:a16="http://schemas.microsoft.com/office/drawing/2014/main" id="{C30A3AB8-919B-F040-56F9-B700A96719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1676400"/>
          <a:ext cx="2062163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1559933" imgH="918205" progId="ISISServer">
                  <p:embed/>
                </p:oleObj>
              </mc:Choice>
              <mc:Fallback>
                <p:oleObj name="ISIS/Draw Sketch" r:id="rId2" imgW="1559933" imgH="918205" progId="ISISServer">
                  <p:embed/>
                  <p:pic>
                    <p:nvPicPr>
                      <p:cNvPr id="38946" name="Object 35">
                        <a:extLst>
                          <a:ext uri="{FF2B5EF4-FFF2-40B4-BE49-F238E27FC236}">
                            <a16:creationId xmlns:a16="http://schemas.microsoft.com/office/drawing/2014/main" id="{C30A3AB8-919B-F040-56F9-B700A96719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676400"/>
                        <a:ext cx="2062163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Стрелка углом 35">
            <a:extLst>
              <a:ext uri="{FF2B5EF4-FFF2-40B4-BE49-F238E27FC236}">
                <a16:creationId xmlns:a16="http://schemas.microsoft.com/office/drawing/2014/main" id="{3FF5989B-3341-8798-E4FE-D424133245B5}"/>
              </a:ext>
            </a:extLst>
          </p:cNvPr>
          <p:cNvSpPr/>
          <p:nvPr/>
        </p:nvSpPr>
        <p:spPr>
          <a:xfrm rot="10800000">
            <a:off x="3962400" y="2133600"/>
            <a:ext cx="633413" cy="33813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Стрелка углом 36">
            <a:extLst>
              <a:ext uri="{FF2B5EF4-FFF2-40B4-BE49-F238E27FC236}">
                <a16:creationId xmlns:a16="http://schemas.microsoft.com/office/drawing/2014/main" id="{49A57E69-5F5A-770A-B942-3C96692D8C4B}"/>
              </a:ext>
            </a:extLst>
          </p:cNvPr>
          <p:cNvSpPr/>
          <p:nvPr/>
        </p:nvSpPr>
        <p:spPr>
          <a:xfrm>
            <a:off x="2057400" y="2590800"/>
            <a:ext cx="381000" cy="304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698697-6B4F-B686-79FF-B0E2EE06C1F6}"/>
              </a:ext>
            </a:extLst>
          </p:cNvPr>
          <p:cNvSpPr txBox="1"/>
          <p:nvPr/>
        </p:nvSpPr>
        <p:spPr>
          <a:xfrm>
            <a:off x="3429000" y="20638"/>
            <a:ext cx="46221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sz="2400" b="1" i="0" u="none" strike="noStrike" kern="1200" cap="all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ОКСоКИСЛОТИ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5BAAC-7B96-63FD-DC79-EE65DCE6B77E}"/>
              </a:ext>
            </a:extLst>
          </p:cNvPr>
          <p:cNvSpPr txBox="1"/>
          <p:nvPr/>
        </p:nvSpPr>
        <p:spPr>
          <a:xfrm>
            <a:off x="76201" y="5627845"/>
            <a:ext cx="9067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	За взаємним розташуванням </a:t>
            </a:r>
            <a:r>
              <a:rPr kumimoji="0" lang="uk-UA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карбоксильної</a:t>
            </a:r>
            <a:r>
              <a:rPr kumimoji="0" lang="uk-UA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та карбонільної груп вони поділяються на </a:t>
            </a:r>
            <a:r>
              <a:rPr kumimoji="0" lang="uk-UA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α, β, γ </a:t>
            </a:r>
            <a:r>
              <a:rPr kumimoji="0" lang="uk-UA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і так далі, за аналогією до </a:t>
            </a:r>
            <a:r>
              <a:rPr kumimoji="0" lang="uk-UA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гідроксикислот</a:t>
            </a:r>
            <a:r>
              <a:rPr kumimoji="0" lang="uk-UA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3A86636-202E-4E81-4049-6FEF6550A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967" y="1153608"/>
            <a:ext cx="3215482" cy="178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4D6504F2-70AB-A2C3-3405-791E21A032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364895"/>
              </p:ext>
            </p:extLst>
          </p:nvPr>
        </p:nvGraphicFramePr>
        <p:xfrm>
          <a:off x="1657602" y="3581400"/>
          <a:ext cx="5522048" cy="1523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3" imgW="3854450" imgH="1059180" progId="ISISServer">
                  <p:embed/>
                </p:oleObj>
              </mc:Choice>
              <mc:Fallback>
                <p:oleObj name="ISIS/Draw Sketch" r:id="rId3" imgW="3854450" imgH="1059180" progId="ISISServer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602" y="3581400"/>
                        <a:ext cx="5522048" cy="15239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>
            <a:extLst>
              <a:ext uri="{FF2B5EF4-FFF2-40B4-BE49-F238E27FC236}">
                <a16:creationId xmlns:a16="http://schemas.microsoft.com/office/drawing/2014/main" id="{3B57B419-2534-122F-CB50-065ABF52D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10546"/>
            <a:ext cx="89154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alt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uk-UA" alt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Піровиноградна</a:t>
            </a:r>
            <a:r>
              <a:rPr kumimoji="0" lang="uk-UA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кислота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(2-оксопропанова кислота) може бути одержана шляхом піролізу виноградної кислоти, звідки і походить її назва.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0884A8-28FB-B73B-5C0C-7623E9690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823573"/>
            <a:ext cx="89154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За участю </a:t>
            </a:r>
            <a:r>
              <a:rPr kumimoji="0" lang="uk-UA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карбоксильної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групи </a:t>
            </a:r>
            <a:r>
              <a:rPr kumimoji="0" lang="uk-UA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піровиноградна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кислота може утворювати солі та </a:t>
            </a:r>
            <a:r>
              <a:rPr kumimoji="0" lang="uk-UA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естери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9559CA-DF95-D88D-7BCA-E48748BA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551372"/>
            <a:ext cx="76436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Солі та </a:t>
            </a:r>
            <a:r>
              <a:rPr kumimoji="0" lang="uk-UA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естери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uk-UA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піровиноградної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кислоти називають </a:t>
            </a:r>
            <a:r>
              <a:rPr kumimoji="0" lang="uk-UA" altLang="ru-RU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піруватами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kumimoji="0" lang="uk-UA" alt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0043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3BDC770-C360-EA85-D1BA-3476518C2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89" y="152400"/>
            <a:ext cx="8904051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	</a:t>
            </a:r>
            <a:r>
              <a:rPr kumimoji="0" lang="uk-UA" altLang="ru-RU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In</a:t>
            </a:r>
            <a:r>
              <a:rPr kumimoji="0" lang="uk-UA" alt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uk-UA" altLang="ru-RU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vivo</a:t>
            </a:r>
            <a:r>
              <a:rPr kumimoji="0" lang="uk-UA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uk-UA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піровиноградна</a:t>
            </a:r>
            <a:r>
              <a:rPr kumimoji="0" lang="uk-UA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кислота утворюється при окисненні молочної кислоти. </a:t>
            </a:r>
            <a:r>
              <a:rPr kumimoji="0" lang="uk-UA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Піровиноградна</a:t>
            </a:r>
            <a:r>
              <a:rPr kumimoji="0" lang="uk-UA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кислота є важливим учасником процесів метаболізму. Під час виконання інтенсивної роботи організму бракує кисню і тому має місце відновлення </a:t>
            </a:r>
            <a:r>
              <a:rPr kumimoji="0" lang="uk-UA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піровиноградної</a:t>
            </a:r>
            <a:r>
              <a:rPr kumimoji="0" lang="uk-UA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кислоти до молочної кислоти за участю </a:t>
            </a:r>
            <a:r>
              <a:rPr kumimoji="0" lang="uk-UA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кофермента</a:t>
            </a:r>
            <a:r>
              <a:rPr kumimoji="0" lang="uk-UA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НАД-</a:t>
            </a:r>
            <a:r>
              <a:rPr kumimoji="0" lang="uk-UA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Н</a:t>
            </a:r>
            <a:r>
              <a:rPr kumimoji="0" lang="uk-UA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472D464D-D7DB-7086-E241-12B007B6C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890405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985E62D7-671A-5293-B1F1-FE42EB1A8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447" y="4944471"/>
            <a:ext cx="9157447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uk-UA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Накопичення молочної кислоти приводить до характерного болю в м'язах. Після відпочинку запаси кисню відновлюються, молочна кислота знову </a:t>
            </a:r>
            <a:r>
              <a:rPr kumimoji="0" lang="uk-UA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окиснюється</a:t>
            </a:r>
            <a:r>
              <a:rPr kumimoji="0" lang="uk-UA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до </a:t>
            </a:r>
            <a:r>
              <a:rPr kumimoji="0" lang="uk-UA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піровиноградної</a:t>
            </a:r>
            <a:r>
              <a:rPr kumimoji="0" lang="uk-UA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кислоти і біль зникає.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	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9680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FCF620-091E-4DAB-0AD6-B6DDA614825C}"/>
              </a:ext>
            </a:extLst>
          </p:cNvPr>
          <p:cNvSpPr txBox="1"/>
          <p:nvPr/>
        </p:nvSpPr>
        <p:spPr>
          <a:xfrm>
            <a:off x="0" y="76200"/>
            <a:ext cx="9067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uk-UA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	</a:t>
            </a:r>
            <a:r>
              <a:rPr kumimoji="0" lang="uk-UA" alt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При нагріванні </a:t>
            </a:r>
            <a:r>
              <a:rPr kumimoji="0" lang="uk-UA" alt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піровиноградної</a:t>
            </a:r>
            <a:r>
              <a:rPr kumimoji="0" lang="uk-UA" alt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кислоти з концентрованою сульфатною кислотою утворюється оцтова кислота, а при її нагріванні з розведеною сульфатною кислотою проходить реакція декарбоксилування з утворенням оцтового альдегіду:</a:t>
            </a:r>
            <a:r>
              <a:rPr kumimoji="0" lang="ru-RU" alt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lang="uk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BD0C983-3182-62DD-EC3D-C7FCFB91A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353719"/>
            <a:ext cx="107527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915AF4D-64C0-DC29-5F23-4CE7C0ECAB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480312"/>
              </p:ext>
            </p:extLst>
          </p:nvPr>
        </p:nvGraphicFramePr>
        <p:xfrm>
          <a:off x="2273966" y="943523"/>
          <a:ext cx="4566106" cy="1419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3200400" imgH="1003300" progId="ISISServer">
                  <p:embed/>
                </p:oleObj>
              </mc:Choice>
              <mc:Fallback>
                <p:oleObj name="ISIS/Draw Sketch" r:id="rId2" imgW="3200400" imgH="1003300" progId="ISISServer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966" y="943523"/>
                        <a:ext cx="4566106" cy="1419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3CB36E36-0B74-67D4-6971-57F7C0B9F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399" y="3047999"/>
            <a:ext cx="13941851" cy="5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E46F2AE-5637-8335-5EAB-98BAF663C8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08456"/>
              </p:ext>
            </p:extLst>
          </p:nvPr>
        </p:nvGraphicFramePr>
        <p:xfrm>
          <a:off x="2743200" y="2273165"/>
          <a:ext cx="4372537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4" imgW="2841126" imgH="1044120" progId="ISISServer">
                  <p:embed/>
                </p:oleObj>
              </mc:Choice>
              <mc:Fallback>
                <p:oleObj name="ISIS/Draw Sketch" r:id="rId4" imgW="2841126" imgH="1044120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273165"/>
                        <a:ext cx="4372537" cy="160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FE3F3ED-C711-1FFB-6497-C73AFCCE8BE4}"/>
              </a:ext>
            </a:extLst>
          </p:cNvPr>
          <p:cNvSpPr txBox="1"/>
          <p:nvPr/>
        </p:nvSpPr>
        <p:spPr>
          <a:xfrm>
            <a:off x="0" y="3817144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uk-UA" i="1" dirty="0">
                <a:effectLst/>
                <a:ea typeface="Times New Roman" panose="02020603050405020304" pitchFamily="18" charset="0"/>
              </a:rPr>
              <a:t>	</a:t>
            </a:r>
            <a:r>
              <a:rPr lang="uk-UA" i="1" dirty="0" err="1">
                <a:effectLst/>
                <a:ea typeface="Times New Roman" panose="02020603050405020304" pitchFamily="18" charset="0"/>
              </a:rPr>
              <a:t>Іn</a:t>
            </a:r>
            <a:r>
              <a:rPr lang="uk-UA" i="1" dirty="0">
                <a:effectLst/>
                <a:ea typeface="Times New Roman" panose="02020603050405020304" pitchFamily="18" charset="0"/>
              </a:rPr>
              <a:t> </a:t>
            </a:r>
            <a:r>
              <a:rPr lang="uk-UA" i="1" dirty="0" err="1">
                <a:effectLst/>
                <a:ea typeface="Times New Roman" panose="02020603050405020304" pitchFamily="18" charset="0"/>
              </a:rPr>
              <a:t>vivo</a:t>
            </a:r>
            <a:r>
              <a:rPr lang="uk-UA" dirty="0">
                <a:effectLst/>
                <a:ea typeface="Times New Roman" panose="02020603050405020304" pitchFamily="18" charset="0"/>
              </a:rPr>
              <a:t> декарбоксилування </a:t>
            </a:r>
            <a:r>
              <a:rPr lang="uk-UA" dirty="0" err="1">
                <a:effectLst/>
                <a:ea typeface="Times New Roman" panose="02020603050405020304" pitchFamily="18" charset="0"/>
              </a:rPr>
              <a:t>піровиноградної</a:t>
            </a:r>
            <a:r>
              <a:rPr lang="uk-UA" dirty="0">
                <a:effectLst/>
                <a:ea typeface="Times New Roman" panose="02020603050405020304" pitchFamily="18" charset="0"/>
              </a:rPr>
              <a:t> кислоти відбувається за участю ферменту </a:t>
            </a:r>
            <a:r>
              <a:rPr lang="uk-UA" i="1" dirty="0">
                <a:effectLst/>
                <a:ea typeface="Times New Roman" panose="02020603050405020304" pitchFamily="18" charset="0"/>
              </a:rPr>
              <a:t>декарбоксилази</a:t>
            </a:r>
            <a:r>
              <a:rPr lang="uk-UA" dirty="0">
                <a:effectLst/>
                <a:ea typeface="Times New Roman" panose="02020603050405020304" pitchFamily="18" charset="0"/>
              </a:rPr>
              <a:t>. Утворений при цьому ацетальдегід за допомогою НАД</a:t>
            </a:r>
            <a:r>
              <a:rPr lang="uk-UA" baseline="30000" dirty="0">
                <a:effectLst/>
                <a:ea typeface="Times New Roman" panose="02020603050405020304" pitchFamily="18" charset="0"/>
              </a:rPr>
              <a:t>+</a:t>
            </a:r>
            <a:r>
              <a:rPr lang="uk-UA" dirty="0">
                <a:effectLst/>
                <a:ea typeface="Times New Roman" panose="02020603050405020304" pitchFamily="18" charset="0"/>
              </a:rPr>
              <a:t> і </a:t>
            </a:r>
            <a:r>
              <a:rPr lang="uk-UA" dirty="0" err="1">
                <a:effectLst/>
                <a:ea typeface="Times New Roman" panose="02020603050405020304" pitchFamily="18" charset="0"/>
              </a:rPr>
              <a:t>КоА</a:t>
            </a:r>
            <a:r>
              <a:rPr lang="uk-UA" dirty="0">
                <a:effectLst/>
                <a:ea typeface="Times New Roman" panose="02020603050405020304" pitchFamily="18" charset="0"/>
              </a:rPr>
              <a:t> перетворюється у </a:t>
            </a:r>
            <a:r>
              <a:rPr lang="uk-UA" dirty="0" err="1">
                <a:effectLst/>
                <a:ea typeface="Times New Roman" panose="02020603050405020304" pitchFamily="18" charset="0"/>
              </a:rPr>
              <a:t>життєвоважливий</a:t>
            </a:r>
            <a:r>
              <a:rPr lang="uk-UA" dirty="0">
                <a:effectLst/>
                <a:ea typeface="Times New Roman" panose="02020603050405020304" pitchFamily="18" charset="0"/>
              </a:rPr>
              <a:t> </a:t>
            </a:r>
            <a:r>
              <a:rPr lang="uk-UA" b="1" i="1" dirty="0" err="1">
                <a:effectLst/>
                <a:ea typeface="Times New Roman" panose="02020603050405020304" pitchFamily="18" charset="0"/>
              </a:rPr>
              <a:t>ацетилкофермент</a:t>
            </a:r>
            <a:r>
              <a:rPr lang="uk-UA" b="1" i="1" dirty="0">
                <a:effectLst/>
                <a:ea typeface="Times New Roman" panose="02020603050405020304" pitchFamily="18" charset="0"/>
              </a:rPr>
              <a:t> А </a:t>
            </a:r>
            <a:r>
              <a:rPr lang="uk-UA" dirty="0">
                <a:effectLst/>
                <a:ea typeface="Times New Roman" panose="02020603050405020304" pitchFamily="18" charset="0"/>
              </a:rPr>
              <a:t>(Ас-</a:t>
            </a:r>
            <a:r>
              <a:rPr lang="uk-UA" dirty="0" err="1">
                <a:effectLst/>
                <a:ea typeface="Times New Roman" panose="02020603050405020304" pitchFamily="18" charset="0"/>
              </a:rPr>
              <a:t>КоА</a:t>
            </a:r>
            <a:r>
              <a:rPr lang="uk-UA" dirty="0">
                <a:effectLst/>
                <a:ea typeface="Times New Roman" panose="02020603050405020304" pitchFamily="18" charset="0"/>
              </a:rPr>
              <a:t>). Він також відіграє ключову роль у біосинтезі вищих жирних кислот.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412C89C2-3BF0-CC12-BB1F-9E7D8E1D0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82874"/>
            <a:ext cx="553998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7852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B11873-4D6D-CB57-F78B-EB109C4E67BD}"/>
              </a:ext>
            </a:extLst>
          </p:cNvPr>
          <p:cNvSpPr txBox="1"/>
          <p:nvPr/>
        </p:nvSpPr>
        <p:spPr>
          <a:xfrm>
            <a:off x="76200" y="76200"/>
            <a:ext cx="8991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uk-UA" b="1" dirty="0">
                <a:effectLst/>
                <a:ea typeface="Times New Roman" panose="02020603050405020304" pitchFamily="18" charset="0"/>
              </a:rPr>
              <a:t>	</a:t>
            </a:r>
            <a:r>
              <a:rPr lang="uk-UA" b="1" dirty="0" err="1">
                <a:effectLst/>
                <a:ea typeface="Times New Roman" panose="02020603050405020304" pitchFamily="18" charset="0"/>
              </a:rPr>
              <a:t>Щавлевооцтова</a:t>
            </a:r>
            <a:r>
              <a:rPr lang="uk-UA" b="1" dirty="0">
                <a:effectLst/>
                <a:ea typeface="Times New Roman" panose="02020603050405020304" pitchFamily="18" charset="0"/>
              </a:rPr>
              <a:t> кислота</a:t>
            </a:r>
            <a:r>
              <a:rPr lang="uk-UA" dirty="0">
                <a:effectLst/>
                <a:ea typeface="Times New Roman" panose="02020603050405020304" pitchFamily="18" charset="0"/>
              </a:rPr>
              <a:t> (</a:t>
            </a:r>
            <a:r>
              <a:rPr lang="uk-UA" dirty="0" err="1">
                <a:effectLst/>
                <a:ea typeface="Times New Roman" panose="02020603050405020304" pitchFamily="18" charset="0"/>
              </a:rPr>
              <a:t>оксобутандіова</a:t>
            </a:r>
            <a:r>
              <a:rPr lang="uk-UA" dirty="0">
                <a:effectLst/>
                <a:ea typeface="Times New Roman" panose="02020603050405020304" pitchFamily="18" charset="0"/>
              </a:rPr>
              <a:t> кислота) – </a:t>
            </a:r>
            <a:r>
              <a:rPr lang="uk-UA" dirty="0" err="1">
                <a:effectLst/>
                <a:ea typeface="Times New Roman" panose="02020603050405020304" pitchFamily="18" charset="0"/>
              </a:rPr>
              <a:t>оксокислота</a:t>
            </a:r>
            <a:r>
              <a:rPr lang="uk-UA" dirty="0">
                <a:effectLst/>
                <a:ea typeface="Times New Roman" panose="02020603050405020304" pitchFamily="18" charset="0"/>
              </a:rPr>
              <a:t>, яку  можна віднести, як до </a:t>
            </a:r>
            <a:r>
              <a:rPr lang="uk-UA" i="1" dirty="0">
                <a:effectLst/>
                <a:ea typeface="Times New Roman" panose="02020603050405020304" pitchFamily="18" charset="0"/>
              </a:rPr>
              <a:t>α</a:t>
            </a:r>
            <a:r>
              <a:rPr lang="uk-UA" dirty="0">
                <a:effectLst/>
                <a:ea typeface="Times New Roman" panose="02020603050405020304" pitchFamily="18" charset="0"/>
              </a:rPr>
              <a:t>-, так і до</a:t>
            </a:r>
            <a:r>
              <a:rPr lang="uk-UA" i="1" dirty="0">
                <a:effectLst/>
                <a:ea typeface="Times New Roman" panose="02020603050405020304" pitchFamily="18" charset="0"/>
              </a:rPr>
              <a:t> β</a:t>
            </a:r>
            <a:r>
              <a:rPr lang="uk-UA" dirty="0">
                <a:effectLst/>
                <a:ea typeface="Times New Roman" panose="02020603050405020304" pitchFamily="18" charset="0"/>
              </a:rPr>
              <a:t>-</a:t>
            </a:r>
            <a:r>
              <a:rPr lang="uk-UA" dirty="0" err="1">
                <a:effectLst/>
                <a:ea typeface="Times New Roman" panose="02020603050405020304" pitchFamily="18" charset="0"/>
              </a:rPr>
              <a:t>кетонокислот</a:t>
            </a:r>
            <a:r>
              <a:rPr lang="uk-UA" dirty="0">
                <a:effectLst/>
                <a:ea typeface="Times New Roman" panose="02020603050405020304" pitchFamily="18" charset="0"/>
              </a:rPr>
              <a:t>. </a:t>
            </a:r>
            <a:r>
              <a:rPr lang="uk-UA" dirty="0" err="1">
                <a:effectLst/>
                <a:ea typeface="Times New Roman" panose="02020603050405020304" pitchFamily="18" charset="0"/>
              </a:rPr>
              <a:t>Щавлевооцтова</a:t>
            </a:r>
            <a:r>
              <a:rPr lang="uk-UA" dirty="0">
                <a:effectLst/>
                <a:ea typeface="Times New Roman" panose="02020603050405020304" pitchFamily="18" charset="0"/>
              </a:rPr>
              <a:t> кислота є важливим продуктом метаболізму. В організмі вона утворюється при окисненні яблучної кислоти і під дією Ас-</a:t>
            </a:r>
            <a:r>
              <a:rPr lang="uk-UA" dirty="0" err="1">
                <a:effectLst/>
                <a:ea typeface="Times New Roman" panose="02020603050405020304" pitchFamily="18" charset="0"/>
              </a:rPr>
              <a:t>КоА</a:t>
            </a:r>
            <a:r>
              <a:rPr lang="uk-UA" dirty="0">
                <a:effectLst/>
                <a:ea typeface="Times New Roman" panose="02020603050405020304" pitchFamily="18" charset="0"/>
              </a:rPr>
              <a:t> перетворюється в лимонну кислоту. При декарбоксилуванні </a:t>
            </a:r>
            <a:r>
              <a:rPr lang="uk-UA" dirty="0" err="1">
                <a:effectLst/>
                <a:ea typeface="Times New Roman" panose="02020603050405020304" pitchFamily="18" charset="0"/>
              </a:rPr>
              <a:t>щавлевооцтової</a:t>
            </a:r>
            <a:r>
              <a:rPr lang="uk-UA" dirty="0">
                <a:effectLst/>
                <a:ea typeface="Times New Roman" panose="02020603050405020304" pitchFamily="18" charset="0"/>
              </a:rPr>
              <a:t> кислоти утворюється </a:t>
            </a:r>
            <a:r>
              <a:rPr lang="uk-UA" dirty="0" err="1">
                <a:effectLst/>
                <a:ea typeface="Times New Roman" panose="02020603050405020304" pitchFamily="18" charset="0"/>
              </a:rPr>
              <a:t>піровиноградна</a:t>
            </a:r>
            <a:r>
              <a:rPr lang="uk-UA" dirty="0">
                <a:effectLst/>
                <a:ea typeface="Times New Roman" panose="02020603050405020304" pitchFamily="18" charset="0"/>
              </a:rPr>
              <a:t> кислота: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6E7144A-41F1-98E6-2C23-C9072CE7C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08704"/>
            <a:ext cx="11824763" cy="4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AB0EBF3E-0FD5-7D2A-E001-CA0B63E523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635604"/>
              </p:ext>
            </p:extLst>
          </p:nvPr>
        </p:nvGraphicFramePr>
        <p:xfrm>
          <a:off x="2103700" y="1508704"/>
          <a:ext cx="4916395" cy="210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3251200" imgH="1397000" progId="ISISServer">
                  <p:embed/>
                </p:oleObj>
              </mc:Choice>
              <mc:Fallback>
                <p:oleObj name="ISIS/Draw Sketch" r:id="rId2" imgW="3251200" imgH="1397000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700" y="1508704"/>
                        <a:ext cx="4916395" cy="2104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3B14A81-9E31-B3A8-7594-3837BF3FE8AB}"/>
              </a:ext>
            </a:extLst>
          </p:cNvPr>
          <p:cNvSpPr txBox="1"/>
          <p:nvPr/>
        </p:nvSpPr>
        <p:spPr>
          <a:xfrm>
            <a:off x="304800" y="3618110"/>
            <a:ext cx="8915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1" dirty="0">
                <a:effectLst/>
                <a:ea typeface="Times New Roman" panose="02020603050405020304" pitchFamily="18" charset="0"/>
              </a:rPr>
              <a:t>α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-</a:t>
            </a:r>
            <a:r>
              <a:rPr lang="uk-UA" sz="2000" b="1" dirty="0" err="1">
                <a:effectLst/>
                <a:ea typeface="Times New Roman" panose="02020603050405020304" pitchFamily="18" charset="0"/>
              </a:rPr>
              <a:t>Кетоглутарова</a:t>
            </a:r>
            <a:r>
              <a:rPr lang="uk-UA" sz="2000" b="1" dirty="0">
                <a:effectLst/>
                <a:ea typeface="Times New Roman" panose="02020603050405020304" pitchFamily="18" charset="0"/>
              </a:rPr>
              <a:t> кислота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водночас є</a:t>
            </a:r>
            <a:r>
              <a:rPr lang="uk-UA" sz="2000" i="1" dirty="0">
                <a:effectLst/>
                <a:ea typeface="Times New Roman" panose="02020603050405020304" pitchFamily="18" charset="0"/>
              </a:rPr>
              <a:t> α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- і </a:t>
            </a:r>
            <a:r>
              <a:rPr lang="uk-UA" sz="2000" i="1" dirty="0">
                <a:effectLst/>
                <a:ea typeface="Times New Roman" panose="02020603050405020304" pitchFamily="18" charset="0"/>
              </a:rPr>
              <a:t>γ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-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кетонокислотою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. </a:t>
            </a:r>
            <a:endParaRPr lang="uk-UA" sz="2000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9D3173AB-A043-BF5B-F932-8BD4AB624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524013"/>
            <a:ext cx="95675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2F3D66C2-AD92-739A-D142-285788FBB2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108155"/>
              </p:ext>
            </p:extLst>
          </p:nvPr>
        </p:nvGraphicFramePr>
        <p:xfrm>
          <a:off x="2286000" y="4335539"/>
          <a:ext cx="4813013" cy="973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4" imgW="2464188" imgH="499686" progId="ISISServer">
                  <p:embed/>
                </p:oleObj>
              </mc:Choice>
              <mc:Fallback>
                <p:oleObj name="ISIS/Draw Sketch" r:id="rId4" imgW="2464188" imgH="499686" progId="ISISServer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335539"/>
                        <a:ext cx="4813013" cy="9734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107B1B9-041D-4060-F81A-9C0776809C64}"/>
              </a:ext>
            </a:extLst>
          </p:cNvPr>
          <p:cNvSpPr txBox="1"/>
          <p:nvPr/>
        </p:nvSpPr>
        <p:spPr>
          <a:xfrm>
            <a:off x="-76200" y="5226784"/>
            <a:ext cx="8991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uk-UA" dirty="0">
                <a:effectLst/>
                <a:ea typeface="Times New Roman" panose="02020603050405020304" pitchFamily="18" charset="0"/>
              </a:rPr>
              <a:t>	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Вона бере участь у циклі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трикарбонових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кислот. З неї також шляхом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трансамінування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утворюється </a:t>
            </a:r>
            <a:r>
              <a:rPr lang="uk-UA" sz="2000" i="1" dirty="0">
                <a:effectLst/>
                <a:ea typeface="Times New Roman" panose="02020603050405020304" pitchFamily="18" charset="0"/>
              </a:rPr>
              <a:t>аспарагінова</a:t>
            </a:r>
            <a:r>
              <a:rPr lang="uk-UA" sz="20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кислота, яка входить до складу білків. Крім того, із аспарагінової кислоти утворюється </a:t>
            </a:r>
            <a:r>
              <a:rPr lang="uk-UA" sz="2000" i="1" dirty="0">
                <a:effectLst/>
                <a:ea typeface="Times New Roman" panose="02020603050405020304" pitchFamily="18" charset="0"/>
              </a:rPr>
              <a:t>γ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-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аміномасляна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кислота, яка виконує ряд важливих біологічних функцій та застосовується як лікарський препарат.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9816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CF122E-EFD1-624C-CD87-3184B30C0B68}"/>
              </a:ext>
            </a:extLst>
          </p:cNvPr>
          <p:cNvSpPr txBox="1"/>
          <p:nvPr/>
        </p:nvSpPr>
        <p:spPr>
          <a:xfrm>
            <a:off x="76200" y="152400"/>
            <a:ext cx="891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uk-UA" b="1" dirty="0">
                <a:effectLst/>
                <a:ea typeface="Times New Roman" panose="02020603050405020304" pitchFamily="18" charset="0"/>
              </a:rPr>
              <a:t>	Ацетооцтова кислота.</a:t>
            </a:r>
            <a:r>
              <a:rPr lang="uk-UA" dirty="0">
                <a:effectLst/>
                <a:ea typeface="Times New Roman" panose="02020603050405020304" pitchFamily="18" charset="0"/>
              </a:rPr>
              <a:t> Важливе значення з теоретичної і практичної точок зору має ацетооцтова кислота.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549C019-8986-92C6-7DB4-1D0AE595C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0"/>
            <a:ext cx="1671638" cy="115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733528-E4E1-4CC5-9122-0287F26C4459}"/>
              </a:ext>
            </a:extLst>
          </p:cNvPr>
          <p:cNvSpPr txBox="1"/>
          <p:nvPr/>
        </p:nvSpPr>
        <p:spPr>
          <a:xfrm>
            <a:off x="-34834" y="1524000"/>
            <a:ext cx="90438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uk-UA" dirty="0">
                <a:effectLst/>
                <a:ea typeface="Times New Roman" panose="02020603050405020304" pitchFamily="18" charset="0"/>
              </a:rPr>
              <a:t>	При </a:t>
            </a:r>
            <a:r>
              <a:rPr lang="uk-UA" dirty="0" err="1">
                <a:effectLst/>
                <a:ea typeface="Times New Roman" panose="02020603050405020304" pitchFamily="18" charset="0"/>
              </a:rPr>
              <a:t>естерифікації</a:t>
            </a:r>
            <a:r>
              <a:rPr lang="uk-UA" dirty="0">
                <a:effectLst/>
                <a:ea typeface="Times New Roman" panose="02020603050405020304" pitchFamily="18" charset="0"/>
              </a:rPr>
              <a:t> ацетооцтової кислоти етанолом утворюється </a:t>
            </a:r>
            <a:r>
              <a:rPr lang="uk-UA" i="1" dirty="0">
                <a:effectLst/>
                <a:ea typeface="Times New Roman" panose="02020603050405020304" pitchFamily="18" charset="0"/>
              </a:rPr>
              <a:t>ацетооцтовий </a:t>
            </a:r>
            <a:r>
              <a:rPr lang="uk-UA" i="1" dirty="0" err="1">
                <a:effectLst/>
                <a:ea typeface="Times New Roman" panose="02020603050405020304" pitchFamily="18" charset="0"/>
              </a:rPr>
              <a:t>естер</a:t>
            </a:r>
            <a:r>
              <a:rPr lang="uk-UA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ea typeface="Times New Roman" panose="02020603050405020304" pitchFamily="18" charset="0"/>
              </a:rPr>
              <a:t>– речовина, яку під назвою „ацетооцтовий ефір” широко використовують в органічному синтезі, в </a:t>
            </a:r>
            <a:r>
              <a:rPr lang="uk-UA" dirty="0" err="1">
                <a:effectLst/>
                <a:ea typeface="Times New Roman" panose="02020603050405020304" pitchFamily="18" charset="0"/>
              </a:rPr>
              <a:t>т.ч</a:t>
            </a:r>
            <a:r>
              <a:rPr lang="uk-UA" dirty="0">
                <a:effectLst/>
                <a:ea typeface="Times New Roman" panose="02020603050405020304" pitchFamily="18" charset="0"/>
              </a:rPr>
              <a:t>. і для добування ряду лікарських препаратів.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6D4327F2-5C77-5A49-928B-7AE6EABBB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7" y="2393510"/>
            <a:ext cx="7658977" cy="118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893F4E-42FC-7995-A73D-5A6F622E9ECC}"/>
              </a:ext>
            </a:extLst>
          </p:cNvPr>
          <p:cNvSpPr txBox="1"/>
          <p:nvPr/>
        </p:nvSpPr>
        <p:spPr>
          <a:xfrm>
            <a:off x="152400" y="3581400"/>
            <a:ext cx="899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uk-UA" dirty="0">
                <a:effectLst/>
                <a:ea typeface="Times New Roman" panose="02020603050405020304" pitchFamily="18" charset="0"/>
              </a:rPr>
              <a:t>	Для ацетооцтового </a:t>
            </a:r>
            <a:r>
              <a:rPr lang="uk-UA" dirty="0" err="1">
                <a:effectLst/>
                <a:ea typeface="Times New Roman" panose="02020603050405020304" pitchFamily="18" charset="0"/>
              </a:rPr>
              <a:t>естеру</a:t>
            </a:r>
            <a:r>
              <a:rPr lang="uk-UA" dirty="0">
                <a:effectLst/>
                <a:ea typeface="Times New Roman" panose="02020603050405020304" pitchFamily="18" charset="0"/>
              </a:rPr>
              <a:t> характерне явище таутомерії</a:t>
            </a:r>
            <a:r>
              <a:rPr lang="uk-UA" b="1" i="1" dirty="0">
                <a:effectLst/>
                <a:ea typeface="Times New Roman" panose="02020603050405020304" pitchFamily="18" charset="0"/>
              </a:rPr>
              <a:t>.</a:t>
            </a:r>
            <a:r>
              <a:rPr lang="uk-UA" b="1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D2C20761-6941-80D1-670C-51CF3F9EE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27182"/>
            <a:ext cx="6147002" cy="111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03EC6C-AF2B-8501-6C80-02328A5EBB06}"/>
              </a:ext>
            </a:extLst>
          </p:cNvPr>
          <p:cNvSpPr txBox="1"/>
          <p:nvPr/>
        </p:nvSpPr>
        <p:spPr>
          <a:xfrm>
            <a:off x="381000" y="5562600"/>
            <a:ext cx="9043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uk-UA" dirty="0">
                <a:effectLst/>
                <a:ea typeface="Times New Roman" panose="02020603050405020304" pitchFamily="18" charset="0"/>
              </a:rPr>
              <a:t>	Такий вид таутомерії називають </a:t>
            </a:r>
            <a:r>
              <a:rPr lang="uk-UA" i="1" dirty="0">
                <a:effectLst/>
                <a:ea typeface="Times New Roman" panose="02020603050405020304" pitchFamily="18" charset="0"/>
              </a:rPr>
              <a:t>кето-</a:t>
            </a:r>
            <a:r>
              <a:rPr lang="uk-UA" i="1" dirty="0" err="1">
                <a:effectLst/>
                <a:ea typeface="Times New Roman" panose="02020603050405020304" pitchFamily="18" charset="0"/>
              </a:rPr>
              <a:t>енольною</a:t>
            </a:r>
            <a:r>
              <a:rPr lang="uk-UA" i="1" dirty="0">
                <a:effectLst/>
                <a:ea typeface="Times New Roman" panose="02020603050405020304" pitchFamily="18" charset="0"/>
              </a:rPr>
              <a:t> таутомерією</a:t>
            </a:r>
            <a:r>
              <a:rPr lang="uk-UA" dirty="0">
                <a:effectLst/>
                <a:ea typeface="Times New Roman" panose="02020603050405020304" pitchFamily="18" charset="0"/>
              </a:rPr>
              <a:t>.</a:t>
            </a:r>
            <a:endParaRPr lang="ru-RU" dirty="0">
              <a:effectLst/>
              <a:ea typeface="Times New Roman" panose="02020603050405020304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uk-UA" dirty="0">
                <a:effectLst/>
                <a:ea typeface="Times New Roman" panose="02020603050405020304" pitchFamily="18" charset="0"/>
              </a:rPr>
              <a:t>	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9476CE4-0B9A-3522-0104-7F45D4E21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803" y="5731132"/>
            <a:ext cx="9856159" cy="5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9898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5800" y="247622"/>
            <a:ext cx="6229350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spc="-100" dirty="0"/>
              <a:t>Класифікація карбонових</a:t>
            </a:r>
            <a:r>
              <a:rPr sz="2950" spc="35" dirty="0"/>
              <a:t> </a:t>
            </a:r>
            <a:r>
              <a:rPr sz="2950" spc="-95" dirty="0"/>
              <a:t>кислот</a:t>
            </a:r>
            <a:endParaRPr sz="2950"/>
          </a:p>
        </p:txBody>
      </p:sp>
      <p:sp>
        <p:nvSpPr>
          <p:cNvPr id="3" name="object 3"/>
          <p:cNvSpPr/>
          <p:nvPr/>
        </p:nvSpPr>
        <p:spPr>
          <a:xfrm>
            <a:off x="646175" y="1524000"/>
            <a:ext cx="7848600" cy="3968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46FBEE-B284-A772-5190-591D2B38ADA8}"/>
              </a:ext>
            </a:extLst>
          </p:cNvPr>
          <p:cNvSpPr txBox="1"/>
          <p:nvPr/>
        </p:nvSpPr>
        <p:spPr>
          <a:xfrm>
            <a:off x="228600" y="3198196"/>
            <a:ext cx="9067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uk-UA" dirty="0">
                <a:effectLst/>
                <a:ea typeface="Times New Roman" panose="02020603050405020304" pitchFamily="18" charset="0"/>
              </a:rPr>
              <a:t>	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Ацетооцтова кислота разом з </a:t>
            </a:r>
            <a:r>
              <a:rPr lang="el-GR" sz="2000" dirty="0">
                <a:effectLst/>
                <a:ea typeface="Times New Roman" panose="02020603050405020304" pitchFamily="18" charset="0"/>
              </a:rPr>
              <a:t>β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-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гідроксимасляною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кислотою та ацетоном складають групу так званих „</a:t>
            </a:r>
            <a:r>
              <a:rPr lang="uk-UA" sz="2000" i="1" dirty="0">
                <a:effectLst/>
                <a:ea typeface="Times New Roman" panose="02020603050405020304" pitchFamily="18" charset="0"/>
              </a:rPr>
              <a:t>кетонових тіл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” („</a:t>
            </a:r>
            <a:r>
              <a:rPr lang="uk-UA" sz="2000" i="1" dirty="0">
                <a:effectLst/>
                <a:ea typeface="Times New Roman" panose="02020603050405020304" pitchFamily="18" charset="0"/>
              </a:rPr>
              <a:t>ацетонових тіл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”). Вони утворюються в організмі за схемою:</a:t>
            </a: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21E5457-8282-3298-2A6C-0E86B5883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419600"/>
            <a:ext cx="99677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2F9FB5C-60DD-360D-7AF5-A29AC5901A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816918"/>
              </p:ext>
            </p:extLst>
          </p:nvPr>
        </p:nvGraphicFramePr>
        <p:xfrm>
          <a:off x="357808" y="4876800"/>
          <a:ext cx="8428383" cy="1214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5353050" imgH="774700" progId="ISISServer">
                  <p:embed/>
                </p:oleObj>
              </mc:Choice>
              <mc:Fallback>
                <p:oleObj name="ISIS/Draw Sketch" r:id="rId2" imgW="5353050" imgH="774700" progId="ISISServer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08" y="4876800"/>
                        <a:ext cx="8428383" cy="12149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536714C-7E86-2C36-993E-EE6FFF3F9D70}"/>
              </a:ext>
            </a:extLst>
          </p:cNvPr>
          <p:cNvSpPr txBox="1"/>
          <p:nvPr/>
        </p:nvSpPr>
        <p:spPr>
          <a:xfrm>
            <a:off x="-123856" y="516165"/>
            <a:ext cx="91171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	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При відновленні </a:t>
            </a:r>
            <a:r>
              <a:rPr kumimoji="0" lang="uk-UA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кетонокислот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та їх </a:t>
            </a:r>
            <a:r>
              <a:rPr kumimoji="0" lang="uk-UA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естерів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утворюються </a:t>
            </a:r>
            <a:r>
              <a:rPr kumimoji="0" lang="uk-UA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гідроксикислоти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:</a:t>
            </a:r>
            <a:endParaRPr lang="uk-UA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883EFCB2-4397-FBB8-0873-2E2962421E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121237"/>
              </p:ext>
            </p:extLst>
          </p:nvPr>
        </p:nvGraphicFramePr>
        <p:xfrm>
          <a:off x="914400" y="1447800"/>
          <a:ext cx="7040595" cy="1275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4" imgW="4945899" imgH="888965" progId="ISISServer">
                  <p:embed/>
                </p:oleObj>
              </mc:Choice>
              <mc:Fallback>
                <p:oleObj name="ISIS/Draw Sketch" r:id="rId4" imgW="4945899" imgH="888965" progId="ISISServer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0342B7CC-ED1B-5DB3-B4F2-485040CCE5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7040595" cy="12752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87089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>
            <a:extLst>
              <a:ext uri="{FF2B5EF4-FFF2-40B4-BE49-F238E27FC236}">
                <a16:creationId xmlns:a16="http://schemas.microsoft.com/office/drawing/2014/main" id="{8A8AAA77-B935-758F-EEAD-38CC8CB15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85344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ЦИКЛ ТРИКАРБОНОВИХ КИСЛОТ (цикл Кребса, цитратний цикл, ЦТК) — цикл перетворення ди- і трикарбонових кислот — кінцева стадія окиснювального катаболізму, в якому відбувається повне «згоряння» до СО</a:t>
            </a:r>
            <a:r>
              <a:rPr kumimoji="0" lang="uk-UA" altLang="ru-RU" sz="1800" b="1" i="0" u="none" strike="noStrike" kern="120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uk-UA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та Н</a:t>
            </a:r>
            <a:r>
              <a:rPr kumimoji="0" lang="uk-UA" altLang="ru-RU" sz="1800" b="1" i="0" u="none" strike="noStrike" kern="120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uk-UA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О активної форми оцтової кислоти (ацетил-КоА), яка утворюється у вигляді проміжного продукту вуглеводного, ліпідного та білкового обміну.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33C9220-9C96-589D-45D6-71E004D42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altLang="ru-RU" sz="2000" b="1" i="1" dirty="0">
                <a:solidFill>
                  <a:srgbClr val="660033"/>
                </a:solidFill>
                <a:latin typeface="Tahoma" pitchFamily="34" charset="0"/>
                <a:ea typeface="+mn-ea"/>
                <a:cs typeface="Arial" charset="0"/>
              </a:rPr>
              <a:t>ЦИКЛ ТРИКАРБОНОВИХ КИСЛОТ</a:t>
            </a:r>
          </a:p>
        </p:txBody>
      </p:sp>
      <p:pic>
        <p:nvPicPr>
          <p:cNvPr id="40964" name="Picture 3">
            <a:extLst>
              <a:ext uri="{FF2B5EF4-FFF2-40B4-BE49-F238E27FC236}">
                <a16:creationId xmlns:a16="http://schemas.microsoft.com/office/drawing/2014/main" id="{349A536F-3A51-354A-108B-6C3F99295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0" b="3607"/>
          <a:stretch>
            <a:fillRect/>
          </a:stretch>
        </p:blipFill>
        <p:spPr bwMode="auto">
          <a:xfrm>
            <a:off x="3594100" y="2590800"/>
            <a:ext cx="54991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">
            <a:extLst>
              <a:ext uri="{FF2B5EF4-FFF2-40B4-BE49-F238E27FC236}">
                <a16:creationId xmlns:a16="http://schemas.microsoft.com/office/drawing/2014/main" id="{DC238F49-A843-3B9C-BA8E-C51C63E11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6290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2">
            <a:extLst>
              <a:ext uri="{FF2B5EF4-FFF2-40B4-BE49-F238E27FC236}">
                <a16:creationId xmlns:a16="http://schemas.microsoft.com/office/drawing/2014/main" id="{C2B760AA-88A0-F59C-C5BE-89FCFE83B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1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1.Утворення  лимонної  кислоти  (цитрату)  за  рахунок  конденсації  ацетил – КоА з щавлевооцтовою кислотою (оксалоацетатом): </a:t>
            </a:r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3CF9240E-5581-6FD2-343C-5ABA07C5F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74676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Прямоугольник 4">
            <a:extLst>
              <a:ext uri="{FF2B5EF4-FFF2-40B4-BE49-F238E27FC236}">
                <a16:creationId xmlns:a16="http://schemas.microsoft.com/office/drawing/2014/main" id="{8B5DA84F-C0A7-D860-5699-536EF472B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13360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1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2.Перетворення  (ізомеризація)  цитрату  на  ізоцитрат.  Реакція  каталізується ферментом аконітазою і складається з двох етапів.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1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2.1. Дегідратація лимонної кислоти з  утворенням цис – аконітової  кислоти (цис – аконітату): </a:t>
            </a:r>
          </a:p>
        </p:txBody>
      </p:sp>
      <p:pic>
        <p:nvPicPr>
          <p:cNvPr id="41989" name="Picture 3">
            <a:extLst>
              <a:ext uri="{FF2B5EF4-FFF2-40B4-BE49-F238E27FC236}">
                <a16:creationId xmlns:a16="http://schemas.microsoft.com/office/drawing/2014/main" id="{487C68E9-FDC1-B938-A19C-B4249B44A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76600"/>
            <a:ext cx="44100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Прямоугольник 6">
            <a:extLst>
              <a:ext uri="{FF2B5EF4-FFF2-40B4-BE49-F238E27FC236}">
                <a16:creationId xmlns:a16="http://schemas.microsoft.com/office/drawing/2014/main" id="{2AB19D7F-28A6-3D69-5403-AD4CDB9B1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8006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1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2.2. Приєднання до цис – аконітату молекули води. При приєднанні  до подвійного зв’язку в складі цис – аконітату Н+ та ОН – у транс –  положенні  результатом  реакції  є  утворення  ізолимонної  кислоти (ізоцитрату): </a:t>
            </a:r>
          </a:p>
        </p:txBody>
      </p:sp>
      <p:pic>
        <p:nvPicPr>
          <p:cNvPr id="41991" name="Picture 4">
            <a:extLst>
              <a:ext uri="{FF2B5EF4-FFF2-40B4-BE49-F238E27FC236}">
                <a16:creationId xmlns:a16="http://schemas.microsoft.com/office/drawing/2014/main" id="{9F297D14-BBED-F9D1-0AF1-A207A886C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31242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2">
            <a:extLst>
              <a:ext uri="{FF2B5EF4-FFF2-40B4-BE49-F238E27FC236}">
                <a16:creationId xmlns:a16="http://schemas.microsoft.com/office/drawing/2014/main" id="{E809B9D1-5106-4503-F7D1-768F185FB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8382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1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3.  Дегідрування  та  декарбоксилювання  ізоцитрату.  Реакція каталізується  НАД  –  залежною  ізоцитратдегідрогеназою  і  призводить  до  утворення  </a:t>
            </a:r>
            <a:r>
              <a:rPr kumimoji="0" lang="el-GR" altLang="ru-RU" sz="1600" b="0" i="1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α  –  </a:t>
            </a:r>
            <a:r>
              <a:rPr kumimoji="0" lang="ru-RU" altLang="ru-RU" sz="1600" b="0" i="1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кетоглутарової  кислоти  (</a:t>
            </a:r>
            <a:r>
              <a:rPr kumimoji="0" lang="el-GR" altLang="ru-RU" sz="1600" b="0" i="1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α  – </a:t>
            </a:r>
            <a:r>
              <a:rPr kumimoji="0" lang="ru-RU" altLang="ru-RU" sz="1600" b="0" i="1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кетоглутарату).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1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Ізоцитратдегідрогеназа є  регуляторним  ферментом,  позитивний  модулятор якого — АДФ, негативний — НАДН. </a:t>
            </a:r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A223D197-981B-9B21-CA6E-9A850A169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71628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Прямоугольник 4">
            <a:extLst>
              <a:ext uri="{FF2B5EF4-FFF2-40B4-BE49-F238E27FC236}">
                <a16:creationId xmlns:a16="http://schemas.microsoft.com/office/drawing/2014/main" id="{CA262781-07BC-BBCF-BE5F-E22603FF9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276600"/>
            <a:ext cx="4637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1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4. Окислення α – кетоглутарату до сукцинату. </a:t>
            </a:r>
          </a:p>
        </p:txBody>
      </p:sp>
      <p:sp>
        <p:nvSpPr>
          <p:cNvPr id="43013" name="Прямоугольник 5">
            <a:extLst>
              <a:ext uri="{FF2B5EF4-FFF2-40B4-BE49-F238E27FC236}">
                <a16:creationId xmlns:a16="http://schemas.microsoft.com/office/drawing/2014/main" id="{42525DD0-1E22-9ECF-E8D9-A888060C4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052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1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4.1.  Окислювальне  декарбоксилювання  </a:t>
            </a:r>
            <a:r>
              <a:rPr kumimoji="0" lang="el-GR" altLang="ru-RU" sz="1600" b="0" i="1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α  –  </a:t>
            </a:r>
            <a:r>
              <a:rPr kumimoji="0" lang="ru-RU" altLang="ru-RU" sz="1600" b="0" i="1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кетоглутарату  з утворенням  сукциніл  –  КоА  —  стадія,  що  каталізується мультиензимним  </a:t>
            </a:r>
            <a:r>
              <a:rPr kumimoji="0" lang="el-GR" altLang="ru-RU" sz="1600" b="0" i="1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α  –  </a:t>
            </a:r>
            <a:r>
              <a:rPr kumimoji="0" lang="ru-RU" altLang="ru-RU" sz="1600" b="0" i="1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кетоглутарат  –  дегідрогеназним комплексом.   </a:t>
            </a:r>
          </a:p>
        </p:txBody>
      </p:sp>
      <p:pic>
        <p:nvPicPr>
          <p:cNvPr id="43014" name="Picture 3">
            <a:extLst>
              <a:ext uri="{FF2B5EF4-FFF2-40B4-BE49-F238E27FC236}">
                <a16:creationId xmlns:a16="http://schemas.microsoft.com/office/drawing/2014/main" id="{10FD3358-58B0-A109-0177-661EA0B35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7172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2">
            <a:extLst>
              <a:ext uri="{FF2B5EF4-FFF2-40B4-BE49-F238E27FC236}">
                <a16:creationId xmlns:a16="http://schemas.microsoft.com/office/drawing/2014/main" id="{AF2150CD-2B9A-741C-6EAD-82588CCDF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"/>
            <a:ext cx="845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1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4.2.  Деацилювання  сукциніл  –  КоА  (перетворення  на  янтарну кислоту  (сукцинат). </a:t>
            </a:r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FEB4E527-0CAB-5DE8-5036-2C755763B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65436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Прямоугольник 4">
            <a:extLst>
              <a:ext uri="{FF2B5EF4-FFF2-40B4-BE49-F238E27FC236}">
                <a16:creationId xmlns:a16="http://schemas.microsoft.com/office/drawing/2014/main" id="{21BA63A8-4ABE-23ED-D52E-FA07349FA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14600"/>
            <a:ext cx="845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1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5.  Окислення  янтарної  кислоти  до  фумарової  кислоти  (фумарату). </a:t>
            </a:r>
          </a:p>
        </p:txBody>
      </p:sp>
      <p:pic>
        <p:nvPicPr>
          <p:cNvPr id="44037" name="Picture 3">
            <a:extLst>
              <a:ext uri="{FF2B5EF4-FFF2-40B4-BE49-F238E27FC236}">
                <a16:creationId xmlns:a16="http://schemas.microsoft.com/office/drawing/2014/main" id="{41FD62D2-53AE-6B1F-847F-59D8D73B2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60769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Прямоугольник 6">
            <a:extLst>
              <a:ext uri="{FF2B5EF4-FFF2-40B4-BE49-F238E27FC236}">
                <a16:creationId xmlns:a16="http://schemas.microsoft.com/office/drawing/2014/main" id="{68B2BFBA-2FD0-2B0C-0E33-E371C19A5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0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1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6.  Перетворення  фумарової  кислоти  на  яблучну  кислоту  (малат)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1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внаслідок приєднання до фумарату молекули води. </a:t>
            </a:r>
          </a:p>
        </p:txBody>
      </p:sp>
      <p:pic>
        <p:nvPicPr>
          <p:cNvPr id="44039" name="Picture 4">
            <a:extLst>
              <a:ext uri="{FF2B5EF4-FFF2-40B4-BE49-F238E27FC236}">
                <a16:creationId xmlns:a16="http://schemas.microsoft.com/office/drawing/2014/main" id="{432DAD44-DE73-D4CA-BE42-FCE5801DA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257800"/>
            <a:ext cx="43434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рямоугольник 2">
            <a:extLst>
              <a:ext uri="{FF2B5EF4-FFF2-40B4-BE49-F238E27FC236}">
                <a16:creationId xmlns:a16="http://schemas.microsoft.com/office/drawing/2014/main" id="{A9CAAB11-2694-3E73-C084-CA0D37987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828800"/>
            <a:ext cx="6400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1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7. Окислення малату до оксалоацетату (щавлевооцтової кислоти)</a:t>
            </a:r>
          </a:p>
        </p:txBody>
      </p:sp>
      <p:pic>
        <p:nvPicPr>
          <p:cNvPr id="46083" name="Picture 2">
            <a:extLst>
              <a:ext uri="{FF2B5EF4-FFF2-40B4-BE49-F238E27FC236}">
                <a16:creationId xmlns:a16="http://schemas.microsoft.com/office/drawing/2014/main" id="{1AB188E4-8CC4-9D77-0C6E-04DB2992B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2819400"/>
            <a:ext cx="62579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1">
            <a:extLst>
              <a:ext uri="{FF2B5EF4-FFF2-40B4-BE49-F238E27FC236}">
                <a16:creationId xmlns:a16="http://schemas.microsoft.com/office/drawing/2014/main" id="{AD55F777-283F-D2D6-C724-1E804D8E5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3820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Ліпіди (lipos - жир, грецьк.) </a:t>
            </a:r>
            <a:r>
              <a:rPr kumimoji="0" lang="uk-UA" altLang="ru-RU" sz="1800" b="1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- це велика група різноманітних за хімічною будовою органічних речовин нерозчинних у воді і розчинних у неполярних органічних розчинниках - ефірі, хлороформі, ацетоні, бензолі і т. ін.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5D85D8-068E-2E7F-0A9E-90BD3F515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ru-RU" altLang="ru-RU" sz="2400" b="1" i="1" dirty="0" err="1">
                <a:solidFill>
                  <a:srgbClr val="660033"/>
                </a:solidFill>
                <a:latin typeface="Tahoma" pitchFamily="34" charset="0"/>
                <a:ea typeface="+mn-ea"/>
                <a:cs typeface="Arial" charset="0"/>
              </a:rPr>
              <a:t>Ліпіди</a:t>
            </a:r>
            <a:endParaRPr lang="ru-RU" altLang="ru-RU" sz="2400" b="1" i="1" dirty="0">
              <a:solidFill>
                <a:srgbClr val="660033"/>
              </a:solidFill>
              <a:latin typeface="Tahoma" pitchFamily="34" charset="0"/>
              <a:ea typeface="+mn-ea"/>
              <a:cs typeface="Arial" charset="0"/>
            </a:endParaRPr>
          </a:p>
        </p:txBody>
      </p:sp>
      <p:pic>
        <p:nvPicPr>
          <p:cNvPr id="50180" name="Picture 2">
            <a:extLst>
              <a:ext uri="{FF2B5EF4-FFF2-40B4-BE49-F238E27FC236}">
                <a16:creationId xmlns:a16="http://schemas.microsoft.com/office/drawing/2014/main" id="{D5F692D7-1FAC-7FD8-0ACE-16593CC56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81400"/>
            <a:ext cx="36576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Прямоугольник 4">
            <a:extLst>
              <a:ext uri="{FF2B5EF4-FFF2-40B4-BE49-F238E27FC236}">
                <a16:creationId xmlns:a16="http://schemas.microsoft.com/office/drawing/2014/main" id="{6110AAAC-244B-8380-A2ED-F4BA9A824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0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600" b="1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Біологічні функції ліпідів визначаються їхньою будовою і фізико-хімічними властивостями. Специфічною властивістю ліпідів є їхня здатність утворювати у водному середовищі емульсії різного ступеня дисперсності та стійкості. </a:t>
            </a:r>
          </a:p>
        </p:txBody>
      </p:sp>
      <p:sp>
        <p:nvSpPr>
          <p:cNvPr id="50182" name="Прямоугольник 5">
            <a:extLst>
              <a:ext uri="{FF2B5EF4-FFF2-40B4-BE49-F238E27FC236}">
                <a16:creationId xmlns:a16="http://schemas.microsoft.com/office/drawing/2014/main" id="{C41033CF-59A3-60CD-88A0-75992E0D5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429000"/>
            <a:ext cx="5181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600" b="1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Ця властивість має суттєве біологічне значення. Так, від емульгування ліпідів у шлунково-кишковому тракті залежить їх розщеплення та всмоктування. У вигляді емульсії жир знаходиться в крові, лімфі і транспортується до різних органів і тканин, включаючись в обмінні процеси.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C3C2801-5F1D-7A0B-85B3-14FDF5881EC7}"/>
              </a:ext>
            </a:extLst>
          </p:cNvPr>
          <p:cNvSpPr/>
          <p:nvPr/>
        </p:nvSpPr>
        <p:spPr>
          <a:xfrm>
            <a:off x="5562600" y="5715000"/>
            <a:ext cx="914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8B5F9-3A3E-FA2F-4B43-76DFD9CAD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304800"/>
            <a:ext cx="7289800" cy="1500188"/>
          </a:xfrm>
        </p:spPr>
        <p:txBody>
          <a:bodyPr/>
          <a:lstStyle/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uk-UA" altLang="ru-RU" sz="2400" b="1" i="1" dirty="0">
                <a:solidFill>
                  <a:srgbClr val="660033"/>
                </a:solidFill>
                <a:latin typeface="Tahoma" pitchFamily="34" charset="0"/>
                <a:ea typeface="+mn-ea"/>
                <a:cs typeface="Arial" charset="0"/>
              </a:rPr>
              <a:t>Головні функції ліпідів</a:t>
            </a:r>
          </a:p>
        </p:txBody>
      </p:sp>
      <p:sp>
        <p:nvSpPr>
          <p:cNvPr id="51203" name="Объект 2">
            <a:extLst>
              <a:ext uri="{FF2B5EF4-FFF2-40B4-BE49-F238E27FC236}">
                <a16:creationId xmlns:a16="http://schemas.microsoft.com/office/drawing/2014/main" id="{EDA97F53-4A48-EE4D-DC59-B2CC37C35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5562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uk-UA" altLang="ru-RU" sz="2000" b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uk-UA" altLang="ru-RU" sz="2000" b="1">
                <a:solidFill>
                  <a:srgbClr val="C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Енергетична</a:t>
            </a:r>
            <a:r>
              <a:rPr lang="uk-UA" altLang="ru-RU" sz="2000" b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- окислення 1 г жиру дає 39,1 кДж.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uk-UA" altLang="ru-RU" sz="2000" b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2.</a:t>
            </a:r>
            <a:r>
              <a:rPr lang="uk-UA" altLang="ru-RU" sz="2000" b="1">
                <a:solidFill>
                  <a:srgbClr val="C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Пластична </a:t>
            </a:r>
            <a:r>
              <a:rPr lang="uk-UA" altLang="ru-RU" sz="2000" b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- ліпіди у вигляді ліпопротеїнів і гліколіпідів складають основу мембранних структур клітин.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uk-UA" altLang="ru-RU" sz="2000" b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3. </a:t>
            </a:r>
            <a:r>
              <a:rPr lang="uk-UA" altLang="ru-RU" sz="2000" b="1">
                <a:solidFill>
                  <a:srgbClr val="C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Механічний захист </a:t>
            </a:r>
            <a:r>
              <a:rPr lang="uk-UA" altLang="ru-RU" sz="2000" b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- ліпіди утворюють жирові капсули деяких внутрішніх органів.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uk-UA" altLang="ru-RU" sz="2000" b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4. </a:t>
            </a:r>
            <a:r>
              <a:rPr lang="uk-UA" altLang="ru-RU" sz="2000" b="1">
                <a:solidFill>
                  <a:srgbClr val="C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Термоізолююча </a:t>
            </a:r>
            <a:r>
              <a:rPr lang="uk-UA" altLang="ru-RU" sz="2000" b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- підшкірний жир відіграє роль термоізолятора.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uk-UA" altLang="ru-RU" sz="2000" b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5. </a:t>
            </a:r>
            <a:r>
              <a:rPr lang="uk-UA" altLang="ru-RU" sz="2000" b="1">
                <a:solidFill>
                  <a:srgbClr val="C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Електроізолююча</a:t>
            </a:r>
            <a:r>
              <a:rPr lang="uk-UA" altLang="ru-RU" sz="2000" b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– мієлінові оболонки нервових клітин.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uk-UA" altLang="ru-RU" sz="2000" b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6. </a:t>
            </a:r>
            <a:r>
              <a:rPr lang="uk-UA" altLang="ru-RU" sz="2000" b="1">
                <a:solidFill>
                  <a:srgbClr val="C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Джерело ендогенної води </a:t>
            </a:r>
            <a:r>
              <a:rPr lang="uk-UA" altLang="ru-RU" sz="2000" b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- окислення 100 г жиру дає 106-108г води.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uk-UA" altLang="ru-RU" sz="2000" b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7. </a:t>
            </a:r>
            <a:r>
              <a:rPr lang="uk-UA" altLang="ru-RU" sz="2000" b="1">
                <a:solidFill>
                  <a:srgbClr val="C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Регуляторна</a:t>
            </a:r>
            <a:r>
              <a:rPr lang="uk-UA" altLang="ru-RU" sz="2000" b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- ліпіди і їх похідні утворюють велику групу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uk-UA" altLang="ru-RU" sz="2000" b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регуляторів - статеві гормони, кортикостероїди, простагландини.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uk-UA" altLang="ru-RU" sz="2000" b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8.</a:t>
            </a:r>
            <a:r>
              <a:rPr lang="uk-UA" altLang="ru-RU" sz="2000" b="1">
                <a:solidFill>
                  <a:srgbClr val="C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Вітамінна </a:t>
            </a:r>
            <a:r>
              <a:rPr lang="uk-UA" altLang="ru-RU" sz="2000" b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- жири є розчинником і носієм вітамінів А, </a:t>
            </a:r>
            <a:r>
              <a:rPr lang="en-US" altLang="ru-RU" sz="2000" b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D, </a:t>
            </a:r>
            <a:r>
              <a:rPr lang="uk-UA" altLang="ru-RU" sz="2000" b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К і Е і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2000" b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Q10</a:t>
            </a:r>
            <a:endParaRPr lang="uk-UA" altLang="ru-RU" sz="2000" b="1">
              <a:solidFill>
                <a:srgbClr val="000099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A298FC53-6897-1FEA-3547-646764ABE4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490538"/>
          </a:xfrm>
        </p:spPr>
        <p:txBody>
          <a:bodyPr/>
          <a:lstStyle/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uk-UA" altLang="ru-RU" sz="2400" b="1" i="1" dirty="0">
                <a:solidFill>
                  <a:srgbClr val="660033"/>
                </a:solidFill>
                <a:latin typeface="Tahoma" pitchFamily="34" charset="0"/>
                <a:ea typeface="+mn-ea"/>
                <a:cs typeface="Arial" charset="0"/>
              </a:rPr>
              <a:t>Класифікація ліпідів:</a:t>
            </a:r>
            <a:endParaRPr lang="ru-RU" altLang="ru-RU" sz="2400" b="1" i="1" dirty="0">
              <a:solidFill>
                <a:srgbClr val="660033"/>
              </a:solidFill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1DA8079C-F5BC-12B9-7D02-9E6462DCD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0"/>
            <a:ext cx="2590800" cy="1108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1. За походженням: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uk-UA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Тваринні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uk-UA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Рослинні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134148" name="Rectangle 4">
            <a:extLst>
              <a:ext uri="{FF2B5EF4-FFF2-40B4-BE49-F238E27FC236}">
                <a16:creationId xmlns:a16="http://schemas.microsoft.com/office/drawing/2014/main" id="{7D6ED80B-0ACF-3929-6515-209A729AD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444750"/>
            <a:ext cx="3752850" cy="9842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2</a:t>
            </a:r>
            <a:r>
              <a:rPr kumimoji="0" lang="uk-UA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. За місцем знаходженням: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Ліпіди мозку,крові, жирової тканини та </a:t>
            </a:r>
            <a:r>
              <a:rPr kumimoji="0" lang="uk-UA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ін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134149" name="Rectangle 5">
            <a:extLst>
              <a:ext uri="{FF2B5EF4-FFF2-40B4-BE49-F238E27FC236}">
                <a16:creationId xmlns:a16="http://schemas.microsoft.com/office/drawing/2014/main" id="{2C326BD5-5F30-EF5D-CEA2-7257E3CCA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003675"/>
            <a:ext cx="3181350" cy="16319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3</a:t>
            </a:r>
            <a:r>
              <a:rPr kumimoji="0" lang="uk-UA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. За фізіологічним значенням: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uk-UA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Конституційні (структурні)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uk-UA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Резервні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8DBCC9A-1247-9D18-3138-9E8B5215F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52400"/>
            <a:ext cx="436594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uk-UA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За хімічними властивостями: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5BA48-B388-8AA2-183E-8762D9E2221D}"/>
              </a:ext>
            </a:extLst>
          </p:cNvPr>
          <p:cNvSpPr txBox="1"/>
          <p:nvPr/>
        </p:nvSpPr>
        <p:spPr>
          <a:xfrm>
            <a:off x="685800" y="789575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>
                <a:solidFill>
                  <a:srgbClr val="FF0000"/>
                </a:solidFill>
              </a:rPr>
              <a:t>Омилюючі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2B77D9-B62B-2114-30AB-B3B105E30A22}"/>
              </a:ext>
            </a:extLst>
          </p:cNvPr>
          <p:cNvSpPr txBox="1"/>
          <p:nvPr/>
        </p:nvSpPr>
        <p:spPr>
          <a:xfrm>
            <a:off x="6477000" y="752564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>
                <a:solidFill>
                  <a:srgbClr val="FF0000"/>
                </a:solidFill>
              </a:rPr>
              <a:t>Неомилюючі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C617C6-7C0F-D69D-496C-2CCB68B80525}"/>
              </a:ext>
            </a:extLst>
          </p:cNvPr>
          <p:cNvSpPr txBox="1"/>
          <p:nvPr/>
        </p:nvSpPr>
        <p:spPr>
          <a:xfrm>
            <a:off x="1905000" y="12954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В лужному середовищі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DEA56C-5ADE-B74A-7CBF-B07E99766729}"/>
              </a:ext>
            </a:extLst>
          </p:cNvPr>
          <p:cNvSpPr txBox="1"/>
          <p:nvPr/>
        </p:nvSpPr>
        <p:spPr>
          <a:xfrm>
            <a:off x="101549" y="1950312"/>
            <a:ext cx="377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err="1">
                <a:solidFill>
                  <a:srgbClr val="FF0000"/>
                </a:solidFill>
              </a:rPr>
              <a:t>Гідролізують</a:t>
            </a:r>
            <a:r>
              <a:rPr lang="uk-UA" b="1" dirty="0"/>
              <a:t> </a:t>
            </a:r>
            <a:r>
              <a:rPr lang="uk-UA" dirty="0"/>
              <a:t>з утворенням солей вищих жирних кислот (ВЖК)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59B95FF3-3DFD-1C14-37E3-11C267E6F1A5}"/>
              </a:ext>
            </a:extLst>
          </p:cNvPr>
          <p:cNvCxnSpPr>
            <a:cxnSpLocks/>
          </p:cNvCxnSpPr>
          <p:nvPr/>
        </p:nvCxnSpPr>
        <p:spPr>
          <a:xfrm>
            <a:off x="1905000" y="1126918"/>
            <a:ext cx="903776" cy="321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3CE5B1BB-7F75-2F75-DEE5-121640D8EE13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1989022" y="1569312"/>
            <a:ext cx="931928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AA74D382-BE17-DE5F-33EE-9B882239BB79}"/>
              </a:ext>
            </a:extLst>
          </p:cNvPr>
          <p:cNvCxnSpPr>
            <a:endCxn id="3" idx="0"/>
          </p:cNvCxnSpPr>
          <p:nvPr/>
        </p:nvCxnSpPr>
        <p:spPr>
          <a:xfrm flipH="1">
            <a:off x="1320750" y="473107"/>
            <a:ext cx="1346250" cy="316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00DE14E5-774E-2507-2982-09C61E409E6C}"/>
              </a:ext>
            </a:extLst>
          </p:cNvPr>
          <p:cNvCxnSpPr/>
          <p:nvPr/>
        </p:nvCxnSpPr>
        <p:spPr>
          <a:xfrm>
            <a:off x="6400800" y="457200"/>
            <a:ext cx="1143000" cy="353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BE5F01E0-D5CE-D7C7-3689-3D31EFDBC01F}"/>
              </a:ext>
            </a:extLst>
          </p:cNvPr>
          <p:cNvCxnSpPr>
            <a:stCxn id="4" idx="2"/>
          </p:cNvCxnSpPr>
          <p:nvPr/>
        </p:nvCxnSpPr>
        <p:spPr>
          <a:xfrm flipH="1">
            <a:off x="5867400" y="1121896"/>
            <a:ext cx="1359164" cy="358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074EDBC4-CAF0-0A6F-EC3A-A4570E502730}"/>
              </a:ext>
            </a:extLst>
          </p:cNvPr>
          <p:cNvCxnSpPr/>
          <p:nvPr/>
        </p:nvCxnSpPr>
        <p:spPr>
          <a:xfrm>
            <a:off x="5470164" y="1753463"/>
            <a:ext cx="13716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CD2E5CB-770C-1AE7-C3E7-743B60F697D7}"/>
              </a:ext>
            </a:extLst>
          </p:cNvPr>
          <p:cNvSpPr txBox="1"/>
          <p:nvPr/>
        </p:nvSpPr>
        <p:spPr>
          <a:xfrm>
            <a:off x="7023628" y="1977653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Не піддаються гідролізу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F4F283-340A-D04B-4B16-C56F8D874FBA}"/>
              </a:ext>
            </a:extLst>
          </p:cNvPr>
          <p:cNvSpPr txBox="1"/>
          <p:nvPr/>
        </p:nvSpPr>
        <p:spPr>
          <a:xfrm>
            <a:off x="5327469" y="3124200"/>
            <a:ext cx="381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i="1" dirty="0" err="1">
                <a:solidFill>
                  <a:srgbClr val="FF0000"/>
                </a:solidFill>
              </a:rPr>
              <a:t>Ізопреноїди</a:t>
            </a:r>
            <a:r>
              <a:rPr lang="uk-UA" dirty="0"/>
              <a:t> (натур. каучук), </a:t>
            </a:r>
          </a:p>
          <a:p>
            <a:pPr algn="just"/>
            <a:r>
              <a:rPr lang="uk-UA" b="1" dirty="0">
                <a:solidFill>
                  <a:srgbClr val="00B050"/>
                </a:solidFill>
              </a:rPr>
              <a:t>терпени</a:t>
            </a:r>
            <a:r>
              <a:rPr lang="uk-UA" dirty="0"/>
              <a:t>, </a:t>
            </a:r>
          </a:p>
          <a:p>
            <a:pPr algn="just"/>
            <a:r>
              <a:rPr lang="uk-UA" b="1" dirty="0">
                <a:solidFill>
                  <a:srgbClr val="00B050"/>
                </a:solidFill>
              </a:rPr>
              <a:t>каротиноїди</a:t>
            </a:r>
            <a:r>
              <a:rPr lang="uk-UA" dirty="0"/>
              <a:t> (віт. А), </a:t>
            </a:r>
          </a:p>
          <a:p>
            <a:pPr algn="just"/>
            <a:r>
              <a:rPr lang="uk-UA" b="1" dirty="0">
                <a:solidFill>
                  <a:srgbClr val="00B050"/>
                </a:solidFill>
              </a:rPr>
              <a:t>стероїди </a:t>
            </a:r>
            <a:r>
              <a:rPr lang="uk-UA" dirty="0"/>
              <a:t>(</a:t>
            </a:r>
            <a:r>
              <a:rPr lang="uk-UA" b="1" dirty="0"/>
              <a:t>стерини</a:t>
            </a:r>
            <a:r>
              <a:rPr lang="uk-UA" dirty="0"/>
              <a:t> (холестерин, ергостерин), </a:t>
            </a:r>
          </a:p>
          <a:p>
            <a:pPr algn="just"/>
            <a:r>
              <a:rPr lang="uk-UA" b="1" dirty="0"/>
              <a:t>жовчні кислоти </a:t>
            </a:r>
            <a:r>
              <a:rPr lang="uk-UA" dirty="0"/>
              <a:t>(</a:t>
            </a:r>
            <a:r>
              <a:rPr lang="uk-UA" dirty="0" err="1"/>
              <a:t>холеві</a:t>
            </a:r>
            <a:r>
              <a:rPr lang="uk-UA" dirty="0"/>
              <a:t> кислоти), </a:t>
            </a:r>
            <a:r>
              <a:rPr lang="uk-UA" b="1" dirty="0"/>
              <a:t>стероїдні гормони </a:t>
            </a:r>
            <a:r>
              <a:rPr lang="uk-UA" dirty="0"/>
              <a:t>(статеві та гормони кори наднирників), </a:t>
            </a:r>
            <a:r>
              <a:rPr lang="uk-UA" b="1" dirty="0" err="1"/>
              <a:t>аглікони</a:t>
            </a:r>
            <a:r>
              <a:rPr lang="uk-UA" b="1" dirty="0"/>
              <a:t> серцевих глікозидів</a:t>
            </a:r>
            <a:r>
              <a:rPr lang="uk-UA" dirty="0"/>
              <a:t> </a:t>
            </a:r>
          </a:p>
          <a:p>
            <a:pPr algn="just"/>
            <a:r>
              <a:rPr lang="uk-UA" b="1" i="1" dirty="0" err="1">
                <a:solidFill>
                  <a:srgbClr val="FF0000"/>
                </a:solidFill>
              </a:rPr>
              <a:t>простагландини</a:t>
            </a:r>
            <a:r>
              <a:rPr lang="uk-UA" b="1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FD061828-BB7D-3B5E-DDAF-18712E3C9307}"/>
              </a:ext>
            </a:extLst>
          </p:cNvPr>
          <p:cNvSpPr/>
          <p:nvPr/>
        </p:nvSpPr>
        <p:spPr>
          <a:xfrm>
            <a:off x="7326454" y="2577010"/>
            <a:ext cx="217346" cy="5428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DDBFE0-90BC-580D-735D-DADE06693AE4}"/>
              </a:ext>
            </a:extLst>
          </p:cNvPr>
          <p:cNvSpPr txBox="1"/>
          <p:nvPr/>
        </p:nvSpPr>
        <p:spPr>
          <a:xfrm>
            <a:off x="-84181" y="3255718"/>
            <a:ext cx="2514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Прості</a:t>
            </a:r>
          </a:p>
          <a:p>
            <a:r>
              <a:rPr kumimoji="0" lang="uk-UA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charset="0"/>
              </a:rPr>
              <a:t>воски</a:t>
            </a:r>
            <a:r>
              <a:rPr kumimoji="0" lang="uk-UA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uk-UA" altLang="ru-RU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(</a:t>
            </a:r>
            <a:r>
              <a:rPr kumimoji="0" lang="uk-UA" altLang="ru-RU" sz="20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естери</a:t>
            </a:r>
            <a:r>
              <a:rPr kumimoji="0" lang="uk-UA" altLang="ru-RU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 ВЖК і </a:t>
            </a:r>
            <a:r>
              <a:rPr kumimoji="0" lang="uk-UA" altLang="ru-RU" sz="20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вищіх</a:t>
            </a:r>
            <a:r>
              <a:rPr kumimoji="0" lang="uk-UA" altLang="ru-RU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 одноатомних спиртів): ланолін і спермацет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ru-RU" sz="2000" b="1" i="1" dirty="0">
                <a:solidFill>
                  <a:srgbClr val="FF0000"/>
                </a:solidFill>
                <a:cs typeface="Arial" charset="0"/>
              </a:rPr>
              <a:t>ж</a:t>
            </a:r>
            <a:r>
              <a:rPr kumimoji="0" lang="uk-UA" alt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charset="0"/>
              </a:rPr>
              <a:t>ири</a:t>
            </a:r>
            <a:r>
              <a:rPr kumimoji="0" lang="uk-UA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uk-UA" altLang="ru-RU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(</a:t>
            </a:r>
            <a:r>
              <a:rPr kumimoji="0" lang="uk-UA" altLang="ru-RU" sz="20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гліцероліпіди</a:t>
            </a:r>
            <a:r>
              <a:rPr kumimoji="0" lang="uk-UA" altLang="ru-RU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, </a:t>
            </a:r>
            <a:r>
              <a:rPr kumimoji="0" lang="uk-UA" altLang="ru-RU" sz="20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естери</a:t>
            </a:r>
            <a:r>
              <a:rPr kumimoji="0" lang="uk-UA" altLang="ru-RU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 ВЖК і </a:t>
            </a:r>
            <a:r>
              <a:rPr kumimoji="0" lang="uk-UA" altLang="ru-RU" sz="20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гліцерина</a:t>
            </a:r>
            <a:r>
              <a:rPr kumimoji="0" lang="uk-UA" altLang="ru-RU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)</a:t>
            </a:r>
          </a:p>
          <a:p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B59C1E-2A63-1886-97F8-64C836D8BB0D}"/>
              </a:ext>
            </a:extLst>
          </p:cNvPr>
          <p:cNvSpPr txBox="1"/>
          <p:nvPr/>
        </p:nvSpPr>
        <p:spPr>
          <a:xfrm>
            <a:off x="2640874" y="3262699"/>
            <a:ext cx="22189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Складні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фосфоліпіди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altLang="ru-RU" sz="1600" b="1" i="1" dirty="0" err="1">
                <a:solidFill>
                  <a:srgbClr val="660033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сфінголіпіди</a:t>
            </a:r>
            <a:endParaRPr lang="uk-UA" altLang="ru-RU" sz="1600" b="1" i="1" dirty="0">
              <a:solidFill>
                <a:srgbClr val="660033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гліколіпіди</a:t>
            </a:r>
            <a:endParaRPr kumimoji="0" lang="uk-UA" altLang="ru-RU" sz="1600" b="1" i="1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algn="just"/>
            <a:r>
              <a:rPr lang="uk-UA" b="1" dirty="0"/>
              <a:t>(при гідролізі утворюють спирти, ВЖК і ін. компоненти)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BC3433BC-2250-D095-C806-8D4139E35525}"/>
              </a:ext>
            </a:extLst>
          </p:cNvPr>
          <p:cNvCxnSpPr>
            <a:cxnSpLocks/>
          </p:cNvCxnSpPr>
          <p:nvPr/>
        </p:nvCxnSpPr>
        <p:spPr>
          <a:xfrm>
            <a:off x="2895490" y="2593203"/>
            <a:ext cx="767663" cy="684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C248DA41-27A5-39D4-5C53-9D71C8487B48}"/>
              </a:ext>
            </a:extLst>
          </p:cNvPr>
          <p:cNvCxnSpPr>
            <a:cxnSpLocks/>
            <a:endCxn id="28" idx="0"/>
          </p:cNvCxnSpPr>
          <p:nvPr/>
        </p:nvCxnSpPr>
        <p:spPr>
          <a:xfrm flipH="1">
            <a:off x="1173119" y="2605369"/>
            <a:ext cx="571499" cy="650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52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4400" y="1828800"/>
            <a:ext cx="1498091" cy="935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19290" y="548641"/>
            <a:ext cx="2665476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09306" y="2074594"/>
            <a:ext cx="1546859" cy="1546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8900" y="57650"/>
            <a:ext cx="7543165" cy="3950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800">
              <a:lnSpc>
                <a:spcPct val="100000"/>
              </a:lnSpc>
              <a:spcBef>
                <a:spcPts val="95"/>
              </a:spcBef>
            </a:pPr>
            <a:r>
              <a:rPr sz="2950" b="1" i="1" spc="-114" dirty="0">
                <a:solidFill>
                  <a:srgbClr val="660033"/>
                </a:solidFill>
                <a:latin typeface="Tahoma"/>
                <a:cs typeface="Tahoma"/>
              </a:rPr>
              <a:t>НОМЕНКЛАТУРА КАРБОНОВИХ</a:t>
            </a:r>
            <a:r>
              <a:rPr sz="2950" b="1" i="1" dirty="0">
                <a:solidFill>
                  <a:srgbClr val="660033"/>
                </a:solidFill>
                <a:latin typeface="Tahoma"/>
                <a:cs typeface="Tahoma"/>
              </a:rPr>
              <a:t> </a:t>
            </a:r>
            <a:r>
              <a:rPr sz="2950" b="1" i="1" spc="-114" dirty="0">
                <a:solidFill>
                  <a:srgbClr val="660033"/>
                </a:solidFill>
                <a:latin typeface="Tahoma"/>
                <a:cs typeface="Tahoma"/>
              </a:rPr>
              <a:t>КИСЛОТ</a:t>
            </a:r>
            <a:endParaRPr sz="29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4650" dirty="0">
              <a:latin typeface="Tahoma"/>
              <a:cs typeface="Tahoma"/>
            </a:endParaRPr>
          </a:p>
          <a:p>
            <a:pPr marL="25400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Tahoma"/>
                <a:cs typeface="Tahoma"/>
              </a:rPr>
              <a:t>АЛКАН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+ </a:t>
            </a:r>
            <a:r>
              <a:rPr sz="2400" b="1" spc="-5" dirty="0">
                <a:solidFill>
                  <a:srgbClr val="C00000"/>
                </a:solidFill>
                <a:latin typeface="Tahoma"/>
                <a:cs typeface="Tahoma"/>
              </a:rPr>
              <a:t>ОВ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+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А</a:t>
            </a:r>
            <a:r>
              <a:rPr sz="2400" b="1" spc="-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ahoma"/>
                <a:cs typeface="Tahoma"/>
              </a:rPr>
              <a:t>КИСЛОТА</a:t>
            </a:r>
            <a:endParaRPr sz="2400" dirty="0">
              <a:latin typeface="Tahoma"/>
              <a:cs typeface="Tahoma"/>
            </a:endParaRPr>
          </a:p>
          <a:p>
            <a:pPr marL="101600">
              <a:lnSpc>
                <a:spcPct val="100000"/>
              </a:lnSpc>
              <a:spcBef>
                <a:spcPts val="1245"/>
              </a:spcBef>
            </a:pPr>
            <a:r>
              <a:rPr sz="3200" i="1" spc="-30" dirty="0">
                <a:solidFill>
                  <a:srgbClr val="660033"/>
                </a:solidFill>
                <a:latin typeface="Arial"/>
                <a:cs typeface="Arial"/>
              </a:rPr>
              <a:t>МЕТАН</a:t>
            </a:r>
            <a:r>
              <a:rPr sz="3200" i="1" spc="-30" dirty="0">
                <a:solidFill>
                  <a:srgbClr val="FF0066"/>
                </a:solidFill>
                <a:latin typeface="Arial"/>
                <a:cs typeface="Arial"/>
              </a:rPr>
              <a:t>ОВ</a:t>
            </a:r>
            <a:r>
              <a:rPr sz="3200" i="1" spc="-30" dirty="0">
                <a:solidFill>
                  <a:srgbClr val="0000FF"/>
                </a:solidFill>
                <a:latin typeface="Arial"/>
                <a:cs typeface="Arial"/>
              </a:rPr>
              <a:t>А</a:t>
            </a:r>
            <a:r>
              <a:rPr sz="3200" i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i="1" spc="-30" dirty="0">
                <a:solidFill>
                  <a:srgbClr val="660033"/>
                </a:solidFill>
                <a:latin typeface="Arial"/>
                <a:cs typeface="Arial"/>
              </a:rPr>
              <a:t>КИСЛОТА</a:t>
            </a:r>
            <a:endParaRPr sz="3200" dirty="0">
              <a:latin typeface="Arial"/>
              <a:cs typeface="Arial"/>
            </a:endParaRPr>
          </a:p>
          <a:p>
            <a:pPr marR="3011170" algn="ctr">
              <a:lnSpc>
                <a:spcPct val="100000"/>
              </a:lnSpc>
              <a:spcBef>
                <a:spcPts val="1185"/>
              </a:spcBef>
            </a:pPr>
            <a:r>
              <a:rPr sz="2100" i="1" u="heavy" spc="-525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i="1" u="heavy" spc="-80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Tahoma"/>
                <a:cs typeface="Tahoma"/>
              </a:rPr>
              <a:t>МУРАШИНА</a:t>
            </a:r>
            <a:r>
              <a:rPr sz="2100" b="1" i="1" u="heavy" spc="-70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Tahoma"/>
                <a:cs typeface="Tahoma"/>
              </a:rPr>
              <a:t> </a:t>
            </a:r>
            <a:r>
              <a:rPr sz="2100" b="1" i="1" u="heavy" spc="-75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Tahoma"/>
                <a:cs typeface="Tahoma"/>
              </a:rPr>
              <a:t>КИСЛОТА</a:t>
            </a:r>
            <a:endParaRPr sz="2100" dirty="0">
              <a:latin typeface="Tahoma"/>
              <a:cs typeface="Tahoma"/>
            </a:endParaRPr>
          </a:p>
          <a:p>
            <a:pPr marL="101600">
              <a:lnSpc>
                <a:spcPct val="100000"/>
              </a:lnSpc>
              <a:spcBef>
                <a:spcPts val="2055"/>
              </a:spcBef>
              <a:tabLst>
                <a:tab pos="4598035" algn="l"/>
              </a:tabLst>
            </a:pPr>
            <a:r>
              <a:rPr sz="3200" i="1" spc="-35" dirty="0">
                <a:solidFill>
                  <a:srgbClr val="660033"/>
                </a:solidFill>
                <a:latin typeface="Arial"/>
                <a:cs typeface="Arial"/>
              </a:rPr>
              <a:t>ЕТАН</a:t>
            </a:r>
            <a:r>
              <a:rPr sz="3600" i="1" spc="-35" dirty="0">
                <a:solidFill>
                  <a:srgbClr val="FF0066"/>
                </a:solidFill>
                <a:latin typeface="Arial"/>
                <a:cs typeface="Arial"/>
              </a:rPr>
              <a:t>ОВ</a:t>
            </a:r>
            <a:r>
              <a:rPr sz="3600" i="1" spc="-35" dirty="0">
                <a:solidFill>
                  <a:srgbClr val="0000FF"/>
                </a:solidFill>
                <a:latin typeface="Arial"/>
                <a:cs typeface="Arial"/>
              </a:rPr>
              <a:t>А</a:t>
            </a:r>
            <a:r>
              <a:rPr sz="3600" i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600" i="1" spc="-35" dirty="0">
                <a:solidFill>
                  <a:srgbClr val="660033"/>
                </a:solidFill>
                <a:latin typeface="Arial"/>
                <a:cs typeface="Arial"/>
              </a:rPr>
              <a:t>КИСЛОТА	</a:t>
            </a:r>
            <a:r>
              <a:rPr sz="4200" i="1" spc="-7" baseline="3968" dirty="0">
                <a:solidFill>
                  <a:srgbClr val="660033"/>
                </a:solidFill>
                <a:latin typeface="Arial"/>
                <a:cs typeface="Arial"/>
              </a:rPr>
              <a:t>СН</a:t>
            </a:r>
            <a:r>
              <a:rPr sz="2775" i="1" spc="-7" baseline="-15015" dirty="0">
                <a:solidFill>
                  <a:srgbClr val="660033"/>
                </a:solidFill>
                <a:latin typeface="Arial"/>
                <a:cs typeface="Arial"/>
              </a:rPr>
              <a:t>3 </a:t>
            </a:r>
            <a:r>
              <a:rPr sz="4200" i="1" spc="-7" baseline="3968" dirty="0">
                <a:solidFill>
                  <a:srgbClr val="660033"/>
                </a:solidFill>
                <a:latin typeface="Arial"/>
                <a:cs typeface="Arial"/>
              </a:rPr>
              <a:t>–</a:t>
            </a:r>
            <a:r>
              <a:rPr sz="4200" i="1" spc="7" baseline="3968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4200" i="1" spc="-22" baseline="3968" dirty="0">
                <a:solidFill>
                  <a:srgbClr val="FF0066"/>
                </a:solidFill>
                <a:latin typeface="Arial"/>
                <a:cs typeface="Arial"/>
              </a:rPr>
              <a:t>СООН</a:t>
            </a:r>
            <a:endParaRPr sz="4200" baseline="3968" dirty="0">
              <a:latin typeface="Arial"/>
              <a:cs typeface="Arial"/>
            </a:endParaRPr>
          </a:p>
          <a:p>
            <a:pPr marR="2991485" algn="ctr">
              <a:lnSpc>
                <a:spcPct val="100000"/>
              </a:lnSpc>
              <a:spcBef>
                <a:spcPts val="1185"/>
              </a:spcBef>
            </a:pPr>
            <a:r>
              <a:rPr sz="2100" i="1" u="heavy" spc="-525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i="1" u="heavy" spc="-70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Tahoma"/>
                <a:cs typeface="Tahoma"/>
              </a:rPr>
              <a:t>ОЦТОВА</a:t>
            </a:r>
            <a:r>
              <a:rPr sz="2100" b="1" i="1" u="heavy" spc="-65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Tahoma"/>
                <a:cs typeface="Tahoma"/>
              </a:rPr>
              <a:t> </a:t>
            </a:r>
            <a:r>
              <a:rPr sz="2100" b="1" i="1" u="heavy" spc="-75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Tahoma"/>
                <a:cs typeface="Tahoma"/>
              </a:rPr>
              <a:t>КИСЛОТА</a:t>
            </a:r>
            <a:endParaRPr sz="2100" dirty="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900" y="3731929"/>
            <a:ext cx="5107940" cy="1299210"/>
          </a:xfrm>
          <a:prstGeom prst="rect">
            <a:avLst/>
          </a:prstGeom>
        </p:spPr>
        <p:txBody>
          <a:bodyPr vert="horz" wrap="square" lIns="0" tIns="266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95"/>
              </a:spcBef>
            </a:pPr>
            <a:r>
              <a:rPr sz="3600" i="1" spc="-30" dirty="0">
                <a:solidFill>
                  <a:srgbClr val="660033"/>
                </a:solidFill>
                <a:latin typeface="Arial"/>
                <a:cs typeface="Arial"/>
              </a:rPr>
              <a:t>ЕТАН</a:t>
            </a:r>
            <a:r>
              <a:rPr sz="3600" i="1" spc="-30" dirty="0">
                <a:solidFill>
                  <a:srgbClr val="0000FF"/>
                </a:solidFill>
                <a:latin typeface="Arial"/>
                <a:cs typeface="Arial"/>
              </a:rPr>
              <a:t>ДИ</a:t>
            </a:r>
            <a:r>
              <a:rPr sz="3600" i="1" spc="-30" dirty="0">
                <a:solidFill>
                  <a:srgbClr val="FF0066"/>
                </a:solidFill>
                <a:latin typeface="Arial"/>
                <a:cs typeface="Arial"/>
              </a:rPr>
              <a:t>ОВ</a:t>
            </a:r>
            <a:r>
              <a:rPr sz="3600" i="1" spc="-30" dirty="0">
                <a:solidFill>
                  <a:srgbClr val="0000FF"/>
                </a:solidFill>
                <a:latin typeface="Arial"/>
                <a:cs typeface="Arial"/>
              </a:rPr>
              <a:t>А</a:t>
            </a:r>
            <a:r>
              <a:rPr sz="3600" i="1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600" i="1" spc="-35" dirty="0">
                <a:solidFill>
                  <a:srgbClr val="660033"/>
                </a:solidFill>
                <a:latin typeface="Arial"/>
                <a:cs typeface="Arial"/>
              </a:rPr>
              <a:t>КИСЛОТА</a:t>
            </a:r>
            <a:endParaRPr sz="3600" dirty="0">
              <a:latin typeface="Arial"/>
              <a:cs typeface="Arial"/>
            </a:endParaRPr>
          </a:p>
          <a:p>
            <a:pPr marL="1565275">
              <a:lnSpc>
                <a:spcPct val="100000"/>
              </a:lnSpc>
              <a:spcBef>
                <a:spcPts val="1190"/>
              </a:spcBef>
            </a:pPr>
            <a:r>
              <a:rPr sz="2100" i="1" u="heavy" spc="-525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i="1" u="heavy" spc="-75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Tahoma"/>
                <a:cs typeface="Tahoma"/>
              </a:rPr>
              <a:t>Щ</a:t>
            </a:r>
            <a:r>
              <a:rPr lang="ru-RU" sz="2100" b="1" i="1" u="heavy" spc="-75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Tahoma"/>
                <a:cs typeface="Tahoma"/>
              </a:rPr>
              <a:t>А</a:t>
            </a:r>
            <a:r>
              <a:rPr sz="2100" b="1" i="1" u="heavy" spc="-75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Tahoma"/>
                <a:cs typeface="Tahoma"/>
              </a:rPr>
              <a:t>ВЛЕВА</a:t>
            </a:r>
            <a:r>
              <a:rPr sz="2100" b="1" i="1" u="heavy" spc="-80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Tahoma"/>
                <a:cs typeface="Tahoma"/>
              </a:rPr>
              <a:t> </a:t>
            </a:r>
            <a:r>
              <a:rPr sz="2100" b="1" i="1" u="heavy" spc="-75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Tahoma"/>
                <a:cs typeface="Tahoma"/>
              </a:rPr>
              <a:t>КИСЛОТА</a:t>
            </a:r>
            <a:endParaRPr sz="2100" dirty="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76840" y="4138714"/>
            <a:ext cx="2190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FF0066"/>
                </a:solidFill>
                <a:latin typeface="Arial"/>
                <a:cs typeface="Arial"/>
              </a:rPr>
              <a:t>НООС </a:t>
            </a:r>
            <a:r>
              <a:rPr sz="2400" i="1" dirty="0">
                <a:solidFill>
                  <a:srgbClr val="660033"/>
                </a:solidFill>
                <a:latin typeface="Arial"/>
                <a:cs typeface="Arial"/>
              </a:rPr>
              <a:t>–</a:t>
            </a:r>
            <a:r>
              <a:rPr sz="2400" i="1" spc="-7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FF0066"/>
                </a:solidFill>
                <a:latin typeface="Arial"/>
                <a:cs typeface="Arial"/>
              </a:rPr>
              <a:t>СООН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409305" y="4347279"/>
            <a:ext cx="1770887" cy="13677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E2211D9-C896-390B-C295-CF16B5CA7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64" y="5126188"/>
            <a:ext cx="1741644" cy="1741644"/>
          </a:xfrm>
          <a:prstGeom prst="rect">
            <a:avLst/>
          </a:prstGeom>
        </p:spPr>
      </p:pic>
      <p:pic>
        <p:nvPicPr>
          <p:cNvPr id="1026" name="Picture 2" descr="Лимонная кислота, структурная формула, свойства">
            <a:extLst>
              <a:ext uri="{FF2B5EF4-FFF2-40B4-BE49-F238E27FC236}">
                <a16:creationId xmlns:a16="http://schemas.microsoft.com/office/drawing/2014/main" id="{FFF8B2AE-8354-D750-D86F-9567AF5F8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416" y="5227484"/>
            <a:ext cx="29718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2532B1C-D61F-40C9-5134-BA704109C8BE}"/>
              </a:ext>
            </a:extLst>
          </p:cNvPr>
          <p:cNvSpPr txBox="1"/>
          <p:nvPr/>
        </p:nvSpPr>
        <p:spPr>
          <a:xfrm>
            <a:off x="1315861" y="5174931"/>
            <a:ext cx="3007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Лимонна кислота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6251D6-1D20-5295-7202-A6F33890641E}"/>
              </a:ext>
            </a:extLst>
          </p:cNvPr>
          <p:cNvSpPr txBox="1"/>
          <p:nvPr/>
        </p:nvSpPr>
        <p:spPr>
          <a:xfrm>
            <a:off x="4150539" y="6391485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/>
              <a:t>3-гідрокси-3-карбоксипентандиова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>
            <a:extLst>
              <a:ext uri="{FF2B5EF4-FFF2-40B4-BE49-F238E27FC236}">
                <a16:creationId xmlns:a16="http://schemas.microsoft.com/office/drawing/2014/main" id="{4F661213-4ED1-E561-E2B2-9AB8FBB06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ru-RU" sz="2400" b="1" i="1">
                <a:solidFill>
                  <a:srgbClr val="660033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Прості ліпіди</a:t>
            </a:r>
            <a:endParaRPr lang="ru-RU" altLang="ru-RU" sz="2400"/>
          </a:p>
        </p:txBody>
      </p:sp>
      <p:sp>
        <p:nvSpPr>
          <p:cNvPr id="5" name="Содержимое 4">
            <a:extLst>
              <a:ext uri="{FF2B5EF4-FFF2-40B4-BE49-F238E27FC236}">
                <a16:creationId xmlns:a16="http://schemas.microsoft.com/office/drawing/2014/main" id="{97DA38C0-E9A5-6074-0EF5-57B9DE58E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85800"/>
            <a:ext cx="8458200" cy="4525963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ru-RU" sz="2000" b="1" i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1. Воски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-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складні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ефіри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вищих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одноатомних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спиртні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і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вищих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жирних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кислот.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ru-RU" altLang="ru-RU" sz="2000" b="1" i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Воски</a:t>
            </a:r>
            <a:r>
              <a:rPr lang="ru-RU" altLang="ru-RU" sz="20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– </a:t>
            </a:r>
            <a:r>
              <a:rPr lang="ru-RU" altLang="ru-RU" sz="20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складні</a:t>
            </a:r>
            <a:r>
              <a:rPr lang="ru-RU" altLang="ru-RU" sz="20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altLang="ru-RU" sz="20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ефіри</a:t>
            </a:r>
            <a:r>
              <a:rPr lang="ru-RU" altLang="ru-RU" sz="20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altLang="ru-RU" sz="20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жирних</a:t>
            </a:r>
            <a:r>
              <a:rPr lang="ru-RU" altLang="ru-RU" sz="20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кислот і </a:t>
            </a:r>
            <a:r>
              <a:rPr lang="ru-RU" altLang="ru-RU" sz="20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високомолекулярних</a:t>
            </a:r>
            <a:r>
              <a:rPr lang="ru-RU" altLang="ru-RU" sz="20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altLang="ru-RU" sz="20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одноатомних</a:t>
            </a:r>
            <a:r>
              <a:rPr lang="ru-RU" altLang="ru-RU" sz="20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altLang="ru-RU" sz="20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спиртів</a:t>
            </a:r>
            <a:r>
              <a:rPr lang="ru-RU" altLang="ru-RU" sz="20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.  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AA187DD-3555-1D20-F858-8B438091D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948781"/>
            <a:ext cx="645587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uk-UA" altLang="ru-RU" sz="2400" dirty="0">
                <a:latin typeface="+mn-lt"/>
                <a:ea typeface="Times New Roman" panose="02020603050405020304" pitchFamily="18" charset="0"/>
              </a:rPr>
              <a:t>Б</a:t>
            </a:r>
            <a:r>
              <a:rPr kumimoji="0" lang="uk-UA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джолиний віск містить 72% </a:t>
            </a:r>
            <a:r>
              <a:rPr kumimoji="0" lang="uk-UA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міріцилпальмітату</a:t>
            </a:r>
            <a:r>
              <a:rPr kumimoji="0" lang="uk-UA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72AB0219-EE45-F2A7-DD55-58911BBF07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214691"/>
              </p:ext>
            </p:extLst>
          </p:nvPr>
        </p:nvGraphicFramePr>
        <p:xfrm>
          <a:off x="688363" y="3436306"/>
          <a:ext cx="8149793" cy="122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4584700" imgH="693420" progId="ISISServer">
                  <p:embed/>
                </p:oleObj>
              </mc:Choice>
              <mc:Fallback>
                <p:oleObj name="ISIS/Draw Sketch" r:id="rId2" imgW="4584700" imgH="693420" progId="ISISServer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63" y="3436306"/>
                        <a:ext cx="8149793" cy="1226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6FA5494-75BD-8CAC-1C75-7E0CCA1B8F03}"/>
              </a:ext>
            </a:extLst>
          </p:cNvPr>
          <p:cNvSpPr txBox="1"/>
          <p:nvPr/>
        </p:nvSpPr>
        <p:spPr>
          <a:xfrm>
            <a:off x="6454650" y="4662381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/>
              <a:t>Спермацет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AB3456-C1B3-034C-BE70-6CEA62EE2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5046689"/>
            <a:ext cx="4131072" cy="1652429"/>
          </a:xfrm>
          <a:prstGeom prst="rect">
            <a:avLst/>
          </a:prstGeom>
        </p:spPr>
      </p:pic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B551E90F-960C-C9FA-0FBA-E7ED8428F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3" y="4918867"/>
            <a:ext cx="2504769" cy="181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EE7A2A-D844-4766-FCF3-E9D84CC88FAF}"/>
              </a:ext>
            </a:extLst>
          </p:cNvPr>
          <p:cNvSpPr txBox="1"/>
          <p:nvPr/>
        </p:nvSpPr>
        <p:spPr>
          <a:xfrm>
            <a:off x="11482" y="4591696"/>
            <a:ext cx="17204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Ланолін</a:t>
            </a:r>
          </a:p>
        </p:txBody>
      </p:sp>
    </p:spTree>
    <p:extLst>
      <p:ext uri="{BB962C8B-B14F-4D97-AF65-F5344CB8AC3E}">
        <p14:creationId xmlns:p14="http://schemas.microsoft.com/office/powerpoint/2010/main" val="1862426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D36876D-9EFC-783F-2532-7B2D3DB2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2400" b="1" i="1" dirty="0">
                <a:solidFill>
                  <a:srgbClr val="660033"/>
                </a:solidFill>
                <a:latin typeface="Tahoma" pitchFamily="34" charset="0"/>
                <a:ea typeface="+mn-ea"/>
                <a:cs typeface="Arial" charset="0"/>
              </a:rPr>
              <a:t>Прості ліпіди</a:t>
            </a:r>
            <a:endParaRPr lang="ru-RU" altLang="ru-RU" sz="2400" b="1" i="1" dirty="0">
              <a:solidFill>
                <a:srgbClr val="660033"/>
              </a:solidFill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A1725F-8438-96D8-3848-56205FF9A0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00" y="762001"/>
            <a:ext cx="8534400" cy="2133600"/>
          </a:xfrm>
        </p:spPr>
        <p:txBody>
          <a:bodyPr/>
          <a:lstStyle/>
          <a:p>
            <a:pPr algn="just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uk-UA" sz="20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2. </a:t>
            </a:r>
            <a:r>
              <a:rPr lang="uk-UA" sz="2000" b="1" i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Нейтральні жири, або </a:t>
            </a:r>
            <a:r>
              <a:rPr lang="uk-UA" sz="2000" b="1" i="1" dirty="0" err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гліцероліпіди</a:t>
            </a:r>
            <a:r>
              <a:rPr lang="uk-UA" sz="2000" b="1" i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(</a:t>
            </a:r>
            <a:r>
              <a:rPr lang="uk-UA" sz="2000" b="1" i="1" dirty="0" err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ацилгліцерини</a:t>
            </a:r>
            <a:r>
              <a:rPr lang="uk-UA" sz="2000" b="1" i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) </a:t>
            </a:r>
            <a:r>
              <a:rPr lang="uk-UA" sz="20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- складні ефіри трьохатомного спирту гліцерину та вищих жирних карбонових кислот  (ВЖК)</a:t>
            </a:r>
          </a:p>
        </p:txBody>
      </p:sp>
      <p:pic>
        <p:nvPicPr>
          <p:cNvPr id="56324" name="Slide">
            <a:extLst>
              <a:ext uri="{FF2B5EF4-FFF2-40B4-BE49-F238E27FC236}">
                <a16:creationId xmlns:a16="http://schemas.microsoft.com/office/drawing/2014/main" id="{CDFD130A-5764-E8E1-F036-E6C99FE68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t="53925" r="-317" b="12213"/>
          <a:stretch>
            <a:fillRect/>
          </a:stretch>
        </p:blipFill>
        <p:spPr bwMode="auto">
          <a:xfrm>
            <a:off x="914400" y="2362200"/>
            <a:ext cx="73596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0603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>
            <a:extLst>
              <a:ext uri="{FF2B5EF4-FFF2-40B4-BE49-F238E27FC236}">
                <a16:creationId xmlns:a16="http://schemas.microsoft.com/office/drawing/2014/main" id="{D4615459-37C0-3ADC-20FE-84B078F9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ru-RU" sz="2400" b="1" i="1" dirty="0">
                <a:solidFill>
                  <a:srgbClr val="660033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Вищі жирні кислоти, які входять у жири</a:t>
            </a:r>
            <a:endParaRPr lang="ru-RU" altLang="ru-RU" sz="2400" b="1" i="1" dirty="0">
              <a:solidFill>
                <a:srgbClr val="660033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Содержимое 2">
            <a:extLst>
              <a:ext uri="{FF2B5EF4-FFF2-40B4-BE49-F238E27FC236}">
                <a16:creationId xmlns:a16="http://schemas.microsoft.com/office/drawing/2014/main" id="{C7EDA265-23AC-C216-DE60-169F4483C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533400"/>
            <a:ext cx="8610600" cy="17526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uk-UA" altLang="ru-RU" sz="1600" b="1" i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Характерним структурним компонентом більшості ліпідів є </a:t>
            </a:r>
            <a:r>
              <a:rPr lang="uk-UA" altLang="ru-RU" sz="1800" b="1" i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жирні кислоти</a:t>
            </a:r>
            <a:r>
              <a:rPr lang="uk-UA" altLang="ru-RU" sz="1600" b="1" i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в яких акумулюються великі енергетичні запаси, які звільняються при окисленні. 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800" b="1" i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Жирні кислоти</a:t>
            </a:r>
            <a:r>
              <a:rPr lang="ru-RU" altLang="ru-RU" sz="1600" b="1" i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 органічні кислоти з довгим вуглеводневим ланцюгом, який містить від 4 до 24 і більше атомів карбону, і однією карбоксильною  групою. Загальна формула жирних кислот -С</a:t>
            </a:r>
            <a:r>
              <a:rPr lang="en-US" altLang="ru-RU" sz="1600" b="1" i="1" baseline="-2500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</a:t>
            </a:r>
            <a:r>
              <a:rPr lang="en-US" altLang="ru-RU" sz="1600" b="1" i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</a:t>
            </a:r>
            <a:r>
              <a:rPr lang="en-US" altLang="ru-RU" sz="1600" b="1" i="1" baseline="-2500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2n+1</a:t>
            </a:r>
            <a:r>
              <a:rPr lang="en-US" altLang="ru-RU" sz="1600" b="1" i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-COOH.</a:t>
            </a:r>
          </a:p>
          <a:p>
            <a:pPr algn="just" eaLnBrk="1" hangingPunct="1">
              <a:lnSpc>
                <a:spcPct val="150000"/>
              </a:lnSpc>
            </a:pPr>
            <a:endParaRPr lang="uk-UA" altLang="ru-RU" sz="1800" b="1" i="1">
              <a:solidFill>
                <a:srgbClr val="FF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/>
          </a:p>
        </p:txBody>
      </p:sp>
      <p:pic>
        <p:nvPicPr>
          <p:cNvPr id="53252" name="Picture 2">
            <a:extLst>
              <a:ext uri="{FF2B5EF4-FFF2-40B4-BE49-F238E27FC236}">
                <a16:creationId xmlns:a16="http://schemas.microsoft.com/office/drawing/2014/main" id="{02AA79ED-B641-AB67-1243-642B9D183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82913"/>
            <a:ext cx="7510463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>
            <a:extLst>
              <a:ext uri="{FF2B5EF4-FFF2-40B4-BE49-F238E27FC236}">
                <a16:creationId xmlns:a16="http://schemas.microsoft.com/office/drawing/2014/main" id="{FE402750-0F23-6169-B944-44C4FA440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ru-RU" sz="2400" b="1" i="1" dirty="0">
                <a:solidFill>
                  <a:srgbClr val="660033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Вищі жирні кислоти, які входять у жири</a:t>
            </a:r>
            <a:endParaRPr lang="ru-RU" altLang="ru-RU" sz="24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B63D680-E2D7-471B-B9C3-5807E8BA1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438361"/>
              </p:ext>
            </p:extLst>
          </p:nvPr>
        </p:nvGraphicFramePr>
        <p:xfrm>
          <a:off x="228600" y="381000"/>
          <a:ext cx="8382000" cy="2834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9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2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0800"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solidFill>
                            <a:srgbClr val="FF0000"/>
                          </a:solidFill>
                        </a:rPr>
                        <a:t>Насичені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FF0000"/>
                          </a:solidFill>
                        </a:rPr>
                        <a:t>кислоти</a:t>
                      </a:r>
                      <a:r>
                        <a:rPr lang="ru-RU" sz="1800" b="1" dirty="0">
                          <a:solidFill>
                            <a:srgbClr val="6600FF"/>
                          </a:solidFill>
                        </a:rPr>
                        <a:t>                                                                                                                          </a:t>
                      </a:r>
                    </a:p>
                    <a:p>
                      <a:r>
                        <a:rPr lang="ru-RU" sz="1800" dirty="0" err="1">
                          <a:solidFill>
                            <a:srgbClr val="6600FF"/>
                          </a:solidFill>
                        </a:rPr>
                        <a:t>Лауринова</a:t>
                      </a:r>
                      <a:endParaRPr lang="ru-RU" sz="1800" dirty="0">
                        <a:solidFill>
                          <a:srgbClr val="6600FF"/>
                        </a:solidFill>
                      </a:endParaRPr>
                    </a:p>
                    <a:p>
                      <a:r>
                        <a:rPr lang="en-US" sz="1800" dirty="0">
                          <a:solidFill>
                            <a:srgbClr val="6600FF"/>
                          </a:solidFill>
                        </a:rPr>
                        <a:t>CH</a:t>
                      </a:r>
                      <a:r>
                        <a:rPr lang="en-US" sz="1800" baseline="-25000" dirty="0">
                          <a:solidFill>
                            <a:srgbClr val="6600FF"/>
                          </a:solidFill>
                        </a:rPr>
                        <a:t>3</a:t>
                      </a:r>
                      <a:r>
                        <a:rPr lang="en-US" sz="1800" dirty="0">
                          <a:solidFill>
                            <a:srgbClr val="6600FF"/>
                          </a:solidFill>
                        </a:rPr>
                        <a:t>-(CH</a:t>
                      </a:r>
                      <a:r>
                        <a:rPr lang="en-US" sz="1800" baseline="-25000" dirty="0">
                          <a:solidFill>
                            <a:srgbClr val="6600FF"/>
                          </a:solidFill>
                        </a:rPr>
                        <a:t>2</a:t>
                      </a:r>
                      <a:r>
                        <a:rPr lang="en-US" sz="1800" dirty="0">
                          <a:solidFill>
                            <a:srgbClr val="6600FF"/>
                          </a:solidFill>
                        </a:rPr>
                        <a:t>)</a:t>
                      </a:r>
                      <a:r>
                        <a:rPr lang="en-US" sz="1800" baseline="-25000" dirty="0">
                          <a:solidFill>
                            <a:srgbClr val="6600FF"/>
                          </a:solidFill>
                        </a:rPr>
                        <a:t>10</a:t>
                      </a:r>
                      <a:r>
                        <a:rPr lang="en-US" sz="1800" dirty="0">
                          <a:solidFill>
                            <a:srgbClr val="6600FF"/>
                          </a:solidFill>
                        </a:rPr>
                        <a:t> - COOH</a:t>
                      </a:r>
                    </a:p>
                    <a:p>
                      <a:r>
                        <a:rPr lang="ru-RU" sz="1800" dirty="0" err="1">
                          <a:solidFill>
                            <a:srgbClr val="6600FF"/>
                          </a:solidFill>
                        </a:rPr>
                        <a:t>Міристинова</a:t>
                      </a:r>
                      <a:endParaRPr lang="ru-RU" sz="1800" dirty="0">
                        <a:solidFill>
                          <a:srgbClr val="6600FF"/>
                        </a:solidFill>
                      </a:endParaRPr>
                    </a:p>
                    <a:p>
                      <a:r>
                        <a:rPr lang="en-US" sz="1800" dirty="0">
                          <a:solidFill>
                            <a:srgbClr val="6600FF"/>
                          </a:solidFill>
                        </a:rPr>
                        <a:t>CH</a:t>
                      </a:r>
                      <a:r>
                        <a:rPr lang="en-US" sz="1800" baseline="-25000" dirty="0">
                          <a:solidFill>
                            <a:srgbClr val="6600FF"/>
                          </a:solidFill>
                        </a:rPr>
                        <a:t>3</a:t>
                      </a:r>
                      <a:r>
                        <a:rPr lang="en-US" sz="1800" dirty="0">
                          <a:solidFill>
                            <a:srgbClr val="6600FF"/>
                          </a:solidFill>
                        </a:rPr>
                        <a:t>-(CH</a:t>
                      </a:r>
                      <a:r>
                        <a:rPr lang="en-US" sz="1800" baseline="-25000" dirty="0">
                          <a:solidFill>
                            <a:srgbClr val="6600FF"/>
                          </a:solidFill>
                        </a:rPr>
                        <a:t>2</a:t>
                      </a:r>
                      <a:r>
                        <a:rPr lang="en-US" sz="1800" dirty="0">
                          <a:solidFill>
                            <a:srgbClr val="6600FF"/>
                          </a:solidFill>
                        </a:rPr>
                        <a:t>)</a:t>
                      </a:r>
                      <a:r>
                        <a:rPr lang="en-US" sz="1800" baseline="-25000" dirty="0">
                          <a:solidFill>
                            <a:srgbClr val="6600FF"/>
                          </a:solidFill>
                        </a:rPr>
                        <a:t>12</a:t>
                      </a:r>
                      <a:r>
                        <a:rPr lang="en-US" sz="1800" dirty="0">
                          <a:solidFill>
                            <a:srgbClr val="6600FF"/>
                          </a:solidFill>
                        </a:rPr>
                        <a:t> - COOH</a:t>
                      </a:r>
                    </a:p>
                    <a:p>
                      <a:r>
                        <a:rPr lang="ru-RU" sz="1800" dirty="0" err="1">
                          <a:solidFill>
                            <a:srgbClr val="6600FF"/>
                          </a:solidFill>
                        </a:rPr>
                        <a:t>Пальмітинова</a:t>
                      </a:r>
                      <a:endParaRPr lang="ru-RU" sz="1800" dirty="0">
                        <a:solidFill>
                          <a:srgbClr val="6600FF"/>
                        </a:solidFill>
                      </a:endParaRPr>
                    </a:p>
                    <a:p>
                      <a:r>
                        <a:rPr lang="en-US" sz="1800" dirty="0">
                          <a:solidFill>
                            <a:srgbClr val="6600FF"/>
                          </a:solidFill>
                        </a:rPr>
                        <a:t>CH</a:t>
                      </a:r>
                      <a:r>
                        <a:rPr lang="en-US" sz="1800" baseline="-25000" dirty="0">
                          <a:solidFill>
                            <a:srgbClr val="6600FF"/>
                          </a:solidFill>
                        </a:rPr>
                        <a:t>3</a:t>
                      </a:r>
                      <a:r>
                        <a:rPr lang="en-US" sz="1800" dirty="0">
                          <a:solidFill>
                            <a:srgbClr val="6600FF"/>
                          </a:solidFill>
                        </a:rPr>
                        <a:t>-(CH</a:t>
                      </a:r>
                      <a:r>
                        <a:rPr lang="en-US" sz="1800" baseline="-25000" dirty="0">
                          <a:solidFill>
                            <a:srgbClr val="6600FF"/>
                          </a:solidFill>
                        </a:rPr>
                        <a:t>2</a:t>
                      </a:r>
                      <a:r>
                        <a:rPr lang="en-US" sz="1800" dirty="0">
                          <a:solidFill>
                            <a:srgbClr val="6600FF"/>
                          </a:solidFill>
                        </a:rPr>
                        <a:t>)</a:t>
                      </a:r>
                      <a:r>
                        <a:rPr lang="en-US" sz="1800" baseline="-25000" dirty="0">
                          <a:solidFill>
                            <a:srgbClr val="6600FF"/>
                          </a:solidFill>
                        </a:rPr>
                        <a:t>14</a:t>
                      </a:r>
                      <a:r>
                        <a:rPr lang="en-US" sz="1800" dirty="0">
                          <a:solidFill>
                            <a:srgbClr val="6600FF"/>
                          </a:solidFill>
                        </a:rPr>
                        <a:t> - COOH</a:t>
                      </a:r>
                    </a:p>
                    <a:p>
                      <a:r>
                        <a:rPr lang="ru-RU" sz="1800" dirty="0" err="1">
                          <a:solidFill>
                            <a:srgbClr val="6600FF"/>
                          </a:solidFill>
                        </a:rPr>
                        <a:t>Стеаринова</a:t>
                      </a:r>
                      <a:endParaRPr lang="ru-RU" sz="1800" dirty="0">
                        <a:solidFill>
                          <a:srgbClr val="6600FF"/>
                        </a:solidFill>
                      </a:endParaRPr>
                    </a:p>
                    <a:p>
                      <a:r>
                        <a:rPr lang="en-US" sz="1800" dirty="0">
                          <a:solidFill>
                            <a:srgbClr val="6600FF"/>
                          </a:solidFill>
                        </a:rPr>
                        <a:t>CH</a:t>
                      </a:r>
                      <a:r>
                        <a:rPr lang="en-US" sz="1800" baseline="-25000" dirty="0">
                          <a:solidFill>
                            <a:srgbClr val="6600FF"/>
                          </a:solidFill>
                        </a:rPr>
                        <a:t>3</a:t>
                      </a:r>
                      <a:r>
                        <a:rPr lang="en-US" sz="1800" dirty="0">
                          <a:solidFill>
                            <a:srgbClr val="6600FF"/>
                          </a:solidFill>
                        </a:rPr>
                        <a:t>-(CH</a:t>
                      </a:r>
                      <a:r>
                        <a:rPr lang="en-US" sz="1800" baseline="-25000" dirty="0">
                          <a:solidFill>
                            <a:srgbClr val="6600FF"/>
                          </a:solidFill>
                        </a:rPr>
                        <a:t>2</a:t>
                      </a:r>
                      <a:r>
                        <a:rPr lang="en-US" sz="1800" dirty="0">
                          <a:solidFill>
                            <a:srgbClr val="6600FF"/>
                          </a:solidFill>
                        </a:rPr>
                        <a:t>)</a:t>
                      </a:r>
                      <a:r>
                        <a:rPr lang="en-US" sz="1800" baseline="-25000" dirty="0">
                          <a:solidFill>
                            <a:srgbClr val="6600FF"/>
                          </a:solidFill>
                        </a:rPr>
                        <a:t>16 </a:t>
                      </a:r>
                      <a:r>
                        <a:rPr lang="en-US" sz="1800" dirty="0">
                          <a:solidFill>
                            <a:srgbClr val="6600FF"/>
                          </a:solidFill>
                        </a:rPr>
                        <a:t>- COOH</a:t>
                      </a:r>
                    </a:p>
                    <a:p>
                      <a:endParaRPr lang="ru-RU" sz="1800" dirty="0">
                        <a:solidFill>
                          <a:srgbClr val="6600FF"/>
                        </a:solidFill>
                      </a:endParaRPr>
                    </a:p>
                  </a:txBody>
                  <a:tcPr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rgbClr val="6600FF"/>
                        </a:solidFill>
                      </a:endParaRPr>
                    </a:p>
                    <a:p>
                      <a:endParaRPr lang="ru-RU" sz="1800" dirty="0">
                        <a:solidFill>
                          <a:srgbClr val="6600FF"/>
                        </a:solidFill>
                      </a:endParaRPr>
                    </a:p>
                    <a:p>
                      <a:endParaRPr lang="ru-RU" sz="1800" dirty="0">
                        <a:solidFill>
                          <a:srgbClr val="6600FF"/>
                        </a:solidFill>
                      </a:endParaRPr>
                    </a:p>
                  </a:txBody>
                  <a:tcPr marT="45724" marB="4572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283" name="Содержимое 2">
            <a:extLst>
              <a:ext uri="{FF2B5EF4-FFF2-40B4-BE49-F238E27FC236}">
                <a16:creationId xmlns:a16="http://schemas.microsoft.com/office/drawing/2014/main" id="{B1067303-2BDE-2984-6AF4-DF23EBACA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57600"/>
            <a:ext cx="8915400" cy="4525963"/>
          </a:xfrm>
        </p:spPr>
        <p:txBody>
          <a:bodyPr/>
          <a:lstStyle/>
          <a:p>
            <a:pPr algn="just" eaLnBrk="1" hangingPunct="1">
              <a:lnSpc>
                <a:spcPct val="114000"/>
              </a:lnSpc>
            </a:pPr>
            <a:r>
              <a:rPr lang="ru-RU" altLang="ru-RU" sz="1600" b="1" i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Насичені жирні кислоти</a:t>
            </a:r>
            <a:r>
              <a:rPr lang="ru-RU" altLang="ru-RU" sz="1600" b="1" i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 містяться в коров'ячому маслі (масляна, капронова), тваринному жирі (пальмітинова, стеаринова, міристинова), риб’ячому жирі і земляних горіхах (арахінова), рапсовій олії (бегенова).</a:t>
            </a:r>
          </a:p>
          <a:p>
            <a:pPr algn="just" eaLnBrk="1" hangingPunct="1">
              <a:lnSpc>
                <a:spcPct val="114000"/>
              </a:lnSpc>
            </a:pPr>
            <a:r>
              <a:rPr lang="ru-RU" altLang="ru-RU" sz="1600" b="1" i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Насичені жирні кислоти використовуються в основному як енергетичний матеріал. Вони є твердими за консистенцією за температури 18°С, мають високу температуру плавлення (44...75°С). </a:t>
            </a:r>
          </a:p>
          <a:p>
            <a:pPr algn="just" eaLnBrk="1" hangingPunct="1">
              <a:lnSpc>
                <a:spcPct val="114000"/>
              </a:lnSpc>
            </a:pPr>
            <a:r>
              <a:rPr lang="ru-RU" altLang="ru-RU" sz="1600" b="1" i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Високий вміст тваринних жирів в раціоні є небажаним, оскільки за надлишку насичених жирних кислот порушується обмін ліпідів, підвищується рівень холестерину в крові, збільшується ризик розвитку атеросклерозу, ожиріння, жовчнокам'яної хвороби</a:t>
            </a:r>
            <a:r>
              <a:rPr lang="ru-RU" altLang="ru-RU" sz="1600" b="1"/>
              <a:t>.</a:t>
            </a:r>
          </a:p>
          <a:p>
            <a:pPr eaLnBrk="1" hangingPunct="1"/>
            <a:endParaRPr lang="ru-RU" altLang="ru-RU" sz="16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87DF915-4BE5-852D-6011-DB944A4E5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072" y="609600"/>
            <a:ext cx="1020725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C2B5B5DB-0C7D-D4C0-E279-626926C7E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959120"/>
              </p:ext>
            </p:extLst>
          </p:nvPr>
        </p:nvGraphicFramePr>
        <p:xfrm>
          <a:off x="3545072" y="609600"/>
          <a:ext cx="4736481" cy="976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4164895" imgH="866207" progId="ISISServer">
                  <p:embed/>
                </p:oleObj>
              </mc:Choice>
              <mc:Fallback>
                <p:oleObj name="ISIS/Draw Sketch" r:id="rId2" imgW="4164895" imgH="866207" progId="ISISServer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5072" y="609600"/>
                        <a:ext cx="4736481" cy="9769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1C24EDE-B8CF-748D-40E2-E9AFFD4D4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243" y="2024058"/>
            <a:ext cx="124391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4D5E2A7-C585-3015-C686-CEECE73E27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199112"/>
              </p:ext>
            </p:extLst>
          </p:nvPr>
        </p:nvGraphicFramePr>
        <p:xfrm>
          <a:off x="3565243" y="2024059"/>
          <a:ext cx="4839153" cy="82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4" imgW="4598633" imgH="790113" progId="ISISServer">
                  <p:embed/>
                </p:oleObj>
              </mc:Choice>
              <mc:Fallback>
                <p:oleObj name="ISIS/Draw Sketch" r:id="rId4" imgW="4598633" imgH="790113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243" y="2024059"/>
                        <a:ext cx="4839153" cy="824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172C96-1EC3-5076-0761-8EFBACAD1CFB}"/>
              </a:ext>
            </a:extLst>
          </p:cNvPr>
          <p:cNvSpPr txBox="1"/>
          <p:nvPr/>
        </p:nvSpPr>
        <p:spPr>
          <a:xfrm>
            <a:off x="91029" y="154052"/>
            <a:ext cx="907908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Олеїнова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подвійний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зв’язок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С</a:t>
            </a:r>
            <a:r>
              <a:rPr kumimoji="0" lang="ru-RU" sz="18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С</a:t>
            </a:r>
            <a:r>
              <a:rPr kumimoji="0" lang="ru-RU" sz="18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-(CH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-CH=CH-(CH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-COOH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rgbClr val="6600FF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Лінолева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подвійних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зв’язки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С</a:t>
            </a:r>
            <a:r>
              <a:rPr kumimoji="0" lang="ru-RU" sz="18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С</a:t>
            </a:r>
            <a:r>
              <a:rPr kumimoji="0" lang="ru-RU" sz="18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та С</a:t>
            </a:r>
            <a:r>
              <a:rPr kumimoji="0" lang="ru-RU" sz="18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С</a:t>
            </a:r>
            <a:r>
              <a:rPr kumimoji="0" lang="ru-RU" sz="18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-(CH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-CH=CH-CH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-CH=CH-(CH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-COOH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dirty="0">
              <a:solidFill>
                <a:srgbClr val="6600FF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Незамінна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(не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синтизується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організмі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Ліноленова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3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подвійних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зв’язки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С</a:t>
            </a:r>
            <a:r>
              <a:rPr kumimoji="0" lang="ru-RU" sz="18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С</a:t>
            </a:r>
            <a:r>
              <a:rPr kumimoji="0" lang="ru-RU" sz="18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, С</a:t>
            </a:r>
            <a:r>
              <a:rPr kumimoji="0" lang="ru-RU" sz="18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С</a:t>
            </a:r>
            <a:r>
              <a:rPr kumimoji="0" lang="ru-RU" sz="18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та С</a:t>
            </a:r>
            <a:r>
              <a:rPr kumimoji="0" lang="ru-RU" sz="18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С</a:t>
            </a:r>
            <a:r>
              <a:rPr kumimoji="0" lang="ru-RU" sz="18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  <a:endParaRPr kumimoji="0" lang="en-US" sz="1800" b="1" i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-(CH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СН=СН)</a:t>
            </a:r>
            <a:r>
              <a:rPr kumimoji="0" lang="ru-RU" sz="1800" b="1" i="0" u="none" strike="noStrike" kern="1200" cap="none" spc="0" normalizeH="0" baseline="-2500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-(СН</a:t>
            </a:r>
            <a:r>
              <a:rPr kumimoji="0" lang="ru-RU" sz="1800" b="1" i="0" u="none" strike="noStrike" kern="1200" cap="none" spc="0" normalizeH="0" baseline="-2500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ru-RU" sz="1800" b="1" i="0" u="none" strike="noStrike" kern="1200" cap="none" spc="0" normalizeH="0" baseline="-2500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-СООН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rgbClr val="6600FF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Арахідонова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4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подвійних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зв’язки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С</a:t>
            </a:r>
            <a:r>
              <a:rPr kumimoji="0" lang="ru-RU" sz="18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С</a:t>
            </a:r>
            <a:r>
              <a:rPr kumimoji="0" lang="ru-RU" sz="18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, С</a:t>
            </a:r>
            <a:r>
              <a:rPr kumimoji="0" lang="ru-RU" sz="18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С</a:t>
            </a:r>
            <a:r>
              <a:rPr kumimoji="0" lang="ru-RU" sz="18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, С</a:t>
            </a:r>
            <a:r>
              <a:rPr kumimoji="0" lang="ru-RU" sz="18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С</a:t>
            </a:r>
            <a:r>
              <a:rPr kumimoji="0" lang="ru-RU" sz="18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, С</a:t>
            </a:r>
            <a:r>
              <a:rPr kumimoji="0" lang="ru-RU" sz="18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С</a:t>
            </a:r>
            <a:r>
              <a:rPr kumimoji="0" lang="ru-RU" sz="18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СН</a:t>
            </a:r>
            <a:r>
              <a:rPr kumimoji="0" lang="ru-RU" sz="1800" b="1" i="0" u="none" strike="noStrike" kern="1200" cap="none" spc="0" normalizeH="0" baseline="-2500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-(СН</a:t>
            </a:r>
            <a:r>
              <a:rPr kumimoji="0" lang="ru-RU" sz="1800" b="1" i="0" u="none" strike="noStrike" kern="1200" cap="none" spc="0" normalizeH="0" baseline="-2500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ru-RU" sz="1800" b="1" i="0" u="none" strike="noStrike" kern="1200" cap="none" spc="0" normalizeH="0" baseline="-2500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-(СН-СН=СН)</a:t>
            </a:r>
            <a:r>
              <a:rPr kumimoji="0" lang="ru-RU" sz="1800" b="1" i="0" u="none" strike="noStrike" kern="1200" cap="none" spc="0" normalizeH="0" baseline="-2500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-(СН</a:t>
            </a:r>
            <a:r>
              <a:rPr kumimoji="0" lang="ru-RU" sz="1800" b="1" i="0" u="none" strike="noStrike" kern="1200" cap="none" spc="0" normalizeH="0" baseline="-2500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ru-RU" sz="1800" b="1" i="0" u="none" strike="noStrike" kern="1200" cap="none" spc="0" normalizeH="0" baseline="-2500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-СООН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297FAE3-4DA7-A894-9D12-ED758258F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393" y="1066799"/>
            <a:ext cx="1237558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B5F95EF-BDC2-1CCE-D3E9-A7E0F2F7FB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536016"/>
              </p:ext>
            </p:extLst>
          </p:nvPr>
        </p:nvGraphicFramePr>
        <p:xfrm>
          <a:off x="4132897" y="383119"/>
          <a:ext cx="5091953" cy="1249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4651899" imgH="1117318" progId="ISISServer">
                  <p:embed/>
                </p:oleObj>
              </mc:Choice>
              <mc:Fallback>
                <p:oleObj name="ISIS/Draw Sketch" r:id="rId2" imgW="4651899" imgH="1117318" progId="ISISServer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2897" y="383119"/>
                        <a:ext cx="5091953" cy="12490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B0691BCB-2281-F4BB-2E0D-291A4C6FE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7347" y="2609089"/>
            <a:ext cx="109314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61A3E7DE-2876-52AF-0CE5-637CE45B3C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439775"/>
              </p:ext>
            </p:extLst>
          </p:nvPr>
        </p:nvGraphicFramePr>
        <p:xfrm>
          <a:off x="4218467" y="1914138"/>
          <a:ext cx="5017590" cy="1429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4" imgW="4629071" imgH="1412818" progId="ISISServer">
                  <p:embed/>
                </p:oleObj>
              </mc:Choice>
              <mc:Fallback>
                <p:oleObj name="ISIS/Draw Sketch" r:id="rId4" imgW="4629071" imgH="1412818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8467" y="1914138"/>
                        <a:ext cx="5017590" cy="14295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C9A9D1C-BA08-07D3-5D3A-CFCB1E385A71}"/>
              </a:ext>
            </a:extLst>
          </p:cNvPr>
          <p:cNvSpPr txBox="1"/>
          <p:nvPr/>
        </p:nvSpPr>
        <p:spPr>
          <a:xfrm>
            <a:off x="77582" y="-55833"/>
            <a:ext cx="8159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Ненасичені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ВЖК (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цис-ізомери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парна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кількість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атомів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карбону) 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9F83956C-007D-B55C-8F10-8C7BD32111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39558"/>
              </p:ext>
            </p:extLst>
          </p:nvPr>
        </p:nvGraphicFramePr>
        <p:xfrm>
          <a:off x="4191573" y="3639044"/>
          <a:ext cx="501759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6" imgW="4932180" imgH="1322773" progId="ISISServer">
                  <p:embed/>
                </p:oleObj>
              </mc:Choice>
              <mc:Fallback>
                <p:oleObj name="ISIS/Draw Sketch" r:id="rId6" imgW="4932180" imgH="1322773" progId="ISISServer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573" y="3639044"/>
                        <a:ext cx="5017590" cy="1295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534CFFA9-A46A-49CD-3329-4E744F57B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13350" r="7475" b="43700"/>
          <a:stretch>
            <a:fillRect/>
          </a:stretch>
        </p:blipFill>
        <p:spPr bwMode="auto">
          <a:xfrm>
            <a:off x="4218467" y="5445857"/>
            <a:ext cx="4918809" cy="111680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6A99F39-2DFA-B055-C149-71736AF1EF5C}"/>
              </a:ext>
            </a:extLst>
          </p:cNvPr>
          <p:cNvSpPr txBox="1"/>
          <p:nvPr/>
        </p:nvSpPr>
        <p:spPr>
          <a:xfrm>
            <a:off x="1011111" y="1002339"/>
            <a:ext cx="8159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US" altLang="ru-R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n-US" altLang="ru-R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COOH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40B4B4-E4A6-1D16-FD11-0DB7F2E05F98}"/>
              </a:ext>
            </a:extLst>
          </p:cNvPr>
          <p:cNvSpPr txBox="1"/>
          <p:nvPr/>
        </p:nvSpPr>
        <p:spPr>
          <a:xfrm>
            <a:off x="1068090" y="2432596"/>
            <a:ext cx="8159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US" altLang="ru-R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n-US" altLang="ru-R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COOH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C0A8D8-417A-7752-53AD-7D72C5C339FE}"/>
              </a:ext>
            </a:extLst>
          </p:cNvPr>
          <p:cNvSpPr txBox="1"/>
          <p:nvPr/>
        </p:nvSpPr>
        <p:spPr>
          <a:xfrm>
            <a:off x="1143000" y="3990272"/>
            <a:ext cx="8159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US" altLang="ru-R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n-US" altLang="ru-R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</a:t>
            </a:r>
            <a:r>
              <a:rPr kumimoji="0" lang="uk-UA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</a:t>
            </a:r>
            <a:endParaRPr lang="uk-UA" sz="2000" b="1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9A568-67F5-600A-A172-2DFD7F929404}"/>
              </a:ext>
            </a:extLst>
          </p:cNvPr>
          <p:cNvSpPr txBox="1"/>
          <p:nvPr/>
        </p:nvSpPr>
        <p:spPr>
          <a:xfrm>
            <a:off x="-1810" y="4279549"/>
            <a:ext cx="8159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Незамінна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(не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синтизується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організмі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CF18C0-DA48-1459-64E5-8E84614D6FC6}"/>
              </a:ext>
            </a:extLst>
          </p:cNvPr>
          <p:cNvSpPr txBox="1"/>
          <p:nvPr/>
        </p:nvSpPr>
        <p:spPr>
          <a:xfrm>
            <a:off x="1371600" y="5804205"/>
            <a:ext cx="8185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US" altLang="ru-R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n-US" altLang="ru-R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COOH</a:t>
            </a:r>
            <a:endParaRPr lang="uk-UA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991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>
            <a:extLst>
              <a:ext uri="{FF2B5EF4-FFF2-40B4-BE49-F238E27FC236}">
                <a16:creationId xmlns:a16="http://schemas.microsoft.com/office/drawing/2014/main" id="{49DE9675-51A7-D4CA-E85F-9294ED33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rgbClr val="FF0000"/>
                </a:solidFill>
              </a:rPr>
              <a:t>ВЖК</a:t>
            </a:r>
          </a:p>
        </p:txBody>
      </p:sp>
      <p:sp>
        <p:nvSpPr>
          <p:cNvPr id="55299" name="Содержимое 2">
            <a:extLst>
              <a:ext uri="{FF2B5EF4-FFF2-40B4-BE49-F238E27FC236}">
                <a16:creationId xmlns:a16="http://schemas.microsoft.com/office/drawing/2014/main" id="{7C2021DF-78E6-710B-1871-09C93446D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3" y="533400"/>
            <a:ext cx="8763000" cy="5287963"/>
          </a:xfrm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ru-RU" altLang="ru-RU" sz="1600" b="1" i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Ненасичені</a:t>
            </a:r>
            <a:r>
              <a:rPr lang="ru-RU" altLang="ru-RU" sz="1600" b="1" i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жирні</a:t>
            </a:r>
            <a:r>
              <a:rPr lang="ru-RU" altLang="ru-RU" sz="1600" b="1" i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кислоти</a:t>
            </a:r>
            <a:r>
              <a:rPr lang="ru-RU" altLang="ru-RU" sz="1600" b="1" i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які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мають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більше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одного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подвійного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зв'язку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в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організмі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не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синтезуються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і тому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називаються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незамінними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лінолева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ліноленова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кислоти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що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входять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до складу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вітаміну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Р, та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арахідонова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).</a:t>
            </a:r>
          </a:p>
          <a:p>
            <a:pPr algn="just" eaLnBrk="1" hangingPunct="1">
              <a:lnSpc>
                <a:spcPct val="114000"/>
              </a:lnSpc>
            </a:pP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Прості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ненасичені</a:t>
            </a:r>
            <a:r>
              <a:rPr lang="ru-RU" altLang="ru-RU" sz="1600" b="1" i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жирні</a:t>
            </a:r>
            <a:r>
              <a:rPr lang="ru-RU" altLang="ru-RU" sz="1600" b="1" i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кислоти</a:t>
            </a:r>
            <a:r>
              <a:rPr lang="ru-RU" altLang="ru-RU" sz="1600" b="1" i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містяться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в </a:t>
            </a:r>
            <a:r>
              <a:rPr lang="ru-RU" altLang="ru-RU" sz="1600" b="1" i="1" u="sng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риб’ячому</a:t>
            </a:r>
            <a:r>
              <a:rPr lang="ru-RU" altLang="ru-RU" sz="1600" b="1" i="1" u="sng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u="sng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жирі</a:t>
            </a:r>
            <a:r>
              <a:rPr lang="ru-RU" altLang="ru-RU" sz="1600" b="1" i="1" u="sng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600" b="1" i="1" u="sng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ерукова</a:t>
            </a:r>
            <a:r>
              <a:rPr lang="ru-RU" altLang="ru-RU" sz="1600" b="1" i="1" u="sng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600" b="1" i="1" u="sng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гадолеїнова</a:t>
            </a:r>
            <a:r>
              <a:rPr lang="ru-RU" altLang="ru-RU" sz="1600" b="1" i="1" u="sng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),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u="sng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олії</a:t>
            </a:r>
            <a:r>
              <a:rPr lang="ru-RU" altLang="ru-RU" sz="1600" b="1" i="1" u="sng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600" b="1" i="1" u="sng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жирі</a:t>
            </a:r>
            <a:r>
              <a:rPr lang="ru-RU" altLang="ru-RU" sz="1600" b="1" i="1" u="sng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600" b="1" i="1" u="sng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горіхах</a:t>
            </a:r>
            <a:r>
              <a:rPr lang="ru-RU" altLang="ru-RU" sz="1600" b="1" i="1" u="sng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600" b="1" i="1" u="sng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олеїнова</a:t>
            </a:r>
            <a:r>
              <a:rPr lang="ru-RU" altLang="ru-RU" sz="1600" b="1" i="1" u="sng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), 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а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також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в </a:t>
            </a:r>
            <a:r>
              <a:rPr lang="ru-RU" altLang="ru-RU" sz="1600" b="1" i="1" u="sng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молочному </a:t>
            </a:r>
            <a:r>
              <a:rPr lang="ru-RU" altLang="ru-RU" sz="1600" b="1" i="1" u="sng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жирі</a:t>
            </a:r>
            <a:r>
              <a:rPr lang="ru-RU" altLang="ru-RU" sz="1600" b="1" i="1" u="sng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600" b="1" i="1" u="sng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пальмітолеїнова</a:t>
            </a:r>
            <a:r>
              <a:rPr lang="ru-RU" altLang="ru-RU" sz="1600" b="1" i="1" u="sng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).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lnSpc>
                <a:spcPct val="114000"/>
              </a:lnSpc>
            </a:pPr>
            <a:r>
              <a:rPr lang="ru-RU" altLang="ru-RU" sz="1600" b="1" i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Поліненасичені</a:t>
            </a:r>
            <a:r>
              <a:rPr lang="ru-RU" altLang="ru-RU" sz="1600" b="1" i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жирні</a:t>
            </a:r>
            <a:r>
              <a:rPr lang="ru-RU" altLang="ru-RU" sz="1600" b="1" i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кислоти</a:t>
            </a:r>
            <a:r>
              <a:rPr lang="ru-RU" altLang="ru-RU" sz="1600" b="1" i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містяться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в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олії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насіння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риб’ячому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жирі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лінолева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ліноленова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арахідонова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клупонодонова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).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Поліненасичені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жирні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кислоти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(ПНЖК): 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лінолева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ліноленова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 – 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відносяться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до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незамінних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форм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харчування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оскільки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в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організмі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вони не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синтезуються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і тому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повинні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надходити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з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їжею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Ці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кислоти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за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своїми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біологічними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властивостями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відносяться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до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життєво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необхідних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речовин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і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називаються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"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Вітамін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F".</a:t>
            </a:r>
          </a:p>
          <a:p>
            <a:pPr algn="just" eaLnBrk="1" hangingPunct="1">
              <a:lnSpc>
                <a:spcPct val="114000"/>
              </a:lnSpc>
            </a:pPr>
            <a:r>
              <a:rPr lang="ru-RU" altLang="ru-RU" sz="1600" b="1" i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Лінолева</a:t>
            </a:r>
            <a:r>
              <a:rPr lang="ru-RU" altLang="ru-RU" sz="1600" b="1" i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кислота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 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перетворюється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в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організмі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в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арахідонову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а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ліноленова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 – 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ейкозапентаєновую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Недостатнє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надходження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з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їжею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лінолевої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кислоти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викликає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в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організмі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порушення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біосинтезу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арахідонової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кислоти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14000"/>
              </a:lnSpc>
            </a:pPr>
            <a:r>
              <a:rPr lang="ru-RU" altLang="ru-RU" sz="1600" b="1" i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Арахідонова</a:t>
            </a:r>
            <a:r>
              <a:rPr lang="ru-RU" altLang="ru-RU" sz="1600" b="1" i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кислота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 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передує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утворенню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речовин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що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беруть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участь в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регуляції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багатьох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процесів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життєдіяльності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тромбоцитів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і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інших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елементів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але особливо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простагландинів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які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мають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велике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значення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як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речовинам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найвищої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біологічної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активності</a:t>
            </a:r>
            <a:r>
              <a:rPr lang="ru-RU" altLang="ru-RU" sz="1600" b="1" i="1" dirty="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ru-RU" altLang="ru-RU" sz="1600" i="1" dirty="0">
              <a:solidFill>
                <a:srgbClr val="000099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5B9E2B-8351-5B99-DEFD-FB466471AD5E}"/>
              </a:ext>
            </a:extLst>
          </p:cNvPr>
          <p:cNvSpPr txBox="1"/>
          <p:nvPr/>
        </p:nvSpPr>
        <p:spPr>
          <a:xfrm>
            <a:off x="5257063" y="2927239"/>
            <a:ext cx="340265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uk-UA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лінолеоїл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uk-UA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олеїноїл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uk-UA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пальмітилгліцерол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(жир)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AB85C7AD-F55F-5296-9F3B-5003C29981B7}"/>
              </a:ext>
            </a:extLst>
          </p:cNvPr>
          <p:cNvCxnSpPr>
            <a:cxnSpLocks/>
          </p:cNvCxnSpPr>
          <p:nvPr/>
        </p:nvCxnSpPr>
        <p:spPr>
          <a:xfrm>
            <a:off x="4468813" y="2144959"/>
            <a:ext cx="936625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4D215CB-E64B-098B-2615-1120B725CDB0}"/>
              </a:ext>
            </a:extLst>
          </p:cNvPr>
          <p:cNvGrpSpPr/>
          <p:nvPr/>
        </p:nvGrpSpPr>
        <p:grpSpPr>
          <a:xfrm>
            <a:off x="312738" y="685800"/>
            <a:ext cx="8312150" cy="2563813"/>
            <a:chOff x="415925" y="2491581"/>
            <a:chExt cx="8312150" cy="2563813"/>
          </a:xfrm>
        </p:grpSpPr>
        <p:pic>
          <p:nvPicPr>
            <p:cNvPr id="38915" name="Picture 2">
              <a:extLst>
                <a:ext uri="{FF2B5EF4-FFF2-40B4-BE49-F238E27FC236}">
                  <a16:creationId xmlns:a16="http://schemas.microsoft.com/office/drawing/2014/main" id="{26794128-9D83-16DD-855A-33C6D465C7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25" y="2491581"/>
              <a:ext cx="8312150" cy="256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8" name="TextBox 5">
              <a:extLst>
                <a:ext uri="{FF2B5EF4-FFF2-40B4-BE49-F238E27FC236}">
                  <a16:creationId xmlns:a16="http://schemas.microsoft.com/office/drawing/2014/main" id="{119F7754-FFFD-65C3-79D3-0EA86B520A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5493" y="3401219"/>
              <a:ext cx="7032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+3Н</a:t>
              </a:r>
              <a:r>
                <a:rPr kumimoji="0" lang="ru-RU" altLang="ru-RU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38919" name="TextBox 10">
              <a:extLst>
                <a:ext uri="{FF2B5EF4-FFF2-40B4-BE49-F238E27FC236}">
                  <a16:creationId xmlns:a16="http://schemas.microsoft.com/office/drawing/2014/main" id="{0E914281-F705-8783-BAC7-EA1298C7C8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8625" y="2879725"/>
              <a:ext cx="26193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8920" name="TextBox 11">
              <a:extLst>
                <a:ext uri="{FF2B5EF4-FFF2-40B4-BE49-F238E27FC236}">
                  <a16:creationId xmlns:a16="http://schemas.microsoft.com/office/drawing/2014/main" id="{C6387F70-045A-3D96-E33F-A321CE0B47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1000" y="3455988"/>
              <a:ext cx="2635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8921" name="TextBox 12">
              <a:extLst>
                <a:ext uri="{FF2B5EF4-FFF2-40B4-BE49-F238E27FC236}">
                  <a16:creationId xmlns:a16="http://schemas.microsoft.com/office/drawing/2014/main" id="{13E160F3-08CC-5F10-E6DC-927BFDF04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1000" y="4149725"/>
              <a:ext cx="2635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54CAD36-1F26-B26D-2D18-69B6B6F56341}"/>
              </a:ext>
            </a:extLst>
          </p:cNvPr>
          <p:cNvSpPr txBox="1"/>
          <p:nvPr/>
        </p:nvSpPr>
        <p:spPr>
          <a:xfrm>
            <a:off x="0" y="10079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</a:rPr>
              <a:t>УТВОРЕННЯ ТРИАЦИЛГЛІЦЕРОЛУ</a:t>
            </a:r>
            <a:r>
              <a:rPr kumimoji="0" lang="uk-UA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uk-UA" altLang="ru-RU" sz="2000" b="1" i="0" u="none" strike="noStrike" kern="1200" cap="all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що містить </a:t>
            </a:r>
            <a:r>
              <a:rPr kumimoji="0" lang="uk-UA" altLang="ru-RU" sz="2000" b="1" i="0" u="none" strike="noStrike" kern="1200" cap="all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лінолеву</a:t>
            </a:r>
            <a:r>
              <a:rPr kumimoji="0" lang="uk-UA" altLang="ru-RU" sz="2000" b="1" i="0" u="none" strike="noStrike" kern="1200" cap="all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олеїнову та пальмітинову кислоти. </a:t>
            </a:r>
            <a:endParaRPr lang="uk-UA" sz="2000" b="1" cap="all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3DB84B-76B9-4B65-85E2-76ABE5479543}"/>
              </a:ext>
            </a:extLst>
          </p:cNvPr>
          <p:cNvSpPr txBox="1"/>
          <p:nvPr/>
        </p:nvSpPr>
        <p:spPr>
          <a:xfrm>
            <a:off x="136525" y="4171881"/>
            <a:ext cx="8931275" cy="2142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Якщо у складі жиру переважають: насичені жирні кислоти, то жир – твердий, ненасичені жирні кислоти, то жир – рідкий. Зазвичай тверді </a:t>
            </a:r>
            <a:r>
              <a:rPr kumimoji="0" lang="uk-UA" alt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триацилгліцериди</a:t>
            </a:r>
            <a:r>
              <a:rPr kumimoji="0" lang="uk-UA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жири -  тваринного походження, а рідкі – олії – рослинного походження.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У даному випадку жир у своєму складі містить </a:t>
            </a:r>
            <a:r>
              <a:rPr kumimoji="0" lang="ru-RU" alt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дві</a:t>
            </a:r>
            <a:r>
              <a:rPr kumimoji="0" lang="ru-RU" alt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alt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ненасичені</a:t>
            </a:r>
            <a:r>
              <a:rPr kumimoji="0" lang="ru-RU" alt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alt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жирні</a:t>
            </a:r>
            <a:r>
              <a:rPr kumimoji="0" lang="ru-RU" alt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alt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кислоти</a:t>
            </a:r>
            <a:r>
              <a:rPr kumimoji="0" lang="ru-RU" alt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ru-RU" alt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лінолеву</a:t>
            </a:r>
            <a:r>
              <a:rPr kumimoji="0" lang="ru-RU" alt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С</a:t>
            </a:r>
            <a:r>
              <a:rPr kumimoji="0" lang="ru-RU" altLang="ru-RU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  <a:r>
              <a:rPr kumimoji="0" lang="ru-RU" alt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</a:t>
            </a:r>
            <a:r>
              <a:rPr kumimoji="0" lang="ru-RU" altLang="ru-RU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</a:t>
            </a:r>
            <a:r>
              <a:rPr kumimoji="0" lang="ru-RU" alt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СООН  та </a:t>
            </a:r>
            <a:r>
              <a:rPr kumimoji="0" lang="ru-RU" alt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олеїнову</a:t>
            </a:r>
            <a:r>
              <a:rPr kumimoji="0" lang="ru-RU" alt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С</a:t>
            </a:r>
            <a:r>
              <a:rPr kumimoji="0" lang="ru-RU" altLang="ru-RU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  <a:r>
              <a:rPr kumimoji="0" lang="ru-RU" alt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</a:t>
            </a:r>
            <a:r>
              <a:rPr kumimoji="0" lang="ru-RU" altLang="ru-RU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</a:t>
            </a:r>
            <a:r>
              <a:rPr kumimoji="0" lang="ru-RU" alt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СООН) та </a:t>
            </a:r>
            <a:r>
              <a:rPr kumimoji="0" lang="uk-UA" alt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одну насичену жирну кислоту (пальмітинову – С</a:t>
            </a:r>
            <a:r>
              <a:rPr kumimoji="0" lang="uk-UA" altLang="ru-RU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  <a:r>
              <a:rPr kumimoji="0" lang="uk-UA" alt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</a:t>
            </a:r>
            <a:r>
              <a:rPr kumimoji="0" lang="uk-UA" altLang="ru-RU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</a:t>
            </a:r>
            <a:r>
              <a:rPr kumimoji="0" lang="uk-UA" alt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СООН).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Таким чином, агрегатний стан жиру – </a:t>
            </a:r>
            <a:r>
              <a:rPr kumimoji="0" lang="uk-UA" altLang="ru-RU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рідкий (олія).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136C8F7-8E70-F7BB-4693-644C88AB8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60" y="0"/>
            <a:ext cx="8991600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altLang="ru-RU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	</a:t>
            </a:r>
            <a:r>
              <a:rPr kumimoji="0" lang="uk-UA" altLang="ru-RU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Гідроліз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uk-UA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триацилгліцеролів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має надзвичайно велике значення. Це перша стадія травлення жирів в організмі. Вона відбувається в шлунково-кишковому тракті під дією ферментів – </a:t>
            </a:r>
            <a:r>
              <a:rPr kumimoji="0" lang="uk-UA" altLang="ru-RU" sz="20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ліпаз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При цьому утворюється </a:t>
            </a:r>
            <a:r>
              <a:rPr kumimoji="0" lang="uk-UA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гліцерол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і вищі жирні кислоти, які всмоктуються кишківником і піддаються подальшому метаболізму.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	В промисловості гідроліз </a:t>
            </a:r>
            <a:r>
              <a:rPr kumimoji="0" lang="uk-UA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триацилгліцеролів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здійснюють за допомогою перегрітої пари або в лужному середовищі. В останньому випадку утворюються солі вищих жирних кислот (мила). Тому цю реакцію називають </a:t>
            </a:r>
            <a:r>
              <a:rPr kumimoji="0" lang="uk-UA" altLang="ru-RU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омиленням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7" name="Picture 1">
            <a:extLst>
              <a:ext uri="{FF2B5EF4-FFF2-40B4-BE49-F238E27FC236}">
                <a16:creationId xmlns:a16="http://schemas.microsoft.com/office/drawing/2014/main" id="{BFF0B0AF-EA33-3E0C-C2A2-2B6F807C0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5174"/>
            <a:ext cx="827092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1FF27F-A9B5-D264-AFA0-01BD3910A511}"/>
              </a:ext>
            </a:extLst>
          </p:cNvPr>
          <p:cNvSpPr txBox="1"/>
          <p:nvPr/>
        </p:nvSpPr>
        <p:spPr>
          <a:xfrm>
            <a:off x="38188" y="51816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/>
              <a:t>	</a:t>
            </a:r>
            <a:r>
              <a:rPr lang="uk-UA" sz="2000" b="1" dirty="0">
                <a:solidFill>
                  <a:srgbClr val="FF0000"/>
                </a:solidFill>
              </a:rPr>
              <a:t>Число омилення – </a:t>
            </a:r>
            <a:r>
              <a:rPr lang="uk-UA" sz="2000" dirty="0"/>
              <a:t>кількість мг </a:t>
            </a:r>
            <a:r>
              <a:rPr lang="uk-UA" sz="2000" dirty="0" err="1"/>
              <a:t>гідроксида</a:t>
            </a:r>
            <a:r>
              <a:rPr lang="uk-UA" sz="2000" dirty="0"/>
              <a:t>, яка необхідна для омилення 1 г жиру. Це число дозволяє визначити </a:t>
            </a:r>
            <a:r>
              <a:rPr lang="uk-UA" sz="2000" dirty="0" err="1"/>
              <a:t>молекулярність</a:t>
            </a:r>
            <a:r>
              <a:rPr lang="uk-UA" sz="2000" dirty="0"/>
              <a:t> ВЖК, які входять до складу жиру. Малі значення вказують на присутність більш високомолекулярних кислот, великі – на присутність низькомолекулярних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25633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6">
            <a:extLst>
              <a:ext uri="{FF2B5EF4-FFF2-40B4-BE49-F238E27FC236}">
                <a16:creationId xmlns:a16="http://schemas.microsoft.com/office/drawing/2014/main" id="{727B1667-4134-A3A1-04BD-A6ABC63DA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8" y="47625"/>
            <a:ext cx="888206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ГІДРОГЕНІЗАЦІЯ РІДКИХ ЖИРІВ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</a:t>
            </a:r>
            <a:r>
              <a:rPr kumimoji="0" lang="uk-UA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ненасичені жирні кислоти хімічно активні, легко приєднують два атоми гідрогену за місцем розриву подвійних зв’язків і стають насиченими:</a:t>
            </a: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1204" name="Группа 4">
            <a:extLst>
              <a:ext uri="{FF2B5EF4-FFF2-40B4-BE49-F238E27FC236}">
                <a16:creationId xmlns:a16="http://schemas.microsoft.com/office/drawing/2014/main" id="{43E49EFC-8662-D088-7656-9D888826C214}"/>
              </a:ext>
            </a:extLst>
          </p:cNvPr>
          <p:cNvGrpSpPr>
            <a:grpSpLocks/>
          </p:cNvGrpSpPr>
          <p:nvPr/>
        </p:nvGrpSpPr>
        <p:grpSpPr bwMode="auto">
          <a:xfrm>
            <a:off x="92075" y="1055688"/>
            <a:ext cx="3381271" cy="2803526"/>
            <a:chOff x="381531" y="435310"/>
            <a:chExt cx="3582918" cy="3044069"/>
          </a:xfrm>
        </p:grpSpPr>
        <p:sp>
          <p:nvSpPr>
            <p:cNvPr id="51207" name="TextBox 3">
              <a:extLst>
                <a:ext uri="{FF2B5EF4-FFF2-40B4-BE49-F238E27FC236}">
                  <a16:creationId xmlns:a16="http://schemas.microsoft.com/office/drawing/2014/main" id="{8443C167-1AC4-7136-D118-211589B877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1749" y="3109492"/>
              <a:ext cx="12827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ТВЕРДИЙ</a:t>
              </a:r>
              <a:endPara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Стрелка: изогнутая вправо 5">
              <a:extLst>
                <a:ext uri="{FF2B5EF4-FFF2-40B4-BE49-F238E27FC236}">
                  <a16:creationId xmlns:a16="http://schemas.microsoft.com/office/drawing/2014/main" id="{85A3A151-183E-2BBE-3210-C853192A7DAC}"/>
                </a:ext>
              </a:extLst>
            </p:cNvPr>
            <p:cNvSpPr/>
            <p:nvPr/>
          </p:nvSpPr>
          <p:spPr>
            <a:xfrm>
              <a:off x="381531" y="745577"/>
              <a:ext cx="1068180" cy="2554535"/>
            </a:xfrm>
            <a:prstGeom prst="curved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1209" name="Рисунок 3">
              <a:extLst>
                <a:ext uri="{FF2B5EF4-FFF2-40B4-BE49-F238E27FC236}">
                  <a16:creationId xmlns:a16="http://schemas.microsoft.com/office/drawing/2014/main" id="{729A8047-DE99-EDD9-83A0-DF38DFB366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74"/>
            <a:stretch>
              <a:fillRect/>
            </a:stretch>
          </p:blipFill>
          <p:spPr bwMode="auto">
            <a:xfrm>
              <a:off x="1537549" y="435310"/>
              <a:ext cx="2352995" cy="2626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0" name="TextBox 2">
              <a:extLst>
                <a:ext uri="{FF2B5EF4-FFF2-40B4-BE49-F238E27FC236}">
                  <a16:creationId xmlns:a16="http://schemas.microsoft.com/office/drawing/2014/main" id="{89791570-0DB2-06B3-231B-D75BC23AB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0402" y="561368"/>
              <a:ext cx="1041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ru-RU" sz="18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РІДКИЙ</a:t>
              </a:r>
              <a:endPara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1205" name="Рисунок 3">
            <a:extLst>
              <a:ext uri="{FF2B5EF4-FFF2-40B4-BE49-F238E27FC236}">
                <a16:creationId xmlns:a16="http://schemas.microsoft.com/office/drawing/2014/main" id="{EDAE620B-316A-AD57-7CE5-C79535EBD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1" b="12309"/>
          <a:stretch>
            <a:fillRect/>
          </a:stretch>
        </p:blipFill>
        <p:spPr bwMode="auto">
          <a:xfrm>
            <a:off x="3333750" y="2449513"/>
            <a:ext cx="1216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8165E3-E0B5-CA9D-AEBB-4F7B524489C2}"/>
              </a:ext>
            </a:extLst>
          </p:cNvPr>
          <p:cNvSpPr txBox="1"/>
          <p:nvPr/>
        </p:nvSpPr>
        <p:spPr>
          <a:xfrm>
            <a:off x="69850" y="3859213"/>
            <a:ext cx="8915400" cy="2894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Транс-ізомери жирних кислот є одним з видів ненасичених жирних кислот, що містять </a:t>
            </a: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трансподвійні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зв'язки між атомами вуглецю. Це штучно створена субстанція, яка отримується в ході модифікування (гідрогенізації і </a:t>
            </a: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переетерифікації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рослинної олії (найчастіше, дешевої). Найширша група - </a:t>
            </a:r>
            <a:r>
              <a:rPr kumimoji="0" lang="uk-UA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маргарини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які представляють собою емульсію модифікованих олій у воді. У процесі переробки рослинна олія змінює фізичні властивості і з рідкого стану стає твердим, схожим за консистенцією з вершковим маслом. Це відбувається так: молекула жиру має подвійний зв'язок, процесі виробництва олію завантажують в автоклав і в присутності каталізатора пропускають через неї водень. Це призводить до розриву подвійних </a:t>
            </a: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зв'язків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і прикріплення до молекули жиру водню. Це і є модифікована молекула рослинного жиру.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AC2384-69C2-C456-456C-A1388DC3F7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745"/>
          <a:stretch/>
        </p:blipFill>
        <p:spPr>
          <a:xfrm>
            <a:off x="4602746" y="762000"/>
            <a:ext cx="4465398" cy="2639858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2">
            <a:extLst>
              <a:ext uri="{FF2B5EF4-FFF2-40B4-BE49-F238E27FC236}">
                <a16:creationId xmlns:a16="http://schemas.microsoft.com/office/drawing/2014/main" id="{08C64BB8-E037-50F4-4531-670DC9BE0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8" y="115888"/>
            <a:ext cx="90154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Окиснення жирів.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</p:txBody>
      </p:sp>
      <p:graphicFrame>
        <p:nvGraphicFramePr>
          <p:cNvPr id="52227" name="Объект 4">
            <a:extLst>
              <a:ext uri="{FF2B5EF4-FFF2-40B4-BE49-F238E27FC236}">
                <a16:creationId xmlns:a16="http://schemas.microsoft.com/office/drawing/2014/main" id="{6DC8A78A-62E9-DCBC-7BED-D3E6EC3261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971346"/>
              </p:ext>
            </p:extLst>
          </p:nvPr>
        </p:nvGraphicFramePr>
        <p:xfrm>
          <a:off x="362902" y="2286000"/>
          <a:ext cx="8582922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5839460" imgH="1764030" progId="ISISServer">
                  <p:embed/>
                </p:oleObj>
              </mc:Choice>
              <mc:Fallback>
                <p:oleObj name="ISIS/Draw Sketch" r:id="rId2" imgW="5839460" imgH="1764030" progId="ISISServer">
                  <p:embed/>
                  <p:pic>
                    <p:nvPicPr>
                      <p:cNvPr id="52227" name="Объект 4">
                        <a:extLst>
                          <a:ext uri="{FF2B5EF4-FFF2-40B4-BE49-F238E27FC236}">
                            <a16:creationId xmlns:a16="http://schemas.microsoft.com/office/drawing/2014/main" id="{6DC8A78A-62E9-DCBC-7BED-D3E6EC3261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02" y="2286000"/>
                        <a:ext cx="8582922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TextBox 6">
            <a:extLst>
              <a:ext uri="{FF2B5EF4-FFF2-40B4-BE49-F238E27FC236}">
                <a16:creationId xmlns:a16="http://schemas.microsoft.com/office/drawing/2014/main" id="{D4DC70BF-651A-BDC9-5EF2-46650CDA1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02" y="5330824"/>
            <a:ext cx="89646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ru-RU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Важливою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реакцією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окиснення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ліпідів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vivo 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є </a:t>
            </a:r>
            <a:r>
              <a:rPr kumimoji="0" lang="ru-RU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пероксидне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окиснення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ліпідів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(ПОЛ). </a:t>
            </a:r>
            <a:r>
              <a:rPr kumimoji="0" lang="ru-RU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Воно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є основною причиною </a:t>
            </a:r>
            <a:r>
              <a:rPr kumimoji="0" lang="ru-RU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пошкодження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клітинних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мембран, </a:t>
            </a:r>
            <a:r>
              <a:rPr kumimoji="0" lang="ru-RU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наприклад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при </a:t>
            </a:r>
            <a:r>
              <a:rPr kumimoji="0" lang="ru-RU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променевій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хворобі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52229" name="TextBox 6">
            <a:extLst>
              <a:ext uri="{FF2B5EF4-FFF2-40B4-BE49-F238E27FC236}">
                <a16:creationId xmlns:a16="http://schemas.microsoft.com/office/drawing/2014/main" id="{9261902F-52A8-CE45-D609-6754557ED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04838"/>
            <a:ext cx="87979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Під впливом світла і кисню повітря (при тривалому зберіганні жирів), а також при дії води жири набувають неприємного смаку і запаху. Це проходить процес окиснення, жири «гіркнуть». В момент окиснення жирів утворюються </a:t>
            </a:r>
            <a:r>
              <a:rPr kumimoji="0" lang="uk-UA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пероксидні</a:t>
            </a: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сполуки, альдегіди і кислоти з коротким ланцюгом, наприклад масляна кислота, яка має неприємний запах.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9308" y="838200"/>
            <a:ext cx="8353425" cy="0"/>
          </a:xfrm>
          <a:custGeom>
            <a:avLst/>
            <a:gdLst/>
            <a:ahLst/>
            <a:cxnLst/>
            <a:rect l="l" t="t" r="r" b="b"/>
            <a:pathLst>
              <a:path w="8353425">
                <a:moveTo>
                  <a:pt x="0" y="0"/>
                </a:moveTo>
                <a:lnTo>
                  <a:pt x="8353044" y="0"/>
                </a:lnTo>
              </a:path>
            </a:pathLst>
          </a:custGeom>
          <a:ln w="1270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2395" y="58527"/>
            <a:ext cx="767826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uk-UA" sz="2800" i="0" spc="-10" dirty="0" err="1">
                <a:solidFill>
                  <a:srgbClr val="006600"/>
                </a:solidFill>
              </a:rPr>
              <a:t>М</a:t>
            </a:r>
            <a:r>
              <a:rPr lang="uk-UA" sz="2800" i="0" spc="-10" dirty="0" err="1">
                <a:solidFill>
                  <a:srgbClr val="006600"/>
                </a:solidFill>
                <a:latin typeface="Tahoma"/>
                <a:cs typeface="Tahoma"/>
              </a:rPr>
              <a:t>онокарбонові</a:t>
            </a:r>
            <a:r>
              <a:rPr lang="uk-UA" sz="2800" i="0" spc="-10" dirty="0">
                <a:solidFill>
                  <a:srgbClr val="006600"/>
                </a:solidFill>
                <a:latin typeface="Tahoma"/>
                <a:cs typeface="Tahoma"/>
              </a:rPr>
              <a:t> кислоти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7440" y="901779"/>
            <a:ext cx="68148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990000"/>
                </a:solidFill>
                <a:latin typeface="Tahoma"/>
                <a:cs typeface="Tahoma"/>
              </a:rPr>
              <a:t>Систематичні </a:t>
            </a:r>
            <a:r>
              <a:rPr sz="1600" b="1" spc="-5" dirty="0">
                <a:solidFill>
                  <a:srgbClr val="990000"/>
                </a:solidFill>
                <a:latin typeface="Tahoma"/>
                <a:cs typeface="Tahoma"/>
              </a:rPr>
              <a:t>і тривіальні </a:t>
            </a:r>
            <a:r>
              <a:rPr sz="1600" b="1" spc="-10" dirty="0">
                <a:solidFill>
                  <a:srgbClr val="990000"/>
                </a:solidFill>
                <a:latin typeface="Tahoma"/>
                <a:cs typeface="Tahoma"/>
              </a:rPr>
              <a:t>назви </a:t>
            </a:r>
            <a:r>
              <a:rPr sz="1600" b="1" spc="-5" dirty="0">
                <a:solidFill>
                  <a:srgbClr val="990000"/>
                </a:solidFill>
                <a:latin typeface="Tahoma"/>
                <a:cs typeface="Tahoma"/>
              </a:rPr>
              <a:t>монокарбонових </a:t>
            </a:r>
            <a:r>
              <a:rPr sz="1600" b="1" spc="-10" dirty="0">
                <a:solidFill>
                  <a:srgbClr val="990000"/>
                </a:solidFill>
                <a:latin typeface="Tahoma"/>
                <a:cs typeface="Tahoma"/>
              </a:rPr>
              <a:t>кислот</a:t>
            </a:r>
            <a:r>
              <a:rPr sz="1600" b="1" spc="235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1600" b="1" spc="5" dirty="0">
                <a:solidFill>
                  <a:srgbClr val="990000"/>
                </a:solidFill>
                <a:latin typeface="Tahoma"/>
                <a:cs typeface="Tahoma"/>
              </a:rPr>
              <a:t>С</a:t>
            </a:r>
            <a:r>
              <a:rPr sz="1575" b="1" spc="7" baseline="-23809" dirty="0">
                <a:solidFill>
                  <a:srgbClr val="990000"/>
                </a:solidFill>
                <a:latin typeface="Tahoma"/>
                <a:cs typeface="Tahoma"/>
              </a:rPr>
              <a:t>1</a:t>
            </a:r>
            <a:r>
              <a:rPr sz="1600" b="1" spc="5" dirty="0">
                <a:solidFill>
                  <a:srgbClr val="990000"/>
                </a:solidFill>
                <a:latin typeface="Tahoma"/>
                <a:cs typeface="Tahoma"/>
              </a:rPr>
              <a:t>-С</a:t>
            </a:r>
            <a:r>
              <a:rPr sz="1575" b="1" spc="7" baseline="-23809" dirty="0">
                <a:solidFill>
                  <a:srgbClr val="990000"/>
                </a:solidFill>
                <a:latin typeface="Tahoma"/>
                <a:cs typeface="Tahoma"/>
              </a:rPr>
              <a:t>10</a:t>
            </a:r>
            <a:endParaRPr sz="1575" baseline="-23809" dirty="0">
              <a:latin typeface="Tahoma"/>
              <a:cs typeface="Tahoma"/>
            </a:endParaRPr>
          </a:p>
        </p:txBody>
      </p:sp>
      <p:graphicFrame>
        <p:nvGraphicFramePr>
          <p:cNvPr id="108" name="object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683238"/>
              </p:ext>
            </p:extLst>
          </p:nvPr>
        </p:nvGraphicFramePr>
        <p:xfrm>
          <a:off x="609600" y="1171019"/>
          <a:ext cx="8066405" cy="43926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7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9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6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50" dirty="0">
                        <a:latin typeface="Times New Roman"/>
                        <a:cs typeface="Times New Roman"/>
                      </a:endParaRPr>
                    </a:p>
                    <a:p>
                      <a:pPr marL="872490">
                        <a:lnSpc>
                          <a:spcPct val="100000"/>
                        </a:lnSpc>
                      </a:pPr>
                      <a:r>
                        <a:rPr sz="1800" b="1" spc="-1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Формула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R w="19050">
                      <a:solidFill>
                        <a:srgbClr val="003399"/>
                      </a:solidFill>
                      <a:prstDash val="solid"/>
                    </a:lnR>
                    <a:lnT w="19050">
                      <a:solidFill>
                        <a:srgbClr val="003399"/>
                      </a:solidFill>
                      <a:prstDash val="solid"/>
                    </a:lnT>
                    <a:lnB w="19050">
                      <a:solidFill>
                        <a:srgbClr val="00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b="1" spc="-1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Систематична</a:t>
                      </a:r>
                      <a:r>
                        <a:rPr sz="1800" b="1" spc="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назва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8435" marB="0">
                    <a:lnL w="19050">
                      <a:solidFill>
                        <a:srgbClr val="003399"/>
                      </a:solidFill>
                      <a:prstDash val="solid"/>
                    </a:lnL>
                    <a:lnR w="19050">
                      <a:solidFill>
                        <a:srgbClr val="003399"/>
                      </a:solidFill>
                      <a:prstDash val="solid"/>
                    </a:lnR>
                    <a:lnT w="19050">
                      <a:solidFill>
                        <a:srgbClr val="003399"/>
                      </a:solidFill>
                      <a:prstDash val="solid"/>
                    </a:lnT>
                    <a:lnB w="19050">
                      <a:solidFill>
                        <a:srgbClr val="00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b="1" spc="-1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Тривіальна</a:t>
                      </a:r>
                      <a:r>
                        <a:rPr sz="1800" b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 назва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78435" marB="0">
                    <a:lnL w="19050">
                      <a:solidFill>
                        <a:srgbClr val="003399"/>
                      </a:solidFill>
                      <a:prstDash val="solid"/>
                    </a:lnL>
                    <a:lnT w="19050">
                      <a:solidFill>
                        <a:srgbClr val="003399"/>
                      </a:solidFill>
                      <a:prstDash val="solid"/>
                    </a:lnT>
                    <a:lnB w="19050">
                      <a:solidFill>
                        <a:srgbClr val="00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65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HCOOH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R w="19050">
                      <a:solidFill>
                        <a:srgbClr val="003399"/>
                      </a:solidFill>
                      <a:prstDash val="solid"/>
                    </a:lnR>
                    <a:lnT w="19050">
                      <a:solidFill>
                        <a:srgbClr val="00339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метанова</a:t>
                      </a:r>
                      <a:r>
                        <a:rPr sz="1800" b="1" spc="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кислота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3399"/>
                      </a:solidFill>
                      <a:prstDash val="solid"/>
                    </a:lnL>
                    <a:lnR w="19050">
                      <a:solidFill>
                        <a:srgbClr val="003399"/>
                      </a:solidFill>
                      <a:prstDash val="solid"/>
                    </a:lnR>
                    <a:lnT w="19050">
                      <a:solidFill>
                        <a:srgbClr val="00339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мурашина</a:t>
                      </a:r>
                      <a:r>
                        <a:rPr sz="1800" b="1" spc="2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кислота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3399"/>
                      </a:solidFill>
                      <a:prstDash val="solid"/>
                    </a:lnL>
                    <a:lnT w="19050">
                      <a:solidFill>
                        <a:srgbClr val="00339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87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CH</a:t>
                      </a:r>
                      <a:r>
                        <a:rPr sz="1800" b="1" spc="-7" baseline="-25462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800" b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COOH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1440" marR="821690">
                        <a:lnSpc>
                          <a:spcPct val="136600"/>
                        </a:lnSpc>
                      </a:pPr>
                      <a:r>
                        <a:rPr sz="1800" b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CH</a:t>
                      </a:r>
                      <a:r>
                        <a:rPr sz="1800" b="1" spc="-7" baseline="-25462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800" b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CH</a:t>
                      </a:r>
                      <a:r>
                        <a:rPr sz="1800" b="1" spc="-7" baseline="-25462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800" b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COOH  C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800" b="1" baseline="-25462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(CH</a:t>
                      </a:r>
                      <a:r>
                        <a:rPr sz="1800" b="1" baseline="-25462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800" b="1" baseline="-25462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COOH  </a:t>
                      </a:r>
                      <a:r>
                        <a:rPr sz="1800" b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800" b="1" baseline="-25462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(CH</a:t>
                      </a:r>
                      <a:r>
                        <a:rPr sz="1800" b="1" baseline="-25462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800" b="1" baseline="-25462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COOH  </a:t>
                      </a:r>
                      <a:r>
                        <a:rPr sz="1800" b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800" b="1" baseline="-25462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(CH</a:t>
                      </a:r>
                      <a:r>
                        <a:rPr sz="1800" b="1" baseline="-25462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800" b="1" baseline="-25462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COOH  </a:t>
                      </a:r>
                      <a:r>
                        <a:rPr sz="1800" b="1" spc="-1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800" b="1" baseline="-25462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800" b="1" spc="-1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800" b="1" baseline="-25462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800" b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800" b="1" baseline="-25462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COOH  </a:t>
                      </a:r>
                      <a:r>
                        <a:rPr sz="1800" b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800" b="1" baseline="-25462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(CH</a:t>
                      </a:r>
                      <a:r>
                        <a:rPr sz="1800" b="1" baseline="-25462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800" b="1" baseline="-25462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COOH  </a:t>
                      </a:r>
                      <a:r>
                        <a:rPr sz="1800" b="1" spc="-1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800" b="1" spc="-7" baseline="-25462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800" b="1" spc="-1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800" b="1" spc="-7" baseline="-25462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800" b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800" b="1" spc="-7" baseline="-25462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COOH  </a:t>
                      </a:r>
                      <a:r>
                        <a:rPr sz="1800" b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800" b="1" baseline="-25462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(CH</a:t>
                      </a:r>
                      <a:r>
                        <a:rPr sz="1800" b="1" baseline="-25462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800" b="1" baseline="-25462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COOH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R w="19050">
                      <a:solidFill>
                        <a:srgbClr val="003399"/>
                      </a:solidFill>
                      <a:prstDash val="solid"/>
                    </a:lnR>
                    <a:lnB w="19050">
                      <a:solidFill>
                        <a:srgbClr val="00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етанова</a:t>
                      </a:r>
                      <a:r>
                        <a:rPr sz="1800" b="1" spc="1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кислота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2075" marR="601980">
                        <a:lnSpc>
                          <a:spcPct val="136600"/>
                        </a:lnSpc>
                      </a:pPr>
                      <a:r>
                        <a:rPr sz="1800" b="1" spc="-1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пропанова</a:t>
                      </a:r>
                      <a:r>
                        <a:rPr sz="1800" b="1" spc="-5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кислота  </a:t>
                      </a:r>
                      <a:r>
                        <a:rPr sz="1800" b="1" spc="-1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бутанова </a:t>
                      </a:r>
                      <a:r>
                        <a:rPr sz="1800" b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кислота  </a:t>
                      </a:r>
                      <a:r>
                        <a:rPr sz="1800" b="1" spc="-1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пентанова </a:t>
                      </a:r>
                      <a:r>
                        <a:rPr sz="1800" b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кислота  </a:t>
                      </a:r>
                      <a:r>
                        <a:rPr sz="1800" b="1" spc="-1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гексанова </a:t>
                      </a:r>
                      <a:r>
                        <a:rPr sz="1800" b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кислота  </a:t>
                      </a:r>
                      <a:r>
                        <a:rPr sz="1800" b="1" spc="-1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гептанова </a:t>
                      </a:r>
                      <a:r>
                        <a:rPr sz="1800" b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кислота  </a:t>
                      </a:r>
                      <a:r>
                        <a:rPr sz="1800" b="1" spc="-1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октанова </a:t>
                      </a:r>
                      <a:r>
                        <a:rPr sz="1800" b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кислота  </a:t>
                      </a:r>
                      <a:r>
                        <a:rPr sz="1800" b="1" spc="-1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нонанова </a:t>
                      </a:r>
                      <a:r>
                        <a:rPr sz="1800" b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кислота  </a:t>
                      </a:r>
                      <a:r>
                        <a:rPr sz="1800" b="1" spc="-1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деканова </a:t>
                      </a:r>
                      <a:r>
                        <a:rPr sz="1800" b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кислота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3399"/>
                      </a:solidFill>
                      <a:prstDash val="solid"/>
                    </a:lnL>
                    <a:lnR w="19050">
                      <a:solidFill>
                        <a:srgbClr val="003399"/>
                      </a:solidFill>
                      <a:prstDash val="solid"/>
                    </a:lnR>
                    <a:lnB w="19050">
                      <a:solidFill>
                        <a:srgbClr val="00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2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оцтова</a:t>
                      </a:r>
                      <a:r>
                        <a:rPr sz="1800" b="1" spc="1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кислота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2075" marR="444500">
                        <a:lnSpc>
                          <a:spcPct val="136600"/>
                        </a:lnSpc>
                      </a:pPr>
                      <a:r>
                        <a:rPr sz="1800" b="1" spc="-1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пропіонова </a:t>
                      </a:r>
                      <a:r>
                        <a:rPr sz="1800" b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кислота  масляна кислота  </a:t>
                      </a:r>
                      <a:r>
                        <a:rPr sz="1800" b="1" spc="-1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валеріанова </a:t>
                      </a:r>
                      <a:r>
                        <a:rPr sz="1800" b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кислота  </a:t>
                      </a:r>
                      <a:r>
                        <a:rPr sz="1800" b="1" spc="-1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капронова</a:t>
                      </a:r>
                      <a:r>
                        <a:rPr sz="1800" b="1" spc="-1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кислота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2075" marR="404495">
                        <a:lnSpc>
                          <a:spcPct val="136600"/>
                        </a:lnSpc>
                      </a:pPr>
                      <a:r>
                        <a:rPr sz="1800" b="1" spc="-1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енантова </a:t>
                      </a:r>
                      <a:r>
                        <a:rPr sz="1800" b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кислота  </a:t>
                      </a:r>
                      <a:r>
                        <a:rPr sz="1800" b="1" spc="-2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каприлова </a:t>
                      </a:r>
                      <a:r>
                        <a:rPr sz="1800" b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кислота  </a:t>
                      </a:r>
                      <a:r>
                        <a:rPr sz="1800" b="1" spc="-1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пеларгонова </a:t>
                      </a:r>
                      <a:r>
                        <a:rPr sz="1800" b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кислота  </a:t>
                      </a:r>
                      <a:r>
                        <a:rPr sz="1800" b="1" spc="-2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капринова</a:t>
                      </a:r>
                      <a:r>
                        <a:rPr sz="1800" b="1" spc="1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кислота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3399"/>
                      </a:solidFill>
                      <a:prstDash val="solid"/>
                    </a:lnL>
                    <a:lnB w="19050">
                      <a:solidFill>
                        <a:srgbClr val="00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9" name="TextBox 108">
            <a:extLst>
              <a:ext uri="{FF2B5EF4-FFF2-40B4-BE49-F238E27FC236}">
                <a16:creationId xmlns:a16="http://schemas.microsoft.com/office/drawing/2014/main" id="{E78E602C-1E87-207E-80E3-6875821EAA1C}"/>
              </a:ext>
            </a:extLst>
          </p:cNvPr>
          <p:cNvSpPr txBox="1"/>
          <p:nvPr/>
        </p:nvSpPr>
        <p:spPr>
          <a:xfrm>
            <a:off x="3656530" y="442026"/>
            <a:ext cx="1653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Аліфатичні</a:t>
            </a:r>
          </a:p>
        </p:txBody>
      </p:sp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219CE310-C843-4CA9-488C-800FF8D47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5563630"/>
            <a:ext cx="1568614" cy="1269903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8E5CD2DA-E9A1-E52E-7AB5-A04980AED8F2}"/>
              </a:ext>
            </a:extLst>
          </p:cNvPr>
          <p:cNvSpPr txBox="1"/>
          <p:nvPr/>
        </p:nvSpPr>
        <p:spPr>
          <a:xfrm>
            <a:off x="559308" y="5711782"/>
            <a:ext cx="1757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Ароматичні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37A86EA-658A-6C72-7027-7FCB1CD06A92}"/>
              </a:ext>
            </a:extLst>
          </p:cNvPr>
          <p:cNvSpPr txBox="1"/>
          <p:nvPr/>
        </p:nvSpPr>
        <p:spPr>
          <a:xfrm>
            <a:off x="3762869" y="6488668"/>
            <a:ext cx="1946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Бензойна кислота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FF29F7-651D-F395-0379-6A627B996E8A}"/>
              </a:ext>
            </a:extLst>
          </p:cNvPr>
          <p:cNvSpPr txBox="1"/>
          <p:nvPr/>
        </p:nvSpPr>
        <p:spPr>
          <a:xfrm>
            <a:off x="3733800" y="762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Symbol" panose="05050102010706020507" pitchFamily="18" charset="2"/>
              </a:rPr>
              <a:t>-окиснення  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21D721-41F2-C226-BA8B-13260B6EF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" y="576262"/>
            <a:ext cx="8894835" cy="28287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9262AD-4194-BCA7-C19D-5F6297E62FCF}"/>
              </a:ext>
            </a:extLst>
          </p:cNvPr>
          <p:cNvSpPr txBox="1"/>
          <p:nvPr/>
        </p:nvSpPr>
        <p:spPr>
          <a:xfrm>
            <a:off x="13063" y="3581400"/>
            <a:ext cx="9144000" cy="299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85725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r>
              <a:rPr lang="ru-RU" altLang="ru-RU" sz="16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стадія</a:t>
            </a:r>
            <a:r>
              <a:rPr lang="ru-RU" altLang="ru-RU" sz="1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активація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uk-UA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стеаринової кислоти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шляхом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її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взаємодії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з коферментом А. </a:t>
            </a:r>
          </a:p>
          <a:p>
            <a:pPr indent="85725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2 </a:t>
            </a:r>
            <a:r>
              <a:rPr lang="ru-RU" altLang="ru-RU" sz="16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стадія</a:t>
            </a:r>
            <a:r>
              <a:rPr lang="ru-RU" altLang="ru-RU" sz="1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uk-UA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дегідрування </a:t>
            </a:r>
            <a:r>
              <a:rPr lang="uk-UA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утвор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е</a:t>
            </a:r>
            <a:r>
              <a:rPr lang="uk-UA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ної</a:t>
            </a:r>
            <a:r>
              <a:rPr lang="uk-UA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сполуки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, в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результаті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якого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одержується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-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ненасичен</a:t>
            </a:r>
            <a:r>
              <a:rPr lang="uk-UA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а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жирн</a:t>
            </a:r>
            <a:r>
              <a:rPr lang="uk-UA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а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кислот</a:t>
            </a:r>
            <a:r>
              <a:rPr lang="uk-UA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а.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indent="85725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 </a:t>
            </a:r>
            <a:r>
              <a:rPr lang="ru-RU" altLang="ru-RU" sz="16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стадія</a:t>
            </a:r>
            <a:r>
              <a:rPr lang="ru-RU" altLang="ru-RU" sz="1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приєднання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води до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подвійного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зв'язку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що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призводить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до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утворення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-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гідроксипохідних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тіоефіру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вищої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жирної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кислоти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indent="85725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uk-UA" altLang="ru-RU" sz="1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4 стадія: </a:t>
            </a:r>
            <a:r>
              <a:rPr lang="uk-UA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отримана сполука окис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н</a:t>
            </a:r>
            <a:r>
              <a:rPr lang="uk-UA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юється</a:t>
            </a:r>
            <a:r>
              <a:rPr lang="uk-UA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до 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uk-UA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-</a:t>
            </a:r>
            <a:r>
              <a:rPr lang="uk-UA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оксопохідного</a:t>
            </a:r>
            <a:r>
              <a:rPr lang="uk-UA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, яка розщеплюється коферментом А по С-С зв'язку з утворенням кислоти, укорочено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ї</a:t>
            </a:r>
            <a:r>
              <a:rPr lang="uk-UA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на два вуглецевих атоми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і ацетил-коферментом А. </a:t>
            </a:r>
          </a:p>
          <a:p>
            <a:pPr indent="85725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Ацетил-кофермент А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поступає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до циклу Кребсу і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перетворюється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в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ньому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з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виділенням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енергії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, яка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акумулюється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в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макрозв’язках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АТФ. При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повному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l-GR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-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окисненні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стеаринової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кислоти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утворюється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9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залишків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ацетил-коферменту А.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Цей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приклад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пояснює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чому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вищі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жирні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карбонові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кислоти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природних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ліпідів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мають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завжди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парне число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атомів</a:t>
            </a:r>
            <a:r>
              <a:rPr lang="ru-RU" alt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карбону. </a:t>
            </a:r>
          </a:p>
        </p:txBody>
      </p:sp>
    </p:spTree>
    <p:extLst>
      <p:ext uri="{BB962C8B-B14F-4D97-AF65-F5344CB8AC3E}">
        <p14:creationId xmlns:p14="http://schemas.microsoft.com/office/powerpoint/2010/main" val="29218372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128CBA-A1A7-B6E4-989A-4F9C68C0A2D1}"/>
              </a:ext>
            </a:extLst>
          </p:cNvPr>
          <p:cNvSpPr txBox="1"/>
          <p:nvPr/>
        </p:nvSpPr>
        <p:spPr>
          <a:xfrm>
            <a:off x="2362200" y="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Визначення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йодного числа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A3B6B-88CD-0EAB-11D7-18927121B3F9}"/>
              </a:ext>
            </a:extLst>
          </p:cNvPr>
          <p:cNvSpPr txBox="1"/>
          <p:nvPr/>
        </p:nvSpPr>
        <p:spPr>
          <a:xfrm>
            <a:off x="4572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97E0B07F-2CE4-A11E-046C-6ECF5AD90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5532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67EA61-506B-CF15-29B7-37717C0ECD30}"/>
              </a:ext>
            </a:extLst>
          </p:cNvPr>
          <p:cNvSpPr txBox="1"/>
          <p:nvPr/>
        </p:nvSpPr>
        <p:spPr>
          <a:xfrm>
            <a:off x="76201" y="349738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	Йодне число – міра </a:t>
            </a:r>
            <a:r>
              <a:rPr lang="uk-UA" dirty="0" err="1"/>
              <a:t>ненасиченості</a:t>
            </a:r>
            <a:r>
              <a:rPr lang="uk-UA" dirty="0"/>
              <a:t> і </a:t>
            </a:r>
            <a:r>
              <a:rPr lang="uk-UA" dirty="0" err="1"/>
              <a:t>консистентності</a:t>
            </a:r>
            <a:r>
              <a:rPr lang="uk-UA" dirty="0"/>
              <a:t> </a:t>
            </a:r>
            <a:r>
              <a:rPr lang="uk-UA" dirty="0" err="1"/>
              <a:t>триацилгліцеринів</a:t>
            </a:r>
            <a:r>
              <a:rPr lang="uk-UA" dirty="0"/>
              <a:t> – маса йоду (г), яка може приєднуватися до 100 г речовини.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E5032C-294B-81E7-4746-30B73EF0511F}"/>
              </a:ext>
            </a:extLst>
          </p:cNvPr>
          <p:cNvSpPr txBox="1"/>
          <p:nvPr/>
        </p:nvSpPr>
        <p:spPr>
          <a:xfrm>
            <a:off x="363537" y="3848100"/>
            <a:ext cx="8569325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	</a:t>
            </a:r>
            <a:r>
              <a:rPr lang="uk-UA" dirty="0">
                <a:latin typeface="+mn-lt"/>
              </a:rPr>
              <a:t>Розрахунок теоретичного значення йодного числа: </a:t>
            </a:r>
          </a:p>
          <a:p>
            <a:pPr>
              <a:defRPr/>
            </a:pPr>
            <a:r>
              <a:rPr lang="uk-UA" dirty="0">
                <a:latin typeface="+mn-lt"/>
              </a:rPr>
              <a:t>відносна молекулярна маса жиру С</a:t>
            </a:r>
            <a:r>
              <a:rPr lang="uk-UA" baseline="-25000" dirty="0">
                <a:latin typeface="+mn-lt"/>
              </a:rPr>
              <a:t>55</a:t>
            </a:r>
            <a:r>
              <a:rPr lang="uk-UA" dirty="0">
                <a:latin typeface="+mn-lt"/>
              </a:rPr>
              <a:t>Н</a:t>
            </a:r>
            <a:r>
              <a:rPr lang="uk-UA" baseline="-25000" dirty="0">
                <a:latin typeface="+mn-lt"/>
              </a:rPr>
              <a:t>104</a:t>
            </a:r>
            <a:r>
              <a:rPr lang="uk-UA" dirty="0">
                <a:latin typeface="+mn-lt"/>
              </a:rPr>
              <a:t>О</a:t>
            </a:r>
            <a:r>
              <a:rPr lang="uk-UA" baseline="-25000" dirty="0">
                <a:latin typeface="+mn-lt"/>
              </a:rPr>
              <a:t>6</a:t>
            </a:r>
            <a:r>
              <a:rPr lang="uk-UA" dirty="0">
                <a:latin typeface="+mn-lt"/>
              </a:rPr>
              <a:t> =857, </a:t>
            </a:r>
          </a:p>
          <a:p>
            <a:pPr>
              <a:defRPr/>
            </a:pPr>
            <a:r>
              <a:rPr lang="uk-UA" dirty="0">
                <a:latin typeface="+mn-lt"/>
              </a:rPr>
              <a:t>відносна молекулярна маса 1 моль J</a:t>
            </a:r>
            <a:r>
              <a:rPr lang="uk-UA" baseline="-25000" dirty="0">
                <a:latin typeface="+mn-lt"/>
              </a:rPr>
              <a:t>2</a:t>
            </a:r>
            <a:r>
              <a:rPr lang="uk-UA" dirty="0">
                <a:latin typeface="+mn-lt"/>
              </a:rPr>
              <a:t>=254:</a:t>
            </a:r>
          </a:p>
          <a:p>
            <a:pPr algn="ctr">
              <a:defRPr/>
            </a:pPr>
            <a:r>
              <a:rPr lang="uk-UA" dirty="0">
                <a:latin typeface="+mn-lt"/>
              </a:rPr>
              <a:t>857 – 254</a:t>
            </a:r>
          </a:p>
          <a:p>
            <a:pPr algn="ctr">
              <a:defRPr/>
            </a:pPr>
            <a:r>
              <a:rPr lang="uk-UA" dirty="0">
                <a:latin typeface="+mn-lt"/>
              </a:rPr>
              <a:t>1,0 – х </a:t>
            </a:r>
          </a:p>
          <a:p>
            <a:pPr algn="ctr">
              <a:defRPr/>
            </a:pPr>
            <a:r>
              <a:rPr lang="uk-UA" dirty="0">
                <a:latin typeface="+mn-lt"/>
              </a:rPr>
              <a:t>х=29,6 г.</a:t>
            </a:r>
          </a:p>
          <a:p>
            <a:pPr>
              <a:defRPr/>
            </a:pPr>
            <a:r>
              <a:rPr lang="uk-UA" dirty="0">
                <a:latin typeface="+mn-lt"/>
              </a:rPr>
              <a:t>	Значення йодного числа дає можливість судити про агрегатний стан</a:t>
            </a:r>
          </a:p>
          <a:p>
            <a:pPr>
              <a:defRPr/>
            </a:pPr>
            <a:r>
              <a:rPr lang="uk-UA" dirty="0">
                <a:latin typeface="+mn-lt"/>
              </a:rPr>
              <a:t>жиру. Якщо йодне число </a:t>
            </a:r>
            <a:r>
              <a:rPr lang="uk-UA" dirty="0">
                <a:solidFill>
                  <a:srgbClr val="FF0000"/>
                </a:solidFill>
                <a:latin typeface="+mn-lt"/>
              </a:rPr>
              <a:t>менше 70, то жир твердий, </a:t>
            </a:r>
            <a:r>
              <a:rPr lang="uk-UA" dirty="0">
                <a:solidFill>
                  <a:srgbClr val="008000"/>
                </a:solidFill>
                <a:latin typeface="+mn-lt"/>
              </a:rPr>
              <a:t>більше 70 – рідкий, тобто</a:t>
            </a:r>
          </a:p>
          <a:p>
            <a:pPr>
              <a:defRPr/>
            </a:pPr>
            <a:r>
              <a:rPr lang="uk-UA" dirty="0">
                <a:solidFill>
                  <a:srgbClr val="008000"/>
                </a:solidFill>
                <a:latin typeface="+mn-lt"/>
              </a:rPr>
              <a:t>олія. </a:t>
            </a:r>
          </a:p>
          <a:p>
            <a:pPr>
              <a:defRPr/>
            </a:pPr>
            <a:r>
              <a:rPr lang="uk-UA" dirty="0">
                <a:latin typeface="+mn-lt"/>
              </a:rPr>
              <a:t>	Таким чином, 1-олеіноіл-2-пальмітоіл-3-стеароілгліцерин – </a:t>
            </a:r>
            <a:r>
              <a:rPr lang="uk-UA" dirty="0">
                <a:solidFill>
                  <a:srgbClr val="FF0000"/>
                </a:solidFill>
                <a:latin typeface="+mn-lt"/>
              </a:rPr>
              <a:t>твердий жир.</a:t>
            </a:r>
          </a:p>
        </p:txBody>
      </p:sp>
    </p:spTree>
    <p:extLst>
      <p:ext uri="{BB962C8B-B14F-4D97-AF65-F5344CB8AC3E}">
        <p14:creationId xmlns:p14="http://schemas.microsoft.com/office/powerpoint/2010/main" val="29022017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3">
            <a:extLst>
              <a:ext uri="{FF2B5EF4-FFF2-40B4-BE49-F238E27FC236}">
                <a16:creationId xmlns:a16="http://schemas.microsoft.com/office/drawing/2014/main" id="{E240894A-A84C-A7B1-3DE1-4B519C80E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381000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ru-RU" sz="2400" b="1" i="1" dirty="0">
                <a:solidFill>
                  <a:srgbClr val="660033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Складні </a:t>
            </a:r>
            <a:r>
              <a:rPr lang="uk-UA" altLang="ru-RU" sz="2400" b="1" i="1" dirty="0" err="1">
                <a:solidFill>
                  <a:srgbClr val="660033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омилювані</a:t>
            </a:r>
            <a:r>
              <a:rPr lang="uk-UA" altLang="ru-RU" sz="2400" b="1" i="1" dirty="0">
                <a:solidFill>
                  <a:srgbClr val="660033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ліпіди</a:t>
            </a:r>
            <a:endParaRPr lang="ru-RU" altLang="ru-RU" sz="2400" b="1" i="1" dirty="0">
              <a:solidFill>
                <a:srgbClr val="660033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B26FB4-6575-4EA3-72FA-95F842BCC6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48986" y="320267"/>
            <a:ext cx="9089571" cy="1828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uk-UA" altLang="ru-RU" sz="1600" b="1" i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Складні ліпіди </a:t>
            </a:r>
            <a:r>
              <a:rPr lang="uk-UA" altLang="ru-RU" sz="16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- це ефіри вищих жирних кислот і спиртів, але </a:t>
            </a:r>
            <a:r>
              <a:rPr lang="uk-UA" altLang="ru-RU" sz="1600" b="1" i="1" u="sng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мають у своїй структурі ще залишки </a:t>
            </a:r>
            <a:r>
              <a:rPr lang="uk-UA" altLang="ru-RU" sz="1600" b="1" i="1" u="sng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вуглеводів, фосфатної кислоти, амінокислоти та інше</a:t>
            </a:r>
            <a:r>
              <a:rPr lang="uk-UA" altLang="ru-RU" sz="1900" b="1" i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uk-UA" altLang="ru-RU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		</a:t>
            </a:r>
          </a:p>
        </p:txBody>
      </p:sp>
      <p:pic>
        <p:nvPicPr>
          <p:cNvPr id="59396" name="Рисунок 4">
            <a:extLst>
              <a:ext uri="{FF2B5EF4-FFF2-40B4-BE49-F238E27FC236}">
                <a16:creationId xmlns:a16="http://schemas.microsoft.com/office/drawing/2014/main" id="{9D2B9BCB-2327-4B4A-6DFD-D3C0CDD79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4191000"/>
            <a:ext cx="33543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29C42B-2A85-5C8B-D620-16343222DFD8}"/>
              </a:ext>
            </a:extLst>
          </p:cNvPr>
          <p:cNvSpPr/>
          <p:nvPr/>
        </p:nvSpPr>
        <p:spPr>
          <a:xfrm>
            <a:off x="228600" y="1447800"/>
            <a:ext cx="8763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Фосфоліпіди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є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основним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компонентом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біомембран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клітинних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структур, вони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відіграють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істотну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роль в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проникності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клітинних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оболонок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і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внутрішньоклітинному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обміні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.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Найбільш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важливими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з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фосфоліпідів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є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фосфатидилхолін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,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або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лецитин,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проявляє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ліпотропну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дію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,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перешкоджаючи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ожирінню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печінки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і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кращому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засвоєнню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жирів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.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Нестача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фосфатидів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в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раціоні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призводить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до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накопичення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жиру в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печінці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, до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її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ожиріння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, а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потім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і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 до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цирозу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. </a:t>
            </a:r>
            <a:endParaRPr kumimoji="0" lang="uk-UA" altLang="ru-RU" sz="1600" b="1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9398" name="Прямоугольник 6">
            <a:extLst>
              <a:ext uri="{FF2B5EF4-FFF2-40B4-BE49-F238E27FC236}">
                <a16:creationId xmlns:a16="http://schemas.microsoft.com/office/drawing/2014/main" id="{A1CCC627-5B00-C927-9017-9A4A8A329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0"/>
            <a:ext cx="5486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Лецитин </a:t>
            </a:r>
            <a:r>
              <a:rPr kumimoji="0" lang="uk-UA" alt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зустрічається в усіх тканинах рослинного і тваринного походження в насінні олійних рослин його кількість може досягати 1...1,5%, в деяких тканинах тваринного організму – 6...10%. Лецитином багаті яєчні жовтки, ікра, мозок, печінка. Джерелом лецитину є, також нерафіновані рослинні олії, у тому числі і жири </a:t>
            </a:r>
            <a:r>
              <a:rPr kumimoji="0" lang="uk-UA" alt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обліпих</a:t>
            </a:r>
            <a:r>
              <a:rPr kumimoji="0" lang="uk-UA" alt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, а також молочні. У жирах вершків і сметани лецитину більше, ніж у вершковому маслі. У яловичому, свинячому, баранячому жирах лецитину майже немає. Джерелом фосфатидів також можуть служити бобові(соя, горох), насіння соняшнику, горіхи, особливо кедрові.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3">
            <a:extLst>
              <a:ext uri="{FF2B5EF4-FFF2-40B4-BE49-F238E27FC236}">
                <a16:creationId xmlns:a16="http://schemas.microsoft.com/office/drawing/2014/main" id="{CBD9373B-4600-9526-52CB-4775A9AA9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381000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ru-RU" sz="2400" b="1" i="1">
                <a:solidFill>
                  <a:srgbClr val="660033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Складні ліпіди</a:t>
            </a:r>
            <a:endParaRPr lang="ru-RU" altLang="ru-RU" sz="2400" b="1" i="1">
              <a:solidFill>
                <a:srgbClr val="660033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C78B17-E443-F211-8D5B-E5F754EDF426}"/>
              </a:ext>
            </a:extLst>
          </p:cNvPr>
          <p:cNvSpPr txBox="1"/>
          <p:nvPr/>
        </p:nvSpPr>
        <p:spPr>
          <a:xfrm>
            <a:off x="6298" y="1623179"/>
            <a:ext cx="3490720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err="1">
                <a:solidFill>
                  <a:srgbClr val="FF0000"/>
                </a:solidFill>
              </a:rPr>
              <a:t>Гліцерофосфатиди</a:t>
            </a:r>
            <a:r>
              <a:rPr lang="uk-UA" b="1" dirty="0">
                <a:solidFill>
                  <a:srgbClr val="FF0000"/>
                </a:solidFill>
              </a:rPr>
              <a:t> (ГФТ) – </a:t>
            </a:r>
          </a:p>
          <a:p>
            <a:pPr algn="just"/>
            <a:r>
              <a:rPr lang="uk-UA" dirty="0"/>
              <a:t>1. Похідні </a:t>
            </a:r>
            <a:r>
              <a:rPr lang="uk-UA" dirty="0" err="1"/>
              <a:t>гліцеротрифосфата</a:t>
            </a:r>
            <a:endParaRPr lang="uk-UA" dirty="0"/>
          </a:p>
          <a:p>
            <a:pPr algn="just"/>
            <a:r>
              <a:rPr lang="uk-UA" dirty="0"/>
              <a:t>Природні ГФТ </a:t>
            </a:r>
            <a:r>
              <a:rPr lang="uk-UA" dirty="0" err="1"/>
              <a:t>етерифіковані</a:t>
            </a:r>
            <a:r>
              <a:rPr lang="uk-UA" dirty="0"/>
              <a:t> аміноспиртами: </a:t>
            </a:r>
          </a:p>
          <a:p>
            <a:pPr algn="just"/>
            <a:endParaRPr lang="uk-UA" dirty="0"/>
          </a:p>
          <a:p>
            <a:pPr algn="just"/>
            <a:r>
              <a:rPr lang="uk-UA" dirty="0" err="1"/>
              <a:t>коламіном</a:t>
            </a:r>
            <a:r>
              <a:rPr lang="uk-UA" dirty="0"/>
              <a:t> (</a:t>
            </a:r>
            <a:r>
              <a:rPr lang="uk-UA" dirty="0" err="1"/>
              <a:t>етаноламіном</a:t>
            </a:r>
            <a:r>
              <a:rPr lang="uk-UA" dirty="0"/>
              <a:t>) </a:t>
            </a:r>
          </a:p>
          <a:p>
            <a:pPr algn="just"/>
            <a:r>
              <a:rPr lang="uk-UA" dirty="0"/>
              <a:t>холіном</a:t>
            </a:r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r>
              <a:rPr lang="uk-UA" dirty="0" err="1"/>
              <a:t>гідроксиамінокислотою</a:t>
            </a:r>
            <a:r>
              <a:rPr lang="uk-UA" dirty="0"/>
              <a:t> </a:t>
            </a:r>
            <a:r>
              <a:rPr lang="uk-UA" dirty="0" err="1"/>
              <a:t>серином</a:t>
            </a:r>
            <a:endParaRPr lang="uk-UA" dirty="0"/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r>
              <a:rPr lang="uk-UA" dirty="0"/>
              <a:t>2. </a:t>
            </a:r>
            <a:r>
              <a:rPr lang="uk-UA" dirty="0" err="1"/>
              <a:t>Плазмалогени</a:t>
            </a:r>
            <a:r>
              <a:rPr lang="uk-UA" dirty="0"/>
              <a:t> (</a:t>
            </a:r>
            <a:r>
              <a:rPr lang="uk-UA" dirty="0" err="1"/>
              <a:t>етери</a:t>
            </a:r>
            <a:r>
              <a:rPr lang="uk-UA" dirty="0"/>
              <a:t> і </a:t>
            </a:r>
            <a:r>
              <a:rPr lang="uk-UA" dirty="0" err="1"/>
              <a:t>естери</a:t>
            </a:r>
            <a:r>
              <a:rPr lang="uk-UA" dirty="0"/>
              <a:t> одночасно, містять залишок </a:t>
            </a:r>
            <a:r>
              <a:rPr lang="uk-UA" dirty="0" err="1"/>
              <a:t>алкілвінілового</a:t>
            </a:r>
            <a:r>
              <a:rPr lang="uk-UA" dirty="0"/>
              <a:t> спирту).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F6EEC4-2667-6EA6-C4A1-C111C45E9F2D}"/>
              </a:ext>
            </a:extLst>
          </p:cNvPr>
          <p:cNvSpPr txBox="1"/>
          <p:nvPr/>
        </p:nvSpPr>
        <p:spPr>
          <a:xfrm>
            <a:off x="6848683" y="1632240"/>
            <a:ext cx="232861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err="1">
                <a:solidFill>
                  <a:srgbClr val="FF0000"/>
                </a:solidFill>
              </a:rPr>
              <a:t>Сфінголіпіди</a:t>
            </a:r>
            <a:r>
              <a:rPr lang="uk-UA" dirty="0"/>
              <a:t> – похідні двохатомного спирту </a:t>
            </a:r>
            <a:r>
              <a:rPr lang="uk-UA" dirty="0" err="1"/>
              <a:t>сфінгозина</a:t>
            </a:r>
            <a:endParaRPr lang="uk-UA" dirty="0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41165EA8-7C28-10B6-ACA5-A23A1B01E15A}"/>
              </a:ext>
            </a:extLst>
          </p:cNvPr>
          <p:cNvCxnSpPr>
            <a:cxnSpLocks/>
          </p:cNvCxnSpPr>
          <p:nvPr/>
        </p:nvCxnSpPr>
        <p:spPr>
          <a:xfrm>
            <a:off x="6479025" y="1027602"/>
            <a:ext cx="1286327" cy="559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7F9EDC9-816D-FD94-D362-1694F0AA1E44}"/>
              </a:ext>
            </a:extLst>
          </p:cNvPr>
          <p:cNvCxnSpPr>
            <a:cxnSpLocks/>
          </p:cNvCxnSpPr>
          <p:nvPr/>
        </p:nvCxnSpPr>
        <p:spPr>
          <a:xfrm flipH="1">
            <a:off x="1739668" y="1022110"/>
            <a:ext cx="841251" cy="577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4C73175-BE6D-81B1-D8BD-A79F795CA1E6}"/>
              </a:ext>
            </a:extLst>
          </p:cNvPr>
          <p:cNvSpPr txBox="1"/>
          <p:nvPr/>
        </p:nvSpPr>
        <p:spPr>
          <a:xfrm>
            <a:off x="1671172" y="333316"/>
            <a:ext cx="5483102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altLang="ru-RU" sz="19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	</a:t>
            </a:r>
            <a:r>
              <a:rPr kumimoji="0" lang="uk-UA" altLang="ru-RU" sz="19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charset="0"/>
              </a:rPr>
              <a:t>Фосфоліпіди (похідні </a:t>
            </a:r>
            <a:r>
              <a:rPr kumimoji="0" lang="uk-UA" altLang="ru-RU" sz="19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charset="0"/>
              </a:rPr>
              <a:t>гліцеротрифосфата</a:t>
            </a:r>
            <a:r>
              <a:rPr kumimoji="0" lang="uk-UA" altLang="ru-RU" sz="19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charset="0"/>
              </a:rPr>
              <a:t>)</a:t>
            </a:r>
          </a:p>
          <a:p>
            <a:pPr marL="342900" marR="0" lvl="0" indent="-342900" algn="ctr" defTabSz="914400" rtl="0" eaLnBrk="1" fontAlgn="base" latinLnBrk="0" hangingPunct="1"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altLang="ru-RU" sz="19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(</a:t>
            </a:r>
            <a:r>
              <a:rPr kumimoji="0" lang="uk-UA" altLang="ru-RU" sz="19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гідролізують</a:t>
            </a:r>
            <a:r>
              <a:rPr kumimoji="0" lang="uk-UA" altLang="ru-RU" sz="19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до ВЖК, спиртів та фосфатної кислоти)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C5CE4351-5C2B-FDBC-434A-B4002DCEF90A}"/>
              </a:ext>
            </a:extLst>
          </p:cNvPr>
          <p:cNvCxnSpPr>
            <a:cxnSpLocks/>
          </p:cNvCxnSpPr>
          <p:nvPr/>
        </p:nvCxnSpPr>
        <p:spPr>
          <a:xfrm>
            <a:off x="3350623" y="4572000"/>
            <a:ext cx="7667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B67451-4131-D99E-AA94-44458AC5B333}"/>
              </a:ext>
            </a:extLst>
          </p:cNvPr>
          <p:cNvSpPr txBox="1"/>
          <p:nvPr/>
        </p:nvSpPr>
        <p:spPr>
          <a:xfrm>
            <a:off x="3839305" y="3618021"/>
            <a:ext cx="366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/>
              <a:t>кефаліни</a:t>
            </a:r>
            <a:r>
              <a:rPr lang="uk-UA" dirty="0"/>
              <a:t> (</a:t>
            </a:r>
            <a:r>
              <a:rPr lang="uk-UA" dirty="0" err="1"/>
              <a:t>фосфатидилетаноламіни</a:t>
            </a:r>
            <a:endParaRPr lang="uk-UA" dirty="0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69F42E7D-76DC-6027-63F8-265A390786E4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776858" y="3309906"/>
            <a:ext cx="1062447" cy="49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677FD0E-5AFD-61A8-A5FC-51D2B248556F}"/>
              </a:ext>
            </a:extLst>
          </p:cNvPr>
          <p:cNvSpPr txBox="1"/>
          <p:nvPr/>
        </p:nvSpPr>
        <p:spPr>
          <a:xfrm>
            <a:off x="3839305" y="4038802"/>
            <a:ext cx="3183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лецитини (</a:t>
            </a:r>
            <a:r>
              <a:rPr lang="uk-UA" dirty="0" err="1"/>
              <a:t>фосфатидилхоліни</a:t>
            </a:r>
            <a:r>
              <a:rPr lang="uk-UA" dirty="0"/>
              <a:t>)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D91B4F3F-8D10-2ADB-8583-83A9D5C703C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959599" y="3602087"/>
            <a:ext cx="2879706" cy="621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98E7851-8420-C7A9-A592-A7EA16F3F270}"/>
              </a:ext>
            </a:extLst>
          </p:cNvPr>
          <p:cNvSpPr txBox="1"/>
          <p:nvPr/>
        </p:nvSpPr>
        <p:spPr>
          <a:xfrm>
            <a:off x="4117355" y="4427091"/>
            <a:ext cx="2096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/>
              <a:t>фосфатидилсерини</a:t>
            </a:r>
            <a:endParaRPr lang="uk-UA" dirty="0"/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320BF89C-F28D-A8B3-0E14-63BB42FF1D07}"/>
              </a:ext>
            </a:extLst>
          </p:cNvPr>
          <p:cNvCxnSpPr>
            <a:cxnSpLocks/>
            <a:stCxn id="4" idx="2"/>
            <a:endCxn id="28" idx="0"/>
          </p:cNvCxnSpPr>
          <p:nvPr/>
        </p:nvCxnSpPr>
        <p:spPr>
          <a:xfrm flipH="1">
            <a:off x="6742132" y="2555570"/>
            <a:ext cx="1270856" cy="3311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0C4CD5B-6D2D-10E0-2602-BAF1250E591F}"/>
              </a:ext>
            </a:extLst>
          </p:cNvPr>
          <p:cNvSpPr txBox="1"/>
          <p:nvPr/>
        </p:nvSpPr>
        <p:spPr>
          <a:xfrm>
            <a:off x="6172200" y="5867400"/>
            <a:ext cx="113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/>
              <a:t>Цераміди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0D1D85-B643-7F7C-5AD3-FBA7737AE128}"/>
              </a:ext>
            </a:extLst>
          </p:cNvPr>
          <p:cNvSpPr txBox="1"/>
          <p:nvPr/>
        </p:nvSpPr>
        <p:spPr>
          <a:xfrm>
            <a:off x="7564110" y="5867400"/>
            <a:ext cx="155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/>
              <a:t>Сфінгомієліни</a:t>
            </a:r>
            <a:endParaRPr lang="uk-UA" dirty="0"/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2D6AE022-860D-527D-8400-D5299647946A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8012988" y="2555570"/>
            <a:ext cx="652650" cy="2829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E55D36A0-5298-42DD-6BE0-5B990FEF5F2F}"/>
              </a:ext>
            </a:extLst>
          </p:cNvPr>
          <p:cNvCxnSpPr>
            <a:cxnSpLocks/>
          </p:cNvCxnSpPr>
          <p:nvPr/>
        </p:nvCxnSpPr>
        <p:spPr>
          <a:xfrm>
            <a:off x="4598895" y="1203848"/>
            <a:ext cx="0" cy="395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EBCF49F-D5BA-3DDD-4343-F0A2CE430AC3}"/>
              </a:ext>
            </a:extLst>
          </p:cNvPr>
          <p:cNvSpPr txBox="1"/>
          <p:nvPr/>
        </p:nvSpPr>
        <p:spPr>
          <a:xfrm>
            <a:off x="3601328" y="1616214"/>
            <a:ext cx="3048427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err="1">
                <a:solidFill>
                  <a:srgbClr val="FF0000"/>
                </a:solidFill>
              </a:rPr>
              <a:t>Гліколіпіди</a:t>
            </a:r>
            <a:r>
              <a:rPr lang="uk-UA" dirty="0"/>
              <a:t> – похідні </a:t>
            </a:r>
            <a:r>
              <a:rPr lang="uk-UA" dirty="0" err="1"/>
              <a:t>цераміду</a:t>
            </a:r>
            <a:endParaRPr lang="uk-UA" dirty="0"/>
          </a:p>
          <a:p>
            <a:r>
              <a:rPr lang="uk-UA" dirty="0"/>
              <a:t>1.Цереброзиди (глікозиди Д-глюкози або Д-галактози)</a:t>
            </a:r>
          </a:p>
          <a:p>
            <a:r>
              <a:rPr lang="uk-UA" dirty="0"/>
              <a:t>2. </a:t>
            </a:r>
            <a:r>
              <a:rPr lang="uk-UA" dirty="0" err="1"/>
              <a:t>Гангліозиди</a:t>
            </a:r>
            <a:r>
              <a:rPr lang="uk-UA" dirty="0"/>
              <a:t> (містять олігосахариди)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4B82C6F-2E3C-33F7-7ADE-3933EAAAB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CAFA0D22-1987-F157-A4B8-B70565E58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2D2BB32A-C953-F6FE-A9B6-1B35981AF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C1C0F576-645E-F7C4-3847-8EFE63084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572CFE6F-E9A0-875D-103C-EC7981600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6738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47" name="Text Box 7">
            <a:extLst>
              <a:ext uri="{FF2B5EF4-FFF2-40B4-BE49-F238E27FC236}">
                <a16:creationId xmlns:a16="http://schemas.microsoft.com/office/drawing/2014/main" id="{639D8939-A0C7-8431-53E0-5F232DBF1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48" name="Text Box 8">
            <a:extLst>
              <a:ext uri="{FF2B5EF4-FFF2-40B4-BE49-F238E27FC236}">
                <a16:creationId xmlns:a16="http://schemas.microsoft.com/office/drawing/2014/main" id="{15584582-CE5B-1859-D76C-7DE1C6B28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49" name="Text Box 9">
            <a:extLst>
              <a:ext uri="{FF2B5EF4-FFF2-40B4-BE49-F238E27FC236}">
                <a16:creationId xmlns:a16="http://schemas.microsoft.com/office/drawing/2014/main" id="{6CA4AC97-02F2-5AF8-998E-D41445AF0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7432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50" name="Rectangle 10">
            <a:extLst>
              <a:ext uri="{FF2B5EF4-FFF2-40B4-BE49-F238E27FC236}">
                <a16:creationId xmlns:a16="http://schemas.microsoft.com/office/drawing/2014/main" id="{51579988-F1D4-B520-85C6-2F66F6BAB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51" name="Rectangle 11">
            <a:extLst>
              <a:ext uri="{FF2B5EF4-FFF2-40B4-BE49-F238E27FC236}">
                <a16:creationId xmlns:a16="http://schemas.microsoft.com/office/drawing/2014/main" id="{88146E0B-C44C-58BB-3FAD-C5871FD6E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52" name="Rectangle 12">
            <a:extLst>
              <a:ext uri="{FF2B5EF4-FFF2-40B4-BE49-F238E27FC236}">
                <a16:creationId xmlns:a16="http://schemas.microsoft.com/office/drawing/2014/main" id="{26BE1A0D-DCA7-1A7A-A231-D1E7CF0ED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53" name="Rectangle 13">
            <a:extLst>
              <a:ext uri="{FF2B5EF4-FFF2-40B4-BE49-F238E27FC236}">
                <a16:creationId xmlns:a16="http://schemas.microsoft.com/office/drawing/2014/main" id="{9E2A2BC6-AE52-19AA-0EDA-FC455762D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54" name="Line 14">
            <a:extLst>
              <a:ext uri="{FF2B5EF4-FFF2-40B4-BE49-F238E27FC236}">
                <a16:creationId xmlns:a16="http://schemas.microsoft.com/office/drawing/2014/main" id="{479CDCBC-B7AB-A33B-EB79-45D8B1063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10000"/>
            <a:ext cx="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55" name="Line 15">
            <a:extLst>
              <a:ext uri="{FF2B5EF4-FFF2-40B4-BE49-F238E27FC236}">
                <a16:creationId xmlns:a16="http://schemas.microsoft.com/office/drawing/2014/main" id="{09BB2DB1-4D71-59A0-8EA8-ED115EE0B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733800"/>
            <a:ext cx="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56" name="Line 16">
            <a:extLst>
              <a:ext uri="{FF2B5EF4-FFF2-40B4-BE49-F238E27FC236}">
                <a16:creationId xmlns:a16="http://schemas.microsoft.com/office/drawing/2014/main" id="{EEABEE1C-1231-2E0E-470F-14EB6D983A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10000"/>
            <a:ext cx="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57" name="Line 17">
            <a:extLst>
              <a:ext uri="{FF2B5EF4-FFF2-40B4-BE49-F238E27FC236}">
                <a16:creationId xmlns:a16="http://schemas.microsoft.com/office/drawing/2014/main" id="{0200B66D-22EC-FC1F-C658-608F21E537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10000"/>
            <a:ext cx="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58" name="Line 18">
            <a:extLst>
              <a:ext uri="{FF2B5EF4-FFF2-40B4-BE49-F238E27FC236}">
                <a16:creationId xmlns:a16="http://schemas.microsoft.com/office/drawing/2014/main" id="{5E8B6F25-F520-B868-196B-820E708EDB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100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59" name="Line 19">
            <a:extLst>
              <a:ext uri="{FF2B5EF4-FFF2-40B4-BE49-F238E27FC236}">
                <a16:creationId xmlns:a16="http://schemas.microsoft.com/office/drawing/2014/main" id="{8734C964-874E-46FC-BD4D-AB28861E34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5029200"/>
            <a:ext cx="228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60" name="Line 20">
            <a:extLst>
              <a:ext uri="{FF2B5EF4-FFF2-40B4-BE49-F238E27FC236}">
                <a16:creationId xmlns:a16="http://schemas.microsoft.com/office/drawing/2014/main" id="{ED280DC5-BB8C-DEC9-79AC-6094E1E240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10000"/>
            <a:ext cx="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61" name="Line 21">
            <a:extLst>
              <a:ext uri="{FF2B5EF4-FFF2-40B4-BE49-F238E27FC236}">
                <a16:creationId xmlns:a16="http://schemas.microsoft.com/office/drawing/2014/main" id="{3950BC86-F549-C25B-011B-AA312735D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114800"/>
            <a:ext cx="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62" name="Line 22">
            <a:extLst>
              <a:ext uri="{FF2B5EF4-FFF2-40B4-BE49-F238E27FC236}">
                <a16:creationId xmlns:a16="http://schemas.microsoft.com/office/drawing/2014/main" id="{043E6C0E-96A3-7FDF-BC60-EE19A9B55D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10000"/>
            <a:ext cx="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63" name="Line 23">
            <a:extLst>
              <a:ext uri="{FF2B5EF4-FFF2-40B4-BE49-F238E27FC236}">
                <a16:creationId xmlns:a16="http://schemas.microsoft.com/office/drawing/2014/main" id="{C9411C47-9C50-047B-B755-DF8081573A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38862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64" name="Line 24">
            <a:extLst>
              <a:ext uri="{FF2B5EF4-FFF2-40B4-BE49-F238E27FC236}">
                <a16:creationId xmlns:a16="http://schemas.microsoft.com/office/drawing/2014/main" id="{298A8FE2-FEDA-0E08-B628-003909A01A6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41910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65" name="Rectangle 25">
            <a:extLst>
              <a:ext uri="{FF2B5EF4-FFF2-40B4-BE49-F238E27FC236}">
                <a16:creationId xmlns:a16="http://schemas.microsoft.com/office/drawing/2014/main" id="{275550B4-0C89-F9E5-8DE3-AFCD59437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66" name="Text Box 26">
            <a:extLst>
              <a:ext uri="{FF2B5EF4-FFF2-40B4-BE49-F238E27FC236}">
                <a16:creationId xmlns:a16="http://schemas.microsoft.com/office/drawing/2014/main" id="{877797D9-3797-E03C-FADA-F7E0AF6A5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5008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67" name="Line 27">
            <a:extLst>
              <a:ext uri="{FF2B5EF4-FFF2-40B4-BE49-F238E27FC236}">
                <a16:creationId xmlns:a16="http://schemas.microsoft.com/office/drawing/2014/main" id="{419476F0-4D56-942B-64AB-BF1EEE7F78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10000"/>
            <a:ext cx="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68" name="Line 28">
            <a:extLst>
              <a:ext uri="{FF2B5EF4-FFF2-40B4-BE49-F238E27FC236}">
                <a16:creationId xmlns:a16="http://schemas.microsoft.com/office/drawing/2014/main" id="{5509BCD9-41C8-50CF-C189-EAB123E8402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10000"/>
            <a:ext cx="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69" name="Line 29">
            <a:extLst>
              <a:ext uri="{FF2B5EF4-FFF2-40B4-BE49-F238E27FC236}">
                <a16:creationId xmlns:a16="http://schemas.microsoft.com/office/drawing/2014/main" id="{322AD7FF-B957-91E1-D849-9FDEC2C061C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3810000"/>
            <a:ext cx="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0" name="Line 30">
            <a:extLst>
              <a:ext uri="{FF2B5EF4-FFF2-40B4-BE49-F238E27FC236}">
                <a16:creationId xmlns:a16="http://schemas.microsoft.com/office/drawing/2014/main" id="{4D22635E-E111-96DF-49E0-18C51C7C9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4114800"/>
            <a:ext cx="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1" name="Rectangle 33">
            <a:extLst>
              <a:ext uri="{FF2B5EF4-FFF2-40B4-BE49-F238E27FC236}">
                <a16:creationId xmlns:a16="http://schemas.microsoft.com/office/drawing/2014/main" id="{386D2AD5-EA1C-78DE-F31C-86C6AE18B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2" name="Rectangle 35">
            <a:extLst>
              <a:ext uri="{FF2B5EF4-FFF2-40B4-BE49-F238E27FC236}">
                <a16:creationId xmlns:a16="http://schemas.microsoft.com/office/drawing/2014/main" id="{D285CE6D-5160-1716-14FD-DB9FFE1F8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3" name="Rectangle 37">
            <a:extLst>
              <a:ext uri="{FF2B5EF4-FFF2-40B4-BE49-F238E27FC236}">
                <a16:creationId xmlns:a16="http://schemas.microsoft.com/office/drawing/2014/main" id="{43949783-1137-1F19-7726-9BC749094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47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4" name="Rectangle 44">
            <a:extLst>
              <a:ext uri="{FF2B5EF4-FFF2-40B4-BE49-F238E27FC236}">
                <a16:creationId xmlns:a16="http://schemas.microsoft.com/office/drawing/2014/main" id="{C49AA576-C06B-0B35-B5CB-F8FC7B816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5" name="Rectangle 47">
            <a:extLst>
              <a:ext uri="{FF2B5EF4-FFF2-40B4-BE49-F238E27FC236}">
                <a16:creationId xmlns:a16="http://schemas.microsoft.com/office/drawing/2014/main" id="{9ECA0933-1088-9BF2-9629-40C055D29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6" name="Rectangle 50">
            <a:extLst>
              <a:ext uri="{FF2B5EF4-FFF2-40B4-BE49-F238E27FC236}">
                <a16:creationId xmlns:a16="http://schemas.microsoft.com/office/drawing/2014/main" id="{1D4DBD6F-C1E1-3679-8A0D-500C0A47E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7" name="Rectangle 52">
            <a:extLst>
              <a:ext uri="{FF2B5EF4-FFF2-40B4-BE49-F238E27FC236}">
                <a16:creationId xmlns:a16="http://schemas.microsoft.com/office/drawing/2014/main" id="{709C9F24-6648-B2AB-43BA-9A24EB2CC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7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8" name="Text Box 53">
            <a:extLst>
              <a:ext uri="{FF2B5EF4-FFF2-40B4-BE49-F238E27FC236}">
                <a16:creationId xmlns:a16="http://schemas.microsoft.com/office/drawing/2014/main" id="{946F2680-1863-A674-4D26-1916554A8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Складноефірні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похідні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kumimoji="0" lang="uk-UA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-фосфатидної кислоти, </a:t>
            </a:r>
            <a:r>
              <a:rPr kumimoji="0" lang="uk-UA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етерифіковані</a:t>
            </a:r>
            <a:r>
              <a:rPr kumimoji="0" lang="uk-UA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ЖК по спиртовим групам</a:t>
            </a: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Кефалін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Лецитин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9" name="Rectangle 55">
            <a:extLst>
              <a:ext uri="{FF2B5EF4-FFF2-40B4-BE49-F238E27FC236}">
                <a16:creationId xmlns:a16="http://schemas.microsoft.com/office/drawing/2014/main" id="{FBB7955C-7698-2382-D3FF-40B0AE1D8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80" name="Rectangle 57">
            <a:extLst>
              <a:ext uri="{FF2B5EF4-FFF2-40B4-BE49-F238E27FC236}">
                <a16:creationId xmlns:a16="http://schemas.microsoft.com/office/drawing/2014/main" id="{BF1E805D-7737-6F7D-E89E-322178C5C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1481" name="Object 56">
            <a:extLst>
              <a:ext uri="{FF2B5EF4-FFF2-40B4-BE49-F238E27FC236}">
                <a16:creationId xmlns:a16="http://schemas.microsoft.com/office/drawing/2014/main" id="{E3BB43AD-614C-CA67-9FCE-49F34DA804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891167"/>
              </p:ext>
            </p:extLst>
          </p:nvPr>
        </p:nvGraphicFramePr>
        <p:xfrm>
          <a:off x="2498818" y="1257300"/>
          <a:ext cx="5959380" cy="2389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5934710" imgH="2571750" progId="ISISServer">
                  <p:embed/>
                </p:oleObj>
              </mc:Choice>
              <mc:Fallback>
                <p:oleObj name="ISIS/Draw Sketch" r:id="rId2" imgW="5934710" imgH="2571750" progId="ISISServer">
                  <p:embed/>
                  <p:pic>
                    <p:nvPicPr>
                      <p:cNvPr id="61481" name="Object 56">
                        <a:extLst>
                          <a:ext uri="{FF2B5EF4-FFF2-40B4-BE49-F238E27FC236}">
                            <a16:creationId xmlns:a16="http://schemas.microsoft.com/office/drawing/2014/main" id="{E3BB43AD-614C-CA67-9FCE-49F34DA804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818" y="1257300"/>
                        <a:ext cx="5959380" cy="23890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2" name="Rectangle 59">
            <a:extLst>
              <a:ext uri="{FF2B5EF4-FFF2-40B4-BE49-F238E27FC236}">
                <a16:creationId xmlns:a16="http://schemas.microsoft.com/office/drawing/2014/main" id="{1074295F-015F-05A2-CC42-7D7D61CDA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09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1483" name="Object 58">
            <a:extLst>
              <a:ext uri="{FF2B5EF4-FFF2-40B4-BE49-F238E27FC236}">
                <a16:creationId xmlns:a16="http://schemas.microsoft.com/office/drawing/2014/main" id="{D019B48D-EB2B-A73A-E1AF-5FA1AD0A63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34505"/>
              </p:ext>
            </p:extLst>
          </p:nvPr>
        </p:nvGraphicFramePr>
        <p:xfrm>
          <a:off x="2449513" y="3848100"/>
          <a:ext cx="5867398" cy="2796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4" imgW="6162040" imgH="2933700" progId="ISISServer">
                  <p:embed/>
                </p:oleObj>
              </mc:Choice>
              <mc:Fallback>
                <p:oleObj name="ISIS/Draw Sketch" r:id="rId4" imgW="6162040" imgH="2933700" progId="ISISServer">
                  <p:embed/>
                  <p:pic>
                    <p:nvPicPr>
                      <p:cNvPr id="61483" name="Object 58">
                        <a:extLst>
                          <a:ext uri="{FF2B5EF4-FFF2-40B4-BE49-F238E27FC236}">
                            <a16:creationId xmlns:a16="http://schemas.microsoft.com/office/drawing/2014/main" id="{D019B48D-EB2B-A73A-E1AF-5FA1AD0A63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3848100"/>
                        <a:ext cx="5867398" cy="27968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Заголовок 3">
            <a:extLst>
              <a:ext uri="{FF2B5EF4-FFF2-40B4-BE49-F238E27FC236}">
                <a16:creationId xmlns:a16="http://schemas.microsoft.com/office/drawing/2014/main" id="{FF5F7ABC-4AA7-7286-319D-F33E339FE1DB}"/>
              </a:ext>
            </a:extLst>
          </p:cNvPr>
          <p:cNvSpPr txBox="1">
            <a:spLocks/>
          </p:cNvSpPr>
          <p:nvPr/>
        </p:nvSpPr>
        <p:spPr>
          <a:xfrm>
            <a:off x="533400" y="0"/>
            <a:ext cx="8077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Фосфоліпіди - </a:t>
            </a:r>
            <a:endParaRPr kumimoji="0" lang="ru-RU" altLang="ru-RU" sz="2400" b="1" i="1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2F227F-5E67-CABD-69AD-3B149BC19201}"/>
              </a:ext>
            </a:extLst>
          </p:cNvPr>
          <p:cNvSpPr txBox="1"/>
          <p:nvPr/>
        </p:nvSpPr>
        <p:spPr>
          <a:xfrm>
            <a:off x="10668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16B0248-8787-4564-5218-84F85FE2A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363"/>
            <a:ext cx="9175750" cy="377983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uk-UA" altLang="ru-RU" sz="1900" b="1" i="1" dirty="0" err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Сфінгофосфоліпіди</a:t>
            </a:r>
            <a:r>
              <a:rPr lang="uk-UA" altLang="ru-RU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– структурні аналоги </a:t>
            </a:r>
            <a:r>
              <a:rPr lang="uk-UA" altLang="ru-RU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гліцерофосфоліпідів</a:t>
            </a:r>
            <a:r>
              <a:rPr lang="uk-UA" altLang="ru-RU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, в них замість </a:t>
            </a:r>
            <a:r>
              <a:rPr lang="uk-UA" altLang="ru-RU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гліцерола</a:t>
            </a:r>
            <a:r>
              <a:rPr lang="uk-UA" altLang="ru-RU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 використовують </a:t>
            </a:r>
            <a:r>
              <a:rPr lang="uk-UA" altLang="ru-RU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сфінгозин</a:t>
            </a:r>
            <a:r>
              <a:rPr lang="uk-UA" altLang="ru-RU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. </a:t>
            </a:r>
            <a:r>
              <a:rPr lang="en-US" altLang="ru-RU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N-</a:t>
            </a:r>
            <a:r>
              <a:rPr lang="uk-UA" altLang="ru-RU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ацильні</a:t>
            </a:r>
            <a:r>
              <a:rPr lang="uk-UA" altLang="ru-RU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похідні </a:t>
            </a:r>
            <a:r>
              <a:rPr lang="uk-UA" altLang="ru-RU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сфінгозину</a:t>
            </a:r>
            <a:r>
              <a:rPr lang="uk-UA" altLang="ru-RU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та жирних кислот мають назву </a:t>
            </a:r>
            <a:r>
              <a:rPr lang="uk-UA" altLang="ru-RU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цераміди</a:t>
            </a:r>
            <a:r>
              <a:rPr lang="uk-UA" altLang="ru-RU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uk-UA" dirty="0"/>
          </a:p>
          <a:p>
            <a:pPr eaLnBrk="1" hangingPunct="1">
              <a:buFont typeface="Arial" charset="0"/>
              <a:buChar char="•"/>
              <a:defRPr/>
            </a:pPr>
            <a:endParaRPr lang="uk-UA" dirty="0"/>
          </a:p>
          <a:p>
            <a:pPr eaLnBrk="1" hangingPunct="1">
              <a:buFont typeface="Arial" charset="0"/>
              <a:buNone/>
              <a:defRPr/>
            </a:pPr>
            <a:endParaRPr lang="uk-UA" dirty="0"/>
          </a:p>
          <a:p>
            <a:pPr eaLnBrk="1" hangingPunct="1">
              <a:buFont typeface="Arial" charset="0"/>
              <a:buNone/>
              <a:defRPr/>
            </a:pPr>
            <a:r>
              <a:rPr lang="uk-UA" altLang="ru-RU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uk-UA" sz="2000" dirty="0">
                <a:effectLst/>
                <a:ea typeface="Times New Roman" panose="02020603050405020304" pitchFamily="18" charset="0"/>
              </a:rPr>
              <a:t>	При введенні в молекулу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цераміду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фосфорилхолінової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групи утворюються інші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сфінголіпіди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– </a:t>
            </a:r>
            <a:r>
              <a:rPr lang="uk-UA" sz="2000" i="1" dirty="0" err="1">
                <a:effectLst/>
                <a:ea typeface="Times New Roman" panose="02020603050405020304" pitchFamily="18" charset="0"/>
              </a:rPr>
              <a:t>сфінгомієліни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.</a:t>
            </a:r>
            <a:br>
              <a:rPr lang="uk-UA" sz="2000" dirty="0"/>
            </a:br>
            <a:endParaRPr lang="uk-UA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A5F42EA-CC07-0CC4-B6D3-670229D40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5A2FE3D-508F-73EA-E74A-BC1457BA7D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585971"/>
              </p:ext>
            </p:extLst>
          </p:nvPr>
        </p:nvGraphicFramePr>
        <p:xfrm>
          <a:off x="2100262" y="1066800"/>
          <a:ext cx="5519738" cy="214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4582174" imgH="1774114" progId="ISISServer">
                  <p:embed/>
                </p:oleObj>
              </mc:Choice>
              <mc:Fallback>
                <p:oleObj name="ISIS/Draw Sketch" r:id="rId2" imgW="4582174" imgH="1774114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2" y="1066800"/>
                        <a:ext cx="5519738" cy="2148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4">
            <a:extLst>
              <a:ext uri="{FF2B5EF4-FFF2-40B4-BE49-F238E27FC236}">
                <a16:creationId xmlns:a16="http://schemas.microsoft.com/office/drawing/2014/main" id="{084A86B6-4D69-2445-02B9-EC2807C25C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158158"/>
              </p:ext>
            </p:extLst>
          </p:nvPr>
        </p:nvGraphicFramePr>
        <p:xfrm>
          <a:off x="2174875" y="3992562"/>
          <a:ext cx="479425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4" imgW="4792016" imgH="2145470" progId="ISISServer">
                  <p:embed/>
                </p:oleObj>
              </mc:Choice>
              <mc:Fallback>
                <p:oleObj name="ISIS/Draw Sketch" r:id="rId4" imgW="4792016" imgH="2145470" progId="ISISServer">
                  <p:embed/>
                  <p:pic>
                    <p:nvPicPr>
                      <p:cNvPr id="24627" name="Object 54">
                        <a:extLst>
                          <a:ext uri="{FF2B5EF4-FFF2-40B4-BE49-F238E27FC236}">
                            <a16:creationId xmlns:a16="http://schemas.microsoft.com/office/drawing/2014/main" id="{4F652D3D-41D0-1E76-FB37-AB7CE9F4A5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3992562"/>
                        <a:ext cx="4794250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3DEB34-5FDE-0FB2-E990-78AD420A4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802739"/>
            <a:ext cx="4352704" cy="33276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4F065E-1B82-271F-72AF-96195E96137E}"/>
              </a:ext>
            </a:extLst>
          </p:cNvPr>
          <p:cNvSpPr txBox="1"/>
          <p:nvPr/>
        </p:nvSpPr>
        <p:spPr>
          <a:xfrm>
            <a:off x="152400" y="228600"/>
            <a:ext cx="8991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2000" b="1" dirty="0" err="1">
                <a:effectLst/>
                <a:ea typeface="Times New Roman" panose="02020603050405020304" pitchFamily="18" charset="0"/>
              </a:rPr>
              <a:t>Гліколіпіди</a:t>
            </a:r>
            <a:r>
              <a:rPr lang="uk-UA" sz="20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– похідні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цераміду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. Відрізняються від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сфінгомієлінів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тим, що замість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фосфорилхолінової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групи містять залишки цукрів. До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гліколіпідів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належать </a:t>
            </a:r>
            <a:r>
              <a:rPr lang="uk-UA" sz="2000" b="1" i="1" dirty="0">
                <a:effectLst/>
                <a:ea typeface="Times New Roman" panose="02020603050405020304" pitchFamily="18" charset="0"/>
              </a:rPr>
              <a:t>цереброзиди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та </a:t>
            </a:r>
            <a:r>
              <a:rPr lang="uk-UA" sz="2000" b="1" i="1" dirty="0" err="1">
                <a:effectLst/>
                <a:ea typeface="Times New Roman" panose="02020603050405020304" pitchFamily="18" charset="0"/>
              </a:rPr>
              <a:t>гангліозиди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. </a:t>
            </a:r>
            <a:r>
              <a:rPr lang="uk-UA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Цереброзиди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– глікозиди </a:t>
            </a:r>
            <a:r>
              <a:rPr lang="uk-UA" sz="2000" i="1" dirty="0">
                <a:effectLst/>
                <a:ea typeface="Times New Roman" panose="02020603050405020304" pitchFamily="18" charset="0"/>
              </a:rPr>
              <a:t>D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-глюкози (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глюкоцереброзиди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) або </a:t>
            </a:r>
            <a:r>
              <a:rPr lang="uk-UA" sz="2000" i="1" dirty="0">
                <a:effectLst/>
                <a:ea typeface="Times New Roman" panose="02020603050405020304" pitchFamily="18" charset="0"/>
              </a:rPr>
              <a:t>D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-галактози (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галактоцереброзиди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).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Агліконом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служить залишок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цераміду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. </a:t>
            </a:r>
            <a:r>
              <a:rPr lang="uk-UA" sz="20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Гангліозиди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аналогічні за будовою до цереброзидів, але цукровою частиною в них виступають олігосахариди.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Гліколіпіди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, поряд із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сфінголіпідами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, входять до складу оболонок нервових клітин та знаходяться в сірій речовині головного мозку.</a:t>
            </a:r>
            <a:endParaRPr lang="uk-UA" sz="20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8DBCC9A-1247-9D18-3138-9E8B5215F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52400"/>
            <a:ext cx="436594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За хімічними властивостями: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5BA48-B388-8AA2-183E-8762D9E2221D}"/>
              </a:ext>
            </a:extLst>
          </p:cNvPr>
          <p:cNvSpPr txBox="1"/>
          <p:nvPr/>
        </p:nvSpPr>
        <p:spPr>
          <a:xfrm>
            <a:off x="685800" y="789575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Омилюючі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2B77D9-B62B-2114-30AB-B3B105E30A22}"/>
              </a:ext>
            </a:extLst>
          </p:cNvPr>
          <p:cNvSpPr txBox="1"/>
          <p:nvPr/>
        </p:nvSpPr>
        <p:spPr>
          <a:xfrm>
            <a:off x="6477000" y="752564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Неомилюючі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C617C6-7C0F-D69D-496C-2CCB68B80525}"/>
              </a:ext>
            </a:extLst>
          </p:cNvPr>
          <p:cNvSpPr txBox="1"/>
          <p:nvPr/>
        </p:nvSpPr>
        <p:spPr>
          <a:xfrm>
            <a:off x="1905000" y="12954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rPr>
              <a:t>В лужному середовищі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DEA56C-5ADE-B74A-7CBF-B07E99766729}"/>
              </a:ext>
            </a:extLst>
          </p:cNvPr>
          <p:cNvSpPr txBox="1"/>
          <p:nvPr/>
        </p:nvSpPr>
        <p:spPr>
          <a:xfrm>
            <a:off x="101549" y="1950312"/>
            <a:ext cx="377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Гідролізують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 утворенням солей вищих жирних кислот (ВЖК)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59B95FF3-3DFD-1C14-37E3-11C267E6F1A5}"/>
              </a:ext>
            </a:extLst>
          </p:cNvPr>
          <p:cNvCxnSpPr>
            <a:cxnSpLocks/>
          </p:cNvCxnSpPr>
          <p:nvPr/>
        </p:nvCxnSpPr>
        <p:spPr>
          <a:xfrm>
            <a:off x="1905000" y="1126918"/>
            <a:ext cx="903776" cy="321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3CE5B1BB-7F75-2F75-DEE5-121640D8EE13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1989022" y="1569312"/>
            <a:ext cx="931928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AA74D382-BE17-DE5F-33EE-9B882239BB79}"/>
              </a:ext>
            </a:extLst>
          </p:cNvPr>
          <p:cNvCxnSpPr>
            <a:endCxn id="3" idx="0"/>
          </p:cNvCxnSpPr>
          <p:nvPr/>
        </p:nvCxnSpPr>
        <p:spPr>
          <a:xfrm flipH="1">
            <a:off x="1320750" y="473107"/>
            <a:ext cx="1346250" cy="316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00DE14E5-774E-2507-2982-09C61E409E6C}"/>
              </a:ext>
            </a:extLst>
          </p:cNvPr>
          <p:cNvCxnSpPr/>
          <p:nvPr/>
        </p:nvCxnSpPr>
        <p:spPr>
          <a:xfrm>
            <a:off x="6400800" y="457200"/>
            <a:ext cx="1143000" cy="353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BE5F01E0-D5CE-D7C7-3689-3D31EFDBC01F}"/>
              </a:ext>
            </a:extLst>
          </p:cNvPr>
          <p:cNvCxnSpPr>
            <a:stCxn id="4" idx="2"/>
          </p:cNvCxnSpPr>
          <p:nvPr/>
        </p:nvCxnSpPr>
        <p:spPr>
          <a:xfrm flipH="1">
            <a:off x="5867400" y="1121896"/>
            <a:ext cx="1359164" cy="358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074EDBC4-CAF0-0A6F-EC3A-A4570E502730}"/>
              </a:ext>
            </a:extLst>
          </p:cNvPr>
          <p:cNvCxnSpPr/>
          <p:nvPr/>
        </p:nvCxnSpPr>
        <p:spPr>
          <a:xfrm>
            <a:off x="5470164" y="1753463"/>
            <a:ext cx="13716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CD2E5CB-770C-1AE7-C3E7-743B60F697D7}"/>
              </a:ext>
            </a:extLst>
          </p:cNvPr>
          <p:cNvSpPr txBox="1"/>
          <p:nvPr/>
        </p:nvSpPr>
        <p:spPr>
          <a:xfrm>
            <a:off x="7023628" y="1977653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піддаються гідролізу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F4F283-340A-D04B-4B16-C56F8D874FBA}"/>
              </a:ext>
            </a:extLst>
          </p:cNvPr>
          <p:cNvSpPr txBox="1"/>
          <p:nvPr/>
        </p:nvSpPr>
        <p:spPr>
          <a:xfrm>
            <a:off x="5327469" y="3124200"/>
            <a:ext cx="381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Ізопреноїди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(натур. каучук),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терпени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каротиноїди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(віт. А),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стероїди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стерини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(холестерин, ергостерин),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жовчні кислоти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холеві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кислоти), 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стероїдні гормони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(статеві та гормони кори наднирників), </a:t>
            </a:r>
            <a:r>
              <a:rPr kumimoji="0" lang="uk-UA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аглікони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серцевих глікозидів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простагландини</a:t>
            </a: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FD061828-BB7D-3B5E-DDAF-18712E3C9307}"/>
              </a:ext>
            </a:extLst>
          </p:cNvPr>
          <p:cNvSpPr/>
          <p:nvPr/>
        </p:nvSpPr>
        <p:spPr>
          <a:xfrm>
            <a:off x="7326454" y="2577010"/>
            <a:ext cx="217346" cy="5428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DDBFE0-90BC-580D-735D-DADE06693AE4}"/>
              </a:ext>
            </a:extLst>
          </p:cNvPr>
          <p:cNvSpPr txBox="1"/>
          <p:nvPr/>
        </p:nvSpPr>
        <p:spPr>
          <a:xfrm>
            <a:off x="-84181" y="3255718"/>
            <a:ext cx="2514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Прості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воски</a:t>
            </a:r>
            <a:r>
              <a:rPr kumimoji="0" lang="uk-UA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uk-UA" alt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(</a:t>
            </a:r>
            <a:r>
              <a:rPr kumimoji="0" lang="uk-UA" alt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естери</a:t>
            </a:r>
            <a:r>
              <a:rPr kumimoji="0" lang="uk-UA" alt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ВЖК і </a:t>
            </a:r>
            <a:r>
              <a:rPr kumimoji="0" lang="uk-UA" alt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вищіх</a:t>
            </a:r>
            <a:r>
              <a:rPr kumimoji="0" lang="uk-UA" alt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одноатомних спиртів): ланолін і спермацет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ж</a:t>
            </a:r>
            <a:r>
              <a:rPr kumimoji="0" lang="uk-UA" alt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ири</a:t>
            </a:r>
            <a:r>
              <a:rPr kumimoji="0" lang="uk-UA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uk-UA" alt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(</a:t>
            </a:r>
            <a:r>
              <a:rPr kumimoji="0" lang="uk-UA" alt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гліцероліпіди</a:t>
            </a:r>
            <a:r>
              <a:rPr kumimoji="0" lang="uk-UA" alt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, </a:t>
            </a:r>
            <a:r>
              <a:rPr kumimoji="0" lang="uk-UA" alt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естери</a:t>
            </a:r>
            <a:r>
              <a:rPr kumimoji="0" lang="uk-UA" alt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ВЖК і </a:t>
            </a:r>
            <a:r>
              <a:rPr kumimoji="0" lang="uk-UA" alt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гліцерина</a:t>
            </a:r>
            <a:r>
              <a:rPr kumimoji="0" lang="uk-UA" alt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B59C1E-2A63-1886-97F8-64C836D8BB0D}"/>
              </a:ext>
            </a:extLst>
          </p:cNvPr>
          <p:cNvSpPr txBox="1"/>
          <p:nvPr/>
        </p:nvSpPr>
        <p:spPr>
          <a:xfrm>
            <a:off x="2640874" y="3262699"/>
            <a:ext cx="22189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Складні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фосфоліпіди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сфінголіпіди</a:t>
            </a:r>
            <a:endParaRPr kumimoji="0" lang="uk-UA" altLang="ru-RU" sz="1600" b="1" i="1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alt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гліколіпіди</a:t>
            </a:r>
            <a:endParaRPr kumimoji="0" lang="uk-UA" altLang="ru-RU" sz="1600" b="1" i="1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 гідролізі утворюють спирти, ВЖК і ін. компоненти)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BC3433BC-2250-D095-C806-8D4139E35525}"/>
              </a:ext>
            </a:extLst>
          </p:cNvPr>
          <p:cNvCxnSpPr>
            <a:cxnSpLocks/>
          </p:cNvCxnSpPr>
          <p:nvPr/>
        </p:nvCxnSpPr>
        <p:spPr>
          <a:xfrm>
            <a:off x="2895490" y="2593203"/>
            <a:ext cx="767663" cy="684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C248DA41-27A5-39D4-5C53-9D71C8487B48}"/>
              </a:ext>
            </a:extLst>
          </p:cNvPr>
          <p:cNvCxnSpPr>
            <a:cxnSpLocks/>
            <a:endCxn id="28" idx="0"/>
          </p:cNvCxnSpPr>
          <p:nvPr/>
        </p:nvCxnSpPr>
        <p:spPr>
          <a:xfrm flipH="1">
            <a:off x="1173119" y="2605369"/>
            <a:ext cx="571499" cy="650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2510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50CF5B-487D-5CAC-301A-25944F0E32D6}"/>
              </a:ext>
            </a:extLst>
          </p:cNvPr>
          <p:cNvSpPr txBox="1"/>
          <p:nvPr/>
        </p:nvSpPr>
        <p:spPr>
          <a:xfrm>
            <a:off x="114300" y="7620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ЦІКАВО!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EA98DD-84E1-83B2-9727-7152CCF21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45532"/>
            <a:ext cx="4730906" cy="2493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064114-A10F-6F92-AA81-D437795A380B}"/>
              </a:ext>
            </a:extLst>
          </p:cNvPr>
          <p:cNvSpPr txBox="1"/>
          <p:nvPr/>
        </p:nvSpPr>
        <p:spPr>
          <a:xfrm>
            <a:off x="114300" y="3048000"/>
            <a:ext cx="89154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	</a:t>
            </a:r>
            <a:r>
              <a:rPr lang="uk-UA" dirty="0">
                <a:solidFill>
                  <a:srgbClr val="FF0000"/>
                </a:solidFill>
              </a:rPr>
              <a:t>Холестерин (</a:t>
            </a:r>
            <a:r>
              <a:rPr lang="uk-UA" dirty="0" err="1">
                <a:solidFill>
                  <a:srgbClr val="FF0000"/>
                </a:solidFill>
              </a:rPr>
              <a:t>холестерол</a:t>
            </a:r>
            <a:r>
              <a:rPr lang="uk-UA">
                <a:solidFill>
                  <a:srgbClr val="FF0000"/>
                </a:solidFill>
              </a:rPr>
              <a:t>) </a:t>
            </a:r>
            <a:r>
              <a:rPr lang="uk-UA"/>
              <a:t>– </a:t>
            </a:r>
            <a:r>
              <a:rPr lang="uk-UA" dirty="0"/>
              <a:t>3-гідроксипохідна </a:t>
            </a:r>
            <a:r>
              <a:rPr lang="uk-UA" dirty="0" err="1"/>
              <a:t>холестану</a:t>
            </a:r>
            <a:r>
              <a:rPr lang="uk-UA" dirty="0"/>
              <a:t>, що містить у положенні 5 подвійний зв'язок. </a:t>
            </a:r>
          </a:p>
          <a:p>
            <a:pPr algn="just"/>
            <a:r>
              <a:rPr lang="uk-UA" dirty="0"/>
              <a:t>	Вперше холестерин був виділений із жовчного каменю, звідки і походить його назва (лат. </a:t>
            </a:r>
            <a:r>
              <a:rPr lang="en-US" dirty="0" err="1"/>
              <a:t>cholle</a:t>
            </a:r>
            <a:r>
              <a:rPr lang="en-US" dirty="0"/>
              <a:t>–</a:t>
            </a:r>
            <a:r>
              <a:rPr lang="uk-UA" dirty="0"/>
              <a:t>жовч). Холестерин міститься практично в усіх тканинах тіла. У 100 мл крові є близько 200 мг холестерину, біля 30% якого знаходиться у вільному стані, решта </a:t>
            </a:r>
            <a:r>
              <a:rPr lang="uk-UA" dirty="0" err="1"/>
              <a:t>естерифіковані</a:t>
            </a:r>
            <a:r>
              <a:rPr lang="uk-UA" dirty="0"/>
              <a:t> вищими жирними кислотами. Загальна кількість холестерину в тілі людини вагою 65 кг становить 150-200 г. Особливо багато холестерину в мозку і нервових волокнах. Порушення обміну холестерину приводить до його відкладання у вигляді „бляшок” на стінках артерій, при цьому зменшується їх еластичність і пропускна здатність. Таке захворювання називають атеросклерозом, який є однією з головних причин смертності.</a:t>
            </a:r>
          </a:p>
        </p:txBody>
      </p:sp>
    </p:spTree>
    <p:extLst>
      <p:ext uri="{BB962C8B-B14F-4D97-AF65-F5344CB8AC3E}">
        <p14:creationId xmlns:p14="http://schemas.microsoft.com/office/powerpoint/2010/main" val="16233864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Содержимое 2">
            <a:extLst>
              <a:ext uri="{FF2B5EF4-FFF2-40B4-BE49-F238E27FC236}">
                <a16:creationId xmlns:a16="http://schemas.microsoft.com/office/drawing/2014/main" id="{15A87D8B-8A21-5493-9BF5-A984A69D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uk-UA" altLang="ru-RU"/>
          </a:p>
          <a:p>
            <a:pPr algn="ctr" eaLnBrk="1" hangingPunct="1"/>
            <a:endParaRPr lang="uk-UA" altLang="ru-RU"/>
          </a:p>
          <a:p>
            <a:pPr algn="ctr" eaLnBrk="1" hangingPunct="1"/>
            <a:endParaRPr lang="uk-UA" altLang="ru-RU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uk-UA" altLang="ru-RU" sz="5400">
                <a:solidFill>
                  <a:srgbClr val="750B3D"/>
                </a:solidFill>
                <a:latin typeface="Monotype Corsiva" panose="03010101010201010101" pitchFamily="66" charset="0"/>
              </a:rPr>
              <a:t>Дякую за увагу!</a:t>
            </a:r>
          </a:p>
        </p:txBody>
      </p:sp>
      <p:sp>
        <p:nvSpPr>
          <p:cNvPr id="68611" name="Номер слайда 3">
            <a:extLst>
              <a:ext uri="{FF2B5EF4-FFF2-40B4-BE49-F238E27FC236}">
                <a16:creationId xmlns:a16="http://schemas.microsoft.com/office/drawing/2014/main" id="{175F5C96-C216-5CA3-1FC7-E5625FBFE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B2711E-0158-4C10-B9F5-A2599DA653D0}" type="slidenum">
              <a:rPr kumimoji="0" lang="ru-RU" altLang="ru-RU" sz="1200" b="0" i="1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ru-RU" altLang="ru-RU" sz="1200" b="0" i="1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438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0905" y="-20676"/>
            <a:ext cx="7744459" cy="47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2950" spc="-100" dirty="0"/>
              <a:t>Е</a:t>
            </a:r>
            <a:r>
              <a:rPr sz="2950" spc="-100" dirty="0" err="1"/>
              <a:t>лектронна</a:t>
            </a:r>
            <a:r>
              <a:rPr sz="2950" spc="-100" dirty="0"/>
              <a:t> </a:t>
            </a:r>
            <a:r>
              <a:rPr sz="2950" spc="-95" dirty="0"/>
              <a:t>будова </a:t>
            </a:r>
            <a:r>
              <a:rPr sz="2950" spc="-95" dirty="0" err="1"/>
              <a:t>карбоксильної</a:t>
            </a:r>
            <a:r>
              <a:rPr sz="2950" spc="60" dirty="0"/>
              <a:t> </a:t>
            </a:r>
            <a:r>
              <a:rPr sz="2950" spc="-85" dirty="0" err="1"/>
              <a:t>групи</a:t>
            </a:r>
            <a:endParaRPr sz="2950" dirty="0"/>
          </a:p>
        </p:txBody>
      </p:sp>
      <p:sp>
        <p:nvSpPr>
          <p:cNvPr id="4" name="object 4"/>
          <p:cNvSpPr txBox="1"/>
          <p:nvPr/>
        </p:nvSpPr>
        <p:spPr>
          <a:xfrm>
            <a:off x="70906" y="382370"/>
            <a:ext cx="8769985" cy="13965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dirty="0">
                <a:solidFill>
                  <a:srgbClr val="244060"/>
                </a:solidFill>
                <a:latin typeface="Tahoma"/>
                <a:cs typeface="Tahoma"/>
              </a:rPr>
              <a:t>	</a:t>
            </a:r>
            <a:r>
              <a:rPr sz="1800" b="1" dirty="0">
                <a:solidFill>
                  <a:srgbClr val="244060"/>
                </a:solidFill>
                <a:latin typeface="Tahoma"/>
                <a:cs typeface="Tahoma"/>
              </a:rPr>
              <a:t>В </a:t>
            </a:r>
            <a:r>
              <a:rPr sz="1800" b="1" spc="-5" dirty="0">
                <a:solidFill>
                  <a:srgbClr val="244060"/>
                </a:solidFill>
                <a:latin typeface="Tahoma"/>
                <a:cs typeface="Tahoma"/>
              </a:rPr>
              <a:t>карбоксильній </a:t>
            </a:r>
            <a:r>
              <a:rPr sz="1800" b="1" dirty="0" err="1">
                <a:solidFill>
                  <a:srgbClr val="244060"/>
                </a:solidFill>
                <a:latin typeface="Tahoma"/>
                <a:cs typeface="Tahoma"/>
              </a:rPr>
              <a:t>групі</a:t>
            </a:r>
            <a:r>
              <a:rPr sz="1800" b="1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lang="uk-UA" sz="1800" b="1" dirty="0">
                <a:solidFill>
                  <a:srgbClr val="244060"/>
                </a:solidFill>
                <a:latin typeface="Tahoma"/>
                <a:cs typeface="Tahoma"/>
              </a:rPr>
              <a:t>карбонільна та гідроксильна групи з’єднані не тільки за допомогою ковалентного зв’язку, а і за допомогою </a:t>
            </a:r>
            <a:r>
              <a:rPr sz="1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/>
                <a:cs typeface="Tahoma"/>
              </a:rPr>
              <a:t>р,</a:t>
            </a:r>
            <a:r>
              <a:rPr sz="1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Symbol"/>
                <a:cs typeface="Symbol"/>
              </a:rPr>
              <a:t></a:t>
            </a:r>
            <a:r>
              <a:rPr sz="1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/>
                <a:cs typeface="Tahoma"/>
              </a:rPr>
              <a:t>-</a:t>
            </a:r>
            <a:r>
              <a:rPr sz="1800" b="1" u="heavy" spc="-5" dirty="0" err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/>
                <a:cs typeface="Tahoma"/>
              </a:rPr>
              <a:t>спряження</a:t>
            </a:r>
            <a:r>
              <a:rPr sz="1800" b="1" spc="-5" dirty="0">
                <a:solidFill>
                  <a:srgbClr val="244060"/>
                </a:solidFill>
                <a:latin typeface="Tahoma"/>
                <a:cs typeface="Tahoma"/>
              </a:rPr>
              <a:t>, внаслідок </a:t>
            </a:r>
            <a:r>
              <a:rPr sz="1800" b="1" dirty="0">
                <a:solidFill>
                  <a:srgbClr val="244060"/>
                </a:solidFill>
                <a:latin typeface="Tahoma"/>
                <a:cs typeface="Tahoma"/>
              </a:rPr>
              <a:t>чого  гідроген в </a:t>
            </a:r>
            <a:r>
              <a:rPr sz="1800" b="1" spc="-5" dirty="0">
                <a:solidFill>
                  <a:srgbClr val="244060"/>
                </a:solidFill>
                <a:latin typeface="Tahoma"/>
                <a:cs typeface="Tahoma"/>
              </a:rPr>
              <a:t>значній мірі протонований, </a:t>
            </a:r>
            <a:r>
              <a:rPr sz="1800" b="1" dirty="0">
                <a:solidFill>
                  <a:srgbClr val="244060"/>
                </a:solidFill>
                <a:latin typeface="Tahoma"/>
                <a:cs typeface="Tahoma"/>
              </a:rPr>
              <a:t>а </a:t>
            </a:r>
            <a:r>
              <a:rPr sz="1800" b="1" spc="-5" dirty="0">
                <a:solidFill>
                  <a:srgbClr val="244060"/>
                </a:solidFill>
                <a:latin typeface="Tahoma"/>
                <a:cs typeface="Tahoma"/>
              </a:rPr>
              <a:t>карбоксилат-іон, який  </a:t>
            </a:r>
            <a:r>
              <a:rPr sz="1800" b="1" dirty="0">
                <a:solidFill>
                  <a:srgbClr val="244060"/>
                </a:solidFill>
                <a:latin typeface="Tahoma"/>
                <a:cs typeface="Tahoma"/>
              </a:rPr>
              <a:t>утворюється </a:t>
            </a:r>
            <a:r>
              <a:rPr sz="1800" b="1" spc="-5" dirty="0">
                <a:solidFill>
                  <a:srgbClr val="244060"/>
                </a:solidFill>
                <a:latin typeface="Tahoma"/>
                <a:cs typeface="Tahoma"/>
              </a:rPr>
              <a:t>після </a:t>
            </a:r>
            <a:r>
              <a:rPr sz="1800" b="1" dirty="0">
                <a:solidFill>
                  <a:srgbClr val="244060"/>
                </a:solidFill>
                <a:latin typeface="Tahoma"/>
                <a:cs typeface="Tahoma"/>
              </a:rPr>
              <a:t>відщеплення Н</a:t>
            </a:r>
            <a:r>
              <a:rPr sz="1800" b="1" baseline="25462" dirty="0">
                <a:solidFill>
                  <a:srgbClr val="244060"/>
                </a:solidFill>
                <a:latin typeface="Tahoma"/>
                <a:cs typeface="Tahoma"/>
              </a:rPr>
              <a:t>+</a:t>
            </a:r>
            <a:r>
              <a:rPr sz="1800" b="1" dirty="0">
                <a:solidFill>
                  <a:srgbClr val="244060"/>
                </a:solidFill>
                <a:latin typeface="Tahoma"/>
                <a:cs typeface="Tahoma"/>
              </a:rPr>
              <a:t>, </a:t>
            </a:r>
            <a:r>
              <a:rPr sz="1800" b="1" spc="-5" dirty="0">
                <a:solidFill>
                  <a:srgbClr val="244060"/>
                </a:solidFill>
                <a:latin typeface="Tahoma"/>
                <a:cs typeface="Tahoma"/>
              </a:rPr>
              <a:t>являє </a:t>
            </a:r>
            <a:r>
              <a:rPr sz="1800" b="1" spc="-5" dirty="0" err="1">
                <a:solidFill>
                  <a:srgbClr val="244060"/>
                </a:solidFill>
                <a:latin typeface="Tahoma"/>
                <a:cs typeface="Tahoma"/>
              </a:rPr>
              <a:t>собою</a:t>
            </a:r>
            <a:r>
              <a:rPr sz="1800" b="1" spc="80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1800" b="1" spc="-5" dirty="0" err="1">
                <a:solidFill>
                  <a:srgbClr val="244060"/>
                </a:solidFill>
                <a:latin typeface="Tahoma"/>
                <a:cs typeface="Tahoma"/>
              </a:rPr>
              <a:t>термодинамічно</a:t>
            </a:r>
            <a:r>
              <a:rPr lang="uk-UA" sz="1800" b="1" spc="-5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kumimoji="0" lang="ru-RU" sz="1800" b="1" i="0" u="none" strike="noStrike" kern="1200" cap="none" spc="-5" normalizeH="0" baseline="0" noProof="0" dirty="0" err="1">
                <a:ln>
                  <a:noFill/>
                </a:ln>
                <a:solidFill>
                  <a:srgbClr val="24406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стійку</a:t>
            </a:r>
            <a:r>
              <a:rPr kumimoji="0" lang="ru-RU" sz="1800" b="1" i="0" u="heavy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Tahoma"/>
                <a:ea typeface="+mn-ea"/>
                <a:cs typeface="Tahoma"/>
              </a:rPr>
              <a:t> </a:t>
            </a:r>
            <a:r>
              <a:rPr kumimoji="0" lang="ru-RU" sz="1800" b="1" i="0" u="heavy" strike="noStrike" kern="1200" cap="none" spc="-5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Tahoma"/>
                <a:ea typeface="+mn-ea"/>
                <a:cs typeface="Tahoma"/>
              </a:rPr>
              <a:t>трьохцентрову</a:t>
            </a:r>
            <a:r>
              <a:rPr kumimoji="0" lang="ru-RU" sz="1800" b="1" i="0" u="heavy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Tahoma"/>
                <a:ea typeface="+mn-ea"/>
                <a:cs typeface="Tahoma"/>
              </a:rPr>
              <a:t> </a:t>
            </a:r>
            <a:r>
              <a:rPr kumimoji="0" lang="ru-RU" sz="1800" b="1" i="0" u="heavy" strike="noStrike" kern="1200" cap="none" spc="-5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Tahoma"/>
                <a:ea typeface="+mn-ea"/>
                <a:cs typeface="Tahoma"/>
              </a:rPr>
              <a:t>спряжену</a:t>
            </a:r>
            <a:r>
              <a:rPr kumimoji="0" lang="ru-RU" sz="1800" b="1" i="0" u="heavy" strike="noStrike" kern="1200" cap="none" spc="5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Tahoma"/>
                <a:ea typeface="+mn-ea"/>
                <a:cs typeface="Tahoma"/>
              </a:rPr>
              <a:t> </a:t>
            </a:r>
            <a:r>
              <a:rPr kumimoji="0" lang="ru-RU" sz="1800" b="1" i="0" u="heavy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Tahoma"/>
                <a:ea typeface="+mn-ea"/>
                <a:cs typeface="Tahoma"/>
              </a:rPr>
              <a:t>систему: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3354704"/>
            <a:ext cx="36785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33650" algn="l"/>
              </a:tabLst>
            </a:pPr>
            <a:r>
              <a:rPr sz="1800" b="1" dirty="0">
                <a:solidFill>
                  <a:srgbClr val="49452A"/>
                </a:solidFill>
                <a:latin typeface="Tahoma"/>
                <a:cs typeface="Tahoma"/>
              </a:rPr>
              <a:t>в</a:t>
            </a:r>
            <a:r>
              <a:rPr sz="1800" b="1" spc="-10" dirty="0">
                <a:solidFill>
                  <a:srgbClr val="49452A"/>
                </a:solidFill>
                <a:latin typeface="Tahoma"/>
                <a:cs typeface="Tahoma"/>
              </a:rPr>
              <a:t>у</a:t>
            </a:r>
            <a:r>
              <a:rPr sz="1800" b="1" dirty="0">
                <a:solidFill>
                  <a:srgbClr val="49452A"/>
                </a:solidFill>
                <a:latin typeface="Tahoma"/>
                <a:cs typeface="Tahoma"/>
              </a:rPr>
              <a:t>г</a:t>
            </a:r>
            <a:r>
              <a:rPr sz="1800" b="1" spc="10" dirty="0">
                <a:solidFill>
                  <a:srgbClr val="49452A"/>
                </a:solidFill>
                <a:latin typeface="Tahoma"/>
                <a:cs typeface="Tahoma"/>
              </a:rPr>
              <a:t>л</a:t>
            </a:r>
            <a:r>
              <a:rPr sz="1800" b="1" dirty="0">
                <a:solidFill>
                  <a:srgbClr val="49452A"/>
                </a:solidFill>
                <a:latin typeface="Tahoma"/>
                <a:cs typeface="Tahoma"/>
              </a:rPr>
              <a:t>ево</a:t>
            </a:r>
            <a:r>
              <a:rPr sz="1800" b="1" spc="10" dirty="0">
                <a:solidFill>
                  <a:srgbClr val="49452A"/>
                </a:solidFill>
                <a:latin typeface="Tahoma"/>
                <a:cs typeface="Tahoma"/>
              </a:rPr>
              <a:t>д</a:t>
            </a:r>
            <a:r>
              <a:rPr sz="1800" b="1" spc="-5" dirty="0">
                <a:solidFill>
                  <a:srgbClr val="49452A"/>
                </a:solidFill>
                <a:latin typeface="Tahoma"/>
                <a:cs typeface="Tahoma"/>
              </a:rPr>
              <a:t>н</a:t>
            </a:r>
            <a:r>
              <a:rPr sz="1800" b="1" dirty="0">
                <a:solidFill>
                  <a:srgbClr val="49452A"/>
                </a:solidFill>
                <a:latin typeface="Tahoma"/>
                <a:cs typeface="Tahoma"/>
              </a:rPr>
              <a:t>е</a:t>
            </a:r>
            <a:r>
              <a:rPr sz="1800" b="1" spc="5" dirty="0">
                <a:solidFill>
                  <a:srgbClr val="49452A"/>
                </a:solidFill>
                <a:latin typeface="Tahoma"/>
                <a:cs typeface="Tahoma"/>
              </a:rPr>
              <a:t>в</a:t>
            </a:r>
            <a:r>
              <a:rPr sz="1800" b="1" dirty="0">
                <a:solidFill>
                  <a:srgbClr val="49452A"/>
                </a:solidFill>
                <a:latin typeface="Tahoma"/>
                <a:cs typeface="Tahoma"/>
              </a:rPr>
              <a:t>ого	</a:t>
            </a:r>
            <a:r>
              <a:rPr sz="1800" b="1" spc="-5" dirty="0">
                <a:solidFill>
                  <a:srgbClr val="49452A"/>
                </a:solidFill>
                <a:latin typeface="Tahoma"/>
                <a:cs typeface="Tahoma"/>
              </a:rPr>
              <a:t>ра</a:t>
            </a:r>
            <a:r>
              <a:rPr sz="1800" b="1" spc="-20" dirty="0">
                <a:solidFill>
                  <a:srgbClr val="49452A"/>
                </a:solidFill>
                <a:latin typeface="Tahoma"/>
                <a:cs typeface="Tahoma"/>
              </a:rPr>
              <a:t>д</a:t>
            </a:r>
            <a:r>
              <a:rPr sz="1800" b="1" dirty="0">
                <a:solidFill>
                  <a:srgbClr val="49452A"/>
                </a:solidFill>
                <a:latin typeface="Tahoma"/>
                <a:cs typeface="Tahoma"/>
              </a:rPr>
              <a:t>икалу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0686" y="3354704"/>
            <a:ext cx="4431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8815" algn="l"/>
                <a:tab pos="2439035" algn="l"/>
                <a:tab pos="4298950" algn="l"/>
              </a:tabLst>
            </a:pPr>
            <a:r>
              <a:rPr sz="1800" b="1" dirty="0">
                <a:solidFill>
                  <a:srgbClr val="49452A"/>
                </a:solidFill>
                <a:latin typeface="Tahoma"/>
                <a:cs typeface="Tahoma"/>
              </a:rPr>
              <a:t>і	</a:t>
            </a:r>
            <a:r>
              <a:rPr sz="1800" b="1" spc="-5" dirty="0">
                <a:solidFill>
                  <a:srgbClr val="49452A"/>
                </a:solidFill>
                <a:latin typeface="Tahoma"/>
                <a:cs typeface="Tahoma"/>
              </a:rPr>
              <a:t>на</a:t>
            </a:r>
            <a:r>
              <a:rPr sz="1800" b="1" spc="-10" dirty="0">
                <a:solidFill>
                  <a:srgbClr val="49452A"/>
                </a:solidFill>
                <a:latin typeface="Tahoma"/>
                <a:cs typeface="Tahoma"/>
              </a:rPr>
              <a:t>я</a:t>
            </a:r>
            <a:r>
              <a:rPr sz="1800" b="1" spc="5" dirty="0">
                <a:solidFill>
                  <a:srgbClr val="49452A"/>
                </a:solidFill>
                <a:latin typeface="Tahoma"/>
                <a:cs typeface="Tahoma"/>
              </a:rPr>
              <a:t>в</a:t>
            </a:r>
            <a:r>
              <a:rPr sz="1800" b="1" spc="-5" dirty="0">
                <a:solidFill>
                  <a:srgbClr val="49452A"/>
                </a:solidFill>
                <a:latin typeface="Tahoma"/>
                <a:cs typeface="Tahoma"/>
              </a:rPr>
              <a:t>н</a:t>
            </a:r>
            <a:r>
              <a:rPr sz="1800" b="1" spc="10" dirty="0">
                <a:solidFill>
                  <a:srgbClr val="49452A"/>
                </a:solidFill>
                <a:latin typeface="Tahoma"/>
                <a:cs typeface="Tahoma"/>
              </a:rPr>
              <a:t>о</a:t>
            </a:r>
            <a:r>
              <a:rPr sz="1800" b="1" spc="-5" dirty="0">
                <a:solidFill>
                  <a:srgbClr val="49452A"/>
                </a:solidFill>
                <a:latin typeface="Tahoma"/>
                <a:cs typeface="Tahoma"/>
              </a:rPr>
              <a:t>ст</a:t>
            </a:r>
            <a:r>
              <a:rPr sz="1800" b="1" dirty="0">
                <a:solidFill>
                  <a:srgbClr val="49452A"/>
                </a:solidFill>
                <a:latin typeface="Tahoma"/>
                <a:cs typeface="Tahoma"/>
              </a:rPr>
              <a:t>і	</a:t>
            </a:r>
            <a:r>
              <a:rPr sz="1800" b="1" spc="-5" dirty="0">
                <a:solidFill>
                  <a:srgbClr val="49452A"/>
                </a:solidFill>
                <a:latin typeface="Tahoma"/>
                <a:cs typeface="Tahoma"/>
              </a:rPr>
              <a:t>з</a:t>
            </a:r>
            <a:r>
              <a:rPr sz="1800" b="1" dirty="0">
                <a:solidFill>
                  <a:srgbClr val="49452A"/>
                </a:solidFill>
                <a:latin typeface="Tahoma"/>
                <a:cs typeface="Tahoma"/>
              </a:rPr>
              <a:t>амі</a:t>
            </a:r>
            <a:r>
              <a:rPr sz="1800" b="1" spc="-15" dirty="0">
                <a:solidFill>
                  <a:srgbClr val="49452A"/>
                </a:solidFill>
                <a:latin typeface="Tahoma"/>
                <a:cs typeface="Tahoma"/>
              </a:rPr>
              <a:t>с</a:t>
            </a:r>
            <a:r>
              <a:rPr sz="1800" b="1" spc="-5" dirty="0">
                <a:solidFill>
                  <a:srgbClr val="49452A"/>
                </a:solidFill>
                <a:latin typeface="Tahoma"/>
                <a:cs typeface="Tahoma"/>
              </a:rPr>
              <a:t>ни</a:t>
            </a:r>
            <a:r>
              <a:rPr sz="1800" b="1" spc="-10" dirty="0">
                <a:solidFill>
                  <a:srgbClr val="49452A"/>
                </a:solidFill>
                <a:latin typeface="Tahoma"/>
                <a:cs typeface="Tahoma"/>
              </a:rPr>
              <a:t>к</a:t>
            </a:r>
            <a:r>
              <a:rPr sz="1800" b="1" spc="5" dirty="0">
                <a:solidFill>
                  <a:srgbClr val="49452A"/>
                </a:solidFill>
                <a:latin typeface="Tahoma"/>
                <a:cs typeface="Tahoma"/>
              </a:rPr>
              <a:t>і</a:t>
            </a:r>
            <a:r>
              <a:rPr sz="1800" b="1" dirty="0">
                <a:solidFill>
                  <a:srgbClr val="49452A"/>
                </a:solidFill>
                <a:latin typeface="Tahoma"/>
                <a:cs typeface="Tahoma"/>
              </a:rPr>
              <a:t>в	з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1353" y="3543064"/>
            <a:ext cx="8882647" cy="14715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spcBef>
                <a:spcPts val="95"/>
              </a:spcBef>
              <a:buAutoNum type="arabicPeriod"/>
            </a:pPr>
            <a:r>
              <a:rPr lang="uk-UA" b="1" i="1" u="heavy" spc="-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/>
                <a:cs typeface="Tahoma"/>
              </a:rPr>
              <a:t>е</a:t>
            </a:r>
            <a:r>
              <a:rPr b="1" i="1" u="heavy" spc="-65" dirty="0" err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/>
                <a:cs typeface="Tahoma"/>
              </a:rPr>
              <a:t>лектроноакцепторними</a:t>
            </a:r>
            <a:r>
              <a:rPr b="1" i="1" u="heavy" spc="-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/>
                <a:cs typeface="Tahoma"/>
              </a:rPr>
              <a:t> </a:t>
            </a:r>
            <a:r>
              <a:rPr sz="1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/>
                <a:cs typeface="Tahoma"/>
              </a:rPr>
              <a:t>(-Hal, -COOH,</a:t>
            </a:r>
            <a:r>
              <a:rPr sz="1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/>
                <a:cs typeface="Tahoma"/>
              </a:rPr>
              <a:t> -</a:t>
            </a:r>
            <a:r>
              <a:rPr kumimoji="0" lang="ru-RU" sz="1800" b="1" i="0" u="none" strike="noStrike" kern="1200" cap="none" spc="-5" normalizeH="0" baseline="0" noProof="0" dirty="0">
                <a:ln>
                  <a:noFill/>
                </a:ln>
                <a:solidFill>
                  <a:srgbClr val="49452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lang="en-US" sz="1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/>
                <a:cs typeface="Tahoma"/>
              </a:rPr>
              <a:t>COH)</a:t>
            </a:r>
            <a:r>
              <a:rPr lang="uk-UA" sz="1600" dirty="0">
                <a:latin typeface="Tahoma"/>
                <a:cs typeface="Tahoma"/>
              </a:rPr>
              <a:t> </a:t>
            </a:r>
            <a:r>
              <a:rPr kumimoji="0" lang="ru-RU" sz="1800" b="1" i="0" u="none" strike="noStrike" kern="1200" cap="none" spc="-5" normalizeH="0" baseline="0" noProof="0" dirty="0" err="1">
                <a:ln>
                  <a:noFill/>
                </a:ln>
                <a:solidFill>
                  <a:srgbClr val="49452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властивостями</a:t>
            </a:r>
            <a:r>
              <a:rPr kumimoji="0" lang="ru-RU" sz="1600" b="1" i="0" u="none" strike="noStrike" kern="1200" cap="none" spc="-5" normalizeH="0" baseline="0" noProof="0" dirty="0">
                <a:ln>
                  <a:noFill/>
                </a:ln>
                <a:solidFill>
                  <a:srgbClr val="49452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: </a:t>
            </a:r>
            <a:r>
              <a:rPr kumimoji="0" lang="ru-RU" sz="1600" b="1" i="0" u="none" strike="noStrike" kern="1200" cap="none" spc="-5" normalizeH="0" baseline="0" noProof="0" dirty="0" err="1">
                <a:ln>
                  <a:noFill/>
                </a:ln>
                <a:solidFill>
                  <a:srgbClr val="49452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</a:t>
            </a:r>
            <a:r>
              <a:rPr kumimoji="0" lang="ru-RU" sz="1600" b="1" i="0" u="none" strike="noStrike" kern="1200" cap="none" spc="-5" normalizeH="0" baseline="-25000" noProof="0" dirty="0" err="1">
                <a:ln>
                  <a:noFill/>
                </a:ln>
                <a:solidFill>
                  <a:srgbClr val="49452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дис</a:t>
            </a:r>
            <a:r>
              <a:rPr kumimoji="0" lang="ru-RU" sz="2400" b="1" i="0" u="none" strike="noStrike" kern="1200" cap="none" spc="-5" normalizeH="0" baseline="0" noProof="0" dirty="0">
                <a:ln>
                  <a:noFill/>
                </a:ln>
                <a:solidFill>
                  <a:srgbClr val="49452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↑ </a:t>
            </a:r>
            <a:r>
              <a:rPr kumimoji="0" lang="ru-RU" b="1" i="0" u="none" strike="noStrike" kern="1200" cap="none" spc="-5" normalizeH="0" baseline="0" noProof="0" dirty="0">
                <a:ln>
                  <a:noFill/>
                </a:ln>
                <a:solidFill>
                  <a:srgbClr val="49452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т.к. </a:t>
            </a:r>
            <a:r>
              <a:rPr kumimoji="0" lang="ru-RU" b="1" i="0" u="none" strike="noStrike" kern="1200" cap="none" spc="-5" normalizeH="0" baseline="0" noProof="0" dirty="0" err="1">
                <a:ln>
                  <a:noFill/>
                </a:ln>
                <a:solidFill>
                  <a:srgbClr val="49452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акцептори</a:t>
            </a:r>
            <a:r>
              <a:rPr kumimoji="0" lang="ru-RU" b="1" i="0" u="none" strike="noStrike" kern="1200" cap="none" spc="-5" normalizeH="0" baseline="0" noProof="0" dirty="0">
                <a:ln>
                  <a:noFill/>
                </a:ln>
                <a:solidFill>
                  <a:srgbClr val="49452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ru-RU" b="1" i="0" u="none" strike="noStrike" kern="1200" cap="none" spc="-5" normalizeH="0" baseline="0" noProof="0" dirty="0" err="1">
                <a:ln>
                  <a:noFill/>
                </a:ln>
                <a:solidFill>
                  <a:srgbClr val="49452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електронів</a:t>
            </a:r>
            <a:r>
              <a:rPr kumimoji="0" lang="ru-RU" sz="1800" b="1" i="0" u="none" strike="noStrike" kern="1200" cap="none" spc="-5" normalizeH="0" baseline="0" noProof="0" dirty="0">
                <a:ln>
                  <a:noFill/>
                </a:ln>
                <a:solidFill>
                  <a:srgbClr val="49452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ru-RU" sz="2800" b="1" i="0" u="none" strike="noStrike" kern="1200" cap="none" spc="-5" normalizeH="0" baseline="0" noProof="0" dirty="0">
                <a:ln>
                  <a:noFill/>
                </a:ln>
                <a:solidFill>
                  <a:srgbClr val="49452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↑</a:t>
            </a:r>
            <a:r>
              <a:rPr kumimoji="0" lang="ru-RU" b="1" i="0" u="none" strike="noStrike" kern="1200" cap="none" spc="-5" normalizeH="0" baseline="0" noProof="0" dirty="0">
                <a:ln>
                  <a:noFill/>
                </a:ln>
                <a:solidFill>
                  <a:srgbClr val="49452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«</a:t>
            </a:r>
            <a:r>
              <a:rPr lang="ru-RU" b="1" spc="-5" dirty="0">
                <a:solidFill>
                  <a:srgbClr val="49452A"/>
                </a:solidFill>
                <a:latin typeface="Tahoma"/>
                <a:cs typeface="Tahoma"/>
              </a:rPr>
              <a:t>+»-</a:t>
            </a:r>
            <a:r>
              <a:rPr lang="ru-RU" b="1" spc="-5" dirty="0" err="1">
                <a:solidFill>
                  <a:srgbClr val="49452A"/>
                </a:solidFill>
                <a:latin typeface="Tahoma"/>
                <a:cs typeface="Tahoma"/>
              </a:rPr>
              <a:t>ий</a:t>
            </a:r>
            <a:r>
              <a:rPr lang="ru-RU" b="1" spc="-5" dirty="0">
                <a:solidFill>
                  <a:srgbClr val="49452A"/>
                </a:solidFill>
                <a:latin typeface="Tahoma"/>
                <a:cs typeface="Tahoma"/>
              </a:rPr>
              <a:t> заряд на </a:t>
            </a:r>
            <a:r>
              <a:rPr lang="ru-RU" sz="2400" b="1" spc="-5" dirty="0">
                <a:solidFill>
                  <a:srgbClr val="49452A"/>
                </a:solidFill>
                <a:latin typeface="Tahoma"/>
                <a:cs typeface="Tahoma"/>
              </a:rPr>
              <a:t>С </a:t>
            </a:r>
            <a:r>
              <a:rPr lang="ru-RU" b="1" spc="-5" dirty="0">
                <a:solidFill>
                  <a:srgbClr val="49452A"/>
                </a:solidFill>
                <a:latin typeface="Tahoma"/>
                <a:cs typeface="Tahoma"/>
              </a:rPr>
              <a:t>і</a:t>
            </a:r>
            <a:r>
              <a:rPr lang="ru-RU" sz="2400" b="1" spc="-5" dirty="0">
                <a:solidFill>
                  <a:srgbClr val="49452A"/>
                </a:solidFill>
                <a:latin typeface="Tahoma"/>
                <a:cs typeface="Tahoma"/>
              </a:rPr>
              <a:t> </a:t>
            </a:r>
            <a:r>
              <a:rPr lang="ru-RU" b="1" spc="-5" dirty="0" err="1">
                <a:solidFill>
                  <a:srgbClr val="49452A"/>
                </a:solidFill>
                <a:latin typeface="Tahoma"/>
                <a:cs typeface="Tahoma"/>
              </a:rPr>
              <a:t>полегшують</a:t>
            </a:r>
            <a:r>
              <a:rPr lang="ru-RU" b="1" spc="-5" dirty="0">
                <a:solidFill>
                  <a:srgbClr val="49452A"/>
                </a:solidFill>
                <a:latin typeface="Tahoma"/>
                <a:cs typeface="Tahoma"/>
              </a:rPr>
              <a:t> </a:t>
            </a:r>
            <a:r>
              <a:rPr lang="ru-RU" b="1" spc="-5" dirty="0" err="1">
                <a:solidFill>
                  <a:srgbClr val="49452A"/>
                </a:solidFill>
                <a:latin typeface="Tahoma"/>
                <a:cs typeface="Tahoma"/>
              </a:rPr>
              <a:t>відщеплення</a:t>
            </a:r>
            <a:r>
              <a:rPr lang="ru-RU" b="1" spc="-5" dirty="0">
                <a:solidFill>
                  <a:srgbClr val="49452A"/>
                </a:solidFill>
                <a:latin typeface="Tahoma"/>
                <a:cs typeface="Tahoma"/>
              </a:rPr>
              <a:t> протона.</a:t>
            </a:r>
          </a:p>
          <a:p>
            <a:pPr marL="355600" indent="-342900">
              <a:spcBef>
                <a:spcPts val="95"/>
              </a:spcBef>
              <a:buAutoNum type="arabicPeriod"/>
            </a:pPr>
            <a:r>
              <a:rPr lang="ru-RU" b="1" i="1" spc="-5" dirty="0" err="1">
                <a:solidFill>
                  <a:srgbClr val="FF0000"/>
                </a:solidFill>
                <a:latin typeface="Tahoma"/>
                <a:cs typeface="Tahoma"/>
              </a:rPr>
              <a:t>електронодонорними</a:t>
            </a:r>
            <a:r>
              <a:rPr lang="ru-RU" b="1" i="1" spc="-5" dirty="0">
                <a:solidFill>
                  <a:srgbClr val="FF0000"/>
                </a:solidFill>
                <a:latin typeface="Tahoma"/>
                <a:cs typeface="Tahoma"/>
              </a:rPr>
              <a:t> (-</a:t>
            </a:r>
            <a:r>
              <a:rPr lang="en-US" b="1" i="1" spc="-5" dirty="0">
                <a:solidFill>
                  <a:srgbClr val="FF0000"/>
                </a:solidFill>
                <a:latin typeface="Tahoma"/>
                <a:cs typeface="Tahoma"/>
              </a:rPr>
              <a:t>R) </a:t>
            </a:r>
            <a:r>
              <a:rPr lang="ru-RU" b="1" i="1" spc="-5">
                <a:solidFill>
                  <a:srgbClr val="FF0000"/>
                </a:solidFill>
                <a:latin typeface="Tahoma"/>
                <a:cs typeface="Tahoma"/>
              </a:rPr>
              <a:t>: </a:t>
            </a:r>
            <a:r>
              <a:rPr lang="ru-RU" b="1" spc="-5">
                <a:latin typeface="Tahoma"/>
                <a:cs typeface="Tahoma"/>
              </a:rPr>
              <a:t>К</a:t>
            </a:r>
            <a:r>
              <a:rPr lang="ru-RU" b="1" spc="-5" baseline="-25000">
                <a:latin typeface="Tahoma"/>
                <a:cs typeface="Tahoma"/>
              </a:rPr>
              <a:t>дис</a:t>
            </a:r>
            <a:r>
              <a:rPr lang="ru-RU" b="1" spc="-5" dirty="0">
                <a:latin typeface="Tahoma"/>
                <a:cs typeface="Tahoma"/>
              </a:rPr>
              <a:t> </a:t>
            </a:r>
            <a:r>
              <a:rPr lang="ru-RU" sz="2400" b="1" spc="-5" dirty="0">
                <a:latin typeface="Tahoma"/>
                <a:cs typeface="Tahoma"/>
              </a:rPr>
              <a:t>↓ </a:t>
            </a:r>
            <a:endParaRPr lang="ru-RU" sz="1800" b="1" spc="-5" dirty="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53228" y="33597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3228" y="3353993"/>
            <a:ext cx="0" cy="12065"/>
          </a:xfrm>
          <a:custGeom>
            <a:avLst/>
            <a:gdLst/>
            <a:ahLst/>
            <a:cxnLst/>
            <a:rect l="l" t="t" r="r" b="b"/>
            <a:pathLst>
              <a:path h="12064">
                <a:moveTo>
                  <a:pt x="0" y="11520"/>
                </a:moveTo>
                <a:lnTo>
                  <a:pt x="0" y="0"/>
                </a:lnTo>
                <a:lnTo>
                  <a:pt x="0" y="11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53228" y="33597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1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59644" y="3054899"/>
            <a:ext cx="8682355" cy="29431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65"/>
              </a:spcBef>
              <a:tabLst>
                <a:tab pos="1274445" algn="l"/>
                <a:tab pos="3135630" algn="l"/>
                <a:tab pos="4157979" algn="l"/>
                <a:tab pos="5591175" algn="l"/>
                <a:tab pos="7098665" algn="l"/>
                <a:tab pos="7818120" algn="l"/>
              </a:tabLst>
            </a:pPr>
            <a:r>
              <a:rPr sz="1800" b="1" spc="-5" dirty="0" err="1">
                <a:solidFill>
                  <a:srgbClr val="49452A"/>
                </a:solidFill>
                <a:latin typeface="Tahoma"/>
                <a:cs typeface="Tahoma"/>
              </a:rPr>
              <a:t>Ст</a:t>
            </a:r>
            <a:r>
              <a:rPr sz="1800" b="1" spc="-10" dirty="0" err="1">
                <a:solidFill>
                  <a:srgbClr val="49452A"/>
                </a:solidFill>
                <a:latin typeface="Tahoma"/>
                <a:cs typeface="Tahoma"/>
              </a:rPr>
              <a:t>у</a:t>
            </a:r>
            <a:r>
              <a:rPr sz="1800" b="1" spc="-5" dirty="0" err="1">
                <a:solidFill>
                  <a:srgbClr val="49452A"/>
                </a:solidFill>
                <a:latin typeface="Tahoma"/>
                <a:cs typeface="Tahoma"/>
              </a:rPr>
              <a:t>пін</a:t>
            </a:r>
            <a:r>
              <a:rPr sz="1800" b="1" dirty="0" err="1">
                <a:solidFill>
                  <a:srgbClr val="49452A"/>
                </a:solidFill>
                <a:latin typeface="Tahoma"/>
                <a:cs typeface="Tahoma"/>
              </a:rPr>
              <a:t>ь</a:t>
            </a:r>
            <a:r>
              <a:rPr sz="1800" b="1" dirty="0">
                <a:solidFill>
                  <a:srgbClr val="49452A"/>
                </a:solidFill>
                <a:latin typeface="Tahoma"/>
                <a:cs typeface="Tahoma"/>
              </a:rPr>
              <a:t>	к</a:t>
            </a:r>
            <a:r>
              <a:rPr sz="1800" b="1" spc="5" dirty="0">
                <a:solidFill>
                  <a:srgbClr val="49452A"/>
                </a:solidFill>
                <a:latin typeface="Tahoma"/>
                <a:cs typeface="Tahoma"/>
              </a:rPr>
              <a:t>и</a:t>
            </a:r>
            <a:r>
              <a:rPr sz="1800" b="1" spc="-5" dirty="0">
                <a:solidFill>
                  <a:srgbClr val="49452A"/>
                </a:solidFill>
                <a:latin typeface="Tahoma"/>
                <a:cs typeface="Tahoma"/>
              </a:rPr>
              <a:t>слотност</a:t>
            </a:r>
            <a:r>
              <a:rPr sz="1800" b="1" dirty="0">
                <a:solidFill>
                  <a:srgbClr val="49452A"/>
                </a:solidFill>
                <a:latin typeface="Tahoma"/>
                <a:cs typeface="Tahoma"/>
              </a:rPr>
              <a:t>и	</a:t>
            </a:r>
            <a:r>
              <a:rPr sz="1800" b="1" spc="-5" dirty="0">
                <a:solidFill>
                  <a:srgbClr val="49452A"/>
                </a:solidFill>
                <a:latin typeface="Tahoma"/>
                <a:cs typeface="Tahoma"/>
              </a:rPr>
              <a:t>(сил</a:t>
            </a:r>
            <a:r>
              <a:rPr sz="1800" b="1" dirty="0">
                <a:solidFill>
                  <a:srgbClr val="49452A"/>
                </a:solidFill>
                <a:latin typeface="Tahoma"/>
                <a:cs typeface="Tahoma"/>
              </a:rPr>
              <a:t>а	кислоти)	</a:t>
            </a:r>
            <a:r>
              <a:rPr sz="1800" b="1" spc="-5" dirty="0">
                <a:solidFill>
                  <a:srgbClr val="49452A"/>
                </a:solidFill>
                <a:latin typeface="Tahoma"/>
                <a:cs typeface="Tahoma"/>
              </a:rPr>
              <a:t>з</a:t>
            </a:r>
            <a:r>
              <a:rPr sz="1800" b="1" spc="-10" dirty="0">
                <a:solidFill>
                  <a:srgbClr val="49452A"/>
                </a:solidFill>
                <a:latin typeface="Tahoma"/>
                <a:cs typeface="Tahoma"/>
              </a:rPr>
              <a:t>а</a:t>
            </a:r>
            <a:r>
              <a:rPr sz="1800" b="1" dirty="0">
                <a:solidFill>
                  <a:srgbClr val="49452A"/>
                </a:solidFill>
                <a:latin typeface="Tahoma"/>
                <a:cs typeface="Tahoma"/>
              </a:rPr>
              <a:t>лежить	від	б</a:t>
            </a:r>
            <a:r>
              <a:rPr sz="1800" b="1" spc="-10" dirty="0">
                <a:solidFill>
                  <a:srgbClr val="49452A"/>
                </a:solidFill>
                <a:latin typeface="Tahoma"/>
                <a:cs typeface="Tahoma"/>
              </a:rPr>
              <a:t>у</a:t>
            </a:r>
            <a:r>
              <a:rPr sz="1800" b="1" dirty="0">
                <a:solidFill>
                  <a:srgbClr val="49452A"/>
                </a:solidFill>
                <a:latin typeface="Tahoma"/>
                <a:cs typeface="Tahoma"/>
              </a:rPr>
              <a:t>дови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330074" y="58881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30074" y="58881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2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30074" y="58881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12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823365" y="591215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823365" y="591215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2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823365" y="591215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12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18F8B14A-A59C-E48E-0118-1CC5D4909CC6}"/>
              </a:ext>
            </a:extLst>
          </p:cNvPr>
          <p:cNvGrpSpPr/>
          <p:nvPr/>
        </p:nvGrpSpPr>
        <p:grpSpPr>
          <a:xfrm>
            <a:off x="-109695" y="4757026"/>
            <a:ext cx="2619375" cy="1288620"/>
            <a:chOff x="1299468" y="4636995"/>
            <a:chExt cx="2619375" cy="1288620"/>
          </a:xfrm>
        </p:grpSpPr>
        <p:grpSp>
          <p:nvGrpSpPr>
            <p:cNvPr id="161" name="Группа 160">
              <a:extLst>
                <a:ext uri="{FF2B5EF4-FFF2-40B4-BE49-F238E27FC236}">
                  <a16:creationId xmlns:a16="http://schemas.microsoft.com/office/drawing/2014/main" id="{32BB6048-7713-DC8B-4F7B-9905EA8BCB1B}"/>
                </a:ext>
              </a:extLst>
            </p:cNvPr>
            <p:cNvGrpSpPr/>
            <p:nvPr/>
          </p:nvGrpSpPr>
          <p:grpSpPr>
            <a:xfrm>
              <a:off x="1502599" y="4929652"/>
              <a:ext cx="1435056" cy="995963"/>
              <a:chOff x="520621" y="4516247"/>
              <a:chExt cx="1435056" cy="995963"/>
            </a:xfrm>
          </p:grpSpPr>
          <p:sp>
            <p:nvSpPr>
              <p:cNvPr id="71" name="object 71"/>
              <p:cNvSpPr txBox="1"/>
              <p:nvPr/>
            </p:nvSpPr>
            <p:spPr>
              <a:xfrm>
                <a:off x="1357108" y="4596025"/>
                <a:ext cx="187325" cy="29210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750" spc="10" dirty="0">
                    <a:latin typeface="Times New Roman"/>
                    <a:cs typeface="Times New Roman"/>
                  </a:rPr>
                  <a:t>O</a:t>
                </a:r>
                <a:endParaRPr sz="1750">
                  <a:latin typeface="Times New Roman"/>
                  <a:cs typeface="Times New Roman"/>
                </a:endParaRPr>
              </a:p>
            </p:txBody>
          </p:sp>
          <p:sp>
            <p:nvSpPr>
              <p:cNvPr id="75" name="object 75"/>
              <p:cNvSpPr/>
              <p:nvPr/>
            </p:nvSpPr>
            <p:spPr>
              <a:xfrm>
                <a:off x="1261504" y="4611687"/>
                <a:ext cx="123189" cy="5461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54610">
                    <a:moveTo>
                      <a:pt x="9357" y="0"/>
                    </a:moveTo>
                    <a:lnTo>
                      <a:pt x="39734" y="33245"/>
                    </a:lnTo>
                    <a:lnTo>
                      <a:pt x="0" y="54123"/>
                    </a:lnTo>
                    <a:lnTo>
                      <a:pt x="122714" y="49096"/>
                    </a:lnTo>
                    <a:lnTo>
                      <a:pt x="935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76"/>
              <p:cNvSpPr/>
              <p:nvPr/>
            </p:nvSpPr>
            <p:spPr>
              <a:xfrm>
                <a:off x="1261504" y="4611687"/>
                <a:ext cx="123189" cy="5461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54610">
                    <a:moveTo>
                      <a:pt x="9357" y="0"/>
                    </a:moveTo>
                    <a:lnTo>
                      <a:pt x="122714" y="49096"/>
                    </a:lnTo>
                    <a:lnTo>
                      <a:pt x="0" y="54123"/>
                    </a:lnTo>
                    <a:lnTo>
                      <a:pt x="39734" y="33245"/>
                    </a:lnTo>
                    <a:lnTo>
                      <a:pt x="9357" y="0"/>
                    </a:lnTo>
                    <a:close/>
                  </a:path>
                </a:pathLst>
              </a:custGeom>
              <a:ln w="1121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77"/>
              <p:cNvSpPr/>
              <p:nvPr/>
            </p:nvSpPr>
            <p:spPr>
              <a:xfrm>
                <a:off x="1044911" y="5234080"/>
                <a:ext cx="334645" cy="278130"/>
              </a:xfrm>
              <a:custGeom>
                <a:avLst/>
                <a:gdLst/>
                <a:ahLst/>
                <a:cxnLst/>
                <a:rect l="l" t="t" r="r" b="b"/>
                <a:pathLst>
                  <a:path w="334644" h="278129">
                    <a:moveTo>
                      <a:pt x="15966" y="0"/>
                    </a:moveTo>
                    <a:lnTo>
                      <a:pt x="8706" y="19400"/>
                    </a:lnTo>
                    <a:lnTo>
                      <a:pt x="3747" y="39195"/>
                    </a:lnTo>
                    <a:lnTo>
                      <a:pt x="906" y="59206"/>
                    </a:lnTo>
                    <a:lnTo>
                      <a:pt x="0" y="79254"/>
                    </a:lnTo>
                    <a:lnTo>
                      <a:pt x="5171" y="124831"/>
                    </a:lnTo>
                    <a:lnTo>
                      <a:pt x="19902" y="166660"/>
                    </a:lnTo>
                    <a:lnTo>
                      <a:pt x="43023" y="203554"/>
                    </a:lnTo>
                    <a:lnTo>
                      <a:pt x="73361" y="234320"/>
                    </a:lnTo>
                    <a:lnTo>
                      <a:pt x="109743" y="257770"/>
                    </a:lnTo>
                    <a:lnTo>
                      <a:pt x="150998" y="272712"/>
                    </a:lnTo>
                    <a:lnTo>
                      <a:pt x="195955" y="277958"/>
                    </a:lnTo>
                    <a:lnTo>
                      <a:pt x="233949" y="273476"/>
                    </a:lnTo>
                    <a:lnTo>
                      <a:pt x="270556" y="262398"/>
                    </a:lnTo>
                    <a:lnTo>
                      <a:pt x="304533" y="244797"/>
                    </a:lnTo>
                    <a:lnTo>
                      <a:pt x="334636" y="220746"/>
                    </a:lnTo>
                  </a:path>
                </a:pathLst>
              </a:custGeom>
              <a:ln w="1124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60" name="Группа 159">
                <a:extLst>
                  <a:ext uri="{FF2B5EF4-FFF2-40B4-BE49-F238E27FC236}">
                    <a16:creationId xmlns:a16="http://schemas.microsoft.com/office/drawing/2014/main" id="{397AFCA8-D842-FFFC-D7C4-B1A9E3F3ABED}"/>
                  </a:ext>
                </a:extLst>
              </p:cNvPr>
              <p:cNvGrpSpPr/>
              <p:nvPr/>
            </p:nvGrpSpPr>
            <p:grpSpPr>
              <a:xfrm>
                <a:off x="742063" y="4634318"/>
                <a:ext cx="1213614" cy="781319"/>
                <a:chOff x="735583" y="4641845"/>
                <a:chExt cx="1213614" cy="781319"/>
              </a:xfrm>
            </p:grpSpPr>
            <p:sp>
              <p:nvSpPr>
                <p:cNvPr id="67" name="object 67"/>
                <p:cNvSpPr/>
                <p:nvPr/>
              </p:nvSpPr>
              <p:spPr>
                <a:xfrm>
                  <a:off x="745322" y="5019919"/>
                  <a:ext cx="22479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790">
                      <a:moveTo>
                        <a:pt x="0" y="0"/>
                      </a:moveTo>
                      <a:lnTo>
                        <a:pt x="224790" y="0"/>
                      </a:lnTo>
                    </a:path>
                  </a:pathLst>
                </a:custGeom>
                <a:ln w="11204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8" name="object 68"/>
                <p:cNvSpPr/>
                <p:nvPr/>
              </p:nvSpPr>
              <p:spPr>
                <a:xfrm>
                  <a:off x="1175410" y="4822759"/>
                  <a:ext cx="194945" cy="113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44" h="113029">
                      <a:moveTo>
                        <a:pt x="0" y="112878"/>
                      </a:moveTo>
                      <a:lnTo>
                        <a:pt x="194398" y="0"/>
                      </a:lnTo>
                    </a:path>
                  </a:pathLst>
                </a:custGeom>
                <a:ln w="11227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9" name="object 69"/>
                <p:cNvSpPr/>
                <p:nvPr/>
              </p:nvSpPr>
              <p:spPr>
                <a:xfrm>
                  <a:off x="1154772" y="4787969"/>
                  <a:ext cx="194945" cy="113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44" h="113029">
                      <a:moveTo>
                        <a:pt x="0" y="112878"/>
                      </a:moveTo>
                      <a:lnTo>
                        <a:pt x="194382" y="0"/>
                      </a:lnTo>
                    </a:path>
                  </a:pathLst>
                </a:custGeom>
                <a:ln w="11227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0" name="object 70"/>
                <p:cNvSpPr/>
                <p:nvPr/>
              </p:nvSpPr>
              <p:spPr>
                <a:xfrm>
                  <a:off x="1164114" y="5138990"/>
                  <a:ext cx="194945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44" h="111125">
                      <a:moveTo>
                        <a:pt x="0" y="0"/>
                      </a:moveTo>
                      <a:lnTo>
                        <a:pt x="194398" y="110940"/>
                      </a:lnTo>
                    </a:path>
                  </a:pathLst>
                </a:custGeom>
                <a:ln w="11227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2" name="object 72"/>
                <p:cNvSpPr/>
                <p:nvPr/>
              </p:nvSpPr>
              <p:spPr>
                <a:xfrm>
                  <a:off x="1539500" y="5260171"/>
                  <a:ext cx="196894" cy="65343"/>
                </a:xfrm>
                <a:prstGeom prst="rect">
                  <a:avLst/>
                </a:prstGeom>
                <a:blipFill>
                  <a:blip r:embed="rId2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3" name="object 73"/>
                <p:cNvSpPr txBox="1"/>
                <p:nvPr/>
              </p:nvSpPr>
              <p:spPr>
                <a:xfrm>
                  <a:off x="1761872" y="5131064"/>
                  <a:ext cx="187325" cy="292100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1750" spc="10" dirty="0">
                      <a:latin typeface="Times New Roman"/>
                      <a:cs typeface="Times New Roman"/>
                    </a:rPr>
                    <a:t>H</a:t>
                  </a:r>
                  <a:endParaRPr sz="175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4" name="object 74"/>
                <p:cNvSpPr/>
                <p:nvPr/>
              </p:nvSpPr>
              <p:spPr>
                <a:xfrm>
                  <a:off x="1095941" y="4641845"/>
                  <a:ext cx="205740" cy="207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40" h="207010">
                      <a:moveTo>
                        <a:pt x="205297" y="1544"/>
                      </a:moveTo>
                      <a:lnTo>
                        <a:pt x="197079" y="651"/>
                      </a:lnTo>
                      <a:lnTo>
                        <a:pt x="188895" y="193"/>
                      </a:lnTo>
                      <a:lnTo>
                        <a:pt x="180929" y="24"/>
                      </a:lnTo>
                      <a:lnTo>
                        <a:pt x="173363" y="0"/>
                      </a:lnTo>
                      <a:lnTo>
                        <a:pt x="126838" y="6082"/>
                      </a:lnTo>
                      <a:lnTo>
                        <a:pt x="85302" y="23279"/>
                      </a:lnTo>
                      <a:lnTo>
                        <a:pt x="50303" y="50010"/>
                      </a:lnTo>
                      <a:lnTo>
                        <a:pt x="23388" y="84699"/>
                      </a:lnTo>
                      <a:lnTo>
                        <a:pt x="6105" y="125766"/>
                      </a:lnTo>
                      <a:lnTo>
                        <a:pt x="0" y="171634"/>
                      </a:lnTo>
                      <a:lnTo>
                        <a:pt x="48" y="180061"/>
                      </a:lnTo>
                      <a:lnTo>
                        <a:pt x="389" y="188889"/>
                      </a:lnTo>
                      <a:lnTo>
                        <a:pt x="1313" y="197790"/>
                      </a:lnTo>
                      <a:lnTo>
                        <a:pt x="3113" y="206439"/>
                      </a:lnTo>
                    </a:path>
                  </a:pathLst>
                </a:custGeom>
                <a:ln w="11251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8" name="object 78"/>
                <p:cNvSpPr/>
                <p:nvPr/>
              </p:nvSpPr>
              <p:spPr>
                <a:xfrm>
                  <a:off x="1005768" y="5129871"/>
                  <a:ext cx="103594" cy="163967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2" name="object 82"/>
                <p:cNvSpPr/>
                <p:nvPr/>
              </p:nvSpPr>
              <p:spPr>
                <a:xfrm>
                  <a:off x="735583" y="4985711"/>
                  <a:ext cx="231958" cy="64949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99" name="object 99"/>
              <p:cNvSpPr txBox="1"/>
              <p:nvPr/>
            </p:nvSpPr>
            <p:spPr>
              <a:xfrm>
                <a:off x="1320412" y="5197556"/>
                <a:ext cx="210820" cy="29210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625" spc="-547" baseline="15873" dirty="0">
                    <a:latin typeface="Times New Roman"/>
                    <a:cs typeface="Times New Roman"/>
                  </a:rPr>
                  <a:t>O</a:t>
                </a:r>
                <a:r>
                  <a:rPr sz="1750" spc="-365" dirty="0">
                    <a:latin typeface="Times New Roman"/>
                    <a:cs typeface="Times New Roman"/>
                  </a:rPr>
                  <a:t>..</a:t>
                </a:r>
                <a:endParaRPr sz="175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00" name="object 100"/>
              <p:cNvSpPr txBox="1"/>
              <p:nvPr/>
            </p:nvSpPr>
            <p:spPr>
              <a:xfrm>
                <a:off x="520621" y="4516247"/>
                <a:ext cx="683260" cy="645160"/>
              </a:xfrm>
              <a:prstGeom prst="rect">
                <a:avLst/>
              </a:prstGeom>
            </p:spPr>
            <p:txBody>
              <a:bodyPr vert="horz" wrap="square" lIns="0" tIns="55244" rIns="0" bIns="0" rtlCol="0">
                <a:spAutoFit/>
              </a:bodyPr>
              <a:lstStyle/>
              <a:p>
                <a:pPr marL="28575" algn="ctr">
                  <a:lnSpc>
                    <a:spcPct val="100000"/>
                  </a:lnSpc>
                  <a:spcBef>
                    <a:spcPts val="434"/>
                  </a:spcBef>
                </a:pPr>
                <a:r>
                  <a:rPr sz="2625" spc="7" baseline="-15873" dirty="0">
                    <a:latin typeface="Symbol"/>
                    <a:cs typeface="Symbol"/>
                  </a:rPr>
                  <a:t></a:t>
                </a:r>
                <a:r>
                  <a:rPr sz="1725" spc="7" baseline="-48309" dirty="0">
                    <a:latin typeface="Symbol"/>
                    <a:cs typeface="Symbol"/>
                  </a:rPr>
                  <a:t></a:t>
                </a:r>
                <a:r>
                  <a:rPr sz="1150" spc="5" dirty="0">
                    <a:latin typeface="Times New Roman"/>
                    <a:cs typeface="Times New Roman"/>
                  </a:rPr>
                  <a:t>+</a:t>
                </a:r>
                <a:endParaRPr sz="1150" dirty="0">
                  <a:latin typeface="Times New Roman"/>
                  <a:cs typeface="Times New Roman"/>
                </a:endParaRPr>
              </a:p>
              <a:p>
                <a:pPr marR="5080" algn="ctr">
                  <a:lnSpc>
                    <a:spcPct val="100000"/>
                  </a:lnSpc>
                  <a:spcBef>
                    <a:spcPts val="340"/>
                  </a:spcBef>
                  <a:tabLst>
                    <a:tab pos="443865" algn="l"/>
                  </a:tabLst>
                </a:pPr>
                <a:r>
                  <a:rPr sz="2625" spc="15" baseline="3174" dirty="0">
                    <a:latin typeface="Times New Roman"/>
                    <a:cs typeface="Times New Roman"/>
                  </a:rPr>
                  <a:t>H	</a:t>
                </a:r>
                <a:r>
                  <a:rPr sz="1750" spc="5" dirty="0">
                    <a:latin typeface="Times New Roman"/>
                    <a:cs typeface="Times New Roman"/>
                  </a:rPr>
                  <a:t>C</a:t>
                </a:r>
                <a:endParaRPr sz="1750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01" name="object 101"/>
            <p:cNvSpPr txBox="1"/>
            <p:nvPr/>
          </p:nvSpPr>
          <p:spPr>
            <a:xfrm>
              <a:off x="1299468" y="4636995"/>
              <a:ext cx="2619375" cy="391774"/>
            </a:xfrm>
            <a:prstGeom prst="rect">
              <a:avLst/>
            </a:prstGeom>
          </p:spPr>
          <p:txBody>
            <a:bodyPr vert="horz" wrap="square" lIns="0" tIns="121285" rIns="0" bIns="0" rtlCol="0">
              <a:spAutoFit/>
            </a:bodyPr>
            <a:lstStyle/>
            <a:p>
              <a:pPr marR="121920" algn="ctr">
                <a:lnSpc>
                  <a:spcPct val="100000"/>
                </a:lnSpc>
                <a:spcBef>
                  <a:spcPts val="835"/>
                </a:spcBef>
              </a:pPr>
              <a:r>
                <a:rPr sz="2625" spc="7" baseline="-15873" dirty="0">
                  <a:latin typeface="Symbol"/>
                  <a:cs typeface="Symbol"/>
                </a:rPr>
                <a:t></a:t>
              </a:r>
              <a:r>
                <a:rPr sz="2625" spc="-15" baseline="-15873" dirty="0">
                  <a:latin typeface="Times New Roman"/>
                  <a:cs typeface="Times New Roman"/>
                </a:rPr>
                <a:t> </a:t>
              </a:r>
              <a:r>
                <a:rPr sz="1150" spc="5" dirty="0">
                  <a:latin typeface="Times New Roman"/>
                  <a:cs typeface="Times New Roman"/>
                </a:rPr>
                <a:t>-</a:t>
              </a:r>
              <a:endParaRPr sz="115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id="{D9AE494D-B1FE-101C-2907-7DF38901D832}"/>
              </a:ext>
            </a:extLst>
          </p:cNvPr>
          <p:cNvGrpSpPr/>
          <p:nvPr/>
        </p:nvGrpSpPr>
        <p:grpSpPr>
          <a:xfrm>
            <a:off x="1854109" y="4890379"/>
            <a:ext cx="1653077" cy="1261749"/>
            <a:chOff x="3584314" y="4746358"/>
            <a:chExt cx="1653077" cy="1261749"/>
          </a:xfrm>
        </p:grpSpPr>
        <p:grpSp>
          <p:nvGrpSpPr>
            <p:cNvPr id="158" name="Группа 157">
              <a:extLst>
                <a:ext uri="{FF2B5EF4-FFF2-40B4-BE49-F238E27FC236}">
                  <a16:creationId xmlns:a16="http://schemas.microsoft.com/office/drawing/2014/main" id="{01BBE377-D23B-6B9E-A9BF-0793600528CA}"/>
                </a:ext>
              </a:extLst>
            </p:cNvPr>
            <p:cNvGrpSpPr/>
            <p:nvPr/>
          </p:nvGrpSpPr>
          <p:grpSpPr>
            <a:xfrm>
              <a:off x="3584314" y="5014034"/>
              <a:ext cx="1653077" cy="994073"/>
              <a:chOff x="2789442" y="4540213"/>
              <a:chExt cx="1653077" cy="994073"/>
            </a:xfrm>
          </p:grpSpPr>
          <p:sp>
            <p:nvSpPr>
              <p:cNvPr id="83" name="object 83"/>
              <p:cNvSpPr/>
              <p:nvPr/>
            </p:nvSpPr>
            <p:spPr>
              <a:xfrm>
                <a:off x="3238549" y="5043506"/>
                <a:ext cx="2254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25425">
                    <a:moveTo>
                      <a:pt x="0" y="0"/>
                    </a:moveTo>
                    <a:lnTo>
                      <a:pt x="224806" y="0"/>
                    </a:lnTo>
                  </a:path>
                </a:pathLst>
              </a:custGeom>
              <a:ln w="1120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object 84"/>
              <p:cNvSpPr/>
              <p:nvPr/>
            </p:nvSpPr>
            <p:spPr>
              <a:xfrm>
                <a:off x="3668621" y="4846725"/>
                <a:ext cx="194945" cy="113030"/>
              </a:xfrm>
              <a:custGeom>
                <a:avLst/>
                <a:gdLst/>
                <a:ahLst/>
                <a:cxnLst/>
                <a:rect l="l" t="t" r="r" b="b"/>
                <a:pathLst>
                  <a:path w="194945" h="113029">
                    <a:moveTo>
                      <a:pt x="0" y="112894"/>
                    </a:moveTo>
                    <a:lnTo>
                      <a:pt x="194461" y="0"/>
                    </a:lnTo>
                  </a:path>
                </a:pathLst>
              </a:custGeom>
              <a:ln w="1122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85"/>
              <p:cNvSpPr/>
              <p:nvPr/>
            </p:nvSpPr>
            <p:spPr>
              <a:xfrm>
                <a:off x="3647968" y="4811935"/>
                <a:ext cx="194945" cy="113030"/>
              </a:xfrm>
              <a:custGeom>
                <a:avLst/>
                <a:gdLst/>
                <a:ahLst/>
                <a:cxnLst/>
                <a:rect l="l" t="t" r="r" b="b"/>
                <a:pathLst>
                  <a:path w="194945" h="113029">
                    <a:moveTo>
                      <a:pt x="0" y="112500"/>
                    </a:moveTo>
                    <a:lnTo>
                      <a:pt x="194461" y="0"/>
                    </a:lnTo>
                  </a:path>
                </a:pathLst>
              </a:custGeom>
              <a:ln w="1122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object 86"/>
              <p:cNvSpPr/>
              <p:nvPr/>
            </p:nvSpPr>
            <p:spPr>
              <a:xfrm>
                <a:off x="3657341" y="5162562"/>
                <a:ext cx="194945" cy="111760"/>
              </a:xfrm>
              <a:custGeom>
                <a:avLst/>
                <a:gdLst/>
                <a:ahLst/>
                <a:cxnLst/>
                <a:rect l="l" t="t" r="r" b="b"/>
                <a:pathLst>
                  <a:path w="194945" h="111760">
                    <a:moveTo>
                      <a:pt x="0" y="0"/>
                    </a:moveTo>
                    <a:lnTo>
                      <a:pt x="194461" y="111350"/>
                    </a:lnTo>
                  </a:path>
                </a:pathLst>
              </a:custGeom>
              <a:ln w="1122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87"/>
              <p:cNvSpPr/>
              <p:nvPr/>
            </p:nvSpPr>
            <p:spPr>
              <a:xfrm>
                <a:off x="4032711" y="5284153"/>
                <a:ext cx="196894" cy="65327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88"/>
              <p:cNvSpPr txBox="1"/>
              <p:nvPr/>
            </p:nvSpPr>
            <p:spPr>
              <a:xfrm>
                <a:off x="4255194" y="5155030"/>
                <a:ext cx="187325" cy="29210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750" spc="10" dirty="0">
                    <a:latin typeface="Times New Roman"/>
                    <a:cs typeface="Times New Roman"/>
                  </a:rPr>
                  <a:t>H</a:t>
                </a:r>
                <a:endParaRPr sz="1750">
                  <a:latin typeface="Times New Roman"/>
                  <a:cs typeface="Times New Roman"/>
                </a:endParaRPr>
              </a:p>
            </p:txBody>
          </p:sp>
          <p:sp>
            <p:nvSpPr>
              <p:cNvPr id="89" name="object 89"/>
              <p:cNvSpPr/>
              <p:nvPr/>
            </p:nvSpPr>
            <p:spPr>
              <a:xfrm>
                <a:off x="3589184" y="4665810"/>
                <a:ext cx="20574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207010">
                    <a:moveTo>
                      <a:pt x="205265" y="1544"/>
                    </a:moveTo>
                    <a:lnTo>
                      <a:pt x="197103" y="651"/>
                    </a:lnTo>
                    <a:lnTo>
                      <a:pt x="188941" y="193"/>
                    </a:lnTo>
                    <a:lnTo>
                      <a:pt x="180957" y="24"/>
                    </a:lnTo>
                    <a:lnTo>
                      <a:pt x="173331" y="0"/>
                    </a:lnTo>
                    <a:lnTo>
                      <a:pt x="126841" y="6081"/>
                    </a:lnTo>
                    <a:lnTo>
                      <a:pt x="85321" y="23265"/>
                    </a:lnTo>
                    <a:lnTo>
                      <a:pt x="50323" y="49963"/>
                    </a:lnTo>
                    <a:lnTo>
                      <a:pt x="23401" y="84587"/>
                    </a:lnTo>
                    <a:lnTo>
                      <a:pt x="6109" y="125547"/>
                    </a:lnTo>
                    <a:lnTo>
                      <a:pt x="0" y="171256"/>
                    </a:lnTo>
                    <a:lnTo>
                      <a:pt x="49" y="179908"/>
                    </a:lnTo>
                    <a:lnTo>
                      <a:pt x="397" y="188847"/>
                    </a:lnTo>
                    <a:lnTo>
                      <a:pt x="1340" y="197787"/>
                    </a:lnTo>
                    <a:lnTo>
                      <a:pt x="3177" y="206439"/>
                    </a:lnTo>
                  </a:path>
                </a:pathLst>
              </a:custGeom>
              <a:ln w="1125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90"/>
              <p:cNvSpPr/>
              <p:nvPr/>
            </p:nvSpPr>
            <p:spPr>
              <a:xfrm>
                <a:off x="3754731" y="4635653"/>
                <a:ext cx="123189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123189" h="53975">
                    <a:moveTo>
                      <a:pt x="9373" y="0"/>
                    </a:moveTo>
                    <a:lnTo>
                      <a:pt x="39718" y="33245"/>
                    </a:lnTo>
                    <a:lnTo>
                      <a:pt x="0" y="53744"/>
                    </a:lnTo>
                    <a:lnTo>
                      <a:pt x="122809" y="49096"/>
                    </a:lnTo>
                    <a:lnTo>
                      <a:pt x="937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1" name="object 91"/>
              <p:cNvSpPr/>
              <p:nvPr/>
            </p:nvSpPr>
            <p:spPr>
              <a:xfrm>
                <a:off x="3754731" y="4635653"/>
                <a:ext cx="123189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123189" h="53975">
                    <a:moveTo>
                      <a:pt x="9373" y="0"/>
                    </a:moveTo>
                    <a:lnTo>
                      <a:pt x="122809" y="49096"/>
                    </a:lnTo>
                    <a:lnTo>
                      <a:pt x="0" y="53744"/>
                    </a:lnTo>
                    <a:lnTo>
                      <a:pt x="39718" y="33245"/>
                    </a:lnTo>
                    <a:lnTo>
                      <a:pt x="9373" y="0"/>
                    </a:lnTo>
                    <a:close/>
                  </a:path>
                </a:pathLst>
              </a:custGeom>
              <a:ln w="1121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92"/>
              <p:cNvSpPr/>
              <p:nvPr/>
            </p:nvSpPr>
            <p:spPr>
              <a:xfrm>
                <a:off x="3538185" y="5258061"/>
                <a:ext cx="332740" cy="276225"/>
              </a:xfrm>
              <a:custGeom>
                <a:avLst/>
                <a:gdLst/>
                <a:ahLst/>
                <a:cxnLst/>
                <a:rect l="l" t="t" r="r" b="b"/>
                <a:pathLst>
                  <a:path w="332739" h="276225">
                    <a:moveTo>
                      <a:pt x="15887" y="0"/>
                    </a:moveTo>
                    <a:lnTo>
                      <a:pt x="8646" y="19172"/>
                    </a:lnTo>
                    <a:lnTo>
                      <a:pt x="3713" y="38892"/>
                    </a:lnTo>
                    <a:lnTo>
                      <a:pt x="896" y="58976"/>
                    </a:lnTo>
                    <a:lnTo>
                      <a:pt x="0" y="79238"/>
                    </a:lnTo>
                    <a:lnTo>
                      <a:pt x="5173" y="124103"/>
                    </a:lnTo>
                    <a:lnTo>
                      <a:pt x="19909" y="165423"/>
                    </a:lnTo>
                    <a:lnTo>
                      <a:pt x="43033" y="201974"/>
                    </a:lnTo>
                    <a:lnTo>
                      <a:pt x="73369" y="232534"/>
                    </a:lnTo>
                    <a:lnTo>
                      <a:pt x="109741" y="255877"/>
                    </a:lnTo>
                    <a:lnTo>
                      <a:pt x="150973" y="270780"/>
                    </a:lnTo>
                    <a:lnTo>
                      <a:pt x="195891" y="276020"/>
                    </a:lnTo>
                    <a:lnTo>
                      <a:pt x="233619" y="271585"/>
                    </a:lnTo>
                    <a:lnTo>
                      <a:pt x="269649" y="260594"/>
                    </a:lnTo>
                    <a:lnTo>
                      <a:pt x="302997" y="243010"/>
                    </a:lnTo>
                    <a:lnTo>
                      <a:pt x="332682" y="218792"/>
                    </a:lnTo>
                  </a:path>
                </a:pathLst>
              </a:custGeom>
              <a:ln w="1124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object 93"/>
              <p:cNvSpPr/>
              <p:nvPr/>
            </p:nvSpPr>
            <p:spPr>
              <a:xfrm>
                <a:off x="3499027" y="5153837"/>
                <a:ext cx="103578" cy="163589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object 97"/>
              <p:cNvSpPr/>
              <p:nvPr/>
            </p:nvSpPr>
            <p:spPr>
              <a:xfrm>
                <a:off x="3228858" y="5009282"/>
                <a:ext cx="232005" cy="65343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8" name="object 98"/>
              <p:cNvSpPr txBox="1"/>
              <p:nvPr/>
            </p:nvSpPr>
            <p:spPr>
              <a:xfrm>
                <a:off x="2789442" y="4880175"/>
                <a:ext cx="462915" cy="29210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750" spc="10" dirty="0">
                    <a:latin typeface="Times New Roman"/>
                    <a:cs typeface="Times New Roman"/>
                  </a:rPr>
                  <a:t>CH</a:t>
                </a:r>
                <a:r>
                  <a:rPr sz="1725" spc="15" baseline="-28985" dirty="0">
                    <a:latin typeface="Times New Roman"/>
                    <a:cs typeface="Times New Roman"/>
                  </a:rPr>
                  <a:t>3</a:t>
                </a:r>
                <a:endParaRPr sz="1725" baseline="-28985">
                  <a:latin typeface="Times New Roman"/>
                  <a:cs typeface="Times New Roman"/>
                </a:endParaRPr>
              </a:p>
            </p:txBody>
          </p:sp>
          <p:sp>
            <p:nvSpPr>
              <p:cNvPr id="102" name="object 102"/>
              <p:cNvSpPr txBox="1"/>
              <p:nvPr/>
            </p:nvSpPr>
            <p:spPr>
              <a:xfrm>
                <a:off x="3815127" y="5179464"/>
                <a:ext cx="210820" cy="29210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625" spc="-547" baseline="15873" dirty="0">
                    <a:latin typeface="Times New Roman"/>
                    <a:cs typeface="Times New Roman"/>
                  </a:rPr>
                  <a:t>O</a:t>
                </a:r>
                <a:r>
                  <a:rPr sz="1750" spc="-365" dirty="0">
                    <a:latin typeface="Times New Roman"/>
                    <a:cs typeface="Times New Roman"/>
                  </a:rPr>
                  <a:t>..</a:t>
                </a:r>
                <a:endParaRPr sz="175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03" name="object 103"/>
              <p:cNvSpPr txBox="1"/>
              <p:nvPr/>
            </p:nvSpPr>
            <p:spPr>
              <a:xfrm>
                <a:off x="3197430" y="4540213"/>
                <a:ext cx="487045" cy="645160"/>
              </a:xfrm>
              <a:prstGeom prst="rect">
                <a:avLst/>
              </a:prstGeom>
            </p:spPr>
            <p:txBody>
              <a:bodyPr vert="horz" wrap="square" lIns="0" tIns="55244" rIns="0" bIns="0" rtlCol="0">
                <a:spAutoFit/>
              </a:bodyPr>
              <a:lstStyle/>
              <a:p>
                <a:pPr marL="38100">
                  <a:lnSpc>
                    <a:spcPct val="100000"/>
                  </a:lnSpc>
                  <a:spcBef>
                    <a:spcPts val="434"/>
                  </a:spcBef>
                </a:pPr>
                <a:r>
                  <a:rPr sz="2625" spc="7" baseline="-15873" dirty="0">
                    <a:latin typeface="Symbol"/>
                    <a:cs typeface="Symbol"/>
                  </a:rPr>
                  <a:t></a:t>
                </a:r>
                <a:r>
                  <a:rPr sz="1725" spc="7" baseline="-48309" dirty="0">
                    <a:latin typeface="Symbol"/>
                    <a:cs typeface="Symbol"/>
                  </a:rPr>
                  <a:t></a:t>
                </a:r>
                <a:r>
                  <a:rPr sz="1150" spc="5" dirty="0">
                    <a:latin typeface="Times New Roman"/>
                    <a:cs typeface="Times New Roman"/>
                  </a:rPr>
                  <a:t>+</a:t>
                </a:r>
                <a:endParaRPr sz="1150" dirty="0">
                  <a:latin typeface="Times New Roman"/>
                  <a:cs typeface="Times New Roman"/>
                </a:endParaRPr>
              </a:p>
              <a:p>
                <a:pPr marL="298450">
                  <a:lnSpc>
                    <a:spcPct val="100000"/>
                  </a:lnSpc>
                  <a:spcBef>
                    <a:spcPts val="340"/>
                  </a:spcBef>
                </a:pPr>
                <a:r>
                  <a:rPr sz="1750" spc="5" dirty="0">
                    <a:latin typeface="Times New Roman"/>
                    <a:cs typeface="Times New Roman"/>
                  </a:rPr>
                  <a:t>C</a:t>
                </a:r>
                <a:endParaRPr sz="1750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04" name="object 104"/>
            <p:cNvSpPr txBox="1"/>
            <p:nvPr/>
          </p:nvSpPr>
          <p:spPr>
            <a:xfrm>
              <a:off x="4690146" y="4746358"/>
              <a:ext cx="292100" cy="652145"/>
            </a:xfrm>
            <a:prstGeom prst="rect">
              <a:avLst/>
            </a:prstGeom>
          </p:spPr>
          <p:txBody>
            <a:bodyPr vert="horz" wrap="square" lIns="0" tIns="5905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465"/>
                </a:spcBef>
              </a:pPr>
              <a:r>
                <a:rPr sz="2625" spc="7" baseline="-15873" dirty="0">
                  <a:latin typeface="Symbol"/>
                  <a:cs typeface="Symbol"/>
                </a:rPr>
                <a:t></a:t>
              </a:r>
              <a:r>
                <a:rPr sz="2625" spc="-97" baseline="-15873" dirty="0">
                  <a:latin typeface="Times New Roman"/>
                  <a:cs typeface="Times New Roman"/>
                </a:rPr>
                <a:t> </a:t>
              </a:r>
              <a:r>
                <a:rPr sz="1150" spc="5" dirty="0">
                  <a:latin typeface="Times New Roman"/>
                  <a:cs typeface="Times New Roman"/>
                </a:rPr>
                <a:t>-</a:t>
              </a:r>
              <a:endParaRPr sz="1150" dirty="0">
                <a:latin typeface="Times New Roman"/>
                <a:cs typeface="Times New Roman"/>
              </a:endParaRPr>
            </a:p>
            <a:p>
              <a:pPr marL="65405">
                <a:lnSpc>
                  <a:spcPct val="100000"/>
                </a:lnSpc>
                <a:spcBef>
                  <a:spcPts val="365"/>
                </a:spcBef>
              </a:pPr>
              <a:r>
                <a:rPr sz="1750" spc="10" dirty="0">
                  <a:latin typeface="Times New Roman"/>
                  <a:cs typeface="Times New Roman"/>
                </a:rPr>
                <a:t>O</a:t>
              </a:r>
              <a:endParaRPr sz="1750" dirty="0">
                <a:latin typeface="Times New Roman"/>
                <a:cs typeface="Times New Roman"/>
              </a:endParaRPr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1316684" y="4979159"/>
            <a:ext cx="906144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625" spc="7" baseline="-14285" dirty="0">
                <a:latin typeface="Symbol"/>
                <a:cs typeface="Symbol"/>
              </a:rPr>
              <a:t></a:t>
            </a:r>
            <a:r>
              <a:rPr sz="1725" spc="7" baseline="-48309" dirty="0">
                <a:latin typeface="Symbol"/>
                <a:cs typeface="Symbol"/>
              </a:rPr>
              <a:t></a:t>
            </a:r>
            <a:r>
              <a:rPr sz="1150" spc="5" dirty="0">
                <a:latin typeface="Times New Roman"/>
                <a:cs typeface="Times New Roman"/>
              </a:rPr>
              <a:t>+ </a:t>
            </a:r>
            <a:r>
              <a:rPr sz="2625" spc="7" baseline="-19047" dirty="0">
                <a:latin typeface="Times New Roman"/>
                <a:cs typeface="Times New Roman"/>
              </a:rPr>
              <a:t>&gt;</a:t>
            </a:r>
            <a:r>
              <a:rPr sz="2625" spc="30" baseline="-19047" dirty="0">
                <a:latin typeface="Times New Roman"/>
                <a:cs typeface="Times New Roman"/>
              </a:rPr>
              <a:t> </a:t>
            </a:r>
            <a:r>
              <a:rPr sz="2625" spc="7" baseline="-15873" dirty="0">
                <a:latin typeface="Symbol"/>
                <a:cs typeface="Symbol"/>
              </a:rPr>
              <a:t></a:t>
            </a:r>
            <a:r>
              <a:rPr sz="1725" spc="7" baseline="-48309" dirty="0">
                <a:latin typeface="Symbol"/>
                <a:cs typeface="Symbol"/>
              </a:rPr>
              <a:t></a:t>
            </a:r>
            <a:r>
              <a:rPr sz="1150" spc="5" dirty="0">
                <a:latin typeface="Times New Roman"/>
                <a:cs typeface="Times New Roman"/>
              </a:rPr>
              <a:t>+</a:t>
            </a:r>
            <a:endParaRPr sz="1150" dirty="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5966440" y="58049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966440" y="58049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8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966440" y="58049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08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4E4E177E-28C6-413C-8EEF-669632D48096}"/>
              </a:ext>
            </a:extLst>
          </p:cNvPr>
          <p:cNvGrpSpPr/>
          <p:nvPr/>
        </p:nvGrpSpPr>
        <p:grpSpPr>
          <a:xfrm>
            <a:off x="4431595" y="5491930"/>
            <a:ext cx="1620091" cy="916505"/>
            <a:chOff x="4962373" y="4510786"/>
            <a:chExt cx="1620091" cy="916505"/>
          </a:xfrm>
        </p:grpSpPr>
        <p:sp>
          <p:nvSpPr>
            <p:cNvPr id="106" name="object 106"/>
            <p:cNvSpPr/>
            <p:nvPr/>
          </p:nvSpPr>
          <p:spPr>
            <a:xfrm>
              <a:off x="5384396" y="4935417"/>
              <a:ext cx="224154" cy="0"/>
            </a:xfrm>
            <a:custGeom>
              <a:avLst/>
              <a:gdLst/>
              <a:ahLst/>
              <a:cxnLst/>
              <a:rect l="l" t="t" r="r" b="b"/>
              <a:pathLst>
                <a:path w="224154">
                  <a:moveTo>
                    <a:pt x="0" y="0"/>
                  </a:moveTo>
                  <a:lnTo>
                    <a:pt x="223831" y="0"/>
                  </a:lnTo>
                </a:path>
              </a:pathLst>
            </a:custGeom>
            <a:ln w="10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 txBox="1"/>
            <p:nvPr/>
          </p:nvSpPr>
          <p:spPr>
            <a:xfrm>
              <a:off x="5628835" y="4784589"/>
              <a:ext cx="173990" cy="2927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750" spc="-5" dirty="0">
                  <a:latin typeface="Times New Roman"/>
                  <a:cs typeface="Times New Roman"/>
                </a:rPr>
                <a:t>C</a:t>
              </a:r>
              <a:endParaRPr sz="1750" dirty="0">
                <a:latin typeface="Times New Roman"/>
                <a:cs typeface="Times New Roman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5812697" y="4738118"/>
              <a:ext cx="193675" cy="113030"/>
            </a:xfrm>
            <a:custGeom>
              <a:avLst/>
              <a:gdLst/>
              <a:ahLst/>
              <a:cxnLst/>
              <a:rect l="l" t="t" r="r" b="b"/>
              <a:pathLst>
                <a:path w="193675" h="113029">
                  <a:moveTo>
                    <a:pt x="0" y="113022"/>
                  </a:moveTo>
                  <a:lnTo>
                    <a:pt x="193619" y="0"/>
                  </a:lnTo>
                </a:path>
              </a:pathLst>
            </a:custGeom>
            <a:ln w="108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792166" y="4703167"/>
              <a:ext cx="193675" cy="113030"/>
            </a:xfrm>
            <a:custGeom>
              <a:avLst/>
              <a:gdLst/>
              <a:ahLst/>
              <a:cxnLst/>
              <a:rect l="l" t="t" r="r" b="b"/>
              <a:pathLst>
                <a:path w="193675" h="113029">
                  <a:moveTo>
                    <a:pt x="0" y="113022"/>
                  </a:moveTo>
                  <a:lnTo>
                    <a:pt x="193635" y="0"/>
                  </a:lnTo>
                </a:path>
              </a:pathLst>
            </a:custGeom>
            <a:ln w="108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801469" y="5054645"/>
              <a:ext cx="193675" cy="111125"/>
            </a:xfrm>
            <a:custGeom>
              <a:avLst/>
              <a:gdLst/>
              <a:ahLst/>
              <a:cxnLst/>
              <a:rect l="l" t="t" r="r" b="b"/>
              <a:pathLst>
                <a:path w="193675" h="111125">
                  <a:moveTo>
                    <a:pt x="0" y="0"/>
                  </a:moveTo>
                  <a:lnTo>
                    <a:pt x="193619" y="111075"/>
                  </a:lnTo>
                </a:path>
              </a:pathLst>
            </a:custGeom>
            <a:ln w="108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 txBox="1"/>
            <p:nvPr/>
          </p:nvSpPr>
          <p:spPr>
            <a:xfrm>
              <a:off x="5993617" y="4510786"/>
              <a:ext cx="186055" cy="2927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750" spc="-5" dirty="0">
                  <a:latin typeface="Times New Roman"/>
                  <a:cs typeface="Times New Roman"/>
                </a:rPr>
                <a:t>O</a:t>
              </a:r>
              <a:endParaRPr sz="1750">
                <a:latin typeface="Times New Roman"/>
                <a:cs typeface="Times New Roman"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6175159" y="5176213"/>
              <a:ext cx="195956" cy="6523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 txBox="1"/>
            <p:nvPr/>
          </p:nvSpPr>
          <p:spPr>
            <a:xfrm>
              <a:off x="5982389" y="5046741"/>
              <a:ext cx="600075" cy="2927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426084" algn="l"/>
                </a:tabLst>
              </a:pPr>
              <a:r>
                <a:rPr sz="1750" spc="-5" dirty="0">
                  <a:latin typeface="Times New Roman"/>
                  <a:cs typeface="Times New Roman"/>
                </a:rPr>
                <a:t>O	H</a:t>
              </a:r>
              <a:endParaRPr sz="1750">
                <a:latin typeface="Times New Roman"/>
                <a:cs typeface="Times New Roman"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5733307" y="4556744"/>
              <a:ext cx="205104" cy="207010"/>
            </a:xfrm>
            <a:custGeom>
              <a:avLst/>
              <a:gdLst/>
              <a:ahLst/>
              <a:cxnLst/>
              <a:rect l="l" t="t" r="r" b="b"/>
              <a:pathLst>
                <a:path w="205104" h="207010">
                  <a:moveTo>
                    <a:pt x="204864" y="1551"/>
                  </a:moveTo>
                  <a:lnTo>
                    <a:pt x="196470" y="654"/>
                  </a:lnTo>
                  <a:lnTo>
                    <a:pt x="188256" y="193"/>
                  </a:lnTo>
                  <a:lnTo>
                    <a:pt x="180406" y="24"/>
                  </a:lnTo>
                  <a:lnTo>
                    <a:pt x="173105" y="0"/>
                  </a:lnTo>
                  <a:lnTo>
                    <a:pt x="126667" y="6108"/>
                  </a:lnTo>
                  <a:lnTo>
                    <a:pt x="85199" y="23362"/>
                  </a:lnTo>
                  <a:lnTo>
                    <a:pt x="50248" y="50153"/>
                  </a:lnTo>
                  <a:lnTo>
                    <a:pt x="23365" y="84874"/>
                  </a:lnTo>
                  <a:lnTo>
                    <a:pt x="6099" y="125915"/>
                  </a:lnTo>
                  <a:lnTo>
                    <a:pt x="0" y="171670"/>
                  </a:lnTo>
                  <a:lnTo>
                    <a:pt x="48" y="180356"/>
                  </a:lnTo>
                  <a:lnTo>
                    <a:pt x="386" y="189336"/>
                  </a:lnTo>
                  <a:lnTo>
                    <a:pt x="1305" y="198316"/>
                  </a:lnTo>
                  <a:lnTo>
                    <a:pt x="3095" y="207002"/>
                  </a:lnTo>
                </a:path>
              </a:pathLst>
            </a:custGeom>
            <a:ln w="108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898278" y="4526446"/>
              <a:ext cx="122555" cy="54610"/>
            </a:xfrm>
            <a:custGeom>
              <a:avLst/>
              <a:gdLst/>
              <a:ahLst/>
              <a:cxnLst/>
              <a:rect l="l" t="t" r="r" b="b"/>
              <a:pathLst>
                <a:path w="122554" h="54610">
                  <a:moveTo>
                    <a:pt x="9680" y="0"/>
                  </a:moveTo>
                  <a:lnTo>
                    <a:pt x="39892" y="33400"/>
                  </a:lnTo>
                  <a:lnTo>
                    <a:pt x="0" y="54374"/>
                  </a:lnTo>
                  <a:lnTo>
                    <a:pt x="122378" y="49324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898279" y="4526446"/>
              <a:ext cx="122555" cy="54610"/>
            </a:xfrm>
            <a:custGeom>
              <a:avLst/>
              <a:gdLst/>
              <a:ahLst/>
              <a:cxnLst/>
              <a:rect l="l" t="t" r="r" b="b"/>
              <a:pathLst>
                <a:path w="122554" h="54610">
                  <a:moveTo>
                    <a:pt x="9680" y="0"/>
                  </a:moveTo>
                  <a:lnTo>
                    <a:pt x="122378" y="49324"/>
                  </a:lnTo>
                  <a:lnTo>
                    <a:pt x="0" y="54374"/>
                  </a:lnTo>
                  <a:lnTo>
                    <a:pt x="39892" y="33400"/>
                  </a:lnTo>
                  <a:lnTo>
                    <a:pt x="9680" y="0"/>
                  </a:lnTo>
                  <a:close/>
                </a:path>
              </a:pathLst>
            </a:custGeom>
            <a:ln w="108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682580" y="5149796"/>
              <a:ext cx="333375" cy="277495"/>
            </a:xfrm>
            <a:custGeom>
              <a:avLst/>
              <a:gdLst/>
              <a:ahLst/>
              <a:cxnLst/>
              <a:rect l="l" t="t" r="r" b="b"/>
              <a:pathLst>
                <a:path w="333375" h="277495">
                  <a:moveTo>
                    <a:pt x="15871" y="0"/>
                  </a:moveTo>
                  <a:lnTo>
                    <a:pt x="8821" y="19484"/>
                  </a:lnTo>
                  <a:lnTo>
                    <a:pt x="3873" y="39371"/>
                  </a:lnTo>
                  <a:lnTo>
                    <a:pt x="956" y="59479"/>
                  </a:lnTo>
                  <a:lnTo>
                    <a:pt x="0" y="79622"/>
                  </a:lnTo>
                  <a:lnTo>
                    <a:pt x="5166" y="124668"/>
                  </a:lnTo>
                  <a:lnTo>
                    <a:pt x="19898" y="166121"/>
                  </a:lnTo>
                  <a:lnTo>
                    <a:pt x="43044" y="202765"/>
                  </a:lnTo>
                  <a:lnTo>
                    <a:pt x="73452" y="233384"/>
                  </a:lnTo>
                  <a:lnTo>
                    <a:pt x="109970" y="256760"/>
                  </a:lnTo>
                  <a:lnTo>
                    <a:pt x="151447" y="271678"/>
                  </a:lnTo>
                  <a:lnTo>
                    <a:pt x="196731" y="276921"/>
                  </a:lnTo>
                  <a:lnTo>
                    <a:pt x="234310" y="272496"/>
                  </a:lnTo>
                  <a:lnTo>
                    <a:pt x="270256" y="261667"/>
                  </a:lnTo>
                  <a:lnTo>
                    <a:pt x="303517" y="244579"/>
                  </a:lnTo>
                  <a:lnTo>
                    <a:pt x="333039" y="221375"/>
                  </a:lnTo>
                </a:path>
              </a:pathLst>
            </a:custGeom>
            <a:ln w="10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643058" y="4995112"/>
              <a:ext cx="103016" cy="16347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375110" y="4901239"/>
              <a:ext cx="230416" cy="6485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 txBox="1"/>
            <p:nvPr/>
          </p:nvSpPr>
          <p:spPr>
            <a:xfrm>
              <a:off x="4962373" y="4771767"/>
              <a:ext cx="338455" cy="2927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750" spc="30" dirty="0">
                  <a:latin typeface="Times New Roman"/>
                  <a:cs typeface="Times New Roman"/>
                </a:rPr>
                <a:t>C</a:t>
              </a:r>
              <a:r>
                <a:rPr sz="1750" spc="-5" dirty="0">
                  <a:latin typeface="Times New Roman"/>
                  <a:cs typeface="Times New Roman"/>
                </a:rPr>
                <a:t>H</a:t>
              </a:r>
              <a:endParaRPr sz="1750" dirty="0">
                <a:latin typeface="Times New Roman"/>
                <a:cs typeface="Times New Roman"/>
              </a:endParaRPr>
            </a:p>
          </p:txBody>
        </p:sp>
        <p:sp>
          <p:nvSpPr>
            <p:cNvPr id="124" name="object 124"/>
            <p:cNvSpPr txBox="1"/>
            <p:nvPr/>
          </p:nvSpPr>
          <p:spPr>
            <a:xfrm>
              <a:off x="5278376" y="4920859"/>
              <a:ext cx="99695" cy="203200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5"/>
                </a:spcBef>
              </a:pPr>
              <a:r>
                <a:rPr sz="1150" spc="5" dirty="0">
                  <a:latin typeface="Times New Roman"/>
                  <a:cs typeface="Times New Roman"/>
                </a:rPr>
                <a:t>3</a:t>
              </a:r>
              <a:endParaRPr sz="1150">
                <a:latin typeface="Times New Roman"/>
                <a:cs typeface="Times New Roman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6001372" y="5113542"/>
              <a:ext cx="139700" cy="2927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750" spc="5" dirty="0">
                  <a:latin typeface="Times New Roman"/>
                  <a:cs typeface="Times New Roman"/>
                </a:rPr>
                <a:t>..</a:t>
              </a:r>
              <a:endParaRPr sz="1750">
                <a:latin typeface="Times New Roman"/>
                <a:cs typeface="Times New Roman"/>
              </a:endParaRPr>
            </a:p>
          </p:txBody>
        </p:sp>
      </p:grpSp>
      <p:sp>
        <p:nvSpPr>
          <p:cNvPr id="152" name="object 152"/>
          <p:cNvSpPr txBox="1"/>
          <p:nvPr/>
        </p:nvSpPr>
        <p:spPr>
          <a:xfrm>
            <a:off x="6326993" y="5765733"/>
            <a:ext cx="1511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&lt;</a:t>
            </a:r>
            <a:endParaRPr sz="2800" b="1" dirty="0">
              <a:latin typeface="Times New Roman"/>
              <a:cs typeface="Times New Roman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3C65E98E-6270-F6A4-8369-654FD1CA06E1}"/>
              </a:ext>
            </a:extLst>
          </p:cNvPr>
          <p:cNvSpPr txBox="1"/>
          <p:nvPr/>
        </p:nvSpPr>
        <p:spPr>
          <a:xfrm>
            <a:off x="164232" y="6066736"/>
            <a:ext cx="1065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рКа</a:t>
            </a:r>
            <a:r>
              <a:rPr lang="ru-RU" dirty="0"/>
              <a:t>=3,75</a:t>
            </a:r>
            <a:endParaRPr lang="uk-UA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840AEEF-24AB-8F34-56D5-E7059457FA99}"/>
              </a:ext>
            </a:extLst>
          </p:cNvPr>
          <p:cNvSpPr txBox="1"/>
          <p:nvPr/>
        </p:nvSpPr>
        <p:spPr>
          <a:xfrm>
            <a:off x="2277397" y="6111873"/>
            <a:ext cx="1065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рКа</a:t>
            </a:r>
            <a:r>
              <a:rPr lang="ru-RU" dirty="0"/>
              <a:t>=4,75</a:t>
            </a:r>
            <a:endParaRPr lang="uk-UA"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8FFE239-AEEE-6A2D-65CC-559FA2367F60}"/>
              </a:ext>
            </a:extLst>
          </p:cNvPr>
          <p:cNvSpPr txBox="1"/>
          <p:nvPr/>
        </p:nvSpPr>
        <p:spPr>
          <a:xfrm>
            <a:off x="20820" y="6399939"/>
            <a:ext cx="429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Мурашина</a:t>
            </a:r>
            <a:r>
              <a:rPr lang="ru-RU" dirty="0"/>
              <a:t> к-та в 10 р. </a:t>
            </a:r>
            <a:r>
              <a:rPr lang="ru-RU" dirty="0" err="1"/>
              <a:t>сильн</a:t>
            </a:r>
            <a:r>
              <a:rPr lang="uk-UA" dirty="0"/>
              <a:t>і</a:t>
            </a:r>
            <a:r>
              <a:rPr lang="ru-RU" dirty="0" err="1"/>
              <a:t>ша</a:t>
            </a:r>
            <a:r>
              <a:rPr lang="ru-RU" dirty="0"/>
              <a:t> за </a:t>
            </a:r>
            <a:r>
              <a:rPr lang="ru-RU" dirty="0" err="1"/>
              <a:t>оцтову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3FE0D2-7F9E-41E2-D34F-F1BD00F585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6836" y="1813696"/>
            <a:ext cx="1402080" cy="1648968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:a16="http://schemas.microsoft.com/office/drawing/2014/main" id="{97C087D8-1DC0-E58B-4BA2-60C05FBB21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03216" y="2043488"/>
            <a:ext cx="3599688" cy="847344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:a16="http://schemas.microsoft.com/office/drawing/2014/main" id="{74C0BBB2-0755-D3FD-391D-50DF3EE843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3611" y="1950269"/>
            <a:ext cx="2468489" cy="1042592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:a16="http://schemas.microsoft.com/office/drawing/2014/main" id="{5B078574-C2A9-07DC-00A7-CF4AEF6DEA6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57529"/>
          <a:stretch/>
        </p:blipFill>
        <p:spPr>
          <a:xfrm>
            <a:off x="6927532" y="4846192"/>
            <a:ext cx="1547912" cy="18684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EEABB1-CB35-169B-2A76-7415A45A97BB}"/>
              </a:ext>
            </a:extLst>
          </p:cNvPr>
          <p:cNvSpPr txBox="1"/>
          <p:nvPr/>
        </p:nvSpPr>
        <p:spPr>
          <a:xfrm>
            <a:off x="-76199" y="228600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/>
              <a:t>	</a:t>
            </a:r>
            <a:r>
              <a:rPr lang="uk-UA" sz="2400" b="1" i="1" dirty="0" err="1">
                <a:solidFill>
                  <a:srgbClr val="C00000"/>
                </a:solidFill>
              </a:rPr>
              <a:t>Електронодонорні</a:t>
            </a:r>
            <a:r>
              <a:rPr lang="uk-UA" sz="2400" dirty="0"/>
              <a:t> властивості </a:t>
            </a:r>
            <a:r>
              <a:rPr lang="uk-UA" sz="2400" dirty="0" err="1"/>
              <a:t>алкільних</a:t>
            </a:r>
            <a:r>
              <a:rPr lang="uk-UA" sz="2400" dirty="0"/>
              <a:t> радикалів збільшуються в ряду:</a:t>
            </a:r>
          </a:p>
          <a:p>
            <a:pPr algn="ctr"/>
            <a:r>
              <a:rPr lang="uk-UA" sz="2400" b="1" i="1" dirty="0">
                <a:solidFill>
                  <a:srgbClr val="C00000"/>
                </a:solidFill>
              </a:rPr>
              <a:t>первинні → </a:t>
            </a:r>
            <a:r>
              <a:rPr lang="uk-UA" sz="2400" b="1" i="1" dirty="0" err="1">
                <a:solidFill>
                  <a:srgbClr val="C00000"/>
                </a:solidFill>
              </a:rPr>
              <a:t>вторинні→третинні</a:t>
            </a:r>
            <a:endParaRPr lang="uk-UA" sz="2400" b="1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CDF16D-F4AD-CA61-E503-2411833318CD}"/>
              </a:ext>
            </a:extLst>
          </p:cNvPr>
          <p:cNvSpPr txBox="1"/>
          <p:nvPr/>
        </p:nvSpPr>
        <p:spPr>
          <a:xfrm>
            <a:off x="0" y="145723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/>
              <a:t>	</a:t>
            </a:r>
            <a:r>
              <a:rPr lang="uk-UA" sz="2400" dirty="0"/>
              <a:t>Введення </a:t>
            </a:r>
            <a:r>
              <a:rPr lang="uk-UA" sz="2400" b="1" i="1" dirty="0">
                <a:solidFill>
                  <a:srgbClr val="C00000"/>
                </a:solidFill>
              </a:rPr>
              <a:t>електронегативного атома </a:t>
            </a:r>
            <a:r>
              <a:rPr lang="en-US" sz="2400" dirty="0"/>
              <a:t>(</a:t>
            </a:r>
            <a:r>
              <a:rPr lang="en-US" sz="2400" b="1" i="1" dirty="0">
                <a:solidFill>
                  <a:srgbClr val="C00000"/>
                </a:solidFill>
              </a:rPr>
              <a:t>Cl</a:t>
            </a:r>
            <a:r>
              <a:rPr lang="en-US" sz="2400" dirty="0"/>
              <a:t>) </a:t>
            </a:r>
            <a:r>
              <a:rPr lang="uk-UA" sz="2400" dirty="0"/>
              <a:t>в радикал карбонової кислоти збільшує кислотність. </a:t>
            </a:r>
            <a:r>
              <a:rPr lang="uk-UA" sz="2400" b="1" i="1" dirty="0">
                <a:solidFill>
                  <a:srgbClr val="C00000"/>
                </a:solidFill>
              </a:rPr>
              <a:t>Кислотність збільшується </a:t>
            </a:r>
            <a:r>
              <a:rPr lang="uk-UA" sz="2400" dirty="0"/>
              <a:t>при додаванні ще одного атому </a:t>
            </a:r>
            <a:r>
              <a:rPr lang="en-US" sz="2400" dirty="0"/>
              <a:t>Cl</a:t>
            </a:r>
            <a:r>
              <a:rPr lang="uk-UA" sz="2400" dirty="0"/>
              <a:t>.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1EF32E-79CA-0963-59D9-B720EE2AD444}"/>
              </a:ext>
            </a:extLst>
          </p:cNvPr>
          <p:cNvSpPr txBox="1"/>
          <p:nvPr/>
        </p:nvSpPr>
        <p:spPr>
          <a:xfrm>
            <a:off x="152400" y="2687061"/>
            <a:ext cx="8991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400" dirty="0">
                <a:cs typeface="Arial" panose="020B0604020202020204" pitchFamily="34" charset="0"/>
              </a:rPr>
              <a:t>	Д</a:t>
            </a:r>
            <a:r>
              <a:rPr kumimoji="0" lang="ru-RU" altLang="ru-RU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икарбонові</a:t>
            </a:r>
            <a:r>
              <a:rPr kumimoji="0" lang="ru-RU" altLang="ru-RU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і </a:t>
            </a:r>
            <a:r>
              <a:rPr kumimoji="0" lang="uk-UA" altLang="ru-RU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хлорпохідні кислоти мають</a:t>
            </a:r>
            <a:r>
              <a:rPr kumimoji="0" lang="ru-RU" altLang="ru-RU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більшу</a:t>
            </a: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кислотность</a:t>
            </a:r>
            <a:r>
              <a:rPr kumimoji="0" lang="ru-RU" altLang="ru-RU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altLang="ru-RU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чим</a:t>
            </a:r>
            <a:r>
              <a:rPr kumimoji="0" lang="ru-RU" altLang="ru-RU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незамісні</a:t>
            </a:r>
            <a:r>
              <a:rPr kumimoji="0" lang="ru-RU" altLang="ru-RU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, </a:t>
            </a:r>
            <a:r>
              <a:rPr kumimoji="0" lang="uk-UA" altLang="ru-RU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внаслідок негативного індуктивного ефекту замісників.</a:t>
            </a:r>
            <a:r>
              <a:rPr kumimoji="0" lang="uk-UA" altLang="ru-RU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endParaRPr kumimoji="0" lang="ru-RU" altLang="ru-RU" sz="24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DBFAA9-F796-4E84-0FFD-FEDCF60869FF}"/>
              </a:ext>
            </a:extLst>
          </p:cNvPr>
          <p:cNvSpPr txBox="1"/>
          <p:nvPr/>
        </p:nvSpPr>
        <p:spPr>
          <a:xfrm>
            <a:off x="1297940" y="3941040"/>
            <a:ext cx="3119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>
                <a:solidFill>
                  <a:srgbClr val="C00000"/>
                </a:solidFill>
              </a:rPr>
              <a:t>Ароматичні кислоти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386EFC-F54B-8134-77FB-24099C3A09A4}"/>
              </a:ext>
            </a:extLst>
          </p:cNvPr>
          <p:cNvSpPr txBox="1"/>
          <p:nvPr/>
        </p:nvSpPr>
        <p:spPr>
          <a:xfrm>
            <a:off x="4731507" y="3935276"/>
            <a:ext cx="303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>
                <a:solidFill>
                  <a:srgbClr val="C00000"/>
                </a:solidFill>
              </a:rPr>
              <a:t>Аліфатичні кислоти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78E3F8-A47C-6B16-BFC0-4D596AF459B5}"/>
              </a:ext>
            </a:extLst>
          </p:cNvPr>
          <p:cNvSpPr txBox="1"/>
          <p:nvPr/>
        </p:nvSpPr>
        <p:spPr>
          <a:xfrm>
            <a:off x="4346179" y="392709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&gt;</a:t>
            </a:r>
            <a:endParaRPr lang="uk-UA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259C2A-C37C-CD8B-CBDD-F82B33B5DF90}"/>
              </a:ext>
            </a:extLst>
          </p:cNvPr>
          <p:cNvSpPr txBox="1"/>
          <p:nvPr/>
        </p:nvSpPr>
        <p:spPr>
          <a:xfrm>
            <a:off x="3906684" y="4360885"/>
            <a:ext cx="1314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кислотн</a:t>
            </a:r>
            <a:r>
              <a:rPr lang="uk-UA" dirty="0">
                <a:solidFill>
                  <a:srgbClr val="C00000"/>
                </a:solidFill>
              </a:rPr>
              <a:t>і</a:t>
            </a:r>
            <a:r>
              <a:rPr lang="ru-RU" dirty="0" err="1">
                <a:solidFill>
                  <a:srgbClr val="C00000"/>
                </a:solidFill>
              </a:rPr>
              <a:t>сть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AE93E2-9E8F-85BB-8D33-1B92FB170CD9}"/>
              </a:ext>
            </a:extLst>
          </p:cNvPr>
          <p:cNvSpPr txBox="1"/>
          <p:nvPr/>
        </p:nvSpPr>
        <p:spPr>
          <a:xfrm>
            <a:off x="-43720" y="487242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/>
              <a:t>	</a:t>
            </a:r>
            <a:r>
              <a:rPr lang="uk-UA" sz="2400" b="1" i="1" dirty="0">
                <a:solidFill>
                  <a:srgbClr val="C00000"/>
                </a:solidFill>
              </a:rPr>
              <a:t>Розташування замісника </a:t>
            </a:r>
            <a:r>
              <a:rPr lang="uk-UA" sz="2400" dirty="0"/>
              <a:t>впливає на кислотність: чим ближче він розташований до </a:t>
            </a:r>
            <a:r>
              <a:rPr lang="uk-UA" sz="2400" dirty="0" err="1"/>
              <a:t>карбоксильної</a:t>
            </a:r>
            <a:r>
              <a:rPr lang="uk-UA" sz="2400" dirty="0"/>
              <a:t> групи, тим більший його вплив.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6890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247" y="17082"/>
            <a:ext cx="7977505" cy="90233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353435" marR="5080" lvl="0" indent="-3341370" algn="l" defTabSz="914400" rtl="0" eaLnBrk="1" fontAlgn="auto" latinLnBrk="0" hangingPunct="1">
              <a:lnSpc>
                <a:spcPts val="336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50" b="1" i="1" u="none" strike="noStrike" kern="1200" cap="none" spc="-9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Реакційні </a:t>
            </a:r>
            <a:r>
              <a:rPr kumimoji="0" sz="2950" b="1" i="1" u="none" strike="noStrike" kern="1200" cap="none" spc="-10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центри </a:t>
            </a:r>
            <a:r>
              <a:rPr kumimoji="0" sz="2950" b="1" i="1" u="none" strike="noStrike" kern="1200" cap="none" spc="-95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в </a:t>
            </a:r>
            <a:r>
              <a:rPr kumimoji="0" sz="2950" b="1" i="1" u="none" strike="noStrike" kern="1200" cap="none" spc="-10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молекулах карбонових  </a:t>
            </a:r>
            <a:r>
              <a:rPr kumimoji="0" sz="2950" b="1" i="1" u="none" strike="noStrike" kern="1200" cap="none" spc="-95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кислот</a:t>
            </a:r>
            <a:endParaRPr kumimoji="0" sz="2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20769" y="2005856"/>
            <a:ext cx="370205" cy="343535"/>
          </a:xfrm>
          <a:custGeom>
            <a:avLst/>
            <a:gdLst/>
            <a:ahLst/>
            <a:cxnLst/>
            <a:rect l="l" t="t" r="r" b="b"/>
            <a:pathLst>
              <a:path w="370205" h="343535">
                <a:moveTo>
                  <a:pt x="277121" y="0"/>
                </a:moveTo>
                <a:lnTo>
                  <a:pt x="222407" y="6471"/>
                </a:lnTo>
                <a:lnTo>
                  <a:pt x="170528" y="22929"/>
                </a:lnTo>
                <a:lnTo>
                  <a:pt x="123230" y="48776"/>
                </a:lnTo>
                <a:lnTo>
                  <a:pt x="81522" y="83084"/>
                </a:lnTo>
                <a:lnTo>
                  <a:pt x="46797" y="125428"/>
                </a:lnTo>
                <a:lnTo>
                  <a:pt x="20626" y="174649"/>
                </a:lnTo>
                <a:lnTo>
                  <a:pt x="7025" y="217998"/>
                </a:lnTo>
                <a:lnTo>
                  <a:pt x="297" y="267528"/>
                </a:lnTo>
                <a:lnTo>
                  <a:pt x="0" y="284267"/>
                </a:lnTo>
                <a:lnTo>
                  <a:pt x="746" y="300959"/>
                </a:lnTo>
                <a:lnTo>
                  <a:pt x="2544" y="317547"/>
                </a:lnTo>
                <a:lnTo>
                  <a:pt x="6317" y="339536"/>
                </a:lnTo>
                <a:lnTo>
                  <a:pt x="11798" y="343392"/>
                </a:lnTo>
                <a:lnTo>
                  <a:pt x="23351" y="341439"/>
                </a:lnTo>
                <a:lnTo>
                  <a:pt x="27238" y="336001"/>
                </a:lnTo>
                <a:lnTo>
                  <a:pt x="23628" y="314972"/>
                </a:lnTo>
                <a:lnTo>
                  <a:pt x="21953" y="299694"/>
                </a:lnTo>
                <a:lnTo>
                  <a:pt x="21241" y="284267"/>
                </a:lnTo>
                <a:lnTo>
                  <a:pt x="21499" y="268751"/>
                </a:lnTo>
                <a:lnTo>
                  <a:pt x="22587" y="253463"/>
                </a:lnTo>
                <a:lnTo>
                  <a:pt x="24637" y="238179"/>
                </a:lnTo>
                <a:lnTo>
                  <a:pt x="24725" y="237526"/>
                </a:lnTo>
                <a:lnTo>
                  <a:pt x="27672" y="222939"/>
                </a:lnTo>
                <a:lnTo>
                  <a:pt x="27783" y="222387"/>
                </a:lnTo>
                <a:lnTo>
                  <a:pt x="31473" y="208119"/>
                </a:lnTo>
                <a:lnTo>
                  <a:pt x="31686" y="207292"/>
                </a:lnTo>
                <a:lnTo>
                  <a:pt x="40155" y="183053"/>
                </a:lnTo>
                <a:lnTo>
                  <a:pt x="40504" y="182048"/>
                </a:lnTo>
                <a:lnTo>
                  <a:pt x="51178" y="159485"/>
                </a:lnTo>
                <a:lnTo>
                  <a:pt x="51605" y="158577"/>
                </a:lnTo>
                <a:lnTo>
                  <a:pt x="64283" y="137444"/>
                </a:lnTo>
                <a:lnTo>
                  <a:pt x="64791" y="136594"/>
                </a:lnTo>
                <a:lnTo>
                  <a:pt x="79277" y="117006"/>
                </a:lnTo>
                <a:lnTo>
                  <a:pt x="79918" y="116137"/>
                </a:lnTo>
                <a:lnTo>
                  <a:pt x="96289" y="98287"/>
                </a:lnTo>
                <a:lnTo>
                  <a:pt x="96923" y="97592"/>
                </a:lnTo>
                <a:lnTo>
                  <a:pt x="114766" y="81423"/>
                </a:lnTo>
                <a:lnTo>
                  <a:pt x="115510" y="80747"/>
                </a:lnTo>
                <a:lnTo>
                  <a:pt x="134865" y="66432"/>
                </a:lnTo>
                <a:lnTo>
                  <a:pt x="135567" y="65911"/>
                </a:lnTo>
                <a:lnTo>
                  <a:pt x="156116" y="53335"/>
                </a:lnTo>
                <a:lnTo>
                  <a:pt x="156965" y="52814"/>
                </a:lnTo>
                <a:lnTo>
                  <a:pt x="178674" y="42421"/>
                </a:lnTo>
                <a:lnTo>
                  <a:pt x="179476" y="42034"/>
                </a:lnTo>
                <a:lnTo>
                  <a:pt x="179611" y="42034"/>
                </a:lnTo>
                <a:lnTo>
                  <a:pt x="202214" y="33612"/>
                </a:lnTo>
                <a:lnTo>
                  <a:pt x="202026" y="33612"/>
                </a:lnTo>
                <a:lnTo>
                  <a:pt x="203043" y="33303"/>
                </a:lnTo>
                <a:lnTo>
                  <a:pt x="203201" y="33303"/>
                </a:lnTo>
                <a:lnTo>
                  <a:pt x="226551" y="27160"/>
                </a:lnTo>
                <a:lnTo>
                  <a:pt x="226399" y="27160"/>
                </a:lnTo>
                <a:lnTo>
                  <a:pt x="227358" y="26947"/>
                </a:lnTo>
                <a:lnTo>
                  <a:pt x="227673" y="26947"/>
                </a:lnTo>
                <a:lnTo>
                  <a:pt x="251766" y="22929"/>
                </a:lnTo>
                <a:lnTo>
                  <a:pt x="251443" y="22929"/>
                </a:lnTo>
                <a:lnTo>
                  <a:pt x="252461" y="22814"/>
                </a:lnTo>
                <a:lnTo>
                  <a:pt x="253091" y="22814"/>
                </a:lnTo>
                <a:lnTo>
                  <a:pt x="277543" y="21094"/>
                </a:lnTo>
                <a:lnTo>
                  <a:pt x="276968" y="21075"/>
                </a:lnTo>
                <a:lnTo>
                  <a:pt x="278081" y="21056"/>
                </a:lnTo>
                <a:lnTo>
                  <a:pt x="369306" y="21056"/>
                </a:lnTo>
                <a:lnTo>
                  <a:pt x="370026" y="18042"/>
                </a:lnTo>
                <a:lnTo>
                  <a:pt x="366514" y="12363"/>
                </a:lnTo>
                <a:lnTo>
                  <a:pt x="333218" y="4520"/>
                </a:lnTo>
                <a:lnTo>
                  <a:pt x="305102" y="907"/>
                </a:lnTo>
                <a:lnTo>
                  <a:pt x="277121" y="0"/>
                </a:lnTo>
                <a:close/>
              </a:path>
              <a:path w="370205" h="343535">
                <a:moveTo>
                  <a:pt x="23574" y="314658"/>
                </a:moveTo>
                <a:lnTo>
                  <a:pt x="23608" y="314972"/>
                </a:lnTo>
                <a:lnTo>
                  <a:pt x="23574" y="314658"/>
                </a:lnTo>
                <a:close/>
              </a:path>
              <a:path w="370205" h="343535">
                <a:moveTo>
                  <a:pt x="23539" y="314331"/>
                </a:moveTo>
                <a:lnTo>
                  <a:pt x="23574" y="314658"/>
                </a:lnTo>
                <a:lnTo>
                  <a:pt x="23539" y="314331"/>
                </a:lnTo>
                <a:close/>
              </a:path>
              <a:path w="370205" h="343535">
                <a:moveTo>
                  <a:pt x="21916" y="299356"/>
                </a:moveTo>
                <a:lnTo>
                  <a:pt x="21931" y="299694"/>
                </a:lnTo>
                <a:lnTo>
                  <a:pt x="21916" y="299356"/>
                </a:lnTo>
                <a:close/>
              </a:path>
              <a:path w="370205" h="343535">
                <a:moveTo>
                  <a:pt x="21902" y="299035"/>
                </a:moveTo>
                <a:lnTo>
                  <a:pt x="21916" y="299356"/>
                </a:lnTo>
                <a:lnTo>
                  <a:pt x="21902" y="299035"/>
                </a:lnTo>
                <a:close/>
              </a:path>
              <a:path w="370205" h="343535">
                <a:moveTo>
                  <a:pt x="21227" y="283952"/>
                </a:moveTo>
                <a:lnTo>
                  <a:pt x="21221" y="284267"/>
                </a:lnTo>
                <a:lnTo>
                  <a:pt x="21227" y="283952"/>
                </a:lnTo>
                <a:close/>
              </a:path>
              <a:path w="370205" h="343535">
                <a:moveTo>
                  <a:pt x="21233" y="283612"/>
                </a:moveTo>
                <a:lnTo>
                  <a:pt x="21227" y="283952"/>
                </a:lnTo>
                <a:lnTo>
                  <a:pt x="21233" y="283612"/>
                </a:lnTo>
                <a:close/>
              </a:path>
              <a:path w="370205" h="343535">
                <a:moveTo>
                  <a:pt x="21504" y="268443"/>
                </a:moveTo>
                <a:lnTo>
                  <a:pt x="21482" y="268751"/>
                </a:lnTo>
                <a:lnTo>
                  <a:pt x="21504" y="268443"/>
                </a:lnTo>
                <a:close/>
              </a:path>
              <a:path w="370205" h="343535">
                <a:moveTo>
                  <a:pt x="21523" y="268185"/>
                </a:moveTo>
                <a:lnTo>
                  <a:pt x="21504" y="268443"/>
                </a:lnTo>
                <a:lnTo>
                  <a:pt x="21523" y="268185"/>
                </a:lnTo>
                <a:close/>
              </a:path>
              <a:path w="370205" h="343535">
                <a:moveTo>
                  <a:pt x="22610" y="253142"/>
                </a:moveTo>
                <a:lnTo>
                  <a:pt x="22566" y="253463"/>
                </a:lnTo>
                <a:lnTo>
                  <a:pt x="22610" y="253142"/>
                </a:lnTo>
                <a:close/>
              </a:path>
              <a:path w="370205" h="343535">
                <a:moveTo>
                  <a:pt x="22654" y="252814"/>
                </a:moveTo>
                <a:lnTo>
                  <a:pt x="22610" y="253142"/>
                </a:lnTo>
                <a:lnTo>
                  <a:pt x="22654" y="252814"/>
                </a:lnTo>
                <a:close/>
              </a:path>
              <a:path w="370205" h="343535">
                <a:moveTo>
                  <a:pt x="24681" y="237857"/>
                </a:moveTo>
                <a:lnTo>
                  <a:pt x="24616" y="238179"/>
                </a:lnTo>
                <a:lnTo>
                  <a:pt x="24681" y="237857"/>
                </a:lnTo>
                <a:close/>
              </a:path>
              <a:path w="370205" h="343535">
                <a:moveTo>
                  <a:pt x="24747" y="237526"/>
                </a:moveTo>
                <a:lnTo>
                  <a:pt x="24681" y="237857"/>
                </a:lnTo>
                <a:lnTo>
                  <a:pt x="24747" y="237526"/>
                </a:lnTo>
                <a:close/>
              </a:path>
              <a:path w="370205" h="343535">
                <a:moveTo>
                  <a:pt x="27728" y="222661"/>
                </a:moveTo>
                <a:lnTo>
                  <a:pt x="27656" y="222939"/>
                </a:lnTo>
                <a:lnTo>
                  <a:pt x="27728" y="222661"/>
                </a:lnTo>
                <a:close/>
              </a:path>
              <a:path w="370205" h="343535">
                <a:moveTo>
                  <a:pt x="27798" y="222387"/>
                </a:moveTo>
                <a:lnTo>
                  <a:pt x="27728" y="222661"/>
                </a:lnTo>
                <a:lnTo>
                  <a:pt x="27798" y="222387"/>
                </a:lnTo>
                <a:close/>
              </a:path>
              <a:path w="370205" h="343535">
                <a:moveTo>
                  <a:pt x="31686" y="207292"/>
                </a:moveTo>
                <a:lnTo>
                  <a:pt x="31437" y="208119"/>
                </a:lnTo>
                <a:lnTo>
                  <a:pt x="31577" y="207714"/>
                </a:lnTo>
                <a:lnTo>
                  <a:pt x="31686" y="207292"/>
                </a:lnTo>
                <a:close/>
              </a:path>
              <a:path w="370205" h="343535">
                <a:moveTo>
                  <a:pt x="31577" y="207714"/>
                </a:moveTo>
                <a:lnTo>
                  <a:pt x="31437" y="208119"/>
                </a:lnTo>
                <a:lnTo>
                  <a:pt x="31577" y="207714"/>
                </a:lnTo>
                <a:close/>
              </a:path>
              <a:path w="370205" h="343535">
                <a:moveTo>
                  <a:pt x="31724" y="207292"/>
                </a:moveTo>
                <a:lnTo>
                  <a:pt x="31577" y="207714"/>
                </a:lnTo>
                <a:lnTo>
                  <a:pt x="31724" y="207292"/>
                </a:lnTo>
                <a:close/>
              </a:path>
              <a:path w="370205" h="343535">
                <a:moveTo>
                  <a:pt x="40504" y="182048"/>
                </a:moveTo>
                <a:lnTo>
                  <a:pt x="40090" y="183053"/>
                </a:lnTo>
                <a:lnTo>
                  <a:pt x="40340" y="182521"/>
                </a:lnTo>
                <a:lnTo>
                  <a:pt x="40504" y="182048"/>
                </a:lnTo>
                <a:close/>
              </a:path>
              <a:path w="370205" h="343535">
                <a:moveTo>
                  <a:pt x="40340" y="182521"/>
                </a:moveTo>
                <a:lnTo>
                  <a:pt x="40090" y="183053"/>
                </a:lnTo>
                <a:lnTo>
                  <a:pt x="40340" y="182521"/>
                </a:lnTo>
                <a:close/>
              </a:path>
              <a:path w="370205" h="343535">
                <a:moveTo>
                  <a:pt x="40562" y="182048"/>
                </a:moveTo>
                <a:lnTo>
                  <a:pt x="40340" y="182521"/>
                </a:lnTo>
                <a:lnTo>
                  <a:pt x="40562" y="182048"/>
                </a:lnTo>
                <a:close/>
              </a:path>
              <a:path w="370205" h="343535">
                <a:moveTo>
                  <a:pt x="51605" y="158577"/>
                </a:moveTo>
                <a:lnTo>
                  <a:pt x="51117" y="159485"/>
                </a:lnTo>
                <a:lnTo>
                  <a:pt x="51401" y="159010"/>
                </a:lnTo>
                <a:lnTo>
                  <a:pt x="51605" y="158577"/>
                </a:lnTo>
                <a:close/>
              </a:path>
              <a:path w="370205" h="343535">
                <a:moveTo>
                  <a:pt x="51401" y="159010"/>
                </a:moveTo>
                <a:lnTo>
                  <a:pt x="51117" y="159485"/>
                </a:lnTo>
                <a:lnTo>
                  <a:pt x="51401" y="159010"/>
                </a:lnTo>
                <a:close/>
              </a:path>
              <a:path w="370205" h="343535">
                <a:moveTo>
                  <a:pt x="51660" y="158577"/>
                </a:moveTo>
                <a:lnTo>
                  <a:pt x="51401" y="159010"/>
                </a:lnTo>
                <a:lnTo>
                  <a:pt x="51660" y="158577"/>
                </a:lnTo>
                <a:close/>
              </a:path>
              <a:path w="370205" h="343535">
                <a:moveTo>
                  <a:pt x="64791" y="136594"/>
                </a:moveTo>
                <a:lnTo>
                  <a:pt x="64229" y="137444"/>
                </a:lnTo>
                <a:lnTo>
                  <a:pt x="64518" y="137051"/>
                </a:lnTo>
                <a:lnTo>
                  <a:pt x="64791" y="136594"/>
                </a:lnTo>
                <a:close/>
              </a:path>
              <a:path w="370205" h="343535">
                <a:moveTo>
                  <a:pt x="64518" y="137051"/>
                </a:moveTo>
                <a:lnTo>
                  <a:pt x="64229" y="137444"/>
                </a:lnTo>
                <a:lnTo>
                  <a:pt x="64518" y="137051"/>
                </a:lnTo>
                <a:close/>
              </a:path>
              <a:path w="370205" h="343535">
                <a:moveTo>
                  <a:pt x="64855" y="136594"/>
                </a:moveTo>
                <a:lnTo>
                  <a:pt x="64518" y="137051"/>
                </a:lnTo>
                <a:lnTo>
                  <a:pt x="64855" y="136594"/>
                </a:lnTo>
                <a:close/>
              </a:path>
              <a:path w="370205" h="343535">
                <a:moveTo>
                  <a:pt x="79918" y="116137"/>
                </a:moveTo>
                <a:lnTo>
                  <a:pt x="79219" y="117006"/>
                </a:lnTo>
                <a:lnTo>
                  <a:pt x="79523" y="116673"/>
                </a:lnTo>
                <a:lnTo>
                  <a:pt x="79918" y="116137"/>
                </a:lnTo>
                <a:close/>
              </a:path>
              <a:path w="370205" h="343535">
                <a:moveTo>
                  <a:pt x="79523" y="116673"/>
                </a:moveTo>
                <a:lnTo>
                  <a:pt x="79219" y="117006"/>
                </a:lnTo>
                <a:lnTo>
                  <a:pt x="79523" y="116673"/>
                </a:lnTo>
                <a:close/>
              </a:path>
              <a:path w="370205" h="343535">
                <a:moveTo>
                  <a:pt x="80012" y="116137"/>
                </a:moveTo>
                <a:lnTo>
                  <a:pt x="79523" y="116673"/>
                </a:lnTo>
                <a:lnTo>
                  <a:pt x="80012" y="116137"/>
                </a:lnTo>
                <a:close/>
              </a:path>
              <a:path w="370205" h="343535">
                <a:moveTo>
                  <a:pt x="96923" y="97592"/>
                </a:moveTo>
                <a:lnTo>
                  <a:pt x="96222" y="98287"/>
                </a:lnTo>
                <a:lnTo>
                  <a:pt x="96611" y="97934"/>
                </a:lnTo>
                <a:lnTo>
                  <a:pt x="96923" y="97592"/>
                </a:lnTo>
                <a:close/>
              </a:path>
              <a:path w="370205" h="343535">
                <a:moveTo>
                  <a:pt x="96611" y="97934"/>
                </a:moveTo>
                <a:lnTo>
                  <a:pt x="96222" y="98287"/>
                </a:lnTo>
                <a:lnTo>
                  <a:pt x="96611" y="97934"/>
                </a:lnTo>
                <a:close/>
              </a:path>
              <a:path w="370205" h="343535">
                <a:moveTo>
                  <a:pt x="96987" y="97592"/>
                </a:moveTo>
                <a:lnTo>
                  <a:pt x="96611" y="97934"/>
                </a:lnTo>
                <a:lnTo>
                  <a:pt x="96987" y="97592"/>
                </a:lnTo>
                <a:close/>
              </a:path>
              <a:path w="370205" h="343535">
                <a:moveTo>
                  <a:pt x="115510" y="80747"/>
                </a:moveTo>
                <a:lnTo>
                  <a:pt x="114702" y="81423"/>
                </a:lnTo>
                <a:lnTo>
                  <a:pt x="115055" y="81160"/>
                </a:lnTo>
                <a:lnTo>
                  <a:pt x="115510" y="80747"/>
                </a:lnTo>
                <a:close/>
              </a:path>
              <a:path w="370205" h="343535">
                <a:moveTo>
                  <a:pt x="115055" y="81160"/>
                </a:moveTo>
                <a:lnTo>
                  <a:pt x="114702" y="81423"/>
                </a:lnTo>
                <a:lnTo>
                  <a:pt x="115055" y="81160"/>
                </a:lnTo>
                <a:close/>
              </a:path>
              <a:path w="370205" h="343535">
                <a:moveTo>
                  <a:pt x="115611" y="80747"/>
                </a:moveTo>
                <a:lnTo>
                  <a:pt x="115055" y="81160"/>
                </a:lnTo>
                <a:lnTo>
                  <a:pt x="115611" y="80747"/>
                </a:lnTo>
                <a:close/>
              </a:path>
              <a:path w="370205" h="343535">
                <a:moveTo>
                  <a:pt x="135567" y="65911"/>
                </a:moveTo>
                <a:lnTo>
                  <a:pt x="134799" y="66432"/>
                </a:lnTo>
                <a:lnTo>
                  <a:pt x="135180" y="66199"/>
                </a:lnTo>
                <a:lnTo>
                  <a:pt x="135567" y="65911"/>
                </a:lnTo>
                <a:close/>
              </a:path>
              <a:path w="370205" h="343535">
                <a:moveTo>
                  <a:pt x="135180" y="66199"/>
                </a:moveTo>
                <a:lnTo>
                  <a:pt x="134799" y="66432"/>
                </a:lnTo>
                <a:lnTo>
                  <a:pt x="135180" y="66199"/>
                </a:lnTo>
                <a:close/>
              </a:path>
              <a:path w="370205" h="343535">
                <a:moveTo>
                  <a:pt x="135648" y="65911"/>
                </a:moveTo>
                <a:lnTo>
                  <a:pt x="135180" y="66199"/>
                </a:lnTo>
                <a:lnTo>
                  <a:pt x="135648" y="65911"/>
                </a:lnTo>
                <a:close/>
              </a:path>
              <a:path w="370205" h="343535">
                <a:moveTo>
                  <a:pt x="156965" y="52814"/>
                </a:moveTo>
                <a:lnTo>
                  <a:pt x="156005" y="53335"/>
                </a:lnTo>
                <a:lnTo>
                  <a:pt x="156517" y="53089"/>
                </a:lnTo>
                <a:lnTo>
                  <a:pt x="156965" y="52814"/>
                </a:lnTo>
                <a:close/>
              </a:path>
              <a:path w="370205" h="343535">
                <a:moveTo>
                  <a:pt x="156517" y="53089"/>
                </a:moveTo>
                <a:lnTo>
                  <a:pt x="156005" y="53335"/>
                </a:lnTo>
                <a:lnTo>
                  <a:pt x="156517" y="53089"/>
                </a:lnTo>
                <a:close/>
              </a:path>
              <a:path w="370205" h="343535">
                <a:moveTo>
                  <a:pt x="157089" y="52814"/>
                </a:moveTo>
                <a:lnTo>
                  <a:pt x="156517" y="53089"/>
                </a:lnTo>
                <a:lnTo>
                  <a:pt x="157089" y="52814"/>
                </a:lnTo>
                <a:close/>
              </a:path>
              <a:path w="370205" h="343535">
                <a:moveTo>
                  <a:pt x="179476" y="42034"/>
                </a:moveTo>
                <a:lnTo>
                  <a:pt x="178574" y="42421"/>
                </a:lnTo>
                <a:lnTo>
                  <a:pt x="179015" y="42257"/>
                </a:lnTo>
                <a:lnTo>
                  <a:pt x="179476" y="42034"/>
                </a:lnTo>
                <a:close/>
              </a:path>
              <a:path w="370205" h="343535">
                <a:moveTo>
                  <a:pt x="179015" y="42257"/>
                </a:moveTo>
                <a:lnTo>
                  <a:pt x="178574" y="42421"/>
                </a:lnTo>
                <a:lnTo>
                  <a:pt x="179015" y="42257"/>
                </a:lnTo>
                <a:close/>
              </a:path>
              <a:path w="370205" h="343535">
                <a:moveTo>
                  <a:pt x="179611" y="42034"/>
                </a:moveTo>
                <a:lnTo>
                  <a:pt x="179476" y="42034"/>
                </a:lnTo>
                <a:lnTo>
                  <a:pt x="179015" y="42257"/>
                </a:lnTo>
                <a:lnTo>
                  <a:pt x="179611" y="42034"/>
                </a:lnTo>
                <a:close/>
              </a:path>
              <a:path w="370205" h="343535">
                <a:moveTo>
                  <a:pt x="203043" y="33303"/>
                </a:moveTo>
                <a:lnTo>
                  <a:pt x="202026" y="33612"/>
                </a:lnTo>
                <a:lnTo>
                  <a:pt x="202664" y="33444"/>
                </a:lnTo>
                <a:lnTo>
                  <a:pt x="203043" y="33303"/>
                </a:lnTo>
                <a:close/>
              </a:path>
              <a:path w="370205" h="343535">
                <a:moveTo>
                  <a:pt x="202664" y="33444"/>
                </a:moveTo>
                <a:lnTo>
                  <a:pt x="202026" y="33612"/>
                </a:lnTo>
                <a:lnTo>
                  <a:pt x="202214" y="33612"/>
                </a:lnTo>
                <a:lnTo>
                  <a:pt x="202664" y="33444"/>
                </a:lnTo>
                <a:close/>
              </a:path>
              <a:path w="370205" h="343535">
                <a:moveTo>
                  <a:pt x="203201" y="33303"/>
                </a:moveTo>
                <a:lnTo>
                  <a:pt x="203043" y="33303"/>
                </a:lnTo>
                <a:lnTo>
                  <a:pt x="202664" y="33444"/>
                </a:lnTo>
                <a:lnTo>
                  <a:pt x="203201" y="33303"/>
                </a:lnTo>
                <a:close/>
              </a:path>
              <a:path w="370205" h="343535">
                <a:moveTo>
                  <a:pt x="329333" y="25247"/>
                </a:moveTo>
                <a:lnTo>
                  <a:pt x="361601" y="32859"/>
                </a:lnTo>
                <a:lnTo>
                  <a:pt x="367320" y="29362"/>
                </a:lnTo>
                <a:lnTo>
                  <a:pt x="368286" y="25325"/>
                </a:lnTo>
                <a:lnTo>
                  <a:pt x="329936" y="25325"/>
                </a:lnTo>
                <a:lnTo>
                  <a:pt x="329333" y="25247"/>
                </a:lnTo>
                <a:close/>
              </a:path>
              <a:path w="370205" h="343535">
                <a:moveTo>
                  <a:pt x="227358" y="26947"/>
                </a:moveTo>
                <a:lnTo>
                  <a:pt x="226399" y="27160"/>
                </a:lnTo>
                <a:lnTo>
                  <a:pt x="226814" y="27091"/>
                </a:lnTo>
                <a:lnTo>
                  <a:pt x="227358" y="26947"/>
                </a:lnTo>
                <a:close/>
              </a:path>
              <a:path w="370205" h="343535">
                <a:moveTo>
                  <a:pt x="226814" y="27091"/>
                </a:moveTo>
                <a:lnTo>
                  <a:pt x="226399" y="27160"/>
                </a:lnTo>
                <a:lnTo>
                  <a:pt x="226551" y="27160"/>
                </a:lnTo>
                <a:lnTo>
                  <a:pt x="226814" y="27091"/>
                </a:lnTo>
                <a:close/>
              </a:path>
              <a:path w="370205" h="343535">
                <a:moveTo>
                  <a:pt x="227673" y="26947"/>
                </a:moveTo>
                <a:lnTo>
                  <a:pt x="227358" y="26947"/>
                </a:lnTo>
                <a:lnTo>
                  <a:pt x="226814" y="27091"/>
                </a:lnTo>
                <a:lnTo>
                  <a:pt x="227673" y="26947"/>
                </a:lnTo>
                <a:close/>
              </a:path>
              <a:path w="370205" h="343535">
                <a:moveTo>
                  <a:pt x="328842" y="25132"/>
                </a:moveTo>
                <a:lnTo>
                  <a:pt x="329333" y="25247"/>
                </a:lnTo>
                <a:lnTo>
                  <a:pt x="329936" y="25325"/>
                </a:lnTo>
                <a:lnTo>
                  <a:pt x="328842" y="25132"/>
                </a:lnTo>
                <a:close/>
              </a:path>
              <a:path w="370205" h="343535">
                <a:moveTo>
                  <a:pt x="368332" y="25132"/>
                </a:moveTo>
                <a:lnTo>
                  <a:pt x="328842" y="25132"/>
                </a:lnTo>
                <a:lnTo>
                  <a:pt x="329936" y="25325"/>
                </a:lnTo>
                <a:lnTo>
                  <a:pt x="368286" y="25325"/>
                </a:lnTo>
                <a:lnTo>
                  <a:pt x="368332" y="25132"/>
                </a:lnTo>
                <a:close/>
              </a:path>
              <a:path w="370205" h="343535">
                <a:moveTo>
                  <a:pt x="369117" y="21848"/>
                </a:moveTo>
                <a:lnTo>
                  <a:pt x="302876" y="21848"/>
                </a:lnTo>
                <a:lnTo>
                  <a:pt x="303893" y="21944"/>
                </a:lnTo>
                <a:lnTo>
                  <a:pt x="303628" y="21944"/>
                </a:lnTo>
                <a:lnTo>
                  <a:pt x="329333" y="25247"/>
                </a:lnTo>
                <a:lnTo>
                  <a:pt x="328842" y="25132"/>
                </a:lnTo>
                <a:lnTo>
                  <a:pt x="368332" y="25132"/>
                </a:lnTo>
                <a:lnTo>
                  <a:pt x="369094" y="21944"/>
                </a:lnTo>
                <a:lnTo>
                  <a:pt x="303539" y="21933"/>
                </a:lnTo>
                <a:lnTo>
                  <a:pt x="369096" y="21933"/>
                </a:lnTo>
                <a:close/>
              </a:path>
              <a:path w="370205" h="343535">
                <a:moveTo>
                  <a:pt x="252461" y="22814"/>
                </a:moveTo>
                <a:lnTo>
                  <a:pt x="251443" y="22929"/>
                </a:lnTo>
                <a:lnTo>
                  <a:pt x="252113" y="22871"/>
                </a:lnTo>
                <a:lnTo>
                  <a:pt x="252461" y="22814"/>
                </a:lnTo>
                <a:close/>
              </a:path>
              <a:path w="370205" h="343535">
                <a:moveTo>
                  <a:pt x="252001" y="22890"/>
                </a:moveTo>
                <a:lnTo>
                  <a:pt x="251443" y="22929"/>
                </a:lnTo>
                <a:lnTo>
                  <a:pt x="251766" y="22929"/>
                </a:lnTo>
                <a:lnTo>
                  <a:pt x="252001" y="22890"/>
                </a:lnTo>
                <a:close/>
              </a:path>
              <a:path w="370205" h="343535">
                <a:moveTo>
                  <a:pt x="253091" y="22814"/>
                </a:moveTo>
                <a:lnTo>
                  <a:pt x="252461" y="22814"/>
                </a:lnTo>
                <a:lnTo>
                  <a:pt x="252001" y="22890"/>
                </a:lnTo>
                <a:lnTo>
                  <a:pt x="253091" y="22814"/>
                </a:lnTo>
                <a:close/>
              </a:path>
              <a:path w="370205" h="343535">
                <a:moveTo>
                  <a:pt x="302876" y="21848"/>
                </a:moveTo>
                <a:lnTo>
                  <a:pt x="303539" y="21933"/>
                </a:lnTo>
                <a:lnTo>
                  <a:pt x="303893" y="21944"/>
                </a:lnTo>
                <a:lnTo>
                  <a:pt x="302876" y="21848"/>
                </a:lnTo>
                <a:close/>
              </a:path>
              <a:path w="370205" h="343535">
                <a:moveTo>
                  <a:pt x="369306" y="21056"/>
                </a:moveTo>
                <a:lnTo>
                  <a:pt x="278081" y="21056"/>
                </a:lnTo>
                <a:lnTo>
                  <a:pt x="277543" y="21094"/>
                </a:lnTo>
                <a:lnTo>
                  <a:pt x="303539" y="21933"/>
                </a:lnTo>
                <a:lnTo>
                  <a:pt x="302876" y="21848"/>
                </a:lnTo>
                <a:lnTo>
                  <a:pt x="369117" y="21848"/>
                </a:lnTo>
                <a:lnTo>
                  <a:pt x="369306" y="21056"/>
                </a:lnTo>
                <a:close/>
              </a:path>
              <a:path w="370205" h="343535">
                <a:moveTo>
                  <a:pt x="278081" y="21056"/>
                </a:moveTo>
                <a:lnTo>
                  <a:pt x="276968" y="21075"/>
                </a:lnTo>
                <a:lnTo>
                  <a:pt x="277543" y="21094"/>
                </a:lnTo>
                <a:lnTo>
                  <a:pt x="278081" y="210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81406" y="1981200"/>
            <a:ext cx="178901" cy="79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38577" y="2853689"/>
            <a:ext cx="361315" cy="0"/>
          </a:xfrm>
          <a:custGeom>
            <a:avLst/>
            <a:gdLst/>
            <a:ahLst/>
            <a:cxnLst/>
            <a:rect l="l" t="t" r="r" b="b"/>
            <a:pathLst>
              <a:path w="361314">
                <a:moveTo>
                  <a:pt x="0" y="0"/>
                </a:moveTo>
                <a:lnTo>
                  <a:pt x="361188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16173" y="3140201"/>
            <a:ext cx="0" cy="361315"/>
          </a:xfrm>
          <a:custGeom>
            <a:avLst/>
            <a:gdLst/>
            <a:ahLst/>
            <a:cxnLst/>
            <a:rect l="l" t="t" r="r" b="b"/>
            <a:pathLst>
              <a:path h="361314">
                <a:moveTo>
                  <a:pt x="0" y="0"/>
                </a:moveTo>
                <a:lnTo>
                  <a:pt x="0" y="361188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16173" y="2277617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4">
                <a:moveTo>
                  <a:pt x="0" y="0"/>
                </a:moveTo>
                <a:lnTo>
                  <a:pt x="0" y="35966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57905" y="2853689"/>
            <a:ext cx="361315" cy="0"/>
          </a:xfrm>
          <a:custGeom>
            <a:avLst/>
            <a:gdLst/>
            <a:ahLst/>
            <a:cxnLst/>
            <a:rect l="l" t="t" r="r" b="b"/>
            <a:pathLst>
              <a:path w="361314">
                <a:moveTo>
                  <a:pt x="0" y="0"/>
                </a:moveTo>
                <a:lnTo>
                  <a:pt x="361188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57145" y="2583942"/>
            <a:ext cx="17367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731520" algn="l"/>
                <a:tab pos="1452245" algn="l"/>
              </a:tabLst>
              <a:defRPr/>
            </a:pPr>
            <a:r>
              <a:rPr kumimoji="0" sz="32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	C	C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50385" y="2349245"/>
            <a:ext cx="361315" cy="360045"/>
          </a:xfrm>
          <a:custGeom>
            <a:avLst/>
            <a:gdLst/>
            <a:ahLst/>
            <a:cxnLst/>
            <a:rect l="l" t="t" r="r" b="b"/>
            <a:pathLst>
              <a:path w="361314" h="360044">
                <a:moveTo>
                  <a:pt x="0" y="359663"/>
                </a:moveTo>
                <a:lnTo>
                  <a:pt x="361188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78758" y="2277617"/>
            <a:ext cx="361315" cy="360045"/>
          </a:xfrm>
          <a:custGeom>
            <a:avLst/>
            <a:gdLst/>
            <a:ahLst/>
            <a:cxnLst/>
            <a:rect l="l" t="t" r="r" b="b"/>
            <a:pathLst>
              <a:path w="361314" h="360044">
                <a:moveTo>
                  <a:pt x="0" y="359664"/>
                </a:moveTo>
                <a:lnTo>
                  <a:pt x="361188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78758" y="3070098"/>
            <a:ext cx="288290" cy="215265"/>
          </a:xfrm>
          <a:custGeom>
            <a:avLst/>
            <a:gdLst/>
            <a:ahLst/>
            <a:cxnLst/>
            <a:rect l="l" t="t" r="r" b="b"/>
            <a:pathLst>
              <a:path w="288289" h="215264">
                <a:moveTo>
                  <a:pt x="0" y="0"/>
                </a:moveTo>
                <a:lnTo>
                  <a:pt x="288036" y="21488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76220" y="3520821"/>
            <a:ext cx="3194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76220" y="1720088"/>
            <a:ext cx="3194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55975" y="2371089"/>
            <a:ext cx="409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1" u="none" strike="noStrike" kern="1200" cap="none" spc="-1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δ</a:t>
            </a:r>
            <a:r>
              <a:rPr kumimoji="0" sz="2800" b="1" i="1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54348" y="3070098"/>
            <a:ext cx="115570" cy="1440815"/>
          </a:xfrm>
          <a:custGeom>
            <a:avLst/>
            <a:gdLst/>
            <a:ahLst/>
            <a:cxnLst/>
            <a:rect l="l" t="t" r="r" b="b"/>
            <a:pathLst>
              <a:path w="115570" h="1440814">
                <a:moveTo>
                  <a:pt x="78739" y="50800"/>
                </a:moveTo>
                <a:lnTo>
                  <a:pt x="67198" y="57687"/>
                </a:lnTo>
                <a:lnTo>
                  <a:pt x="0" y="1439671"/>
                </a:lnTo>
                <a:lnTo>
                  <a:pt x="22098" y="1440688"/>
                </a:lnTo>
                <a:lnTo>
                  <a:pt x="89428" y="58714"/>
                </a:lnTo>
                <a:lnTo>
                  <a:pt x="78739" y="50800"/>
                </a:lnTo>
                <a:close/>
              </a:path>
              <a:path w="115570" h="1440814">
                <a:moveTo>
                  <a:pt x="103212" y="50164"/>
                </a:moveTo>
                <a:lnTo>
                  <a:pt x="67563" y="50164"/>
                </a:lnTo>
                <a:lnTo>
                  <a:pt x="89788" y="51307"/>
                </a:lnTo>
                <a:lnTo>
                  <a:pt x="89428" y="58714"/>
                </a:lnTo>
                <a:lnTo>
                  <a:pt x="115442" y="77977"/>
                </a:lnTo>
                <a:lnTo>
                  <a:pt x="103212" y="50164"/>
                </a:lnTo>
                <a:close/>
              </a:path>
              <a:path w="115570" h="1440814">
                <a:moveTo>
                  <a:pt x="81152" y="0"/>
                </a:moveTo>
                <a:lnTo>
                  <a:pt x="39370" y="74294"/>
                </a:lnTo>
                <a:lnTo>
                  <a:pt x="67198" y="57687"/>
                </a:lnTo>
                <a:lnTo>
                  <a:pt x="67563" y="50164"/>
                </a:lnTo>
                <a:lnTo>
                  <a:pt x="103212" y="50164"/>
                </a:lnTo>
                <a:lnTo>
                  <a:pt x="81152" y="0"/>
                </a:lnTo>
                <a:close/>
              </a:path>
              <a:path w="115570" h="1440814">
                <a:moveTo>
                  <a:pt x="79911" y="50800"/>
                </a:moveTo>
                <a:lnTo>
                  <a:pt x="78739" y="50800"/>
                </a:lnTo>
                <a:lnTo>
                  <a:pt x="89428" y="58714"/>
                </a:lnTo>
                <a:lnTo>
                  <a:pt x="89788" y="51307"/>
                </a:lnTo>
                <a:lnTo>
                  <a:pt x="79911" y="50800"/>
                </a:lnTo>
                <a:close/>
              </a:path>
              <a:path w="115570" h="1440814">
                <a:moveTo>
                  <a:pt x="67563" y="50164"/>
                </a:moveTo>
                <a:lnTo>
                  <a:pt x="67198" y="57687"/>
                </a:lnTo>
                <a:lnTo>
                  <a:pt x="78739" y="50800"/>
                </a:lnTo>
                <a:lnTo>
                  <a:pt x="79911" y="50800"/>
                </a:lnTo>
                <a:lnTo>
                  <a:pt x="67563" y="5016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89170" y="2268601"/>
            <a:ext cx="580390" cy="234315"/>
          </a:xfrm>
          <a:custGeom>
            <a:avLst/>
            <a:gdLst/>
            <a:ahLst/>
            <a:cxnLst/>
            <a:rect l="l" t="t" r="r" b="b"/>
            <a:pathLst>
              <a:path w="580389" h="234314">
                <a:moveTo>
                  <a:pt x="58428" y="18990"/>
                </a:moveTo>
                <a:lnTo>
                  <a:pt x="47625" y="26797"/>
                </a:lnTo>
                <a:lnTo>
                  <a:pt x="50665" y="39813"/>
                </a:lnTo>
                <a:lnTo>
                  <a:pt x="572134" y="234314"/>
                </a:lnTo>
                <a:lnTo>
                  <a:pt x="580008" y="213487"/>
                </a:lnTo>
                <a:lnTo>
                  <a:pt x="58428" y="18990"/>
                </a:lnTo>
                <a:close/>
              </a:path>
              <a:path w="580389" h="234314">
                <a:moveTo>
                  <a:pt x="84708" y="0"/>
                </a:moveTo>
                <a:lnTo>
                  <a:pt x="0" y="9016"/>
                </a:lnTo>
                <a:lnTo>
                  <a:pt x="58038" y="71374"/>
                </a:lnTo>
                <a:lnTo>
                  <a:pt x="50665" y="39813"/>
                </a:lnTo>
                <a:lnTo>
                  <a:pt x="43687" y="37211"/>
                </a:lnTo>
                <a:lnTo>
                  <a:pt x="51434" y="16383"/>
                </a:lnTo>
                <a:lnTo>
                  <a:pt x="62036" y="16383"/>
                </a:lnTo>
                <a:lnTo>
                  <a:pt x="84708" y="0"/>
                </a:lnTo>
                <a:close/>
              </a:path>
              <a:path w="580389" h="234314">
                <a:moveTo>
                  <a:pt x="51434" y="16383"/>
                </a:moveTo>
                <a:lnTo>
                  <a:pt x="43687" y="37211"/>
                </a:lnTo>
                <a:lnTo>
                  <a:pt x="50665" y="39813"/>
                </a:lnTo>
                <a:lnTo>
                  <a:pt x="47625" y="26797"/>
                </a:lnTo>
                <a:lnTo>
                  <a:pt x="58428" y="18990"/>
                </a:lnTo>
                <a:lnTo>
                  <a:pt x="51434" y="16383"/>
                </a:lnTo>
                <a:close/>
              </a:path>
              <a:path w="580389" h="234314">
                <a:moveTo>
                  <a:pt x="62036" y="16383"/>
                </a:moveTo>
                <a:lnTo>
                  <a:pt x="51434" y="16383"/>
                </a:lnTo>
                <a:lnTo>
                  <a:pt x="58428" y="18990"/>
                </a:lnTo>
                <a:lnTo>
                  <a:pt x="62036" y="1638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23305" y="2281782"/>
            <a:ext cx="2626360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50" b="0" i="1" u="none" strike="noStrike" kern="1200" cap="none" spc="-85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основний</a:t>
            </a:r>
            <a:r>
              <a:rPr kumimoji="0" sz="2950" b="0" i="1" u="none" strike="noStrike" kern="1200" cap="none" spc="-11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950" b="0" i="1" u="none" strike="noStrike" kern="1200" cap="none" spc="-85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центр</a:t>
            </a:r>
            <a:endParaRPr kumimoji="0" sz="2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59429" y="2815589"/>
            <a:ext cx="361315" cy="76200"/>
          </a:xfrm>
          <a:custGeom>
            <a:avLst/>
            <a:gdLst/>
            <a:ahLst/>
            <a:cxnLst/>
            <a:rect l="l" t="t" r="r" b="b"/>
            <a:pathLst>
              <a:path w="361314" h="76200">
                <a:moveTo>
                  <a:pt x="284987" y="0"/>
                </a:moveTo>
                <a:lnTo>
                  <a:pt x="284987" y="76200"/>
                </a:lnTo>
                <a:lnTo>
                  <a:pt x="342137" y="47625"/>
                </a:lnTo>
                <a:lnTo>
                  <a:pt x="297687" y="47625"/>
                </a:lnTo>
                <a:lnTo>
                  <a:pt x="297687" y="28575"/>
                </a:lnTo>
                <a:lnTo>
                  <a:pt x="342137" y="28575"/>
                </a:lnTo>
                <a:lnTo>
                  <a:pt x="284987" y="0"/>
                </a:lnTo>
                <a:close/>
              </a:path>
              <a:path w="361314" h="76200">
                <a:moveTo>
                  <a:pt x="284987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284987" y="47625"/>
                </a:lnTo>
                <a:lnTo>
                  <a:pt x="284987" y="28575"/>
                </a:lnTo>
                <a:close/>
              </a:path>
              <a:path w="361314" h="76200">
                <a:moveTo>
                  <a:pt x="342137" y="28575"/>
                </a:moveTo>
                <a:lnTo>
                  <a:pt x="297687" y="28575"/>
                </a:lnTo>
                <a:lnTo>
                  <a:pt x="297687" y="47625"/>
                </a:lnTo>
                <a:lnTo>
                  <a:pt x="342137" y="47625"/>
                </a:lnTo>
                <a:lnTo>
                  <a:pt x="361187" y="38100"/>
                </a:lnTo>
                <a:lnTo>
                  <a:pt x="342137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74570" y="2357653"/>
            <a:ext cx="50292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1" u="none" strike="noStrike" kern="1200" cap="none" spc="-2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δ</a:t>
            </a:r>
            <a:r>
              <a:rPr kumimoji="0" sz="2500" b="1" i="1" u="none" strike="noStrike" kern="1200" cap="none" spc="-2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'</a:t>
            </a:r>
            <a:r>
              <a:rPr kumimoji="0" sz="2500" b="1" i="1" u="none" strike="noStrike" kern="1200" cap="none" spc="-315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00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79598" y="3141726"/>
            <a:ext cx="76200" cy="433070"/>
          </a:xfrm>
          <a:custGeom>
            <a:avLst/>
            <a:gdLst/>
            <a:ahLst/>
            <a:cxnLst/>
            <a:rect l="l" t="t" r="r" b="b"/>
            <a:pathLst>
              <a:path w="76200" h="433070">
                <a:moveTo>
                  <a:pt x="47625" y="63500"/>
                </a:moveTo>
                <a:lnTo>
                  <a:pt x="28575" y="63500"/>
                </a:lnTo>
                <a:lnTo>
                  <a:pt x="28575" y="432815"/>
                </a:lnTo>
                <a:lnTo>
                  <a:pt x="47625" y="432815"/>
                </a:lnTo>
                <a:lnTo>
                  <a:pt x="47625" y="63500"/>
                </a:lnTo>
                <a:close/>
              </a:path>
              <a:path w="76200" h="433070">
                <a:moveTo>
                  <a:pt x="38100" y="0"/>
                </a:moveTo>
                <a:lnTo>
                  <a:pt x="0" y="76200"/>
                </a:lnTo>
                <a:lnTo>
                  <a:pt x="28575" y="76200"/>
                </a:lnTo>
                <a:lnTo>
                  <a:pt x="28575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33070">
                <a:moveTo>
                  <a:pt x="69850" y="63500"/>
                </a:moveTo>
                <a:lnTo>
                  <a:pt x="47625" y="63500"/>
                </a:lnTo>
                <a:lnTo>
                  <a:pt x="47625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13788" y="3284982"/>
            <a:ext cx="1159510" cy="944880"/>
          </a:xfrm>
          <a:custGeom>
            <a:avLst/>
            <a:gdLst/>
            <a:ahLst/>
            <a:cxnLst/>
            <a:rect l="l" t="t" r="r" b="b"/>
            <a:pathLst>
              <a:path w="1159510" h="944879">
                <a:moveTo>
                  <a:pt x="1106893" y="28041"/>
                </a:moveTo>
                <a:lnTo>
                  <a:pt x="0" y="927099"/>
                </a:lnTo>
                <a:lnTo>
                  <a:pt x="13969" y="944371"/>
                </a:lnTo>
                <a:lnTo>
                  <a:pt x="1120899" y="45386"/>
                </a:lnTo>
                <a:lnTo>
                  <a:pt x="1119632" y="32003"/>
                </a:lnTo>
                <a:lnTo>
                  <a:pt x="1106893" y="28041"/>
                </a:lnTo>
                <a:close/>
              </a:path>
              <a:path w="1159510" h="944879">
                <a:moveTo>
                  <a:pt x="1148534" y="23367"/>
                </a:moveTo>
                <a:lnTo>
                  <a:pt x="1112647" y="23367"/>
                </a:lnTo>
                <a:lnTo>
                  <a:pt x="1126744" y="40639"/>
                </a:lnTo>
                <a:lnTo>
                  <a:pt x="1120899" y="45386"/>
                </a:lnTo>
                <a:lnTo>
                  <a:pt x="1123950" y="77596"/>
                </a:lnTo>
                <a:lnTo>
                  <a:pt x="1148534" y="23367"/>
                </a:lnTo>
                <a:close/>
              </a:path>
              <a:path w="1159510" h="944879">
                <a:moveTo>
                  <a:pt x="1112647" y="23367"/>
                </a:moveTo>
                <a:lnTo>
                  <a:pt x="1106893" y="28041"/>
                </a:lnTo>
                <a:lnTo>
                  <a:pt x="1119632" y="32003"/>
                </a:lnTo>
                <a:lnTo>
                  <a:pt x="1120899" y="45386"/>
                </a:lnTo>
                <a:lnTo>
                  <a:pt x="1126744" y="40639"/>
                </a:lnTo>
                <a:lnTo>
                  <a:pt x="1112647" y="23367"/>
                </a:lnTo>
                <a:close/>
              </a:path>
              <a:path w="1159510" h="944879">
                <a:moveTo>
                  <a:pt x="1159129" y="0"/>
                </a:moveTo>
                <a:lnTo>
                  <a:pt x="1075944" y="18414"/>
                </a:lnTo>
                <a:lnTo>
                  <a:pt x="1106893" y="28041"/>
                </a:lnTo>
                <a:lnTo>
                  <a:pt x="1112647" y="23367"/>
                </a:lnTo>
                <a:lnTo>
                  <a:pt x="1148534" y="23367"/>
                </a:lnTo>
                <a:lnTo>
                  <a:pt x="11591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9590" y="4044220"/>
            <a:ext cx="230632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424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50" b="0" i="1" u="none" strike="noStrike" kern="1200" cap="none" spc="-95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</a:t>
            </a:r>
            <a:r>
              <a:rPr kumimoji="0" sz="2950" b="0" i="1" u="none" strike="noStrike" kern="1200" cap="none" spc="-11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</a:t>
            </a:r>
            <a:r>
              <a:rPr kumimoji="0" sz="2950" b="0" i="1" u="none" strike="noStrike" kern="1200" cap="none" spc="-6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-</a:t>
            </a:r>
            <a:r>
              <a:rPr kumimoji="0" sz="2950" b="0" i="1" u="none" strike="noStrike" kern="1200" cap="none" spc="-9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ки</a:t>
            </a:r>
            <a:r>
              <a:rPr kumimoji="0" sz="2950" b="0" i="1" u="none" strike="noStrike" kern="1200" cap="none" spc="-7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</a:t>
            </a:r>
            <a:r>
              <a:rPr kumimoji="0" sz="2950" b="0" i="1" u="none" strike="noStrike" kern="1200" cap="none" spc="-9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ло</a:t>
            </a:r>
            <a:r>
              <a:rPr kumimoji="0" sz="2950" b="0" i="1" u="none" strike="noStrike" kern="1200" cap="none" spc="-7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т</a:t>
            </a:r>
            <a:r>
              <a:rPr kumimoji="0" sz="2950" b="0" i="1" u="none" strike="noStrike" kern="1200" cap="none" spc="-75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ний  </a:t>
            </a:r>
            <a:r>
              <a:rPr kumimoji="0" sz="2950" b="0" i="1" u="none" strike="noStrike" kern="1200" cap="none" spc="-85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центр</a:t>
            </a:r>
            <a:endParaRPr kumimoji="0" sz="2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01134" y="3358134"/>
            <a:ext cx="361315" cy="0"/>
          </a:xfrm>
          <a:custGeom>
            <a:avLst/>
            <a:gdLst/>
            <a:ahLst/>
            <a:cxnLst/>
            <a:rect l="l" t="t" r="r" b="b"/>
            <a:pathLst>
              <a:path w="361314">
                <a:moveTo>
                  <a:pt x="0" y="0"/>
                </a:moveTo>
                <a:lnTo>
                  <a:pt x="361188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19626" y="1578610"/>
            <a:ext cx="1172845" cy="2024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marR="0" lvl="0" indent="0" algn="l" defTabSz="914400" rtl="0" eaLnBrk="1" fontAlgn="auto" latinLnBrk="0" hangingPunct="1">
              <a:lnSpc>
                <a:spcPts val="281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1" u="none" strike="noStrike" kern="1200" cap="none" spc="-5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δ</a:t>
            </a:r>
            <a:r>
              <a:rPr kumimoji="0" sz="2400" b="1" i="1" u="none" strike="noStrike" kern="1200" cap="none" spc="-5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10489" marR="0" lvl="0" indent="0" algn="l" defTabSz="914400" rtl="0" eaLnBrk="1" fontAlgn="auto" latinLnBrk="0" hangingPunct="1">
              <a:lnSpc>
                <a:spcPts val="32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0" i="1" u="none" strike="noStrike" kern="1200" cap="none" spc="-30" normalizeH="0" baseline="-9548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3200" b="1" i="1" u="none" strike="noStrike" kern="1200" cap="none" spc="-2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12395" marR="0" lvl="0" indent="0" algn="l" defTabSz="914400" rtl="0" eaLnBrk="1" fontAlgn="auto" latinLnBrk="0" hangingPunct="1">
              <a:lnSpc>
                <a:spcPts val="2810"/>
              </a:lnSpc>
              <a:spcBef>
                <a:spcPts val="3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1" u="none" strike="noStrike" kern="1200" cap="none" spc="-1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8100" marR="0" lvl="0" indent="0" algn="l" defTabSz="914400" rtl="0" eaLnBrk="1" fontAlgn="auto" latinLnBrk="0" hangingPunct="1">
              <a:lnSpc>
                <a:spcPts val="32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40105" algn="l"/>
              </a:tabLst>
              <a:defRPr/>
            </a:pPr>
            <a:r>
              <a:rPr kumimoji="0" sz="32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	H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62595" y="2732619"/>
            <a:ext cx="369570" cy="323215"/>
          </a:xfrm>
          <a:custGeom>
            <a:avLst/>
            <a:gdLst/>
            <a:ahLst/>
            <a:cxnLst/>
            <a:rect l="l" t="t" r="r" b="b"/>
            <a:pathLst>
              <a:path w="369570" h="323214">
                <a:moveTo>
                  <a:pt x="187329" y="0"/>
                </a:moveTo>
                <a:lnTo>
                  <a:pt x="132352" y="10661"/>
                </a:lnTo>
                <a:lnTo>
                  <a:pt x="99051" y="29810"/>
                </a:lnTo>
                <a:lnTo>
                  <a:pt x="69365" y="57369"/>
                </a:lnTo>
                <a:lnTo>
                  <a:pt x="43905" y="92338"/>
                </a:lnTo>
                <a:lnTo>
                  <a:pt x="23655" y="133869"/>
                </a:lnTo>
                <a:lnTo>
                  <a:pt x="9097" y="180558"/>
                </a:lnTo>
                <a:lnTo>
                  <a:pt x="1270" y="231558"/>
                </a:lnTo>
                <a:lnTo>
                  <a:pt x="0" y="258039"/>
                </a:lnTo>
                <a:lnTo>
                  <a:pt x="16" y="259406"/>
                </a:lnTo>
                <a:lnTo>
                  <a:pt x="631" y="284771"/>
                </a:lnTo>
                <a:lnTo>
                  <a:pt x="3852" y="317757"/>
                </a:lnTo>
                <a:lnTo>
                  <a:pt x="8629" y="322876"/>
                </a:lnTo>
                <a:lnTo>
                  <a:pt x="18980" y="320855"/>
                </a:lnTo>
                <a:lnTo>
                  <a:pt x="22596" y="314081"/>
                </a:lnTo>
                <a:lnTo>
                  <a:pt x="19574" y="283154"/>
                </a:lnTo>
                <a:lnTo>
                  <a:pt x="18948" y="259406"/>
                </a:lnTo>
                <a:lnTo>
                  <a:pt x="20058" y="235253"/>
                </a:lnTo>
                <a:lnTo>
                  <a:pt x="20118" y="234002"/>
                </a:lnTo>
                <a:lnTo>
                  <a:pt x="22704" y="211947"/>
                </a:lnTo>
                <a:lnTo>
                  <a:pt x="22861" y="210580"/>
                </a:lnTo>
                <a:lnTo>
                  <a:pt x="26972" y="189565"/>
                </a:lnTo>
                <a:lnTo>
                  <a:pt x="27221" y="188275"/>
                </a:lnTo>
                <a:lnTo>
                  <a:pt x="32798" y="167952"/>
                </a:lnTo>
                <a:lnTo>
                  <a:pt x="33122" y="166759"/>
                </a:lnTo>
                <a:lnTo>
                  <a:pt x="39995" y="147514"/>
                </a:lnTo>
                <a:lnTo>
                  <a:pt x="40370" y="146455"/>
                </a:lnTo>
                <a:lnTo>
                  <a:pt x="48431" y="128211"/>
                </a:lnTo>
                <a:lnTo>
                  <a:pt x="48888" y="127172"/>
                </a:lnTo>
                <a:lnTo>
                  <a:pt x="58049" y="110255"/>
                </a:lnTo>
                <a:lnTo>
                  <a:pt x="58640" y="109158"/>
                </a:lnTo>
                <a:lnTo>
                  <a:pt x="69042" y="93724"/>
                </a:lnTo>
                <a:lnTo>
                  <a:pt x="69570" y="92935"/>
                </a:lnTo>
                <a:lnTo>
                  <a:pt x="80933" y="78674"/>
                </a:lnTo>
                <a:lnTo>
                  <a:pt x="81590" y="77846"/>
                </a:lnTo>
                <a:lnTo>
                  <a:pt x="93799" y="65375"/>
                </a:lnTo>
                <a:lnTo>
                  <a:pt x="94474" y="64683"/>
                </a:lnTo>
                <a:lnTo>
                  <a:pt x="107512" y="53867"/>
                </a:lnTo>
                <a:lnTo>
                  <a:pt x="108250" y="53251"/>
                </a:lnTo>
                <a:lnTo>
                  <a:pt x="122119" y="44244"/>
                </a:lnTo>
                <a:lnTo>
                  <a:pt x="122855" y="43763"/>
                </a:lnTo>
                <a:lnTo>
                  <a:pt x="123003" y="43763"/>
                </a:lnTo>
                <a:lnTo>
                  <a:pt x="137422" y="36546"/>
                </a:lnTo>
                <a:lnTo>
                  <a:pt x="137283" y="36546"/>
                </a:lnTo>
                <a:lnTo>
                  <a:pt x="138191" y="36161"/>
                </a:lnTo>
                <a:lnTo>
                  <a:pt x="138401" y="36161"/>
                </a:lnTo>
                <a:lnTo>
                  <a:pt x="153316" y="31023"/>
                </a:lnTo>
                <a:lnTo>
                  <a:pt x="153121" y="31023"/>
                </a:lnTo>
                <a:lnTo>
                  <a:pt x="154042" y="30773"/>
                </a:lnTo>
                <a:lnTo>
                  <a:pt x="154383" y="30773"/>
                </a:lnTo>
                <a:lnTo>
                  <a:pt x="170015" y="27674"/>
                </a:lnTo>
                <a:lnTo>
                  <a:pt x="169608" y="27674"/>
                </a:lnTo>
                <a:lnTo>
                  <a:pt x="170597" y="27559"/>
                </a:lnTo>
                <a:lnTo>
                  <a:pt x="171993" y="27559"/>
                </a:lnTo>
                <a:lnTo>
                  <a:pt x="186983" y="26833"/>
                </a:lnTo>
                <a:lnTo>
                  <a:pt x="186530" y="26789"/>
                </a:lnTo>
                <a:lnTo>
                  <a:pt x="265324" y="26789"/>
                </a:lnTo>
                <a:lnTo>
                  <a:pt x="258875" y="22208"/>
                </a:lnTo>
                <a:lnTo>
                  <a:pt x="242062" y="13086"/>
                </a:lnTo>
                <a:lnTo>
                  <a:pt x="224382" y="6081"/>
                </a:lnTo>
                <a:lnTo>
                  <a:pt x="206147" y="1828"/>
                </a:lnTo>
                <a:lnTo>
                  <a:pt x="187329" y="0"/>
                </a:lnTo>
                <a:close/>
              </a:path>
              <a:path w="369570" h="323214">
                <a:moveTo>
                  <a:pt x="19508" y="282480"/>
                </a:moveTo>
                <a:lnTo>
                  <a:pt x="19524" y="283154"/>
                </a:lnTo>
                <a:lnTo>
                  <a:pt x="19508" y="282480"/>
                </a:lnTo>
                <a:close/>
              </a:path>
              <a:path w="369570" h="323214">
                <a:moveTo>
                  <a:pt x="19491" y="281788"/>
                </a:moveTo>
                <a:lnTo>
                  <a:pt x="19508" y="282480"/>
                </a:lnTo>
                <a:lnTo>
                  <a:pt x="19491" y="281788"/>
                </a:lnTo>
                <a:close/>
              </a:path>
              <a:path w="369570" h="323214">
                <a:moveTo>
                  <a:pt x="368271" y="241200"/>
                </a:moveTo>
                <a:lnTo>
                  <a:pt x="349334" y="241200"/>
                </a:lnTo>
                <a:lnTo>
                  <a:pt x="349415" y="242605"/>
                </a:lnTo>
                <a:lnTo>
                  <a:pt x="350120" y="274013"/>
                </a:lnTo>
                <a:lnTo>
                  <a:pt x="354496" y="279806"/>
                </a:lnTo>
                <a:lnTo>
                  <a:pt x="364941" y="279305"/>
                </a:lnTo>
                <a:lnTo>
                  <a:pt x="369032" y="273089"/>
                </a:lnTo>
                <a:lnTo>
                  <a:pt x="368271" y="241200"/>
                </a:lnTo>
                <a:close/>
              </a:path>
              <a:path w="369570" h="323214">
                <a:moveTo>
                  <a:pt x="18931" y="258722"/>
                </a:moveTo>
                <a:lnTo>
                  <a:pt x="18898" y="259406"/>
                </a:lnTo>
                <a:lnTo>
                  <a:pt x="18931" y="258722"/>
                </a:lnTo>
                <a:close/>
              </a:path>
              <a:path w="369570" h="323214">
                <a:moveTo>
                  <a:pt x="18964" y="258039"/>
                </a:moveTo>
                <a:lnTo>
                  <a:pt x="18931" y="258722"/>
                </a:lnTo>
                <a:lnTo>
                  <a:pt x="18964" y="258039"/>
                </a:lnTo>
                <a:close/>
              </a:path>
              <a:path w="369570" h="323214">
                <a:moveTo>
                  <a:pt x="349352" y="241964"/>
                </a:moveTo>
                <a:lnTo>
                  <a:pt x="349368" y="242605"/>
                </a:lnTo>
                <a:lnTo>
                  <a:pt x="349352" y="241964"/>
                </a:lnTo>
                <a:close/>
              </a:path>
              <a:path w="369570" h="323214">
                <a:moveTo>
                  <a:pt x="366084" y="217778"/>
                </a:moveTo>
                <a:lnTo>
                  <a:pt x="346977" y="217778"/>
                </a:lnTo>
                <a:lnTo>
                  <a:pt x="347139" y="218991"/>
                </a:lnTo>
                <a:lnTo>
                  <a:pt x="349352" y="241964"/>
                </a:lnTo>
                <a:lnTo>
                  <a:pt x="349334" y="241200"/>
                </a:lnTo>
                <a:lnTo>
                  <a:pt x="368271" y="241200"/>
                </a:lnTo>
                <a:lnTo>
                  <a:pt x="368233" y="239602"/>
                </a:lnTo>
                <a:lnTo>
                  <a:pt x="366084" y="217778"/>
                </a:lnTo>
                <a:close/>
              </a:path>
              <a:path w="369570" h="323214">
                <a:moveTo>
                  <a:pt x="20087" y="234635"/>
                </a:moveTo>
                <a:lnTo>
                  <a:pt x="20016" y="235253"/>
                </a:lnTo>
                <a:lnTo>
                  <a:pt x="20087" y="234635"/>
                </a:lnTo>
                <a:close/>
              </a:path>
              <a:path w="369570" h="323214">
                <a:moveTo>
                  <a:pt x="20160" y="234002"/>
                </a:moveTo>
                <a:lnTo>
                  <a:pt x="20087" y="234635"/>
                </a:lnTo>
                <a:lnTo>
                  <a:pt x="20160" y="234002"/>
                </a:lnTo>
                <a:close/>
              </a:path>
              <a:path w="369570" h="323214">
                <a:moveTo>
                  <a:pt x="347032" y="218341"/>
                </a:moveTo>
                <a:lnTo>
                  <a:pt x="347096" y="218991"/>
                </a:lnTo>
                <a:lnTo>
                  <a:pt x="347032" y="218341"/>
                </a:lnTo>
                <a:close/>
              </a:path>
              <a:path w="369570" h="323214">
                <a:moveTo>
                  <a:pt x="346977" y="217778"/>
                </a:moveTo>
                <a:lnTo>
                  <a:pt x="347032" y="218341"/>
                </a:lnTo>
                <a:lnTo>
                  <a:pt x="347139" y="218991"/>
                </a:lnTo>
                <a:lnTo>
                  <a:pt x="346977" y="217778"/>
                </a:lnTo>
                <a:close/>
              </a:path>
              <a:path w="369570" h="323214">
                <a:moveTo>
                  <a:pt x="362615" y="195030"/>
                </a:moveTo>
                <a:lnTo>
                  <a:pt x="343183" y="195030"/>
                </a:lnTo>
                <a:lnTo>
                  <a:pt x="343468" y="196397"/>
                </a:lnTo>
                <a:lnTo>
                  <a:pt x="347032" y="218341"/>
                </a:lnTo>
                <a:lnTo>
                  <a:pt x="346977" y="217778"/>
                </a:lnTo>
                <a:lnTo>
                  <a:pt x="366084" y="217778"/>
                </a:lnTo>
                <a:lnTo>
                  <a:pt x="365659" y="213467"/>
                </a:lnTo>
                <a:lnTo>
                  <a:pt x="362615" y="195030"/>
                </a:lnTo>
                <a:close/>
              </a:path>
              <a:path w="369570" h="323214">
                <a:moveTo>
                  <a:pt x="22861" y="210580"/>
                </a:moveTo>
                <a:lnTo>
                  <a:pt x="22648" y="211947"/>
                </a:lnTo>
                <a:lnTo>
                  <a:pt x="22785" y="211239"/>
                </a:lnTo>
                <a:lnTo>
                  <a:pt x="22861" y="210580"/>
                </a:lnTo>
                <a:close/>
              </a:path>
              <a:path w="369570" h="323214">
                <a:moveTo>
                  <a:pt x="22785" y="211239"/>
                </a:moveTo>
                <a:lnTo>
                  <a:pt x="22648" y="211947"/>
                </a:lnTo>
                <a:lnTo>
                  <a:pt x="22785" y="211239"/>
                </a:lnTo>
                <a:close/>
              </a:path>
              <a:path w="369570" h="323214">
                <a:moveTo>
                  <a:pt x="22912" y="210580"/>
                </a:moveTo>
                <a:lnTo>
                  <a:pt x="22785" y="211239"/>
                </a:lnTo>
                <a:lnTo>
                  <a:pt x="22912" y="210580"/>
                </a:lnTo>
                <a:close/>
              </a:path>
              <a:path w="369570" h="323214">
                <a:moveTo>
                  <a:pt x="343292" y="195687"/>
                </a:moveTo>
                <a:lnTo>
                  <a:pt x="343409" y="196397"/>
                </a:lnTo>
                <a:lnTo>
                  <a:pt x="343292" y="195687"/>
                </a:lnTo>
                <a:close/>
              </a:path>
              <a:path w="369570" h="323214">
                <a:moveTo>
                  <a:pt x="343183" y="195030"/>
                </a:moveTo>
                <a:lnTo>
                  <a:pt x="343292" y="195687"/>
                </a:lnTo>
                <a:lnTo>
                  <a:pt x="343468" y="196397"/>
                </a:lnTo>
                <a:lnTo>
                  <a:pt x="343183" y="195030"/>
                </a:lnTo>
                <a:close/>
              </a:path>
              <a:path w="369570" h="323214">
                <a:moveTo>
                  <a:pt x="357832" y="173457"/>
                </a:moveTo>
                <a:lnTo>
                  <a:pt x="337778" y="173457"/>
                </a:lnTo>
                <a:lnTo>
                  <a:pt x="338103" y="174611"/>
                </a:lnTo>
                <a:lnTo>
                  <a:pt x="343292" y="195687"/>
                </a:lnTo>
                <a:lnTo>
                  <a:pt x="343183" y="195030"/>
                </a:lnTo>
                <a:lnTo>
                  <a:pt x="362615" y="195030"/>
                </a:lnTo>
                <a:lnTo>
                  <a:pt x="361486" y="188198"/>
                </a:lnTo>
                <a:lnTo>
                  <a:pt x="357832" y="173457"/>
                </a:lnTo>
                <a:close/>
              </a:path>
              <a:path w="369570" h="323214">
                <a:moveTo>
                  <a:pt x="27221" y="188275"/>
                </a:moveTo>
                <a:lnTo>
                  <a:pt x="26924" y="189565"/>
                </a:lnTo>
                <a:lnTo>
                  <a:pt x="27089" y="188959"/>
                </a:lnTo>
                <a:lnTo>
                  <a:pt x="27221" y="188275"/>
                </a:lnTo>
                <a:close/>
              </a:path>
              <a:path w="369570" h="323214">
                <a:moveTo>
                  <a:pt x="27089" y="188959"/>
                </a:moveTo>
                <a:lnTo>
                  <a:pt x="26924" y="189565"/>
                </a:lnTo>
                <a:lnTo>
                  <a:pt x="27089" y="188959"/>
                </a:lnTo>
                <a:close/>
              </a:path>
              <a:path w="369570" h="323214">
                <a:moveTo>
                  <a:pt x="27275" y="188275"/>
                </a:moveTo>
                <a:lnTo>
                  <a:pt x="27089" y="188959"/>
                </a:lnTo>
                <a:lnTo>
                  <a:pt x="27275" y="188275"/>
                </a:lnTo>
                <a:close/>
              </a:path>
              <a:path w="369570" h="323214">
                <a:moveTo>
                  <a:pt x="337938" y="174103"/>
                </a:moveTo>
                <a:lnTo>
                  <a:pt x="338064" y="174611"/>
                </a:lnTo>
                <a:lnTo>
                  <a:pt x="337938" y="174103"/>
                </a:lnTo>
                <a:close/>
              </a:path>
              <a:path w="369570" h="323214">
                <a:moveTo>
                  <a:pt x="337778" y="173457"/>
                </a:moveTo>
                <a:lnTo>
                  <a:pt x="337938" y="174103"/>
                </a:lnTo>
                <a:lnTo>
                  <a:pt x="338103" y="174611"/>
                </a:lnTo>
                <a:lnTo>
                  <a:pt x="337778" y="173457"/>
                </a:lnTo>
                <a:close/>
              </a:path>
              <a:path w="369570" h="323214">
                <a:moveTo>
                  <a:pt x="351817" y="152672"/>
                </a:moveTo>
                <a:lnTo>
                  <a:pt x="330990" y="152672"/>
                </a:lnTo>
                <a:lnTo>
                  <a:pt x="331424" y="153846"/>
                </a:lnTo>
                <a:lnTo>
                  <a:pt x="337938" y="174103"/>
                </a:lnTo>
                <a:lnTo>
                  <a:pt x="337778" y="173457"/>
                </a:lnTo>
                <a:lnTo>
                  <a:pt x="357832" y="173457"/>
                </a:lnTo>
                <a:lnTo>
                  <a:pt x="355485" y="163988"/>
                </a:lnTo>
                <a:lnTo>
                  <a:pt x="351817" y="152672"/>
                </a:lnTo>
                <a:close/>
              </a:path>
              <a:path w="369570" h="323214">
                <a:moveTo>
                  <a:pt x="33122" y="166759"/>
                </a:moveTo>
                <a:lnTo>
                  <a:pt x="32750" y="167952"/>
                </a:lnTo>
                <a:lnTo>
                  <a:pt x="32957" y="167369"/>
                </a:lnTo>
                <a:lnTo>
                  <a:pt x="33122" y="166759"/>
                </a:lnTo>
                <a:close/>
              </a:path>
              <a:path w="369570" h="323214">
                <a:moveTo>
                  <a:pt x="32957" y="167369"/>
                </a:moveTo>
                <a:lnTo>
                  <a:pt x="32750" y="167952"/>
                </a:lnTo>
                <a:lnTo>
                  <a:pt x="32957" y="167369"/>
                </a:lnTo>
                <a:close/>
              </a:path>
              <a:path w="369570" h="323214">
                <a:moveTo>
                  <a:pt x="33173" y="166759"/>
                </a:moveTo>
                <a:lnTo>
                  <a:pt x="32957" y="167369"/>
                </a:lnTo>
                <a:lnTo>
                  <a:pt x="33173" y="166759"/>
                </a:lnTo>
                <a:close/>
              </a:path>
              <a:path w="369570" h="323214">
                <a:moveTo>
                  <a:pt x="331179" y="153254"/>
                </a:moveTo>
                <a:lnTo>
                  <a:pt x="331371" y="153846"/>
                </a:lnTo>
                <a:lnTo>
                  <a:pt x="331179" y="153254"/>
                </a:lnTo>
                <a:close/>
              </a:path>
              <a:path w="369570" h="323214">
                <a:moveTo>
                  <a:pt x="330990" y="152672"/>
                </a:moveTo>
                <a:lnTo>
                  <a:pt x="331179" y="153254"/>
                </a:lnTo>
                <a:lnTo>
                  <a:pt x="331424" y="153846"/>
                </a:lnTo>
                <a:lnTo>
                  <a:pt x="330990" y="152672"/>
                </a:lnTo>
                <a:close/>
              </a:path>
              <a:path w="369570" h="323214">
                <a:moveTo>
                  <a:pt x="344824" y="133215"/>
                </a:moveTo>
                <a:lnTo>
                  <a:pt x="322889" y="133215"/>
                </a:lnTo>
                <a:lnTo>
                  <a:pt x="323363" y="134235"/>
                </a:lnTo>
                <a:lnTo>
                  <a:pt x="331179" y="153254"/>
                </a:lnTo>
                <a:lnTo>
                  <a:pt x="330990" y="152672"/>
                </a:lnTo>
                <a:lnTo>
                  <a:pt x="351817" y="152672"/>
                </a:lnTo>
                <a:lnTo>
                  <a:pt x="347993" y="140874"/>
                </a:lnTo>
                <a:lnTo>
                  <a:pt x="344824" y="133215"/>
                </a:lnTo>
                <a:close/>
              </a:path>
              <a:path w="369570" h="323214">
                <a:moveTo>
                  <a:pt x="40370" y="146455"/>
                </a:moveTo>
                <a:lnTo>
                  <a:pt x="39946" y="147514"/>
                </a:lnTo>
                <a:lnTo>
                  <a:pt x="40199" y="146940"/>
                </a:lnTo>
                <a:lnTo>
                  <a:pt x="40370" y="146455"/>
                </a:lnTo>
                <a:close/>
              </a:path>
              <a:path w="369570" h="323214">
                <a:moveTo>
                  <a:pt x="40199" y="146940"/>
                </a:moveTo>
                <a:lnTo>
                  <a:pt x="39946" y="147514"/>
                </a:lnTo>
                <a:lnTo>
                  <a:pt x="40199" y="146940"/>
                </a:lnTo>
                <a:close/>
              </a:path>
              <a:path w="369570" h="323214">
                <a:moveTo>
                  <a:pt x="40412" y="146455"/>
                </a:moveTo>
                <a:lnTo>
                  <a:pt x="40199" y="146940"/>
                </a:lnTo>
                <a:lnTo>
                  <a:pt x="40412" y="146455"/>
                </a:lnTo>
                <a:close/>
              </a:path>
              <a:path w="369570" h="323214">
                <a:moveTo>
                  <a:pt x="323078" y="133672"/>
                </a:moveTo>
                <a:lnTo>
                  <a:pt x="323311" y="134235"/>
                </a:lnTo>
                <a:lnTo>
                  <a:pt x="323078" y="133672"/>
                </a:lnTo>
                <a:close/>
              </a:path>
              <a:path w="369570" h="323214">
                <a:moveTo>
                  <a:pt x="322889" y="133215"/>
                </a:moveTo>
                <a:lnTo>
                  <a:pt x="323178" y="133869"/>
                </a:lnTo>
                <a:lnTo>
                  <a:pt x="323363" y="134235"/>
                </a:lnTo>
                <a:lnTo>
                  <a:pt x="322889" y="133215"/>
                </a:lnTo>
                <a:close/>
              </a:path>
              <a:path w="369570" h="323214">
                <a:moveTo>
                  <a:pt x="336787" y="114759"/>
                </a:moveTo>
                <a:lnTo>
                  <a:pt x="313500" y="114759"/>
                </a:lnTo>
                <a:lnTo>
                  <a:pt x="314082" y="115779"/>
                </a:lnTo>
                <a:lnTo>
                  <a:pt x="323078" y="133672"/>
                </a:lnTo>
                <a:lnTo>
                  <a:pt x="322889" y="133215"/>
                </a:lnTo>
                <a:lnTo>
                  <a:pt x="344824" y="133215"/>
                </a:lnTo>
                <a:lnTo>
                  <a:pt x="338997" y="119127"/>
                </a:lnTo>
                <a:lnTo>
                  <a:pt x="336787" y="114759"/>
                </a:lnTo>
                <a:close/>
              </a:path>
              <a:path w="369570" h="323214">
                <a:moveTo>
                  <a:pt x="48888" y="127172"/>
                </a:moveTo>
                <a:lnTo>
                  <a:pt x="48377" y="128211"/>
                </a:lnTo>
                <a:lnTo>
                  <a:pt x="48670" y="127667"/>
                </a:lnTo>
                <a:lnTo>
                  <a:pt x="48888" y="127172"/>
                </a:lnTo>
                <a:close/>
              </a:path>
              <a:path w="369570" h="323214">
                <a:moveTo>
                  <a:pt x="48670" y="127667"/>
                </a:moveTo>
                <a:lnTo>
                  <a:pt x="48377" y="128211"/>
                </a:lnTo>
                <a:lnTo>
                  <a:pt x="48670" y="127667"/>
                </a:lnTo>
                <a:close/>
              </a:path>
              <a:path w="369570" h="323214">
                <a:moveTo>
                  <a:pt x="48937" y="127172"/>
                </a:moveTo>
                <a:lnTo>
                  <a:pt x="48670" y="127667"/>
                </a:lnTo>
                <a:lnTo>
                  <a:pt x="48937" y="127172"/>
                </a:lnTo>
                <a:close/>
              </a:path>
              <a:path w="369570" h="323214">
                <a:moveTo>
                  <a:pt x="313720" y="115193"/>
                </a:moveTo>
                <a:lnTo>
                  <a:pt x="314016" y="115779"/>
                </a:lnTo>
                <a:lnTo>
                  <a:pt x="313720" y="115193"/>
                </a:lnTo>
                <a:close/>
              </a:path>
              <a:path w="369570" h="323214">
                <a:moveTo>
                  <a:pt x="313500" y="114759"/>
                </a:moveTo>
                <a:lnTo>
                  <a:pt x="313720" y="115193"/>
                </a:lnTo>
                <a:lnTo>
                  <a:pt x="314082" y="115779"/>
                </a:lnTo>
                <a:lnTo>
                  <a:pt x="313500" y="114759"/>
                </a:lnTo>
                <a:close/>
              </a:path>
              <a:path w="369570" h="323214">
                <a:moveTo>
                  <a:pt x="328167" y="97881"/>
                </a:moveTo>
                <a:lnTo>
                  <a:pt x="303000" y="97881"/>
                </a:lnTo>
                <a:lnTo>
                  <a:pt x="303651" y="98843"/>
                </a:lnTo>
                <a:lnTo>
                  <a:pt x="313720" y="115193"/>
                </a:lnTo>
                <a:lnTo>
                  <a:pt x="313500" y="114759"/>
                </a:lnTo>
                <a:lnTo>
                  <a:pt x="336787" y="114759"/>
                </a:lnTo>
                <a:lnTo>
                  <a:pt x="328619" y="98612"/>
                </a:lnTo>
                <a:lnTo>
                  <a:pt x="328167" y="97881"/>
                </a:lnTo>
                <a:close/>
              </a:path>
              <a:path w="369570" h="323214">
                <a:moveTo>
                  <a:pt x="58640" y="109158"/>
                </a:moveTo>
                <a:lnTo>
                  <a:pt x="57987" y="110255"/>
                </a:lnTo>
                <a:lnTo>
                  <a:pt x="58306" y="109778"/>
                </a:lnTo>
                <a:lnTo>
                  <a:pt x="58640" y="109158"/>
                </a:lnTo>
                <a:close/>
              </a:path>
              <a:path w="369570" h="323214">
                <a:moveTo>
                  <a:pt x="58306" y="109778"/>
                </a:moveTo>
                <a:lnTo>
                  <a:pt x="57987" y="110255"/>
                </a:lnTo>
                <a:lnTo>
                  <a:pt x="58306" y="109778"/>
                </a:lnTo>
                <a:close/>
              </a:path>
              <a:path w="369570" h="323214">
                <a:moveTo>
                  <a:pt x="58720" y="109158"/>
                </a:moveTo>
                <a:lnTo>
                  <a:pt x="58306" y="109778"/>
                </a:lnTo>
                <a:lnTo>
                  <a:pt x="58720" y="109158"/>
                </a:lnTo>
                <a:close/>
              </a:path>
              <a:path w="369570" h="323214">
                <a:moveTo>
                  <a:pt x="303344" y="98436"/>
                </a:moveTo>
                <a:lnTo>
                  <a:pt x="303596" y="98843"/>
                </a:lnTo>
                <a:lnTo>
                  <a:pt x="303344" y="98436"/>
                </a:lnTo>
                <a:close/>
              </a:path>
              <a:path w="369570" h="323214">
                <a:moveTo>
                  <a:pt x="303000" y="97881"/>
                </a:moveTo>
                <a:lnTo>
                  <a:pt x="303344" y="98436"/>
                </a:lnTo>
                <a:lnTo>
                  <a:pt x="303651" y="98843"/>
                </a:lnTo>
                <a:lnTo>
                  <a:pt x="303000" y="97881"/>
                </a:lnTo>
                <a:close/>
              </a:path>
              <a:path w="369570" h="323214">
                <a:moveTo>
                  <a:pt x="318666" y="82523"/>
                </a:moveTo>
                <a:lnTo>
                  <a:pt x="291363" y="82523"/>
                </a:lnTo>
                <a:lnTo>
                  <a:pt x="292040" y="83350"/>
                </a:lnTo>
                <a:lnTo>
                  <a:pt x="303344" y="98436"/>
                </a:lnTo>
                <a:lnTo>
                  <a:pt x="303000" y="97881"/>
                </a:lnTo>
                <a:lnTo>
                  <a:pt x="328167" y="97881"/>
                </a:lnTo>
                <a:lnTo>
                  <a:pt x="318666" y="82523"/>
                </a:lnTo>
                <a:close/>
              </a:path>
              <a:path w="369570" h="323214">
                <a:moveTo>
                  <a:pt x="69570" y="92935"/>
                </a:moveTo>
                <a:lnTo>
                  <a:pt x="68990" y="93724"/>
                </a:lnTo>
                <a:lnTo>
                  <a:pt x="69322" y="93306"/>
                </a:lnTo>
                <a:lnTo>
                  <a:pt x="69570" y="92935"/>
                </a:lnTo>
                <a:close/>
              </a:path>
              <a:path w="369570" h="323214">
                <a:moveTo>
                  <a:pt x="69322" y="93306"/>
                </a:moveTo>
                <a:lnTo>
                  <a:pt x="68990" y="93724"/>
                </a:lnTo>
                <a:lnTo>
                  <a:pt x="69322" y="93306"/>
                </a:lnTo>
                <a:close/>
              </a:path>
              <a:path w="369570" h="323214">
                <a:moveTo>
                  <a:pt x="69616" y="92935"/>
                </a:moveTo>
                <a:lnTo>
                  <a:pt x="69322" y="93306"/>
                </a:lnTo>
                <a:lnTo>
                  <a:pt x="69616" y="92935"/>
                </a:lnTo>
                <a:close/>
              </a:path>
              <a:path w="369570" h="323214">
                <a:moveTo>
                  <a:pt x="291730" y="83011"/>
                </a:moveTo>
                <a:lnTo>
                  <a:pt x="291986" y="83350"/>
                </a:lnTo>
                <a:lnTo>
                  <a:pt x="291730" y="83011"/>
                </a:lnTo>
                <a:close/>
              </a:path>
              <a:path w="369570" h="323214">
                <a:moveTo>
                  <a:pt x="291363" y="82523"/>
                </a:moveTo>
                <a:lnTo>
                  <a:pt x="291730" y="83011"/>
                </a:lnTo>
                <a:lnTo>
                  <a:pt x="292040" y="83350"/>
                </a:lnTo>
                <a:lnTo>
                  <a:pt x="291363" y="82523"/>
                </a:lnTo>
                <a:close/>
              </a:path>
              <a:path w="369570" h="323214">
                <a:moveTo>
                  <a:pt x="308666" y="68763"/>
                </a:moveTo>
                <a:lnTo>
                  <a:pt x="278723" y="68763"/>
                </a:lnTo>
                <a:lnTo>
                  <a:pt x="279427" y="69455"/>
                </a:lnTo>
                <a:lnTo>
                  <a:pt x="291730" y="83011"/>
                </a:lnTo>
                <a:lnTo>
                  <a:pt x="291363" y="82523"/>
                </a:lnTo>
                <a:lnTo>
                  <a:pt x="318666" y="82523"/>
                </a:lnTo>
                <a:lnTo>
                  <a:pt x="316928" y="79713"/>
                </a:lnTo>
                <a:lnTo>
                  <a:pt x="308666" y="68763"/>
                </a:lnTo>
                <a:close/>
              </a:path>
              <a:path w="369570" h="323214">
                <a:moveTo>
                  <a:pt x="81590" y="77846"/>
                </a:moveTo>
                <a:lnTo>
                  <a:pt x="80858" y="78674"/>
                </a:lnTo>
                <a:lnTo>
                  <a:pt x="81264" y="78257"/>
                </a:lnTo>
                <a:lnTo>
                  <a:pt x="81590" y="77846"/>
                </a:lnTo>
                <a:close/>
              </a:path>
              <a:path w="369570" h="323214">
                <a:moveTo>
                  <a:pt x="81264" y="78257"/>
                </a:moveTo>
                <a:lnTo>
                  <a:pt x="80858" y="78674"/>
                </a:lnTo>
                <a:lnTo>
                  <a:pt x="81264" y="78257"/>
                </a:lnTo>
                <a:close/>
              </a:path>
              <a:path w="369570" h="323214">
                <a:moveTo>
                  <a:pt x="81663" y="77846"/>
                </a:moveTo>
                <a:lnTo>
                  <a:pt x="81264" y="78257"/>
                </a:lnTo>
                <a:lnTo>
                  <a:pt x="81663" y="77846"/>
                </a:lnTo>
                <a:close/>
              </a:path>
              <a:path w="369570" h="323214">
                <a:moveTo>
                  <a:pt x="279019" y="69087"/>
                </a:moveTo>
                <a:lnTo>
                  <a:pt x="279355" y="69455"/>
                </a:lnTo>
                <a:lnTo>
                  <a:pt x="279019" y="69087"/>
                </a:lnTo>
                <a:close/>
              </a:path>
              <a:path w="369570" h="323214">
                <a:moveTo>
                  <a:pt x="278723" y="68763"/>
                </a:moveTo>
                <a:lnTo>
                  <a:pt x="279019" y="69087"/>
                </a:lnTo>
                <a:lnTo>
                  <a:pt x="279427" y="69455"/>
                </a:lnTo>
                <a:lnTo>
                  <a:pt x="278723" y="68763"/>
                </a:lnTo>
                <a:close/>
              </a:path>
              <a:path w="369570" h="323214">
                <a:moveTo>
                  <a:pt x="298571" y="56619"/>
                </a:moveTo>
                <a:lnTo>
                  <a:pt x="265202" y="56619"/>
                </a:lnTo>
                <a:lnTo>
                  <a:pt x="266055" y="57292"/>
                </a:lnTo>
                <a:lnTo>
                  <a:pt x="279019" y="69087"/>
                </a:lnTo>
                <a:lnTo>
                  <a:pt x="278723" y="68763"/>
                </a:lnTo>
                <a:lnTo>
                  <a:pt x="308666" y="68763"/>
                </a:lnTo>
                <a:lnTo>
                  <a:pt x="303962" y="62527"/>
                </a:lnTo>
                <a:lnTo>
                  <a:pt x="298571" y="56619"/>
                </a:lnTo>
                <a:close/>
              </a:path>
              <a:path w="369570" h="323214">
                <a:moveTo>
                  <a:pt x="94474" y="64683"/>
                </a:moveTo>
                <a:lnTo>
                  <a:pt x="93718" y="65375"/>
                </a:lnTo>
                <a:lnTo>
                  <a:pt x="94152" y="65013"/>
                </a:lnTo>
                <a:lnTo>
                  <a:pt x="94474" y="64683"/>
                </a:lnTo>
                <a:close/>
              </a:path>
              <a:path w="369570" h="323214">
                <a:moveTo>
                  <a:pt x="94152" y="65013"/>
                </a:moveTo>
                <a:lnTo>
                  <a:pt x="93718" y="65375"/>
                </a:lnTo>
                <a:lnTo>
                  <a:pt x="94152" y="65013"/>
                </a:lnTo>
                <a:close/>
              </a:path>
              <a:path w="369570" h="323214">
                <a:moveTo>
                  <a:pt x="94548" y="64683"/>
                </a:moveTo>
                <a:lnTo>
                  <a:pt x="94152" y="65013"/>
                </a:lnTo>
                <a:lnTo>
                  <a:pt x="94548" y="64683"/>
                </a:lnTo>
                <a:close/>
              </a:path>
              <a:path w="369570" h="323214">
                <a:moveTo>
                  <a:pt x="265554" y="56937"/>
                </a:moveTo>
                <a:lnTo>
                  <a:pt x="265948" y="57292"/>
                </a:lnTo>
                <a:lnTo>
                  <a:pt x="265554" y="56937"/>
                </a:lnTo>
                <a:close/>
              </a:path>
              <a:path w="369570" h="323214">
                <a:moveTo>
                  <a:pt x="265202" y="56619"/>
                </a:moveTo>
                <a:lnTo>
                  <a:pt x="265554" y="56937"/>
                </a:lnTo>
                <a:lnTo>
                  <a:pt x="266055" y="57292"/>
                </a:lnTo>
                <a:lnTo>
                  <a:pt x="265202" y="56619"/>
                </a:lnTo>
                <a:close/>
              </a:path>
              <a:path w="369570" h="323214">
                <a:moveTo>
                  <a:pt x="289179" y="46477"/>
                </a:moveTo>
                <a:lnTo>
                  <a:pt x="250814" y="46477"/>
                </a:lnTo>
                <a:lnTo>
                  <a:pt x="251668" y="47016"/>
                </a:lnTo>
                <a:lnTo>
                  <a:pt x="265554" y="56937"/>
                </a:lnTo>
                <a:lnTo>
                  <a:pt x="265202" y="56619"/>
                </a:lnTo>
                <a:lnTo>
                  <a:pt x="298571" y="56619"/>
                </a:lnTo>
                <a:lnTo>
                  <a:pt x="289967" y="47189"/>
                </a:lnTo>
                <a:lnTo>
                  <a:pt x="289179" y="46477"/>
                </a:lnTo>
                <a:close/>
              </a:path>
              <a:path w="369570" h="323214">
                <a:moveTo>
                  <a:pt x="108250" y="53251"/>
                </a:moveTo>
                <a:lnTo>
                  <a:pt x="107410" y="53867"/>
                </a:lnTo>
                <a:lnTo>
                  <a:pt x="107882" y="53558"/>
                </a:lnTo>
                <a:lnTo>
                  <a:pt x="108250" y="53251"/>
                </a:lnTo>
                <a:close/>
              </a:path>
              <a:path w="369570" h="323214">
                <a:moveTo>
                  <a:pt x="107882" y="53558"/>
                </a:moveTo>
                <a:lnTo>
                  <a:pt x="107410" y="53867"/>
                </a:lnTo>
                <a:lnTo>
                  <a:pt x="107882" y="53558"/>
                </a:lnTo>
                <a:close/>
              </a:path>
              <a:path w="369570" h="323214">
                <a:moveTo>
                  <a:pt x="108352" y="53251"/>
                </a:moveTo>
                <a:lnTo>
                  <a:pt x="107882" y="53558"/>
                </a:lnTo>
                <a:lnTo>
                  <a:pt x="108352" y="53251"/>
                </a:lnTo>
                <a:close/>
              </a:path>
              <a:path w="369570" h="323214">
                <a:moveTo>
                  <a:pt x="251267" y="46798"/>
                </a:moveTo>
                <a:lnTo>
                  <a:pt x="251573" y="47016"/>
                </a:lnTo>
                <a:lnTo>
                  <a:pt x="251267" y="46798"/>
                </a:lnTo>
                <a:close/>
              </a:path>
              <a:path w="369570" h="323214">
                <a:moveTo>
                  <a:pt x="250814" y="46477"/>
                </a:moveTo>
                <a:lnTo>
                  <a:pt x="251267" y="46798"/>
                </a:lnTo>
                <a:lnTo>
                  <a:pt x="251668" y="47016"/>
                </a:lnTo>
                <a:lnTo>
                  <a:pt x="250814" y="46477"/>
                </a:lnTo>
                <a:close/>
              </a:path>
              <a:path w="369570" h="323214">
                <a:moveTo>
                  <a:pt x="236065" y="38549"/>
                </a:moveTo>
                <a:lnTo>
                  <a:pt x="251267" y="46798"/>
                </a:lnTo>
                <a:lnTo>
                  <a:pt x="250814" y="46477"/>
                </a:lnTo>
                <a:lnTo>
                  <a:pt x="289179" y="46477"/>
                </a:lnTo>
                <a:lnTo>
                  <a:pt x="280615" y="38740"/>
                </a:lnTo>
                <a:lnTo>
                  <a:pt x="236548" y="38740"/>
                </a:lnTo>
                <a:lnTo>
                  <a:pt x="236065" y="38549"/>
                </a:lnTo>
                <a:close/>
              </a:path>
              <a:path w="369570" h="323214">
                <a:moveTo>
                  <a:pt x="122855" y="43763"/>
                </a:moveTo>
                <a:lnTo>
                  <a:pt x="122042" y="44244"/>
                </a:lnTo>
                <a:lnTo>
                  <a:pt x="122372" y="44079"/>
                </a:lnTo>
                <a:lnTo>
                  <a:pt x="122855" y="43763"/>
                </a:lnTo>
                <a:close/>
              </a:path>
              <a:path w="369570" h="323214">
                <a:moveTo>
                  <a:pt x="122372" y="44079"/>
                </a:moveTo>
                <a:lnTo>
                  <a:pt x="122042" y="44244"/>
                </a:lnTo>
                <a:lnTo>
                  <a:pt x="122372" y="44079"/>
                </a:lnTo>
                <a:close/>
              </a:path>
              <a:path w="369570" h="323214">
                <a:moveTo>
                  <a:pt x="123003" y="43763"/>
                </a:moveTo>
                <a:lnTo>
                  <a:pt x="122855" y="43763"/>
                </a:lnTo>
                <a:lnTo>
                  <a:pt x="122372" y="44079"/>
                </a:lnTo>
                <a:lnTo>
                  <a:pt x="123003" y="43763"/>
                </a:lnTo>
                <a:close/>
              </a:path>
              <a:path w="369570" h="323214">
                <a:moveTo>
                  <a:pt x="235708" y="38355"/>
                </a:moveTo>
                <a:lnTo>
                  <a:pt x="236065" y="38549"/>
                </a:lnTo>
                <a:lnTo>
                  <a:pt x="236548" y="38740"/>
                </a:lnTo>
                <a:lnTo>
                  <a:pt x="235708" y="38355"/>
                </a:lnTo>
                <a:close/>
              </a:path>
              <a:path w="369570" h="323214">
                <a:moveTo>
                  <a:pt x="280189" y="38355"/>
                </a:moveTo>
                <a:lnTo>
                  <a:pt x="235708" y="38355"/>
                </a:lnTo>
                <a:lnTo>
                  <a:pt x="236548" y="38740"/>
                </a:lnTo>
                <a:lnTo>
                  <a:pt x="280615" y="38740"/>
                </a:lnTo>
                <a:lnTo>
                  <a:pt x="280189" y="38355"/>
                </a:lnTo>
                <a:close/>
              </a:path>
              <a:path w="369570" h="323214">
                <a:moveTo>
                  <a:pt x="220210" y="32272"/>
                </a:moveTo>
                <a:lnTo>
                  <a:pt x="236065" y="38549"/>
                </a:lnTo>
                <a:lnTo>
                  <a:pt x="235708" y="38355"/>
                </a:lnTo>
                <a:lnTo>
                  <a:pt x="280189" y="38355"/>
                </a:lnTo>
                <a:lnTo>
                  <a:pt x="274970" y="33640"/>
                </a:lnTo>
                <a:lnTo>
                  <a:pt x="273236" y="32408"/>
                </a:lnTo>
                <a:lnTo>
                  <a:pt x="220792" y="32408"/>
                </a:lnTo>
                <a:lnTo>
                  <a:pt x="220210" y="32272"/>
                </a:lnTo>
                <a:close/>
              </a:path>
              <a:path w="369570" h="323214">
                <a:moveTo>
                  <a:pt x="138191" y="36161"/>
                </a:moveTo>
                <a:lnTo>
                  <a:pt x="137283" y="36546"/>
                </a:lnTo>
                <a:lnTo>
                  <a:pt x="137728" y="36393"/>
                </a:lnTo>
                <a:lnTo>
                  <a:pt x="138191" y="36161"/>
                </a:lnTo>
                <a:close/>
              </a:path>
              <a:path w="369570" h="323214">
                <a:moveTo>
                  <a:pt x="137728" y="36393"/>
                </a:moveTo>
                <a:lnTo>
                  <a:pt x="137283" y="36546"/>
                </a:lnTo>
                <a:lnTo>
                  <a:pt x="137422" y="36546"/>
                </a:lnTo>
                <a:lnTo>
                  <a:pt x="137728" y="36393"/>
                </a:lnTo>
                <a:close/>
              </a:path>
              <a:path w="369570" h="323214">
                <a:moveTo>
                  <a:pt x="138401" y="36161"/>
                </a:moveTo>
                <a:lnTo>
                  <a:pt x="138191" y="36161"/>
                </a:lnTo>
                <a:lnTo>
                  <a:pt x="137728" y="36393"/>
                </a:lnTo>
                <a:lnTo>
                  <a:pt x="138401" y="36161"/>
                </a:lnTo>
                <a:close/>
              </a:path>
              <a:path w="369570" h="323214">
                <a:moveTo>
                  <a:pt x="219776" y="32101"/>
                </a:moveTo>
                <a:lnTo>
                  <a:pt x="220210" y="32272"/>
                </a:lnTo>
                <a:lnTo>
                  <a:pt x="220792" y="32408"/>
                </a:lnTo>
                <a:lnTo>
                  <a:pt x="219776" y="32101"/>
                </a:lnTo>
                <a:close/>
              </a:path>
              <a:path w="369570" h="323214">
                <a:moveTo>
                  <a:pt x="272802" y="32101"/>
                </a:moveTo>
                <a:lnTo>
                  <a:pt x="219776" y="32101"/>
                </a:lnTo>
                <a:lnTo>
                  <a:pt x="220792" y="32408"/>
                </a:lnTo>
                <a:lnTo>
                  <a:pt x="273236" y="32408"/>
                </a:lnTo>
                <a:lnTo>
                  <a:pt x="272802" y="32101"/>
                </a:lnTo>
                <a:close/>
              </a:path>
              <a:path w="369570" h="323214">
                <a:moveTo>
                  <a:pt x="204010" y="28482"/>
                </a:moveTo>
                <a:lnTo>
                  <a:pt x="220210" y="32272"/>
                </a:lnTo>
                <a:lnTo>
                  <a:pt x="219776" y="32101"/>
                </a:lnTo>
                <a:lnTo>
                  <a:pt x="272802" y="32101"/>
                </a:lnTo>
                <a:lnTo>
                  <a:pt x="267762" y="28521"/>
                </a:lnTo>
                <a:lnTo>
                  <a:pt x="204413" y="28521"/>
                </a:lnTo>
                <a:lnTo>
                  <a:pt x="204010" y="28482"/>
                </a:lnTo>
                <a:close/>
              </a:path>
              <a:path w="369570" h="323214">
                <a:moveTo>
                  <a:pt x="154042" y="30773"/>
                </a:moveTo>
                <a:lnTo>
                  <a:pt x="153121" y="31023"/>
                </a:lnTo>
                <a:lnTo>
                  <a:pt x="153580" y="30932"/>
                </a:lnTo>
                <a:lnTo>
                  <a:pt x="154042" y="30773"/>
                </a:lnTo>
                <a:close/>
              </a:path>
              <a:path w="369570" h="323214">
                <a:moveTo>
                  <a:pt x="153580" y="30932"/>
                </a:moveTo>
                <a:lnTo>
                  <a:pt x="153121" y="31023"/>
                </a:lnTo>
                <a:lnTo>
                  <a:pt x="153316" y="31023"/>
                </a:lnTo>
                <a:lnTo>
                  <a:pt x="153580" y="30932"/>
                </a:lnTo>
                <a:close/>
              </a:path>
              <a:path w="369570" h="323214">
                <a:moveTo>
                  <a:pt x="154383" y="30773"/>
                </a:moveTo>
                <a:lnTo>
                  <a:pt x="154042" y="30773"/>
                </a:lnTo>
                <a:lnTo>
                  <a:pt x="153580" y="30932"/>
                </a:lnTo>
                <a:lnTo>
                  <a:pt x="154383" y="30773"/>
                </a:lnTo>
                <a:close/>
              </a:path>
              <a:path w="369570" h="323214">
                <a:moveTo>
                  <a:pt x="203519" y="28367"/>
                </a:moveTo>
                <a:lnTo>
                  <a:pt x="204010" y="28482"/>
                </a:lnTo>
                <a:lnTo>
                  <a:pt x="204413" y="28521"/>
                </a:lnTo>
                <a:lnTo>
                  <a:pt x="203519" y="28367"/>
                </a:lnTo>
                <a:close/>
              </a:path>
              <a:path w="369570" h="323214">
                <a:moveTo>
                  <a:pt x="267546" y="28367"/>
                </a:moveTo>
                <a:lnTo>
                  <a:pt x="203519" y="28367"/>
                </a:lnTo>
                <a:lnTo>
                  <a:pt x="204413" y="28521"/>
                </a:lnTo>
                <a:lnTo>
                  <a:pt x="267762" y="28521"/>
                </a:lnTo>
                <a:lnTo>
                  <a:pt x="267546" y="28367"/>
                </a:lnTo>
                <a:close/>
              </a:path>
              <a:path w="369570" h="323214">
                <a:moveTo>
                  <a:pt x="265324" y="26789"/>
                </a:moveTo>
                <a:lnTo>
                  <a:pt x="186530" y="26789"/>
                </a:lnTo>
                <a:lnTo>
                  <a:pt x="187492" y="26808"/>
                </a:lnTo>
                <a:lnTo>
                  <a:pt x="186983" y="26833"/>
                </a:lnTo>
                <a:lnTo>
                  <a:pt x="204010" y="28482"/>
                </a:lnTo>
                <a:lnTo>
                  <a:pt x="203519" y="28367"/>
                </a:lnTo>
                <a:lnTo>
                  <a:pt x="267546" y="28367"/>
                </a:lnTo>
                <a:lnTo>
                  <a:pt x="265324" y="26789"/>
                </a:lnTo>
                <a:close/>
              </a:path>
              <a:path w="369570" h="323214">
                <a:moveTo>
                  <a:pt x="170597" y="27559"/>
                </a:moveTo>
                <a:lnTo>
                  <a:pt x="169608" y="27674"/>
                </a:lnTo>
                <a:lnTo>
                  <a:pt x="170146" y="27648"/>
                </a:lnTo>
                <a:lnTo>
                  <a:pt x="170597" y="27559"/>
                </a:lnTo>
                <a:close/>
              </a:path>
              <a:path w="369570" h="323214">
                <a:moveTo>
                  <a:pt x="170146" y="27648"/>
                </a:moveTo>
                <a:lnTo>
                  <a:pt x="169608" y="27674"/>
                </a:lnTo>
                <a:lnTo>
                  <a:pt x="170015" y="27674"/>
                </a:lnTo>
                <a:lnTo>
                  <a:pt x="170146" y="27648"/>
                </a:lnTo>
                <a:close/>
              </a:path>
              <a:path w="369570" h="323214">
                <a:moveTo>
                  <a:pt x="171993" y="27559"/>
                </a:moveTo>
                <a:lnTo>
                  <a:pt x="170597" y="27559"/>
                </a:lnTo>
                <a:lnTo>
                  <a:pt x="170146" y="27648"/>
                </a:lnTo>
                <a:lnTo>
                  <a:pt x="171993" y="27559"/>
                </a:lnTo>
                <a:close/>
              </a:path>
              <a:path w="369570" h="323214">
                <a:moveTo>
                  <a:pt x="186530" y="26789"/>
                </a:moveTo>
                <a:lnTo>
                  <a:pt x="186983" y="26833"/>
                </a:lnTo>
                <a:lnTo>
                  <a:pt x="187492" y="26808"/>
                </a:lnTo>
                <a:lnTo>
                  <a:pt x="186530" y="26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946287" y="2992988"/>
            <a:ext cx="46355" cy="147955"/>
          </a:xfrm>
          <a:custGeom>
            <a:avLst/>
            <a:gdLst/>
            <a:ahLst/>
            <a:cxnLst/>
            <a:rect l="l" t="t" r="r" b="b"/>
            <a:pathLst>
              <a:path w="46354" h="147955">
                <a:moveTo>
                  <a:pt x="0" y="11489"/>
                </a:moveTo>
                <a:lnTo>
                  <a:pt x="43248" y="147437"/>
                </a:lnTo>
                <a:lnTo>
                  <a:pt x="45073" y="47882"/>
                </a:lnTo>
                <a:lnTo>
                  <a:pt x="29733" y="47882"/>
                </a:lnTo>
                <a:lnTo>
                  <a:pt x="0" y="11489"/>
                </a:lnTo>
                <a:close/>
              </a:path>
              <a:path w="46354" h="147955">
                <a:moveTo>
                  <a:pt x="45951" y="0"/>
                </a:moveTo>
                <a:lnTo>
                  <a:pt x="29733" y="47882"/>
                </a:lnTo>
                <a:lnTo>
                  <a:pt x="45073" y="47882"/>
                </a:lnTo>
                <a:lnTo>
                  <a:pt x="459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924299" y="2930710"/>
            <a:ext cx="78740" cy="269240"/>
          </a:xfrm>
          <a:custGeom>
            <a:avLst/>
            <a:gdLst/>
            <a:ahLst/>
            <a:cxnLst/>
            <a:rect l="l" t="t" r="r" b="b"/>
            <a:pathLst>
              <a:path w="78739" h="269239">
                <a:moveTo>
                  <a:pt x="0" y="29150"/>
                </a:moveTo>
                <a:lnTo>
                  <a:pt x="0" y="37266"/>
                </a:lnTo>
                <a:lnTo>
                  <a:pt x="73618" y="268701"/>
                </a:lnTo>
                <a:lnTo>
                  <a:pt x="74706" y="209368"/>
                </a:lnTo>
                <a:lnTo>
                  <a:pt x="55779" y="209368"/>
                </a:lnTo>
                <a:lnTo>
                  <a:pt x="56853" y="150748"/>
                </a:lnTo>
                <a:lnTo>
                  <a:pt x="48204" y="123560"/>
                </a:lnTo>
                <a:lnTo>
                  <a:pt x="15804" y="83909"/>
                </a:lnTo>
                <a:lnTo>
                  <a:pt x="30612" y="68262"/>
                </a:lnTo>
                <a:lnTo>
                  <a:pt x="31966" y="68262"/>
                </a:lnTo>
                <a:lnTo>
                  <a:pt x="0" y="29150"/>
                </a:lnTo>
                <a:close/>
              </a:path>
              <a:path w="78739" h="269239">
                <a:moveTo>
                  <a:pt x="56853" y="150748"/>
                </a:moveTo>
                <a:lnTo>
                  <a:pt x="55779" y="209368"/>
                </a:lnTo>
                <a:lnTo>
                  <a:pt x="73861" y="204210"/>
                </a:lnTo>
                <a:lnTo>
                  <a:pt x="56853" y="150748"/>
                </a:lnTo>
                <a:close/>
              </a:path>
              <a:path w="78739" h="269239">
                <a:moveTo>
                  <a:pt x="77409" y="61931"/>
                </a:moveTo>
                <a:lnTo>
                  <a:pt x="58481" y="61931"/>
                </a:lnTo>
                <a:lnTo>
                  <a:pt x="76467" y="68089"/>
                </a:lnTo>
                <a:lnTo>
                  <a:pt x="57333" y="124565"/>
                </a:lnTo>
                <a:lnTo>
                  <a:pt x="56853" y="150748"/>
                </a:lnTo>
                <a:lnTo>
                  <a:pt x="73861" y="204210"/>
                </a:lnTo>
                <a:lnTo>
                  <a:pt x="55779" y="209368"/>
                </a:lnTo>
                <a:lnTo>
                  <a:pt x="74706" y="209368"/>
                </a:lnTo>
                <a:lnTo>
                  <a:pt x="77409" y="61931"/>
                </a:lnTo>
                <a:close/>
              </a:path>
              <a:path w="78739" h="269239">
                <a:moveTo>
                  <a:pt x="31966" y="68262"/>
                </a:moveTo>
                <a:lnTo>
                  <a:pt x="30612" y="68262"/>
                </a:lnTo>
                <a:lnTo>
                  <a:pt x="48204" y="123560"/>
                </a:lnTo>
                <a:lnTo>
                  <a:pt x="54898" y="131752"/>
                </a:lnTo>
                <a:lnTo>
                  <a:pt x="57333" y="124565"/>
                </a:lnTo>
                <a:lnTo>
                  <a:pt x="57704" y="104347"/>
                </a:lnTo>
                <a:lnTo>
                  <a:pt x="43191" y="104347"/>
                </a:lnTo>
                <a:lnTo>
                  <a:pt x="48545" y="88546"/>
                </a:lnTo>
                <a:lnTo>
                  <a:pt x="31966" y="68262"/>
                </a:lnTo>
                <a:close/>
              </a:path>
              <a:path w="78739" h="269239">
                <a:moveTo>
                  <a:pt x="58481" y="61931"/>
                </a:moveTo>
                <a:lnTo>
                  <a:pt x="57333" y="124565"/>
                </a:lnTo>
                <a:lnTo>
                  <a:pt x="76467" y="68089"/>
                </a:lnTo>
                <a:lnTo>
                  <a:pt x="58481" y="61931"/>
                </a:lnTo>
                <a:close/>
              </a:path>
              <a:path w="78739" h="269239">
                <a:moveTo>
                  <a:pt x="30612" y="68262"/>
                </a:moveTo>
                <a:lnTo>
                  <a:pt x="15804" y="83909"/>
                </a:lnTo>
                <a:lnTo>
                  <a:pt x="48204" y="123560"/>
                </a:lnTo>
                <a:lnTo>
                  <a:pt x="30612" y="68262"/>
                </a:lnTo>
                <a:close/>
              </a:path>
              <a:path w="78739" h="269239">
                <a:moveTo>
                  <a:pt x="48545" y="88546"/>
                </a:moveTo>
                <a:lnTo>
                  <a:pt x="43191" y="104347"/>
                </a:lnTo>
                <a:lnTo>
                  <a:pt x="57783" y="100033"/>
                </a:lnTo>
                <a:lnTo>
                  <a:pt x="57786" y="99853"/>
                </a:lnTo>
                <a:lnTo>
                  <a:pt x="48545" y="88546"/>
                </a:lnTo>
                <a:close/>
              </a:path>
              <a:path w="78739" h="269239">
                <a:moveTo>
                  <a:pt x="57783" y="100033"/>
                </a:moveTo>
                <a:lnTo>
                  <a:pt x="43191" y="104347"/>
                </a:lnTo>
                <a:lnTo>
                  <a:pt x="57704" y="104347"/>
                </a:lnTo>
                <a:lnTo>
                  <a:pt x="57783" y="100033"/>
                </a:lnTo>
                <a:close/>
              </a:path>
              <a:path w="78739" h="269239">
                <a:moveTo>
                  <a:pt x="78544" y="0"/>
                </a:moveTo>
                <a:lnTo>
                  <a:pt x="48545" y="88546"/>
                </a:lnTo>
                <a:lnTo>
                  <a:pt x="57786" y="99853"/>
                </a:lnTo>
                <a:lnTo>
                  <a:pt x="58481" y="61931"/>
                </a:lnTo>
                <a:lnTo>
                  <a:pt x="77409" y="61931"/>
                </a:lnTo>
                <a:lnTo>
                  <a:pt x="785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501134" y="3320034"/>
            <a:ext cx="431800" cy="76200"/>
          </a:xfrm>
          <a:custGeom>
            <a:avLst/>
            <a:gdLst/>
            <a:ahLst/>
            <a:cxnLst/>
            <a:rect l="l" t="t" r="r" b="b"/>
            <a:pathLst>
              <a:path w="4318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7625"/>
                </a:lnTo>
                <a:lnTo>
                  <a:pt x="63500" y="47625"/>
                </a:lnTo>
                <a:lnTo>
                  <a:pt x="63500" y="28575"/>
                </a:lnTo>
                <a:lnTo>
                  <a:pt x="76200" y="28575"/>
                </a:lnTo>
                <a:lnTo>
                  <a:pt x="76200" y="0"/>
                </a:lnTo>
                <a:close/>
              </a:path>
              <a:path w="431800" h="76200">
                <a:moveTo>
                  <a:pt x="76200" y="28575"/>
                </a:moveTo>
                <a:lnTo>
                  <a:pt x="63500" y="28575"/>
                </a:lnTo>
                <a:lnTo>
                  <a:pt x="63500" y="47625"/>
                </a:lnTo>
                <a:lnTo>
                  <a:pt x="76200" y="47625"/>
                </a:lnTo>
                <a:lnTo>
                  <a:pt x="76200" y="28575"/>
                </a:lnTo>
                <a:close/>
              </a:path>
              <a:path w="431800" h="76200">
                <a:moveTo>
                  <a:pt x="431291" y="28575"/>
                </a:moveTo>
                <a:lnTo>
                  <a:pt x="76200" y="28575"/>
                </a:lnTo>
                <a:lnTo>
                  <a:pt x="76200" y="47625"/>
                </a:lnTo>
                <a:lnTo>
                  <a:pt x="431291" y="47625"/>
                </a:lnTo>
                <a:lnTo>
                  <a:pt x="431291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55975" y="4044117"/>
            <a:ext cx="4271010" cy="1656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863600" algn="l" defTabSz="914400" rtl="0" eaLnBrk="1" fontAlgn="auto" latinLnBrk="0" hangingPunct="1">
              <a:lnSpc>
                <a:spcPct val="1102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50" b="0" i="1" u="none" strike="noStrike" kern="1200" cap="none" spc="-9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OH-кислотний </a:t>
            </a:r>
            <a:r>
              <a:rPr kumimoji="0" sz="2950" b="0" i="1" u="none" strike="noStrike" kern="1200" cap="none" spc="-85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центр  електрофільний</a:t>
            </a:r>
            <a:endParaRPr kumimoji="0" sz="2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50" b="0" i="1" u="none" strike="noStrike" kern="1200" cap="none" spc="-85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центр</a:t>
            </a:r>
            <a:endParaRPr kumimoji="0" sz="2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644390" y="3574541"/>
            <a:ext cx="583565" cy="511809"/>
          </a:xfrm>
          <a:custGeom>
            <a:avLst/>
            <a:gdLst/>
            <a:ahLst/>
            <a:cxnLst/>
            <a:rect l="l" t="t" r="r" b="b"/>
            <a:pathLst>
              <a:path w="583564" h="511810">
                <a:moveTo>
                  <a:pt x="51185" y="29900"/>
                </a:moveTo>
                <a:lnTo>
                  <a:pt x="38310" y="33378"/>
                </a:lnTo>
                <a:lnTo>
                  <a:pt x="36528" y="46620"/>
                </a:lnTo>
                <a:lnTo>
                  <a:pt x="568706" y="511302"/>
                </a:lnTo>
                <a:lnTo>
                  <a:pt x="583438" y="494538"/>
                </a:lnTo>
                <a:lnTo>
                  <a:pt x="51185" y="29900"/>
                </a:lnTo>
                <a:close/>
              </a:path>
              <a:path w="583564" h="511810">
                <a:moveTo>
                  <a:pt x="0" y="0"/>
                </a:moveTo>
                <a:lnTo>
                  <a:pt x="32385" y="78867"/>
                </a:lnTo>
                <a:lnTo>
                  <a:pt x="36528" y="46620"/>
                </a:lnTo>
                <a:lnTo>
                  <a:pt x="30987" y="41783"/>
                </a:lnTo>
                <a:lnTo>
                  <a:pt x="45593" y="25019"/>
                </a:lnTo>
                <a:lnTo>
                  <a:pt x="69258" y="25019"/>
                </a:lnTo>
                <a:lnTo>
                  <a:pt x="82423" y="21462"/>
                </a:lnTo>
                <a:lnTo>
                  <a:pt x="0" y="0"/>
                </a:lnTo>
                <a:close/>
              </a:path>
              <a:path w="583564" h="511810">
                <a:moveTo>
                  <a:pt x="38216" y="33486"/>
                </a:moveTo>
                <a:lnTo>
                  <a:pt x="30987" y="41783"/>
                </a:lnTo>
                <a:lnTo>
                  <a:pt x="36528" y="46620"/>
                </a:lnTo>
                <a:lnTo>
                  <a:pt x="38216" y="33486"/>
                </a:lnTo>
                <a:close/>
              </a:path>
              <a:path w="583564" h="511810">
                <a:moveTo>
                  <a:pt x="45593" y="25019"/>
                </a:moveTo>
                <a:lnTo>
                  <a:pt x="38310" y="33378"/>
                </a:lnTo>
                <a:lnTo>
                  <a:pt x="51185" y="29900"/>
                </a:lnTo>
                <a:lnTo>
                  <a:pt x="45593" y="25019"/>
                </a:lnTo>
                <a:close/>
              </a:path>
              <a:path w="583564" h="511810">
                <a:moveTo>
                  <a:pt x="69258" y="25019"/>
                </a:moveTo>
                <a:lnTo>
                  <a:pt x="45593" y="25019"/>
                </a:lnTo>
                <a:lnTo>
                  <a:pt x="51185" y="29900"/>
                </a:lnTo>
                <a:lnTo>
                  <a:pt x="69258" y="2501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676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5186</Words>
  <Application>Microsoft Office PowerPoint</Application>
  <PresentationFormat>Экран (4:3)</PresentationFormat>
  <Paragraphs>640</Paragraphs>
  <Slides>69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82" baseType="lpstr">
      <vt:lpstr>Arial</vt:lpstr>
      <vt:lpstr>Calibri</vt:lpstr>
      <vt:lpstr>Monotype Corsiva</vt:lpstr>
      <vt:lpstr>Symbol</vt:lpstr>
      <vt:lpstr>Tahoma</vt:lpstr>
      <vt:lpstr>Times New Roman</vt:lpstr>
      <vt:lpstr>Verdana</vt:lpstr>
      <vt:lpstr>Wingdings</vt:lpstr>
      <vt:lpstr>Wingdings 2</vt:lpstr>
      <vt:lpstr>Office Theme</vt:lpstr>
      <vt:lpstr>Тема Office</vt:lpstr>
      <vt:lpstr>1_Тема Office</vt:lpstr>
      <vt:lpstr>ISIS/Draw Sketch</vt:lpstr>
      <vt:lpstr>Кафедра медичної та біоорганічної  хімії</vt:lpstr>
      <vt:lpstr>ПЛАН ЛЕКЦІЇ</vt:lpstr>
      <vt:lpstr>Презентация PowerPoint</vt:lpstr>
      <vt:lpstr>Класифікація карбонових кислот</vt:lpstr>
      <vt:lpstr>Презентация PowerPoint</vt:lpstr>
      <vt:lpstr>Монокарбонові кислоти</vt:lpstr>
      <vt:lpstr>Електронна будова карбоксильної групи</vt:lpstr>
      <vt:lpstr>Презентация PowerPoint</vt:lpstr>
      <vt:lpstr>Презентация PowerPoint</vt:lpstr>
      <vt:lpstr>Презентация PowerPoint</vt:lpstr>
      <vt:lpstr>Хімічні властивості</vt:lpstr>
      <vt:lpstr>Хімічні властивості</vt:lpstr>
      <vt:lpstr>Презентация PowerPoint</vt:lpstr>
      <vt:lpstr>Презентация PowerPoint</vt:lpstr>
      <vt:lpstr>Естери (складні  ефіри) — це  функціональні  похідні карбонових кислот, в яких гідроксильна  група замінена залишком спирту або фенолу —  OR.</vt:lpstr>
      <vt:lpstr>Презентация PowerPoint</vt:lpstr>
      <vt:lpstr>Презентация PowerPoint</vt:lpstr>
      <vt:lpstr>Презентация PowerPoint</vt:lpstr>
      <vt:lpstr>Презентация PowerPoint</vt:lpstr>
      <vt:lpstr> Ацильні похідні кофермента А мають велику  реакційною здатністю до нуклеофільного заміщення,  з його участю здійснюється перетворення холіна в  ацтилхолін. In vivo холін ацетилується за допомогою Ацетил-КоА з утворенням ацетилхоліну:</vt:lpstr>
      <vt:lpstr>Утворення галогенангідридів и ангідридів кислот</vt:lpstr>
      <vt:lpstr>Утворення амідів:</vt:lpstr>
      <vt:lpstr>Презентация PowerPoint</vt:lpstr>
      <vt:lpstr>Презентация PowerPoint</vt:lpstr>
      <vt:lpstr>Презентация PowerPoint</vt:lpstr>
      <vt:lpstr>Презентация PowerPoint</vt:lpstr>
      <vt:lpstr>Хімічні властивості і біологічна роль гідроксикислот</vt:lpstr>
      <vt:lpstr>Хімічні властивості гідрокислот  функціональних груп, що входять до їх  впливом.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ЦИКЛ ТРИКАРБОНОВИХ КИСЛОТ</vt:lpstr>
      <vt:lpstr>Презентация PowerPoint</vt:lpstr>
      <vt:lpstr>Презентация PowerPoint</vt:lpstr>
      <vt:lpstr>Презентация PowerPoint</vt:lpstr>
      <vt:lpstr>Презентация PowerPoint</vt:lpstr>
      <vt:lpstr>Ліпіди</vt:lpstr>
      <vt:lpstr>Головні функції ліпідів</vt:lpstr>
      <vt:lpstr>Класифікація ліпідів:</vt:lpstr>
      <vt:lpstr>Презентация PowerPoint</vt:lpstr>
      <vt:lpstr>Прості ліпіди</vt:lpstr>
      <vt:lpstr>Прості ліпіди</vt:lpstr>
      <vt:lpstr>Вищі жирні кислоти, які входять у жири</vt:lpstr>
      <vt:lpstr>Вищі жирні кислоти, які входять у жири</vt:lpstr>
      <vt:lpstr>Презентация PowerPoint</vt:lpstr>
      <vt:lpstr>ВЖК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Складні омилювані ліпіди</vt:lpstr>
      <vt:lpstr>Складні ліпіди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пр</dc:creator>
  <cp:lastModifiedBy>Андрей Чаленко</cp:lastModifiedBy>
  <cp:revision>74</cp:revision>
  <dcterms:created xsi:type="dcterms:W3CDTF">2023-01-13T06:50:25Z</dcterms:created>
  <dcterms:modified xsi:type="dcterms:W3CDTF">2023-01-20T11:18:53Z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2023-01-13T00:00:00Z</vt:filetime>
  </property>
</Properties>
</file>