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48"/>
  </p:notesMasterIdLst>
  <p:handoutMasterIdLst>
    <p:handoutMasterId r:id="rId49"/>
  </p:handoutMasterIdLst>
  <p:sldIdLst>
    <p:sldId id="309" r:id="rId5"/>
    <p:sldId id="311" r:id="rId6"/>
    <p:sldId id="317" r:id="rId7"/>
    <p:sldId id="319" r:id="rId8"/>
    <p:sldId id="321" r:id="rId9"/>
    <p:sldId id="322" r:id="rId10"/>
    <p:sldId id="326" r:id="rId11"/>
    <p:sldId id="325" r:id="rId12"/>
    <p:sldId id="314" r:id="rId13"/>
    <p:sldId id="327" r:id="rId14"/>
    <p:sldId id="328" r:id="rId15"/>
    <p:sldId id="313" r:id="rId16"/>
    <p:sldId id="318" r:id="rId17"/>
    <p:sldId id="267" r:id="rId18"/>
    <p:sldId id="269" r:id="rId19"/>
    <p:sldId id="270" r:id="rId20"/>
    <p:sldId id="274" r:id="rId21"/>
    <p:sldId id="271" r:id="rId22"/>
    <p:sldId id="263" r:id="rId23"/>
    <p:sldId id="312" r:id="rId24"/>
    <p:sldId id="276" r:id="rId25"/>
    <p:sldId id="277" r:id="rId26"/>
    <p:sldId id="303" r:id="rId27"/>
    <p:sldId id="297" r:id="rId28"/>
    <p:sldId id="284" r:id="rId29"/>
    <p:sldId id="272" r:id="rId30"/>
    <p:sldId id="279" r:id="rId31"/>
    <p:sldId id="286" r:id="rId32"/>
    <p:sldId id="287" r:id="rId33"/>
    <p:sldId id="280" r:id="rId34"/>
    <p:sldId id="293" r:id="rId35"/>
    <p:sldId id="296" r:id="rId36"/>
    <p:sldId id="298" r:id="rId37"/>
    <p:sldId id="299" r:id="rId38"/>
    <p:sldId id="301" r:id="rId39"/>
    <p:sldId id="329" r:id="rId40"/>
    <p:sldId id="302" r:id="rId41"/>
    <p:sldId id="285" r:id="rId42"/>
    <p:sldId id="278" r:id="rId43"/>
    <p:sldId id="304" r:id="rId44"/>
    <p:sldId id="306" r:id="rId45"/>
    <p:sldId id="283" r:id="rId46"/>
    <p:sldId id="308" r:id="rId47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639"/>
    <a:srgbClr val="D03A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3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9" d="100"/>
          <a:sy n="99" d="100"/>
        </p:scale>
        <p:origin x="357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BE06336-053D-414B-8AE4-ABC396D1DD08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8D331BE-4A26-441F-AE74-A51A4C94AC14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612178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40993F6-63CD-47BA-8763-A2A52200607A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F6B3765-1535-41FB-A927-AAD2D1E85382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1701522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dirty="0" smtClean="0"/>
              <a:t>1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165492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dirty="0" smtClean="0"/>
              <a:t>2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7675620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dirty="0" smtClean="0"/>
              <a:t>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3423460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dirty="0" smtClean="0"/>
              <a:t>9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078098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F6B3765-1535-41FB-A927-AAD2D1E85382}" type="slidenum">
              <a:rPr lang="ru-RU" noProof="1" dirty="0" smtClean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8279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rtlCol="0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E6520FB-C54B-4C7D-80C7-2F6DDCC22EBF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ый 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839788" y="987425"/>
            <a:ext cx="10515600" cy="337973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5186516"/>
            <a:ext cx="10514012" cy="682472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3ED7EB-58AB-428E-ACF7-49D2A52E56D9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rtlCol="0" anchor="ctr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489399"/>
            <a:ext cx="10514012" cy="1501826"/>
          </a:xfrm>
        </p:spPr>
        <p:txBody>
          <a:bodyPr rtlCol="0"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73E6BA6-17B4-4FB9-A7D9-2F5011A2CCBD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6212" y="372940"/>
            <a:ext cx="9302752" cy="2992904"/>
          </a:xfrm>
        </p:spPr>
        <p:txBody>
          <a:bodyPr rtlCol="0" anchor="ctr"/>
          <a:lstStyle>
            <a:lvl1pPr>
              <a:defRPr sz="44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373372"/>
            <a:ext cx="8752299" cy="54896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4509544"/>
            <a:ext cx="10512424" cy="1489496"/>
          </a:xfrm>
        </p:spPr>
        <p:txBody>
          <a:bodyPr rtlCol="0"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64165"/>
            <a:ext cx="2743200" cy="365125"/>
          </a:xfrm>
        </p:spPr>
        <p:txBody>
          <a:bodyPr rtlCol="0"/>
          <a:lstStyle/>
          <a:p>
            <a:pPr rtl="0"/>
            <a:fld id="{573A4B32-25BD-4828-A192-CE41C628ADA8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64165"/>
            <a:ext cx="4114800" cy="365125"/>
          </a:xfrm>
        </p:spPr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>
          <a:xfrm>
            <a:off x="8610600" y="6364165"/>
            <a:ext cx="2743200" cy="365125"/>
          </a:xfrm>
        </p:spPr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  <p:sp>
        <p:nvSpPr>
          <p:cNvPr id="9" name="Надпись 8"/>
          <p:cNvSpPr txBox="1"/>
          <p:nvPr/>
        </p:nvSpPr>
        <p:spPr>
          <a:xfrm>
            <a:off x="1111044" y="79463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ru-RU" sz="8000" noProof="1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0" name="Надпись 9"/>
          <p:cNvSpPr txBox="1"/>
          <p:nvPr/>
        </p:nvSpPr>
        <p:spPr>
          <a:xfrm>
            <a:off x="10437812" y="275101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ru-RU" sz="8000" noProof="1">
                <a:solidFill>
                  <a:schemeClr val="tx1"/>
                </a:solidFill>
                <a:effectLst/>
              </a:rPr>
              <a:t>»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50581"/>
            <a:ext cx="10514012" cy="1140644"/>
          </a:xfrm>
        </p:spPr>
        <p:txBody>
          <a:bodyPr rtlCol="0"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EF5FAC-77C2-46B7-98D0-99F5DE4E3138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ойной столбе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7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37282" y="188595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8" name="Текст 3"/>
          <p:cNvSpPr>
            <a:spLocks noGrp="1"/>
          </p:cNvSpPr>
          <p:nvPr>
            <p:ph type="body" sz="half" idx="15" hasCustomPrompt="1"/>
          </p:nvPr>
        </p:nvSpPr>
        <p:spPr>
          <a:xfrm>
            <a:off x="1356798" y="257175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0" name="Текст 3"/>
          <p:cNvSpPr>
            <a:spLocks noGrp="1"/>
          </p:cNvSpPr>
          <p:nvPr>
            <p:ph type="body" sz="half" idx="16" hasCustomPrompt="1"/>
          </p:nvPr>
        </p:nvSpPr>
        <p:spPr>
          <a:xfrm>
            <a:off x="4577441" y="257175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1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12" name="Текст 3"/>
          <p:cNvSpPr>
            <a:spLocks noGrp="1"/>
          </p:cNvSpPr>
          <p:nvPr>
            <p:ph type="body" sz="half" idx="17" hasCustomPrompt="1"/>
          </p:nvPr>
        </p:nvSpPr>
        <p:spPr>
          <a:xfrm>
            <a:off x="7829035" y="257175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249C62-B262-41FF-9EFF-8D6E8C401B4A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3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 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19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332085" y="4297503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0" name="Рисунок 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1" name="Текст 3"/>
          <p:cNvSpPr>
            <a:spLocks noGrp="1"/>
          </p:cNvSpPr>
          <p:nvPr>
            <p:ph type="body" sz="half" idx="18" hasCustomPrompt="1"/>
          </p:nvPr>
        </p:nvSpPr>
        <p:spPr>
          <a:xfrm>
            <a:off x="1332085" y="4873765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2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4568997" y="4297503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3" name="Рисунок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4" name="Текст 3"/>
          <p:cNvSpPr>
            <a:spLocks noGrp="1"/>
          </p:cNvSpPr>
          <p:nvPr>
            <p:ph type="body" sz="half" idx="19" hasCustomPrompt="1"/>
          </p:nvPr>
        </p:nvSpPr>
        <p:spPr>
          <a:xfrm>
            <a:off x="4567644" y="4873764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5" name="Текст 4"/>
          <p:cNvSpPr>
            <a:spLocks noGrp="1"/>
          </p:cNvSpPr>
          <p:nvPr>
            <p:ph type="body" sz="quarter" idx="13" hasCustomPrompt="1"/>
          </p:nvPr>
        </p:nvSpPr>
        <p:spPr>
          <a:xfrm>
            <a:off x="7804322" y="4297503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26" name="Рисунок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27" name="Текст 3"/>
          <p:cNvSpPr>
            <a:spLocks noGrp="1"/>
          </p:cNvSpPr>
          <p:nvPr>
            <p:ph type="body" sz="half" idx="20" hasCustomPrompt="1"/>
          </p:nvPr>
        </p:nvSpPr>
        <p:spPr>
          <a:xfrm>
            <a:off x="7804197" y="4873762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C478066-C09A-4FB5-B1B7-9587C9DBD9DD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C7C0A3-2FA9-4CE7-841B-530A6DAC9C91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80801-B3CB-4161-9F9B-8A76E85C7028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C81E6C-0201-4619-A2EF-7C98B368F231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rtlCol="0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8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rtlCol="0"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793631-BD76-4D8D-88A6-7A4790E3A8B4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120000" y="1825625"/>
            <a:ext cx="5025216" cy="435133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6319840" y="1825625"/>
            <a:ext cx="5033960" cy="435133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54D80CA-41C2-4BFE-804F-3A9D72999D2A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120000" y="1681163"/>
            <a:ext cx="5025216" cy="823912"/>
          </a:xfrm>
        </p:spPr>
        <p:txBody>
          <a:bodyPr rtlCol="0"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120000" y="2505075"/>
            <a:ext cx="5025216" cy="368458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 rtl="0"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6319840" y="2505075"/>
            <a:ext cx="5035548" cy="3684588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BEBB72-50CB-422F-85B0-F6074F343462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E70688-9AC8-4F19-ACA5-D0E549EB2FDA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806B3C-197C-40CB-A2E4-9E67AA60008E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20000" y="2057400"/>
            <a:ext cx="3652025" cy="3811588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698BD3-476B-4550-9723-23EDFF3399F5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Изображение с заголов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фото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120000" y="2057400"/>
            <a:ext cx="3652025" cy="3811588"/>
          </a:xfrm>
        </p:spPr>
        <p:txBody>
          <a:bodyPr rtlCol="0"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F1A716-8CEB-4D00-8BD4-C6F90011AFC9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artisticGlowEdges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Стиль образца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fld id="{0D73FAFC-BB07-43C7-9D2F-9A2A372AEB82}" type="datetime1">
              <a:rPr lang="ru-RU" noProof="1" smtClean="0"/>
              <a:t>27.03.2023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rtl="0"/>
            <a:fld id="{6D22F896-40B5-4ADD-8801-0D06FADFA095}" type="slidenum">
              <a:rPr lang="ru-RU" noProof="1" dirty="0" smtClean="0"/>
              <a:pPr/>
              <a:t>‹#›</a:t>
            </a:fld>
            <a:endParaRPr lang="ru-RU" noProof="1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.knmu.edu.ua/handle/123456789/1015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07" y="5339278"/>
            <a:ext cx="7623889" cy="1471448"/>
          </a:xfrm>
          <a:effectLst/>
          <a:scene3d>
            <a:camera prst="orthographicFront"/>
            <a:lightRig rig="threePt" dir="t"/>
          </a:scene3d>
          <a:sp3d prstMaterial="plastic"/>
        </p:spPr>
        <p:txBody>
          <a:bodyPr rtlCol="0">
            <a:normAutofit/>
          </a:bodyPr>
          <a:lstStyle/>
          <a:p>
            <a:r>
              <a:rPr lang="uk-UA" sz="4800" noProof="1">
                <a:solidFill>
                  <a:schemeClr val="tx1"/>
                </a:solidFill>
                <a:effectLst/>
                <a:ea typeface="Microsoft Himalaya" panose="01010100010101010101" pitchFamily="2" charset="0"/>
                <a:cs typeface="Microsoft Himalaya" panose="01010100010101010101" pitchFamily="2" charset="0"/>
              </a:rPr>
              <a:t>ЗАПОБІГАННЯ</a:t>
            </a:r>
            <a:r>
              <a:rPr lang="ru-RU" sz="4800" noProof="1">
                <a:solidFill>
                  <a:schemeClr val="tx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  </a:t>
            </a:r>
            <a:r>
              <a:rPr lang="ru-RU" sz="4800" noProof="1">
                <a:solidFill>
                  <a:schemeClr val="tx1"/>
                </a:solidFill>
                <a:effectLst/>
                <a:ea typeface="Microsoft Himalaya" panose="01010100010101010101" pitchFamily="2" charset="0"/>
                <a:cs typeface="Microsoft Himalaya" panose="01010100010101010101" pitchFamily="2" charset="0"/>
              </a:rPr>
              <a:t>ПОМИЛОК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33683" y="327660"/>
            <a:ext cx="4698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dirty="0">
                <a:solidFill>
                  <a:schemeClr val="accent3">
                    <a:lumMod val="75000"/>
                  </a:schemeClr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Репозитарій  ХНМУ</a:t>
            </a:r>
            <a:endParaRPr lang="ru-RU" sz="5400" dirty="0">
              <a:solidFill>
                <a:schemeClr val="accent3">
                  <a:lumMod val="75000"/>
                </a:schemeClr>
              </a:solidFill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327660"/>
            <a:ext cx="1905000" cy="190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65930" y="4357607"/>
            <a:ext cx="470936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2800" dirty="0"/>
              <a:t>Технологія реєстрації та</a:t>
            </a:r>
          </a:p>
          <a:p>
            <a:pPr algn="r"/>
            <a:r>
              <a:rPr lang="ru-RU" sz="2800" dirty="0"/>
              <a:t> самоархівування документів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34217" y="644139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971" y="0"/>
            <a:ext cx="4093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658306" y="612203"/>
            <a:ext cx="1517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  </a:t>
            </a:r>
            <a:endParaRPr lang="ru-RU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523" y="3322840"/>
            <a:ext cx="37427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Дочекатися повідомлення від координатора про завершення реєстрації з дозволом на розміщення матеріалів</a:t>
            </a:r>
            <a:endParaRPr lang="ru-RU" sz="2800" b="1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71912" y="391885"/>
            <a:ext cx="88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4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1703900" y="6431383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29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1493" y="0"/>
            <a:ext cx="761050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40916" y="643138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3400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639020" y="568661"/>
            <a:ext cx="1517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  </a:t>
            </a:r>
            <a:endParaRPr lang="ru-RU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68886" y="3444111"/>
            <a:ext cx="494211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Ознайомитися з основними вимогами Репозитарію ХНМУ, які викладені в Положенні та інших пов’язаних документах, розміщених на головній сторінці архіву</a:t>
            </a:r>
            <a:endParaRPr lang="ru-RU" sz="2800" b="1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6683" y="359228"/>
            <a:ext cx="88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5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1703900" y="6431383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11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87143" cy="6888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3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0422" y="3244334"/>
            <a:ext cx="2564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0"/>
            <a:ext cx="11811001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677542" y="645288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12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1CEACE-252F-9D47-6DFA-EA5B1EE1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716" y="506531"/>
            <a:ext cx="11189568" cy="5475605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BB1E3B-3951-943A-434B-627DF0F55C7A}"/>
              </a:ext>
            </a:extLst>
          </p:cNvPr>
          <p:cNvSpPr txBox="1"/>
          <p:nvPr/>
        </p:nvSpPr>
        <p:spPr>
          <a:xfrm>
            <a:off x="553915" y="6279898"/>
            <a:ext cx="6101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chemeClr val="bg1"/>
                </a:solidFill>
              </a:rPr>
              <a:t>https://repo.knmu.edu.ua/</a:t>
            </a:r>
          </a:p>
        </p:txBody>
      </p:sp>
    </p:spTree>
    <p:extLst>
      <p:ext uri="{BB962C8B-B14F-4D97-AF65-F5344CB8AC3E}">
        <p14:creationId xmlns:p14="http://schemas.microsoft.com/office/powerpoint/2010/main" val="2931580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407" y="5339278"/>
            <a:ext cx="7623889" cy="1471448"/>
          </a:xfrm>
        </p:spPr>
        <p:txBody>
          <a:bodyPr rtlCol="0">
            <a:normAutofit/>
          </a:bodyPr>
          <a:lstStyle/>
          <a:p>
            <a:pPr algn="ctr"/>
            <a:r>
              <a:rPr lang="uk-UA" sz="4800" noProof="1">
                <a:solidFill>
                  <a:schemeClr val="tx1"/>
                </a:solidFill>
                <a:effectLst/>
                <a:ea typeface="Microsoft Himalaya" panose="01010100010101010101" pitchFamily="2" charset="0"/>
                <a:cs typeface="Microsoft Himalaya" panose="01010100010101010101" pitchFamily="2" charset="0"/>
              </a:rPr>
              <a:t>І І</a:t>
            </a:r>
            <a:r>
              <a:rPr lang="uk-UA" sz="4800" noProof="1">
                <a:solidFill>
                  <a:schemeClr val="tx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        </a:t>
            </a:r>
            <a:r>
              <a:rPr lang="uk-UA" sz="4800" noProof="1">
                <a:solidFill>
                  <a:schemeClr val="tx1"/>
                </a:solidFill>
                <a:effectLst/>
                <a:ea typeface="Microsoft Himalaya" panose="01010100010101010101" pitchFamily="2" charset="0"/>
                <a:cs typeface="Microsoft Himalaya" panose="01010100010101010101" pitchFamily="2" charset="0"/>
              </a:rPr>
              <a:t>САМОАРХІВУВАННЯ</a:t>
            </a:r>
            <a:endParaRPr lang="ru-RU" sz="4800" noProof="1">
              <a:solidFill>
                <a:schemeClr val="tx1"/>
              </a:solidFill>
              <a:effectLst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3683" y="327660"/>
            <a:ext cx="4698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dirty="0">
                <a:solidFill>
                  <a:schemeClr val="accent3">
                    <a:lumMod val="75000"/>
                  </a:schemeClr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Репозитарій  ХНМУ</a:t>
            </a:r>
            <a:endParaRPr lang="ru-RU" sz="5400" dirty="0">
              <a:solidFill>
                <a:schemeClr val="accent3">
                  <a:lumMod val="75000"/>
                </a:schemeClr>
              </a:solidFill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327660"/>
            <a:ext cx="1905000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34217" y="644139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8971" y="0"/>
            <a:ext cx="4093028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35665" y="6394120"/>
            <a:ext cx="38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7681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598949" y="633969"/>
            <a:ext cx="17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</a:t>
            </a:r>
            <a:endParaRPr lang="ru-RU" sz="6000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18714" y="3973286"/>
            <a:ext cx="37229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Необхідно перевірити, чи не було розміщено цей матеріал раніше</a:t>
            </a:r>
          </a:p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(можливо</a:t>
            </a:r>
            <a:r>
              <a:rPr lang="ru-RU" sz="2800" b="1" dirty="0"/>
              <a:t>, в колекції іншої кафедри)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90514" y="402392"/>
            <a:ext cx="522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/>
              <a:t>1</a:t>
            </a:r>
            <a:endParaRPr lang="ru-RU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11713029" y="636196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14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-32" t="8133" r="424" b="33082"/>
          <a:stretch/>
        </p:blipFill>
        <p:spPr>
          <a:xfrm>
            <a:off x="0" y="0"/>
            <a:ext cx="7696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97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2262"/>
          <a:stretch/>
        </p:blipFill>
        <p:spPr>
          <a:xfrm>
            <a:off x="7859487" y="0"/>
            <a:ext cx="4332515" cy="6868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7765" y="396765"/>
            <a:ext cx="212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 </a:t>
            </a:r>
            <a:r>
              <a:rPr lang="uk-UA" sz="6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  <a:endParaRPr lang="ru-RU" sz="6000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2017" y="3958195"/>
            <a:ext cx="66507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Правильно обрати зібрання (</a:t>
            </a:r>
            <a:r>
              <a:rPr lang="ru-RU" sz="2800" b="1" dirty="0" err="1">
                <a:ea typeface="Microsoft Himalaya" panose="01010100010101010101" pitchFamily="2" charset="0"/>
                <a:cs typeface="Microsoft Himalaya" panose="01010100010101010101" pitchFamily="2" charset="0"/>
              </a:rPr>
              <a:t>колекцію</a:t>
            </a:r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) </a:t>
            </a:r>
            <a:r>
              <a:rPr lang="ru-RU" sz="2800" b="1" dirty="0" err="1">
                <a:ea typeface="Microsoft Himalaya" panose="01010100010101010101" pitchFamily="2" charset="0"/>
                <a:cs typeface="Microsoft Himalaya" panose="01010100010101010101" pitchFamily="2" charset="0"/>
              </a:rPr>
              <a:t>певної</a:t>
            </a:r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ru-RU" sz="2800" b="1" dirty="0" err="1">
                <a:ea typeface="Microsoft Himalaya" panose="01010100010101010101" pitchFamily="2" charset="0"/>
                <a:cs typeface="Microsoft Himalaya" panose="01010100010101010101" pitchFamily="2" charset="0"/>
              </a:rPr>
              <a:t>кафедри</a:t>
            </a:r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ru-RU" sz="28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лекційні матеріали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	навчально-методичні матеріали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	наукові праці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	наукові роботи молодих вчених</a:t>
            </a: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6843609" y="583775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683874" y="6387844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406085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85" y="316386"/>
            <a:ext cx="5247027" cy="2638236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85" y="3388523"/>
            <a:ext cx="5247027" cy="2219226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sp>
        <p:nvSpPr>
          <p:cNvPr id="7" name="Стрелка вправо 6"/>
          <p:cNvSpPr/>
          <p:nvPr/>
        </p:nvSpPr>
        <p:spPr>
          <a:xfrm rot="5400000">
            <a:off x="2641066" y="292925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2586" y="4502905"/>
            <a:ext cx="5620999" cy="2121592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769849" y="5534002"/>
            <a:ext cx="524301" cy="99373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9956" y="316386"/>
            <a:ext cx="5178480" cy="2638236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sp>
        <p:nvSpPr>
          <p:cNvPr id="18" name="Овал 17"/>
          <p:cNvSpPr/>
          <p:nvPr/>
        </p:nvSpPr>
        <p:spPr>
          <a:xfrm>
            <a:off x="554086" y="218452"/>
            <a:ext cx="937258" cy="532663"/>
          </a:xfrm>
          <a:prstGeom prst="ellipse">
            <a:avLst/>
          </a:prstGeom>
          <a:noFill/>
          <a:ln w="88900">
            <a:solidFill>
              <a:srgbClr val="C546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278" y="4672831"/>
            <a:ext cx="1030313" cy="6218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35760" y="2000510"/>
            <a:ext cx="2275835" cy="830822"/>
          </a:xfrm>
          <a:prstGeom prst="rect">
            <a:avLst/>
          </a:prstGeom>
          <a:ln w="6350">
            <a:solidFill>
              <a:schemeClr val="accent1">
                <a:shade val="50000"/>
              </a:schemeClr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9956" y="3388523"/>
            <a:ext cx="5178480" cy="2210723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3585" y="2768366"/>
            <a:ext cx="524301" cy="9937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8993585" y="5353004"/>
            <a:ext cx="524301" cy="993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18436" y="6346739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2558063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701050" y="686149"/>
            <a:ext cx="153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</a:t>
            </a:r>
            <a:endParaRPr lang="ru-RU" sz="6000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81848" y="4635387"/>
            <a:ext cx="3331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Правильно заповнити всі поля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1867" y="5589494"/>
            <a:ext cx="524301" cy="999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61457" y="478596"/>
            <a:ext cx="55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3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1808241" y="6404659"/>
            <a:ext cx="38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17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195" r="12721"/>
          <a:stretch/>
        </p:blipFill>
        <p:spPr>
          <a:xfrm>
            <a:off x="0" y="-17236"/>
            <a:ext cx="7690945" cy="687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9602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/>
          <a:srcRect l="487" t="21475" r="1332" b="16082"/>
          <a:stretch/>
        </p:blipFill>
        <p:spPr>
          <a:xfrm>
            <a:off x="0" y="775498"/>
            <a:ext cx="12192000" cy="60825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84516" y="640768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401610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4184" y="0"/>
            <a:ext cx="6147816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2543" y="302752"/>
            <a:ext cx="2112579" cy="724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Обо</a:t>
            </a:r>
            <a:r>
              <a:rPr lang="en-US" sz="2800" dirty="0"/>
              <a:t>’</a:t>
            </a:r>
            <a:r>
              <a:rPr lang="uk-UA" sz="2800" dirty="0"/>
              <a:t>язкові</a:t>
            </a:r>
            <a:r>
              <a:rPr lang="ru-RU" sz="2800" dirty="0"/>
              <a:t>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4838" y="5567085"/>
            <a:ext cx="524301" cy="999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07903" y="6382250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19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50882" y="302752"/>
            <a:ext cx="2798484" cy="724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Факультативні: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05147" y="1710160"/>
            <a:ext cx="58990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/>
              <a:t>•</a:t>
            </a:r>
            <a:r>
              <a:rPr lang="en-US" b="1" dirty="0"/>
              <a:t>	</a:t>
            </a:r>
            <a:r>
              <a:rPr lang="en-US" sz="2400" b="1" dirty="0"/>
              <a:t>AUTHORS  (</a:t>
            </a:r>
            <a:r>
              <a:rPr lang="ru-RU" sz="2400" b="1" dirty="0"/>
              <a:t>автори)</a:t>
            </a:r>
          </a:p>
          <a:p>
            <a:pPr lvl="0"/>
            <a:r>
              <a:rPr lang="ru-RU" sz="2400" b="1" dirty="0"/>
              <a:t>•	</a:t>
            </a:r>
            <a:r>
              <a:rPr lang="en-US" sz="2400" b="1" dirty="0"/>
              <a:t>TITLE  (</a:t>
            </a:r>
            <a:r>
              <a:rPr lang="ru-RU" sz="2400" b="1" dirty="0"/>
              <a:t>назва)</a:t>
            </a:r>
          </a:p>
          <a:p>
            <a:pPr lvl="0"/>
            <a:r>
              <a:rPr lang="ru-RU" sz="2400" b="1" dirty="0"/>
              <a:t>•	</a:t>
            </a:r>
            <a:r>
              <a:rPr lang="en-US" sz="2400" b="1" dirty="0"/>
              <a:t>DATE OF ISSUE  (</a:t>
            </a:r>
            <a:r>
              <a:rPr lang="ru-RU" sz="2400" b="1" dirty="0"/>
              <a:t>дата публікації)</a:t>
            </a:r>
          </a:p>
          <a:p>
            <a:pPr lvl="0"/>
            <a:r>
              <a:rPr lang="ru-RU" sz="2400" b="1" dirty="0"/>
              <a:t>•	</a:t>
            </a:r>
            <a:r>
              <a:rPr lang="en-US" sz="2400" b="1" dirty="0"/>
              <a:t>CITATION  (</a:t>
            </a:r>
            <a:r>
              <a:rPr lang="ru-RU" sz="2400" b="1" dirty="0"/>
              <a:t>цитування)</a:t>
            </a:r>
          </a:p>
          <a:p>
            <a:pPr lvl="0"/>
            <a:r>
              <a:rPr lang="ru-RU" sz="2400" b="1" dirty="0"/>
              <a:t>•	</a:t>
            </a:r>
            <a:r>
              <a:rPr lang="en-US" sz="2400" b="1" dirty="0"/>
              <a:t>TYPE  (</a:t>
            </a:r>
            <a:r>
              <a:rPr lang="ru-RU" sz="2400" b="1" dirty="0"/>
              <a:t>тип/вид)</a:t>
            </a:r>
          </a:p>
          <a:p>
            <a:pPr lvl="0"/>
            <a:r>
              <a:rPr lang="ru-RU" sz="2400" b="1" dirty="0"/>
              <a:t>•	</a:t>
            </a:r>
            <a:r>
              <a:rPr lang="en-US" sz="2400" b="1" dirty="0"/>
              <a:t>LANGUAGE  (</a:t>
            </a:r>
            <a:r>
              <a:rPr lang="ru-RU" sz="2400" b="1" dirty="0"/>
              <a:t>мова)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300216" y="1710160"/>
            <a:ext cx="60624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•	OTHER TITLES  (</a:t>
            </a:r>
            <a:r>
              <a:rPr lang="ru-RU" sz="2400" b="1" dirty="0">
                <a:solidFill>
                  <a:schemeClr val="bg1"/>
                </a:solidFill>
              </a:rPr>
              <a:t>інші назви)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</a:t>
            </a:r>
            <a:r>
              <a:rPr lang="en-US" sz="2400" b="1" dirty="0">
                <a:solidFill>
                  <a:schemeClr val="bg1"/>
                </a:solidFill>
              </a:rPr>
              <a:t>PUBLISHER  (</a:t>
            </a:r>
            <a:r>
              <a:rPr lang="ru-RU" sz="2400" b="1" dirty="0">
                <a:solidFill>
                  <a:schemeClr val="bg1"/>
                </a:solidFill>
              </a:rPr>
              <a:t>видавець)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</a:t>
            </a:r>
            <a:r>
              <a:rPr lang="en-US" sz="2400" b="1" dirty="0">
                <a:solidFill>
                  <a:schemeClr val="bg1"/>
                </a:solidFill>
              </a:rPr>
              <a:t>SERIES/REPORT NO  </a:t>
            </a:r>
          </a:p>
          <a:p>
            <a:r>
              <a:rPr lang="en-US" sz="2400" b="1" dirty="0">
                <a:solidFill>
                  <a:schemeClr val="bg1"/>
                </a:solidFill>
              </a:rPr>
              <a:t>(</a:t>
            </a:r>
            <a:r>
              <a:rPr lang="ru-RU" sz="2400" b="1" dirty="0">
                <a:solidFill>
                  <a:schemeClr val="bg1"/>
                </a:solidFill>
              </a:rPr>
              <a:t>номер серії/звіту)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</a:t>
            </a:r>
            <a:r>
              <a:rPr lang="en-US" sz="2400" b="1" dirty="0">
                <a:solidFill>
                  <a:schemeClr val="bg1"/>
                </a:solidFill>
              </a:rPr>
              <a:t>IDENTIFIERS  (</a:t>
            </a:r>
            <a:r>
              <a:rPr lang="ru-RU" sz="2400" b="1" dirty="0">
                <a:solidFill>
                  <a:schemeClr val="bg1"/>
                </a:solidFill>
              </a:rPr>
              <a:t>ідентифікатори)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</a:t>
            </a:r>
            <a:r>
              <a:rPr lang="en-US" sz="2400" b="1" dirty="0">
                <a:solidFill>
                  <a:schemeClr val="bg1"/>
                </a:solidFill>
              </a:rPr>
              <a:t>SUBJECT  KEYWORDS  (</a:t>
            </a:r>
            <a:r>
              <a:rPr lang="ru-RU" sz="2400" b="1" dirty="0">
                <a:solidFill>
                  <a:schemeClr val="bg1"/>
                </a:solidFill>
              </a:rPr>
              <a:t>ключові слова або словосполучення)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</a:t>
            </a:r>
            <a:r>
              <a:rPr lang="en-US" sz="2400" b="1" dirty="0">
                <a:solidFill>
                  <a:schemeClr val="bg1"/>
                </a:solidFill>
              </a:rPr>
              <a:t>ABSTRACT  (</a:t>
            </a:r>
            <a:r>
              <a:rPr lang="ru-RU" sz="2400" b="1" dirty="0">
                <a:solidFill>
                  <a:schemeClr val="bg1"/>
                </a:solidFill>
              </a:rPr>
              <a:t>анотація)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</a:t>
            </a:r>
            <a:r>
              <a:rPr lang="en-US" sz="2400" b="1" dirty="0">
                <a:solidFill>
                  <a:schemeClr val="bg1"/>
                </a:solidFill>
              </a:rPr>
              <a:t>SPONSORS  (</a:t>
            </a:r>
            <a:r>
              <a:rPr lang="ru-RU" sz="2400" b="1" dirty="0">
                <a:solidFill>
                  <a:schemeClr val="bg1"/>
                </a:solidFill>
              </a:rPr>
              <a:t>спонсори)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•	</a:t>
            </a:r>
            <a:r>
              <a:rPr lang="en-US" sz="2400" b="1" dirty="0">
                <a:solidFill>
                  <a:schemeClr val="bg1"/>
                </a:solidFill>
              </a:rPr>
              <a:t>DESCRIPTION  (</a:t>
            </a:r>
            <a:r>
              <a:rPr lang="ru-RU" sz="2400" b="1" dirty="0">
                <a:solidFill>
                  <a:schemeClr val="bg1"/>
                </a:solidFill>
              </a:rPr>
              <a:t>опис)</a:t>
            </a:r>
          </a:p>
        </p:txBody>
      </p:sp>
    </p:spTree>
    <p:extLst>
      <p:ext uri="{BB962C8B-B14F-4D97-AF65-F5344CB8AC3E}">
        <p14:creationId xmlns:p14="http://schemas.microsoft.com/office/powerpoint/2010/main" val="88058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637614" y="5355258"/>
            <a:ext cx="41210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b="1" dirty="0"/>
              <a:t>Борзенкова Вікторія Миколаївна</a:t>
            </a:r>
          </a:p>
          <a:p>
            <a:pPr algn="r"/>
            <a:r>
              <a:rPr lang="uk-UA" dirty="0"/>
              <a:t>головний бібліотекар</a:t>
            </a:r>
          </a:p>
          <a:p>
            <a:pPr algn="r"/>
            <a:r>
              <a:rPr lang="uk-UA" dirty="0"/>
              <a:t>інформаційно-бібліографічного відділу</a:t>
            </a:r>
          </a:p>
          <a:p>
            <a:pPr algn="r"/>
            <a:r>
              <a:rPr lang="uk-UA" dirty="0"/>
              <a:t>Наукової бібліотеки ХНМУ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834217" y="644139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527048" y="2215132"/>
            <a:ext cx="8924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Деякі принципи функціонування Репозитарію ХНМУ</a:t>
            </a:r>
            <a:endParaRPr lang="ru-RU" sz="28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554480" y="3288901"/>
            <a:ext cx="100802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Що слід враховувати при розміщенні матеріалу у Репозитарій</a:t>
            </a:r>
            <a:endParaRPr lang="ru-RU" sz="2800" b="1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1554479" y="3834520"/>
            <a:ext cx="6968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Вимоги до файлу електронної версії</a:t>
            </a:r>
            <a:endParaRPr lang="ru-RU" sz="2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457" y="2354830"/>
            <a:ext cx="243824" cy="24382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458" y="3428581"/>
            <a:ext cx="243861" cy="2438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0457" y="2891687"/>
            <a:ext cx="243861" cy="24386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457" y="3974200"/>
            <a:ext cx="243861" cy="2438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7048" y="2746656"/>
            <a:ext cx="10279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800" b="1" dirty="0">
                <a:solidFill>
                  <a:prstClr val="white"/>
                </a:solidFill>
              </a:rPr>
              <a:t>Які кроки треба зробити для реєстрації у Репозитарії</a:t>
            </a:r>
            <a:endParaRPr lang="ru-RU" sz="28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309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2207" y="0"/>
            <a:ext cx="740979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Ввести ПІБ всіх авторів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ПІБ авторів ввести мовою матеріалу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Ім’я та по-батькові ввести у своє віконце (праворуч)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Ім’я та по-батькові ввести повністю (незалежно від того, як  опубліковано у матеріалі)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Ім’я та по-батькові співавторів, які не є співробітниками ХНМУ і повні дані яких невідомі, можна ввести скорочено</a:t>
            </a:r>
            <a:endParaRPr lang="ru-RU" sz="2400" b="1" dirty="0">
              <a:solidFill>
                <a:srgbClr val="70AD47">
                  <a:lumMod val="50000"/>
                </a:srgbClr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3379" y="262759"/>
            <a:ext cx="38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AUTHORS</a:t>
            </a:r>
            <a:r>
              <a:rPr lang="uk-UA" sz="2400" b="1" dirty="0"/>
              <a:t> </a:t>
            </a:r>
            <a:r>
              <a:rPr lang="en-US" sz="2400" b="1" dirty="0"/>
              <a:t> (</a:t>
            </a:r>
            <a:r>
              <a:rPr lang="ru-RU" sz="2400" b="1" dirty="0"/>
              <a:t>автори)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69628" y="3429000"/>
            <a:ext cx="2112579" cy="724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Необхідно: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710" y="5567085"/>
            <a:ext cx="524301" cy="999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07903" y="6382250"/>
            <a:ext cx="417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20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7" y="806720"/>
            <a:ext cx="11327350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08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2207" y="0"/>
            <a:ext cx="740979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ПІБ авторів ввести повністю у двох варіантах: українською та англійською мовами, використовуючи транслітерацію, ухвалену законодавством України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. (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Слід узгодити правильний варіант з власником ПІБ)</a:t>
            </a:r>
            <a:endParaRPr lang="en-US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en-US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</a:t>
            </a:r>
            <a:r>
              <a:rPr lang="uk-UA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  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Модераторам рекомендовано зробити повний перелік варіантів ПІБ співробітників кафедри для того, щоб у подальшому копіювати та розміщувати у віконці (для виключення помилок і багатоваріантності)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93379" y="262759"/>
            <a:ext cx="38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AUTHORS</a:t>
            </a:r>
            <a:r>
              <a:rPr lang="uk-UA" sz="2400" b="1" dirty="0"/>
              <a:t> </a:t>
            </a:r>
            <a:r>
              <a:rPr lang="en-US" sz="2400" b="1" dirty="0"/>
              <a:t> (</a:t>
            </a:r>
            <a:r>
              <a:rPr lang="ru-RU" sz="2400" b="1" dirty="0"/>
              <a:t>автори)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69628" y="3195791"/>
            <a:ext cx="2112579" cy="7244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/>
              <a:t>Бажано: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92" y="867440"/>
            <a:ext cx="11144594" cy="2041110"/>
          </a:xfrm>
          <a:prstGeom prst="rect">
            <a:avLst/>
          </a:prstGeom>
          <a:ln w="88900">
            <a:solidFill>
              <a:schemeClr val="accent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0319" y="5587767"/>
            <a:ext cx="524301" cy="99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79236" y="6402932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21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103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2207" y="0"/>
            <a:ext cx="7409793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Ім’я та по-батькові або абревіатури </a:t>
            </a:r>
            <a:r>
              <a:rPr lang="ru-RU" sz="2400" b="1" dirty="0" err="1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вносити</a:t>
            </a:r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 у вікно, де має бути тільки прізвище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Вносити ПІБ літерами ВЕЛИКОГО РЕГІСТРУ  (ВАКУЛЕНКО С.І.)</a:t>
            </a: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93379" y="262759"/>
            <a:ext cx="3888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AUTHORS</a:t>
            </a:r>
            <a:r>
              <a:rPr lang="uk-UA" sz="2400" b="1" dirty="0"/>
              <a:t>  </a:t>
            </a:r>
            <a:r>
              <a:rPr lang="en-US" sz="2400" b="1" dirty="0"/>
              <a:t> (</a:t>
            </a:r>
            <a:r>
              <a:rPr lang="ru-RU" sz="2400" b="1" dirty="0"/>
              <a:t>автори)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669628" y="3136588"/>
            <a:ext cx="2112579" cy="724424"/>
          </a:xfrm>
          <a:prstGeom prst="rect">
            <a:avLst/>
          </a:prstGeom>
          <a:solidFill>
            <a:srgbClr val="C546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Не можна</a:t>
            </a:r>
            <a:r>
              <a:rPr lang="ru-RU" dirty="0"/>
              <a:t>: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62" y="1096040"/>
            <a:ext cx="11090167" cy="1668932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11704320" y="6391656"/>
            <a:ext cx="411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22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6312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en-US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Назву матеріалу ввести повністю. Вона повинна збігатися з опублікованою</a:t>
            </a:r>
            <a:endParaRPr lang="en-US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en-US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Додати варіанти назви іншими мовами, використовуючи функцію «+Додати ще»</a:t>
            </a: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0524" y="304800"/>
            <a:ext cx="23963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TITLE  </a:t>
            </a:r>
          </a:p>
          <a:p>
            <a:pPr algn="ctr"/>
            <a:r>
              <a:rPr lang="ru-RU" sz="2400" b="1" dirty="0"/>
              <a:t>(назва)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7" y="535632"/>
            <a:ext cx="2133785" cy="804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97728" y="1518829"/>
            <a:ext cx="417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OTHER TITLES</a:t>
            </a:r>
            <a:endParaRPr lang="uk-UA" sz="2400" b="1" dirty="0"/>
          </a:p>
          <a:p>
            <a:pPr algn="ctr"/>
            <a:r>
              <a:rPr lang="en-US" sz="2400" b="1" dirty="0"/>
              <a:t> (</a:t>
            </a:r>
            <a:r>
              <a:rPr lang="ru-RU" sz="2400" b="1" dirty="0"/>
              <a:t>інші назви)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47" y="2610024"/>
            <a:ext cx="2121592" cy="80474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281" y="4699653"/>
            <a:ext cx="10609903" cy="1704357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6883" y="5709105"/>
            <a:ext cx="524301" cy="999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76627" y="6404010"/>
            <a:ext cx="40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4814174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Писати назву літерами ВЕЛИКОГО РЕГІСТРУ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Ставити крапку наприкінці назви</a:t>
            </a: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60524" y="304800"/>
            <a:ext cx="239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TITLE  (назва)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68047" y="501259"/>
            <a:ext cx="2112579" cy="724424"/>
          </a:xfrm>
          <a:prstGeom prst="rect">
            <a:avLst/>
          </a:prstGeom>
          <a:solidFill>
            <a:srgbClr val="C546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/>
              <a:t>Не можна</a:t>
            </a:r>
            <a:r>
              <a:rPr lang="ru-RU" dirty="0"/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51228" y="863471"/>
            <a:ext cx="41726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OTHER TITLES (</a:t>
            </a:r>
            <a:r>
              <a:rPr lang="ru-RU" sz="2400" b="1" dirty="0"/>
              <a:t>інші назви)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225" y="4680858"/>
            <a:ext cx="10656922" cy="1676115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751339" y="6356973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0053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Ввести рік публікації матеріалу 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    День і місяць – факультативно</a:t>
            </a: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Вказати організацію, яка видала матеріал</a:t>
            </a: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08883" y="409903"/>
            <a:ext cx="372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DATE OF ISSUE </a:t>
            </a:r>
            <a:endParaRPr lang="uk-UA" sz="2400" b="1" dirty="0"/>
          </a:p>
          <a:p>
            <a:pPr algn="ctr"/>
            <a:r>
              <a:rPr lang="en-US" sz="2400" b="1" dirty="0"/>
              <a:t>(дата публікації)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7" y="535632"/>
            <a:ext cx="2133785" cy="8047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40533" y="4187658"/>
            <a:ext cx="417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PUBLISHER</a:t>
            </a:r>
            <a:r>
              <a:rPr lang="uk-UA" sz="2400" b="1" dirty="0"/>
              <a:t> </a:t>
            </a:r>
            <a:r>
              <a:rPr lang="en-US" sz="2400" b="1" dirty="0"/>
              <a:t> </a:t>
            </a:r>
            <a:endParaRPr lang="uk-UA" sz="2400" b="1" dirty="0"/>
          </a:p>
          <a:p>
            <a:pPr algn="ctr"/>
            <a:r>
              <a:rPr lang="en-US" sz="2400" b="1" dirty="0"/>
              <a:t>(</a:t>
            </a:r>
            <a:r>
              <a:rPr lang="ru-RU" sz="2400" b="1" dirty="0"/>
              <a:t>видавець)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40" y="4221986"/>
            <a:ext cx="2121592" cy="80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39448" y="6342545"/>
            <a:ext cx="40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85962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33616" y="419680"/>
            <a:ext cx="18184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CITATION</a:t>
            </a:r>
            <a:endParaRPr lang="uk-UA" sz="2400" b="1" dirty="0"/>
          </a:p>
          <a:p>
            <a:pPr algn="ctr"/>
            <a:r>
              <a:rPr lang="en-US" sz="2400" b="1" dirty="0"/>
              <a:t>(</a:t>
            </a:r>
            <a:r>
              <a:rPr lang="ru-RU" sz="2400" b="1" dirty="0"/>
              <a:t>цитування)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829" y="0"/>
            <a:ext cx="7413171" cy="51397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95" y="5366657"/>
            <a:ext cx="9733062" cy="1117773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9487" y="5678684"/>
            <a:ext cx="518205" cy="99373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713464" y="640545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406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48" y="479372"/>
            <a:ext cx="2133785" cy="8047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5086" y="319864"/>
            <a:ext cx="8686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•	Ввести повний бібліографічний опис для опублікованих матеріалів згідно ДСТУ ГОСТ 7.1-2006. Приклади є на головній сторінці Репозитарію</a:t>
            </a:r>
          </a:p>
          <a:p>
            <a:r>
              <a:rPr lang="ru-RU" sz="2400" b="1" dirty="0"/>
              <a:t>•	Бібліографічний опис має бути внесений мовою оригіналу. Статтю слід описувати мовою публікації, джерело (за знаком «//») – на мові оформлення джерела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135086" y="4466774"/>
            <a:ext cx="851262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•	Ввести прізвища та ініціали всіх авторів</a:t>
            </a:r>
          </a:p>
          <a:p>
            <a:r>
              <a:rPr lang="ru-RU" sz="2400" b="1" dirty="0"/>
              <a:t>•	У матеріалах конференцій вказати Місце проведення конференції, Дату проведення конференції та Вихідні дані (тобто де і коли видавався збірник)</a:t>
            </a:r>
          </a:p>
          <a:p>
            <a:r>
              <a:rPr lang="ru-RU" sz="2400" b="1" dirty="0"/>
              <a:t>•	Вказати сторінки, на яких розміщено матеріал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2628188"/>
            <a:ext cx="12192000" cy="14640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32" y="2763134"/>
            <a:ext cx="11137553" cy="13290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4716" y="5673500"/>
            <a:ext cx="518205" cy="9937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27999" y="6400520"/>
            <a:ext cx="398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0537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77342" y="319864"/>
            <a:ext cx="8044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endParaRPr lang="ru-RU" sz="20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555" y="504530"/>
            <a:ext cx="2121592" cy="80474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03171" y="391991"/>
            <a:ext cx="8088085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•  </a:t>
            </a:r>
            <a:r>
              <a:rPr lang="ru-RU" sz="2400" b="1" dirty="0"/>
              <a:t>Обрати з Прикладів бібліографічного опису (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3"/>
              </a:rPr>
              <a:t>https://repo.knmu.edu.ua/handle/123456789/1015</a:t>
            </a:r>
            <a:r>
              <a:rPr lang="uk-UA" sz="2400" b="1" dirty="0">
                <a:solidFill>
                  <a:schemeClr val="accent6">
                    <a:lumMod val="60000"/>
                    <a:lumOff val="40000"/>
                  </a:schemeClr>
                </a:solidFill>
                <a:hlinkClick r:id="rId3"/>
              </a:rPr>
              <a:t> </a:t>
            </a:r>
            <a:r>
              <a:rPr lang="ru-RU" sz="2400" b="1" dirty="0"/>
              <a:t>), той, що відповідає потребі, скопіювати його у документ програми </a:t>
            </a:r>
            <a:r>
              <a:rPr lang="en-US" sz="2400" b="1" dirty="0"/>
              <a:t>Word, </a:t>
            </a:r>
            <a:r>
              <a:rPr lang="ru-RU" sz="2400" b="1" dirty="0"/>
              <a:t>замінити дані на необхідні, зберігаючи бібліографічні і розділові знаки. Потім готовий опис скопіювати та розмістити у віконце</a:t>
            </a:r>
          </a:p>
          <a:p>
            <a:r>
              <a:rPr lang="ru-RU" sz="2000" dirty="0"/>
              <a:t>	</a:t>
            </a:r>
            <a:endParaRPr lang="ru-RU" sz="20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5989" y="5667100"/>
            <a:ext cx="518205" cy="99373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184" y="3058009"/>
            <a:ext cx="7536674" cy="3418159"/>
          </a:xfrm>
          <a:prstGeom prst="rect">
            <a:avLst/>
          </a:prstGeom>
          <a:ln w="88900"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717381" y="6403016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48685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4484914"/>
            <a:ext cx="12192000" cy="176348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77342" y="319864"/>
            <a:ext cx="80445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690257" y="504530"/>
            <a:ext cx="81316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•	Використовувати літери ВЕЛИКОГО РЕГІСТРУ поза правилами правопису</a:t>
            </a:r>
          </a:p>
          <a:p>
            <a:r>
              <a:rPr lang="ru-RU" sz="2400" b="1" dirty="0"/>
              <a:t>•	Змінювати послідовність ПІБ авторів</a:t>
            </a:r>
          </a:p>
          <a:p>
            <a:r>
              <a:rPr lang="ru-RU" sz="2400" b="1" dirty="0"/>
              <a:t>•	Переводити дані на українську чи іншу мову</a:t>
            </a:r>
          </a:p>
          <a:p>
            <a:r>
              <a:rPr lang="ru-RU" sz="2400" b="1" dirty="0"/>
              <a:t>•	Тире і дефіс вживати невідповідно правопису</a:t>
            </a:r>
          </a:p>
          <a:p>
            <a:r>
              <a:rPr lang="ru-RU" sz="2400" b="1" dirty="0"/>
              <a:t>•	Необдумано використовувати пробіли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72" y="504530"/>
            <a:ext cx="2127688" cy="80474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72887" y="4711964"/>
            <a:ext cx="109727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БОЯРСЬКИЙ Є. М. ДІАГНОСТИКА ЗАПАЛЬНИХ ЗАХВОРЮВАНЬ НИЖНІХ ДИХАЛЬНИХ ШЛЯХІВ У ДІТЕЙ / Г. О. АВДЄЄВСЬКА, Є. М. БОЯРСЬКИЙ // </a:t>
            </a:r>
            <a:r>
              <a:rPr lang="en-US" sz="20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ISIC-2020 : [International Scientific Interdisciplinary Conference for medical students and young scientists, </a:t>
            </a:r>
            <a:r>
              <a:rPr lang="ru-RU" sz="20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Харків, 08–09 жовтня 2020] : збірка тез / ХНМУ. – Харків, 2020. – С. 17–18</a:t>
            </a:r>
            <a:r>
              <a:rPr lang="ru-RU" sz="2000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.</a:t>
            </a:r>
            <a:r>
              <a:rPr lang="ru-RU" sz="2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745685" y="6423906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9873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6636B6-A233-459A-95E5-DFBD46F36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060" y="5183830"/>
            <a:ext cx="7623889" cy="787202"/>
          </a:xfrm>
          <a:effectLst/>
        </p:spPr>
        <p:txBody>
          <a:bodyPr rtlCol="0">
            <a:normAutofit/>
          </a:bodyPr>
          <a:lstStyle/>
          <a:p>
            <a:pPr algn="ctr"/>
            <a:r>
              <a:rPr lang="uk-UA" sz="4800" noProof="1">
                <a:solidFill>
                  <a:schemeClr val="tx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І         </a:t>
            </a:r>
            <a:r>
              <a:rPr lang="uk-UA" sz="4800" noProof="1">
                <a:solidFill>
                  <a:schemeClr val="tx1"/>
                </a:solidFill>
                <a:effectLst/>
                <a:ea typeface="Microsoft Himalaya" panose="01010100010101010101" pitchFamily="2" charset="0"/>
                <a:cs typeface="Microsoft Himalaya" panose="01010100010101010101" pitchFamily="2" charset="0"/>
              </a:rPr>
              <a:t>РЕЄСТАЦІЯ</a:t>
            </a:r>
            <a:endParaRPr lang="ru-RU" sz="4800" noProof="1">
              <a:solidFill>
                <a:schemeClr val="tx1"/>
              </a:solidFill>
              <a:effectLst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3683" y="327660"/>
            <a:ext cx="4698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sz="5400" dirty="0">
                <a:solidFill>
                  <a:schemeClr val="accent3">
                    <a:lumMod val="75000"/>
                  </a:schemeClr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Репозитарій  ХНМУ</a:t>
            </a:r>
            <a:endParaRPr lang="ru-RU" sz="5400" dirty="0">
              <a:solidFill>
                <a:schemeClr val="accent3">
                  <a:lumMod val="75000"/>
                </a:schemeClr>
              </a:solidFill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" y="327660"/>
            <a:ext cx="1905000" cy="1905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34217" y="6441394"/>
            <a:ext cx="28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1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0430" y="0"/>
            <a:ext cx="401157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712214" y="6301419"/>
            <a:ext cx="4503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2320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" y="0"/>
            <a:ext cx="11811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Приклад складання бібліографічного опису статті чотирьох авторів зі збірки матеріалів конференції:</a:t>
            </a:r>
          </a:p>
          <a:p>
            <a:endParaRPr lang="ru-RU" sz="2000" b="1" dirty="0">
              <a:solidFill>
                <a:schemeClr val="bg1"/>
              </a:solidFill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ru-RU" sz="20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Назва статті•/•Ініціали та прізвище першого автора,•ініціали та прізвища наступних авторів•//•Назва конференції•:•інформація про те, який захід проведено,•де проходила конференція,•коли проходила конференція•/•хто проводив конференцію.•–•Місто видання збірника•:•назва видавництва,•рік видання збірника.•–•Сторінки, на яких розміщено статтю.</a:t>
            </a:r>
          </a:p>
          <a:p>
            <a:endParaRPr lang="ru-RU" sz="2000" b="1" dirty="0">
              <a:solidFill>
                <a:schemeClr val="bg1"/>
              </a:solidFill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ru-RU" sz="24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Результат:</a:t>
            </a:r>
          </a:p>
          <a:p>
            <a:endParaRPr lang="ru-RU" sz="2000" b="1" dirty="0">
              <a:solidFill>
                <a:schemeClr val="bg1"/>
              </a:solidFill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r>
              <a:rPr lang="ru-RU" sz="20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Магістратура•–•складова•частина•наукової•діяльності•фахівця•/•І.•І.•Соколова,•О.•Г.•Денисова, •О.•Ю.•Стоян,•О.•Г.•Ярошенко•//•Сучасний•стан•та•перспективи•підготовки•лікарів-інтернів• у•Харківському•національному•медичному•університеті•:•матеріали•ХХХІХ•навчально- методичної•конференції,•Харків,•11•квітня•2012•р.•/•ХНМУ.•–•Харків•:•ХНМУ,•2012.•–•С.•69–71.</a:t>
            </a:r>
          </a:p>
          <a:p>
            <a:r>
              <a:rPr lang="ru-RU" sz="20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         </a:t>
            </a:r>
          </a:p>
          <a:p>
            <a:r>
              <a:rPr lang="ru-RU" sz="2000" b="1" dirty="0">
                <a:solidFill>
                  <a:schemeClr val="bg1"/>
                </a:solidFill>
                <a:ea typeface="Microsoft Himalaya" panose="01010100010101010101" pitchFamily="2" charset="0"/>
                <a:cs typeface="Microsoft Himalaya" panose="01010100010101010101" pitchFamily="2" charset="0"/>
              </a:rPr>
              <a:t>(• – один пробіл)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04320" y="640080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30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20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1486" y="-17912"/>
            <a:ext cx="7380514" cy="68759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5777" y="1007018"/>
            <a:ext cx="372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SERIES</a:t>
            </a:r>
            <a:r>
              <a:rPr lang="ru-RU" sz="2400" b="1" dirty="0"/>
              <a:t>/</a:t>
            </a:r>
            <a:r>
              <a:rPr lang="en-US" sz="2400" b="1" dirty="0"/>
              <a:t>REPORT NO</a:t>
            </a:r>
            <a:r>
              <a:rPr lang="ru-RU" sz="2400" b="1" dirty="0"/>
              <a:t> (номер серії/звіту)</a:t>
            </a:r>
            <a:r>
              <a:rPr lang="ru-RU" sz="2400" dirty="0"/>
              <a:t> </a:t>
            </a:r>
            <a:endParaRPr lang="uk-UA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8632" y="3890060"/>
            <a:ext cx="417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IDENTIFIERS</a:t>
            </a:r>
            <a:r>
              <a:rPr lang="uk-UA" sz="2400" b="1" dirty="0"/>
              <a:t> (ідентифікатори)</a:t>
            </a:r>
            <a:r>
              <a:rPr lang="uk-UA" sz="2400" dirty="0"/>
              <a:t> </a:t>
            </a:r>
            <a:endParaRPr lang="ru-RU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00258" y="2763301"/>
            <a:ext cx="3043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      Факультативно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704320" y="6409944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31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0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Обрати вид документу, що дійсно відповідає матеріалу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Обрати мову основного тексту твору</a:t>
            </a: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9033" y="509249"/>
            <a:ext cx="372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TYPE</a:t>
            </a:r>
            <a:endParaRPr lang="uk-UA" sz="2400" b="1" dirty="0"/>
          </a:p>
          <a:p>
            <a:pPr algn="ctr"/>
            <a:r>
              <a:rPr lang="en-US" sz="2400" b="1" dirty="0"/>
              <a:t> (</a:t>
            </a:r>
            <a:r>
              <a:rPr lang="ru-RU" sz="2400" b="1" dirty="0"/>
              <a:t>тип / вид)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7" y="687002"/>
            <a:ext cx="2133785" cy="804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88768" y="1808989"/>
            <a:ext cx="3186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LANGUAGE </a:t>
            </a:r>
            <a:endParaRPr lang="uk-UA" sz="2400" b="1" dirty="0"/>
          </a:p>
          <a:p>
            <a:pPr algn="ctr"/>
            <a:r>
              <a:rPr lang="en-US" sz="2400" b="1" dirty="0"/>
              <a:t>(</a:t>
            </a:r>
            <a:r>
              <a:rPr lang="ru-RU" sz="2400" b="1" dirty="0"/>
              <a:t>мова)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264" y="3788229"/>
            <a:ext cx="10154685" cy="2666999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1744949" y="6445648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1190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Ввести основні терміни, що описують тематику чи зміст публікації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Ввести кожне словосполучення в окреме віконце, використовуючи функцію «+Додати ще»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Писати словосполучення з маленької літери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Не ставити знаки пунктуації</a:t>
            </a: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9033" y="542416"/>
            <a:ext cx="372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SUBJECT  KEYWORDS (ключові  слова  або словосполучення)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7" y="542416"/>
            <a:ext cx="2133785" cy="80474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05" y="5040086"/>
            <a:ext cx="10868544" cy="1284513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4939" y="5783000"/>
            <a:ext cx="524301" cy="99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44949" y="6413499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8537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Вносити слова літерами ВЕЛИКОГО РЕГІСТРУ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Вносити словосполучення через кому в одне віконце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Починати кожне словосполучення з великої літери і наприкінці ставити знаки пунктуації</a:t>
            </a: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19033" y="542416"/>
            <a:ext cx="37259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SUBJECT  KEYWORDS (ключові  слова  або словосполучення)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3" y="5094514"/>
            <a:ext cx="10863207" cy="1251857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047" y="542416"/>
            <a:ext cx="2127688" cy="804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76888" y="6417519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34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40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1486" y="0"/>
            <a:ext cx="73805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Анотації, резюме слід вводити відформатованими</a:t>
            </a: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059" y="420073"/>
            <a:ext cx="372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ABSTRACT </a:t>
            </a:r>
            <a:endParaRPr lang="uk-UA" sz="2400" b="1" dirty="0"/>
          </a:p>
          <a:p>
            <a:pPr algn="ctr"/>
            <a:r>
              <a:rPr lang="en-US" sz="2400" b="1" dirty="0"/>
              <a:t>(</a:t>
            </a:r>
            <a:r>
              <a:rPr lang="ru-RU" sz="2400" b="1" dirty="0"/>
              <a:t>анотація)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701" y="1740443"/>
            <a:ext cx="2133785" cy="80474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57" y="5647842"/>
            <a:ext cx="524301" cy="99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1685" y="6373305"/>
            <a:ext cx="39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35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12" y="3034558"/>
            <a:ext cx="10347571" cy="1634538"/>
          </a:xfrm>
          <a:prstGeom prst="rect">
            <a:avLst/>
          </a:prstGeom>
          <a:scene3d>
            <a:camera prst="orthographicFront"/>
            <a:lightRig rig="threePt" dir="t"/>
          </a:scene3d>
          <a:sp3d contourW="88900">
            <a:contourClr>
              <a:schemeClr val="accent1">
                <a:lumMod val="75000"/>
              </a:schemeClr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722" y="3540904"/>
            <a:ext cx="1030313" cy="62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22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11486" y="0"/>
            <a:ext cx="73805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Використовувати приховані абзаці та розриви слів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Використовувати літери ВЕЛИКОГО РЕГІСТРУ поза правилами правопису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Вносити занадто великі об’єми тексту</a:t>
            </a: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2059" y="420073"/>
            <a:ext cx="372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ABSTRACT </a:t>
            </a:r>
            <a:endParaRPr lang="uk-UA" sz="2400" b="1" dirty="0"/>
          </a:p>
          <a:p>
            <a:pPr algn="ctr"/>
            <a:r>
              <a:rPr lang="en-US" sz="2400" b="1" dirty="0"/>
              <a:t>(</a:t>
            </a:r>
            <a:r>
              <a:rPr lang="ru-RU" sz="2400" b="1" dirty="0"/>
              <a:t>анотація)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997" y="2520314"/>
            <a:ext cx="6976645" cy="2289464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4867893" y="4876797"/>
            <a:ext cx="6096000" cy="1754326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C54639"/>
                </a:solidFill>
              </a:rPr>
              <a:t>Hypercholesterolemia is a huge problem¶</a:t>
            </a:r>
          </a:p>
          <a:p>
            <a:r>
              <a:rPr lang="en-US" dirty="0">
                <a:solidFill>
                  <a:srgbClr val="C54639"/>
                </a:solidFill>
              </a:rPr>
              <a:t>facing nowadayspopulation, and it behooves¶</a:t>
            </a:r>
          </a:p>
          <a:p>
            <a:r>
              <a:rPr lang="en-US" dirty="0">
                <a:solidFill>
                  <a:srgbClr val="C54639"/>
                </a:solidFill>
              </a:rPr>
              <a:t>us as health care professionals to get more¶</a:t>
            </a:r>
          </a:p>
          <a:p>
            <a:r>
              <a:rPr lang="en-US" dirty="0">
                <a:solidFill>
                  <a:srgbClr val="C54639"/>
                </a:solidFill>
              </a:rPr>
              <a:t>patients on efficacious therapies like sta-¶</a:t>
            </a:r>
          </a:p>
          <a:p>
            <a:r>
              <a:rPr lang="en-US" dirty="0">
                <a:solidFill>
                  <a:srgbClr val="C54639"/>
                </a:solidFill>
              </a:rPr>
              <a:t>tins which are cost-effective since they are¶</a:t>
            </a:r>
          </a:p>
          <a:p>
            <a:r>
              <a:rPr lang="en-US" dirty="0">
                <a:solidFill>
                  <a:srgbClr val="C54639"/>
                </a:solidFill>
              </a:rPr>
              <a:t>now largely generic.¶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700" y="3043200"/>
            <a:ext cx="1030313" cy="6218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11685" y="6373305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36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798" y="1267731"/>
            <a:ext cx="212768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9211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78828" y="-17912"/>
            <a:ext cx="7413171" cy="687591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Будь яка інша описова інформація. Можна вказати зміст матеріалу, відгуки, коментарі про матеріал тощо – ті дані, для яких відсутні окремі поля (в довільній формі), інформацію, яка призначається для адміністратора Репозитарію</a:t>
            </a: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868" y="591516"/>
            <a:ext cx="37259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DESCRIPTION </a:t>
            </a:r>
            <a:endParaRPr lang="uk-UA" sz="2400" b="1" dirty="0"/>
          </a:p>
          <a:p>
            <a:pPr algn="ctr"/>
            <a:r>
              <a:rPr lang="en-US" sz="2400" b="1" dirty="0"/>
              <a:t>(</a:t>
            </a:r>
            <a:r>
              <a:rPr lang="ru-RU" sz="2400" b="1" dirty="0"/>
              <a:t>опис)</a:t>
            </a:r>
            <a:endParaRPr lang="uk-UA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800258" y="776183"/>
            <a:ext cx="30437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      Факультативно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8" y="4441372"/>
            <a:ext cx="11243439" cy="1970314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790737" y="6404284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37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646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639020" y="568661"/>
            <a:ext cx="1517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  </a:t>
            </a:r>
            <a:endParaRPr lang="ru-RU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92733" y="5006676"/>
            <a:ext cx="3331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/>
              <a:t>Прикріпити файл</a:t>
            </a:r>
            <a:endParaRPr lang="ru-RU" sz="2800" b="1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7197" y="5616218"/>
            <a:ext cx="524301" cy="9998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6030"/>
          <a:stretch/>
        </p:blipFill>
        <p:spPr>
          <a:xfrm>
            <a:off x="0" y="0"/>
            <a:ext cx="7399283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683" y="359228"/>
            <a:ext cx="8896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4</a:t>
            </a:r>
            <a:endParaRPr lang="ru-RU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11703900" y="6431383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38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001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Використовувати рекомендований формат (pdf з окремим текстовим шаром)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Розмір файлу має бути не більше 500 Мб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У файлі мають бути назва твору і ПІБ всіх авторів</a:t>
            </a:r>
          </a:p>
          <a:p>
            <a:pPr lvl="0" defTabSz="914400"/>
            <a:r>
              <a:rPr lang="uk-UA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Назви файлів мають були </a:t>
            </a:r>
          </a:p>
          <a:p>
            <a:pPr lvl="0" defTabSz="914400"/>
            <a:r>
              <a:rPr lang="uk-UA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коректними  та змістовними </a:t>
            </a:r>
          </a:p>
          <a:p>
            <a:pPr lvl="0" defTabSz="914400"/>
            <a:r>
              <a:rPr lang="uk-UA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(осмисленими)  і  довжиною </a:t>
            </a:r>
          </a:p>
          <a:p>
            <a:pPr lvl="0" defTabSz="914400"/>
            <a:r>
              <a:rPr lang="uk-UA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до 50 символів. Рекомендована </a:t>
            </a:r>
          </a:p>
          <a:p>
            <a:pPr lvl="0" defTabSz="914400"/>
            <a:r>
              <a:rPr lang="uk-UA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назва файлу латиницею у форматі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Author1_Title.pdf.</a:t>
            </a:r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r>
              <a:rPr lang="en-US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uk-UA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Наприклад, </a:t>
            </a:r>
          </a:p>
          <a:p>
            <a:pPr lvl="0" defTabSz="914400"/>
            <a:r>
              <a:rPr lang="en-US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Sydorenko1_Marker_oxidative_stress.pdf</a:t>
            </a:r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9638" y="363293"/>
            <a:ext cx="239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ФАЙЛ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7" y="363293"/>
            <a:ext cx="2133785" cy="8047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4743" y="2899309"/>
            <a:ext cx="5902626" cy="3599461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8859" y="5730804"/>
            <a:ext cx="524301" cy="9998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66884" y="6361303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39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9166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93476" y="336533"/>
            <a:ext cx="1772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</a:t>
            </a:r>
            <a:endParaRPr lang="ru-RU" sz="6000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50771" y="394312"/>
            <a:ext cx="86384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Вибрати пункт меню «Вхід – Обліковий запис» і натиснути посилання «Новий користувач?  Зареєструйтеся!»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56242" y="103411"/>
            <a:ext cx="522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000" dirty="0"/>
              <a:t>1</a:t>
            </a:r>
            <a:endParaRPr lang="ru-RU" sz="6000" dirty="0"/>
          </a:p>
        </p:txBody>
      </p:sp>
      <p:sp>
        <p:nvSpPr>
          <p:cNvPr id="3" name="TextBox 2"/>
          <p:cNvSpPr txBox="1"/>
          <p:nvPr/>
        </p:nvSpPr>
        <p:spPr>
          <a:xfrm>
            <a:off x="11793990" y="6382512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4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3241" y="3947149"/>
            <a:ext cx="243861" cy="243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048" y="1810294"/>
            <a:ext cx="11054482" cy="47568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2439" y="2545182"/>
            <a:ext cx="1859441" cy="6218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64217" y="5480260"/>
            <a:ext cx="52430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8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У файл, крім сторінок з твором, додати скан титульного листка або обгортки, залежно від того, де є вся інформація про видання, та сторінку зі змісту, де вказано заявлений твір</a:t>
            </a: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649638" y="363293"/>
            <a:ext cx="2396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ФАЙЛ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7" y="363293"/>
            <a:ext cx="2121592" cy="804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27" y="2991254"/>
            <a:ext cx="2664373" cy="3649032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80" y="2991254"/>
            <a:ext cx="2574317" cy="3649032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0294" y="2991254"/>
            <a:ext cx="2817718" cy="3649032"/>
          </a:xfrm>
          <a:prstGeom prst="rect">
            <a:avLst/>
          </a:prstGeom>
          <a:ln w="88900">
            <a:solidFill>
              <a:schemeClr val="accent1">
                <a:shade val="50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5997" y="5640455"/>
            <a:ext cx="524301" cy="9998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695176" y="6382512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40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5282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8047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Використовувати файли без окремого текстового шару (текст не копіюється построково)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Сторінки тексту розташовувати  непослідовно. Не слід розміщувати розвороти сторінок</a:t>
            </a:r>
          </a:p>
          <a:p>
            <a:pPr lvl="0"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Файл повинен виглядати належно, з рівно відсканованими сторінками, рівно обрізаними полями</a:t>
            </a:r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7" y="338064"/>
            <a:ext cx="2127688" cy="8047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4832" y="338064"/>
            <a:ext cx="2395936" cy="6462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704320" y="6364224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41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4534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4" r="1567"/>
          <a:stretch/>
        </p:blipFill>
        <p:spPr>
          <a:xfrm>
            <a:off x="3404616" y="0"/>
            <a:ext cx="8787384" cy="6901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784516" y="6419088"/>
            <a:ext cx="421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42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608" y="1252728"/>
            <a:ext cx="30723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Далі надається згода на Авторський договір і залишається очікувати на результат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/>
              <a:t>При виконанні всіх вимог матеріал буде затверджено до розміщення</a:t>
            </a:r>
          </a:p>
        </p:txBody>
      </p:sp>
    </p:spTree>
    <p:extLst>
      <p:ext uri="{BB962C8B-B14F-4D97-AF65-F5344CB8AC3E}">
        <p14:creationId xmlns:p14="http://schemas.microsoft.com/office/powerpoint/2010/main" val="921254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3962" y="1399411"/>
            <a:ext cx="9805726" cy="1756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9528" y="4485783"/>
            <a:ext cx="1720925" cy="17209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660453" y="632788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43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04872" y="4758220"/>
            <a:ext cx="70527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400" dirty="0"/>
              <a:t>Борзенкова Вікторія Миколаївна</a:t>
            </a:r>
          </a:p>
          <a:p>
            <a:pPr algn="r"/>
            <a:r>
              <a:rPr lang="uk-UA" sz="2400" dirty="0"/>
              <a:t>2023</a:t>
            </a:r>
          </a:p>
          <a:p>
            <a:pPr algn="r"/>
            <a:r>
              <a:rPr lang="uk-UA" sz="2400" dirty="0"/>
              <a:t>0679010520</a:t>
            </a:r>
          </a:p>
          <a:p>
            <a:pPr algn="r"/>
            <a:r>
              <a:rPr lang="en-US" sz="2400" dirty="0"/>
              <a:t>https://repo.knmu.edu.ua/handle/123456789/31845</a:t>
            </a:r>
            <a:endParaRPr lang="uk-UA" sz="2400" dirty="0"/>
          </a:p>
          <a:p>
            <a:pPr algn="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39934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80422" y="3244334"/>
            <a:ext cx="25644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1000" y="0"/>
            <a:ext cx="11811001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1823192" y="6408158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BB1E3B-3951-943A-434B-627DF0F55C7A}"/>
              </a:ext>
            </a:extLst>
          </p:cNvPr>
          <p:cNvSpPr txBox="1"/>
          <p:nvPr/>
        </p:nvSpPr>
        <p:spPr>
          <a:xfrm>
            <a:off x="553915" y="6279898"/>
            <a:ext cx="6101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UA" dirty="0">
                <a:solidFill>
                  <a:schemeClr val="bg1"/>
                </a:solidFill>
              </a:rPr>
              <a:t>https://repo.knmu.edu.ua/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4" y="334750"/>
            <a:ext cx="11250168" cy="5610397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 contourW="88900">
            <a:contourClr>
              <a:schemeClr val="accent1">
                <a:lumMod val="75000"/>
              </a:schemeClr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886" y="2991820"/>
            <a:ext cx="2819400" cy="621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3508" y="5525629"/>
            <a:ext cx="52430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0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08212" y="0"/>
            <a:ext cx="7083788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400"/>
            <a:r>
              <a:rPr lang="ru-RU" sz="2400" b="1" dirty="0">
                <a:solidFill>
                  <a:schemeClr val="bg1"/>
                </a:solidFill>
                <a:latin typeface="Calibri" panose="020F0502020204030204"/>
                <a:ea typeface="Microsoft Himalaya" panose="01010100010101010101" pitchFamily="2" charset="0"/>
                <a:cs typeface="Microsoft Himalaya" panose="01010100010101010101" pitchFamily="2" charset="0"/>
              </a:rPr>
              <a:t>•  </a:t>
            </a:r>
            <a:r>
              <a:rPr lang="ru-RU" sz="2400" b="1" dirty="0">
                <a:solidFill>
                  <a:schemeClr val="bg1"/>
                </a:solidFill>
                <a:latin typeface="+mj-lt"/>
                <a:ea typeface="Microsoft Himalaya" panose="01010100010101010101" pitchFamily="2" charset="0"/>
                <a:cs typeface="Microsoft Himalaya" panose="01010100010101010101" pitchFamily="2" charset="0"/>
              </a:rPr>
              <a:t>Ввести адресу діючої електронної пошти та </a:t>
            </a:r>
          </a:p>
          <a:p>
            <a:pPr defTabSz="914400"/>
            <a:r>
              <a:rPr lang="ru-RU" sz="2400" b="1" dirty="0">
                <a:solidFill>
                  <a:schemeClr val="bg1"/>
                </a:solidFill>
                <a:latin typeface="+mj-lt"/>
                <a:ea typeface="Microsoft Himalaya" panose="01010100010101010101" pitchFamily="2" charset="0"/>
                <a:cs typeface="Microsoft Himalaya" panose="01010100010101010101" pitchFamily="2" charset="0"/>
              </a:rPr>
              <a:t>знову натиснути на посилання «Зареєструватися»</a:t>
            </a: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uk-UA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  <a:p>
            <a:pPr lvl="0" defTabSz="914400"/>
            <a:endParaRPr lang="ru-RU" sz="2400" b="1" dirty="0">
              <a:solidFill>
                <a:schemeClr val="bg1"/>
              </a:solidFill>
              <a:latin typeface="Calibri" panose="020F0502020204030204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4427" y="352639"/>
            <a:ext cx="2133785" cy="8047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44949" y="6445648"/>
            <a:ext cx="40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23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8" y="1510020"/>
            <a:ext cx="11348951" cy="4732860"/>
          </a:xfrm>
          <a:prstGeom prst="rect">
            <a:avLst/>
          </a:prstGeom>
          <a:scene3d>
            <a:camera prst="orthographicFront"/>
            <a:lightRig rig="threePt" dir="t"/>
          </a:scene3d>
          <a:sp3d contourW="88900">
            <a:contourClr>
              <a:schemeClr val="accent1">
                <a:lumMod val="75000"/>
              </a:schemeClr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233" y="4005072"/>
            <a:ext cx="2211727" cy="576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744949" y="6445648"/>
            <a:ext cx="369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2743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2589" y="250461"/>
            <a:ext cx="21230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 </a:t>
            </a:r>
            <a:r>
              <a:rPr lang="uk-UA" sz="6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2</a:t>
            </a:r>
            <a:endParaRPr lang="ru-RU" sz="6000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2589" y="5503531"/>
            <a:ext cx="112740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Ознайомитися з інформацією згенерованого листа-відповіді, який надійде на вказану електронну адресу та активувати надісланий лінк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38186" y="637264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7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744" y="408600"/>
            <a:ext cx="9262872" cy="4942572"/>
          </a:xfrm>
          <a:prstGeom prst="rect">
            <a:avLst/>
          </a:prstGeom>
          <a:scene3d>
            <a:camera prst="orthographicFront"/>
            <a:lightRig rig="threePt" dir="t"/>
          </a:scene3d>
          <a:sp3d contourW="88900">
            <a:contourClr>
              <a:schemeClr val="accent1">
                <a:lumMod val="75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772248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7594" y="334689"/>
            <a:ext cx="1533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ea typeface="Microsoft Himalaya" panose="01010100010101010101" pitchFamily="2" charset="0"/>
                <a:cs typeface="Microsoft Himalaya" panose="01010100010101010101" pitchFamily="2" charset="0"/>
              </a:rPr>
              <a:t> </a:t>
            </a:r>
            <a:r>
              <a:rPr lang="uk-UA" sz="4000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КРОК</a:t>
            </a:r>
            <a:endParaRPr lang="ru-RU" sz="6000" dirty="0"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71115" y="242355"/>
            <a:ext cx="102455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Заповнити запропоновану реєстраційну форму з </a:t>
            </a:r>
          </a:p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інформацією про себе: прізвище, ім’я, по-батькові, </a:t>
            </a:r>
          </a:p>
          <a:p>
            <a:r>
              <a:rPr lang="ru-RU" sz="2800" b="1" dirty="0">
                <a:ea typeface="Microsoft Himalaya" panose="01010100010101010101" pitchFamily="2" charset="0"/>
                <a:cs typeface="Microsoft Himalaya" panose="01010100010101010101" pitchFamily="2" charset="0"/>
              </a:rPr>
              <a:t>телефон, пароль та натиснути «Завершити реєстрацію»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70602" y="103856"/>
            <a:ext cx="552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/>
              <a:t>3</a:t>
            </a:r>
            <a:endParaRPr lang="ru-RU" sz="4800" dirty="0"/>
          </a:p>
        </p:txBody>
      </p:sp>
      <p:sp>
        <p:nvSpPr>
          <p:cNvPr id="6" name="TextBox 5"/>
          <p:cNvSpPr txBox="1"/>
          <p:nvPr/>
        </p:nvSpPr>
        <p:spPr>
          <a:xfrm>
            <a:off x="11813628" y="6431383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8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32" y="1719684"/>
            <a:ext cx="11119104" cy="486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622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1834217" y="644139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/>
              <a:t>9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82485" y="838199"/>
            <a:ext cx="984068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/>
              <a:t>Якщо Ви зареєструвалися з метою самоархівування обов’язково надайте інформацію про себе координатору Репозитарію ХНМУ на адресу 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repository@knmu.edu.ua</a:t>
            </a:r>
            <a:r>
              <a:rPr lang="en-US" sz="3200" b="1" dirty="0"/>
              <a:t>, </a:t>
            </a:r>
            <a:endParaRPr lang="ru-RU" sz="3200" b="1" dirty="0"/>
          </a:p>
          <a:p>
            <a:r>
              <a:rPr lang="ru-RU" sz="3200" b="1" dirty="0"/>
              <a:t>вказавши в довільній формі:</a:t>
            </a:r>
          </a:p>
          <a:p>
            <a:endParaRPr lang="ru-RU" sz="3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прізвище, ім’я та по-батькові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підрозділ ХНМУ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посаду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контактний телефон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</a:t>
            </a:r>
            <a:r>
              <a:rPr lang="en-US" sz="3200" dirty="0"/>
              <a:t>e-mail</a:t>
            </a:r>
          </a:p>
        </p:txBody>
      </p:sp>
    </p:spTree>
    <p:extLst>
      <p:ext uri="{BB962C8B-B14F-4D97-AF65-F5344CB8AC3E}">
        <p14:creationId xmlns:p14="http://schemas.microsoft.com/office/powerpoint/2010/main" val="3241040609"/>
      </p:ext>
    </p:extLst>
  </p:cSld>
  <p:clrMapOvr>
    <a:masterClrMapping/>
  </p:clrMapOvr>
</p:sld>
</file>

<file path=ppt/theme/theme1.xml><?xml version="1.0" encoding="utf-8"?>
<a:theme xmlns:a="http://schemas.openxmlformats.org/drawingml/2006/main" name="Глубина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620_TF77929380.potx" id="{67EFF964-FA2B-429E-926E-6E33DFCDEACF}" vid="{4990CF1E-A862-4CC9-B573-BA5FBE23659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6CE1C2-24FF-4125-B61C-AD39973FCD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F23494-F630-4E01-81EA-AA2F2975971E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C083022-B7D0-4DE3-9976-6A91422D94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Оформление Глубина</Template>
  <TotalTime>0</TotalTime>
  <Words>1450</Words>
  <Application>Microsoft Office PowerPoint</Application>
  <PresentationFormat>Широкоэкранный</PresentationFormat>
  <Paragraphs>382</Paragraphs>
  <Slides>43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8" baseType="lpstr">
      <vt:lpstr>Arial</vt:lpstr>
      <vt:lpstr>Calibri</vt:lpstr>
      <vt:lpstr>Corbel</vt:lpstr>
      <vt:lpstr>Microsoft Himalaya</vt:lpstr>
      <vt:lpstr>Глубина</vt:lpstr>
      <vt:lpstr>ЗАПОБІГАННЯ  ПОМИЛОК</vt:lpstr>
      <vt:lpstr>Презентация PowerPoint</vt:lpstr>
      <vt:lpstr>І         РЕЄСТАЦІЯ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І І        САМОАРХІВУВАННЯ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2022-09-23T13:09:17Z</dcterms:created>
  <dcterms:modified xsi:type="dcterms:W3CDTF">2023-03-27T10:41:00Z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