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9"/>
  </p:notesMasterIdLst>
  <p:sldIdLst>
    <p:sldId id="256" r:id="rId2"/>
    <p:sldId id="303" r:id="rId3"/>
    <p:sldId id="334" r:id="rId4"/>
    <p:sldId id="328" r:id="rId5"/>
    <p:sldId id="332" r:id="rId6"/>
    <p:sldId id="335" r:id="rId7"/>
    <p:sldId id="333" r:id="rId8"/>
    <p:sldId id="316" r:id="rId9"/>
    <p:sldId id="320" r:id="rId10"/>
    <p:sldId id="319" r:id="rId11"/>
    <p:sldId id="322" r:id="rId12"/>
    <p:sldId id="318" r:id="rId13"/>
    <p:sldId id="323" r:id="rId14"/>
    <p:sldId id="336" r:id="rId15"/>
    <p:sldId id="324" r:id="rId16"/>
    <p:sldId id="325" r:id="rId17"/>
    <p:sldId id="30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2" autoAdjust="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20EF3-7635-4063-8B61-7A67D625620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3A17C-960E-4FA2-B365-2D84F0EE7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97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3A17C-960E-4FA2-B365-2D84F0EE7EB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86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22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49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27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009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156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59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585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43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8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0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41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18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96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7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6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5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601238-F1D1-4B62-9C59-7773F0E0CF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5057F70-0ABA-47B7-9AA8-C841CCD4D9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34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0521F-B3AB-45F4-9A4F-BDF9976B3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409" y="2136710"/>
            <a:ext cx="6728088" cy="1063694"/>
          </a:xfrm>
        </p:spPr>
        <p:txBody>
          <a:bodyPr>
            <a:normAutofit fontScale="90000"/>
          </a:bodyPr>
          <a:lstStyle/>
          <a:p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Порівняльна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оцінка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результатів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успішності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здобувачів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стоматологічного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профілю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на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післядипломному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етапі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освіти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в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двох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групах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спостереження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при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констатувальному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експерименті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з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використанням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проєктної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технології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навчання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F8751C-ACB2-432C-8323-FD97B373D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3573624"/>
            <a:ext cx="5607697" cy="1665851"/>
          </a:xfrm>
        </p:spPr>
        <p:txBody>
          <a:bodyPr>
            <a:normAutofit fontScale="25000" lnSpcReduction="20000"/>
          </a:bodyPr>
          <a:lstStyle/>
          <a:p>
            <a:r>
              <a:rPr lang="ru-RU" sz="4800" b="1" dirty="0">
                <a:latin typeface="Arial Narrow" panose="020B0606020202030204" pitchFamily="34" charset="0"/>
              </a:rPr>
              <a:t>Худякова Марина </a:t>
            </a:r>
            <a:r>
              <a:rPr lang="ru-RU" sz="4800" b="1" dirty="0" err="1">
                <a:latin typeface="Arial Narrow" panose="020B0606020202030204" pitchFamily="34" charset="0"/>
              </a:rPr>
              <a:t>Борисівна</a:t>
            </a:r>
            <a:endParaRPr lang="ru-RU" sz="4800" b="1" dirty="0">
              <a:latin typeface="Arial Narrow" panose="020B0606020202030204" pitchFamily="34" charset="0"/>
            </a:endParaRPr>
          </a:p>
          <a:p>
            <a:r>
              <a:rPr lang="ru-RU" sz="4800" b="1" dirty="0">
                <a:latin typeface="Arial Narrow" panose="020B0606020202030204" pitchFamily="34" charset="0"/>
              </a:rPr>
              <a:t>Доцент </a:t>
            </a:r>
            <a:r>
              <a:rPr lang="ru-RU" sz="4800" b="1" dirty="0" err="1">
                <a:latin typeface="Arial Narrow" panose="020B0606020202030204" pitchFamily="34" charset="0"/>
              </a:rPr>
              <a:t>кафедри</a:t>
            </a:r>
            <a:r>
              <a:rPr lang="ru-RU" sz="4800" b="1" dirty="0">
                <a:latin typeface="Arial Narrow" panose="020B0606020202030204" pitchFamily="34" charset="0"/>
              </a:rPr>
              <a:t> </a:t>
            </a:r>
            <a:r>
              <a:rPr lang="ru-RU" sz="4800" b="1" dirty="0" err="1">
                <a:latin typeface="Arial Narrow" panose="020B0606020202030204" pitchFamily="34" charset="0"/>
              </a:rPr>
              <a:t>стоматології</a:t>
            </a:r>
            <a:r>
              <a:rPr lang="ru-RU" sz="4800" b="1" dirty="0">
                <a:latin typeface="Arial Narrow" panose="020B0606020202030204" pitchFamily="34" charset="0"/>
              </a:rPr>
              <a:t> ХНМУ, кандидат </a:t>
            </a:r>
            <a:r>
              <a:rPr lang="ru-RU" sz="4800" b="1" dirty="0" err="1">
                <a:latin typeface="Arial Narrow" panose="020B0606020202030204" pitchFamily="34" charset="0"/>
              </a:rPr>
              <a:t>медичних</a:t>
            </a:r>
            <a:r>
              <a:rPr lang="ru-RU" sz="4800" b="1" dirty="0">
                <a:latin typeface="Arial Narrow" panose="020B0606020202030204" pitchFamily="34" charset="0"/>
              </a:rPr>
              <a:t> наук </a:t>
            </a:r>
            <a:endParaRPr lang="en-US" sz="4800" b="1" dirty="0">
              <a:latin typeface="Arial Narrow" panose="020B0606020202030204" pitchFamily="34" charset="0"/>
            </a:endParaRPr>
          </a:p>
          <a:p>
            <a:r>
              <a:rPr lang="uk-UA" sz="4800" b="1" dirty="0" err="1">
                <a:latin typeface="Arial Narrow" panose="020B0606020202030204" pitchFamily="34" charset="0"/>
              </a:rPr>
              <a:t>Магістрантка</a:t>
            </a:r>
            <a:r>
              <a:rPr lang="uk-UA" sz="4800" b="1" dirty="0">
                <a:latin typeface="Arial Narrow" panose="020B0606020202030204" pitchFamily="34" charset="0"/>
              </a:rPr>
              <a:t> другого курсу з педагогіки вищої школи зі спеціальності "Освітні, педагогічні науки"</a:t>
            </a:r>
          </a:p>
          <a:p>
            <a:r>
              <a:rPr lang="uk-UA" sz="4800" b="1" dirty="0" err="1">
                <a:latin typeface="Arial Narrow" panose="020B0606020202030204" pitchFamily="34" charset="0"/>
              </a:rPr>
              <a:t>Каліна</a:t>
            </a:r>
            <a:r>
              <a:rPr lang="uk-UA" sz="4800" b="1" dirty="0">
                <a:latin typeface="Arial Narrow" panose="020B0606020202030204" pitchFamily="34" charset="0"/>
              </a:rPr>
              <a:t> </a:t>
            </a:r>
            <a:r>
              <a:rPr lang="uk-UA" sz="4800" b="1" dirty="0" err="1">
                <a:latin typeface="Arial Narrow" panose="020B0606020202030204" pitchFamily="34" charset="0"/>
              </a:rPr>
              <a:t>Катеріна</a:t>
            </a:r>
            <a:r>
              <a:rPr lang="uk-UA" sz="4800" b="1" dirty="0">
                <a:latin typeface="Arial Narrow" panose="020B0606020202030204" pitchFamily="34" charset="0"/>
              </a:rPr>
              <a:t> Євгеніївна</a:t>
            </a:r>
          </a:p>
          <a:p>
            <a:r>
              <a:rPr lang="ru-RU" sz="4800" b="1" dirty="0">
                <a:latin typeface="Arial Narrow" panose="020B0606020202030204" pitchFamily="34" charset="0"/>
              </a:rPr>
              <a:t>Доцент </a:t>
            </a:r>
            <a:r>
              <a:rPr lang="ru-RU" sz="4800" b="1" dirty="0" err="1">
                <a:latin typeface="Arial Narrow" panose="020B0606020202030204" pitchFamily="34" charset="0"/>
              </a:rPr>
              <a:t>кафедри</a:t>
            </a:r>
            <a:r>
              <a:rPr lang="ru-RU" sz="4800" b="1" dirty="0">
                <a:latin typeface="Arial Narrow" panose="020B0606020202030204" pitchFamily="34" charset="0"/>
              </a:rPr>
              <a:t> </a:t>
            </a:r>
            <a:r>
              <a:rPr lang="ru-RU" sz="4800" b="1" dirty="0" err="1">
                <a:latin typeface="Arial Narrow" panose="020B0606020202030204" pitchFamily="34" charset="0"/>
              </a:rPr>
              <a:t>української</a:t>
            </a:r>
            <a:r>
              <a:rPr lang="ru-RU" sz="4800" b="1" dirty="0">
                <a:latin typeface="Arial Narrow" panose="020B0606020202030204" pitchFamily="34" charset="0"/>
              </a:rPr>
              <a:t> </a:t>
            </a:r>
            <a:r>
              <a:rPr lang="ru-RU" sz="4800" b="1" dirty="0" err="1">
                <a:latin typeface="Arial Narrow" panose="020B0606020202030204" pitchFamily="34" charset="0"/>
              </a:rPr>
              <a:t>мови</a:t>
            </a:r>
            <a:r>
              <a:rPr lang="ru-RU" sz="4800" b="1" dirty="0">
                <a:latin typeface="Arial Narrow" panose="020B0606020202030204" pitchFamily="34" charset="0"/>
              </a:rPr>
              <a:t>, основ </a:t>
            </a:r>
            <a:r>
              <a:rPr lang="ru-RU" sz="4800" b="1" dirty="0" err="1">
                <a:latin typeface="Arial Narrow" panose="020B0606020202030204" pitchFamily="34" charset="0"/>
              </a:rPr>
              <a:t>психології</a:t>
            </a:r>
            <a:endParaRPr lang="ru-RU" sz="4800" b="1" dirty="0">
              <a:latin typeface="Arial Narrow" panose="020B0606020202030204" pitchFamily="34" charset="0"/>
            </a:endParaRPr>
          </a:p>
          <a:p>
            <a:r>
              <a:rPr lang="ru-RU" sz="4800" b="1" dirty="0">
                <a:latin typeface="Arial Narrow" panose="020B0606020202030204" pitchFamily="34" charset="0"/>
              </a:rPr>
              <a:t>та </a:t>
            </a:r>
            <a:r>
              <a:rPr lang="ru-RU" sz="4800" b="1" dirty="0" err="1">
                <a:latin typeface="Arial Narrow" panose="020B0606020202030204" pitchFamily="34" charset="0"/>
              </a:rPr>
              <a:t>педагогіки</a:t>
            </a:r>
            <a:r>
              <a:rPr lang="ru-RU" sz="4800" b="1" dirty="0">
                <a:latin typeface="Arial Narrow" panose="020B0606020202030204" pitchFamily="34" charset="0"/>
              </a:rPr>
              <a:t> ХНМУ, кандидат </a:t>
            </a:r>
            <a:r>
              <a:rPr lang="ru-RU" sz="4800" b="1" dirty="0" err="1">
                <a:latin typeface="Arial Narrow" panose="020B0606020202030204" pitchFamily="34" charset="0"/>
              </a:rPr>
              <a:t>педагогічних</a:t>
            </a:r>
            <a:r>
              <a:rPr lang="ru-RU" sz="4800" b="1" dirty="0">
                <a:latin typeface="Arial Narrow" panose="020B0606020202030204" pitchFamily="34" charset="0"/>
              </a:rPr>
              <a:t> наук</a:t>
            </a:r>
          </a:p>
          <a:p>
            <a:endParaRPr lang="uk-UA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EE6E-71F0-40A9-944A-36E6F17D5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3" y="3471337"/>
            <a:ext cx="1171658" cy="1768139"/>
          </a:xfrm>
          <a:prstGeom prst="rect">
            <a:avLst/>
          </a:prstGeom>
          <a:effectLst>
            <a:glow rad="127000">
              <a:srgbClr val="00B050"/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10EC0-9741-40E9-9844-B84E92D5D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83" y="242559"/>
            <a:ext cx="1983972" cy="1799025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F1BDB4-FDD8-4EDC-9669-755F1C2C04F7}"/>
              </a:ext>
            </a:extLst>
          </p:cNvPr>
          <p:cNvSpPr/>
          <p:nvPr/>
        </p:nvSpPr>
        <p:spPr>
          <a:xfrm>
            <a:off x="3545633" y="1618526"/>
            <a:ext cx="5570375" cy="423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 Narrow" panose="020B0606020202030204" pitchFamily="34" charset="0"/>
              </a:rPr>
              <a:t>ІІІ </a:t>
            </a:r>
            <a:r>
              <a:rPr lang="ru-RU" sz="1100" dirty="0" err="1">
                <a:latin typeface="Arial Narrow" panose="020B0606020202030204" pitchFamily="34" charset="0"/>
              </a:rPr>
              <a:t>Міжвузівська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ru-RU" sz="1100" dirty="0" err="1">
                <a:latin typeface="Arial Narrow" panose="020B0606020202030204" pitchFamily="34" charset="0"/>
              </a:rPr>
              <a:t>науково</a:t>
            </a:r>
            <a:r>
              <a:rPr lang="ru-RU" sz="1100" dirty="0">
                <a:latin typeface="Arial Narrow" panose="020B0606020202030204" pitchFamily="34" charset="0"/>
              </a:rPr>
              <a:t>-практична </a:t>
            </a:r>
            <a:r>
              <a:rPr lang="ru-RU" sz="1100" dirty="0" err="1">
                <a:latin typeface="Arial Narrow" panose="020B0606020202030204" pitchFamily="34" charset="0"/>
              </a:rPr>
              <a:t>конференція</a:t>
            </a:r>
            <a:r>
              <a:rPr lang="ru-RU" sz="1100" dirty="0">
                <a:latin typeface="Arial Narrow" panose="020B0606020202030204" pitchFamily="34" charset="0"/>
              </a:rPr>
              <a:t> з </a:t>
            </a:r>
            <a:r>
              <a:rPr lang="ru-RU" sz="1100" dirty="0" err="1">
                <a:latin typeface="Arial Narrow" panose="020B0606020202030204" pitchFamily="34" charset="0"/>
              </a:rPr>
              <a:t>міжнародною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ru-RU" sz="1100" dirty="0" err="1">
                <a:latin typeface="Arial Narrow" panose="020B0606020202030204" pitchFamily="34" charset="0"/>
              </a:rPr>
              <a:t>участю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1100" dirty="0">
                <a:latin typeface="Arial Narrow" panose="020B0606020202030204" pitchFamily="34" charset="0"/>
              </a:rPr>
              <a:t>«</a:t>
            </a:r>
            <a:r>
              <a:rPr lang="ru-RU" sz="1100" dirty="0" err="1">
                <a:latin typeface="Arial Narrow" panose="020B0606020202030204" pitchFamily="34" charset="0"/>
              </a:rPr>
              <a:t>Актуальні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ru-RU" sz="1100" dirty="0" err="1">
                <a:latin typeface="Arial Narrow" panose="020B0606020202030204" pitchFamily="34" charset="0"/>
              </a:rPr>
              <a:t>питання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ru-RU" sz="1100" dirty="0" err="1">
                <a:latin typeface="Arial Narrow" panose="020B0606020202030204" pitchFamily="34" charset="0"/>
              </a:rPr>
              <a:t>підготовки</a:t>
            </a:r>
            <a:r>
              <a:rPr lang="ru-RU" sz="1100" dirty="0">
                <a:latin typeface="Arial Narrow" panose="020B0606020202030204" pitchFamily="34" charset="0"/>
              </a:rPr>
              <a:t> та </a:t>
            </a:r>
            <a:r>
              <a:rPr lang="ru-RU" sz="1100" dirty="0" err="1">
                <a:latin typeface="Arial Narrow" panose="020B0606020202030204" pitchFamily="34" charset="0"/>
              </a:rPr>
              <a:t>наукової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ru-RU" sz="1100" dirty="0" err="1">
                <a:latin typeface="Arial Narrow" panose="020B0606020202030204" pitchFamily="34" charset="0"/>
              </a:rPr>
              <a:t>діяльності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ru-RU" sz="1100" dirty="0" err="1">
                <a:latin typeface="Arial Narrow" panose="020B0606020202030204" pitchFamily="34" charset="0"/>
              </a:rPr>
              <a:t>магістрів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ru-RU" sz="1100" dirty="0" err="1">
                <a:latin typeface="Arial Narrow" panose="020B0606020202030204" pitchFamily="34" charset="0"/>
              </a:rPr>
              <a:t>галузі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ru-RU" sz="1100" dirty="0" err="1">
                <a:latin typeface="Arial Narrow" panose="020B0606020202030204" pitchFamily="34" charset="0"/>
              </a:rPr>
              <a:t>знань</a:t>
            </a:r>
            <a:r>
              <a:rPr lang="ru-RU" sz="1100" dirty="0">
                <a:latin typeface="Arial Narrow" panose="020B0606020202030204" pitchFamily="34" charset="0"/>
              </a:rPr>
              <a:t> «</a:t>
            </a:r>
            <a:r>
              <a:rPr lang="ru-RU" sz="1100" dirty="0" err="1">
                <a:latin typeface="Arial Narrow" panose="020B0606020202030204" pitchFamily="34" charset="0"/>
              </a:rPr>
              <a:t>Охорона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ru-RU" sz="1100" dirty="0" err="1">
                <a:latin typeface="Arial Narrow" panose="020B0606020202030204" pitchFamily="34" charset="0"/>
              </a:rPr>
              <a:t>здоров’я</a:t>
            </a:r>
            <a:r>
              <a:rPr lang="ru-RU" sz="1100" dirty="0">
                <a:latin typeface="Arial Narrow" panose="020B0606020202030204" pitchFamily="34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AD3FC-BCEE-4FF7-888E-8EF40DEB0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798" y="177627"/>
            <a:ext cx="2023905" cy="1799026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891155-39D0-40BD-8AAC-E0649539C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4732" y="4659293"/>
            <a:ext cx="2002756" cy="200275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AFF7E268-B9C5-407A-8ACF-B55A89A39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7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54"/>
    </mc:Choice>
    <mc:Fallback>
      <p:transition spd="slow" advTm="8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0946F-8A84-4D5F-AB54-180D51680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80099-57EB-4DAD-99B7-F874C79E5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Метою </a:t>
            </a:r>
            <a:r>
              <a:rPr lang="ru-RU" b="1" dirty="0" err="1">
                <a:solidFill>
                  <a:srgbClr val="FF0000"/>
                </a:solidFill>
              </a:rPr>
              <a:t>дослідження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була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/>
              <a:t>порівняльна</a:t>
            </a:r>
            <a:r>
              <a:rPr lang="ru-RU" b="1" dirty="0"/>
              <a:t> </a:t>
            </a:r>
            <a:r>
              <a:rPr lang="ru-RU" b="1" dirty="0" err="1"/>
              <a:t>оцінка</a:t>
            </a:r>
            <a:r>
              <a:rPr lang="ru-RU" b="1" dirty="0"/>
              <a:t> </a:t>
            </a:r>
            <a:r>
              <a:rPr lang="ru-RU" b="1" dirty="0" err="1"/>
              <a:t>результатів</a:t>
            </a:r>
            <a:r>
              <a:rPr lang="ru-RU" b="1" dirty="0"/>
              <a:t> </a:t>
            </a:r>
            <a:r>
              <a:rPr lang="ru-RU" b="1" dirty="0" err="1"/>
              <a:t>успішності</a:t>
            </a:r>
            <a:r>
              <a:rPr lang="ru-RU" b="1" dirty="0"/>
              <a:t> </a:t>
            </a:r>
            <a:r>
              <a:rPr lang="ru-RU" b="1" dirty="0" err="1"/>
              <a:t>здобувачів</a:t>
            </a:r>
            <a:r>
              <a:rPr lang="ru-RU" b="1" dirty="0"/>
              <a:t> </a:t>
            </a:r>
            <a:r>
              <a:rPr lang="ru-RU" b="1" dirty="0" err="1"/>
              <a:t>стоматологічного</a:t>
            </a:r>
            <a:r>
              <a:rPr lang="ru-RU" b="1" dirty="0"/>
              <a:t> </a:t>
            </a:r>
            <a:r>
              <a:rPr lang="ru-RU" b="1" dirty="0" err="1"/>
              <a:t>профілю</a:t>
            </a:r>
            <a:r>
              <a:rPr lang="ru-RU" b="1" dirty="0"/>
              <a:t> на </a:t>
            </a:r>
            <a:r>
              <a:rPr lang="ru-RU" b="1" dirty="0" err="1"/>
              <a:t>післядипломному</a:t>
            </a:r>
            <a:r>
              <a:rPr lang="ru-RU" b="1" dirty="0"/>
              <a:t> </a:t>
            </a:r>
            <a:r>
              <a:rPr lang="ru-RU" b="1" dirty="0" err="1"/>
              <a:t>етапі</a:t>
            </a:r>
            <a:r>
              <a:rPr lang="ru-RU" b="1" dirty="0"/>
              <a:t> </a:t>
            </a:r>
            <a:r>
              <a:rPr lang="ru-RU" b="1" dirty="0" err="1"/>
              <a:t>освіти</a:t>
            </a:r>
            <a:r>
              <a:rPr lang="ru-RU" b="1" dirty="0"/>
              <a:t> в </a:t>
            </a:r>
            <a:r>
              <a:rPr lang="ru-RU" b="1" dirty="0" err="1"/>
              <a:t>експериментальній</a:t>
            </a:r>
            <a:r>
              <a:rPr lang="ru-RU" b="1" dirty="0"/>
              <a:t> та </a:t>
            </a:r>
            <a:r>
              <a:rPr lang="ru-RU" b="1" dirty="0" err="1"/>
              <a:t>контрольній</a:t>
            </a:r>
            <a:r>
              <a:rPr lang="ru-RU" b="1" dirty="0"/>
              <a:t> </a:t>
            </a:r>
            <a:r>
              <a:rPr lang="ru-RU" b="1" dirty="0" err="1"/>
              <a:t>групах</a:t>
            </a:r>
            <a:r>
              <a:rPr lang="ru-RU" b="1" dirty="0"/>
              <a:t> при </a:t>
            </a:r>
            <a:r>
              <a:rPr lang="ru-RU" b="1" dirty="0" err="1"/>
              <a:t>констатувальному</a:t>
            </a:r>
            <a:r>
              <a:rPr lang="ru-RU" b="1" dirty="0"/>
              <a:t> </a:t>
            </a:r>
            <a:r>
              <a:rPr lang="ru-RU" b="1" dirty="0" err="1"/>
              <a:t>експерименті</a:t>
            </a:r>
            <a:r>
              <a:rPr lang="ru-RU" b="1" dirty="0"/>
              <a:t> в </a:t>
            </a:r>
            <a:r>
              <a:rPr lang="ru-RU" b="1" dirty="0" err="1"/>
              <a:t>процесі</a:t>
            </a:r>
            <a:r>
              <a:rPr lang="ru-RU" b="1" dirty="0"/>
              <a:t> </a:t>
            </a:r>
            <a:r>
              <a:rPr lang="ru-RU" b="1" dirty="0" err="1"/>
              <a:t>викладання</a:t>
            </a:r>
            <a:r>
              <a:rPr lang="ru-RU" b="1" dirty="0"/>
              <a:t> </a:t>
            </a:r>
            <a:r>
              <a:rPr lang="ru-RU" b="1" dirty="0" err="1"/>
              <a:t>навчальної</a:t>
            </a:r>
            <a:r>
              <a:rPr lang="ru-RU" b="1" dirty="0"/>
              <a:t> </a:t>
            </a:r>
            <a:r>
              <a:rPr lang="ru-RU" b="1" dirty="0" err="1"/>
              <a:t>дисципліни</a:t>
            </a:r>
            <a:r>
              <a:rPr lang="ru-RU" b="1" dirty="0"/>
              <a:t> «</a:t>
            </a:r>
            <a:r>
              <a:rPr lang="ru-RU" b="1" dirty="0" err="1"/>
              <a:t>Сучасні</a:t>
            </a:r>
            <a:r>
              <a:rPr lang="ru-RU" b="1" dirty="0"/>
              <a:t> погляди на </a:t>
            </a:r>
            <a:r>
              <a:rPr lang="ru-RU" b="1" dirty="0" err="1"/>
              <a:t>проблеми</a:t>
            </a:r>
            <a:r>
              <a:rPr lang="ru-RU" b="1" dirty="0"/>
              <a:t> </a:t>
            </a:r>
            <a:r>
              <a:rPr lang="ru-RU" b="1" dirty="0" err="1"/>
              <a:t>захворювань</a:t>
            </a:r>
            <a:r>
              <a:rPr lang="ru-RU" b="1" dirty="0"/>
              <a:t> пародонта у </a:t>
            </a:r>
            <a:r>
              <a:rPr lang="ru-RU" b="1" dirty="0" err="1"/>
              <a:t>дорослих</a:t>
            </a:r>
            <a:r>
              <a:rPr lang="ru-RU" b="1" dirty="0"/>
              <a:t> та </a:t>
            </a:r>
            <a:r>
              <a:rPr lang="ru-RU" b="1" dirty="0" err="1"/>
              <a:t>дітей</a:t>
            </a:r>
            <a:r>
              <a:rPr lang="ru-RU" b="1" dirty="0"/>
              <a:t>» з </a:t>
            </a:r>
            <a:r>
              <a:rPr lang="ru-RU" b="1" dirty="0" err="1"/>
              <a:t>використанням</a:t>
            </a:r>
            <a:r>
              <a:rPr lang="ru-RU" b="1" dirty="0"/>
              <a:t> </a:t>
            </a:r>
            <a:r>
              <a:rPr lang="ru-RU" b="1" dirty="0" err="1"/>
              <a:t>проєктної</a:t>
            </a:r>
            <a:r>
              <a:rPr lang="ru-RU" b="1" dirty="0"/>
              <a:t> </a:t>
            </a:r>
            <a:r>
              <a:rPr lang="ru-RU" b="1" dirty="0" err="1"/>
              <a:t>технології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endParaRPr lang="ru-RU" b="1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73B7B62D-A111-4944-B0B6-EDB23BA0F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72"/>
    </mc:Choice>
    <mc:Fallback>
      <p:transition spd="slow" advTm="24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D14B3-E72B-4B1A-8F55-F6347DE0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Результати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досл</a:t>
            </a:r>
            <a:r>
              <a:rPr lang="uk-UA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ідження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B0B5F1-4D71-43D2-8911-9E2546AEA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latin typeface="Arial Narrow" panose="020B0606020202030204" pitchFamily="34" charset="0"/>
              </a:rPr>
              <a:t>На </a:t>
            </a:r>
            <a:r>
              <a:rPr lang="ru-RU" dirty="0" err="1">
                <a:latin typeface="Arial Narrow" panose="020B0606020202030204" pitchFamily="34" charset="0"/>
              </a:rPr>
              <a:t>констатувальному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етапі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експерименту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було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здійснено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аналіз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успішності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студентів</a:t>
            </a:r>
            <a:r>
              <a:rPr lang="ru-RU" dirty="0">
                <a:latin typeface="Arial Narrow" panose="020B0606020202030204" pitchFamily="34" charset="0"/>
              </a:rPr>
              <a:t> ЕГ-1 та КГ-1 за </a:t>
            </a:r>
            <a:r>
              <a:rPr lang="ru-RU" dirty="0" err="1">
                <a:latin typeface="Arial Narrow" panose="020B0606020202030204" pitchFamily="34" charset="0"/>
              </a:rPr>
              <a:t>допомогою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тестування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r>
              <a:rPr lang="ru-RU" dirty="0" err="1">
                <a:latin typeface="Arial Narrow" panose="020B0606020202030204" pitchFamily="34" charset="0"/>
              </a:rPr>
              <a:t>Була</a:t>
            </a:r>
            <a:r>
              <a:rPr lang="ru-RU" dirty="0">
                <a:latin typeface="Arial Narrow" panose="020B0606020202030204" pitchFamily="34" charset="0"/>
              </a:rPr>
              <a:t> проведена </a:t>
            </a:r>
            <a:r>
              <a:rPr lang="ru-RU" dirty="0" err="1">
                <a:latin typeface="Arial Narrow" panose="020B0606020202030204" pitchFamily="34" charset="0"/>
              </a:rPr>
              <a:t>бесіда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здобувачами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освіти</a:t>
            </a:r>
            <a:r>
              <a:rPr lang="ru-RU" dirty="0">
                <a:latin typeface="Arial Narrow" panose="020B0606020202030204" pitchFamily="34" charset="0"/>
              </a:rPr>
              <a:t> ЕГ </a:t>
            </a:r>
            <a:r>
              <a:rPr lang="ru-RU" dirty="0" err="1">
                <a:latin typeface="Arial Narrow" panose="020B0606020202030204" pitchFamily="34" charset="0"/>
              </a:rPr>
              <a:t>щодо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питань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використання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проєктної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технології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навчання</a:t>
            </a:r>
            <a:r>
              <a:rPr lang="ru-RU" dirty="0">
                <a:latin typeface="Arial Narrow" panose="020B0606020202030204" pitchFamily="34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</a:rPr>
              <a:t>була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виявлена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зацікавленність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навчатися</a:t>
            </a:r>
            <a:r>
              <a:rPr lang="ru-RU" dirty="0">
                <a:latin typeface="Arial Narrow" panose="020B0606020202030204" pitchFamily="34" charset="0"/>
              </a:rPr>
              <a:t> за </a:t>
            </a:r>
            <a:r>
              <a:rPr lang="ru-RU" dirty="0" err="1">
                <a:latin typeface="Arial Narrow" panose="020B0606020202030204" pitchFamily="34" charset="0"/>
              </a:rPr>
              <a:t>цією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технологією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ACB3D19-6D3E-4F1A-8B48-53DA224D3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44"/>
    </mc:Choice>
    <mc:Fallback>
      <p:transition spd="slow" advTm="3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4A94A-381A-4625-AD3E-186D9413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База </a:t>
            </a:r>
            <a:r>
              <a:rPr lang="ru-RU" b="1" dirty="0" err="1">
                <a:solidFill>
                  <a:srgbClr val="FF0000"/>
                </a:solidFill>
              </a:rPr>
              <a:t>проведення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експериментальної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роботи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AB50D-BD1D-4A60-93E9-9754AA9E2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472612"/>
            <a:ext cx="4718304" cy="576263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Кафедра стоматології ННІПО ХНМУ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534397E-735A-4FFB-80DE-61957E57B7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754154" y="3072345"/>
            <a:ext cx="3881535" cy="2913121"/>
          </a:xfrm>
          <a:prstGeom prst="rect">
            <a:avLst/>
          </a:prstGeom>
          <a:solidFill>
            <a:srgbClr val="00B050"/>
          </a:solidFill>
          <a:ln w="539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65FCA12E-A0D2-499F-A446-9263AC5FD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670" y="2472612"/>
            <a:ext cx="4718304" cy="576263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Учасники експерименту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60FD8B-03F7-44D9-90A2-DADA623946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70" y="3235488"/>
            <a:ext cx="4718304" cy="2640379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3400" b="1" dirty="0" err="1">
                <a:latin typeface="Arial Narrow" panose="020B0606020202030204" pitchFamily="34" charset="0"/>
              </a:rPr>
              <a:t>здобувачі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стоматологічного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профілю</a:t>
            </a:r>
            <a:r>
              <a:rPr lang="ru-RU" sz="3400" b="1" dirty="0">
                <a:latin typeface="Arial Narrow" panose="020B0606020202030204" pitchFamily="34" charset="0"/>
              </a:rPr>
              <a:t> циклу </a:t>
            </a:r>
            <a:r>
              <a:rPr lang="ru-RU" sz="3400" b="1" dirty="0" err="1">
                <a:latin typeface="Arial Narrow" panose="020B0606020202030204" pitchFamily="34" charset="0"/>
              </a:rPr>
              <a:t>підвищення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кваліфікації</a:t>
            </a:r>
            <a:r>
              <a:rPr lang="ru-RU" sz="3400" b="1" dirty="0">
                <a:latin typeface="Arial Narrow" panose="020B0606020202030204" pitchFamily="34" charset="0"/>
              </a:rPr>
              <a:t> на </a:t>
            </a:r>
            <a:r>
              <a:rPr lang="ru-RU" sz="3400" b="1" dirty="0" err="1">
                <a:latin typeface="Arial Narrow" panose="020B0606020202030204" pitchFamily="34" charset="0"/>
              </a:rPr>
              <a:t>післядипломному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етапі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освіти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під</a:t>
            </a:r>
            <a:r>
              <a:rPr lang="ru-RU" sz="3400" b="1" dirty="0">
                <a:latin typeface="Arial Narrow" panose="020B0606020202030204" pitchFamily="34" charset="0"/>
              </a:rPr>
              <a:t> час </a:t>
            </a:r>
            <a:r>
              <a:rPr lang="ru-RU" sz="3400" b="1" dirty="0" err="1">
                <a:latin typeface="Arial Narrow" panose="020B0606020202030204" pitchFamily="34" charset="0"/>
              </a:rPr>
              <a:t>викладання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дисципліни</a:t>
            </a:r>
            <a:r>
              <a:rPr lang="ru-RU" sz="3400" b="1" dirty="0">
                <a:latin typeface="Arial Narrow" panose="020B0606020202030204" pitchFamily="34" charset="0"/>
              </a:rPr>
              <a:t> «</a:t>
            </a:r>
            <a:r>
              <a:rPr lang="ru-RU" sz="3400" b="1" dirty="0" err="1">
                <a:latin typeface="Arial Narrow" panose="020B0606020202030204" pitchFamily="34" charset="0"/>
              </a:rPr>
              <a:t>Сучасні</a:t>
            </a:r>
            <a:r>
              <a:rPr lang="ru-RU" sz="3400" b="1" dirty="0">
                <a:latin typeface="Arial Narrow" panose="020B0606020202030204" pitchFamily="34" charset="0"/>
              </a:rPr>
              <a:t> погляди на </a:t>
            </a:r>
            <a:r>
              <a:rPr lang="ru-RU" sz="3400" b="1" dirty="0" err="1">
                <a:latin typeface="Arial Narrow" panose="020B0606020202030204" pitchFamily="34" charset="0"/>
              </a:rPr>
              <a:t>проблеми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захворювань</a:t>
            </a:r>
            <a:r>
              <a:rPr lang="ru-RU" sz="3400" b="1" dirty="0">
                <a:latin typeface="Arial Narrow" panose="020B0606020202030204" pitchFamily="34" charset="0"/>
              </a:rPr>
              <a:t> пародонта у </a:t>
            </a:r>
            <a:r>
              <a:rPr lang="ru-RU" sz="3400" b="1" dirty="0" err="1">
                <a:latin typeface="Arial Narrow" panose="020B0606020202030204" pitchFamily="34" charset="0"/>
              </a:rPr>
              <a:t>дорослих</a:t>
            </a:r>
            <a:r>
              <a:rPr lang="ru-RU" sz="3400" b="1" dirty="0">
                <a:latin typeface="Arial Narrow" panose="020B0606020202030204" pitchFamily="34" charset="0"/>
              </a:rPr>
              <a:t> та </a:t>
            </a:r>
            <a:r>
              <a:rPr lang="ru-RU" sz="3400" b="1" dirty="0" err="1">
                <a:latin typeface="Arial Narrow" panose="020B0606020202030204" pitchFamily="34" charset="0"/>
              </a:rPr>
              <a:t>дітей</a:t>
            </a:r>
            <a:r>
              <a:rPr lang="ru-RU" sz="3400" b="1" dirty="0">
                <a:latin typeface="Arial Narrow" panose="020B0606020202030204" pitchFamily="34" charset="0"/>
              </a:rPr>
              <a:t>» у </a:t>
            </a:r>
            <a:r>
              <a:rPr lang="ru-RU" sz="3400" b="1" dirty="0" err="1">
                <a:latin typeface="Arial Narrow" panose="020B0606020202030204" pitchFamily="34" charset="0"/>
              </a:rPr>
              <a:t>кількості</a:t>
            </a:r>
            <a:r>
              <a:rPr lang="ru-RU" sz="3400" b="1" dirty="0">
                <a:latin typeface="Arial Narrow" panose="020B0606020202030204" pitchFamily="34" charset="0"/>
              </a:rPr>
              <a:t> – 26 </a:t>
            </a:r>
            <a:r>
              <a:rPr lang="ru-RU" sz="3400" b="1" dirty="0" err="1">
                <a:latin typeface="Arial Narrow" panose="020B0606020202030204" pitchFamily="34" charset="0"/>
              </a:rPr>
              <a:t>осіб</a:t>
            </a:r>
            <a:endParaRPr lang="ru-RU" sz="3400" b="1" dirty="0">
              <a:latin typeface="Arial Narrow" panose="020B060602020203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3400" b="1" dirty="0" err="1">
                <a:latin typeface="Arial Narrow" panose="020B0606020202030204" pitchFamily="34" charset="0"/>
              </a:rPr>
              <a:t>Експеримент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здійснено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під</a:t>
            </a:r>
            <a:r>
              <a:rPr lang="ru-RU" sz="3400" b="1" dirty="0">
                <a:latin typeface="Arial Narrow" panose="020B0606020202030204" pitchFamily="34" charset="0"/>
              </a:rPr>
              <a:t> час </a:t>
            </a:r>
            <a:r>
              <a:rPr lang="ru-RU" sz="3400" b="1" dirty="0" err="1">
                <a:latin typeface="Arial Narrow" panose="020B0606020202030204" pitchFamily="34" charset="0"/>
              </a:rPr>
              <a:t>викладання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дисципліни</a:t>
            </a:r>
            <a:r>
              <a:rPr lang="ru-RU" sz="3400" b="1" dirty="0">
                <a:latin typeface="Arial Narrow" panose="020B0606020202030204" pitchFamily="34" charset="0"/>
              </a:rPr>
              <a:t> «</a:t>
            </a:r>
            <a:r>
              <a:rPr lang="ru-RU" sz="35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Сучасні</a:t>
            </a:r>
            <a:r>
              <a:rPr lang="ru-RU" sz="3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 погляди на </a:t>
            </a:r>
            <a:r>
              <a:rPr lang="ru-RU" sz="35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проблеми</a:t>
            </a:r>
            <a:r>
              <a:rPr lang="ru-RU" sz="3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 </a:t>
            </a:r>
            <a:r>
              <a:rPr lang="ru-RU" sz="35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захворювань</a:t>
            </a:r>
            <a:r>
              <a:rPr lang="ru-RU" sz="3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 пародонта у </a:t>
            </a:r>
            <a:r>
              <a:rPr lang="ru-RU" sz="35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дорослих</a:t>
            </a:r>
            <a:r>
              <a:rPr lang="ru-RU" sz="3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 та </a:t>
            </a:r>
            <a:r>
              <a:rPr lang="ru-RU" sz="35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</a:rPr>
              <a:t>дітей</a:t>
            </a:r>
            <a:r>
              <a:rPr lang="ru-RU" sz="3400" b="1" dirty="0">
                <a:latin typeface="Arial Narrow" panose="020B0606020202030204" pitchFamily="34" charset="0"/>
              </a:rPr>
              <a:t>»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3400" b="1" dirty="0" err="1">
                <a:latin typeface="Arial Narrow" panose="020B0606020202030204" pitchFamily="34" charset="0"/>
              </a:rPr>
              <a:t>експериментальна</a:t>
            </a:r>
            <a:r>
              <a:rPr lang="ru-RU" sz="3400" b="1" dirty="0">
                <a:latin typeface="Arial Narrow" panose="020B0606020202030204" pitchFamily="34" charset="0"/>
              </a:rPr>
              <a:t> </a:t>
            </a:r>
            <a:r>
              <a:rPr lang="ru-RU" sz="3400" b="1" dirty="0" err="1">
                <a:latin typeface="Arial Narrow" panose="020B0606020202030204" pitchFamily="34" charset="0"/>
              </a:rPr>
              <a:t>група</a:t>
            </a:r>
            <a:r>
              <a:rPr lang="ru-RU" sz="3400" b="1" dirty="0">
                <a:latin typeface="Arial Narrow" panose="020B0606020202030204" pitchFamily="34" charset="0"/>
              </a:rPr>
              <a:t> (ЕГ-1) – 13 </a:t>
            </a:r>
            <a:r>
              <a:rPr lang="ru-RU" sz="3400" b="1" dirty="0" err="1">
                <a:latin typeface="Arial Narrow" panose="020B0606020202030204" pitchFamily="34" charset="0"/>
              </a:rPr>
              <a:t>осіб</a:t>
            </a:r>
            <a:r>
              <a:rPr lang="ru-RU" sz="3400" b="1" dirty="0">
                <a:latin typeface="Arial Narrow" panose="020B0606020202030204" pitchFamily="34" charset="0"/>
              </a:rPr>
              <a:t> 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3400" b="1" dirty="0" err="1">
                <a:latin typeface="Arial Narrow" panose="020B0606020202030204" pitchFamily="34" charset="0"/>
              </a:rPr>
              <a:t>контрольна</a:t>
            </a:r>
            <a:r>
              <a:rPr lang="ru-RU" sz="3400" b="1" dirty="0">
                <a:latin typeface="Arial Narrow" panose="020B0606020202030204" pitchFamily="34" charset="0"/>
              </a:rPr>
              <a:t>  (КГ-1) – 13 </a:t>
            </a:r>
            <a:r>
              <a:rPr lang="ru-RU" sz="3400" b="1" dirty="0" err="1">
                <a:latin typeface="Arial Narrow" panose="020B0606020202030204" pitchFamily="34" charset="0"/>
              </a:rPr>
              <a:t>осіб</a:t>
            </a:r>
            <a:endParaRPr lang="ru-RU" sz="3400" b="1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D38A610-C8E4-430D-A4F2-FACE9B4C1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2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18"/>
    </mc:Choice>
    <mc:Fallback>
      <p:transition spd="slow" advTm="5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EBC55-C709-4137-A854-82C93B053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Результати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дослідження</a:t>
            </a:r>
            <a:r>
              <a:rPr lang="ru-RU" sz="3600" b="1" dirty="0">
                <a:solidFill>
                  <a:srgbClr val="FF0000"/>
                </a:solidFill>
              </a:rPr>
              <a:t> на </a:t>
            </a:r>
            <a:r>
              <a:rPr lang="ru-RU" sz="3600" b="1" dirty="0" err="1">
                <a:solidFill>
                  <a:srgbClr val="FF0000"/>
                </a:solidFill>
              </a:rPr>
              <a:t>констатувальному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етапі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1920E7-D455-4594-8358-0C8E4F137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16141" y="3140531"/>
            <a:ext cx="6331100" cy="286294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449B9A-F946-4DEC-A173-32E86DB00E98}"/>
              </a:ext>
            </a:extLst>
          </p:cNvPr>
          <p:cNvSpPr/>
          <p:nvPr/>
        </p:nvSpPr>
        <p:spPr>
          <a:xfrm>
            <a:off x="1194318" y="2519265"/>
            <a:ext cx="9899780" cy="522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успішності</a:t>
            </a:r>
            <a:r>
              <a:rPr lang="ru-RU" dirty="0"/>
              <a:t> ЕГ та КГ </a:t>
            </a:r>
            <a:r>
              <a:rPr lang="ru-RU" dirty="0" err="1"/>
              <a:t>експерименту</a:t>
            </a:r>
            <a:r>
              <a:rPr lang="ru-RU" dirty="0"/>
              <a:t> за 5-ти бальною шкалою з </a:t>
            </a:r>
            <a:r>
              <a:rPr lang="ru-RU" dirty="0" err="1"/>
              <a:t>дисципліни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«</a:t>
            </a:r>
            <a:r>
              <a:rPr lang="ru-RU" dirty="0" err="1"/>
              <a:t>Сучасні</a:t>
            </a:r>
            <a:r>
              <a:rPr lang="ru-RU" dirty="0"/>
              <a:t> погляди на </a:t>
            </a:r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 пародонта у </a:t>
            </a:r>
            <a:r>
              <a:rPr lang="ru-RU" dirty="0" err="1"/>
              <a:t>дорослих</a:t>
            </a:r>
            <a:r>
              <a:rPr lang="ru-RU" dirty="0"/>
              <a:t> та </a:t>
            </a:r>
            <a:r>
              <a:rPr lang="ru-RU" dirty="0" err="1"/>
              <a:t>дітей</a:t>
            </a:r>
            <a:r>
              <a:rPr lang="ru-RU" dirty="0"/>
              <a:t>»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530D3594-E227-4B95-9AA0-9CD3D3206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07"/>
    </mc:Choice>
    <mc:Fallback>
      <p:transition spd="slow" advTm="28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FE776-AB98-4E74-818B-D74ACAAFD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Бесіда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A33C4-CEAE-4C4B-BB0B-AA56A775A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9748" y="2560320"/>
            <a:ext cx="4880529" cy="331012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500" dirty="0" err="1">
                <a:latin typeface="Arial Narrow" panose="020B0606020202030204" pitchFamily="34" charset="0"/>
              </a:rPr>
              <a:t>Що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таке</a:t>
            </a:r>
            <a:r>
              <a:rPr lang="ru-RU" sz="2500" dirty="0">
                <a:latin typeface="Arial Narrow" panose="020B0606020202030204" pitchFamily="34" charset="0"/>
              </a:rPr>
              <a:t> «</a:t>
            </a:r>
            <a:r>
              <a:rPr lang="ru-RU" sz="2500" dirty="0" err="1">
                <a:latin typeface="Arial Narrow" panose="020B0606020202030204" pitchFamily="34" charset="0"/>
              </a:rPr>
              <a:t>проєктна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технологія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навчання</a:t>
            </a:r>
            <a:r>
              <a:rPr lang="ru-RU" sz="2500" dirty="0">
                <a:latin typeface="Arial Narrow" panose="020B0606020202030204" pitchFamily="34" charset="0"/>
              </a:rPr>
              <a:t>» та «</a:t>
            </a:r>
            <a:r>
              <a:rPr lang="ru-RU" sz="2500" dirty="0" err="1">
                <a:latin typeface="Arial Narrow" panose="020B0606020202030204" pitchFamily="34" charset="0"/>
              </a:rPr>
              <a:t>навчальний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проєкт</a:t>
            </a:r>
            <a:r>
              <a:rPr lang="ru-RU" sz="2500" dirty="0">
                <a:latin typeface="Arial Narrow" panose="020B0606020202030204" pitchFamily="34" charset="0"/>
              </a:rPr>
              <a:t>»?</a:t>
            </a:r>
          </a:p>
          <a:p>
            <a:pPr algn="just"/>
            <a:r>
              <a:rPr lang="ru-RU" sz="2500" dirty="0" err="1">
                <a:latin typeface="Arial Narrow" panose="020B0606020202030204" pitchFamily="34" charset="0"/>
              </a:rPr>
              <a:t>Які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проєкти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ви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виконували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під</a:t>
            </a:r>
            <a:r>
              <a:rPr lang="ru-RU" sz="2500" dirty="0">
                <a:latin typeface="Arial Narrow" panose="020B0606020202030204" pitchFamily="34" charset="0"/>
              </a:rPr>
              <a:t> час </a:t>
            </a:r>
            <a:r>
              <a:rPr lang="ru-RU" sz="2500" dirty="0" err="1">
                <a:latin typeface="Arial Narrow" panose="020B0606020202030204" pitchFamily="34" charset="0"/>
              </a:rPr>
              <a:t>навчання</a:t>
            </a:r>
            <a:r>
              <a:rPr lang="ru-RU" sz="2500" dirty="0">
                <a:latin typeface="Arial Narrow" panose="020B0606020202030204" pitchFamily="34" charset="0"/>
              </a:rPr>
              <a:t> в </a:t>
            </a:r>
            <a:r>
              <a:rPr lang="ru-RU" sz="2500" dirty="0" err="1">
                <a:latin typeface="Arial Narrow" panose="020B0606020202030204" pitchFamily="34" charset="0"/>
              </a:rPr>
              <a:t>університеті</a:t>
            </a:r>
            <a:r>
              <a:rPr lang="ru-RU" sz="2500" dirty="0">
                <a:latin typeface="Arial Narrow" panose="020B0606020202030204" pitchFamily="34" charset="0"/>
              </a:rPr>
              <a:t>?</a:t>
            </a:r>
          </a:p>
          <a:p>
            <a:pPr algn="just"/>
            <a:r>
              <a:rPr lang="ru-RU" sz="2500" dirty="0" err="1">
                <a:latin typeface="Arial Narrow" panose="020B0606020202030204" pitchFamily="34" charset="0"/>
              </a:rPr>
              <a:t>Чи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приймали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ви</a:t>
            </a:r>
            <a:r>
              <a:rPr lang="ru-RU" sz="2500" dirty="0">
                <a:latin typeface="Arial Narrow" panose="020B0606020202030204" pitchFamily="34" charset="0"/>
              </a:rPr>
              <a:t> участь в </a:t>
            </a:r>
            <a:r>
              <a:rPr lang="ru-RU" sz="2500" dirty="0" err="1">
                <a:latin typeface="Arial Narrow" panose="020B0606020202030204" pitchFamily="34" charset="0"/>
              </a:rPr>
              <a:t>проєктах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раніше</a:t>
            </a:r>
            <a:r>
              <a:rPr lang="ru-RU" sz="2500" dirty="0">
                <a:latin typeface="Arial Narrow" panose="020B0606020202030204" pitchFamily="34" charset="0"/>
              </a:rPr>
              <a:t>? </a:t>
            </a:r>
          </a:p>
          <a:p>
            <a:pPr algn="just"/>
            <a:r>
              <a:rPr lang="ru-RU" sz="2500" dirty="0">
                <a:latin typeface="Arial Narrow" panose="020B0606020202030204" pitchFamily="34" charset="0"/>
              </a:rPr>
              <a:t>Як часто </a:t>
            </a:r>
            <a:r>
              <a:rPr lang="ru-RU" sz="2500" dirty="0" err="1">
                <a:latin typeface="Arial Narrow" panose="020B0606020202030204" pitchFamily="34" charset="0"/>
              </a:rPr>
              <a:t>ви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виконуєте</a:t>
            </a:r>
            <a:r>
              <a:rPr lang="ru-RU" sz="2500" dirty="0">
                <a:latin typeface="Arial Narrow" panose="020B0606020202030204" pitchFamily="34" charset="0"/>
              </a:rPr>
              <a:t> будь-</a:t>
            </a:r>
            <a:r>
              <a:rPr lang="ru-RU" sz="2500" dirty="0" err="1">
                <a:latin typeface="Arial Narrow" panose="020B0606020202030204" pitchFamily="34" charset="0"/>
              </a:rPr>
              <a:t>які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проєкти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під</a:t>
            </a:r>
            <a:r>
              <a:rPr lang="ru-RU" sz="2500" dirty="0">
                <a:latin typeface="Arial Narrow" panose="020B0606020202030204" pitchFamily="34" charset="0"/>
              </a:rPr>
              <a:t> час </a:t>
            </a:r>
            <a:r>
              <a:rPr lang="ru-RU" sz="2500" dirty="0" err="1">
                <a:latin typeface="Arial Narrow" panose="020B0606020202030204" pitchFamily="34" charset="0"/>
              </a:rPr>
              <a:t>вивчення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дисципліни</a:t>
            </a:r>
            <a:r>
              <a:rPr lang="ru-RU" sz="2500" dirty="0">
                <a:latin typeface="Arial Narrow" panose="020B0606020202030204" pitchFamily="34" charset="0"/>
              </a:rPr>
              <a:t> «</a:t>
            </a:r>
            <a:r>
              <a:rPr lang="ru-RU" sz="2500" dirty="0" err="1">
                <a:latin typeface="Arial Narrow" panose="020B0606020202030204" pitchFamily="34" charset="0"/>
              </a:rPr>
              <a:t>Сучасні</a:t>
            </a:r>
            <a:r>
              <a:rPr lang="ru-RU" sz="2500" dirty="0">
                <a:latin typeface="Arial Narrow" panose="020B0606020202030204" pitchFamily="34" charset="0"/>
              </a:rPr>
              <a:t> погляди на </a:t>
            </a:r>
            <a:r>
              <a:rPr lang="ru-RU" sz="2500" dirty="0" err="1">
                <a:latin typeface="Arial Narrow" panose="020B0606020202030204" pitchFamily="34" charset="0"/>
              </a:rPr>
              <a:t>проблеми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захворювань</a:t>
            </a:r>
            <a:r>
              <a:rPr lang="ru-RU" sz="2500" dirty="0">
                <a:latin typeface="Arial Narrow" panose="020B0606020202030204" pitchFamily="34" charset="0"/>
              </a:rPr>
              <a:t> пародонта у </a:t>
            </a:r>
            <a:r>
              <a:rPr lang="ru-RU" sz="2500" dirty="0" err="1">
                <a:latin typeface="Arial Narrow" panose="020B0606020202030204" pitchFamily="34" charset="0"/>
              </a:rPr>
              <a:t>дорослих</a:t>
            </a:r>
            <a:r>
              <a:rPr lang="ru-RU" sz="2500" dirty="0">
                <a:latin typeface="Arial Narrow" panose="020B0606020202030204" pitchFamily="34" charset="0"/>
              </a:rPr>
              <a:t> та </a:t>
            </a:r>
            <a:r>
              <a:rPr lang="ru-RU" sz="2500" dirty="0" err="1">
                <a:latin typeface="Arial Narrow" panose="020B0606020202030204" pitchFamily="34" charset="0"/>
              </a:rPr>
              <a:t>дітей</a:t>
            </a:r>
            <a:r>
              <a:rPr lang="ru-RU" sz="2500" dirty="0">
                <a:latin typeface="Arial Narrow" panose="020B0606020202030204" pitchFamily="34" charset="0"/>
              </a:rPr>
              <a:t>»?</a:t>
            </a:r>
          </a:p>
          <a:p>
            <a:pPr algn="just"/>
            <a:r>
              <a:rPr lang="ru-RU" sz="2500" dirty="0">
                <a:latin typeface="Arial Narrow" panose="020B0606020202030204" pitchFamily="34" charset="0"/>
              </a:rPr>
              <a:t>Як на вашу думку, </a:t>
            </a:r>
            <a:r>
              <a:rPr lang="ru-RU" sz="2500" dirty="0" err="1">
                <a:latin typeface="Arial Narrow" panose="020B0606020202030204" pitchFamily="34" charset="0"/>
              </a:rPr>
              <a:t>чи</a:t>
            </a:r>
            <a:r>
              <a:rPr lang="ru-RU" sz="2500" dirty="0">
                <a:latin typeface="Arial Narrow" panose="020B0606020202030204" pitchFamily="34" charset="0"/>
              </a:rPr>
              <a:t> є </a:t>
            </a:r>
            <a:r>
              <a:rPr lang="ru-RU" sz="2500" dirty="0" err="1">
                <a:latin typeface="Arial Narrow" panose="020B0606020202030204" pitchFamily="34" charset="0"/>
              </a:rPr>
              <a:t>проєктна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технологія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ефективною</a:t>
            </a:r>
            <a:r>
              <a:rPr lang="ru-RU" sz="2500" dirty="0">
                <a:latin typeface="Arial Narrow" panose="020B0606020202030204" pitchFamily="34" charset="0"/>
              </a:rPr>
              <a:t> у </a:t>
            </a:r>
            <a:r>
              <a:rPr lang="ru-RU" sz="2500" dirty="0" err="1">
                <a:latin typeface="Arial Narrow" panose="020B0606020202030204" pitchFamily="34" charset="0"/>
              </a:rPr>
              <a:t>процесі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професійної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підготовки</a:t>
            </a:r>
            <a:r>
              <a:rPr lang="ru-RU" sz="2500" dirty="0">
                <a:latin typeface="Arial Narrow" panose="020B0606020202030204" pitchFamily="34" charset="0"/>
              </a:rPr>
              <a:t> та </a:t>
            </a:r>
            <a:r>
              <a:rPr lang="ru-RU" sz="2500" dirty="0" err="1">
                <a:latin typeface="Arial Narrow" panose="020B0606020202030204" pitchFamily="34" charset="0"/>
              </a:rPr>
              <a:t>оволодіння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професійно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важливими</a:t>
            </a:r>
            <a:r>
              <a:rPr lang="ru-RU" sz="2500" dirty="0">
                <a:latin typeface="Arial Narrow" panose="020B0606020202030204" pitchFamily="34" charset="0"/>
              </a:rPr>
              <a:t> компетентностями?</a:t>
            </a:r>
          </a:p>
          <a:p>
            <a:pPr algn="just"/>
            <a:r>
              <a:rPr lang="ru-RU" sz="2500" dirty="0" err="1">
                <a:latin typeface="Arial Narrow" panose="020B0606020202030204" pitchFamily="34" charset="0"/>
              </a:rPr>
              <a:t>Які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труднощі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ви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відчуваєте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під</a:t>
            </a:r>
            <a:r>
              <a:rPr lang="ru-RU" sz="2500" dirty="0">
                <a:latin typeface="Arial Narrow" panose="020B0606020202030204" pitchFamily="34" charset="0"/>
              </a:rPr>
              <a:t> час </a:t>
            </a:r>
            <a:r>
              <a:rPr lang="ru-RU" sz="2500" dirty="0" err="1">
                <a:latin typeface="Arial Narrow" panose="020B0606020202030204" pitchFamily="34" charset="0"/>
              </a:rPr>
              <a:t>роботи</a:t>
            </a:r>
            <a:r>
              <a:rPr lang="ru-RU" sz="2500" dirty="0">
                <a:latin typeface="Arial Narrow" panose="020B0606020202030204" pitchFamily="34" charset="0"/>
              </a:rPr>
              <a:t> над </a:t>
            </a:r>
            <a:r>
              <a:rPr lang="ru-RU" sz="2500" dirty="0" err="1">
                <a:latin typeface="Arial Narrow" panose="020B0606020202030204" pitchFamily="34" charset="0"/>
              </a:rPr>
              <a:t>проєктом</a:t>
            </a:r>
            <a:r>
              <a:rPr lang="ru-RU" sz="2500" dirty="0">
                <a:latin typeface="Arial Narrow" panose="020B0606020202030204" pitchFamily="34" charset="0"/>
              </a:rPr>
              <a:t>?</a:t>
            </a:r>
          </a:p>
          <a:p>
            <a:pPr algn="just"/>
            <a:r>
              <a:rPr lang="ru-RU" sz="2500" dirty="0" err="1">
                <a:latin typeface="Arial Narrow" panose="020B0606020202030204" pitchFamily="34" charset="0"/>
              </a:rPr>
              <a:t>Які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особливості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застосування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проєктної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технології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навчання</a:t>
            </a:r>
            <a:r>
              <a:rPr lang="ru-RU" sz="2500" dirty="0">
                <a:latin typeface="Arial Narrow" panose="020B0606020202030204" pitchFamily="34" charset="0"/>
              </a:rPr>
              <a:t> при </a:t>
            </a:r>
            <a:r>
              <a:rPr lang="ru-RU" sz="2500" dirty="0" err="1">
                <a:latin typeface="Arial Narrow" panose="020B0606020202030204" pitchFamily="34" charset="0"/>
              </a:rPr>
              <a:t>підготовці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слухачів</a:t>
            </a:r>
            <a:r>
              <a:rPr lang="ru-RU" sz="2500" dirty="0">
                <a:latin typeface="Arial Narrow" panose="020B0606020202030204" pitchFamily="34" charset="0"/>
              </a:rPr>
              <a:t> циклу </a:t>
            </a:r>
            <a:r>
              <a:rPr lang="ru-RU" sz="2500" dirty="0" err="1">
                <a:latin typeface="Arial Narrow" panose="020B0606020202030204" pitchFamily="34" charset="0"/>
              </a:rPr>
              <a:t>підвищення</a:t>
            </a:r>
            <a:r>
              <a:rPr lang="ru-RU" sz="2500" dirty="0">
                <a:latin typeface="Arial Narrow" panose="020B0606020202030204" pitchFamily="34" charset="0"/>
              </a:rPr>
              <a:t> </a:t>
            </a:r>
            <a:r>
              <a:rPr lang="ru-RU" sz="2500" dirty="0" err="1">
                <a:latin typeface="Arial Narrow" panose="020B0606020202030204" pitchFamily="34" charset="0"/>
              </a:rPr>
              <a:t>кваліфікації</a:t>
            </a:r>
            <a:r>
              <a:rPr lang="ru-RU" sz="2500" dirty="0"/>
              <a:t>?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0BE735-4619-461B-A262-69FA89C82B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81725" y="2560320"/>
            <a:ext cx="4880527" cy="3248913"/>
          </a:xfrm>
          <a:prstGeom prst="rect">
            <a:avLst/>
          </a:prstGeom>
          <a:ln w="635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40EF49C-DCC7-4FD2-B0CF-516A18DC4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8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60"/>
    </mc:Choice>
    <mc:Fallback>
      <p:transition spd="slow" advTm="58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8FD0B-AB25-4B2B-9B26-6860E013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Висновки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618C-9B41-42EB-97F7-F31200CEA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1" dirty="0">
                <a:latin typeface="Arial Narrow" panose="020B0606020202030204" pitchFamily="34" charset="0"/>
              </a:rPr>
              <a:t>1. </a:t>
            </a:r>
            <a:r>
              <a:rPr lang="ru-RU" b="1" dirty="0" err="1">
                <a:latin typeface="Arial Narrow" panose="020B0606020202030204" pitchFamily="34" charset="0"/>
              </a:rPr>
              <a:t>Було</a:t>
            </a:r>
            <a:r>
              <a:rPr lang="ru-RU" b="1" dirty="0">
                <a:latin typeface="Arial Narrow" panose="020B0606020202030204" pitchFamily="34" charset="0"/>
              </a:rPr>
              <a:t> доведено </a:t>
            </a:r>
            <a:r>
              <a:rPr lang="ru-RU" b="1" dirty="0" err="1">
                <a:latin typeface="Arial Narrow" panose="020B0606020202030204" pitchFamily="34" charset="0"/>
              </a:rPr>
              <a:t>дієвість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застосування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проєктної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технології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навчання</a:t>
            </a:r>
            <a:r>
              <a:rPr lang="ru-RU" b="1" dirty="0">
                <a:latin typeface="Arial Narrow" panose="020B0606020202030204" pitchFamily="34" charset="0"/>
              </a:rPr>
              <a:t> в </a:t>
            </a:r>
            <a:r>
              <a:rPr lang="ru-RU" b="1" dirty="0" err="1">
                <a:latin typeface="Arial Narrow" panose="020B0606020202030204" pitchFamily="34" charset="0"/>
              </a:rPr>
              <a:t>професійній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підготовці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здобувачів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стоматологічного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профілю</a:t>
            </a:r>
            <a:r>
              <a:rPr lang="ru-RU" b="1" dirty="0">
                <a:latin typeface="Arial Narrow" panose="020B0606020202030204" pitchFamily="34" charset="0"/>
              </a:rPr>
              <a:t> на </a:t>
            </a:r>
            <a:r>
              <a:rPr lang="ru-RU" b="1" dirty="0" err="1">
                <a:latin typeface="Arial Narrow" panose="020B0606020202030204" pitchFamily="34" charset="0"/>
              </a:rPr>
              <a:t>післядипломному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етапі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освіти</a:t>
            </a:r>
            <a:r>
              <a:rPr lang="ru-RU" b="1" dirty="0">
                <a:latin typeface="Arial Narrow" panose="020B0606020202030204" pitchFamily="34" charset="0"/>
              </a:rPr>
              <a:t>, тому </a:t>
            </a:r>
            <a:r>
              <a:rPr lang="ru-RU" b="1" dirty="0" err="1">
                <a:latin typeface="Arial Narrow" panose="020B0606020202030204" pitchFamily="34" charset="0"/>
              </a:rPr>
              <a:t>що</a:t>
            </a:r>
            <a:r>
              <a:rPr lang="ru-RU" b="1" dirty="0">
                <a:latin typeface="Arial Narrow" panose="020B0606020202030204" pitchFamily="34" charset="0"/>
              </a:rPr>
              <a:t> вона </a:t>
            </a:r>
            <a:r>
              <a:rPr lang="ru-RU" b="1" dirty="0" err="1">
                <a:latin typeface="Arial Narrow" panose="020B0606020202030204" pitchFamily="34" charset="0"/>
              </a:rPr>
              <a:t>створює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умови</a:t>
            </a:r>
            <a:r>
              <a:rPr lang="ru-RU" b="1" dirty="0">
                <a:latin typeface="Arial Narrow" panose="020B0606020202030204" pitchFamily="34" charset="0"/>
              </a:rPr>
              <a:t> для </a:t>
            </a:r>
            <a:r>
              <a:rPr lang="ru-RU" b="1" dirty="0" err="1">
                <a:latin typeface="Arial Narrow" panose="020B0606020202030204" pitchFamily="34" charset="0"/>
              </a:rPr>
              <a:t>творчої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самореалізації</a:t>
            </a:r>
            <a:r>
              <a:rPr lang="ru-RU" b="1" dirty="0">
                <a:latin typeface="Arial Narrow" panose="020B0606020202030204" pitchFamily="34" charset="0"/>
              </a:rPr>
              <a:t>, </a:t>
            </a:r>
            <a:r>
              <a:rPr lang="ru-RU" b="1" dirty="0" err="1">
                <a:latin typeface="Arial Narrow" panose="020B0606020202030204" pitchFamily="34" charset="0"/>
              </a:rPr>
              <a:t>підвищує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їх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мотивацію</a:t>
            </a:r>
            <a:r>
              <a:rPr lang="ru-RU" b="1" dirty="0">
                <a:latin typeface="Arial Narrow" panose="020B0606020202030204" pitchFamily="34" charset="0"/>
              </a:rPr>
              <a:t> до </a:t>
            </a:r>
            <a:r>
              <a:rPr lang="ru-RU" b="1" dirty="0" err="1">
                <a:latin typeface="Arial Narrow" panose="020B0606020202030204" pitchFamily="34" charset="0"/>
              </a:rPr>
              <a:t>навчання</a:t>
            </a:r>
            <a:r>
              <a:rPr lang="ru-RU" b="1" dirty="0">
                <a:latin typeface="Arial Narrow" panose="020B0606020202030204" pitchFamily="34" charset="0"/>
              </a:rPr>
              <a:t>, </a:t>
            </a:r>
            <a:r>
              <a:rPr lang="ru-RU" b="1" dirty="0" err="1">
                <a:latin typeface="Arial Narrow" panose="020B0606020202030204" pitchFamily="34" charset="0"/>
              </a:rPr>
              <a:t>сприяє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розвитку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інтелектуальних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здібностей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ru-RU" b="1" dirty="0">
                <a:latin typeface="Arial Narrow" panose="020B0606020202030204" pitchFamily="34" charset="0"/>
              </a:rPr>
              <a:t>2. Результатами </a:t>
            </a:r>
            <a:r>
              <a:rPr lang="ru-RU" b="1" dirty="0" err="1">
                <a:latin typeface="Arial Narrow" panose="020B0606020202030204" pitchFamily="34" charset="0"/>
              </a:rPr>
              <a:t>рівня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успішності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здобувач</a:t>
            </a:r>
            <a:r>
              <a:rPr lang="uk-UA" b="1" dirty="0" err="1">
                <a:latin typeface="Arial Narrow" panose="020B0606020202030204" pitchFamily="34" charset="0"/>
              </a:rPr>
              <a:t>ів</a:t>
            </a:r>
            <a:r>
              <a:rPr lang="uk-UA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latin typeface="Arial Narrow" panose="020B0606020202030204" pitchFamily="34" charset="0"/>
              </a:rPr>
              <a:t>ЕГ та КГ за 5-ти бальною шкалою з </a:t>
            </a:r>
            <a:r>
              <a:rPr lang="ru-RU" b="1" dirty="0" err="1">
                <a:latin typeface="Arial Narrow" panose="020B0606020202030204" pitchFamily="34" charset="0"/>
              </a:rPr>
              <a:t>дисципліни</a:t>
            </a:r>
            <a:r>
              <a:rPr lang="ru-RU" b="1" dirty="0">
                <a:latin typeface="Arial Narrow" panose="020B0606020202030204" pitchFamily="34" charset="0"/>
              </a:rPr>
              <a:t> «</a:t>
            </a:r>
            <a:r>
              <a:rPr lang="ru-RU" b="1" dirty="0" err="1">
                <a:latin typeface="Arial Narrow" panose="020B0606020202030204" pitchFamily="34" charset="0"/>
              </a:rPr>
              <a:t>Сучасні</a:t>
            </a:r>
            <a:r>
              <a:rPr lang="ru-RU" b="1" dirty="0">
                <a:latin typeface="Arial Narrow" panose="020B0606020202030204" pitchFamily="34" charset="0"/>
              </a:rPr>
              <a:t> погляди на </a:t>
            </a:r>
            <a:r>
              <a:rPr lang="ru-RU" b="1" dirty="0" err="1">
                <a:latin typeface="Arial Narrow" panose="020B0606020202030204" pitchFamily="34" charset="0"/>
              </a:rPr>
              <a:t>проблеми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захворювань</a:t>
            </a:r>
            <a:r>
              <a:rPr lang="ru-RU" b="1" dirty="0">
                <a:latin typeface="Arial Narrow" panose="020B0606020202030204" pitchFamily="34" charset="0"/>
              </a:rPr>
              <a:t> пародонта у </a:t>
            </a:r>
            <a:r>
              <a:rPr lang="ru-RU" b="1" dirty="0" err="1">
                <a:latin typeface="Arial Narrow" panose="020B0606020202030204" pitchFamily="34" charset="0"/>
              </a:rPr>
              <a:t>дорослих</a:t>
            </a:r>
            <a:r>
              <a:rPr lang="ru-RU" b="1" dirty="0">
                <a:latin typeface="Arial Narrow" panose="020B0606020202030204" pitchFamily="34" charset="0"/>
              </a:rPr>
              <a:t> та </a:t>
            </a:r>
            <a:r>
              <a:rPr lang="ru-RU" b="1" dirty="0" err="1">
                <a:latin typeface="Arial Narrow" panose="020B0606020202030204" pitchFamily="34" charset="0"/>
              </a:rPr>
              <a:t>дітей</a:t>
            </a:r>
            <a:r>
              <a:rPr lang="ru-RU" b="1" dirty="0">
                <a:latin typeface="Arial Narrow" panose="020B0606020202030204" pitchFamily="34" charset="0"/>
              </a:rPr>
              <a:t>» при </a:t>
            </a:r>
            <a:r>
              <a:rPr lang="ru-RU" b="1" dirty="0" err="1">
                <a:latin typeface="Arial Narrow" panose="020B0606020202030204" pitchFamily="34" charset="0"/>
              </a:rPr>
              <a:t>констатувальному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експерименті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були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</a:rPr>
              <a:t>однакові</a:t>
            </a:r>
            <a:r>
              <a:rPr lang="ru-RU" b="1" dirty="0">
                <a:latin typeface="Arial Narrow" panose="020B0606020202030204" pitchFamily="34" charset="0"/>
              </a:rPr>
              <a:t> - 3,6 </a:t>
            </a:r>
            <a:r>
              <a:rPr lang="ru-RU" b="1" dirty="0" err="1">
                <a:latin typeface="Arial Narrow" panose="020B0606020202030204" pitchFamily="34" charset="0"/>
              </a:rPr>
              <a:t>бали</a:t>
            </a:r>
            <a:endParaRPr lang="ru-RU" b="1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02424F33-B5E5-401D-90D6-71265CC3F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0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40"/>
    </mc:Choice>
    <mc:Fallback>
      <p:transition spd="slow" advTm="5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835D3-2162-4E25-AF47-8879B6F5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Посилання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84EE5A-8683-4795-8B92-4BA44A22E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84580"/>
            <a:ext cx="9705391" cy="3291288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4800" dirty="0">
                <a:latin typeface="Arial Narrow" panose="020B0606020202030204" pitchFamily="34" charset="0"/>
              </a:rPr>
              <a:t>1.	Марчук І.А., Меркулова Д.О. </a:t>
            </a:r>
            <a:r>
              <a:rPr lang="ru-RU" sz="4800" dirty="0" err="1">
                <a:latin typeface="Arial Narrow" panose="020B0606020202030204" pitchFamily="34" charset="0"/>
              </a:rPr>
              <a:t>Інформаційно-комунікаційні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технології</a:t>
            </a:r>
            <a:r>
              <a:rPr lang="ru-RU" sz="4800" dirty="0">
                <a:latin typeface="Arial Narrow" panose="020B0606020202030204" pitchFamily="34" charset="0"/>
              </a:rPr>
              <a:t> в </a:t>
            </a:r>
            <a:r>
              <a:rPr lang="ru-RU" sz="4800" dirty="0" err="1">
                <a:latin typeface="Arial Narrow" panose="020B0606020202030204" pitchFamily="34" charset="0"/>
              </a:rPr>
              <a:t>економічній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підготовці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майбутніх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магістрів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медицини</a:t>
            </a:r>
            <a:r>
              <a:rPr lang="ru-RU" sz="4800" dirty="0">
                <a:latin typeface="Arial Narrow" panose="020B0606020202030204" pitchFamily="34" charset="0"/>
              </a:rPr>
              <a:t>. </a:t>
            </a:r>
            <a:r>
              <a:rPr lang="en-US" sz="4800" dirty="0">
                <a:latin typeface="Arial Narrow" panose="020B0606020202030204" pitchFamily="34" charset="0"/>
              </a:rPr>
              <a:t>The V International Science Conference «Trends in science and practice of today», October 19 – 22., Ankara, Turkey, 2021. P. 291-297.</a:t>
            </a:r>
          </a:p>
          <a:p>
            <a:pPr algn="just"/>
            <a:r>
              <a:rPr lang="en-US" sz="4800" dirty="0">
                <a:latin typeface="Arial Narrow" panose="020B0606020202030204" pitchFamily="34" charset="0"/>
              </a:rPr>
              <a:t>2.	</a:t>
            </a:r>
            <a:r>
              <a:rPr lang="ru-RU" sz="4800" dirty="0" err="1">
                <a:latin typeface="Arial Narrow" panose="020B0606020202030204" pitchFamily="34" charset="0"/>
              </a:rPr>
              <a:t>Міхно</a:t>
            </a:r>
            <a:r>
              <a:rPr lang="ru-RU" sz="4800" dirty="0">
                <a:latin typeface="Arial Narrow" panose="020B0606020202030204" pitchFamily="34" charset="0"/>
              </a:rPr>
              <a:t> О. Борис Патон і </a:t>
            </a:r>
            <a:r>
              <a:rPr lang="ru-RU" sz="4800" dirty="0" err="1">
                <a:latin typeface="Arial Narrow" panose="020B0606020202030204" pitchFamily="34" charset="0"/>
              </a:rPr>
              <a:t>українська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гуманітаристика</a:t>
            </a:r>
            <a:r>
              <a:rPr lang="ru-RU" sz="4800" dirty="0">
                <a:latin typeface="Arial Narrow" panose="020B0606020202030204" pitchFamily="34" charset="0"/>
              </a:rPr>
              <a:t>. </a:t>
            </a:r>
            <a:r>
              <a:rPr lang="en-US" sz="4800" dirty="0">
                <a:latin typeface="Arial Narrow" panose="020B0606020202030204" pitchFamily="34" charset="0"/>
              </a:rPr>
              <a:t>URL http://pmu.in.ua/actual-info/borys_paton/ </a:t>
            </a:r>
          </a:p>
          <a:p>
            <a:pPr algn="just"/>
            <a:r>
              <a:rPr lang="en-US" sz="4800" dirty="0">
                <a:latin typeface="Arial Narrow" panose="020B0606020202030204" pitchFamily="34" charset="0"/>
              </a:rPr>
              <a:t>3.	</a:t>
            </a:r>
            <a:r>
              <a:rPr lang="ru-RU" sz="4800" dirty="0" err="1">
                <a:latin typeface="Arial Narrow" panose="020B0606020202030204" pitchFamily="34" charset="0"/>
              </a:rPr>
              <a:t>Стратегія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розвитку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вищої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освіти</a:t>
            </a:r>
            <a:r>
              <a:rPr lang="ru-RU" sz="4800" dirty="0">
                <a:latin typeface="Arial Narrow" panose="020B0606020202030204" pitchFamily="34" charset="0"/>
              </a:rPr>
              <a:t> в </a:t>
            </a:r>
            <a:r>
              <a:rPr lang="ru-RU" sz="4800" dirty="0" err="1">
                <a:latin typeface="Arial Narrow" panose="020B0606020202030204" pitchFamily="34" charset="0"/>
              </a:rPr>
              <a:t>Україні</a:t>
            </a:r>
            <a:r>
              <a:rPr lang="ru-RU" sz="4800" dirty="0">
                <a:latin typeface="Arial Narrow" panose="020B0606020202030204" pitchFamily="34" charset="0"/>
              </a:rPr>
              <a:t> на 2021-2031 роки. </a:t>
            </a:r>
            <a:r>
              <a:rPr lang="en-US" sz="4800" dirty="0">
                <a:latin typeface="Arial Narrow" panose="020B0606020202030204" pitchFamily="34" charset="0"/>
              </a:rPr>
              <a:t>URL: https://mon.gov.ua/storage/app/media/rizne/2020/09/25/rozvitku-vishchoi-osviti-v ukraini-02-10-2020.pdf</a:t>
            </a:r>
          </a:p>
          <a:p>
            <a:pPr algn="just"/>
            <a:r>
              <a:rPr lang="en-US" sz="4800" dirty="0">
                <a:latin typeface="Arial Narrow" panose="020B0606020202030204" pitchFamily="34" charset="0"/>
              </a:rPr>
              <a:t>4.	</a:t>
            </a:r>
            <a:r>
              <a:rPr lang="ru-RU" sz="4800" dirty="0" err="1">
                <a:latin typeface="Arial Narrow" panose="020B0606020202030204" pitchFamily="34" charset="0"/>
              </a:rPr>
              <a:t>Немеш</a:t>
            </a:r>
            <a:r>
              <a:rPr lang="ru-RU" sz="4800" dirty="0">
                <a:latin typeface="Arial Narrow" panose="020B0606020202030204" pitchFamily="34" charset="0"/>
              </a:rPr>
              <a:t> О.М., Гонта З.М., </a:t>
            </a:r>
            <a:r>
              <a:rPr lang="ru-RU" sz="4800" dirty="0" err="1">
                <a:latin typeface="Arial Narrow" panose="020B0606020202030204" pitchFamily="34" charset="0"/>
              </a:rPr>
              <a:t>Шилівський</a:t>
            </a:r>
            <a:r>
              <a:rPr lang="ru-RU" sz="4800" dirty="0">
                <a:latin typeface="Arial Narrow" panose="020B0606020202030204" pitchFamily="34" charset="0"/>
              </a:rPr>
              <a:t> І.В. Роль </a:t>
            </a:r>
            <a:r>
              <a:rPr lang="ru-RU" sz="4800" dirty="0" err="1">
                <a:latin typeface="Arial Narrow" panose="020B0606020202030204" pitchFamily="34" charset="0"/>
              </a:rPr>
              <a:t>електронного</a:t>
            </a:r>
            <a:r>
              <a:rPr lang="ru-RU" sz="4800" dirty="0">
                <a:latin typeface="Arial Narrow" panose="020B0606020202030204" pitchFamily="34" charset="0"/>
              </a:rPr>
              <a:t> контенту в </a:t>
            </a:r>
            <a:r>
              <a:rPr lang="ru-RU" sz="4800" dirty="0" err="1">
                <a:latin typeface="Arial Narrow" panose="020B0606020202030204" pitchFamily="34" charset="0"/>
              </a:rPr>
              <a:t>дистанційному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навчанні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лікаря</a:t>
            </a:r>
            <a:r>
              <a:rPr lang="ru-RU" sz="4800" dirty="0">
                <a:latin typeface="Arial Narrow" panose="020B0606020202030204" pitchFamily="34" charset="0"/>
              </a:rPr>
              <a:t>-стоматолога на </a:t>
            </a:r>
            <a:r>
              <a:rPr lang="ru-RU" sz="4800" dirty="0" err="1">
                <a:latin typeface="Arial Narrow" panose="020B0606020202030204" pitchFamily="34" charset="0"/>
              </a:rPr>
              <a:t>післядипломному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етапі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освіти</a:t>
            </a:r>
            <a:r>
              <a:rPr lang="ru-RU" sz="4800" dirty="0">
                <a:latin typeface="Arial Narrow" panose="020B0606020202030204" pitchFamily="34" charset="0"/>
              </a:rPr>
              <a:t>. </a:t>
            </a:r>
            <a:r>
              <a:rPr lang="ru-RU" sz="4800" dirty="0" err="1">
                <a:latin typeface="Arial Narrow" panose="020B0606020202030204" pitchFamily="34" charset="0"/>
              </a:rPr>
              <a:t>Буковинський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медичний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вісник</a:t>
            </a:r>
            <a:r>
              <a:rPr lang="ru-RU" sz="4800" dirty="0">
                <a:latin typeface="Arial Narrow" panose="020B0606020202030204" pitchFamily="34" charset="0"/>
              </a:rPr>
              <a:t>. 2020.Т.24, №3 (95). С. 190-194. </a:t>
            </a:r>
            <a:r>
              <a:rPr lang="en-US" sz="4800" dirty="0">
                <a:latin typeface="Arial Narrow" panose="020B0606020202030204" pitchFamily="34" charset="0"/>
              </a:rPr>
              <a:t>DOI: 10.24061/2413-0737.XXIV.3.95.2020.92.</a:t>
            </a:r>
          </a:p>
          <a:p>
            <a:pPr algn="just"/>
            <a:r>
              <a:rPr lang="en-US" sz="4800" dirty="0">
                <a:latin typeface="Arial Narrow" panose="020B0606020202030204" pitchFamily="34" charset="0"/>
              </a:rPr>
              <a:t>5.	</a:t>
            </a:r>
            <a:r>
              <a:rPr lang="ru-RU" sz="4800" dirty="0" err="1">
                <a:latin typeface="Arial Narrow" panose="020B0606020202030204" pitchFamily="34" charset="0"/>
              </a:rPr>
              <a:t>Мінцер</a:t>
            </a:r>
            <a:r>
              <a:rPr lang="ru-RU" sz="4800" dirty="0">
                <a:latin typeface="Arial Narrow" panose="020B0606020202030204" pitchFamily="34" charset="0"/>
              </a:rPr>
              <a:t> О.П. </a:t>
            </a:r>
            <a:r>
              <a:rPr lang="ru-RU" sz="4800" dirty="0" err="1">
                <a:latin typeface="Arial Narrow" panose="020B0606020202030204" pitchFamily="34" charset="0"/>
              </a:rPr>
              <a:t>Реформування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системи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медичної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освіти</a:t>
            </a:r>
            <a:r>
              <a:rPr lang="ru-RU" sz="4800" dirty="0">
                <a:latin typeface="Arial Narrow" panose="020B0606020202030204" pitchFamily="34" charset="0"/>
              </a:rPr>
              <a:t> в </a:t>
            </a:r>
            <a:r>
              <a:rPr lang="ru-RU" sz="4800" dirty="0" err="1">
                <a:latin typeface="Arial Narrow" panose="020B0606020202030204" pitchFamily="34" charset="0"/>
              </a:rPr>
              <a:t>світлі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концепції</a:t>
            </a:r>
            <a:r>
              <a:rPr lang="ru-RU" sz="4800" dirty="0">
                <a:latin typeface="Arial Narrow" panose="020B0606020202030204" pitchFamily="34" charset="0"/>
              </a:rPr>
              <a:t> «</a:t>
            </a:r>
            <a:r>
              <a:rPr lang="ru-RU" sz="4800" dirty="0" err="1">
                <a:latin typeface="Arial Narrow" panose="020B0606020202030204" pitchFamily="34" charset="0"/>
              </a:rPr>
              <a:t>суспільство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знань</a:t>
            </a:r>
            <a:r>
              <a:rPr lang="ru-RU" sz="4800" dirty="0">
                <a:latin typeface="Arial Narrow" panose="020B0606020202030204" pitchFamily="34" charset="0"/>
              </a:rPr>
              <a:t>» [</a:t>
            </a:r>
            <a:r>
              <a:rPr lang="ru-RU" sz="4800" dirty="0" err="1">
                <a:latin typeface="Arial Narrow" panose="020B0606020202030204" pitchFamily="34" charset="0"/>
              </a:rPr>
              <a:t>Інтернет</a:t>
            </a:r>
            <a:r>
              <a:rPr lang="ru-RU" sz="4800" dirty="0">
                <a:latin typeface="Arial Narrow" panose="020B0606020202030204" pitchFamily="34" charset="0"/>
              </a:rPr>
              <a:t>]. Доступно: </a:t>
            </a:r>
            <a:r>
              <a:rPr lang="en-US" sz="4800" dirty="0">
                <a:latin typeface="Arial Narrow" panose="020B0606020202030204" pitchFamily="34" charset="0"/>
              </a:rPr>
              <a:t>http://inmeds.com.ua/dn_in_med/5982/.</a:t>
            </a:r>
          </a:p>
          <a:p>
            <a:pPr algn="just"/>
            <a:r>
              <a:rPr lang="en-US" sz="4800" dirty="0">
                <a:latin typeface="Arial Narrow" panose="020B0606020202030204" pitchFamily="34" charset="0"/>
              </a:rPr>
              <a:t>6.	</a:t>
            </a:r>
            <a:r>
              <a:rPr lang="ru-RU" sz="4800" dirty="0" err="1">
                <a:latin typeface="Arial Narrow" panose="020B0606020202030204" pitchFamily="34" charset="0"/>
              </a:rPr>
              <a:t>Лісовий</a:t>
            </a:r>
            <a:r>
              <a:rPr lang="ru-RU" sz="4800" dirty="0">
                <a:latin typeface="Arial Narrow" panose="020B0606020202030204" pitchFamily="34" charset="0"/>
              </a:rPr>
              <a:t> В.М. </a:t>
            </a:r>
            <a:r>
              <a:rPr lang="ru-RU" sz="4800" dirty="0" err="1">
                <a:latin typeface="Arial Narrow" panose="020B0606020202030204" pitchFamily="34" charset="0"/>
              </a:rPr>
              <a:t>Медична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електронна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освіта</a:t>
            </a:r>
            <a:r>
              <a:rPr lang="ru-RU" sz="4800" dirty="0">
                <a:latin typeface="Arial Narrow" panose="020B0606020202030204" pitchFamily="34" charset="0"/>
              </a:rPr>
              <a:t> як </a:t>
            </a:r>
            <a:r>
              <a:rPr lang="ru-RU" sz="4800" dirty="0" err="1">
                <a:latin typeface="Arial Narrow" panose="020B0606020202030204" pitchFamily="34" charset="0"/>
              </a:rPr>
              <a:t>сучасний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інноваційний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навчально-педагогічний</a:t>
            </a:r>
            <a:r>
              <a:rPr lang="ru-RU" sz="4800" dirty="0">
                <a:latin typeface="Arial Narrow" panose="020B0606020202030204" pitchFamily="34" charset="0"/>
              </a:rPr>
              <a:t> тренд. </a:t>
            </a:r>
            <a:r>
              <a:rPr lang="ru-RU" sz="4800" dirty="0" err="1">
                <a:latin typeface="Arial Narrow" panose="020B0606020202030204" pitchFamily="34" charset="0"/>
              </a:rPr>
              <a:t>Впровадження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інноваційних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технологій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організації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навчального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процесу</a:t>
            </a:r>
            <a:r>
              <a:rPr lang="ru-RU" sz="4800" dirty="0">
                <a:latin typeface="Arial Narrow" panose="020B0606020202030204" pitchFamily="34" charset="0"/>
              </a:rPr>
              <a:t> у ХНМУ – </a:t>
            </a:r>
            <a:r>
              <a:rPr lang="ru-RU" sz="4800" dirty="0" err="1">
                <a:latin typeface="Arial Narrow" panose="020B0606020202030204" pitchFamily="34" charset="0"/>
              </a:rPr>
              <a:t>провідний</a:t>
            </a:r>
            <a:r>
              <a:rPr lang="ru-RU" sz="4800" dirty="0">
                <a:latin typeface="Arial Narrow" panose="020B0606020202030204" pitchFamily="34" charset="0"/>
              </a:rPr>
              <a:t> шлях </a:t>
            </a:r>
            <a:r>
              <a:rPr lang="ru-RU" sz="4800" dirty="0" err="1">
                <a:latin typeface="Arial Narrow" panose="020B0606020202030204" pitchFamily="34" charset="0"/>
              </a:rPr>
              <a:t>підвищення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якості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вищої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медичної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освіти</a:t>
            </a:r>
            <a:r>
              <a:rPr lang="ru-RU" sz="4800" dirty="0">
                <a:latin typeface="Arial Narrow" panose="020B0606020202030204" pitchFamily="34" charset="0"/>
              </a:rPr>
              <a:t>: </a:t>
            </a:r>
            <a:r>
              <a:rPr lang="ru-RU" sz="4800" dirty="0" err="1">
                <a:latin typeface="Arial Narrow" panose="020B0606020202030204" pitchFamily="34" charset="0"/>
              </a:rPr>
              <a:t>матеріали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en-US" sz="4800" dirty="0">
                <a:latin typeface="Arial Narrow" panose="020B0606020202030204" pitchFamily="34" charset="0"/>
              </a:rPr>
              <a:t>L</a:t>
            </a:r>
            <a:r>
              <a:rPr lang="ru-RU" sz="4800" dirty="0">
                <a:latin typeface="Arial Narrow" panose="020B0606020202030204" pitchFamily="34" charset="0"/>
              </a:rPr>
              <a:t>ІІ </a:t>
            </a:r>
            <a:r>
              <a:rPr lang="ru-RU" sz="4800" dirty="0" err="1">
                <a:latin typeface="Arial Narrow" panose="020B0606020202030204" pitchFamily="34" charset="0"/>
              </a:rPr>
              <a:t>навчально-методичної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конференції</a:t>
            </a:r>
            <a:r>
              <a:rPr lang="ru-RU" sz="4800" dirty="0">
                <a:latin typeface="Arial Narrow" panose="020B0606020202030204" pitchFamily="34" charset="0"/>
              </a:rPr>
              <a:t> ХНМУ (</a:t>
            </a:r>
            <a:r>
              <a:rPr lang="ru-RU" sz="4800" dirty="0" err="1">
                <a:latin typeface="Arial Narrow" panose="020B0606020202030204" pitchFamily="34" charset="0"/>
              </a:rPr>
              <a:t>Харків</a:t>
            </a:r>
            <a:r>
              <a:rPr lang="ru-RU" sz="4800" dirty="0">
                <a:latin typeface="Arial Narrow" panose="020B0606020202030204" pitchFamily="34" charset="0"/>
              </a:rPr>
              <a:t>, 30 </a:t>
            </a:r>
            <a:r>
              <a:rPr lang="ru-RU" sz="4800" dirty="0" err="1">
                <a:latin typeface="Arial Narrow" panose="020B0606020202030204" pitchFamily="34" charset="0"/>
              </a:rPr>
              <a:t>січня</a:t>
            </a:r>
            <a:r>
              <a:rPr lang="ru-RU" sz="4800" dirty="0">
                <a:latin typeface="Arial Narrow" panose="020B0606020202030204" pitchFamily="34" charset="0"/>
              </a:rPr>
              <a:t> 2019 р.) / </a:t>
            </a:r>
            <a:r>
              <a:rPr lang="ru-RU" sz="4800" dirty="0" err="1">
                <a:latin typeface="Arial Narrow" panose="020B0606020202030204" pitchFamily="34" charset="0"/>
              </a:rPr>
              <a:t>Міністерство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охорони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здоров'я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України</a:t>
            </a:r>
            <a:r>
              <a:rPr lang="ru-RU" sz="4800" dirty="0">
                <a:latin typeface="Arial Narrow" panose="020B0606020202030204" pitchFamily="34" charset="0"/>
              </a:rPr>
              <a:t>, </a:t>
            </a:r>
            <a:r>
              <a:rPr lang="ru-RU" sz="4800" dirty="0" err="1">
                <a:latin typeface="Arial Narrow" panose="020B0606020202030204" pitchFamily="34" charset="0"/>
              </a:rPr>
              <a:t>Харк</a:t>
            </a:r>
            <a:r>
              <a:rPr lang="ru-RU" sz="4800" dirty="0">
                <a:latin typeface="Arial Narrow" panose="020B0606020202030204" pitchFamily="34" charset="0"/>
              </a:rPr>
              <a:t>. нац. мед. ун-т. – </a:t>
            </a:r>
            <a:r>
              <a:rPr lang="ru-RU" sz="4800" dirty="0" err="1">
                <a:latin typeface="Arial Narrow" panose="020B0606020202030204" pitchFamily="34" charset="0"/>
              </a:rPr>
              <a:t>Харків</a:t>
            </a:r>
            <a:r>
              <a:rPr lang="ru-RU" sz="4800" dirty="0">
                <a:latin typeface="Arial Narrow" panose="020B0606020202030204" pitchFamily="34" charset="0"/>
              </a:rPr>
              <a:t> : ХНМУ, 2019. – </a:t>
            </a:r>
            <a:r>
              <a:rPr lang="ru-RU" sz="4800" dirty="0" err="1">
                <a:latin typeface="Arial Narrow" panose="020B0606020202030204" pitchFamily="34" charset="0"/>
              </a:rPr>
              <a:t>Вип</a:t>
            </a:r>
            <a:r>
              <a:rPr lang="ru-RU" sz="4800" dirty="0">
                <a:latin typeface="Arial Narrow" panose="020B0606020202030204" pitchFamily="34" charset="0"/>
              </a:rPr>
              <a:t>. 10. – С. 3-5.</a:t>
            </a:r>
          </a:p>
          <a:p>
            <a:pPr algn="just"/>
            <a:r>
              <a:rPr lang="ru-RU" sz="4800" dirty="0">
                <a:latin typeface="Arial Narrow" panose="020B0606020202030204" pitchFamily="34" charset="0"/>
              </a:rPr>
              <a:t>7.	</a:t>
            </a:r>
            <a:r>
              <a:rPr lang="ru-RU" sz="4800" dirty="0" err="1">
                <a:latin typeface="Arial Narrow" panose="020B0606020202030204" pitchFamily="34" charset="0"/>
              </a:rPr>
              <a:t>Немеш</a:t>
            </a:r>
            <a:r>
              <a:rPr lang="ru-RU" sz="4800" dirty="0">
                <a:latin typeface="Arial Narrow" panose="020B0606020202030204" pitchFamily="34" charset="0"/>
              </a:rPr>
              <a:t> О.М., Гонта З.М., </a:t>
            </a:r>
            <a:r>
              <a:rPr lang="ru-RU" sz="4800" dirty="0" err="1">
                <a:latin typeface="Arial Narrow" panose="020B0606020202030204" pitchFamily="34" charset="0"/>
              </a:rPr>
              <a:t>Шилівський</a:t>
            </a:r>
            <a:r>
              <a:rPr lang="ru-RU" sz="4800" dirty="0">
                <a:latin typeface="Arial Narrow" panose="020B0606020202030204" pitchFamily="34" charset="0"/>
              </a:rPr>
              <a:t> І.В., Мороз К.А. </a:t>
            </a:r>
            <a:r>
              <a:rPr lang="ru-RU" sz="4800" dirty="0" err="1">
                <a:latin typeface="Arial Narrow" panose="020B0606020202030204" pitchFamily="34" charset="0"/>
              </a:rPr>
              <a:t>Інноваційна</a:t>
            </a:r>
            <a:r>
              <a:rPr lang="ru-RU" sz="4800" dirty="0">
                <a:latin typeface="Arial Narrow" panose="020B0606020202030204" pitchFamily="34" charset="0"/>
              </a:rPr>
              <a:t> та </a:t>
            </a:r>
            <a:r>
              <a:rPr lang="ru-RU" sz="4800" dirty="0" err="1">
                <a:latin typeface="Arial Narrow" panose="020B0606020202030204" pitchFamily="34" charset="0"/>
              </a:rPr>
              <a:t>інформаційна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складова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навчання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лікаря</a:t>
            </a:r>
            <a:r>
              <a:rPr lang="ru-RU" sz="4800" dirty="0">
                <a:latin typeface="Arial Narrow" panose="020B0606020202030204" pitchFamily="34" charset="0"/>
              </a:rPr>
              <a:t>-стоматолога на </a:t>
            </a:r>
            <a:r>
              <a:rPr lang="ru-RU" sz="4800" dirty="0" err="1">
                <a:latin typeface="Arial Narrow" panose="020B0606020202030204" pitchFamily="34" charset="0"/>
              </a:rPr>
              <a:t>циклі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тематичного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удосконалення</a:t>
            </a:r>
            <a:r>
              <a:rPr lang="ru-RU" sz="4800" dirty="0">
                <a:latin typeface="Arial Narrow" panose="020B0606020202030204" pitchFamily="34" charset="0"/>
              </a:rPr>
              <a:t>. </a:t>
            </a:r>
            <a:r>
              <a:rPr lang="ru-RU" sz="4800" dirty="0" err="1">
                <a:latin typeface="Arial Narrow" panose="020B0606020202030204" pitchFamily="34" charset="0"/>
              </a:rPr>
              <a:t>Концептуальні</a:t>
            </a:r>
            <a:r>
              <a:rPr lang="ru-RU" sz="4800" dirty="0">
                <a:latin typeface="Arial Narrow" panose="020B0606020202030204" pitchFamily="34" charset="0"/>
              </a:rPr>
              <a:t> шляхи </a:t>
            </a:r>
            <a:r>
              <a:rPr lang="ru-RU" sz="4800" dirty="0" err="1">
                <a:latin typeface="Arial Narrow" panose="020B0606020202030204" pitchFamily="34" charset="0"/>
              </a:rPr>
              <a:t>розвитку</a:t>
            </a:r>
            <a:r>
              <a:rPr lang="ru-RU" sz="4800" dirty="0">
                <a:latin typeface="Arial Narrow" panose="020B0606020202030204" pitchFamily="34" charset="0"/>
              </a:rPr>
              <a:t> науки та </a:t>
            </a:r>
            <a:r>
              <a:rPr lang="ru-RU" sz="4800" dirty="0" err="1">
                <a:latin typeface="Arial Narrow" panose="020B0606020202030204" pitchFamily="34" charset="0"/>
              </a:rPr>
              <a:t>освіти</a:t>
            </a:r>
            <a:r>
              <a:rPr lang="ru-RU" sz="4800" dirty="0">
                <a:latin typeface="Arial Narrow" panose="020B0606020202030204" pitchFamily="34" charset="0"/>
              </a:rPr>
              <a:t>: </a:t>
            </a:r>
            <a:r>
              <a:rPr lang="ru-RU" sz="4800" dirty="0" err="1">
                <a:latin typeface="Arial Narrow" panose="020B0606020202030204" pitchFamily="34" charset="0"/>
              </a:rPr>
              <a:t>матеріали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Міжнар</a:t>
            </a:r>
            <a:r>
              <a:rPr lang="ru-RU" sz="4800" dirty="0">
                <a:latin typeface="Arial Narrow" panose="020B0606020202030204" pitchFamily="34" charset="0"/>
              </a:rPr>
              <a:t>. наук. </a:t>
            </a:r>
            <a:r>
              <a:rPr lang="ru-RU" sz="4800" dirty="0" err="1">
                <a:latin typeface="Arial Narrow" panose="020B0606020202030204" pitchFamily="34" charset="0"/>
              </a:rPr>
              <a:t>конференції</a:t>
            </a:r>
            <a:r>
              <a:rPr lang="ru-RU" sz="4800" dirty="0">
                <a:latin typeface="Arial Narrow" panose="020B0606020202030204" pitchFamily="34" charset="0"/>
              </a:rPr>
              <a:t> (м. </a:t>
            </a:r>
            <a:r>
              <a:rPr lang="ru-RU" sz="4800" dirty="0" err="1">
                <a:latin typeface="Arial Narrow" panose="020B0606020202030204" pitchFamily="34" charset="0"/>
              </a:rPr>
              <a:t>Львів</a:t>
            </a:r>
            <a:r>
              <a:rPr lang="ru-RU" sz="4800" dirty="0">
                <a:latin typeface="Arial Narrow" panose="020B0606020202030204" pitchFamily="34" charset="0"/>
              </a:rPr>
              <a:t>, 12-13 лютого 2020 р.). </a:t>
            </a:r>
            <a:r>
              <a:rPr lang="ru-RU" sz="4800" dirty="0" err="1">
                <a:latin typeface="Arial Narrow" panose="020B0606020202030204" pitchFamily="34" charset="0"/>
              </a:rPr>
              <a:t>Львів</a:t>
            </a:r>
            <a:r>
              <a:rPr lang="ru-RU" sz="4800" dirty="0">
                <a:latin typeface="Arial Narrow" panose="020B0606020202030204" pitchFamily="34" charset="0"/>
              </a:rPr>
              <a:t>; 2020. С.47-48.</a:t>
            </a:r>
          </a:p>
          <a:p>
            <a:pPr algn="just"/>
            <a:r>
              <a:rPr lang="ru-RU" sz="4800" dirty="0">
                <a:latin typeface="Arial Narrow" panose="020B0606020202030204" pitchFamily="34" charset="0"/>
              </a:rPr>
              <a:t>8.	Артюшина М.В. </a:t>
            </a:r>
            <a:r>
              <a:rPr lang="ru-RU" sz="4800" dirty="0" err="1">
                <a:latin typeface="Arial Narrow" panose="020B0606020202030204" pitchFamily="34" charset="0"/>
              </a:rPr>
              <a:t>Соціально-психологічні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умови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проєктного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навчання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учнів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професійно-технічних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навчальних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закладів</a:t>
            </a:r>
            <a:r>
              <a:rPr lang="ru-RU" sz="4800" dirty="0">
                <a:latin typeface="Arial Narrow" panose="020B0606020202030204" pitchFamily="34" charset="0"/>
              </a:rPr>
              <a:t>. </a:t>
            </a:r>
            <a:r>
              <a:rPr lang="ru-RU" sz="4800" dirty="0" err="1">
                <a:latin typeface="Arial Narrow" panose="020B0606020202030204" pitchFamily="34" charset="0"/>
              </a:rPr>
              <a:t>Сучасні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інформаційні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технології</a:t>
            </a:r>
            <a:r>
              <a:rPr lang="ru-RU" sz="4800" dirty="0">
                <a:latin typeface="Arial Narrow" panose="020B0606020202030204" pitchFamily="34" charset="0"/>
              </a:rPr>
              <a:t> та </a:t>
            </a:r>
            <a:r>
              <a:rPr lang="ru-RU" sz="4800" dirty="0" err="1">
                <a:latin typeface="Arial Narrow" panose="020B0606020202030204" pitchFamily="34" charset="0"/>
              </a:rPr>
              <a:t>інноваційні</a:t>
            </a:r>
            <a:r>
              <a:rPr lang="ru-RU" sz="4800" dirty="0">
                <a:latin typeface="Arial Narrow" panose="020B0606020202030204" pitchFamily="34" charset="0"/>
              </a:rPr>
              <a:t> методики </a:t>
            </a:r>
            <a:r>
              <a:rPr lang="ru-RU" sz="4800" dirty="0" err="1">
                <a:latin typeface="Arial Narrow" panose="020B0606020202030204" pitchFamily="34" charset="0"/>
              </a:rPr>
              <a:t>навчання</a:t>
            </a:r>
            <a:r>
              <a:rPr lang="ru-RU" sz="4800" dirty="0">
                <a:latin typeface="Arial Narrow" panose="020B0606020202030204" pitchFamily="34" charset="0"/>
              </a:rPr>
              <a:t> у </a:t>
            </a:r>
            <a:r>
              <a:rPr lang="ru-RU" sz="4800" dirty="0" err="1">
                <a:latin typeface="Arial Narrow" panose="020B0606020202030204" pitchFamily="34" charset="0"/>
              </a:rPr>
              <a:t>підготовці</a:t>
            </a:r>
            <a:r>
              <a:rPr lang="ru-RU" sz="4800" dirty="0">
                <a:latin typeface="Arial Narrow" panose="020B0606020202030204" pitchFamily="34" charset="0"/>
              </a:rPr>
              <a:t> </a:t>
            </a:r>
            <a:r>
              <a:rPr lang="ru-RU" sz="4800" dirty="0" err="1">
                <a:latin typeface="Arial Narrow" panose="020B0606020202030204" pitchFamily="34" charset="0"/>
              </a:rPr>
              <a:t>фахівців</a:t>
            </a:r>
            <a:r>
              <a:rPr lang="ru-RU" sz="4800" dirty="0">
                <a:latin typeface="Arial Narrow" panose="020B0606020202030204" pitchFamily="34" charset="0"/>
              </a:rPr>
              <a:t>: </a:t>
            </a:r>
            <a:r>
              <a:rPr lang="ru-RU" sz="4800" dirty="0" err="1">
                <a:latin typeface="Arial Narrow" panose="020B0606020202030204" pitchFamily="34" charset="0"/>
              </a:rPr>
              <a:t>методологія</a:t>
            </a:r>
            <a:r>
              <a:rPr lang="ru-RU" sz="4800" dirty="0">
                <a:latin typeface="Arial Narrow" panose="020B0606020202030204" pitchFamily="34" charset="0"/>
              </a:rPr>
              <a:t>, </a:t>
            </a:r>
            <a:r>
              <a:rPr lang="ru-RU" sz="4800" dirty="0" err="1">
                <a:latin typeface="Arial Narrow" panose="020B0606020202030204" pitchFamily="34" charset="0"/>
              </a:rPr>
              <a:t>теорія</a:t>
            </a:r>
            <a:r>
              <a:rPr lang="ru-RU" sz="4800" dirty="0">
                <a:latin typeface="Arial Narrow" panose="020B0606020202030204" pitchFamily="34" charset="0"/>
              </a:rPr>
              <a:t>, </a:t>
            </a:r>
            <a:r>
              <a:rPr lang="ru-RU" sz="4800" dirty="0" err="1">
                <a:latin typeface="Arial Narrow" panose="020B0606020202030204" pitchFamily="34" charset="0"/>
              </a:rPr>
              <a:t>досвід</a:t>
            </a:r>
            <a:r>
              <a:rPr lang="ru-RU" sz="4800" dirty="0">
                <a:latin typeface="Arial Narrow" panose="020B0606020202030204" pitchFamily="34" charset="0"/>
              </a:rPr>
              <a:t>, </a:t>
            </a:r>
            <a:r>
              <a:rPr lang="ru-RU" sz="4800" dirty="0" err="1">
                <a:latin typeface="Arial Narrow" panose="020B0606020202030204" pitchFamily="34" charset="0"/>
              </a:rPr>
              <a:t>проблеми</a:t>
            </a:r>
            <a:r>
              <a:rPr lang="ru-RU" sz="4800" dirty="0">
                <a:latin typeface="Arial Narrow" panose="020B0606020202030204" pitchFamily="34" charset="0"/>
              </a:rPr>
              <a:t>. </a:t>
            </a:r>
            <a:r>
              <a:rPr lang="ru-RU" sz="4800" dirty="0" err="1">
                <a:latin typeface="Arial Narrow" panose="020B0606020202030204" pitchFamily="34" charset="0"/>
              </a:rPr>
              <a:t>Зб</a:t>
            </a:r>
            <a:r>
              <a:rPr lang="ru-RU" sz="4800" dirty="0">
                <a:latin typeface="Arial Narrow" panose="020B0606020202030204" pitchFamily="34" charset="0"/>
              </a:rPr>
              <a:t>. наук. пр. </a:t>
            </a:r>
            <a:r>
              <a:rPr lang="ru-RU" sz="4800" dirty="0" err="1">
                <a:latin typeface="Arial Narrow" panose="020B0606020202030204" pitchFamily="34" charset="0"/>
              </a:rPr>
              <a:t>Випуск</a:t>
            </a:r>
            <a:r>
              <a:rPr lang="ru-RU" sz="4800" dirty="0">
                <a:latin typeface="Arial Narrow" panose="020B0606020202030204" pitchFamily="34" charset="0"/>
              </a:rPr>
              <a:t> 44 / </a:t>
            </a:r>
            <a:r>
              <a:rPr lang="ru-RU" sz="4800" dirty="0" err="1">
                <a:latin typeface="Arial Narrow" panose="020B0606020202030204" pitchFamily="34" charset="0"/>
              </a:rPr>
              <a:t>редкол</a:t>
            </a:r>
            <a:r>
              <a:rPr lang="ru-RU" sz="4800" dirty="0">
                <a:latin typeface="Arial Narrow" panose="020B0606020202030204" pitchFamily="34" charset="0"/>
              </a:rPr>
              <a:t>. </a:t>
            </a:r>
            <a:r>
              <a:rPr lang="ru-RU" sz="4800" dirty="0" err="1">
                <a:latin typeface="Arial Narrow" panose="020B0606020202030204" pitchFamily="34" charset="0"/>
              </a:rPr>
              <a:t>Київ-Вінниця</a:t>
            </a:r>
            <a:r>
              <a:rPr lang="ru-RU" sz="4800" dirty="0">
                <a:latin typeface="Arial Narrow" panose="020B0606020202030204" pitchFamily="34" charset="0"/>
              </a:rPr>
              <a:t>: ТОВ </a:t>
            </a:r>
            <a:r>
              <a:rPr lang="ru-RU" sz="4800" dirty="0" err="1">
                <a:latin typeface="Arial Narrow" panose="020B0606020202030204" pitchFamily="34" charset="0"/>
              </a:rPr>
              <a:t>фірма</a:t>
            </a:r>
            <a:r>
              <a:rPr lang="ru-RU" sz="4800" dirty="0">
                <a:latin typeface="Arial Narrow" panose="020B0606020202030204" pitchFamily="34" charset="0"/>
              </a:rPr>
              <a:t> «Планер», 2016. С. 190-194.</a:t>
            </a:r>
          </a:p>
          <a:p>
            <a:pPr algn="just"/>
            <a:endParaRPr lang="ru-RU" sz="2900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9D4BEE6-4730-43C2-8C8F-2BDDB6707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9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5"/>
    </mc:Choice>
    <mc:Fallback>
      <p:transition spd="slow" advTm="8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F45362-826E-4AEA-8F54-5D234CAB5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525" y="658749"/>
            <a:ext cx="8189408" cy="54360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B867DD-F533-457A-8D1C-D7B99705D987}"/>
              </a:ext>
            </a:extLst>
          </p:cNvPr>
          <p:cNvSpPr/>
          <p:nvPr/>
        </p:nvSpPr>
        <p:spPr>
          <a:xfrm flipH="1">
            <a:off x="2795450" y="763248"/>
            <a:ext cx="6609806" cy="6083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Дякую за увагу!!!</a:t>
            </a:r>
            <a:endParaRPr lang="ru-RU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9DB35F5E-A714-437B-8FED-C3972B420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7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64"/>
    </mc:Choice>
    <mc:Fallback>
      <p:transition spd="slow" advTm="2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445A1-68E0-4CFC-A323-08DC2D60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E7EA9738-032A-46A5-A3B8-1B7DD746C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749C92-25F1-4CB2-A278-47086E096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1" y="3031065"/>
            <a:ext cx="3718454" cy="2438404"/>
          </a:xfrm>
        </p:spPr>
        <p:txBody>
          <a:bodyPr/>
          <a:lstStyle/>
          <a:p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Життя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довге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якщо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ним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уміло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користуватися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Сенека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1B6451-9371-4939-AD59-CE618B309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92" y="999065"/>
            <a:ext cx="6525818" cy="4894364"/>
          </a:xfrm>
          <a:prstGeom prst="rect">
            <a:avLst/>
          </a:prstGeom>
          <a:ln w="79375">
            <a:solidFill>
              <a:srgbClr val="00B050"/>
            </a:solidFill>
          </a:ln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F902B80C-097C-4786-9535-2054B6ED4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9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1"/>
    </mc:Choice>
    <mc:Fallback>
      <p:transition spd="slow" advTm="4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B6100-1326-4877-8353-25DBAA1A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Актуальність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2D1002-F6C5-401B-A0DC-4C8B63248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27065" y="2094212"/>
            <a:ext cx="6252903" cy="3126451"/>
          </a:xfrm>
          <a:prstGeom prst="rect">
            <a:avLst/>
          </a:prstGeom>
          <a:solidFill>
            <a:srgbClr val="00B050"/>
          </a:solidFill>
          <a:ln w="508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961E523-09F0-418F-9597-BF4327ADF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4279" y="3031064"/>
            <a:ext cx="4077988" cy="276324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1900" dirty="0" err="1">
                <a:latin typeface="Arial Narrow" panose="020B0606020202030204" pitchFamily="34" charset="0"/>
              </a:rPr>
              <a:t>Інформатизація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освітнього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процесу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істотно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впливає</a:t>
            </a:r>
            <a:r>
              <a:rPr lang="ru-RU" sz="1900" dirty="0">
                <a:latin typeface="Arial Narrow" panose="020B0606020202030204" pitchFamily="34" charset="0"/>
              </a:rPr>
              <a:t> на </a:t>
            </a:r>
            <a:r>
              <a:rPr lang="ru-RU" sz="1900" dirty="0" err="1">
                <a:latin typeface="Arial Narrow" panose="020B0606020202030204" pitchFamily="34" charset="0"/>
              </a:rPr>
              <a:t>процес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освоєння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сучасних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знань</a:t>
            </a:r>
            <a:r>
              <a:rPr lang="ru-RU" sz="1900" dirty="0">
                <a:latin typeface="Arial Narrow" panose="020B0606020202030204" pitchFamily="34" charset="0"/>
              </a:rPr>
              <a:t>. </a:t>
            </a:r>
            <a:r>
              <a:rPr lang="ru-RU" sz="1900" dirty="0" err="1">
                <a:latin typeface="Arial Narrow" panose="020B0606020202030204" pitchFamily="34" charset="0"/>
              </a:rPr>
              <a:t>Сучасне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покоління</a:t>
            </a:r>
            <a:r>
              <a:rPr lang="ru-RU" sz="1900" dirty="0">
                <a:latin typeface="Arial Narrow" panose="020B0606020202030204" pitchFamily="34" charset="0"/>
              </a:rPr>
              <a:t>, яке </a:t>
            </a:r>
            <a:r>
              <a:rPr lang="ru-RU" sz="1900" dirty="0" err="1">
                <a:latin typeface="Arial Narrow" panose="020B0606020202030204" pitchFamily="34" charset="0"/>
              </a:rPr>
              <a:t>зростає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під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впливом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соціальних</a:t>
            </a:r>
            <a:r>
              <a:rPr lang="ru-RU" sz="1900" dirty="0">
                <a:latin typeface="Arial Narrow" panose="020B0606020202030204" pitchFamily="34" charset="0"/>
              </a:rPr>
              <a:t> мереж, </a:t>
            </a:r>
            <a:r>
              <a:rPr lang="ru-RU" sz="1900" dirty="0" err="1">
                <a:latin typeface="Arial Narrow" panose="020B0606020202030204" pitchFamily="34" charset="0"/>
              </a:rPr>
              <a:t>електронних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ігор</a:t>
            </a:r>
            <a:r>
              <a:rPr lang="ru-RU" sz="1900" dirty="0">
                <a:latin typeface="Arial Narrow" panose="020B0606020202030204" pitchFamily="34" charset="0"/>
              </a:rPr>
              <a:t>, </a:t>
            </a:r>
            <a:r>
              <a:rPr lang="ru-RU" sz="1900" dirty="0" err="1">
                <a:latin typeface="Arial Narrow" panose="020B0606020202030204" pitchFamily="34" charset="0"/>
              </a:rPr>
              <a:t>мобільних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додатків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відрізняється</a:t>
            </a:r>
            <a:r>
              <a:rPr lang="ru-RU" sz="1900" dirty="0">
                <a:latin typeface="Arial Narrow" panose="020B0606020202030204" pitchFamily="34" charset="0"/>
              </a:rPr>
              <a:t> не </a:t>
            </a:r>
            <a:r>
              <a:rPr lang="ru-RU" sz="1900" dirty="0" err="1">
                <a:latin typeface="Arial Narrow" panose="020B0606020202030204" pitchFamily="34" charset="0"/>
              </a:rPr>
              <a:t>лише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навиками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володіння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комп’ютерною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технікою</a:t>
            </a:r>
            <a:r>
              <a:rPr lang="ru-RU" sz="1900" dirty="0">
                <a:latin typeface="Arial Narrow" panose="020B0606020202030204" pitchFamily="34" charset="0"/>
              </a:rPr>
              <a:t>, але й </a:t>
            </a:r>
            <a:r>
              <a:rPr lang="ru-RU" sz="1900" dirty="0" err="1">
                <a:latin typeface="Arial Narrow" panose="020B0606020202030204" pitchFamily="34" charset="0"/>
              </a:rPr>
              <a:t>уявленням</a:t>
            </a:r>
            <a:r>
              <a:rPr lang="ru-RU" sz="1900" dirty="0">
                <a:latin typeface="Arial Narrow" panose="020B0606020202030204" pitchFamily="34" charset="0"/>
              </a:rPr>
              <a:t> про </a:t>
            </a:r>
            <a:r>
              <a:rPr lang="ru-RU" sz="1900" dirty="0" err="1">
                <a:latin typeface="Arial Narrow" panose="020B0606020202030204" pitchFamily="34" charset="0"/>
              </a:rPr>
              <a:t>зовнішній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світ</a:t>
            </a:r>
            <a:r>
              <a:rPr lang="ru-RU" sz="1900" dirty="0">
                <a:latin typeface="Arial Narrow" panose="020B0606020202030204" pitchFamily="34" charset="0"/>
              </a:rPr>
              <a:t>, </a:t>
            </a:r>
            <a:r>
              <a:rPr lang="ru-RU" sz="1900" dirty="0" err="1">
                <a:latin typeface="Arial Narrow" panose="020B0606020202030204" pitchFamily="34" charset="0"/>
              </a:rPr>
              <a:t>який</a:t>
            </a:r>
            <a:r>
              <a:rPr lang="ru-RU" sz="1900" dirty="0">
                <a:latin typeface="Arial Narrow" panose="020B0606020202030204" pitchFamily="34" charset="0"/>
              </a:rPr>
              <a:t> вони «</a:t>
            </a:r>
            <a:r>
              <a:rPr lang="ru-RU" sz="1900" dirty="0" err="1">
                <a:latin typeface="Arial Narrow" panose="020B0606020202030204" pitchFamily="34" charset="0"/>
              </a:rPr>
              <a:t>фотографують</a:t>
            </a:r>
            <a:r>
              <a:rPr lang="ru-RU" sz="1900" dirty="0">
                <a:latin typeface="Arial Narrow" panose="020B0606020202030204" pitchFamily="34" charset="0"/>
              </a:rPr>
              <a:t>» </a:t>
            </a:r>
            <a:r>
              <a:rPr lang="ru-RU" sz="1900" dirty="0" err="1">
                <a:latin typeface="Arial Narrow" panose="020B0606020202030204" pitchFamily="34" charset="0"/>
              </a:rPr>
              <a:t>очима</a:t>
            </a:r>
            <a:r>
              <a:rPr lang="ru-RU" sz="1900" dirty="0">
                <a:latin typeface="Arial Narrow" panose="020B0606020202030204" pitchFamily="34" charset="0"/>
              </a:rPr>
              <a:t>. </a:t>
            </a:r>
            <a:r>
              <a:rPr lang="ru-RU" sz="1900" dirty="0" err="1">
                <a:latin typeface="Arial Narrow" panose="020B0606020202030204" pitchFamily="34" charset="0"/>
              </a:rPr>
              <a:t>Сучасні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діти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знають</a:t>
            </a:r>
            <a:r>
              <a:rPr lang="ru-RU" sz="1900" dirty="0">
                <a:latin typeface="Arial Narrow" panose="020B0606020202030204" pitchFamily="34" charset="0"/>
              </a:rPr>
              <a:t>, за </a:t>
            </a:r>
            <a:r>
              <a:rPr lang="ru-RU" sz="1900" dirty="0" err="1">
                <a:latin typeface="Arial Narrow" panose="020B0606020202030204" pitchFamily="34" charset="0"/>
              </a:rPr>
              <a:t>якими</a:t>
            </a:r>
            <a:r>
              <a:rPr lang="ru-RU" sz="1900" dirty="0">
                <a:latin typeface="Arial Narrow" panose="020B0606020202030204" pitchFamily="34" charset="0"/>
              </a:rPr>
              <a:t> законами </a:t>
            </a:r>
            <a:r>
              <a:rPr lang="ru-RU" sz="1900" dirty="0" err="1">
                <a:latin typeface="Arial Narrow" panose="020B0606020202030204" pitchFamily="34" charset="0"/>
              </a:rPr>
              <a:t>живе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сьогодні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інформація</a:t>
            </a:r>
            <a:r>
              <a:rPr lang="ru-RU" sz="1900" dirty="0">
                <a:latin typeface="Arial Narrow" panose="020B0606020202030204" pitchFamily="34" charset="0"/>
              </a:rPr>
              <a:t>, як нею </a:t>
            </a:r>
            <a:r>
              <a:rPr lang="ru-RU" sz="1900" dirty="0" err="1">
                <a:latin typeface="Arial Narrow" panose="020B0606020202030204" pitchFamily="34" charset="0"/>
              </a:rPr>
              <a:t>краще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користуватися</a:t>
            </a:r>
            <a:r>
              <a:rPr lang="ru-RU" sz="1900" dirty="0">
                <a:latin typeface="Arial Narrow" panose="020B0606020202030204" pitchFamily="34" charset="0"/>
              </a:rPr>
              <a:t>; для </a:t>
            </a:r>
            <a:r>
              <a:rPr lang="ru-RU" sz="1900" dirty="0" err="1">
                <a:latin typeface="Arial Narrow" panose="020B0606020202030204" pitchFamily="34" charset="0"/>
              </a:rPr>
              <a:t>сучасного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покоління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немає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перешкод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між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країнами</a:t>
            </a:r>
            <a:r>
              <a:rPr lang="ru-RU" sz="1900" dirty="0">
                <a:latin typeface="Arial Narrow" panose="020B0606020202030204" pitchFamily="34" charset="0"/>
              </a:rPr>
              <a:t>, </a:t>
            </a:r>
            <a:r>
              <a:rPr lang="ru-RU" sz="1900" dirty="0" err="1">
                <a:latin typeface="Arial Narrow" panose="020B0606020202030204" pitchFamily="34" charset="0"/>
              </a:rPr>
              <a:t>націями</a:t>
            </a:r>
            <a:r>
              <a:rPr lang="ru-RU" sz="1900" dirty="0">
                <a:latin typeface="Arial Narrow" panose="020B0606020202030204" pitchFamily="34" charset="0"/>
              </a:rPr>
              <a:t> та культурами в </a:t>
            </a:r>
            <a:r>
              <a:rPr lang="ru-RU" sz="1900" dirty="0" err="1">
                <a:latin typeface="Arial Narrow" panose="020B0606020202030204" pitchFamily="34" charset="0"/>
              </a:rPr>
              <a:t>освоєнні</a:t>
            </a:r>
            <a:r>
              <a:rPr lang="ru-RU" sz="1900" dirty="0">
                <a:latin typeface="Arial Narrow" panose="020B0606020202030204" pitchFamily="34" charset="0"/>
              </a:rPr>
              <a:t> будь-</a:t>
            </a:r>
            <a:r>
              <a:rPr lang="ru-RU" sz="1900" dirty="0" err="1">
                <a:latin typeface="Arial Narrow" panose="020B0606020202030204" pitchFamily="34" charset="0"/>
              </a:rPr>
              <a:t>яких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умінь</a:t>
            </a:r>
            <a:r>
              <a:rPr lang="ru-RU" sz="1900" dirty="0">
                <a:latin typeface="Arial Narrow" panose="020B0606020202030204" pitchFamily="34" charset="0"/>
              </a:rPr>
              <a:t> та </a:t>
            </a:r>
            <a:r>
              <a:rPr lang="ru-RU" sz="1900" dirty="0" err="1">
                <a:latin typeface="Arial Narrow" panose="020B0606020202030204" pitchFamily="34" charset="0"/>
              </a:rPr>
              <a:t>знань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CA2CF89D-4EF0-4B9E-BA46-38E09471B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3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46"/>
    </mc:Choice>
    <mc:Fallback>
      <p:transition spd="slow" advTm="36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368CC-7304-4869-AC60-1AE047A67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883832"/>
            <a:ext cx="6402356" cy="719409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Актуальність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59C0F6-8F0F-49FF-BB4D-DCAF110F19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46966" t="109" r="22538" b="-109"/>
          <a:stretch/>
        </p:blipFill>
        <p:spPr>
          <a:xfrm>
            <a:off x="7928043" y="818729"/>
            <a:ext cx="3259361" cy="508074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E8FA164-3A62-4B62-99E9-ADEEF3B84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7" y="3255431"/>
            <a:ext cx="6402356" cy="282812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4200" dirty="0" err="1">
                <a:latin typeface="Arial Narrow" panose="020B0606020202030204" pitchFamily="34" charset="0"/>
              </a:rPr>
              <a:t>Академік</a:t>
            </a:r>
            <a:r>
              <a:rPr lang="ru-RU" sz="4200" dirty="0">
                <a:latin typeface="Arial Narrow" panose="020B0606020202030204" pitchFamily="34" charset="0"/>
              </a:rPr>
              <a:t> НАН </a:t>
            </a:r>
            <a:r>
              <a:rPr lang="ru-RU" sz="4200" dirty="0" err="1">
                <a:latin typeface="Arial Narrow" panose="020B0606020202030204" pitchFamily="34" charset="0"/>
              </a:rPr>
              <a:t>України</a:t>
            </a:r>
            <a:r>
              <a:rPr lang="ru-RU" sz="4200" dirty="0">
                <a:latin typeface="Arial Narrow" panose="020B0606020202030204" pitchFamily="34" charset="0"/>
              </a:rPr>
              <a:t> Борис Патон в </a:t>
            </a:r>
            <a:r>
              <a:rPr lang="ru-RU" sz="4200" dirty="0" err="1">
                <a:latin typeface="Arial Narrow" panose="020B0606020202030204" pitchFamily="34" charset="0"/>
              </a:rPr>
              <a:t>інтерв’ю</a:t>
            </a:r>
            <a:r>
              <a:rPr lang="ru-RU" sz="4200" dirty="0">
                <a:latin typeface="Arial Narrow" panose="020B0606020202030204" pitchFamily="34" charset="0"/>
              </a:rPr>
              <a:t> агентству </a:t>
            </a:r>
            <a:r>
              <a:rPr lang="ru-RU" sz="4200" dirty="0" err="1">
                <a:latin typeface="Arial Narrow" panose="020B0606020202030204" pitchFamily="34" charset="0"/>
              </a:rPr>
              <a:t>Укрінформ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зробив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наголос</a:t>
            </a:r>
            <a:r>
              <a:rPr lang="ru-RU" sz="4200" dirty="0">
                <a:latin typeface="Arial Narrow" panose="020B0606020202030204" pitchFamily="34" charset="0"/>
              </a:rPr>
              <a:t> на </a:t>
            </a:r>
            <a:r>
              <a:rPr lang="ru-RU" sz="4200" dirty="0" err="1">
                <a:latin typeface="Arial Narrow" panose="020B0606020202030204" pitchFamily="34" charset="0"/>
              </a:rPr>
              <a:t>суперечностях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розвитку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суспільства</a:t>
            </a:r>
            <a:r>
              <a:rPr lang="ru-RU" sz="4200" dirty="0">
                <a:latin typeface="Arial Narrow" panose="020B0606020202030204" pitchFamily="34" charset="0"/>
              </a:rPr>
              <a:t>, </a:t>
            </a:r>
            <a:r>
              <a:rPr lang="ru-RU" sz="4200" dirty="0" err="1">
                <a:latin typeface="Arial Narrow" panose="020B0606020202030204" pitchFamily="34" charset="0"/>
              </a:rPr>
              <a:t>зокрема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виокремив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стрімку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суцільну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інформатизацію</a:t>
            </a:r>
            <a:r>
              <a:rPr lang="ru-RU" sz="4200" dirty="0">
                <a:latin typeface="Arial Narrow" panose="020B0606020202030204" pitchFamily="34" charset="0"/>
              </a:rPr>
              <a:t>, </a:t>
            </a:r>
            <a:r>
              <a:rPr lang="ru-RU" sz="4200" dirty="0" err="1">
                <a:latin typeface="Arial Narrow" panose="020B0606020202030204" pitchFamily="34" charset="0"/>
              </a:rPr>
              <a:t>котра</a:t>
            </a:r>
            <a:r>
              <a:rPr lang="ru-RU" sz="4200" dirty="0">
                <a:latin typeface="Arial Narrow" panose="020B0606020202030204" pitchFamily="34" charset="0"/>
              </a:rPr>
              <a:t> «</a:t>
            </a:r>
            <a:r>
              <a:rPr lang="ru-RU" sz="4200" dirty="0" err="1">
                <a:latin typeface="Arial Narrow" panose="020B0606020202030204" pitchFamily="34" charset="0"/>
              </a:rPr>
              <a:t>нестримно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охоплює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усі</a:t>
            </a:r>
            <a:r>
              <a:rPr lang="ru-RU" sz="4200" dirty="0">
                <a:latin typeface="Arial Narrow" panose="020B0606020202030204" pitchFamily="34" charset="0"/>
              </a:rPr>
              <a:t> без </a:t>
            </a:r>
            <a:r>
              <a:rPr lang="ru-RU" sz="4200" dirty="0" err="1">
                <a:latin typeface="Arial Narrow" panose="020B0606020202030204" pitchFamily="34" charset="0"/>
              </a:rPr>
              <a:t>винятку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країни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en-US" sz="4200" dirty="0" err="1">
                <a:latin typeface="Arial Narrow" panose="020B0606020202030204" pitchFamily="34" charset="0"/>
              </a:rPr>
              <a:t>i</a:t>
            </a:r>
            <a:r>
              <a:rPr lang="en-US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відкриває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небачені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раніше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можливості</a:t>
            </a:r>
            <a:r>
              <a:rPr lang="ru-RU" sz="4200" dirty="0">
                <a:latin typeface="Arial Narrow" panose="020B0606020202030204" pitchFamily="34" charset="0"/>
              </a:rPr>
              <a:t> для </a:t>
            </a:r>
            <a:r>
              <a:rPr lang="ru-RU" sz="4200" dirty="0" err="1">
                <a:latin typeface="Arial Narrow" panose="020B0606020202030204" pitchFamily="34" charset="0"/>
              </a:rPr>
              <a:t>спілкування</a:t>
            </a:r>
            <a:r>
              <a:rPr lang="ru-RU" sz="4200" dirty="0">
                <a:latin typeface="Arial Narrow" panose="020B0606020202030204" pitchFamily="34" charset="0"/>
              </a:rPr>
              <a:t> людей. А </a:t>
            </a:r>
            <a:r>
              <a:rPr lang="ru-RU" sz="4200" dirty="0" err="1">
                <a:latin typeface="Arial Narrow" panose="020B0606020202030204" pitchFamily="34" charset="0"/>
              </a:rPr>
              <a:t>водночас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en-US" sz="4200" dirty="0" err="1">
                <a:latin typeface="Arial Narrow" panose="020B0606020202030204" pitchFamily="34" charset="0"/>
              </a:rPr>
              <a:t>i</a:t>
            </a:r>
            <a:r>
              <a:rPr lang="en-US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немислимі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раніше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масштаби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маніпулювання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суспільством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en-US" sz="4200" dirty="0" err="1">
                <a:latin typeface="Arial Narrow" panose="020B0606020202030204" pitchFamily="34" charset="0"/>
              </a:rPr>
              <a:t>i</a:t>
            </a:r>
            <a:r>
              <a:rPr lang="en-US" sz="4200" dirty="0">
                <a:latin typeface="Arial Narrow" panose="020B0606020202030204" pitchFamily="34" charset="0"/>
              </a:rPr>
              <a:t> </a:t>
            </a:r>
            <a:r>
              <a:rPr lang="ru-RU" sz="4200" dirty="0">
                <a:latin typeface="Arial Narrow" panose="020B0606020202030204" pitchFamily="34" charset="0"/>
              </a:rPr>
              <a:t>особою за </a:t>
            </a:r>
            <a:r>
              <a:rPr lang="ru-RU" sz="4200" dirty="0" err="1">
                <a:latin typeface="Arial Narrow" panose="020B0606020202030204" pitchFamily="34" charset="0"/>
              </a:rPr>
              <a:t>допомогою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засобів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масової</a:t>
            </a:r>
            <a:r>
              <a:rPr lang="ru-RU" sz="4200" dirty="0">
                <a:latin typeface="Arial Narrow" panose="020B0606020202030204" pitchFamily="34" charset="0"/>
              </a:rPr>
              <a:t> </a:t>
            </a:r>
            <a:r>
              <a:rPr lang="ru-RU" sz="4200" dirty="0" err="1">
                <a:latin typeface="Arial Narrow" panose="020B0606020202030204" pitchFamily="34" charset="0"/>
              </a:rPr>
              <a:t>інформації</a:t>
            </a:r>
            <a:r>
              <a:rPr lang="ru-RU" sz="4200" dirty="0">
                <a:latin typeface="Arial Narrow" panose="020B0606020202030204" pitchFamily="34" charset="0"/>
              </a:rPr>
              <a:t>»</a:t>
            </a:r>
          </a:p>
          <a:p>
            <a:endParaRPr lang="ru-RU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20EF71B-34C2-4841-9332-4629F2258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76"/>
    </mc:Choice>
    <mc:Fallback>
      <p:transition spd="slow" advTm="3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962AB-4E95-4D91-8D49-390359AB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351" y="1388534"/>
            <a:ext cx="3929915" cy="1084078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Актуальність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07DC09-176B-4783-9DA2-2120E7E5F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15381" y="1388534"/>
            <a:ext cx="6330834" cy="4213961"/>
          </a:xfrm>
          <a:prstGeom prst="rect">
            <a:avLst/>
          </a:prstGeom>
          <a:solidFill>
            <a:srgbClr val="00B050"/>
          </a:solidFill>
          <a:ln w="5715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1FF9111-0260-426D-AE8D-BB6788205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393" y="3031065"/>
            <a:ext cx="4069874" cy="265127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1900" dirty="0">
                <a:latin typeface="Arial Narrow" panose="020B0606020202030204" pitchFamily="34" charset="0"/>
              </a:rPr>
              <a:t>В </a:t>
            </a:r>
            <a:r>
              <a:rPr lang="ru-RU" sz="1900" dirty="0" err="1">
                <a:latin typeface="Arial Narrow" panose="020B0606020202030204" pitchFamily="34" charset="0"/>
              </a:rPr>
              <a:t>Україні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понад</a:t>
            </a:r>
            <a:r>
              <a:rPr lang="ru-RU" sz="1900" dirty="0">
                <a:latin typeface="Arial Narrow" panose="020B0606020202030204" pitchFamily="34" charset="0"/>
              </a:rPr>
              <a:t> 70% </a:t>
            </a:r>
            <a:r>
              <a:rPr lang="ru-RU" sz="1900" dirty="0" err="1">
                <a:latin typeface="Arial Narrow" panose="020B0606020202030204" pitchFamily="34" charset="0"/>
              </a:rPr>
              <a:t>населення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має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вищу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освіту</a:t>
            </a:r>
            <a:r>
              <a:rPr lang="ru-RU" sz="1900" dirty="0">
                <a:latin typeface="Arial Narrow" panose="020B0606020202030204" pitchFamily="34" charset="0"/>
              </a:rPr>
              <a:t>, але </a:t>
            </a:r>
            <a:r>
              <a:rPr lang="ru-RU" sz="1900" dirty="0" err="1">
                <a:latin typeface="Arial Narrow" panose="020B0606020202030204" pitchFamily="34" charset="0"/>
              </a:rPr>
              <a:t>потенціал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вищої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освіти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України</a:t>
            </a:r>
            <a:r>
              <a:rPr lang="ru-RU" sz="1900" dirty="0">
                <a:latin typeface="Arial Narrow" panose="020B0606020202030204" pitchFamily="34" charset="0"/>
              </a:rPr>
              <a:t> не </a:t>
            </a:r>
            <a:r>
              <a:rPr lang="ru-RU" sz="1900" dirty="0" err="1">
                <a:latin typeface="Arial Narrow" panose="020B0606020202030204" pitchFamily="34" charset="0"/>
              </a:rPr>
              <a:t>використовується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повною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мірою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суспільством</a:t>
            </a:r>
            <a:r>
              <a:rPr lang="ru-RU" sz="1900" dirty="0">
                <a:latin typeface="Arial Narrow" panose="020B0606020202030204" pitchFamily="34" charset="0"/>
              </a:rPr>
              <a:t> та </a:t>
            </a:r>
            <a:r>
              <a:rPr lang="ru-RU" sz="1900" dirty="0" err="1">
                <a:latin typeface="Arial Narrow" panose="020B0606020202030204" pitchFamily="34" charset="0"/>
              </a:rPr>
              <a:t>економікою</a:t>
            </a:r>
            <a:endParaRPr lang="ru-RU" sz="1900" dirty="0">
              <a:latin typeface="Arial Narrow" panose="020B0606020202030204" pitchFamily="34" charset="0"/>
            </a:endParaRPr>
          </a:p>
          <a:p>
            <a:pPr algn="just"/>
            <a:r>
              <a:rPr lang="ru-RU" sz="1900" dirty="0" err="1">
                <a:latin typeface="Arial Narrow" panose="020B0606020202030204" pitchFamily="34" charset="0"/>
              </a:rPr>
              <a:t>Стрімке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зростання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обсягу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медичних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знань</a:t>
            </a:r>
            <a:r>
              <a:rPr lang="ru-RU" sz="1900" dirty="0">
                <a:latin typeface="Arial Narrow" panose="020B0606020202030204" pitchFamily="34" charset="0"/>
              </a:rPr>
              <a:t>, </a:t>
            </a:r>
            <a:r>
              <a:rPr lang="ru-RU" sz="1900" dirty="0" err="1">
                <a:latin typeface="Arial Narrow" panose="020B0606020202030204" pitchFamily="34" charset="0"/>
              </a:rPr>
              <a:t>необхідність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забезпечення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високого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кваліфікаційного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рівня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медичних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кадрів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зумовлюють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доцільність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використання</a:t>
            </a:r>
            <a:r>
              <a:rPr lang="ru-RU" sz="1900" dirty="0">
                <a:latin typeface="Arial Narrow" panose="020B0606020202030204" pitchFamily="34" charset="0"/>
              </a:rPr>
              <a:t> в </a:t>
            </a:r>
            <a:r>
              <a:rPr lang="ru-RU" sz="1900" dirty="0" err="1">
                <a:latin typeface="Arial Narrow" panose="020B0606020202030204" pitchFamily="34" charset="0"/>
              </a:rPr>
              <a:t>освітньому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процесі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сучасних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інформаційних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технологій</a:t>
            </a:r>
            <a:r>
              <a:rPr lang="ru-RU" sz="1900" dirty="0">
                <a:latin typeface="Arial Narrow" panose="020B0606020202030204" pitchFamily="34" charset="0"/>
              </a:rPr>
              <a:t>, </a:t>
            </a:r>
            <a:r>
              <a:rPr lang="ru-RU" sz="1900" dirty="0" err="1">
                <a:latin typeface="Arial Narrow" panose="020B0606020202030204" pitchFamily="34" charset="0"/>
              </a:rPr>
              <a:t>що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дають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можливість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підвищити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якість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освіти</a:t>
            </a:r>
            <a:r>
              <a:rPr lang="ru-RU" sz="1900" dirty="0">
                <a:latin typeface="Arial Narrow" panose="020B0606020202030204" pitchFamily="34" charset="0"/>
              </a:rPr>
              <a:t>, </a:t>
            </a:r>
            <a:r>
              <a:rPr lang="ru-RU" sz="1900" dirty="0" err="1">
                <a:latin typeface="Arial Narrow" panose="020B0606020202030204" pitchFamily="34" charset="0"/>
              </a:rPr>
              <a:t>зробити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процес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здобуття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знань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  <a:r>
              <a:rPr lang="ru-RU" sz="1900" dirty="0" err="1">
                <a:latin typeface="Arial Narrow" panose="020B0606020202030204" pitchFamily="34" charset="0"/>
              </a:rPr>
              <a:t>систематичним</a:t>
            </a:r>
            <a:r>
              <a:rPr lang="ru-RU" sz="1900" dirty="0">
                <a:latin typeface="Arial Narrow" panose="020B0606020202030204" pitchFamily="34" charset="0"/>
              </a:rPr>
              <a:t> і </a:t>
            </a:r>
            <a:r>
              <a:rPr lang="ru-RU" sz="1900" dirty="0" err="1">
                <a:latin typeface="Arial Narrow" panose="020B0606020202030204" pitchFamily="34" charset="0"/>
              </a:rPr>
              <a:t>високоефективним</a:t>
            </a:r>
            <a:r>
              <a:rPr lang="ru-RU" sz="1900" dirty="0">
                <a:latin typeface="Arial Narrow" panose="020B0606020202030204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89D3413-FC4A-444C-8C08-79DBE7BD5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7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86"/>
    </mc:Choice>
    <mc:Fallback>
      <p:transition spd="slow" advTm="3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7F3A2-0986-4527-BB40-A9C81F68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Актуальність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52616A-CFFD-482B-BEBE-251AD051F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42505" y="1268224"/>
            <a:ext cx="5783262" cy="4337446"/>
          </a:xfrm>
          <a:prstGeom prst="rect">
            <a:avLst/>
          </a:prstGeom>
          <a:ln w="47625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FA043F0-A46F-46A3-A54F-E14D33D97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583" y="3031065"/>
            <a:ext cx="4412974" cy="2438404"/>
          </a:xfrm>
        </p:spPr>
        <p:txBody>
          <a:bodyPr>
            <a:noAutofit/>
          </a:bodyPr>
          <a:lstStyle/>
          <a:p>
            <a:pPr algn="just"/>
            <a:r>
              <a:rPr lang="ru-RU" sz="1400" dirty="0" err="1">
                <a:latin typeface="Arial Narrow" panose="020B0606020202030204" pitchFamily="34" charset="0"/>
              </a:rPr>
              <a:t>Світовий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процес</a:t>
            </a:r>
            <a:r>
              <a:rPr lang="ru-RU" sz="1400" dirty="0">
                <a:latin typeface="Arial Narrow" panose="020B0606020202030204" pitchFamily="34" charset="0"/>
              </a:rPr>
              <a:t> переходу </a:t>
            </a:r>
            <a:r>
              <a:rPr lang="ru-RU" sz="1400" dirty="0" err="1">
                <a:latin typeface="Arial Narrow" panose="020B0606020202030204" pitchFamily="34" charset="0"/>
              </a:rPr>
              <a:t>від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індустріального</a:t>
            </a:r>
            <a:r>
              <a:rPr lang="ru-RU" sz="1400" dirty="0">
                <a:latin typeface="Arial Narrow" panose="020B0606020202030204" pitchFamily="34" charset="0"/>
              </a:rPr>
              <a:t> до </a:t>
            </a:r>
            <a:r>
              <a:rPr lang="ru-RU" sz="1400" dirty="0" err="1">
                <a:latin typeface="Arial Narrow" panose="020B0606020202030204" pitchFamily="34" charset="0"/>
              </a:rPr>
              <a:t>інформаційного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суспільства</a:t>
            </a:r>
            <a:r>
              <a:rPr lang="ru-RU" sz="1400" dirty="0">
                <a:latin typeface="Arial Narrow" panose="020B0606020202030204" pitchFamily="34" charset="0"/>
              </a:rPr>
              <a:t> та </a:t>
            </a:r>
            <a:r>
              <a:rPr lang="ru-RU" sz="1400" dirty="0" err="1">
                <a:latin typeface="Arial Narrow" panose="020B0606020202030204" pitchFamily="34" charset="0"/>
              </a:rPr>
              <a:t>соціально-економічні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зміни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що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відбуваються</a:t>
            </a:r>
            <a:r>
              <a:rPr lang="ru-RU" sz="1400" dirty="0">
                <a:latin typeface="Arial Narrow" panose="020B0606020202030204" pitchFamily="34" charset="0"/>
              </a:rPr>
              <a:t> в </a:t>
            </a:r>
            <a:r>
              <a:rPr lang="ru-RU" sz="1400" dirty="0" err="1">
                <a:latin typeface="Arial Narrow" panose="020B0606020202030204" pitchFamily="34" charset="0"/>
              </a:rPr>
              <a:t>Україні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потребують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суттєвих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змін</a:t>
            </a:r>
            <a:r>
              <a:rPr lang="ru-RU" sz="1400" dirty="0">
                <a:latin typeface="Arial Narrow" panose="020B0606020202030204" pitchFamily="34" charset="0"/>
              </a:rPr>
              <a:t> у </a:t>
            </a:r>
            <a:r>
              <a:rPr lang="ru-RU" sz="1400" dirty="0" err="1">
                <a:latin typeface="Arial Narrow" panose="020B0606020202030204" pitchFamily="34" charset="0"/>
              </a:rPr>
              <a:t>сфері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вищої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 й </a:t>
            </a:r>
            <a:r>
              <a:rPr lang="ru-RU" sz="1400" dirty="0" err="1">
                <a:latin typeface="Arial Narrow" panose="020B0606020202030204" pitchFamily="34" charset="0"/>
              </a:rPr>
              <a:t>насамперед</a:t>
            </a:r>
            <a:r>
              <a:rPr lang="ru-RU" sz="1400" dirty="0">
                <a:latin typeface="Arial Narrow" panose="020B0606020202030204" pitchFamily="34" charset="0"/>
              </a:rPr>
              <a:t> у </a:t>
            </a:r>
            <a:r>
              <a:rPr lang="ru-RU" sz="1400" dirty="0" err="1">
                <a:latin typeface="Arial Narrow" panose="020B0606020202030204" pitchFamily="34" charset="0"/>
              </a:rPr>
              <a:t>післядипломній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медичній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освіті</a:t>
            </a:r>
            <a:r>
              <a:rPr lang="ru-RU" sz="1400" dirty="0">
                <a:latin typeface="Arial Narrow" panose="020B0606020202030204" pitchFamily="34" charset="0"/>
              </a:rPr>
              <a:t>, яка </a:t>
            </a:r>
            <a:r>
              <a:rPr lang="ru-RU" sz="1400" dirty="0" err="1">
                <a:latin typeface="Arial Narrow" panose="020B0606020202030204" pitchFamily="34" charset="0"/>
              </a:rPr>
              <a:t>спрямована</a:t>
            </a:r>
            <a:r>
              <a:rPr lang="ru-RU" sz="1400" dirty="0">
                <a:latin typeface="Arial Narrow" panose="020B0606020202030204" pitchFamily="34" charset="0"/>
              </a:rPr>
              <a:t> на </a:t>
            </a:r>
            <a:r>
              <a:rPr lang="ru-RU" sz="1400" dirty="0" err="1">
                <a:latin typeface="Arial Narrow" panose="020B0606020202030204" pitchFamily="34" charset="0"/>
              </a:rPr>
              <a:t>професійний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розвиток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спеціаліста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протягом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усієї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фахової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діяльності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лікаря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ru-RU" sz="1400" dirty="0" err="1">
                <a:latin typeface="Arial Narrow" panose="020B0606020202030204" pitchFamily="34" charset="0"/>
              </a:rPr>
              <a:t>Інтенсивний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розвиток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інформаційно-комунікаційних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технологій</a:t>
            </a:r>
            <a:r>
              <a:rPr lang="ru-RU" sz="1400" dirty="0">
                <a:latin typeface="Arial Narrow" panose="020B0606020202030204" pitchFamily="34" charset="0"/>
              </a:rPr>
              <a:t> в </a:t>
            </a:r>
            <a:r>
              <a:rPr lang="ru-RU" sz="1400" dirty="0" err="1">
                <a:latin typeface="Arial Narrow" panose="020B0606020202030204" pitchFamily="34" charset="0"/>
              </a:rPr>
              <a:t>організації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освітнього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процесу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модулює</a:t>
            </a:r>
            <a:r>
              <a:rPr lang="ru-RU" sz="1400" dirty="0">
                <a:latin typeface="Arial Narrow" panose="020B0606020202030204" pitchFamily="34" charset="0"/>
              </a:rPr>
              <a:t> не </a:t>
            </a:r>
            <a:r>
              <a:rPr lang="ru-RU" sz="1400" dirty="0" err="1">
                <a:latin typeface="Arial Narrow" panose="020B0606020202030204" pitchFamily="34" charset="0"/>
              </a:rPr>
              <a:t>лише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впровадження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електронного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навчання</a:t>
            </a:r>
            <a:r>
              <a:rPr lang="ru-RU" sz="1400" dirty="0">
                <a:latin typeface="Arial Narrow" panose="020B0606020202030204" pitchFamily="34" charset="0"/>
              </a:rPr>
              <a:t> у </a:t>
            </a:r>
            <a:r>
              <a:rPr lang="ru-RU" sz="1400" dirty="0" err="1">
                <a:latin typeface="Arial Narrow" panose="020B0606020202030204" pitchFamily="34" charset="0"/>
              </a:rPr>
              <a:t>традиційне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навчання</a:t>
            </a:r>
            <a:r>
              <a:rPr lang="ru-RU" sz="1400" dirty="0">
                <a:latin typeface="Arial Narrow" panose="020B0606020202030204" pitchFamily="34" charset="0"/>
              </a:rPr>
              <a:t>, а </a:t>
            </a:r>
            <a:r>
              <a:rPr lang="ru-RU" sz="1400" dirty="0" err="1">
                <a:latin typeface="Arial Narrow" panose="020B0606020202030204" pitchFamily="34" charset="0"/>
              </a:rPr>
              <a:t>також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якісний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перехід</a:t>
            </a:r>
            <a:r>
              <a:rPr lang="ru-RU" sz="1400" dirty="0">
                <a:latin typeface="Arial Narrow" panose="020B0606020202030204" pitchFamily="34" charset="0"/>
              </a:rPr>
              <a:t> до </a:t>
            </a:r>
            <a:r>
              <a:rPr lang="ru-RU" sz="1400" dirty="0" err="1">
                <a:latin typeface="Arial Narrow" panose="020B0606020202030204" pitchFamily="34" charset="0"/>
              </a:rPr>
              <a:t>освітньої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системи</a:t>
            </a:r>
            <a:r>
              <a:rPr lang="ru-RU" sz="1400" dirty="0">
                <a:latin typeface="Arial Narrow" panose="020B0606020202030204" pitchFamily="34" charset="0"/>
              </a:rPr>
              <a:t> смарт-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 (</a:t>
            </a:r>
            <a:r>
              <a:rPr lang="en-US" sz="1400" dirty="0">
                <a:latin typeface="Arial Narrow" panose="020B0606020202030204" pitchFamily="34" charset="0"/>
              </a:rPr>
              <a:t>smart education), </a:t>
            </a:r>
            <a:r>
              <a:rPr lang="ru-RU" sz="1400" dirty="0">
                <a:latin typeface="Arial Narrow" panose="020B0606020202030204" pitchFamily="34" charset="0"/>
              </a:rPr>
              <a:t>яку </a:t>
            </a:r>
            <a:r>
              <a:rPr lang="ru-RU" sz="1400" dirty="0" err="1">
                <a:latin typeface="Arial Narrow" panose="020B0606020202030204" pitchFamily="34" charset="0"/>
              </a:rPr>
              <a:t>сьогодні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кваліфікують</a:t>
            </a:r>
            <a:r>
              <a:rPr lang="ru-RU" sz="1400" dirty="0">
                <a:latin typeface="Arial Narrow" panose="020B0606020202030204" pitchFamily="34" charset="0"/>
              </a:rPr>
              <a:t> як </a:t>
            </a:r>
            <a:r>
              <a:rPr lang="ru-RU" sz="1400" dirty="0" err="1">
                <a:latin typeface="Arial Narrow" panose="020B0606020202030204" pitchFamily="34" charset="0"/>
              </a:rPr>
              <a:t>нову</a:t>
            </a:r>
            <a:r>
              <a:rPr lang="ru-RU" sz="1400" dirty="0">
                <a:latin typeface="Arial Narrow" panose="020B0606020202030204" pitchFamily="34" charset="0"/>
              </a:rPr>
              <a:t> парадигму </a:t>
            </a:r>
            <a:r>
              <a:rPr lang="ru-RU" sz="1400" dirty="0" err="1">
                <a:latin typeface="Arial Narrow" panose="020B0606020202030204" pitchFamily="34" charset="0"/>
              </a:rPr>
              <a:t>сучасної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системи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err="1">
                <a:latin typeface="Arial Narrow" panose="020B0606020202030204" pitchFamily="34" charset="0"/>
              </a:rPr>
              <a:t>освіти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1C97A20-02ED-4A23-AD1F-8DE851DBD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0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12"/>
    </mc:Choice>
    <mc:Fallback>
      <p:transition spd="slow" advTm="4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59AC8-24B3-4405-852B-28352E2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359" y="1388534"/>
            <a:ext cx="3957907" cy="1371600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Актуальн</a:t>
            </a:r>
            <a:r>
              <a:rPr lang="uk-UA" dirty="0" err="1">
                <a:solidFill>
                  <a:srgbClr val="FF0000"/>
                </a:solidFill>
                <a:latin typeface="Arial Black" panose="020B0A04020102020204" pitchFamily="34" charset="0"/>
              </a:rPr>
              <a:t>ість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02026B-2E72-4E9D-A2E5-5CA8121CF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18138" y="1340789"/>
            <a:ext cx="5470525" cy="4176422"/>
          </a:xfrm>
          <a:prstGeom prst="rect">
            <a:avLst/>
          </a:prstGeom>
          <a:ln w="8255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972B514-6697-4AA9-9653-A33FCEF3E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1053" y="3031065"/>
            <a:ext cx="4282751" cy="286588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2000" dirty="0" err="1">
                <a:latin typeface="Arial Narrow" panose="020B0606020202030204" pitchFamily="34" charset="0"/>
              </a:rPr>
              <a:t>Освітній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електронний</a:t>
            </a:r>
            <a:r>
              <a:rPr lang="ru-RU" sz="2000" dirty="0">
                <a:latin typeface="Arial Narrow" panose="020B0606020202030204" pitchFamily="34" charset="0"/>
              </a:rPr>
              <a:t> контент нового </a:t>
            </a:r>
            <a:r>
              <a:rPr lang="ru-RU" sz="2000" dirty="0" err="1">
                <a:latin typeface="Arial Narrow" panose="020B0606020202030204" pitchFamily="34" charset="0"/>
              </a:rPr>
              <a:t>покоління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наприклад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може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матися</a:t>
            </a:r>
            <a:r>
              <a:rPr lang="ru-RU" sz="2000" dirty="0">
                <a:latin typeface="Arial Narrow" panose="020B0606020202030204" pitchFamily="34" charset="0"/>
              </a:rPr>
              <a:t> на </a:t>
            </a:r>
            <a:r>
              <a:rPr lang="ru-RU" sz="2000" dirty="0" err="1">
                <a:latin typeface="Arial Narrow" panose="020B0606020202030204" pitchFamily="34" charset="0"/>
              </a:rPr>
              <a:t>увазі</a:t>
            </a:r>
            <a:r>
              <a:rPr lang="ru-RU" sz="2000" dirty="0">
                <a:latin typeface="Arial Narrow" panose="020B0606020202030204" pitchFamily="34" charset="0"/>
              </a:rPr>
              <a:t> практично будь-</a:t>
            </a:r>
            <a:r>
              <a:rPr lang="ru-RU" sz="2000" dirty="0" err="1">
                <a:latin typeface="Arial Narrow" panose="020B0606020202030204" pitchFamily="34" charset="0"/>
              </a:rPr>
              <a:t>який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вміст</a:t>
            </a:r>
            <a:r>
              <a:rPr lang="ru-RU" sz="2000" dirty="0">
                <a:latin typeface="Arial Narrow" panose="020B0606020202030204" pitchFamily="34" charset="0"/>
              </a:rPr>
              <a:t> веб-ресурсу (текст, </a:t>
            </a:r>
            <a:r>
              <a:rPr lang="ru-RU" sz="2000" dirty="0" err="1">
                <a:latin typeface="Arial Narrow" panose="020B0606020202030204" pitchFamily="34" charset="0"/>
              </a:rPr>
              <a:t>аудіо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відео</a:t>
            </a:r>
            <a:r>
              <a:rPr lang="ru-RU" sz="2000" dirty="0">
                <a:latin typeface="Arial Narrow" panose="020B0606020202030204" pitchFamily="34" charset="0"/>
              </a:rPr>
              <a:t>, фото), </a:t>
            </a:r>
            <a:r>
              <a:rPr lang="ru-RU" sz="2000" dirty="0" err="1">
                <a:latin typeface="Arial Narrow" panose="020B0606020202030204" pitchFamily="34" charset="0"/>
              </a:rPr>
              <a:t>хмарні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технології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електронне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портфоліо</a:t>
            </a:r>
            <a:r>
              <a:rPr lang="ru-RU" sz="2000" dirty="0">
                <a:latin typeface="Arial Narrow" panose="020B0606020202030204" pitchFamily="34" charset="0"/>
              </a:rPr>
              <a:t>, є </a:t>
            </a:r>
            <a:r>
              <a:rPr lang="ru-RU" sz="2000" dirty="0" err="1">
                <a:latin typeface="Arial Narrow" panose="020B0606020202030204" pitchFamily="34" charset="0"/>
              </a:rPr>
              <a:t>відкритими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освітніми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модульними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мультимедійними</a:t>
            </a:r>
            <a:r>
              <a:rPr lang="ru-RU" sz="2000" dirty="0">
                <a:latin typeface="Arial Narrow" panose="020B0606020202030204" pitchFamily="34" charset="0"/>
              </a:rPr>
              <a:t> системами, </a:t>
            </a:r>
            <a:r>
              <a:rPr lang="ru-RU" sz="2000" dirty="0" err="1">
                <a:latin typeface="Arial Narrow" panose="020B0606020202030204" pitchFamily="34" charset="0"/>
              </a:rPr>
              <a:t>які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включають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електронні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навчальні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модулі</a:t>
            </a:r>
            <a:r>
              <a:rPr lang="ru-RU" sz="2000" dirty="0">
                <a:latin typeface="Arial Narrow" panose="020B0606020202030204" pitchFamily="34" charset="0"/>
              </a:rPr>
              <a:t> і </a:t>
            </a:r>
            <a:r>
              <a:rPr lang="ru-RU" sz="2000" dirty="0" err="1">
                <a:latin typeface="Arial Narrow" panose="020B0606020202030204" pitchFamily="34" charset="0"/>
              </a:rPr>
              <a:t>модулі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методичної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підтримки</a:t>
            </a:r>
            <a:r>
              <a:rPr lang="ru-RU" sz="2000" dirty="0">
                <a:latin typeface="Arial Narrow" panose="020B0606020202030204" pitchFamily="34" charset="0"/>
              </a:rPr>
              <a:t>. </a:t>
            </a:r>
            <a:r>
              <a:rPr lang="ru-RU" sz="2000" dirty="0" err="1">
                <a:latin typeface="Arial Narrow" panose="020B0606020202030204" pitchFamily="34" charset="0"/>
              </a:rPr>
              <a:t>Аналіз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сучасного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електронного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навчального</a:t>
            </a:r>
            <a:r>
              <a:rPr lang="ru-RU" sz="2000" dirty="0">
                <a:latin typeface="Arial Narrow" panose="020B0606020202030204" pitchFamily="34" charset="0"/>
              </a:rPr>
              <a:t> контенту показав, </a:t>
            </a:r>
            <a:r>
              <a:rPr lang="ru-RU" sz="2000" dirty="0" err="1">
                <a:latin typeface="Arial Narrow" panose="020B0606020202030204" pitchFamily="34" charset="0"/>
              </a:rPr>
              <a:t>що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навчальні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модулі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можна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віднести</a:t>
            </a:r>
            <a:r>
              <a:rPr lang="ru-RU" sz="2000" dirty="0">
                <a:latin typeface="Arial Narrow" panose="020B0606020202030204" pitchFamily="34" charset="0"/>
              </a:rPr>
              <a:t> до таких </a:t>
            </a:r>
            <a:r>
              <a:rPr lang="ru-RU" sz="2000" dirty="0" err="1">
                <a:latin typeface="Arial Narrow" panose="020B0606020202030204" pitchFamily="34" charset="0"/>
              </a:rPr>
              <a:t>основних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трьох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типів</a:t>
            </a:r>
            <a:r>
              <a:rPr lang="ru-RU" sz="2000" dirty="0">
                <a:latin typeface="Arial Narrow" panose="020B0606020202030204" pitchFamily="34" charset="0"/>
              </a:rPr>
              <a:t>: для </a:t>
            </a:r>
            <a:r>
              <a:rPr lang="ru-RU" sz="2000" dirty="0" err="1">
                <a:latin typeface="Arial Narrow" panose="020B0606020202030204" pitchFamily="34" charset="0"/>
              </a:rPr>
              <a:t>передавання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навчальної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інформації</a:t>
            </a:r>
            <a:r>
              <a:rPr lang="ru-RU" sz="2000" dirty="0">
                <a:latin typeface="Arial Narrow" panose="020B0606020202030204" pitchFamily="34" charset="0"/>
              </a:rPr>
              <a:t>; для </a:t>
            </a:r>
            <a:r>
              <a:rPr lang="ru-RU" sz="2000" dirty="0" err="1">
                <a:latin typeface="Arial Narrow" panose="020B0606020202030204" pitchFamily="34" charset="0"/>
              </a:rPr>
              <a:t>практичних</a:t>
            </a:r>
            <a:r>
              <a:rPr lang="ru-RU" sz="2000" dirty="0">
                <a:latin typeface="Arial Narrow" panose="020B0606020202030204" pitchFamily="34" charset="0"/>
              </a:rPr>
              <a:t> занять та для контролю </a:t>
            </a:r>
            <a:r>
              <a:rPr lang="ru-RU" sz="2000" dirty="0" err="1">
                <a:latin typeface="Arial Narrow" panose="020B0606020202030204" pitchFamily="34" charset="0"/>
              </a:rPr>
              <a:t>рівня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навчальних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досягнень</a:t>
            </a:r>
            <a:r>
              <a:rPr lang="ru-RU" sz="2000" dirty="0">
                <a:latin typeface="Arial Narrow" panose="020B0606020202030204" pitchFamily="34" charset="0"/>
              </a:rPr>
              <a:t>. </a:t>
            </a:r>
            <a:r>
              <a:rPr lang="ru-RU" sz="2000" dirty="0" err="1">
                <a:latin typeface="Arial Narrow" panose="020B0606020202030204" pitchFamily="34" charset="0"/>
              </a:rPr>
              <a:t>Такі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навчальні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модулі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достатньо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повно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виконують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вищевказані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дидактичні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функції</a:t>
            </a:r>
            <a:r>
              <a:rPr lang="ru-RU" sz="2000" dirty="0">
                <a:latin typeface="Arial Narrow" panose="020B0606020202030204" pitchFamily="34" charset="0"/>
              </a:rPr>
              <a:t>. </a:t>
            </a:r>
            <a:r>
              <a:rPr lang="ru-RU" sz="2000" dirty="0" err="1">
                <a:latin typeface="Arial Narrow" panose="020B0606020202030204" pitchFamily="34" charset="0"/>
              </a:rPr>
              <a:t>Використання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насиченого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мультимедія</a:t>
            </a:r>
            <a:r>
              <a:rPr lang="ru-RU" sz="2000" dirty="0">
                <a:latin typeface="Arial Narrow" panose="020B0606020202030204" pitchFamily="34" charset="0"/>
              </a:rPr>
              <a:t> контенту та </a:t>
            </a:r>
            <a:r>
              <a:rPr lang="ru-RU" sz="2000" dirty="0" err="1">
                <a:latin typeface="Arial Narrow" panose="020B0606020202030204" pitchFamily="34" charset="0"/>
              </a:rPr>
              <a:t>високого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рівня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інтерактивності</a:t>
            </a:r>
            <a:r>
              <a:rPr lang="ru-RU" sz="2000" dirty="0">
                <a:latin typeface="Arial Narrow" panose="020B0606020202030204" pitchFamily="34" charset="0"/>
              </a:rPr>
              <a:t> в </a:t>
            </a:r>
            <a:r>
              <a:rPr lang="ru-RU" sz="2000" dirty="0" err="1">
                <a:latin typeface="Arial Narrow" panose="020B0606020202030204" pitchFamily="34" charset="0"/>
              </a:rPr>
              <a:t>навчальних</a:t>
            </a:r>
            <a:r>
              <a:rPr lang="ru-RU" sz="2000" dirty="0">
                <a:latin typeface="Arial Narrow" panose="020B0606020202030204" pitchFamily="34" charset="0"/>
              </a:rPr>
              <a:t> модулях </a:t>
            </a:r>
            <a:r>
              <a:rPr lang="ru-RU" sz="2000" dirty="0" err="1">
                <a:latin typeface="Arial Narrow" panose="020B0606020202030204" pitchFamily="34" charset="0"/>
              </a:rPr>
              <a:t>забезпечує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реалізацію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активних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методів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навчання</a:t>
            </a:r>
            <a:r>
              <a:rPr lang="ru-RU" sz="2000" dirty="0">
                <a:latin typeface="Arial Narrow" panose="020B0606020202030204" pitchFamily="34" charset="0"/>
              </a:rPr>
              <a:t>, </a:t>
            </a:r>
            <a:r>
              <a:rPr lang="ru-RU" sz="2000" dirty="0" err="1">
                <a:latin typeface="Arial Narrow" panose="020B0606020202030204" pitchFamily="34" charset="0"/>
              </a:rPr>
              <a:t>що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підвищує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якість</a:t>
            </a:r>
            <a:r>
              <a:rPr lang="ru-RU" sz="2000" dirty="0">
                <a:latin typeface="Arial Narrow" panose="020B0606020202030204" pitchFamily="34" charset="0"/>
              </a:rPr>
              <a:t> і </a:t>
            </a:r>
            <a:r>
              <a:rPr lang="ru-RU" sz="2000" dirty="0" err="1">
                <a:latin typeface="Arial Narrow" panose="020B0606020202030204" pitchFamily="34" charset="0"/>
              </a:rPr>
              <a:t>ефективність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освітнього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ru-RU" sz="2000" dirty="0" err="1">
                <a:latin typeface="Arial Narrow" panose="020B0606020202030204" pitchFamily="34" charset="0"/>
              </a:rPr>
              <a:t>процесу</a:t>
            </a:r>
            <a:endParaRPr lang="ru-RU" sz="2000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4176F4B2-29B8-4648-98CB-624CE4496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0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8"/>
    </mc:Choice>
    <mc:Fallback>
      <p:transition spd="slow" advTm="6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59516-00C6-459B-B9B7-AA47FFCF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Результати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теоретичного </a:t>
            </a:r>
            <a:r>
              <a:rPr lang="ru-RU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аналізу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776A4-BCC2-4E60-BBDF-26D5ED1CF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789366" cy="3318936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dirty="0">
                <a:latin typeface="Arial Narrow" panose="020B0606020202030204" pitchFamily="34" charset="0"/>
              </a:rPr>
              <a:t>Уточнено, </a:t>
            </a:r>
            <a:r>
              <a:rPr lang="ru-RU" dirty="0" err="1">
                <a:latin typeface="Arial Narrow" panose="020B0606020202030204" pitchFamily="34" charset="0"/>
              </a:rPr>
              <a:t>що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проєкт</a:t>
            </a:r>
            <a:r>
              <a:rPr lang="ru-RU" dirty="0">
                <a:latin typeface="Arial Narrow" panose="020B0606020202030204" pitchFamily="34" charset="0"/>
              </a:rPr>
              <a:t> є прототипом </a:t>
            </a:r>
            <a:r>
              <a:rPr lang="ru-RU" dirty="0" err="1">
                <a:latin typeface="Arial Narrow" panose="020B0606020202030204" pitchFamily="34" charset="0"/>
              </a:rPr>
              <a:t>об′єкта</a:t>
            </a:r>
            <a:r>
              <a:rPr lang="ru-RU" dirty="0">
                <a:latin typeface="Arial Narrow" panose="020B0606020202030204" pitchFamily="34" charset="0"/>
              </a:rPr>
              <a:t>, виду </a:t>
            </a:r>
            <a:r>
              <a:rPr lang="ru-RU" dirty="0" err="1">
                <a:latin typeface="Arial Narrow" panose="020B0606020202030204" pitchFamily="34" charset="0"/>
              </a:rPr>
              <a:t>діяльності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самостійно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розроблений</a:t>
            </a:r>
            <a:r>
              <a:rPr lang="ru-RU" dirty="0">
                <a:latin typeface="Arial Narrow" panose="020B0606020202030204" pitchFamily="34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</a:rPr>
              <a:t>виготовлений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виріб</a:t>
            </a:r>
            <a:r>
              <a:rPr lang="ru-RU" dirty="0">
                <a:latin typeface="Arial Narrow" panose="020B0606020202030204" pitchFamily="34" charset="0"/>
              </a:rPr>
              <a:t> (</a:t>
            </a:r>
            <a:r>
              <a:rPr lang="ru-RU" dirty="0" err="1">
                <a:latin typeface="Arial Narrow" panose="020B0606020202030204" pitchFamily="34" charset="0"/>
              </a:rPr>
              <a:t>послуга</a:t>
            </a:r>
            <a:r>
              <a:rPr lang="ru-RU" dirty="0">
                <a:latin typeface="Arial Narrow" panose="020B0606020202030204" pitchFamily="34" charset="0"/>
              </a:rPr>
              <a:t>) – </a:t>
            </a:r>
            <a:r>
              <a:rPr lang="ru-RU" dirty="0" err="1">
                <a:latin typeface="Arial Narrow" panose="020B0606020202030204" pitchFamily="34" charset="0"/>
              </a:rPr>
              <a:t>від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ідеї</a:t>
            </a:r>
            <a:r>
              <a:rPr lang="ru-RU" dirty="0">
                <a:latin typeface="Arial Narrow" panose="020B0606020202030204" pitchFamily="34" charset="0"/>
              </a:rPr>
              <a:t> до </a:t>
            </a:r>
            <a:r>
              <a:rPr lang="ru-RU" dirty="0" err="1">
                <a:latin typeface="Arial Narrow" panose="020B0606020202030204" pitchFamily="34" charset="0"/>
              </a:rPr>
              <a:t>її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втілення</a:t>
            </a:r>
            <a:r>
              <a:rPr lang="ru-RU" dirty="0">
                <a:latin typeface="Arial Narrow" panose="020B0606020202030204" pitchFamily="34" charset="0"/>
              </a:rPr>
              <a:t>, а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проєктування</a:t>
            </a:r>
            <a:r>
              <a:rPr lang="ru-RU" dirty="0">
                <a:latin typeface="Arial Narrow" panose="020B0606020202030204" pitchFamily="34" charset="0"/>
              </a:rPr>
              <a:t> (</a:t>
            </a:r>
            <a:r>
              <a:rPr lang="ru-RU" dirty="0" err="1">
                <a:latin typeface="Arial Narrow" panose="020B0606020202030204" pitchFamily="34" charset="0"/>
              </a:rPr>
              <a:t>здатність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планувати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окреслювати</a:t>
            </a:r>
            <a:r>
              <a:rPr lang="ru-RU" dirty="0">
                <a:latin typeface="Arial Narrow" panose="020B0606020202030204" pitchFamily="34" charset="0"/>
              </a:rPr>
              <a:t> план </a:t>
            </a:r>
            <a:r>
              <a:rPr lang="ru-RU" dirty="0" err="1">
                <a:latin typeface="Arial Narrow" panose="020B0606020202030204" pitchFamily="34" charset="0"/>
              </a:rPr>
              <a:t>дій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конструювати</a:t>
            </a:r>
            <a:r>
              <a:rPr lang="ru-RU" dirty="0">
                <a:latin typeface="Arial Narrow" panose="020B0606020202030204" pitchFamily="34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</a:rPr>
              <a:t>здійснювати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задум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намір</a:t>
            </a:r>
            <a:r>
              <a:rPr lang="ru-RU" dirty="0">
                <a:latin typeface="Arial Narrow" panose="020B0606020202030204" pitchFamily="34" charset="0"/>
              </a:rPr>
              <a:t>) </a:t>
            </a:r>
            <a:r>
              <a:rPr lang="ru-RU" dirty="0" err="1">
                <a:latin typeface="Arial Narrow" panose="020B0606020202030204" pitchFamily="34" charset="0"/>
              </a:rPr>
              <a:t>перетворюється</a:t>
            </a:r>
            <a:r>
              <a:rPr lang="ru-RU" dirty="0">
                <a:latin typeface="Arial Narrow" panose="020B0606020202030204" pitchFamily="34" charset="0"/>
              </a:rPr>
              <a:t> на </a:t>
            </a:r>
            <a:r>
              <a:rPr lang="ru-RU" dirty="0" err="1">
                <a:latin typeface="Arial Narrow" panose="020B0606020202030204" pitchFamily="34" charset="0"/>
              </a:rPr>
              <a:t>процес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створення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проєкту</a:t>
            </a:r>
            <a:endParaRPr lang="ru-RU" dirty="0">
              <a:latin typeface="Arial Narrow" panose="020B0606020202030204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dirty="0" err="1">
                <a:latin typeface="Arial Narrow" panose="020B0606020202030204" pitchFamily="34" charset="0"/>
              </a:rPr>
              <a:t>Визначено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сутність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 методу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проєктів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що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виступає</a:t>
            </a:r>
            <a:r>
              <a:rPr lang="ru-RU" dirty="0">
                <a:latin typeface="Arial Narrow" panose="020B0606020202030204" pitchFamily="34" charset="0"/>
              </a:rPr>
              <a:t> як </a:t>
            </a:r>
            <a:r>
              <a:rPr lang="ru-RU" dirty="0" err="1">
                <a:latin typeface="Arial Narrow" panose="020B0606020202030204" pitchFamily="34" charset="0"/>
              </a:rPr>
              <a:t>засіб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реалізації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особистісно-орієнтованої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взаємодії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спрямований</a:t>
            </a:r>
            <a:r>
              <a:rPr lang="ru-RU" dirty="0">
                <a:latin typeface="Arial Narrow" panose="020B0606020202030204" pitchFamily="34" charset="0"/>
              </a:rPr>
              <a:t> на </a:t>
            </a:r>
            <a:r>
              <a:rPr lang="ru-RU" dirty="0" err="1">
                <a:latin typeface="Arial Narrow" panose="020B0606020202030204" pitchFamily="34" charset="0"/>
              </a:rPr>
              <a:t>особистісне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спілкування</a:t>
            </a:r>
            <a:r>
              <a:rPr lang="ru-RU" dirty="0">
                <a:latin typeface="Arial Narrow" panose="020B0606020202030204" pitchFamily="34" charset="0"/>
              </a:rPr>
              <a:t>; на </a:t>
            </a:r>
            <a:r>
              <a:rPr lang="ru-RU" dirty="0" err="1">
                <a:latin typeface="Arial Narrow" panose="020B0606020202030204" pitchFamily="34" charset="0"/>
              </a:rPr>
              <a:t>розуміння</a:t>
            </a:r>
            <a:r>
              <a:rPr lang="ru-RU" dirty="0">
                <a:latin typeface="Arial Narrow" panose="020B0606020202030204" pitchFamily="34" charset="0"/>
              </a:rPr>
              <a:t> педагогом </a:t>
            </a:r>
            <a:r>
              <a:rPr lang="ru-RU" dirty="0" err="1">
                <a:latin typeface="Arial Narrow" panose="020B0606020202030204" pitchFamily="34" charset="0"/>
              </a:rPr>
              <a:t>внутрішнього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світу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студентів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створює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умови</a:t>
            </a:r>
            <a:r>
              <a:rPr lang="ru-RU" dirty="0">
                <a:latin typeface="Arial Narrow" panose="020B0606020202030204" pitchFamily="34" charset="0"/>
              </a:rPr>
              <a:t> для </a:t>
            </a:r>
            <a:r>
              <a:rPr lang="ru-RU" dirty="0" err="1">
                <a:latin typeface="Arial Narrow" panose="020B0606020202030204" pitchFamily="34" charset="0"/>
              </a:rPr>
              <a:t>розвитку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мотивації</a:t>
            </a:r>
            <a:r>
              <a:rPr lang="ru-RU" dirty="0">
                <a:latin typeface="Arial Narrow" panose="020B0606020202030204" pitchFamily="34" charset="0"/>
              </a:rPr>
              <a:t> у </a:t>
            </a:r>
            <a:r>
              <a:rPr lang="ru-RU" dirty="0" err="1">
                <a:latin typeface="Arial Narrow" panose="020B0606020202030204" pitchFamily="34" charset="0"/>
              </a:rPr>
              <a:t>творчій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навчальній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діяльності</a:t>
            </a:r>
            <a:r>
              <a:rPr lang="ru-RU" dirty="0">
                <a:latin typeface="Arial Narrow" panose="020B0606020202030204" pitchFamily="34" charset="0"/>
              </a:rPr>
              <a:t>; </a:t>
            </a:r>
            <a:r>
              <a:rPr lang="ru-RU" dirty="0" err="1">
                <a:latin typeface="Arial Narrow" panose="020B0606020202030204" pitchFamily="34" charset="0"/>
              </a:rPr>
              <a:t>стимулює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прагнення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зрозуміти</a:t>
            </a:r>
            <a:r>
              <a:rPr lang="ru-RU" dirty="0">
                <a:latin typeface="Arial Narrow" panose="020B0606020202030204" pitchFamily="34" charset="0"/>
              </a:rPr>
              <a:t> установки і погляди один одного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dirty="0" err="1">
                <a:latin typeface="Arial Narrow" panose="020B0606020202030204" pitchFamily="34" charset="0"/>
              </a:rPr>
              <a:t>Науковці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зазначають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що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основна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 мета 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проєктів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– </a:t>
            </a:r>
            <a:r>
              <a:rPr lang="ru-RU" dirty="0" err="1">
                <a:latin typeface="Arial Narrow" panose="020B0606020202030204" pitchFamily="34" charset="0"/>
              </a:rPr>
              <a:t>сприяння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творчим</a:t>
            </a:r>
            <a:r>
              <a:rPr lang="ru-RU" dirty="0">
                <a:latin typeface="Arial Narrow" panose="020B0606020202030204" pitchFamily="34" charset="0"/>
              </a:rPr>
              <a:t> та </a:t>
            </a:r>
            <a:r>
              <a:rPr lang="ru-RU" dirty="0" err="1">
                <a:latin typeface="Arial Narrow" panose="020B0606020202030204" pitchFamily="34" charset="0"/>
              </a:rPr>
              <a:t>дослідницьким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здібностям</a:t>
            </a:r>
            <a:r>
              <a:rPr lang="ru-RU" dirty="0">
                <a:latin typeface="Arial Narrow" panose="020B0606020202030204" pitchFamily="34" charset="0"/>
              </a:rPr>
              <a:t> у </a:t>
            </a:r>
            <a:r>
              <a:rPr lang="ru-RU" dirty="0" err="1">
                <a:latin typeface="Arial Narrow" panose="020B0606020202030204" pitchFamily="34" charset="0"/>
              </a:rPr>
              <a:t>процесі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реалізації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проєктного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навчання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D9825B32-C9B0-46DA-97D9-6B2960376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7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65"/>
    </mc:Choice>
    <mc:Fallback>
      <p:transition spd="slow" advTm="7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0DF13-2068-487A-A891-6C88C5E44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Результати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теоретичного </a:t>
            </a:r>
            <a:r>
              <a:rPr lang="ru-RU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аналізу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586C3-B045-4AEB-B0A6-7BFEA6CEC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Методами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науково-педагогічного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дослідження</a:t>
            </a:r>
            <a:r>
              <a:rPr lang="ru-RU" dirty="0">
                <a:latin typeface="Arial Narrow" panose="020B0606020202030204" pitchFamily="34" charset="0"/>
              </a:rPr>
              <a:t> стали </a:t>
            </a:r>
            <a:r>
              <a:rPr lang="ru-RU" dirty="0" err="1">
                <a:latin typeface="Arial Narrow" panose="020B0606020202030204" pitchFamily="34" charset="0"/>
              </a:rPr>
              <a:t>загально-наукові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логічні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методи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пізнання</a:t>
            </a:r>
            <a:r>
              <a:rPr lang="ru-RU" dirty="0">
                <a:latin typeface="Arial Narrow" panose="020B0606020202030204" pitchFamily="34" charset="0"/>
              </a:rPr>
              <a:t>: </a:t>
            </a:r>
            <a:r>
              <a:rPr lang="ru-RU" dirty="0" err="1">
                <a:latin typeface="Arial Narrow" panose="020B0606020202030204" pitchFamily="34" charset="0"/>
              </a:rPr>
              <a:t>аналіз</a:t>
            </a:r>
            <a:r>
              <a:rPr lang="ru-RU" dirty="0">
                <a:latin typeface="Arial Narrow" panose="020B0606020202030204" pitchFamily="34" charset="0"/>
              </a:rPr>
              <a:t>, синтез, </a:t>
            </a:r>
            <a:r>
              <a:rPr lang="ru-RU" dirty="0" err="1">
                <a:latin typeface="Arial Narrow" panose="020B0606020202030204" pitchFamily="34" charset="0"/>
              </a:rPr>
              <a:t>узагальнення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порівняння</a:t>
            </a:r>
            <a:r>
              <a:rPr lang="ru-RU" dirty="0">
                <a:latin typeface="Arial Narrow" panose="020B0606020202030204" pitchFamily="34" charset="0"/>
              </a:rPr>
              <a:t>; та </a:t>
            </a:r>
            <a:r>
              <a:rPr lang="ru-RU" dirty="0" err="1">
                <a:latin typeface="Arial Narrow" panose="020B0606020202030204" pitchFamily="34" charset="0"/>
              </a:rPr>
              <a:t>емпіричні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методи</a:t>
            </a:r>
            <a:r>
              <a:rPr lang="ru-RU" dirty="0">
                <a:latin typeface="Arial Narrow" panose="020B0606020202030204" pitchFamily="34" charset="0"/>
              </a:rPr>
              <a:t>: </a:t>
            </a:r>
            <a:r>
              <a:rPr lang="ru-RU" dirty="0" err="1">
                <a:latin typeface="Arial Narrow" panose="020B0606020202030204" pitchFamily="34" charset="0"/>
              </a:rPr>
              <a:t>спостереження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експеримент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анкетування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тестування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опитування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бесіди</a:t>
            </a:r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Анкетування</a:t>
            </a:r>
            <a:r>
              <a:rPr lang="ru-RU" dirty="0">
                <a:latin typeface="Arial Narrow" panose="020B0606020202030204" pitchFamily="34" charset="0"/>
              </a:rPr>
              <a:t> – метод </a:t>
            </a:r>
            <a:r>
              <a:rPr lang="ru-RU" dirty="0" err="1">
                <a:latin typeface="Arial Narrow" panose="020B0606020202030204" pitchFamily="34" charset="0"/>
              </a:rPr>
              <a:t>дослідно-експериментальної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роботи</a:t>
            </a:r>
            <a:r>
              <a:rPr lang="ru-RU" dirty="0">
                <a:latin typeface="Arial Narrow" panose="020B0606020202030204" pitchFamily="34" charset="0"/>
              </a:rPr>
              <a:t>, метод </a:t>
            </a:r>
            <a:r>
              <a:rPr lang="ru-RU" dirty="0" err="1">
                <a:latin typeface="Arial Narrow" panose="020B0606020202030204" pitchFamily="34" charset="0"/>
              </a:rPr>
              <a:t>збирання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фактів</a:t>
            </a:r>
            <a:r>
              <a:rPr lang="ru-RU" dirty="0">
                <a:latin typeface="Arial Narrow" panose="020B0606020202030204" pitchFamily="34" charset="0"/>
              </a:rPr>
              <a:t> на </a:t>
            </a:r>
            <a:r>
              <a:rPr lang="ru-RU" dirty="0" err="1">
                <a:latin typeface="Arial Narrow" panose="020B0606020202030204" pitchFamily="34" charset="0"/>
              </a:rPr>
              <a:t>основі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письмового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самозвіту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досліджуваних</a:t>
            </a:r>
            <a:r>
              <a:rPr lang="ru-RU" dirty="0">
                <a:latin typeface="Arial Narrow" panose="020B0606020202030204" pitchFamily="34" charset="0"/>
              </a:rPr>
              <a:t> за </a:t>
            </a:r>
            <a:r>
              <a:rPr lang="ru-RU" dirty="0" err="1">
                <a:latin typeface="Arial Narrow" panose="020B0606020202030204" pitchFamily="34" charset="0"/>
              </a:rPr>
              <a:t>спеціально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розробленою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програмою</a:t>
            </a:r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Бесіда</a:t>
            </a:r>
            <a:r>
              <a:rPr lang="ru-RU" dirty="0">
                <a:latin typeface="Arial Narrow" panose="020B0606020202030204" pitchFamily="34" charset="0"/>
              </a:rPr>
              <a:t> – </a:t>
            </a:r>
            <a:r>
              <a:rPr lang="ru-RU" dirty="0" err="1">
                <a:latin typeface="Arial Narrow" panose="020B0606020202030204" pitchFamily="34" charset="0"/>
              </a:rPr>
              <a:t>соціологічний</a:t>
            </a:r>
            <a:r>
              <a:rPr lang="ru-RU" dirty="0">
                <a:latin typeface="Arial Narrow" panose="020B0606020202030204" pitchFamily="34" charset="0"/>
              </a:rPr>
              <a:t> метод </a:t>
            </a:r>
            <a:r>
              <a:rPr lang="ru-RU" dirty="0" err="1">
                <a:latin typeface="Arial Narrow" panose="020B0606020202030204" pitchFamily="34" charset="0"/>
              </a:rPr>
              <a:t>опитування</a:t>
            </a:r>
            <a:r>
              <a:rPr lang="ru-RU" dirty="0">
                <a:latin typeface="Arial Narrow" panose="020B0606020202030204" pitchFamily="34" charset="0"/>
              </a:rPr>
              <a:t>, метод </a:t>
            </a:r>
            <a:r>
              <a:rPr lang="ru-RU" dirty="0" err="1">
                <a:latin typeface="Arial Narrow" panose="020B0606020202030204" pitchFamily="34" charset="0"/>
              </a:rPr>
              <a:t>збирання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фактів</a:t>
            </a:r>
            <a:r>
              <a:rPr lang="ru-RU" dirty="0">
                <a:latin typeface="Arial Narrow" panose="020B0606020202030204" pitchFamily="34" charset="0"/>
              </a:rPr>
              <a:t> про </a:t>
            </a:r>
            <a:r>
              <a:rPr lang="ru-RU" dirty="0" err="1">
                <a:latin typeface="Arial Narrow" panose="020B0606020202030204" pitchFamily="34" charset="0"/>
              </a:rPr>
              <a:t>психічні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явища</a:t>
            </a:r>
            <a:r>
              <a:rPr lang="ru-RU" dirty="0">
                <a:latin typeface="Arial Narrow" panose="020B0606020202030204" pitchFamily="34" charset="0"/>
              </a:rPr>
              <a:t> в </a:t>
            </a:r>
            <a:r>
              <a:rPr lang="ru-RU" dirty="0" err="1">
                <a:latin typeface="Arial Narrow" panose="020B0606020202030204" pitchFamily="34" charset="0"/>
              </a:rPr>
              <a:t>процесі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безпосереднього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спілкування</a:t>
            </a:r>
            <a:r>
              <a:rPr lang="ru-RU" dirty="0">
                <a:latin typeface="Arial Narrow" panose="020B0606020202030204" pitchFamily="34" charset="0"/>
              </a:rPr>
              <a:t> за </a:t>
            </a:r>
            <a:r>
              <a:rPr lang="ru-RU" dirty="0" err="1">
                <a:latin typeface="Arial Narrow" panose="020B0606020202030204" pitchFamily="34" charset="0"/>
              </a:rPr>
              <a:t>спеціально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розробленою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програмою</a:t>
            </a:r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Тестування</a:t>
            </a:r>
            <a:r>
              <a:rPr lang="ru-RU" dirty="0">
                <a:latin typeface="Arial Narrow" panose="020B0606020202030204" pitchFamily="34" charset="0"/>
              </a:rPr>
              <a:t> – метод, </a:t>
            </a:r>
            <a:r>
              <a:rPr lang="ru-RU" dirty="0" err="1">
                <a:latin typeface="Arial Narrow" panose="020B0606020202030204" pitchFamily="34" charset="0"/>
              </a:rPr>
              <a:t>який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дає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можливість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із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заздалегідь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установленим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ступенем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імовірності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визначити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актуальний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наявний</a:t>
            </a:r>
            <a:r>
              <a:rPr lang="ru-RU" dirty="0">
                <a:latin typeface="Arial Narrow" panose="020B0606020202030204" pitchFamily="34" charset="0"/>
              </a:rPr>
              <a:t> у </a:t>
            </a:r>
            <a:r>
              <a:rPr lang="ru-RU" dirty="0" err="1">
                <a:latin typeface="Arial Narrow" panose="020B0606020202030204" pitchFamily="34" charset="0"/>
              </a:rPr>
              <a:t>людини</a:t>
            </a:r>
            <a:r>
              <a:rPr lang="ru-RU" dirty="0">
                <a:latin typeface="Arial Narrow" panose="020B0606020202030204" pitchFamily="34" charset="0"/>
              </a:rPr>
              <a:t> на </a:t>
            </a:r>
            <a:r>
              <a:rPr lang="ru-RU" dirty="0" err="1">
                <a:latin typeface="Arial Narrow" panose="020B0606020202030204" pitchFamily="34" charset="0"/>
              </a:rPr>
              <a:t>цей</a:t>
            </a:r>
            <a:r>
              <a:rPr lang="ru-RU" dirty="0">
                <a:latin typeface="Arial Narrow" panose="020B0606020202030204" pitchFamily="34" charset="0"/>
              </a:rPr>
              <a:t> момент </a:t>
            </a:r>
            <a:r>
              <a:rPr lang="ru-RU" dirty="0" err="1">
                <a:latin typeface="Arial Narrow" panose="020B0606020202030204" pitchFamily="34" charset="0"/>
              </a:rPr>
              <a:t>рівень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знань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відносно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стійкі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особистісні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властивості</a:t>
            </a:r>
            <a:r>
              <a:rPr lang="ru-RU" dirty="0">
                <a:latin typeface="Arial Narrow" panose="020B0606020202030204" pitchFamily="34" charset="0"/>
              </a:rPr>
              <a:t> (у тому </a:t>
            </a:r>
            <a:r>
              <a:rPr lang="ru-RU" dirty="0" err="1">
                <a:latin typeface="Arial Narrow" panose="020B0606020202030204" pitchFamily="34" charset="0"/>
              </a:rPr>
              <a:t>числі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вміння</a:t>
            </a:r>
            <a:r>
              <a:rPr lang="ru-RU" dirty="0">
                <a:latin typeface="Arial Narrow" panose="020B0606020202030204" pitchFamily="34" charset="0"/>
              </a:rPr>
              <a:t> і </a:t>
            </a:r>
            <a:r>
              <a:rPr lang="ru-RU" dirty="0" err="1">
                <a:latin typeface="Arial Narrow" panose="020B0606020202030204" pitchFamily="34" charset="0"/>
              </a:rPr>
              <a:t>навички</a:t>
            </a:r>
            <a:r>
              <a:rPr lang="ru-RU" dirty="0">
                <a:latin typeface="Arial Narrow" panose="020B0606020202030204" pitchFamily="34" charset="0"/>
              </a:rPr>
              <a:t>) і </a:t>
            </a:r>
            <a:r>
              <a:rPr lang="ru-RU" dirty="0" err="1">
                <a:latin typeface="Arial Narrow" panose="020B0606020202030204" pitchFamily="34" charset="0"/>
              </a:rPr>
              <a:t>зразки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dirty="0" err="1">
                <a:latin typeface="Arial Narrow" panose="020B0606020202030204" pitchFamily="34" charset="0"/>
              </a:rPr>
              <a:t>стійкі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риси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dirty="0" err="1">
                <a:latin typeface="Arial Narrow" panose="020B0606020202030204" pitchFamily="34" charset="0"/>
              </a:rPr>
              <a:t>поведінки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C3831B6-2DE1-4CD1-BA6C-AEC30AC8D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9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74"/>
    </mc:Choice>
    <mc:Fallback>
      <p:transition spd="slow" advTm="7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3640</TotalTime>
  <Words>1503</Words>
  <Application>Microsoft Office PowerPoint</Application>
  <PresentationFormat>Широкоэкранный</PresentationFormat>
  <Paragraphs>69</Paragraphs>
  <Slides>17</Slides>
  <Notes>1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Arial Narrow</vt:lpstr>
      <vt:lpstr>Calibri</vt:lpstr>
      <vt:lpstr>Garamond</vt:lpstr>
      <vt:lpstr>Натуральные материалы</vt:lpstr>
      <vt:lpstr>Порівняльна оцінка результатів успішності здобувачів стоматологічного профілю на післядипломному етапі освіти в двох групах спостереження при констатувальному експерименті з використанням проєктної технології навчання</vt:lpstr>
      <vt:lpstr>Презентация PowerPoint</vt:lpstr>
      <vt:lpstr>Актуальність</vt:lpstr>
      <vt:lpstr>Актуальність</vt:lpstr>
      <vt:lpstr>Актуальність</vt:lpstr>
      <vt:lpstr>Актуальність</vt:lpstr>
      <vt:lpstr>Актуальність</vt:lpstr>
      <vt:lpstr>Результати теоретичного аналізу</vt:lpstr>
      <vt:lpstr>Результати теоретичного аналізу</vt:lpstr>
      <vt:lpstr>Презентация PowerPoint</vt:lpstr>
      <vt:lpstr>Результати дослідження</vt:lpstr>
      <vt:lpstr>База проведення експериментальної роботи</vt:lpstr>
      <vt:lpstr>Результати дослідження на констатувальному етапі</vt:lpstr>
      <vt:lpstr>Бесіда</vt:lpstr>
      <vt:lpstr>Висновки</vt:lpstr>
      <vt:lpstr>Посилання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подходы к профилактике, диагностике и лечению заболеваний тканей пародонта</dc:title>
  <dc:creator>Maryna</dc:creator>
  <cp:lastModifiedBy>Maryna</cp:lastModifiedBy>
  <cp:revision>187</cp:revision>
  <dcterms:created xsi:type="dcterms:W3CDTF">2021-08-19T13:55:54Z</dcterms:created>
  <dcterms:modified xsi:type="dcterms:W3CDTF">2022-11-29T20:53:18Z</dcterms:modified>
</cp:coreProperties>
</file>