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 id="2147483678" r:id="rId4"/>
  </p:sldMasterIdLst>
  <p:notesMasterIdLst>
    <p:notesMasterId r:id="rId16"/>
  </p:notesMasterIdLst>
  <p:sldIdLst>
    <p:sldId id="256" r:id="rId5"/>
    <p:sldId id="272" r:id="rId6"/>
    <p:sldId id="257" r:id="rId7"/>
    <p:sldId id="258" r:id="rId8"/>
    <p:sldId id="259" r:id="rId9"/>
    <p:sldId id="260" r:id="rId10"/>
    <p:sldId id="273" r:id="rId11"/>
    <p:sldId id="274" r:id="rId12"/>
    <p:sldId id="275" r:id="rId13"/>
    <p:sldId id="276" r:id="rId14"/>
    <p:sldId id="264" r:id="rId15"/>
  </p:sldIdLst>
  <p:sldSz cx="9144000" cy="5143500" type="screen16x9"/>
  <p:notesSz cx="6858000" cy="9144000"/>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69696"/>
    <a:srgbClr val="808080"/>
    <a:srgbClr val="E4E5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6" d="100"/>
          <a:sy n="66" d="100"/>
        </p:scale>
        <p:origin x="-1268" y="-42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Shape 3"/>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a:tailEn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52"/>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36866" name="Shape 153"/>
          <p:cNvSpPr>
            <a:spLocks noGrp="1" noRot="1" noChangeAspect="1"/>
          </p:cNvSpPr>
          <p:nvPr>
            <p:ph type="sldImg" idx="2"/>
          </p:nvPr>
        </p:nvSpPr>
        <p:spPr>
          <a:ln>
            <a:miter lim="800000"/>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58"/>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4034" name="Shape 159"/>
          <p:cNvSpPr>
            <a:spLocks noGrp="1" noRot="1" noChangeAspect="1"/>
          </p:cNvSpPr>
          <p:nvPr>
            <p:ph type="sldImg" idx="2"/>
          </p:nvPr>
        </p:nvSpPr>
        <p:spPr>
          <a:ln>
            <a:miter lim="800000"/>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64"/>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1986" name="Shape 165"/>
          <p:cNvSpPr>
            <a:spLocks noGrp="1" noRot="1" noChangeAspect="1"/>
          </p:cNvSpPr>
          <p:nvPr>
            <p:ph type="sldImg" idx="2"/>
          </p:nvPr>
        </p:nvSpPr>
        <p:spPr>
          <a:ln>
            <a:miter lim="800000"/>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70"/>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5058" name="Shape 171"/>
          <p:cNvSpPr>
            <a:spLocks noGrp="1" noRot="1" noChangeAspect="1"/>
          </p:cNvSpPr>
          <p:nvPr>
            <p:ph type="sldImg" idx="2"/>
          </p:nvPr>
        </p:nvSpPr>
        <p:spPr>
          <a:ln>
            <a:miter lim="800000"/>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77"/>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7106" name="Shape 178"/>
          <p:cNvSpPr>
            <a:spLocks noGrp="1" noRot="1" noChangeAspect="1"/>
          </p:cNvSpPr>
          <p:nvPr>
            <p:ph type="sldImg" idx="2"/>
          </p:nvPr>
        </p:nvSpPr>
        <p:spPr>
          <a:ln>
            <a:miter lim="800000"/>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11"/>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53250" name="Shape 212"/>
          <p:cNvSpPr>
            <a:spLocks noGrp="1" noRot="1" noChangeAspect="1"/>
          </p:cNvSpPr>
          <p:nvPr>
            <p:ph type="sldImg" idx="2"/>
          </p:nvPr>
        </p:nvSpPr>
        <p:spPr>
          <a:ln>
            <a:miter lim="800000"/>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3CE7CDB4-9F0A-4C00-90F6-B54ACF0ED0F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anchor="b"/>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47"/>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4FFAC251-4257-43D9-AF98-35DFDCA8C99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394D368A-8ECF-437E-B564-DC04BE23C53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grpSp>
        <p:nvGrpSpPr>
          <p:cNvPr id="4" name="Shape 59"/>
          <p:cNvGrpSpPr>
            <a:grpSpLocks/>
          </p:cNvGrpSpPr>
          <p:nvPr/>
        </p:nvGrpSpPr>
        <p:grpSpPr bwMode="auto">
          <a:xfrm>
            <a:off x="0" y="595313"/>
            <a:ext cx="9140825" cy="1836737"/>
            <a:chOff x="0" y="1074510"/>
            <a:chExt cx="9141074" cy="1835951"/>
          </a:xfrm>
        </p:grpSpPr>
        <p:pic>
          <p:nvPicPr>
            <p:cNvPr id="5" name="Shape 60"/>
            <p:cNvPicPr preferRelativeResize="0">
              <a:picLocks noChangeAspect="1" noChangeArrowheads="1"/>
            </p:cNvPicPr>
            <p:nvPr/>
          </p:nvPicPr>
          <p:blipFill>
            <a:blip r:embed="rId2"/>
            <a:srcRect/>
            <a:stretch>
              <a:fillRect/>
            </a:stretch>
          </p:blipFill>
          <p:spPr bwMode="auto">
            <a:xfrm>
              <a:off x="0" y="1084587"/>
              <a:ext cx="1823679" cy="1823679"/>
            </a:xfrm>
            <a:prstGeom prst="rect">
              <a:avLst/>
            </a:prstGeom>
            <a:noFill/>
            <a:ln w="9525">
              <a:noFill/>
              <a:miter lim="800000"/>
              <a:headEnd/>
              <a:tailEnd/>
            </a:ln>
          </p:spPr>
        </p:pic>
        <p:pic>
          <p:nvPicPr>
            <p:cNvPr id="6" name="Shape 61"/>
            <p:cNvPicPr preferRelativeResize="0">
              <a:picLocks noChangeAspect="1" noChangeArrowheads="1"/>
            </p:cNvPicPr>
            <p:nvPr/>
          </p:nvPicPr>
          <p:blipFill>
            <a:blip r:embed="rId3"/>
            <a:srcRect/>
            <a:stretch>
              <a:fillRect/>
            </a:stretch>
          </p:blipFill>
          <p:spPr bwMode="auto">
            <a:xfrm>
              <a:off x="1828800" y="1074510"/>
              <a:ext cx="1825874" cy="1825874"/>
            </a:xfrm>
            <a:prstGeom prst="rect">
              <a:avLst/>
            </a:prstGeom>
            <a:noFill/>
            <a:ln w="9525">
              <a:noFill/>
              <a:miter lim="800000"/>
              <a:headEnd/>
              <a:tailEnd/>
            </a:ln>
          </p:spPr>
        </p:pic>
        <p:pic>
          <p:nvPicPr>
            <p:cNvPr id="7" name="Shape 62"/>
            <p:cNvPicPr preferRelativeResize="0">
              <a:picLocks noChangeAspect="1" noChangeArrowheads="1"/>
            </p:cNvPicPr>
            <p:nvPr/>
          </p:nvPicPr>
          <p:blipFill>
            <a:blip r:embed="rId4"/>
            <a:srcRect/>
            <a:stretch>
              <a:fillRect/>
            </a:stretch>
          </p:blipFill>
          <p:spPr bwMode="auto">
            <a:xfrm>
              <a:off x="3657600" y="1084587"/>
              <a:ext cx="1825874" cy="1825874"/>
            </a:xfrm>
            <a:prstGeom prst="rect">
              <a:avLst/>
            </a:prstGeom>
            <a:noFill/>
            <a:ln w="9525">
              <a:noFill/>
              <a:miter lim="800000"/>
              <a:headEnd/>
              <a:tailEnd/>
            </a:ln>
          </p:spPr>
        </p:pic>
        <p:pic>
          <p:nvPicPr>
            <p:cNvPr id="8" name="Shape 63"/>
            <p:cNvPicPr preferRelativeResize="0">
              <a:picLocks noChangeAspect="1" noChangeArrowheads="1"/>
            </p:cNvPicPr>
            <p:nvPr/>
          </p:nvPicPr>
          <p:blipFill>
            <a:blip r:embed="rId5"/>
            <a:srcRect/>
            <a:stretch>
              <a:fillRect/>
            </a:stretch>
          </p:blipFill>
          <p:spPr bwMode="auto">
            <a:xfrm>
              <a:off x="5486400" y="1084587"/>
              <a:ext cx="1825874" cy="1825874"/>
            </a:xfrm>
            <a:prstGeom prst="rect">
              <a:avLst/>
            </a:prstGeom>
            <a:noFill/>
            <a:ln w="9525">
              <a:noFill/>
              <a:miter lim="800000"/>
              <a:headEnd/>
              <a:tailEnd/>
            </a:ln>
          </p:spPr>
        </p:pic>
        <p:pic>
          <p:nvPicPr>
            <p:cNvPr id="9" name="Shape 64"/>
            <p:cNvPicPr preferRelativeResize="0">
              <a:picLocks noChangeAspect="1" noChangeArrowheads="1"/>
            </p:cNvPicPr>
            <p:nvPr/>
          </p:nvPicPr>
          <p:blipFill>
            <a:blip r:embed="rId6"/>
            <a:srcRect/>
            <a:stretch>
              <a:fillRect/>
            </a:stretch>
          </p:blipFill>
          <p:spPr bwMode="auto">
            <a:xfrm>
              <a:off x="7315200" y="1084587"/>
              <a:ext cx="1825874" cy="1825874"/>
            </a:xfrm>
            <a:prstGeom prst="rect">
              <a:avLst/>
            </a:prstGeom>
            <a:noFill/>
            <a:ln w="9525">
              <a:noFill/>
              <a:miter lim="800000"/>
              <a:headEnd/>
              <a:tailEnd/>
            </a:ln>
          </p:spPr>
        </p:pic>
      </p:grpSp>
      <p:sp>
        <p:nvSpPr>
          <p:cNvPr id="57" name="Shape 57"/>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8" name="Shape 58"/>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67" name="Shape 67"/>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a:lstStyle/>
          <a:p>
            <a:r>
              <a:rPr lang="en-US"/>
              <a:t>Образец заголовка</a:t>
            </a:r>
            <a:endParaRPr lang="ru-RU"/>
          </a:p>
        </p:txBody>
      </p:sp>
      <p:sp>
        <p:nvSpPr>
          <p:cNvPr id="3" name="Содержимое 2"/>
          <p:cNvSpPr>
            <a:spLocks noGrp="1"/>
          </p:cNvSpPr>
          <p:nvPr>
            <p:ph idx="1"/>
          </p:nvPr>
        </p:nvSpPr>
        <p:spPr>
          <a:xfrm>
            <a:off x="457200" y="1200150"/>
            <a:ext cx="8229600" cy="3394075"/>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vider Slide">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514349" y="1705089"/>
            <a:ext cx="8141168"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76" name="Shape 76"/>
          <p:cNvSpPr txBox="1">
            <a:spLocks noGrp="1"/>
          </p:cNvSpPr>
          <p:nvPr>
            <p:ph type="subTitle" idx="1"/>
          </p:nvPr>
        </p:nvSpPr>
        <p:spPr>
          <a:xfrm>
            <a:off x="514349" y="2452088"/>
            <a:ext cx="8141168"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4" name="Shape 8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297611" y="1369219"/>
            <a:ext cx="8531162"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Slide_TwoColumnBullets">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8" name="Shape 8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72294"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Slide_TwoColumnBulletsGraphic">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3" name="Shape 93"/>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4563191" y="1369219"/>
            <a:ext cx="4265581" cy="310753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_TwoColumnBullets2Graphics">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8" name="Shape 9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3"/>
          </p:nvPr>
        </p:nvSpPr>
        <p:spPr>
          <a:xfrm>
            <a:off x="4563191" y="1369219"/>
            <a:ext cx="4265581" cy="148948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4"/>
          </p:nvPr>
        </p:nvSpPr>
        <p:spPr>
          <a:xfrm>
            <a:off x="4563191" y="2991236"/>
            <a:ext cx="4265581" cy="148587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anchor="ctr"/>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 name="Shape 15"/>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38B68A2C-474F-4A0E-A7E3-21612E79D3D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Slide_BulletsTextObject">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04" name="Shape 10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3"/>
          </p:nvPr>
        </p:nvSpPr>
        <p:spPr>
          <a:xfrm>
            <a:off x="4563191" y="2506856"/>
            <a:ext cx="4265581" cy="197025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4"/>
          </p:nvPr>
        </p:nvSpPr>
        <p:spPr>
          <a:xfrm>
            <a:off x="4563190" y="1369219"/>
            <a:ext cx="4265581" cy="98474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Slide_ObjectTextBullets">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10" name="Shape 110"/>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563190" y="2506856"/>
            <a:ext cx="4265581" cy="1970252"/>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3"/>
          </p:nvPr>
        </p:nvSpPr>
        <p:spPr>
          <a:xfrm>
            <a:off x="297611" y="1368835"/>
            <a:ext cx="4149260" cy="310827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4"/>
          </p:nvPr>
        </p:nvSpPr>
        <p:spPr>
          <a:xfrm>
            <a:off x="4563190" y="1369219"/>
            <a:ext cx="4265581" cy="98474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Slide_Bullets3Objects">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16" name="Shape 116"/>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297611" y="3032870"/>
            <a:ext cx="4149260" cy="1444238"/>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297611" y="1368835"/>
            <a:ext cx="4149260" cy="1511525"/>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4634565" y="1368835"/>
            <a:ext cx="4194209" cy="151152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5"/>
          </p:nvPr>
        </p:nvSpPr>
        <p:spPr>
          <a:xfrm>
            <a:off x="4634565" y="3032870"/>
            <a:ext cx="4194209" cy="144869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_BulletsSmallObjectLarge">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3" name="Shape 123"/>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297611" y="1369219"/>
            <a:ext cx="2654938"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3082490" y="1369219"/>
            <a:ext cx="5746282" cy="31078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Slide_BulletsTextObjectRight">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8" name="Shape 12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297611" y="1369219"/>
            <a:ext cx="4156479" cy="2067000"/>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563191" y="1369219"/>
            <a:ext cx="4265581" cy="31078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297610" y="3522846"/>
            <a:ext cx="4156480" cy="95426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Shape 13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lide_TextA">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35" name="Shape 135"/>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297611" y="1913663"/>
            <a:ext cx="8531162" cy="1941256"/>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3"/>
          </p:nvPr>
        </p:nvSpPr>
        <p:spPr>
          <a:xfrm>
            <a:off x="297611" y="1300461"/>
            <a:ext cx="8531162" cy="52906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4"/>
          </p:nvPr>
        </p:nvSpPr>
        <p:spPr>
          <a:xfrm>
            <a:off x="297611" y="3949093"/>
            <a:ext cx="8531162" cy="52906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0066A1"/>
              </a:buClr>
              <a:buSzPct val="100000"/>
              <a:buFont typeface="Arial"/>
              <a:buChar char="●"/>
              <a:defRPr sz="1400" b="1" i="1" u="none" strike="noStrike" cap="none">
                <a:solidFill>
                  <a:srgbClr val="0066A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_TextTwoColumn">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41" name="Shape 141"/>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297610" y="3190775"/>
            <a:ext cx="4271983" cy="1287384"/>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3"/>
          </p:nvPr>
        </p:nvSpPr>
        <p:spPr>
          <a:xfrm>
            <a:off x="297611" y="1300461"/>
            <a:ext cx="8531162" cy="1796468"/>
          </a:xfrm>
          <a:prstGeom prst="rect">
            <a:avLst/>
          </a:prstGeom>
          <a:noFill/>
          <a:ln>
            <a:noFill/>
          </a:ln>
        </p:spPr>
        <p:txBody>
          <a:bodyPr wrap="square" lIns="68575" tIns="68575" rIns="68575" bIns="68575" anchor="t" anchorCtr="0"/>
          <a:lstStyle>
            <a:lvl1pPr marL="0" marR="0" lvl="0" indent="0"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56221" y="3190774"/>
            <a:ext cx="4172552" cy="128633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Slide_BulletsTextBelowObject">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47" name="Shape 147"/>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2"/>
          </p:nvPr>
        </p:nvSpPr>
        <p:spPr>
          <a:xfrm>
            <a:off x="297611" y="1300461"/>
            <a:ext cx="4401923" cy="2352326"/>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3"/>
          </p:nvPr>
        </p:nvSpPr>
        <p:spPr>
          <a:xfrm>
            <a:off x="297611" y="3736924"/>
            <a:ext cx="4401923" cy="74123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0066A1"/>
              </a:buClr>
              <a:buSzPct val="100000"/>
              <a:buFont typeface="Arial"/>
              <a:buChar char="●"/>
              <a:defRPr sz="1400" b="1" i="1" u="none" strike="noStrike" cap="none">
                <a:solidFill>
                  <a:srgbClr val="0066A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4"/>
          </p:nvPr>
        </p:nvSpPr>
        <p:spPr>
          <a:xfrm>
            <a:off x="4833698" y="1300460"/>
            <a:ext cx="3995075" cy="3177698"/>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a:lstStyle/>
          <a:p>
            <a:r>
              <a:rPr lang="en-US"/>
              <a:t>Образец заголовка</a:t>
            </a:r>
            <a:endParaRPr lang="ru-RU"/>
          </a:p>
        </p:txBody>
      </p:sp>
      <p:sp>
        <p:nvSpPr>
          <p:cNvPr id="3" name="Содержимое 2"/>
          <p:cNvSpPr>
            <a:spLocks noGrp="1"/>
          </p:cNvSpPr>
          <p:nvPr>
            <p:ph idx="1"/>
          </p:nvPr>
        </p:nvSpPr>
        <p:spPr>
          <a:xfrm>
            <a:off x="457200" y="1200150"/>
            <a:ext cx="8229600" cy="3394075"/>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2E402996-18E9-4D14-8008-7458DAED63B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4"/>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F61DEEFE-1324-4F20-A068-9F43A224EF9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27"/>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F473ACAC-EF1F-4A0E-988A-FE7E96B5131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1"/>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A8F40FC5-0FC4-4B14-9EE9-E0779A8EBB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anchor="ct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 name="Shape 34"/>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FC0CEA4B-5427-4859-98EA-A9A1ADB1861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defRPr/>
            </a:pPr>
            <a:endParaRPr lang="ru-RU"/>
          </a:p>
        </p:txBody>
      </p:sp>
      <p:sp>
        <p:nvSpPr>
          <p:cNvPr id="37" name="Shape 37"/>
          <p:cNvSpPr txBox="1">
            <a:spLocks noGrp="1"/>
          </p:cNvSpPr>
          <p:nvPr>
            <p:ph type="title"/>
          </p:nvPr>
        </p:nvSpPr>
        <p:spPr>
          <a:xfrm>
            <a:off x="265500" y="1233175"/>
            <a:ext cx="4045200" cy="1482300"/>
          </a:xfrm>
          <a:prstGeom prst="rect">
            <a:avLst/>
          </a:prstGeom>
        </p:spPr>
        <p:txBody>
          <a:bodyPr anchor="b"/>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anchor="ct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40"/>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9439A6E3-3761-4DCE-9812-19C72A8C503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anchor="ctr"/>
          <a:lstStyle>
            <a:lvl1pPr lvl="0">
              <a:lnSpc>
                <a:spcPct val="100000"/>
              </a:lnSpc>
              <a:spcBef>
                <a:spcPts val="0"/>
              </a:spcBef>
              <a:spcAft>
                <a:spcPts val="0"/>
              </a:spcAft>
              <a:buNone/>
              <a:defRPr/>
            </a:lvl1pPr>
          </a:lstStyle>
          <a:p>
            <a:endParaRPr/>
          </a:p>
        </p:txBody>
      </p:sp>
      <p:sp>
        <p:nvSpPr>
          <p:cNvPr id="3" name="Shape 43"/>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44B731C2-143C-479C-BD53-095BD88B718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0.png"/><Relationship Id="rId2" Type="http://schemas.openxmlformats.org/officeDocument/2006/relationships/slideLayout" Target="../slideLayouts/slideLayout17.xml"/><Relationship Id="rId16"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7" name="Shape 7"/>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8" name="Shape 8"/>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defRPr/>
            </a:pPr>
            <a:fld id="{DFA0F9B7-08A1-4FCA-9169-EF18ED7C4ECA}" type="slidenum">
              <a:rPr lang="ru-RU" sz="1000">
                <a:solidFill>
                  <a:srgbClr val="595959"/>
                </a:solidFill>
              </a:rPr>
              <a:pPr algn="r">
                <a:defRPr/>
              </a:pPr>
              <a:t>‹#›</a:t>
            </a:fld>
            <a:endParaRPr lang="ru-RU"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Shape 51"/>
          <p:cNvPicPr preferRelativeResize="0">
            <a:picLocks noChangeAspect="1" noChangeArrowheads="1"/>
          </p:cNvPicPr>
          <p:nvPr/>
        </p:nvPicPr>
        <p:blipFill>
          <a:blip r:embed="rId5"/>
          <a:srcRect/>
          <a:stretch>
            <a:fillRect/>
          </a:stretch>
        </p:blipFill>
        <p:spPr bwMode="auto">
          <a:xfrm>
            <a:off x="0" y="0"/>
            <a:ext cx="9144000" cy="5132388"/>
          </a:xfrm>
          <a:prstGeom prst="rect">
            <a:avLst/>
          </a:prstGeom>
          <a:noFill/>
          <a:ln w="9525">
            <a:noFill/>
            <a:miter lim="800000"/>
            <a:headEnd/>
            <a:tailEnd/>
          </a:ln>
        </p:spPr>
      </p:pic>
      <p:pic>
        <p:nvPicPr>
          <p:cNvPr id="13315" name="Shape 52"/>
          <p:cNvPicPr preferRelativeResize="0">
            <a:picLocks noChangeAspect="1" noChangeArrowheads="1"/>
          </p:cNvPicPr>
          <p:nvPr/>
        </p:nvPicPr>
        <p:blipFill>
          <a:blip r:embed="rId6"/>
          <a:srcRect/>
          <a:stretch>
            <a:fillRect/>
          </a:stretch>
        </p:blipFill>
        <p:spPr bwMode="auto">
          <a:xfrm>
            <a:off x="0" y="3760788"/>
            <a:ext cx="9144000" cy="1381125"/>
          </a:xfrm>
          <a:prstGeom prst="rect">
            <a:avLst/>
          </a:prstGeom>
          <a:noFill/>
          <a:ln w="9525">
            <a:noFill/>
            <a:miter lim="800000"/>
            <a:headEnd/>
            <a:tailEnd/>
          </a:ln>
        </p:spPr>
      </p:pic>
      <p:pic>
        <p:nvPicPr>
          <p:cNvPr id="13316" name="Shape 53"/>
          <p:cNvPicPr preferRelativeResize="0">
            <a:picLocks noChangeAspect="1" noChangeArrowheads="1"/>
          </p:cNvPicPr>
          <p:nvPr/>
        </p:nvPicPr>
        <p:blipFill>
          <a:blip r:embed="rId7"/>
          <a:srcRect/>
          <a:stretch>
            <a:fillRect/>
          </a:stretch>
        </p:blipFill>
        <p:spPr bwMode="auto">
          <a:xfrm>
            <a:off x="0" y="0"/>
            <a:ext cx="9144000" cy="690563"/>
          </a:xfrm>
          <a:prstGeom prst="rect">
            <a:avLst/>
          </a:prstGeom>
          <a:noFill/>
          <a:ln w="9525">
            <a:noFill/>
            <a:miter lim="800000"/>
            <a:headEnd/>
            <a:tailEnd/>
          </a:ln>
        </p:spPr>
      </p:pic>
      <p:sp>
        <p:nvSpPr>
          <p:cNvPr id="13317" name="Shape 54"/>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SzPct val="25000"/>
              <a:defRPr/>
            </a:pPr>
            <a:fld id="{A4D3CDB1-3D72-4EBD-9F06-CA08C7054830}" type="slidenum">
              <a:rPr lang="ru-RU" sz="900">
                <a:solidFill>
                  <a:srgbClr val="FFFFFF"/>
                </a:solidFill>
                <a:latin typeface="Calibri" pitchFamily="34" charset="0"/>
                <a:cs typeface="Calibri" pitchFamily="34" charset="0"/>
                <a:sym typeface="Calibri" pitchFamily="34" charset="0"/>
              </a:rPr>
              <a:pPr>
                <a:buSzPct val="25000"/>
                <a:defRPr/>
              </a:pPr>
              <a:t>‹#›</a:t>
            </a:fld>
            <a:endParaRPr lang="ru-RU" sz="900">
              <a:solidFill>
                <a:srgbClr val="FFFFFF"/>
              </a:solidFill>
              <a:latin typeface="Calibri" pitchFamily="34" charset="0"/>
              <a:cs typeface="Calibri" pitchFamily="34" charset="0"/>
              <a:sym typeface="Calibri" pitchFamily="34" charset="0"/>
            </a:endParaRPr>
          </a:p>
        </p:txBody>
      </p:sp>
      <p:pic>
        <p:nvPicPr>
          <p:cNvPr id="13318" name="Shape 55"/>
          <p:cNvPicPr preferRelativeResize="0">
            <a:picLocks noChangeAspect="1" noChangeArrowheads="1"/>
          </p:cNvPicPr>
          <p:nvPr/>
        </p:nvPicPr>
        <p:blipFill>
          <a:blip r:embed="rId8"/>
          <a:srcRect r="2161"/>
          <a:stretch>
            <a:fillRect/>
          </a:stretch>
        </p:blipFill>
        <p:spPr bwMode="auto">
          <a:xfrm>
            <a:off x="8039100" y="4560888"/>
            <a:ext cx="857250" cy="498475"/>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719" r:id="rId1"/>
    <p:sldLayoutId id="2147483692" r:id="rId2"/>
    <p:sldLayoutId id="2147483691" r:id="rId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Shape 69"/>
          <p:cNvPicPr preferRelativeResize="0">
            <a:picLocks noChangeAspect="1" noChangeArrowheads="1"/>
          </p:cNvPicPr>
          <p:nvPr/>
        </p:nvPicPr>
        <p:blipFill>
          <a:blip r:embed="rId3"/>
          <a:srcRect/>
          <a:stretch>
            <a:fillRect/>
          </a:stretch>
        </p:blipFill>
        <p:spPr bwMode="auto">
          <a:xfrm>
            <a:off x="0" y="0"/>
            <a:ext cx="9144000" cy="5132388"/>
          </a:xfrm>
          <a:prstGeom prst="rect">
            <a:avLst/>
          </a:prstGeom>
          <a:noFill/>
          <a:ln w="9525">
            <a:noFill/>
            <a:miter lim="800000"/>
            <a:headEnd/>
            <a:tailEnd/>
          </a:ln>
        </p:spPr>
      </p:pic>
      <p:pic>
        <p:nvPicPr>
          <p:cNvPr id="17411" name="Shape 70"/>
          <p:cNvPicPr preferRelativeResize="0">
            <a:picLocks noChangeAspect="1" noChangeArrowheads="1"/>
          </p:cNvPicPr>
          <p:nvPr/>
        </p:nvPicPr>
        <p:blipFill>
          <a:blip r:embed="rId4"/>
          <a:srcRect/>
          <a:stretch>
            <a:fillRect/>
          </a:stretch>
        </p:blipFill>
        <p:spPr bwMode="auto">
          <a:xfrm>
            <a:off x="3175" y="0"/>
            <a:ext cx="9140825" cy="685800"/>
          </a:xfrm>
          <a:prstGeom prst="rect">
            <a:avLst/>
          </a:prstGeom>
          <a:noFill/>
          <a:ln w="9525">
            <a:noFill/>
            <a:miter lim="800000"/>
            <a:headEnd/>
            <a:tailEnd/>
          </a:ln>
        </p:spPr>
      </p:pic>
      <p:pic>
        <p:nvPicPr>
          <p:cNvPr id="17412" name="Shape 71"/>
          <p:cNvPicPr preferRelativeResize="0">
            <a:picLocks noChangeAspect="1" noChangeArrowheads="1"/>
          </p:cNvPicPr>
          <p:nvPr/>
        </p:nvPicPr>
        <p:blipFill>
          <a:blip r:embed="rId5"/>
          <a:srcRect/>
          <a:stretch>
            <a:fillRect/>
          </a:stretch>
        </p:blipFill>
        <p:spPr bwMode="auto">
          <a:xfrm>
            <a:off x="0" y="4457700"/>
            <a:ext cx="9140825" cy="685800"/>
          </a:xfrm>
          <a:prstGeom prst="rect">
            <a:avLst/>
          </a:prstGeom>
          <a:noFill/>
          <a:ln w="9525">
            <a:noFill/>
            <a:miter lim="800000"/>
            <a:headEnd/>
            <a:tailEnd/>
          </a:ln>
        </p:spPr>
      </p:pic>
      <p:sp>
        <p:nvSpPr>
          <p:cNvPr id="16389" name="Shape 72"/>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SzPct val="25000"/>
              <a:defRPr/>
            </a:pPr>
            <a:fld id="{2C7233F3-AA6C-4D15-B322-7F2C266C5D65}" type="slidenum">
              <a:rPr lang="ru-RU" sz="900">
                <a:solidFill>
                  <a:srgbClr val="0066A1"/>
                </a:solidFill>
                <a:latin typeface="Calibri" pitchFamily="34" charset="0"/>
                <a:cs typeface="Calibri" pitchFamily="34" charset="0"/>
                <a:sym typeface="Calibri" pitchFamily="34" charset="0"/>
              </a:rPr>
              <a:pPr>
                <a:buSzPct val="25000"/>
                <a:defRPr/>
              </a:pPr>
              <a:t>‹#›</a:t>
            </a:fld>
            <a:endParaRPr lang="ru-RU" sz="900">
              <a:solidFill>
                <a:srgbClr val="0066A1"/>
              </a:solidFill>
              <a:latin typeface="Calibri" pitchFamily="34" charset="0"/>
              <a:cs typeface="Calibri" pitchFamily="34" charset="0"/>
              <a:sym typeface="Calibri" pitchFamily="34" charset="0"/>
            </a:endParaRPr>
          </a:p>
        </p:txBody>
      </p:sp>
      <p:pic>
        <p:nvPicPr>
          <p:cNvPr id="17414" name="Shape 73"/>
          <p:cNvPicPr preferRelativeResize="0">
            <a:picLocks noChangeAspect="1" noChangeArrowheads="1"/>
          </p:cNvPicPr>
          <p:nvPr/>
        </p:nvPicPr>
        <p:blipFill>
          <a:blip r:embed="rId6"/>
          <a:srcRect/>
          <a:stretch>
            <a:fillRect/>
          </a:stretch>
        </p:blipFill>
        <p:spPr bwMode="auto">
          <a:xfrm>
            <a:off x="8153400" y="4554538"/>
            <a:ext cx="858838" cy="2667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Shape 78"/>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SzPct val="25000"/>
              <a:defRPr/>
            </a:pPr>
            <a:fld id="{5AA8B41A-7927-43E7-A452-6A7034D16846}" type="slidenum">
              <a:rPr lang="ru-RU" sz="900">
                <a:solidFill>
                  <a:srgbClr val="0066A1"/>
                </a:solidFill>
                <a:latin typeface="Calibri" pitchFamily="34" charset="0"/>
                <a:cs typeface="Calibri" pitchFamily="34" charset="0"/>
                <a:sym typeface="Calibri" pitchFamily="34" charset="0"/>
              </a:rPr>
              <a:pPr>
                <a:buSzPct val="25000"/>
                <a:defRPr/>
              </a:pPr>
              <a:t>‹#›</a:t>
            </a:fld>
            <a:endParaRPr lang="ru-RU" sz="900">
              <a:solidFill>
                <a:srgbClr val="0066A1"/>
              </a:solidFill>
              <a:latin typeface="Calibri" pitchFamily="34" charset="0"/>
              <a:cs typeface="Calibri" pitchFamily="34" charset="0"/>
              <a:sym typeface="Calibri" pitchFamily="34" charset="0"/>
            </a:endParaRPr>
          </a:p>
        </p:txBody>
      </p:sp>
      <p:pic>
        <p:nvPicPr>
          <p:cNvPr id="19459" name="Shape 79"/>
          <p:cNvPicPr preferRelativeResize="0">
            <a:picLocks noChangeAspect="1" noChangeArrowheads="1"/>
          </p:cNvPicPr>
          <p:nvPr/>
        </p:nvPicPr>
        <p:blipFill>
          <a:blip r:embed="rId16"/>
          <a:srcRect/>
          <a:stretch>
            <a:fillRect/>
          </a:stretch>
        </p:blipFill>
        <p:spPr bwMode="auto">
          <a:xfrm>
            <a:off x="8153400" y="4554538"/>
            <a:ext cx="858838" cy="266700"/>
          </a:xfrm>
          <a:prstGeom prst="rect">
            <a:avLst/>
          </a:prstGeom>
          <a:noFill/>
          <a:ln w="9525">
            <a:noFill/>
            <a:miter lim="800000"/>
            <a:headEnd/>
            <a:tailEnd/>
          </a:ln>
        </p:spPr>
      </p:pic>
      <p:pic>
        <p:nvPicPr>
          <p:cNvPr id="19460" name="Shape 80"/>
          <p:cNvPicPr preferRelativeResize="0">
            <a:picLocks noChangeAspect="1" noChangeArrowheads="1"/>
          </p:cNvPicPr>
          <p:nvPr/>
        </p:nvPicPr>
        <p:blipFill>
          <a:blip r:embed="rId17"/>
          <a:srcRect/>
          <a:stretch>
            <a:fillRect/>
          </a:stretch>
        </p:blipFill>
        <p:spPr bwMode="auto">
          <a:xfrm>
            <a:off x="3175" y="0"/>
            <a:ext cx="9140825" cy="685800"/>
          </a:xfrm>
          <a:prstGeom prst="rect">
            <a:avLst/>
          </a:prstGeom>
          <a:noFill/>
          <a:ln w="9525">
            <a:noFill/>
            <a:miter lim="800000"/>
            <a:headEnd/>
            <a:tailEnd/>
          </a:ln>
        </p:spPr>
      </p:pic>
      <p:pic>
        <p:nvPicPr>
          <p:cNvPr id="19461" name="Shape 81"/>
          <p:cNvPicPr preferRelativeResize="0">
            <a:picLocks noChangeAspect="1" noChangeArrowheads="1"/>
          </p:cNvPicPr>
          <p:nvPr/>
        </p:nvPicPr>
        <p:blipFill>
          <a:blip r:embed="rId18"/>
          <a:srcRect/>
          <a:stretch>
            <a:fillRect/>
          </a:stretch>
        </p:blipFill>
        <p:spPr bwMode="auto">
          <a:xfrm>
            <a:off x="0" y="4457700"/>
            <a:ext cx="9140825" cy="6858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9.xml"/><Relationship Id="rId1" Type="http://schemas.openxmlformats.org/officeDocument/2006/relationships/audio" Target="../media/audio10.wav"/><Relationship Id="rId6" Type="http://schemas.openxmlformats.org/officeDocument/2006/relationships/image" Target="../media/image13.png"/><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audio" Target="../media/audio11.wav"/><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audio" Target="../media/audio3.wav"/><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audio" Target="../media/audio4.wav"/><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6.xml"/><Relationship Id="rId7"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audio" Target="../media/audio6.wav"/><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9.xml"/><Relationship Id="rId1" Type="http://schemas.openxmlformats.org/officeDocument/2006/relationships/audio" Target="../media/audio7.wav"/><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9.xml"/><Relationship Id="rId1" Type="http://schemas.openxmlformats.org/officeDocument/2006/relationships/audio" Target="../media/audio8.wav"/><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9.xml"/><Relationship Id="rId1" Type="http://schemas.openxmlformats.org/officeDocument/2006/relationships/audio" Target="../media/audio9.wav"/><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55"/>
          <p:cNvSpPr txBox="1">
            <a:spLocks noGrp="1"/>
          </p:cNvSpPr>
          <p:nvPr>
            <p:ph type="ctrTitle"/>
          </p:nvPr>
        </p:nvSpPr>
        <p:spPr bwMode="auto">
          <a:xfrm>
            <a:off x="615950" y="2451100"/>
            <a:ext cx="8307388" cy="677863"/>
          </a:xfrm>
          <a:noFill/>
          <a:ln>
            <a:miter lim="800000"/>
            <a:headEnd/>
            <a:tailEnd/>
          </a:ln>
        </p:spPr>
        <p:txBody>
          <a:bodyPr vert="horz" tIns="34275" bIns="34275" numCol="1" compatLnSpc="1">
            <a:prstTxWarp prst="textNoShape">
              <a:avLst/>
            </a:prstTxWarp>
          </a:bodyPr>
          <a:lstStyle/>
          <a:p>
            <a:pPr indent="-209550" algn="just" eaLnBrk="1" hangingPunct="1">
              <a:spcBef>
                <a:spcPct val="0"/>
              </a:spcBef>
              <a:buSzTx/>
              <a:buFont typeface="Calibri" pitchFamily="34" charset="0"/>
              <a:buNone/>
            </a:pPr>
            <a:r>
              <a:rPr lang="en-US" sz="2300" smtClean="0">
                <a:solidFill>
                  <a:schemeClr val="accent1"/>
                </a:solidFill>
                <a:latin typeface="Arial" charset="0"/>
                <a:cs typeface="Calibri" pitchFamily="34" charset="0"/>
                <a:sym typeface="Calibri" pitchFamily="34" charset="0"/>
              </a:rPr>
              <a:t>Implementation of Uncertainty Calculation Elicited from Paranasal Sinuses Bones' Structural Parameters for Various Approaches to Treat Recurrent Poliposus</a:t>
            </a:r>
            <a:endParaRPr lang="ru-RU" sz="2300" smtClean="0">
              <a:solidFill>
                <a:schemeClr val="accent1"/>
              </a:solidFill>
              <a:latin typeface="Arial" charset="0"/>
              <a:cs typeface="Calibri" pitchFamily="34" charset="0"/>
              <a:sym typeface="Calibri" pitchFamily="34" charset="0"/>
            </a:endParaRPr>
          </a:p>
        </p:txBody>
      </p:sp>
      <p:sp>
        <p:nvSpPr>
          <p:cNvPr id="35842" name="Shape 156"/>
          <p:cNvSpPr txBox="1">
            <a:spLocks noGrp="1"/>
          </p:cNvSpPr>
          <p:nvPr>
            <p:ph type="subTitle" idx="1"/>
          </p:nvPr>
        </p:nvSpPr>
        <p:spPr bwMode="auto">
          <a:xfrm>
            <a:off x="466725" y="3659188"/>
            <a:ext cx="7918450" cy="933450"/>
          </a:xfrm>
          <a:noFill/>
          <a:ln>
            <a:miter lim="800000"/>
            <a:headEnd/>
            <a:tailEnd/>
          </a:ln>
        </p:spPr>
        <p:txBody>
          <a:bodyPr vert="horz" tIns="34275" bIns="34275" numCol="1" compatLnSpc="1">
            <a:prstTxWarp prst="textNoShape">
              <a:avLst/>
            </a:prstTxWarp>
          </a:bodyPr>
          <a:lstStyle/>
          <a:p>
            <a:pPr indent="-133350" algn="ctr">
              <a:lnSpc>
                <a:spcPct val="80000"/>
              </a:lnSpc>
              <a:spcBef>
                <a:spcPct val="0"/>
              </a:spcBef>
              <a:buClrTx/>
              <a:buSzTx/>
              <a:buFontTx/>
              <a:buNone/>
            </a:pPr>
            <a:r>
              <a:rPr lang="en-US" sz="2000" smtClean="0">
                <a:solidFill>
                  <a:srgbClr val="969696"/>
                </a:solidFill>
                <a:latin typeface="Arial" charset="0"/>
                <a:cs typeface="Calibri" pitchFamily="34" charset="0"/>
                <a:sym typeface="Calibri" pitchFamily="34" charset="0"/>
              </a:rPr>
              <a:t>Viktor M. Reshetnik, Vadym Zherebkin, Galyna Semko, Andrii Lupyr, Victoriia Alekseeva and Rozana Nazaryan</a:t>
            </a:r>
          </a:p>
          <a:p>
            <a:pPr indent="-133350" algn="ctr">
              <a:lnSpc>
                <a:spcPct val="80000"/>
              </a:lnSpc>
              <a:spcBef>
                <a:spcPct val="0"/>
              </a:spcBef>
              <a:buClrTx/>
              <a:buSzTx/>
              <a:buFontTx/>
              <a:buNone/>
            </a:pPr>
            <a:endParaRPr lang="en-US" sz="2000" smtClean="0">
              <a:solidFill>
                <a:srgbClr val="969696"/>
              </a:solidFill>
              <a:latin typeface="Arial" charset="0"/>
              <a:cs typeface="Calibri" pitchFamily="34" charset="0"/>
              <a:sym typeface="Calibri" pitchFamily="34" charset="0"/>
            </a:endParaRPr>
          </a:p>
          <a:p>
            <a:pPr indent="-133350" eaLnBrk="1" hangingPunct="1">
              <a:lnSpc>
                <a:spcPct val="80000"/>
              </a:lnSpc>
              <a:spcBef>
                <a:spcPct val="0"/>
              </a:spcBef>
              <a:buClrTx/>
              <a:buSzTx/>
              <a:buFontTx/>
              <a:buNone/>
            </a:pPr>
            <a:r>
              <a:rPr lang="en-US" sz="1000" b="0" i="0" smtClean="0">
                <a:solidFill>
                  <a:srgbClr val="000000"/>
                </a:solidFill>
                <a:latin typeface="Arial" charset="0"/>
                <a:cs typeface="Calibri" pitchFamily="34" charset="0"/>
                <a:sym typeface="Calibri" pitchFamily="34" charset="0"/>
              </a:rPr>
              <a:t> </a:t>
            </a:r>
            <a:endParaRPr lang="ru-RU" sz="1000" b="0" i="0" smtClean="0">
              <a:solidFill>
                <a:srgbClr val="000000"/>
              </a:solidFill>
              <a:latin typeface="Arial" charset="0"/>
              <a:cs typeface="Calibri" pitchFamily="34" charset="0"/>
              <a:sym typeface="Calibri" pitchFamily="34" charset="0"/>
            </a:endParaRPr>
          </a:p>
        </p:txBody>
      </p:sp>
      <p:pic>
        <p:nvPicPr>
          <p:cNvPr id="35845" name="Picture 5">
            <a:hlinkClick r:id="" action="ppaction://media"/>
          </p:cNvPr>
          <p:cNvPicPr>
            <a:picLocks noRot="1" noChangeAspect="1" noChangeArrowheads="1"/>
          </p:cNvPicPr>
          <p:nvPr>
            <a:wavAudioFile r:embed="rId1" name="~PP2604.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219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8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584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3"/>
          <a:srcRect/>
          <a:stretch>
            <a:fillRect/>
          </a:stretch>
        </p:blipFill>
        <p:spPr bwMode="auto">
          <a:xfrm>
            <a:off x="255588" y="284163"/>
            <a:ext cx="4275137" cy="1439862"/>
          </a:xfrm>
          <a:prstGeom prst="rect">
            <a:avLst/>
          </a:prstGeom>
          <a:noFill/>
          <a:ln w="9525">
            <a:noFill/>
            <a:miter lim="800000"/>
            <a:headEnd/>
            <a:tailEnd/>
          </a:ln>
        </p:spPr>
      </p:pic>
      <p:pic>
        <p:nvPicPr>
          <p:cNvPr id="51202" name="Picture 5"/>
          <p:cNvPicPr>
            <a:picLocks noChangeAspect="1" noChangeArrowheads="1"/>
          </p:cNvPicPr>
          <p:nvPr/>
        </p:nvPicPr>
        <p:blipFill>
          <a:blip r:embed="rId4"/>
          <a:srcRect/>
          <a:stretch>
            <a:fillRect/>
          </a:stretch>
        </p:blipFill>
        <p:spPr bwMode="auto">
          <a:xfrm>
            <a:off x="255588" y="1728788"/>
            <a:ext cx="4278312" cy="1438275"/>
          </a:xfrm>
          <a:prstGeom prst="rect">
            <a:avLst/>
          </a:prstGeom>
          <a:noFill/>
          <a:ln w="9525">
            <a:noFill/>
            <a:miter lim="800000"/>
            <a:headEnd/>
            <a:tailEnd/>
          </a:ln>
        </p:spPr>
      </p:pic>
      <p:pic>
        <p:nvPicPr>
          <p:cNvPr id="51203" name="Picture 6"/>
          <p:cNvPicPr>
            <a:picLocks noChangeAspect="1" noChangeArrowheads="1"/>
          </p:cNvPicPr>
          <p:nvPr/>
        </p:nvPicPr>
        <p:blipFill>
          <a:blip r:embed="rId5"/>
          <a:srcRect/>
          <a:stretch>
            <a:fillRect/>
          </a:stretch>
        </p:blipFill>
        <p:spPr bwMode="auto">
          <a:xfrm>
            <a:off x="236538" y="3146425"/>
            <a:ext cx="4283075" cy="1439863"/>
          </a:xfrm>
          <a:prstGeom prst="rect">
            <a:avLst/>
          </a:prstGeom>
          <a:noFill/>
          <a:ln w="9525">
            <a:noFill/>
            <a:miter lim="800000"/>
            <a:headEnd/>
            <a:tailEnd/>
          </a:ln>
        </p:spPr>
      </p:pic>
      <p:sp>
        <p:nvSpPr>
          <p:cNvPr id="51204" name="Rectangle 7"/>
          <p:cNvSpPr>
            <a:spLocks noChangeArrowheads="1"/>
          </p:cNvSpPr>
          <p:nvPr/>
        </p:nvSpPr>
        <p:spPr bwMode="auto">
          <a:xfrm>
            <a:off x="520700" y="4556125"/>
            <a:ext cx="7315200" cy="304800"/>
          </a:xfrm>
          <a:prstGeom prst="rect">
            <a:avLst/>
          </a:prstGeom>
          <a:noFill/>
          <a:ln w="9525">
            <a:noFill/>
            <a:miter lim="800000"/>
            <a:headEnd/>
            <a:tailEnd/>
          </a:ln>
        </p:spPr>
        <p:txBody>
          <a:bodyPr wrap="none" anchor="ctr">
            <a:spAutoFit/>
          </a:bodyPr>
          <a:lstStyle/>
          <a:p>
            <a:r>
              <a:rPr lang="en-US" b="1"/>
              <a:t>Figure 4</a:t>
            </a:r>
            <a:r>
              <a:rPr lang="en-US"/>
              <a:t>: Comparison of the results of density calculation in the different groups of patients</a:t>
            </a:r>
          </a:p>
        </p:txBody>
      </p:sp>
      <p:sp>
        <p:nvSpPr>
          <p:cNvPr id="51205" name="Rectangle 8"/>
          <p:cNvSpPr>
            <a:spLocks noChangeArrowheads="1"/>
          </p:cNvSpPr>
          <p:nvPr/>
        </p:nvSpPr>
        <p:spPr bwMode="auto">
          <a:xfrm>
            <a:off x="4538663" y="665163"/>
            <a:ext cx="4392612" cy="1155700"/>
          </a:xfrm>
          <a:prstGeom prst="rect">
            <a:avLst/>
          </a:prstGeom>
          <a:noFill/>
          <a:ln w="9525">
            <a:noFill/>
            <a:miter lim="800000"/>
            <a:headEnd/>
            <a:tailEnd/>
          </a:ln>
        </p:spPr>
        <p:txBody>
          <a:bodyPr anchor="ctr">
            <a:spAutoFit/>
          </a:bodyPr>
          <a:lstStyle/>
          <a:p>
            <a:pPr algn="just"/>
            <a:r>
              <a:rPr lang="en-US"/>
              <a:t>those patients who had completed the full course including autovaccine, intranasal corticosteroids together with adequate endoscopic polypectomy showed the best bone density of upper wall of maxillary sinus </a:t>
            </a:r>
          </a:p>
        </p:txBody>
      </p:sp>
      <p:pic>
        <p:nvPicPr>
          <p:cNvPr id="51207" name="Picture 7">
            <a:hlinkClick r:id="" action="ppaction://media"/>
          </p:cNvPr>
          <p:cNvPicPr>
            <a:picLocks noRot="1" noChangeAspect="1" noChangeArrowheads="1"/>
          </p:cNvPicPr>
          <p:nvPr>
            <a:wavAudioFile r:embed="rId1" name="~PP4033.WAV"/>
          </p:nvPr>
        </p:nvPicPr>
        <p:blipFill>
          <a:blip r:embed="rId6"/>
          <a:srcRect/>
          <a:stretch>
            <a:fillRect/>
          </a:stretch>
        </p:blipFill>
        <p:spPr bwMode="auto">
          <a:xfrm>
            <a:off x="8750300" y="4749800"/>
            <a:ext cx="203200" cy="203200"/>
          </a:xfrm>
          <a:prstGeom prst="rect">
            <a:avLst/>
          </a:prstGeom>
          <a:noFill/>
        </p:spPr>
      </p:pic>
    </p:spTree>
  </p:cSld>
  <p:clrMapOvr>
    <a:masterClrMapping/>
  </p:clrMapOvr>
  <p:transition advTm="64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20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120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214"/>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3300" i="1" smtClean="0">
                <a:latin typeface="Calibri" pitchFamily="34" charset="0"/>
                <a:cs typeface="Calibri" pitchFamily="34" charset="0"/>
                <a:sym typeface="Calibri" pitchFamily="34" charset="0"/>
              </a:rPr>
              <a:t>Conclusions:</a:t>
            </a:r>
            <a:endParaRPr lang="ru-RU" sz="3300" i="1" smtClean="0">
              <a:latin typeface="Calibri" pitchFamily="34" charset="0"/>
              <a:cs typeface="Calibri" pitchFamily="34" charset="0"/>
              <a:sym typeface="Calibri" pitchFamily="34" charset="0"/>
            </a:endParaRPr>
          </a:p>
        </p:txBody>
      </p:sp>
      <p:sp>
        <p:nvSpPr>
          <p:cNvPr id="52226" name="Shape 216"/>
          <p:cNvSpPr txBox="1">
            <a:spLocks noGrp="1"/>
          </p:cNvSpPr>
          <p:nvPr>
            <p:ph type="body" idx="2"/>
          </p:nvPr>
        </p:nvSpPr>
        <p:spPr bwMode="auto">
          <a:xfrm>
            <a:off x="555625" y="1524000"/>
            <a:ext cx="8272463" cy="2952750"/>
          </a:xfrm>
          <a:noFill/>
          <a:ln>
            <a:miter lim="800000"/>
            <a:headEnd/>
            <a:tailEnd/>
          </a:ln>
        </p:spPr>
        <p:txBody>
          <a:bodyPr vert="horz" tIns="34275" bIns="34275" numCol="1" compatLnSpc="1">
            <a:prstTxWarp prst="textNoShape">
              <a:avLst/>
            </a:prstTxWarp>
          </a:bodyPr>
          <a:lstStyle/>
          <a:p>
            <a:pPr indent="-336550" algn="just" eaLnBrk="1" hangingPunct="1">
              <a:spcBef>
                <a:spcPct val="0"/>
              </a:spcBef>
              <a:buFont typeface="Merriweather Sans"/>
              <a:buNone/>
            </a:pPr>
            <a:r>
              <a:rPr lang="en-GB" sz="1800" b="1" i="1" smtClean="0">
                <a:solidFill>
                  <a:srgbClr val="000000"/>
                </a:solidFill>
                <a:latin typeface="Arial" charset="0"/>
                <a:cs typeface="Calibri" pitchFamily="34" charset="0"/>
                <a:sym typeface="Calibri" pitchFamily="34" charset="0"/>
              </a:rPr>
              <a:t>Our study was the first to evaluate the bone density of maxillary sinus among patients with RPRS with respect to the type of prescribed treatment. It turned out the best bone density was revealed in patients who had completed combine treatment (autovaccine, intranasal corticosteroids followed by endoscopic polypectomy).</a:t>
            </a:r>
            <a:r>
              <a:rPr lang="en-GB" sz="1400" smtClean="0">
                <a:solidFill>
                  <a:srgbClr val="000000"/>
                </a:solidFill>
                <a:latin typeface="Arial" charset="0"/>
                <a:cs typeface="Calibri" pitchFamily="34" charset="0"/>
                <a:sym typeface="Calibri" pitchFamily="34" charset="0"/>
              </a:rPr>
              <a:t> </a:t>
            </a:r>
            <a:endParaRPr lang="ru-RU" sz="1400" smtClean="0">
              <a:solidFill>
                <a:srgbClr val="000000"/>
              </a:solidFill>
              <a:latin typeface="Arial" charset="0"/>
              <a:cs typeface="Calibri" pitchFamily="34" charset="0"/>
              <a:sym typeface="Calibri" pitchFamily="34" charset="0"/>
            </a:endParaRPr>
          </a:p>
        </p:txBody>
      </p:sp>
      <p:pic>
        <p:nvPicPr>
          <p:cNvPr id="52228" name="Picture 4">
            <a:hlinkClick r:id="" action="ppaction://media"/>
          </p:cNvPr>
          <p:cNvPicPr>
            <a:picLocks noRot="1" noChangeAspect="1" noChangeArrowheads="1"/>
          </p:cNvPicPr>
          <p:nvPr>
            <a:wavAudioFile r:embed="rId1" name="~PP1808.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385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2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222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300" b="1" i="1" smtClean="0">
                <a:solidFill>
                  <a:schemeClr val="hlink"/>
                </a:solidFill>
                <a:latin typeface="Calibri" pitchFamily="34" charset="0"/>
                <a:cs typeface="Arial" charset="0"/>
              </a:rPr>
              <a:t>Background</a:t>
            </a:r>
            <a:endParaRPr lang="ru-RU" sz="3300" b="1" i="1" smtClean="0">
              <a:solidFill>
                <a:schemeClr val="hlink"/>
              </a:solidFill>
              <a:latin typeface="Calibri" pitchFamily="34" charset="0"/>
              <a:cs typeface="Arial" charset="0"/>
            </a:endParaRPr>
          </a:p>
        </p:txBody>
      </p:sp>
      <p:sp>
        <p:nvSpPr>
          <p:cNvPr id="3789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just">
              <a:buFontTx/>
              <a:buNone/>
            </a:pPr>
            <a:r>
              <a:rPr lang="en-US" sz="1600" b="1" i="1" smtClean="0">
                <a:latin typeface="Arial" charset="0"/>
                <a:cs typeface="Arial" charset="0"/>
              </a:rPr>
              <a:t>Modern scientific approaches play an important role in a different branches of medicine and science. Recurrent poliposus rhinosinusitis (RPRS) accounts for significant overall burden of chronic diseases of nasal cavity that puts it into limelight of modern otorhinolaryngology. </a:t>
            </a:r>
          </a:p>
          <a:p>
            <a:pPr marL="0" indent="0" algn="just">
              <a:buFontTx/>
              <a:buNone/>
            </a:pPr>
            <a:r>
              <a:rPr lang="en-US" sz="1600" b="1" i="1" smtClean="0">
                <a:latin typeface="Arial" charset="0"/>
                <a:cs typeface="Arial" charset="0"/>
              </a:rPr>
              <a:t>Nowadays there is no consolidated and unified conception regarding pathogenesis of recurrent course of RPRS, however the mainstay of modern view at this issue considers attrition of bone density stemmed from overwhelming predominance of bone alteration and resorption fuelled by long-lasting inflammatory foci nestling in the mucus lining of paranasal sinuses. Besides the other opinion claims that particularly bone density rather than thickness of these bones plays the key role in recalcitrant course of RPRS and risk of complications. </a:t>
            </a:r>
            <a:endParaRPr lang="ru-RU" sz="1600" b="1" i="1" smtClean="0">
              <a:latin typeface="Arial" charset="0"/>
              <a:cs typeface="Arial" charset="0"/>
            </a:endParaRPr>
          </a:p>
        </p:txBody>
      </p:sp>
      <p:pic>
        <p:nvPicPr>
          <p:cNvPr id="37893" name="Picture 5">
            <a:hlinkClick r:id="" action="ppaction://media"/>
          </p:cNvPr>
          <p:cNvPicPr>
            <a:picLocks noRot="1" noChangeAspect="1" noChangeArrowheads="1"/>
          </p:cNvPicPr>
          <p:nvPr>
            <a:wavAudioFile r:embed="rId1" name="~PP57.WAV"/>
          </p:nvPr>
        </p:nvPicPr>
        <p:blipFill>
          <a:blip r:embed="rId3"/>
          <a:srcRect/>
          <a:stretch>
            <a:fillRect/>
          </a:stretch>
        </p:blipFill>
        <p:spPr bwMode="auto">
          <a:xfrm>
            <a:off x="8750300" y="4749800"/>
            <a:ext cx="203200" cy="203200"/>
          </a:xfrm>
          <a:prstGeom prst="rect">
            <a:avLst/>
          </a:prstGeom>
          <a:noFill/>
        </p:spPr>
      </p:pic>
    </p:spTree>
  </p:cSld>
  <p:clrMapOvr>
    <a:masterClrMapping/>
  </p:clrMapOvr>
  <p:transition advTm="832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789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61"/>
          <p:cNvSpPr txBox="1">
            <a:spLocks noGrp="1"/>
          </p:cNvSpPr>
          <p:nvPr>
            <p:ph type="ctrTitle"/>
          </p:nvPr>
        </p:nvSpPr>
        <p:spPr bwMode="auto">
          <a:xfrm>
            <a:off x="342900" y="711200"/>
            <a:ext cx="7918450" cy="677863"/>
          </a:xfrm>
          <a:noFill/>
          <a:ln>
            <a:miter lim="800000"/>
            <a:headEnd/>
            <a:tailEnd/>
          </a:ln>
        </p:spPr>
        <p:txBody>
          <a:bodyPr vert="horz" tIns="34275" bIns="34275" numCol="1" compatLnSpc="1">
            <a:prstTxWarp prst="textNoShape">
              <a:avLst/>
            </a:prstTxWarp>
          </a:bodyPr>
          <a:lstStyle/>
          <a:p>
            <a:pPr indent="-209550" eaLnBrk="1" hangingPunct="1">
              <a:spcBef>
                <a:spcPct val="0"/>
              </a:spcBef>
              <a:buSzTx/>
              <a:buFont typeface="Calibri" pitchFamily="34" charset="0"/>
              <a:buNone/>
            </a:pPr>
            <a:r>
              <a:rPr lang="en-US" i="1" smtClean="0">
                <a:solidFill>
                  <a:schemeClr val="accent1"/>
                </a:solidFill>
                <a:latin typeface="Calibri" pitchFamily="34" charset="0"/>
                <a:cs typeface="Calibri" pitchFamily="34" charset="0"/>
                <a:sym typeface="Calibri" pitchFamily="34" charset="0"/>
              </a:rPr>
              <a:t>The purpose of our study was</a:t>
            </a:r>
            <a:endParaRPr lang="ru-RU" i="1" smtClean="0">
              <a:solidFill>
                <a:schemeClr val="accent1"/>
              </a:solidFill>
              <a:latin typeface="Calibri" pitchFamily="34" charset="0"/>
              <a:cs typeface="Calibri" pitchFamily="34" charset="0"/>
              <a:sym typeface="Calibri" pitchFamily="34" charset="0"/>
            </a:endParaRPr>
          </a:p>
        </p:txBody>
      </p:sp>
      <p:sp>
        <p:nvSpPr>
          <p:cNvPr id="38914" name="Shape 162"/>
          <p:cNvSpPr txBox="1">
            <a:spLocks noGrp="1"/>
          </p:cNvSpPr>
          <p:nvPr>
            <p:ph type="subTitle" idx="1"/>
          </p:nvPr>
        </p:nvSpPr>
        <p:spPr bwMode="auto">
          <a:xfrm>
            <a:off x="196850" y="2252663"/>
            <a:ext cx="7918450" cy="933450"/>
          </a:xfrm>
          <a:noFill/>
          <a:ln>
            <a:miter lim="800000"/>
            <a:headEnd/>
            <a:tailEnd/>
          </a:ln>
        </p:spPr>
        <p:txBody>
          <a:bodyPr vert="horz" tIns="34275" bIns="34275" numCol="1" compatLnSpc="1">
            <a:prstTxWarp prst="textNoShape">
              <a:avLst/>
            </a:prstTxWarp>
          </a:bodyPr>
          <a:lstStyle/>
          <a:p>
            <a:pPr indent="-133350" algn="just" eaLnBrk="1" hangingPunct="1">
              <a:spcBef>
                <a:spcPct val="0"/>
              </a:spcBef>
              <a:buSzTx/>
              <a:buFontTx/>
              <a:buNone/>
            </a:pPr>
            <a:r>
              <a:rPr lang="en-US" sz="2000" b="0" i="0" smtClean="0">
                <a:solidFill>
                  <a:srgbClr val="000000"/>
                </a:solidFill>
                <a:latin typeface="Arial" charset="0"/>
                <a:cs typeface="Calibri" pitchFamily="34" charset="0"/>
                <a:sym typeface="Calibri" pitchFamily="34" charset="0"/>
              </a:rPr>
              <a:t> </a:t>
            </a:r>
            <a:r>
              <a:rPr lang="en-US" sz="2000" smtClean="0">
                <a:solidFill>
                  <a:srgbClr val="000000"/>
                </a:solidFill>
                <a:latin typeface="Arial" charset="0"/>
                <a:cs typeface="Calibri" pitchFamily="34" charset="0"/>
                <a:sym typeface="Calibri" pitchFamily="34" charset="0"/>
              </a:rPr>
              <a:t> to implement the calculation of uncertainty of the bone structure parameters of the paranasal sinuses for different ways of the treatment of the recurrent polyposis rhinosinusitis.</a:t>
            </a:r>
            <a:r>
              <a:rPr lang="en-US" sz="2000" smtClean="0">
                <a:solidFill>
                  <a:srgbClr val="808080"/>
                </a:solidFill>
                <a:latin typeface="Arial" charset="0"/>
                <a:cs typeface="Calibri" pitchFamily="34" charset="0"/>
                <a:sym typeface="Calibri" pitchFamily="34" charset="0"/>
              </a:rPr>
              <a:t>.</a:t>
            </a:r>
            <a:r>
              <a:rPr lang="en-US" sz="2000" b="0" i="0" smtClean="0">
                <a:solidFill>
                  <a:srgbClr val="808080"/>
                </a:solidFill>
                <a:latin typeface="Arial" charset="0"/>
                <a:cs typeface="Calibri" pitchFamily="34" charset="0"/>
                <a:sym typeface="Calibri" pitchFamily="34" charset="0"/>
              </a:rPr>
              <a:t> </a:t>
            </a:r>
            <a:endParaRPr lang="ru-RU" sz="2000" b="0" i="0" smtClean="0">
              <a:solidFill>
                <a:srgbClr val="808080"/>
              </a:solidFill>
              <a:latin typeface="Arial" charset="0"/>
              <a:cs typeface="Calibri" pitchFamily="34" charset="0"/>
              <a:sym typeface="Calibri" pitchFamily="34" charset="0"/>
            </a:endParaRPr>
          </a:p>
        </p:txBody>
      </p:sp>
      <p:pic>
        <p:nvPicPr>
          <p:cNvPr id="38916" name="Picture 4">
            <a:hlinkClick r:id="" action="ppaction://media"/>
          </p:cNvPr>
          <p:cNvPicPr>
            <a:picLocks noRot="1" noChangeAspect="1" noChangeArrowheads="1"/>
          </p:cNvPicPr>
          <p:nvPr>
            <a:wavAudioFile r:embed="rId1" name="~PP796.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209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89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67"/>
          <p:cNvSpPr txBox="1">
            <a:spLocks noGrp="1"/>
          </p:cNvSpPr>
          <p:nvPr>
            <p:ph type="ctrTitle"/>
          </p:nvPr>
        </p:nvSpPr>
        <p:spPr bwMode="auto">
          <a:xfrm>
            <a:off x="484188" y="287338"/>
            <a:ext cx="8140700" cy="677862"/>
          </a:xfrm>
          <a:noFill/>
          <a:ln>
            <a:miter lim="800000"/>
            <a:headEnd/>
            <a:tailEnd/>
          </a:ln>
        </p:spPr>
        <p:txBody>
          <a:bodyPr vert="horz" tIns="34275" bIns="34275" numCol="1" compatLnSpc="1">
            <a:prstTxWarp prst="textNoShape">
              <a:avLst/>
            </a:prstTxWarp>
          </a:bodyPr>
          <a:lstStyle/>
          <a:p>
            <a:pPr indent="-209550" eaLnBrk="1" hangingPunct="1">
              <a:spcBef>
                <a:spcPct val="0"/>
              </a:spcBef>
              <a:buSzTx/>
              <a:buFont typeface="Calibri" pitchFamily="34" charset="0"/>
              <a:buNone/>
            </a:pPr>
            <a:r>
              <a:rPr lang="en-US" i="1" smtClean="0">
                <a:latin typeface="Calibri" pitchFamily="34" charset="0"/>
                <a:cs typeface="Calibri" pitchFamily="34" charset="0"/>
                <a:sym typeface="Calibri" pitchFamily="34" charset="0"/>
              </a:rPr>
              <a:t>Materials and Methods</a:t>
            </a:r>
            <a:endParaRPr lang="ru-RU" i="1" smtClean="0">
              <a:latin typeface="Calibri" pitchFamily="34" charset="0"/>
              <a:cs typeface="Calibri" pitchFamily="34" charset="0"/>
              <a:sym typeface="Calibri" pitchFamily="34" charset="0"/>
            </a:endParaRPr>
          </a:p>
        </p:txBody>
      </p:sp>
      <p:sp>
        <p:nvSpPr>
          <p:cNvPr id="40962" name="Shape 168"/>
          <p:cNvSpPr txBox="1">
            <a:spLocks noGrp="1"/>
          </p:cNvSpPr>
          <p:nvPr>
            <p:ph type="subTitle" idx="1"/>
          </p:nvPr>
        </p:nvSpPr>
        <p:spPr bwMode="auto">
          <a:xfrm>
            <a:off x="392113" y="852488"/>
            <a:ext cx="8140700" cy="931862"/>
          </a:xfrm>
          <a:noFill/>
          <a:ln>
            <a:miter lim="800000"/>
            <a:headEnd/>
            <a:tailEnd/>
          </a:ln>
        </p:spPr>
        <p:txBody>
          <a:bodyPr vert="horz" tIns="34275" bIns="34275" numCol="1" compatLnSpc="1">
            <a:prstTxWarp prst="textNoShape">
              <a:avLst/>
            </a:prstTxWarp>
          </a:bodyPr>
          <a:lstStyle/>
          <a:p>
            <a:pPr indent="-133350" algn="just" eaLnBrk="1" hangingPunct="1">
              <a:spcBef>
                <a:spcPct val="0"/>
              </a:spcBef>
              <a:buSzTx/>
              <a:buFontTx/>
              <a:buNone/>
            </a:pPr>
            <a:r>
              <a:rPr lang="en-US" sz="1800" smtClean="0">
                <a:solidFill>
                  <a:srgbClr val="000000"/>
                </a:solidFill>
                <a:latin typeface="Arial" charset="0"/>
                <a:cs typeface="Calibri" pitchFamily="34" charset="0"/>
                <a:sym typeface="Calibri" pitchFamily="34" charset="0"/>
              </a:rPr>
              <a:t>The study included 400 people who were divided into 4 groups. The control group were formed of 100 people without some signs of rhinosinusitis. The spiral computed tomography (SCT) examination was carried out due to an unrelated pathology of the ENT organs (for example, a suspicion of a stroke, which was not confirmed). The first study group included 100 people with signs of chronic polypous rhinosinusitis , who underwent only surgical treatment of the disease. The second group was formed from 100 people. The surgical treatment of patients of this group was supplemented by the appointment of intranasal glucocorticosteroids. Finally, 100 patients of the third group underwent surgical treatment were prescribed vaccination according to the author's method.</a:t>
            </a:r>
            <a:r>
              <a:rPr lang="en-US" sz="1800" b="0" i="0" smtClean="0">
                <a:solidFill>
                  <a:srgbClr val="000000"/>
                </a:solidFill>
                <a:latin typeface="Arial" charset="0"/>
                <a:cs typeface="Calibri" pitchFamily="34" charset="0"/>
                <a:sym typeface="Calibri" pitchFamily="34" charset="0"/>
              </a:rPr>
              <a:t> </a:t>
            </a:r>
            <a:endParaRPr lang="ru-RU" sz="1800" b="0" i="0" smtClean="0">
              <a:solidFill>
                <a:srgbClr val="000000"/>
              </a:solidFill>
              <a:latin typeface="Arial" charset="0"/>
              <a:cs typeface="Calibri" pitchFamily="34" charset="0"/>
              <a:sym typeface="Calibri" pitchFamily="34" charset="0"/>
            </a:endParaRPr>
          </a:p>
        </p:txBody>
      </p:sp>
      <p:pic>
        <p:nvPicPr>
          <p:cNvPr id="40964" name="Picture 4">
            <a:hlinkClick r:id="" action="ppaction://media"/>
          </p:cNvPr>
          <p:cNvPicPr>
            <a:picLocks noRot="1" noChangeAspect="1" noChangeArrowheads="1"/>
          </p:cNvPicPr>
          <p:nvPr>
            <a:wavAudioFile r:embed="rId1" name="~PP871.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89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96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096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Shape 174"/>
          <p:cNvSpPr txBox="1">
            <a:spLocks noGrp="1"/>
          </p:cNvSpPr>
          <p:nvPr>
            <p:ph type="subTitle" idx="1"/>
          </p:nvPr>
        </p:nvSpPr>
        <p:spPr bwMode="auto">
          <a:xfrm>
            <a:off x="296863" y="1042988"/>
            <a:ext cx="8531225" cy="315912"/>
          </a:xfrm>
          <a:noFill/>
          <a:ln>
            <a:miter lim="800000"/>
            <a:headEnd/>
            <a:tailEnd/>
          </a:ln>
        </p:spPr>
        <p:txBody>
          <a:bodyPr vert="horz" tIns="34275" bIns="34275" numCol="1" compatLnSpc="1">
            <a:prstTxWarp prst="textNoShape">
              <a:avLst/>
            </a:prstTxWarp>
          </a:bodyPr>
          <a:lstStyle/>
          <a:p>
            <a:pPr indent="-114300" eaLnBrk="1" hangingPunct="1">
              <a:spcBef>
                <a:spcPct val="0"/>
              </a:spcBef>
              <a:buSzTx/>
              <a:buFontTx/>
              <a:buNone/>
            </a:pPr>
            <a:r>
              <a:rPr lang="en-US" smtClean="0">
                <a:solidFill>
                  <a:srgbClr val="808080"/>
                </a:solidFill>
                <a:latin typeface="Calibri" pitchFamily="34" charset="0"/>
                <a:cs typeface="Calibri" pitchFamily="34" charset="0"/>
                <a:sym typeface="Calibri" pitchFamily="34" charset="0"/>
              </a:rPr>
              <a:t>The total standard measurement uncertainty was determined using the formula:</a:t>
            </a:r>
            <a:endParaRPr lang="ru-RU" smtClean="0">
              <a:solidFill>
                <a:srgbClr val="808080"/>
              </a:solidFill>
              <a:latin typeface="Calibri" pitchFamily="34" charset="0"/>
              <a:cs typeface="Calibri" pitchFamily="34" charset="0"/>
              <a:sym typeface="Calibri" pitchFamily="34" charset="0"/>
            </a:endParaRPr>
          </a:p>
        </p:txBody>
      </p:sp>
      <p:sp>
        <p:nvSpPr>
          <p:cNvPr id="39945" name="Shape 175"/>
          <p:cNvSpPr txBox="1">
            <a:spLocks noGrp="1"/>
          </p:cNvSpPr>
          <p:nvPr>
            <p:ph type="body" idx="2"/>
          </p:nvPr>
        </p:nvSpPr>
        <p:spPr bwMode="auto">
          <a:xfrm>
            <a:off x="260350" y="2085975"/>
            <a:ext cx="8621713" cy="327025"/>
          </a:xfrm>
          <a:noFill/>
          <a:ln>
            <a:miter lim="800000"/>
            <a:headEnd/>
            <a:tailEnd/>
          </a:ln>
        </p:spPr>
        <p:txBody>
          <a:bodyPr vert="horz" tIns="34275" bIns="34275" numCol="1" compatLnSpc="1">
            <a:prstTxWarp prst="textNoShape">
              <a:avLst/>
            </a:prstTxWarp>
          </a:bodyPr>
          <a:lstStyle/>
          <a:p>
            <a:pPr indent="-336550">
              <a:lnSpc>
                <a:spcPct val="100000"/>
              </a:lnSpc>
              <a:spcBef>
                <a:spcPct val="0"/>
              </a:spcBef>
              <a:buClrTx/>
              <a:buSzTx/>
              <a:buFontTx/>
              <a:buNone/>
            </a:pPr>
            <a:r>
              <a:rPr lang="en-US" sz="1800" b="1" i="1" smtClean="0">
                <a:solidFill>
                  <a:srgbClr val="808080"/>
                </a:solidFill>
                <a:latin typeface="Calibri" pitchFamily="34" charset="0"/>
                <a:cs typeface="Calibri" pitchFamily="34" charset="0"/>
                <a:sym typeface="Calibri" pitchFamily="34" charset="0"/>
              </a:rPr>
              <a:t>The standard type A uncertainty was calculated using the following formula:</a:t>
            </a:r>
            <a:endParaRPr lang="ru-RU" sz="1800" b="1" i="1" smtClean="0">
              <a:solidFill>
                <a:srgbClr val="808080"/>
              </a:solidFill>
              <a:latin typeface="Calibri" pitchFamily="34" charset="0"/>
              <a:cs typeface="Calibri" pitchFamily="34" charset="0"/>
              <a:sym typeface="Calibri" pitchFamily="34" charset="0"/>
            </a:endParaRPr>
          </a:p>
        </p:txBody>
      </p:sp>
      <p:graphicFrame>
        <p:nvGraphicFramePr>
          <p:cNvPr id="39943" name="Object 7"/>
          <p:cNvGraphicFramePr>
            <a:graphicFrameLocks noChangeAspect="1"/>
          </p:cNvGraphicFramePr>
          <p:nvPr/>
        </p:nvGraphicFramePr>
        <p:xfrm>
          <a:off x="4114800" y="2463800"/>
          <a:ext cx="914400" cy="215900"/>
        </p:xfrm>
        <a:graphic>
          <a:graphicData uri="http://schemas.openxmlformats.org/presentationml/2006/ole">
            <p:oleObj spid="_x0000_s39943" name="Формула" r:id="rId5" imgW="914400" imgH="215640" progId="Equation.3">
              <p:embed/>
            </p:oleObj>
          </a:graphicData>
        </a:graphic>
      </p:graphicFrame>
      <p:pic>
        <p:nvPicPr>
          <p:cNvPr id="39946" name="Picture 9" descr="Form1"/>
          <p:cNvPicPr>
            <a:picLocks noChangeAspect="1" noChangeArrowheads="1"/>
          </p:cNvPicPr>
          <p:nvPr/>
        </p:nvPicPr>
        <p:blipFill>
          <a:blip r:embed="rId6"/>
          <a:srcRect/>
          <a:stretch>
            <a:fillRect/>
          </a:stretch>
        </p:blipFill>
        <p:spPr bwMode="auto">
          <a:xfrm>
            <a:off x="776288" y="1262063"/>
            <a:ext cx="4743450" cy="561975"/>
          </a:xfrm>
          <a:prstGeom prst="rect">
            <a:avLst/>
          </a:prstGeom>
          <a:noFill/>
          <a:ln w="9525">
            <a:noFill/>
            <a:miter lim="800000"/>
            <a:headEnd/>
            <a:tailEnd/>
          </a:ln>
        </p:spPr>
      </p:pic>
      <p:pic>
        <p:nvPicPr>
          <p:cNvPr id="39947" name="Picture 10" descr="Form 2"/>
          <p:cNvPicPr>
            <a:picLocks noChangeAspect="1" noChangeArrowheads="1"/>
          </p:cNvPicPr>
          <p:nvPr/>
        </p:nvPicPr>
        <p:blipFill>
          <a:blip r:embed="rId7"/>
          <a:srcRect/>
          <a:stretch>
            <a:fillRect/>
          </a:stretch>
        </p:blipFill>
        <p:spPr bwMode="auto">
          <a:xfrm>
            <a:off x="257175" y="2414588"/>
            <a:ext cx="5248275" cy="733425"/>
          </a:xfrm>
          <a:prstGeom prst="rect">
            <a:avLst/>
          </a:prstGeom>
          <a:noFill/>
          <a:ln w="9525">
            <a:noFill/>
            <a:miter lim="800000"/>
            <a:headEnd/>
            <a:tailEnd/>
          </a:ln>
        </p:spPr>
      </p:pic>
      <p:sp>
        <p:nvSpPr>
          <p:cNvPr id="39948" name="Text Box 11"/>
          <p:cNvSpPr txBox="1">
            <a:spLocks noChangeArrowheads="1"/>
          </p:cNvSpPr>
          <p:nvPr/>
        </p:nvSpPr>
        <p:spPr bwMode="auto">
          <a:xfrm>
            <a:off x="284163" y="3603625"/>
            <a:ext cx="7537450" cy="366713"/>
          </a:xfrm>
          <a:prstGeom prst="rect">
            <a:avLst/>
          </a:prstGeom>
          <a:noFill/>
          <a:ln w="9525">
            <a:noFill/>
            <a:miter lim="800000"/>
            <a:headEnd/>
            <a:tailEnd/>
          </a:ln>
        </p:spPr>
        <p:txBody>
          <a:bodyPr wrap="none">
            <a:spAutoFit/>
          </a:bodyPr>
          <a:lstStyle/>
          <a:p>
            <a:r>
              <a:rPr lang="en-US"/>
              <a:t> </a:t>
            </a:r>
            <a:r>
              <a:rPr lang="en-US" sz="1800" b="1" i="1">
                <a:solidFill>
                  <a:srgbClr val="808080"/>
                </a:solidFill>
                <a:latin typeface="Calibri" pitchFamily="34" charset="0"/>
              </a:rPr>
              <a:t>The standard type B uncertainty was calculated using the following formula: </a:t>
            </a:r>
            <a:endParaRPr lang="ru-RU" sz="1800" b="1" i="1">
              <a:solidFill>
                <a:srgbClr val="808080"/>
              </a:solidFill>
              <a:latin typeface="Calibri" pitchFamily="34" charset="0"/>
            </a:endParaRPr>
          </a:p>
        </p:txBody>
      </p:sp>
      <p:pic>
        <p:nvPicPr>
          <p:cNvPr id="39949" name="Picture 12" descr="Form3"/>
          <p:cNvPicPr>
            <a:picLocks noChangeAspect="1" noChangeArrowheads="1"/>
          </p:cNvPicPr>
          <p:nvPr/>
        </p:nvPicPr>
        <p:blipFill>
          <a:blip r:embed="rId8"/>
          <a:srcRect/>
          <a:stretch>
            <a:fillRect/>
          </a:stretch>
        </p:blipFill>
        <p:spPr bwMode="auto">
          <a:xfrm>
            <a:off x="479425" y="3971925"/>
            <a:ext cx="5295900" cy="666750"/>
          </a:xfrm>
          <a:prstGeom prst="rect">
            <a:avLst/>
          </a:prstGeom>
          <a:noFill/>
          <a:ln w="9525">
            <a:noFill/>
            <a:miter lim="800000"/>
            <a:headEnd/>
            <a:tailEnd/>
          </a:ln>
        </p:spPr>
      </p:pic>
      <p:sp>
        <p:nvSpPr>
          <p:cNvPr id="39950" name="Text Box 13"/>
          <p:cNvSpPr txBox="1">
            <a:spLocks noChangeArrowheads="1"/>
          </p:cNvSpPr>
          <p:nvPr/>
        </p:nvSpPr>
        <p:spPr bwMode="auto">
          <a:xfrm>
            <a:off x="563563" y="1822450"/>
            <a:ext cx="5983287" cy="274638"/>
          </a:xfrm>
          <a:prstGeom prst="rect">
            <a:avLst/>
          </a:prstGeom>
          <a:noFill/>
          <a:ln w="9525">
            <a:noFill/>
            <a:miter lim="800000"/>
            <a:headEnd/>
            <a:tailEnd/>
          </a:ln>
        </p:spPr>
        <p:txBody>
          <a:bodyPr wrap="none">
            <a:spAutoFit/>
          </a:bodyPr>
          <a:lstStyle/>
          <a:p>
            <a:r>
              <a:rPr lang="en-US" sz="1200" b="1" i="1">
                <a:solidFill>
                  <a:srgbClr val="808080"/>
                </a:solidFill>
                <a:latin typeface="Calibri" pitchFamily="34" charset="0"/>
              </a:rPr>
              <a:t>where u</a:t>
            </a:r>
            <a:r>
              <a:rPr lang="en-US" sz="1200" b="1" i="1" baseline="-25000">
                <a:solidFill>
                  <a:srgbClr val="808080"/>
                </a:solidFill>
                <a:latin typeface="Calibri" pitchFamily="34" charset="0"/>
              </a:rPr>
              <a:t>A</a:t>
            </a:r>
            <a:r>
              <a:rPr lang="en-US" sz="1200" b="1" i="1">
                <a:solidFill>
                  <a:srgbClr val="808080"/>
                </a:solidFill>
                <a:latin typeface="Calibri" pitchFamily="34" charset="0"/>
              </a:rPr>
              <a:t>(H</a:t>
            </a:r>
            <a:r>
              <a:rPr lang="en-US" sz="1200" b="1" i="1" baseline="-25000">
                <a:solidFill>
                  <a:srgbClr val="808080"/>
                </a:solidFill>
                <a:latin typeface="Calibri" pitchFamily="34" charset="0"/>
              </a:rPr>
              <a:t>Hi</a:t>
            </a:r>
            <a:r>
              <a:rPr lang="en-US" sz="1200" b="1" i="1">
                <a:solidFill>
                  <a:srgbClr val="808080"/>
                </a:solidFill>
                <a:latin typeface="Calibri" pitchFamily="34" charset="0"/>
              </a:rPr>
              <a:t>) is the standard type A uncertainty, u</a:t>
            </a:r>
            <a:r>
              <a:rPr lang="en-US" sz="1200" b="1" i="1" baseline="-25000">
                <a:solidFill>
                  <a:srgbClr val="808080"/>
                </a:solidFill>
                <a:latin typeface="Calibri" pitchFamily="34" charset="0"/>
              </a:rPr>
              <a:t>B</a:t>
            </a:r>
            <a:r>
              <a:rPr lang="en-US" sz="1200" b="1" i="1">
                <a:solidFill>
                  <a:srgbClr val="808080"/>
                </a:solidFill>
                <a:latin typeface="Calibri" pitchFamily="34" charset="0"/>
              </a:rPr>
              <a:t>(H</a:t>
            </a:r>
            <a:r>
              <a:rPr lang="en-US" sz="1200" b="1" i="1" baseline="-25000">
                <a:solidFill>
                  <a:srgbClr val="808080"/>
                </a:solidFill>
                <a:latin typeface="Calibri" pitchFamily="34" charset="0"/>
              </a:rPr>
              <a:t>Hi</a:t>
            </a:r>
            <a:r>
              <a:rPr lang="en-US" sz="1200" b="1" i="1">
                <a:solidFill>
                  <a:srgbClr val="808080"/>
                </a:solidFill>
                <a:latin typeface="Calibri" pitchFamily="34" charset="0"/>
              </a:rPr>
              <a:t>) is the standard type B uncertainty. </a:t>
            </a:r>
            <a:endParaRPr lang="ru-RU" sz="1200" b="1" i="1">
              <a:solidFill>
                <a:srgbClr val="808080"/>
              </a:solidFill>
              <a:latin typeface="Calibri" pitchFamily="34" charset="0"/>
            </a:endParaRPr>
          </a:p>
        </p:txBody>
      </p:sp>
      <p:sp>
        <p:nvSpPr>
          <p:cNvPr id="39951" name="Text Box 14"/>
          <p:cNvSpPr txBox="1">
            <a:spLocks noChangeArrowheads="1"/>
          </p:cNvSpPr>
          <p:nvPr/>
        </p:nvSpPr>
        <p:spPr bwMode="auto">
          <a:xfrm>
            <a:off x="546100" y="3151188"/>
            <a:ext cx="6923088" cy="457200"/>
          </a:xfrm>
          <a:prstGeom prst="rect">
            <a:avLst/>
          </a:prstGeom>
          <a:noFill/>
          <a:ln w="9525">
            <a:noFill/>
            <a:miter lim="800000"/>
            <a:headEnd/>
            <a:tailEnd/>
          </a:ln>
        </p:spPr>
        <p:txBody>
          <a:bodyPr wrap="none">
            <a:spAutoFit/>
          </a:bodyPr>
          <a:lstStyle/>
          <a:p>
            <a:r>
              <a:rPr lang="en-US" sz="1200" b="1" i="1">
                <a:solidFill>
                  <a:srgbClr val="808080"/>
                </a:solidFill>
                <a:latin typeface="Calibri" pitchFamily="34" charset="0"/>
              </a:rPr>
              <a:t>where H</a:t>
            </a:r>
            <a:r>
              <a:rPr lang="en-US" sz="1200" b="1" i="1" baseline="-25000">
                <a:solidFill>
                  <a:srgbClr val="808080"/>
                </a:solidFill>
                <a:latin typeface="Calibri" pitchFamily="34" charset="0"/>
              </a:rPr>
              <a:t>нi </a:t>
            </a:r>
            <a:r>
              <a:rPr lang="en-US" sz="1200" b="1" i="1">
                <a:solidFill>
                  <a:srgbClr val="808080"/>
                </a:solidFill>
                <a:latin typeface="Calibri" pitchFamily="34" charset="0"/>
              </a:rPr>
              <a:t>is the i-е value of sample measurement, Hн is the mathematical expectation, n is the number of </a:t>
            </a:r>
          </a:p>
          <a:p>
            <a:r>
              <a:rPr lang="en-US" sz="1200" b="1" i="1">
                <a:solidFill>
                  <a:srgbClr val="808080"/>
                </a:solidFill>
                <a:latin typeface="Calibri" pitchFamily="34" charset="0"/>
              </a:rPr>
              <a:t>measurements in a sample </a:t>
            </a:r>
            <a:endParaRPr lang="ru-RU" sz="1200" b="1" i="1">
              <a:solidFill>
                <a:srgbClr val="808080"/>
              </a:solidFill>
              <a:latin typeface="Calibri" pitchFamily="34" charset="0"/>
            </a:endParaRPr>
          </a:p>
        </p:txBody>
      </p:sp>
      <p:sp>
        <p:nvSpPr>
          <p:cNvPr id="39952" name="Text Box 15"/>
          <p:cNvSpPr txBox="1">
            <a:spLocks noChangeArrowheads="1"/>
          </p:cNvSpPr>
          <p:nvPr/>
        </p:nvSpPr>
        <p:spPr bwMode="auto">
          <a:xfrm>
            <a:off x="552450" y="4473575"/>
            <a:ext cx="7427913" cy="304800"/>
          </a:xfrm>
          <a:prstGeom prst="rect">
            <a:avLst/>
          </a:prstGeom>
          <a:noFill/>
          <a:ln w="9525">
            <a:noFill/>
            <a:miter lim="800000"/>
            <a:headEnd/>
            <a:tailEnd/>
          </a:ln>
        </p:spPr>
        <p:txBody>
          <a:bodyPr>
            <a:spAutoFit/>
          </a:bodyPr>
          <a:lstStyle/>
          <a:p>
            <a:r>
              <a:rPr lang="en-US" sz="1200" b="1" i="1">
                <a:solidFill>
                  <a:srgbClr val="808080"/>
                </a:solidFill>
                <a:latin typeface="Calibri" pitchFamily="34" charset="0"/>
              </a:rPr>
              <a:t>where </a:t>
            </a:r>
            <a:r>
              <a:rPr lang="el-GR" sz="1200" b="1" i="1">
                <a:solidFill>
                  <a:srgbClr val="808080"/>
                </a:solidFill>
                <a:latin typeface="Calibri" pitchFamily="34" charset="0"/>
              </a:rPr>
              <a:t>σ</a:t>
            </a:r>
            <a:r>
              <a:rPr lang="en-US" sz="1200" b="1" i="1" baseline="-25000">
                <a:solidFill>
                  <a:srgbClr val="808080"/>
                </a:solidFill>
                <a:latin typeface="Calibri" pitchFamily="34" charset="0"/>
              </a:rPr>
              <a:t>H</a:t>
            </a:r>
            <a:r>
              <a:rPr lang="en-US" sz="1200" b="1" i="1">
                <a:solidFill>
                  <a:srgbClr val="808080"/>
                </a:solidFill>
                <a:latin typeface="Calibri" pitchFamily="34" charset="0"/>
              </a:rPr>
              <a:t> is measurement error of the tool not exceeding 0.0001%.</a:t>
            </a:r>
            <a:r>
              <a:rPr lang="en-US"/>
              <a:t> </a:t>
            </a:r>
            <a:endParaRPr lang="ru-RU"/>
          </a:p>
        </p:txBody>
      </p:sp>
      <p:pic>
        <p:nvPicPr>
          <p:cNvPr id="39954" name="Picture 18">
            <a:hlinkClick r:id="" action="ppaction://media"/>
          </p:cNvPr>
          <p:cNvPicPr>
            <a:picLocks noRot="1" noChangeAspect="1" noChangeArrowheads="1"/>
          </p:cNvPicPr>
          <p:nvPr>
            <a:wavAudioFile r:embed="rId2" name="~PP2271.WAV"/>
          </p:nvPr>
        </p:nvPicPr>
        <p:blipFill>
          <a:blip r:embed="rId9"/>
          <a:srcRect/>
          <a:stretch>
            <a:fillRect/>
          </a:stretch>
        </p:blipFill>
        <p:spPr bwMode="auto">
          <a:xfrm>
            <a:off x="8750300" y="4749800"/>
            <a:ext cx="203200" cy="203200"/>
          </a:xfrm>
          <a:prstGeom prst="rect">
            <a:avLst/>
          </a:prstGeom>
          <a:noFill/>
        </p:spPr>
      </p:pic>
    </p:spTree>
  </p:cSld>
  <p:clrMapOvr>
    <a:masterClrMapping/>
  </p:clrMapOvr>
  <p:transition advTm="42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95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995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80"/>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3300" i="1" smtClean="0">
                <a:latin typeface="Calibri" pitchFamily="34" charset="0"/>
                <a:cs typeface="Calibri" pitchFamily="34" charset="0"/>
                <a:sym typeface="Calibri" pitchFamily="34" charset="0"/>
              </a:rPr>
              <a:t>Results</a:t>
            </a:r>
            <a:endParaRPr lang="ru-RU" sz="3300" i="1" smtClean="0">
              <a:latin typeface="Calibri" pitchFamily="34" charset="0"/>
              <a:cs typeface="Calibri" pitchFamily="34" charset="0"/>
              <a:sym typeface="Calibri" pitchFamily="34" charset="0"/>
            </a:endParaRPr>
          </a:p>
        </p:txBody>
      </p:sp>
      <p:sp>
        <p:nvSpPr>
          <p:cNvPr id="46082" name="Shape 181"/>
          <p:cNvSpPr txBox="1">
            <a:spLocks noGrp="1"/>
          </p:cNvSpPr>
          <p:nvPr>
            <p:ph type="subTitle" idx="1"/>
          </p:nvPr>
        </p:nvSpPr>
        <p:spPr bwMode="auto">
          <a:xfrm>
            <a:off x="211138" y="1122363"/>
            <a:ext cx="8531225" cy="315912"/>
          </a:xfrm>
          <a:noFill/>
          <a:ln>
            <a:miter lim="800000"/>
            <a:headEnd/>
            <a:tailEnd/>
          </a:ln>
        </p:spPr>
        <p:txBody>
          <a:bodyPr vert="horz" tIns="34275" bIns="34275" numCol="1" compatLnSpc="1">
            <a:prstTxWarp prst="textNoShape">
              <a:avLst/>
            </a:prstTxWarp>
          </a:bodyPr>
          <a:lstStyle/>
          <a:p>
            <a:pPr indent="-114300" eaLnBrk="1" hangingPunct="1">
              <a:lnSpc>
                <a:spcPct val="80000"/>
              </a:lnSpc>
              <a:spcBef>
                <a:spcPct val="0"/>
              </a:spcBef>
              <a:buSzTx/>
              <a:buFontTx/>
              <a:buNone/>
            </a:pPr>
            <a:r>
              <a:rPr lang="en-US" sz="1600" smtClean="0">
                <a:solidFill>
                  <a:srgbClr val="808080"/>
                </a:solidFill>
                <a:latin typeface="Calibri" pitchFamily="34" charset="0"/>
                <a:cs typeface="Calibri" pitchFamily="34" charset="0"/>
                <a:sym typeface="Calibri" pitchFamily="34" charset="0"/>
              </a:rPr>
              <a:t>Analyzing the data in the table, we can say that the probable spread of the values of Y is in the range ± U.</a:t>
            </a:r>
            <a:r>
              <a:rPr lang="en-US" sz="1600" smtClean="0">
                <a:solidFill>
                  <a:srgbClr val="000000"/>
                </a:solidFill>
                <a:latin typeface="Calibri" pitchFamily="34" charset="0"/>
                <a:cs typeface="Calibri" pitchFamily="34" charset="0"/>
                <a:sym typeface="Calibri" pitchFamily="34" charset="0"/>
              </a:rPr>
              <a:t> </a:t>
            </a:r>
            <a:endParaRPr lang="uk-UA" sz="1600" smtClean="0">
              <a:solidFill>
                <a:srgbClr val="000000"/>
              </a:solidFill>
              <a:latin typeface="Calibri" pitchFamily="34" charset="0"/>
              <a:cs typeface="Calibri" pitchFamily="34" charset="0"/>
              <a:sym typeface="Calibri" pitchFamily="34" charset="0"/>
            </a:endParaRPr>
          </a:p>
          <a:p>
            <a:pPr indent="-114300" eaLnBrk="1" hangingPunct="1">
              <a:lnSpc>
                <a:spcPct val="80000"/>
              </a:lnSpc>
              <a:spcBef>
                <a:spcPct val="0"/>
              </a:spcBef>
              <a:buSzTx/>
              <a:buFontTx/>
              <a:buNone/>
            </a:pPr>
            <a:r>
              <a:rPr lang="en-US" sz="1600" smtClean="0">
                <a:solidFill>
                  <a:srgbClr val="808080"/>
                </a:solidFill>
                <a:latin typeface="Calibri" pitchFamily="34" charset="0"/>
                <a:cs typeface="Calibri" pitchFamily="34" charset="0"/>
                <a:sym typeface="Calibri" pitchFamily="34" charset="0"/>
              </a:rPr>
              <a:t>The results of the study are presented in Table I</a:t>
            </a:r>
            <a:endParaRPr lang="ru-RU" sz="1600" smtClean="0">
              <a:solidFill>
                <a:srgbClr val="808080"/>
              </a:solidFill>
              <a:latin typeface="Calibri" pitchFamily="34" charset="0"/>
              <a:cs typeface="Calibri" pitchFamily="34" charset="0"/>
              <a:sym typeface="Calibri" pitchFamily="34" charset="0"/>
            </a:endParaRPr>
          </a:p>
        </p:txBody>
      </p:sp>
      <p:sp>
        <p:nvSpPr>
          <p:cNvPr id="46083" name="Shape 182"/>
          <p:cNvSpPr txBox="1">
            <a:spLocks noGrp="1"/>
          </p:cNvSpPr>
          <p:nvPr>
            <p:ph type="body" idx="2"/>
          </p:nvPr>
        </p:nvSpPr>
        <p:spPr bwMode="auto">
          <a:xfrm>
            <a:off x="190500" y="1966913"/>
            <a:ext cx="6991350" cy="325437"/>
          </a:xfrm>
          <a:noFill/>
          <a:ln>
            <a:miter lim="800000"/>
            <a:headEnd/>
            <a:tailEnd/>
          </a:ln>
        </p:spPr>
        <p:txBody>
          <a:bodyPr vert="horz" tIns="34275" bIns="34275" numCol="1" compatLnSpc="1">
            <a:prstTxWarp prst="textNoShape">
              <a:avLst/>
            </a:prstTxWarp>
          </a:bodyPr>
          <a:lstStyle/>
          <a:p>
            <a:pPr indent="-336550" eaLnBrk="1" hangingPunct="1">
              <a:spcBef>
                <a:spcPct val="0"/>
              </a:spcBef>
              <a:buFont typeface="Merriweather Sans"/>
              <a:buNone/>
            </a:pPr>
            <a:r>
              <a:rPr lang="en-US" sz="1400" b="1" i="1" smtClean="0">
                <a:solidFill>
                  <a:srgbClr val="808080"/>
                </a:solidFill>
                <a:latin typeface="Calibri" pitchFamily="34" charset="0"/>
                <a:cs typeface="Calibri" pitchFamily="34" charset="0"/>
                <a:sym typeface="Calibri" pitchFamily="34" charset="0"/>
              </a:rPr>
              <a:t>TABLE I. </a:t>
            </a:r>
            <a:r>
              <a:rPr lang="en-US" sz="1400" i="1" smtClean="0">
                <a:solidFill>
                  <a:srgbClr val="000000"/>
                </a:solidFill>
                <a:latin typeface="Arial" charset="0"/>
                <a:cs typeface="Calibri" pitchFamily="34" charset="0"/>
                <a:sym typeface="Calibri" pitchFamily="34" charset="0"/>
              </a:rPr>
              <a:t>Results of the values calculation of the total standard uncertainty for measurements of the upper wall’s  maxillary sinus density</a:t>
            </a:r>
            <a:endParaRPr lang="ru-RU" sz="1400" i="1" smtClean="0">
              <a:solidFill>
                <a:srgbClr val="000000"/>
              </a:solidFill>
              <a:latin typeface="Arial" charset="0"/>
              <a:cs typeface="Calibri" pitchFamily="34" charset="0"/>
              <a:sym typeface="Calibri" pitchFamily="34" charset="0"/>
            </a:endParaRPr>
          </a:p>
        </p:txBody>
      </p:sp>
      <p:graphicFrame>
        <p:nvGraphicFramePr>
          <p:cNvPr id="45222" name="Group 166"/>
          <p:cNvGraphicFramePr>
            <a:graphicFrameLocks noGrp="1"/>
          </p:cNvGraphicFramePr>
          <p:nvPr/>
        </p:nvGraphicFramePr>
        <p:xfrm>
          <a:off x="273050" y="2457450"/>
          <a:ext cx="5864225" cy="1463675"/>
        </p:xfrm>
        <a:graphic>
          <a:graphicData uri="http://schemas.openxmlformats.org/drawingml/2006/table">
            <a:tbl>
              <a:tblPr/>
              <a:tblGrid>
                <a:gridCol w="1554163"/>
                <a:gridCol w="946150"/>
                <a:gridCol w="1211262"/>
                <a:gridCol w="1076325"/>
                <a:gridCol w="1076325"/>
              </a:tblGrid>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Head 1</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U</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A</a:t>
                      </a:r>
                      <a:r>
                        <a:rPr kumimoji="0" lang="en-US" sz="1200" b="0" i="0" u="none" strike="noStrike" cap="none" normalizeH="0" baseline="0" smtClean="0">
                          <a:ln>
                            <a:noFill/>
                          </a:ln>
                          <a:solidFill>
                            <a:srgbClr val="000000"/>
                          </a:solidFill>
                          <a:effectLst/>
                          <a:latin typeface="Arial" charset="0"/>
                          <a:cs typeface="Calibri" pitchFamily="34" charset="0"/>
                          <a:sym typeface="Arial" charset="0"/>
                        </a:rPr>
                        <a:t>(H</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H</a:t>
                      </a:r>
                      <a:r>
                        <a:rPr kumimoji="0" lang="en-US" sz="1200" b="0" i="0" u="none" strike="noStrike" cap="none" normalizeH="0" baseline="0" smtClean="0">
                          <a:ln>
                            <a:noFill/>
                          </a:ln>
                          <a:solidFill>
                            <a:srgbClr val="000000"/>
                          </a:solidFill>
                          <a:effectLst/>
                          <a:latin typeface="Arial" charset="0"/>
                          <a:cs typeface="Calibri" pitchFamily="34" charset="0"/>
                          <a:sym typeface="Arial" charset="0"/>
                        </a:rPr>
                        <a:t>)</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U</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B</a:t>
                      </a:r>
                      <a:r>
                        <a:rPr kumimoji="0" lang="en-US" sz="1200" b="0" i="0" u="none" strike="noStrike" cap="none" normalizeH="0" baseline="0" smtClean="0">
                          <a:ln>
                            <a:noFill/>
                          </a:ln>
                          <a:solidFill>
                            <a:srgbClr val="000000"/>
                          </a:solidFill>
                          <a:effectLst/>
                          <a:latin typeface="Arial" charset="0"/>
                          <a:cs typeface="Calibri" pitchFamily="34" charset="0"/>
                          <a:sym typeface="Arial" charset="0"/>
                        </a:rPr>
                        <a:t>(H</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H</a:t>
                      </a:r>
                      <a:r>
                        <a:rPr kumimoji="0" lang="en-US" sz="1200" b="0" i="0" u="none" strike="noStrike" cap="none" normalizeH="0" baseline="0" smtClean="0">
                          <a:ln>
                            <a:noFill/>
                          </a:ln>
                          <a:solidFill>
                            <a:srgbClr val="000000"/>
                          </a:solidFill>
                          <a:effectLst/>
                          <a:latin typeface="Arial" charset="0"/>
                          <a:cs typeface="Calibri" pitchFamily="34" charset="0"/>
                          <a:sym typeface="Arial" charset="0"/>
                        </a:rPr>
                        <a:t>)</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U</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c</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U</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Control group</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197,67</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-0,00003767</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19,76</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39,53</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Patients of the 1</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st</a:t>
                      </a:r>
                      <a:r>
                        <a:rPr kumimoji="0" lang="en-US" sz="1200" b="0" i="0" u="none" strike="noStrike" cap="none" normalizeH="0" baseline="0" smtClean="0">
                          <a:ln>
                            <a:noFill/>
                          </a:ln>
                          <a:solidFill>
                            <a:srgbClr val="000000"/>
                          </a:solidFill>
                          <a:effectLst/>
                          <a:latin typeface="Arial" charset="0"/>
                          <a:cs typeface="Calibri" pitchFamily="34" charset="0"/>
                          <a:sym typeface="Arial" charset="0"/>
                        </a:rPr>
                        <a:t> gr</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119,12</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0,00002858</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11,91</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23,82</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Patients of the 2</a:t>
                      </a:r>
                      <a:r>
                        <a:rPr kumimoji="0" lang="en-US" sz="1200" b="0" i="0" u="none" strike="noStrike" cap="none" normalizeH="0" baseline="30000" smtClean="0">
                          <a:ln>
                            <a:noFill/>
                          </a:ln>
                          <a:solidFill>
                            <a:srgbClr val="000000"/>
                          </a:solidFill>
                          <a:effectLst/>
                          <a:latin typeface="Arial" charset="0"/>
                          <a:cs typeface="Calibri" pitchFamily="34" charset="0"/>
                          <a:sym typeface="Arial" charset="0"/>
                        </a:rPr>
                        <a:t>nd</a:t>
                      </a:r>
                      <a:r>
                        <a:rPr kumimoji="0" lang="en-US" sz="1200" b="0" i="0" u="none" strike="noStrike" cap="none" normalizeH="0" baseline="0" smtClean="0">
                          <a:ln>
                            <a:noFill/>
                          </a:ln>
                          <a:solidFill>
                            <a:srgbClr val="000000"/>
                          </a:solidFill>
                          <a:effectLst/>
                          <a:latin typeface="Arial" charset="0"/>
                          <a:cs typeface="Calibri" pitchFamily="34" charset="0"/>
                          <a:sym typeface="Arial" charset="0"/>
                        </a:rPr>
                        <a:t> gr</a:t>
                      </a:r>
                      <a:endParaRPr kumimoji="0" lang="ru-RU" sz="1200" b="0" i="0" u="none" strike="noStrike" cap="none" normalizeH="0" baseline="0" smtClean="0">
                        <a:ln>
                          <a:noFill/>
                        </a:ln>
                        <a:solidFill>
                          <a:srgbClr val="000000"/>
                        </a:solidFill>
                        <a:effectLst/>
                        <a:latin typeface="Arial" charset="0"/>
                        <a:cs typeface="Times New Roman" pitchFamily="18" charset="0"/>
                        <a:sym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Patients of the 3d gr</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139,36</a:t>
                      </a:r>
                      <a:endParaRPr kumimoji="0" lang="ru-RU" sz="1200" b="0" i="0" u="none" strike="noStrike" cap="none" normalizeH="0" baseline="0" smtClean="0">
                        <a:ln>
                          <a:noFill/>
                        </a:ln>
                        <a:solidFill>
                          <a:srgbClr val="000000"/>
                        </a:solidFill>
                        <a:effectLst/>
                        <a:latin typeface="Arial" charset="0"/>
                        <a:cs typeface="Times New Roman" pitchFamily="18" charset="0"/>
                        <a:sym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196,75</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Calibri" pitchFamily="34" charset="0"/>
                          <a:cs typeface="Times New Roman" pitchFamily="18" charset="0"/>
                          <a:sym typeface="Arial" charset="0"/>
                        </a:rPr>
                        <a:t>0,00001980</a:t>
                      </a:r>
                      <a:endParaRPr kumimoji="0" lang="ru-RU" sz="1200" b="0" i="0" u="none" strike="noStrike" cap="none" normalizeH="0" baseline="0" smtClean="0">
                        <a:ln>
                          <a:noFill/>
                        </a:ln>
                        <a:solidFill>
                          <a:srgbClr val="000000"/>
                        </a:solidFill>
                        <a:effectLst/>
                        <a:latin typeface="Arial" charset="0"/>
                        <a:ea typeface="Calibri" pitchFamily="34" charset="0"/>
                        <a:cs typeface="Times New Roman" pitchFamily="18" charset="0"/>
                        <a:sym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Calibri" pitchFamily="34" charset="0"/>
                          <a:cs typeface="Times New Roman" pitchFamily="18" charset="0"/>
                          <a:sym typeface="Arial" charset="0"/>
                        </a:rPr>
                        <a:t>0,00000641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13,94</a:t>
                      </a:r>
                      <a:endParaRPr kumimoji="0" lang="ru-RU" sz="1200" b="0" i="0" u="none" strike="noStrike" cap="none" normalizeH="0" baseline="0" smtClean="0">
                        <a:ln>
                          <a:noFill/>
                        </a:ln>
                        <a:solidFill>
                          <a:srgbClr val="000000"/>
                        </a:solidFill>
                        <a:effectLst/>
                        <a:latin typeface="Arial" charset="0"/>
                        <a:cs typeface="Times New Roman" pitchFamily="18" charset="0"/>
                        <a:sym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19,68</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27,87</a:t>
                      </a:r>
                      <a:endParaRPr kumimoji="0" lang="ru-RU" sz="1200" b="0" i="0" u="none" strike="noStrike" cap="none" normalizeH="0" baseline="0" smtClean="0">
                        <a:ln>
                          <a:noFill/>
                        </a:ln>
                        <a:solidFill>
                          <a:srgbClr val="000000"/>
                        </a:solidFill>
                        <a:effectLst/>
                        <a:latin typeface="Arial" charset="0"/>
                        <a:cs typeface="Times New Roman" pitchFamily="18" charset="0"/>
                        <a:sym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Calibri" pitchFamily="34" charset="0"/>
                          <a:sym typeface="Arial" charset="0"/>
                        </a:rPr>
                        <a:t>39,35</a:t>
                      </a:r>
                      <a:endParaRPr kumimoji="0" lang="en-US" sz="12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6117" name="Picture 37">
            <a:hlinkClick r:id="" action="ppaction://media"/>
          </p:cNvPr>
          <p:cNvPicPr>
            <a:picLocks noRot="1" noChangeAspect="1" noChangeArrowheads="1"/>
          </p:cNvPicPr>
          <p:nvPr>
            <a:wavAudioFile r:embed="rId1" name="~PP3172.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37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1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61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p:cNvPicPr>
            <a:picLocks noGrp="1" noChangeAspect="1" noChangeArrowheads="1"/>
          </p:cNvPicPr>
          <p:nvPr>
            <p:ph type="body" idx="1"/>
          </p:nvPr>
        </p:nvPicPr>
        <p:blipFill>
          <a:blip r:embed="rId3"/>
          <a:srcRect/>
          <a:stretch>
            <a:fillRect/>
          </a:stretch>
        </p:blipFill>
        <p:spPr bwMode="auto">
          <a:xfrm>
            <a:off x="2103438" y="612775"/>
            <a:ext cx="5473700" cy="2159000"/>
          </a:xfrm>
          <a:noFill/>
          <a:ln>
            <a:miter lim="800000"/>
            <a:headEnd/>
            <a:tailEnd/>
          </a:ln>
        </p:spPr>
      </p:pic>
      <p:sp>
        <p:nvSpPr>
          <p:cNvPr id="48130" name="Rectangle 6"/>
          <p:cNvSpPr>
            <a:spLocks noChangeArrowheads="1"/>
          </p:cNvSpPr>
          <p:nvPr/>
        </p:nvSpPr>
        <p:spPr bwMode="auto">
          <a:xfrm>
            <a:off x="676275" y="3524250"/>
            <a:ext cx="7554913" cy="942975"/>
          </a:xfrm>
          <a:prstGeom prst="rect">
            <a:avLst/>
          </a:prstGeom>
          <a:noFill/>
          <a:ln w="9525">
            <a:noFill/>
            <a:miter lim="800000"/>
            <a:headEnd/>
            <a:tailEnd/>
          </a:ln>
        </p:spPr>
        <p:txBody>
          <a:bodyPr>
            <a:spAutoFit/>
          </a:bodyPr>
          <a:lstStyle/>
          <a:p>
            <a:pPr algn="just"/>
            <a:r>
              <a:rPr lang="en-US" b="1">
                <a:sym typeface="Calibri" pitchFamily="34" charset="0"/>
              </a:rPr>
              <a:t>The maximum value of bone density was typical for a group of people under physiological conditions.</a:t>
            </a:r>
            <a:r>
              <a:rPr lang="ru-RU" b="1">
                <a:sym typeface="Calibri" pitchFamily="34" charset="0"/>
              </a:rPr>
              <a:t> </a:t>
            </a:r>
            <a:endParaRPr lang="en-US" b="1">
              <a:sym typeface="Calibri" pitchFamily="34" charset="0"/>
            </a:endParaRPr>
          </a:p>
          <a:p>
            <a:pPr algn="just"/>
            <a:r>
              <a:rPr lang="en-US" b="1">
                <a:sym typeface="Calibri" pitchFamily="34" charset="0"/>
              </a:rPr>
              <a:t>In the group of patients who underwent only surgical treatment, the worst result was obtained according to the comparison with the rest of presented patients groups.</a:t>
            </a:r>
            <a:r>
              <a:rPr lang="ru-RU">
                <a:sym typeface="Calibri" pitchFamily="34" charset="0"/>
              </a:rPr>
              <a:t> </a:t>
            </a:r>
            <a:endParaRPr lang="en-US">
              <a:sym typeface="Calibri" pitchFamily="34" charset="0"/>
            </a:endParaRPr>
          </a:p>
        </p:txBody>
      </p:sp>
      <p:sp>
        <p:nvSpPr>
          <p:cNvPr id="48131" name="Rectangle 7"/>
          <p:cNvSpPr>
            <a:spLocks noChangeArrowheads="1"/>
          </p:cNvSpPr>
          <p:nvPr/>
        </p:nvSpPr>
        <p:spPr bwMode="auto">
          <a:xfrm>
            <a:off x="1547813" y="2947988"/>
            <a:ext cx="6183312" cy="304800"/>
          </a:xfrm>
          <a:prstGeom prst="rect">
            <a:avLst/>
          </a:prstGeom>
          <a:noFill/>
          <a:ln w="9525">
            <a:noFill/>
            <a:miter lim="800000"/>
            <a:headEnd/>
            <a:tailEnd/>
          </a:ln>
        </p:spPr>
        <p:txBody>
          <a:bodyPr wrap="none" anchor="ctr">
            <a:spAutoFit/>
          </a:bodyPr>
          <a:lstStyle/>
          <a:p>
            <a:r>
              <a:rPr lang="en-US" b="1"/>
              <a:t>Figure 1</a:t>
            </a:r>
            <a:r>
              <a:rPr lang="en-US"/>
              <a:t>: Results of the density calculation in the different groups of patients</a:t>
            </a:r>
          </a:p>
        </p:txBody>
      </p:sp>
      <p:pic>
        <p:nvPicPr>
          <p:cNvPr id="48133" name="Picture 5">
            <a:hlinkClick r:id="" action="ppaction://media"/>
          </p:cNvPr>
          <p:cNvPicPr>
            <a:picLocks noRot="1" noChangeAspect="1" noChangeArrowheads="1"/>
          </p:cNvPicPr>
          <p:nvPr>
            <a:wavAudioFile r:embed="rId1" name="~PP340.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33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1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813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3"/>
          <a:srcRect/>
          <a:stretch>
            <a:fillRect/>
          </a:stretch>
        </p:blipFill>
        <p:spPr bwMode="auto">
          <a:xfrm>
            <a:off x="1722438" y="400050"/>
            <a:ext cx="5470525" cy="2160588"/>
          </a:xfrm>
          <a:prstGeom prst="rect">
            <a:avLst/>
          </a:prstGeom>
          <a:noFill/>
          <a:ln w="9525">
            <a:noFill/>
            <a:miter lim="800000"/>
            <a:headEnd/>
            <a:tailEnd/>
          </a:ln>
        </p:spPr>
      </p:pic>
      <p:sp>
        <p:nvSpPr>
          <p:cNvPr id="49154" name="Rectangle 5"/>
          <p:cNvSpPr>
            <a:spLocks noChangeArrowheads="1"/>
          </p:cNvSpPr>
          <p:nvPr/>
        </p:nvSpPr>
        <p:spPr bwMode="auto">
          <a:xfrm>
            <a:off x="417513" y="3352800"/>
            <a:ext cx="7837487" cy="942975"/>
          </a:xfrm>
          <a:prstGeom prst="rect">
            <a:avLst/>
          </a:prstGeom>
          <a:noFill/>
          <a:ln w="9525">
            <a:noFill/>
            <a:miter lim="800000"/>
            <a:headEnd/>
            <a:tailEnd/>
          </a:ln>
        </p:spPr>
        <p:txBody>
          <a:bodyPr>
            <a:spAutoFit/>
          </a:bodyPr>
          <a:lstStyle/>
          <a:p>
            <a:pPr algn="just"/>
            <a:r>
              <a:rPr lang="en-US" b="1">
                <a:sym typeface="Calibri" pitchFamily="34" charset="0"/>
              </a:rPr>
              <a:t>In the group of patients who underwent combined treatment (surgical treatment both with the prescription of intranasal glucocorticosteroids) the indicators were somewhat higher, although they differed from the control group of individuals under physiological conditions</a:t>
            </a:r>
            <a:endParaRPr lang="ru-RU" b="1">
              <a:sym typeface="Calibri" pitchFamily="34" charset="0"/>
            </a:endParaRPr>
          </a:p>
        </p:txBody>
      </p:sp>
      <p:sp>
        <p:nvSpPr>
          <p:cNvPr id="49155" name="Rectangle 6"/>
          <p:cNvSpPr>
            <a:spLocks noChangeArrowheads="1"/>
          </p:cNvSpPr>
          <p:nvPr/>
        </p:nvSpPr>
        <p:spPr bwMode="auto">
          <a:xfrm>
            <a:off x="1528763" y="2900363"/>
            <a:ext cx="6183312" cy="304800"/>
          </a:xfrm>
          <a:prstGeom prst="rect">
            <a:avLst/>
          </a:prstGeom>
          <a:noFill/>
          <a:ln w="9525">
            <a:noFill/>
            <a:miter lim="800000"/>
            <a:headEnd/>
            <a:tailEnd/>
          </a:ln>
        </p:spPr>
        <p:txBody>
          <a:bodyPr wrap="none" anchor="ctr">
            <a:spAutoFit/>
          </a:bodyPr>
          <a:lstStyle/>
          <a:p>
            <a:r>
              <a:rPr lang="en-US" b="1"/>
              <a:t>Figure 2</a:t>
            </a:r>
            <a:r>
              <a:rPr lang="en-US"/>
              <a:t>: Results of the density calculation in the different groups of patients</a:t>
            </a:r>
          </a:p>
        </p:txBody>
      </p:sp>
      <p:pic>
        <p:nvPicPr>
          <p:cNvPr id="49157" name="Picture 5">
            <a:hlinkClick r:id="" action="ppaction://media"/>
          </p:cNvPr>
          <p:cNvPicPr>
            <a:picLocks noRot="1" noChangeAspect="1" noChangeArrowheads="1"/>
          </p:cNvPicPr>
          <p:nvPr>
            <a:wavAudioFile r:embed="rId1" name="~PP2351.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38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15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915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Grp="1" noChangeAspect="1" noChangeArrowheads="1"/>
          </p:cNvPicPr>
          <p:nvPr>
            <p:ph type="body" idx="1"/>
          </p:nvPr>
        </p:nvPicPr>
        <p:blipFill>
          <a:blip r:embed="rId3"/>
          <a:srcRect/>
          <a:stretch>
            <a:fillRect/>
          </a:stretch>
        </p:blipFill>
        <p:spPr bwMode="auto">
          <a:xfrm>
            <a:off x="1458913" y="428625"/>
            <a:ext cx="5516562" cy="2159000"/>
          </a:xfrm>
          <a:noFill/>
          <a:ln>
            <a:miter lim="800000"/>
            <a:headEnd/>
            <a:tailEnd/>
          </a:ln>
        </p:spPr>
      </p:pic>
      <p:sp>
        <p:nvSpPr>
          <p:cNvPr id="50178" name="Text Box 5"/>
          <p:cNvSpPr txBox="1">
            <a:spLocks noChangeArrowheads="1"/>
          </p:cNvSpPr>
          <p:nvPr/>
        </p:nvSpPr>
        <p:spPr bwMode="auto">
          <a:xfrm>
            <a:off x="331788" y="3700463"/>
            <a:ext cx="184150" cy="304800"/>
          </a:xfrm>
          <a:prstGeom prst="rect">
            <a:avLst/>
          </a:prstGeom>
          <a:noFill/>
          <a:ln w="9525">
            <a:noFill/>
            <a:miter lim="800000"/>
            <a:headEnd/>
            <a:tailEnd/>
          </a:ln>
        </p:spPr>
        <p:txBody>
          <a:bodyPr wrap="none">
            <a:spAutoFit/>
          </a:bodyPr>
          <a:lstStyle/>
          <a:p>
            <a:endParaRPr lang="ru-RU"/>
          </a:p>
        </p:txBody>
      </p:sp>
      <p:sp>
        <p:nvSpPr>
          <p:cNvPr id="50179" name="Text Box 6"/>
          <p:cNvSpPr txBox="1">
            <a:spLocks noChangeArrowheads="1"/>
          </p:cNvSpPr>
          <p:nvPr/>
        </p:nvSpPr>
        <p:spPr bwMode="auto">
          <a:xfrm>
            <a:off x="369888" y="3592513"/>
            <a:ext cx="8121650" cy="881062"/>
          </a:xfrm>
          <a:prstGeom prst="rect">
            <a:avLst/>
          </a:prstGeom>
          <a:noFill/>
          <a:ln w="9525">
            <a:noFill/>
            <a:miter lim="800000"/>
            <a:headEnd/>
            <a:tailEnd/>
          </a:ln>
        </p:spPr>
        <p:txBody>
          <a:bodyPr>
            <a:spAutoFit/>
          </a:bodyPr>
          <a:lstStyle/>
          <a:p>
            <a:pPr algn="just">
              <a:lnSpc>
                <a:spcPct val="90000"/>
              </a:lnSpc>
              <a:buClr>
                <a:srgbClr val="000000"/>
              </a:buClr>
            </a:pPr>
            <a:r>
              <a:rPr lang="en-US" b="1">
                <a:sym typeface="Calibri" pitchFamily="34" charset="0"/>
              </a:rPr>
              <a:t>In the group of patients who underwent surgical treatment, vaccination both with the prescription of the intranasal glucocorticosteroids, rather low density values were also observed.</a:t>
            </a:r>
            <a:r>
              <a:rPr lang="ru-RU">
                <a:sym typeface="Calibri" pitchFamily="34" charset="0"/>
              </a:rPr>
              <a:t> </a:t>
            </a:r>
            <a:endParaRPr lang="en-US">
              <a:sym typeface="Calibri" pitchFamily="34" charset="0"/>
            </a:endParaRPr>
          </a:p>
          <a:p>
            <a:endParaRPr lang="ru-RU"/>
          </a:p>
        </p:txBody>
      </p:sp>
      <p:sp>
        <p:nvSpPr>
          <p:cNvPr id="50180" name="Rectangle 7"/>
          <p:cNvSpPr>
            <a:spLocks noChangeArrowheads="1"/>
          </p:cNvSpPr>
          <p:nvPr/>
        </p:nvSpPr>
        <p:spPr bwMode="auto">
          <a:xfrm>
            <a:off x="1201738" y="3084513"/>
            <a:ext cx="6183312" cy="304800"/>
          </a:xfrm>
          <a:prstGeom prst="rect">
            <a:avLst/>
          </a:prstGeom>
          <a:noFill/>
          <a:ln w="9525">
            <a:noFill/>
            <a:miter lim="800000"/>
            <a:headEnd/>
            <a:tailEnd/>
          </a:ln>
        </p:spPr>
        <p:txBody>
          <a:bodyPr wrap="none" anchor="ctr">
            <a:spAutoFit/>
          </a:bodyPr>
          <a:lstStyle/>
          <a:p>
            <a:r>
              <a:rPr lang="en-US" b="1"/>
              <a:t>Figure 3</a:t>
            </a:r>
            <a:r>
              <a:rPr lang="en-US"/>
              <a:t>: Results of the density calculation in the different groups of patients</a:t>
            </a:r>
          </a:p>
        </p:txBody>
      </p:sp>
      <p:pic>
        <p:nvPicPr>
          <p:cNvPr id="50182" name="Picture 6">
            <a:hlinkClick r:id="" action="ppaction://media"/>
          </p:cNvPr>
          <p:cNvPicPr>
            <a:picLocks noRot="1" noChangeAspect="1" noChangeArrowheads="1"/>
          </p:cNvPicPr>
          <p:nvPr>
            <a:wavAudioFile r:embed="rId1" name="~PP192.WAV"/>
          </p:nvPr>
        </p:nvPicPr>
        <p:blipFill>
          <a:blip r:embed="rId4"/>
          <a:srcRect/>
          <a:stretch>
            <a:fillRect/>
          </a:stretch>
        </p:blipFill>
        <p:spPr bwMode="auto">
          <a:xfrm>
            <a:off x="8750300" y="4749800"/>
            <a:ext cx="203200" cy="203200"/>
          </a:xfrm>
          <a:prstGeom prst="rect">
            <a:avLst/>
          </a:prstGeom>
          <a:noFill/>
        </p:spPr>
      </p:pic>
    </p:spTree>
  </p:cSld>
  <p:clrMapOvr>
    <a:masterClrMapping/>
  </p:clrMapOvr>
  <p:transition advTm="30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18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018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2592</TotalTime>
  <Words>710</Words>
  <Application>Microsoft Office PowerPoint</Application>
  <PresentationFormat>Экран (16:9)</PresentationFormat>
  <Paragraphs>58</Paragraphs>
  <Slides>11</Slides>
  <Notes>6</Notes>
  <HiddenSlides>0</HiddenSlides>
  <MMClips>11</MMClips>
  <ScaleCrop>false</ScaleCrop>
  <HeadingPairs>
    <vt:vector size="8" baseType="variant">
      <vt:variant>
        <vt:lpstr>Использованные шрифты</vt:lpstr>
      </vt:variant>
      <vt:variant>
        <vt:i4>4</vt:i4>
      </vt:variant>
      <vt:variant>
        <vt:lpstr>Шаблон оформления</vt:lpstr>
      </vt:variant>
      <vt:variant>
        <vt:i4>16</vt:i4>
      </vt:variant>
      <vt:variant>
        <vt:lpstr>Внедренные серверы OLE</vt:lpstr>
      </vt:variant>
      <vt:variant>
        <vt:i4>1</vt:i4>
      </vt:variant>
      <vt:variant>
        <vt:lpstr>Заголовки слайдов</vt:lpstr>
      </vt:variant>
      <vt:variant>
        <vt:i4>11</vt:i4>
      </vt:variant>
    </vt:vector>
  </HeadingPairs>
  <TitlesOfParts>
    <vt:vector size="32" baseType="lpstr">
      <vt:lpstr>Arial</vt:lpstr>
      <vt:lpstr>Calibri</vt:lpstr>
      <vt:lpstr>Merriweather Sans</vt:lpstr>
      <vt:lpstr>Times New Roman</vt:lpstr>
      <vt:lpstr>Simple Light</vt:lpstr>
      <vt:lpstr>Title Slides</vt:lpstr>
      <vt:lpstr>Divider Slides</vt:lpstr>
      <vt:lpstr>Content Slides</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Title Slides</vt:lpstr>
      <vt:lpstr>Формула</vt:lpstr>
      <vt:lpstr>Implementation of Uncertainty Calculation Elicited from Paranasal Sinuses Bones' Structural Parameters for Various Approaches to Treat Recurrent Poliposus</vt:lpstr>
      <vt:lpstr>Background</vt:lpstr>
      <vt:lpstr>The purpose of our study was</vt:lpstr>
      <vt:lpstr>Materials and Methods</vt:lpstr>
      <vt:lpstr>Слайд 5</vt:lpstr>
      <vt:lpstr>Results</vt:lpstr>
      <vt:lpstr>Слайд 7</vt:lpstr>
      <vt:lpstr>Слайд 8</vt:lpstr>
      <vt:lpstr>Слайд 9</vt:lpstr>
      <vt:lpstr>Слайд 10</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Ievgen Pichkalov</dc:creator>
  <cp:lastModifiedBy>Microsoft Office</cp:lastModifiedBy>
  <cp:revision>12</cp:revision>
  <dcterms:modified xsi:type="dcterms:W3CDTF">2022-11-16T01:44:12Z</dcterms:modified>
</cp:coreProperties>
</file>