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09" r:id="rId5"/>
    <p:sldId id="311" r:id="rId6"/>
    <p:sldId id="313" r:id="rId7"/>
    <p:sldId id="265" r:id="rId8"/>
    <p:sldId id="267" r:id="rId9"/>
    <p:sldId id="269" r:id="rId10"/>
    <p:sldId id="270" r:id="rId11"/>
    <p:sldId id="274" r:id="rId12"/>
    <p:sldId id="271" r:id="rId13"/>
    <p:sldId id="263" r:id="rId14"/>
    <p:sldId id="312" r:id="rId15"/>
    <p:sldId id="276" r:id="rId16"/>
    <p:sldId id="277" r:id="rId17"/>
    <p:sldId id="303" r:id="rId18"/>
    <p:sldId id="297" r:id="rId19"/>
    <p:sldId id="284" r:id="rId20"/>
    <p:sldId id="272" r:id="rId21"/>
    <p:sldId id="279" r:id="rId22"/>
    <p:sldId id="286" r:id="rId23"/>
    <p:sldId id="287" r:id="rId24"/>
    <p:sldId id="280" r:id="rId25"/>
    <p:sldId id="293" r:id="rId26"/>
    <p:sldId id="296" r:id="rId27"/>
    <p:sldId id="298" r:id="rId28"/>
    <p:sldId id="299" r:id="rId29"/>
    <p:sldId id="301" r:id="rId30"/>
    <p:sldId id="300" r:id="rId31"/>
    <p:sldId id="302" r:id="rId32"/>
    <p:sldId id="285" r:id="rId33"/>
    <p:sldId id="278" r:id="rId34"/>
    <p:sldId id="304" r:id="rId35"/>
    <p:sldId id="306" r:id="rId36"/>
    <p:sldId id="283" r:id="rId37"/>
    <p:sldId id="308" r:id="rId3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639"/>
    <a:srgbClr val="D03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E06336-053D-414B-8AE4-ABC396D1DD08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0993F6-63CD-47BA-8763-A2A52200607A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16549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ru-RU" noProof="1" dirty="0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6756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6520FB-C54B-4C7D-80C7-2F6DDCC22EBF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ED7EB-58AB-428E-ACF7-49D2A52E56D9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3E6BA6-17B4-4FB9-A7D9-2F5011A2CCBD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/>
          <a:p>
            <a:pPr rtl="0"/>
            <a:fld id="{573A4B32-25BD-4828-A192-CE41C628ADA8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F5FAC-77C2-46B7-98D0-99F5DE4E3138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49C62-B262-41FF-9EFF-8D6E8C401B4A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3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78066-C09A-4FB5-B1B7-9587C9DBD9DD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7C0A3-2FA9-4CE7-841B-530A6DAC9C91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80801-B3CB-4161-9F9B-8A76E85C7028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81E6C-0201-4619-A2EF-7C98B368F231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8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793631-BD76-4D8D-88A6-7A4790E3A8B4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4D80CA-41C2-4BFE-804F-3A9D72999D2A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EBB72-50CB-422F-85B0-F6074F343462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70688-9AC8-4F19-ACA5-D0E549EB2FDA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06B3C-197C-40CB-A2E4-9E67AA60008E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98BD3-476B-4550-9723-23EDFF3399F5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1A716-8CEB-4D00-8BD4-C6F90011AFC9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0D73FAFC-BB07-43C7-9D2F-9A2A372AEB82}" type="datetime1">
              <a:rPr lang="ru-RU" noProof="1" smtClean="0"/>
              <a:t>26.10.2022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.knmu.edu.ua/handle/123456789/1015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epo.knmu.edu.ua/handle/123456789/3090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431" y="0"/>
            <a:ext cx="4011569" cy="68698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07" y="5339278"/>
            <a:ext cx="7623889" cy="1471448"/>
          </a:xfrm>
        </p:spPr>
        <p:txBody>
          <a:bodyPr rtlCol="0">
            <a:normAutofit/>
          </a:bodyPr>
          <a:lstStyle/>
          <a:p>
            <a:r>
              <a:rPr lang="uk-UA" sz="4800" noProof="1" smtClean="0">
                <a:solidFill>
                  <a:schemeClr val="tx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ЗАПОБІГАННЯ</a:t>
            </a:r>
            <a:r>
              <a:rPr lang="ru-RU" sz="4800" noProof="1" smtClean="0">
                <a:solidFill>
                  <a:schemeClr val="tx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ПОМИЛОК</a:t>
            </a:r>
            <a:endParaRPr lang="ru-RU" sz="4800" noProof="1">
              <a:solidFill>
                <a:schemeClr val="tx1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683" y="327660"/>
            <a:ext cx="4698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5400" dirty="0">
                <a:solidFill>
                  <a:schemeClr val="accent3">
                    <a:lumMod val="75000"/>
                  </a:schemeClr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Репозитарій  ХНМУ</a:t>
            </a:r>
            <a:endParaRPr lang="ru-RU" sz="5400" dirty="0">
              <a:solidFill>
                <a:schemeClr val="accent3">
                  <a:lumMod val="75000"/>
                </a:schemeClr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" y="327660"/>
            <a:ext cx="19050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6608" y="4726939"/>
            <a:ext cx="5590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Технологія </a:t>
            </a:r>
            <a:r>
              <a:rPr lang="ru-RU" sz="2400" dirty="0" err="1"/>
              <a:t>самоархівування</a:t>
            </a:r>
            <a:r>
              <a:rPr lang="ru-RU" sz="2400" dirty="0"/>
              <a:t> </a:t>
            </a:r>
            <a:r>
              <a:rPr lang="ru-RU" sz="2400" dirty="0" err="1" smtClean="0"/>
              <a:t>документів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34217" y="644139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4184" y="0"/>
            <a:ext cx="6147816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2543" y="302752"/>
            <a:ext cx="2112579" cy="72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Обо</a:t>
            </a:r>
            <a:r>
              <a:rPr lang="en-US" sz="2800" dirty="0"/>
              <a:t>’</a:t>
            </a:r>
            <a:r>
              <a:rPr lang="uk-UA" sz="2800" dirty="0"/>
              <a:t>язкові</a:t>
            </a:r>
            <a:r>
              <a:rPr lang="ru-RU" sz="2800" dirty="0"/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38" y="5567085"/>
            <a:ext cx="524301" cy="999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7903" y="638225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50882" y="302752"/>
            <a:ext cx="2798484" cy="72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Факультативні: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5147" y="1710160"/>
            <a:ext cx="5899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•</a:t>
            </a:r>
            <a:r>
              <a:rPr lang="en-US" b="1" dirty="0"/>
              <a:t>	</a:t>
            </a:r>
            <a:r>
              <a:rPr lang="en-US" sz="2400" b="1" dirty="0"/>
              <a:t>AUTHORS  (</a:t>
            </a:r>
            <a:r>
              <a:rPr lang="ru-RU" sz="2400" b="1" dirty="0"/>
              <a:t>автори)</a:t>
            </a:r>
          </a:p>
          <a:p>
            <a:pPr lvl="0"/>
            <a:r>
              <a:rPr lang="ru-RU" sz="2400" b="1" dirty="0"/>
              <a:t>•	</a:t>
            </a:r>
            <a:r>
              <a:rPr lang="en-US" sz="2400" b="1" dirty="0"/>
              <a:t>TITLE  (</a:t>
            </a:r>
            <a:r>
              <a:rPr lang="ru-RU" sz="2400" b="1" dirty="0"/>
              <a:t>назва)</a:t>
            </a:r>
          </a:p>
          <a:p>
            <a:pPr lvl="0"/>
            <a:r>
              <a:rPr lang="ru-RU" sz="2400" b="1" dirty="0"/>
              <a:t>•	</a:t>
            </a:r>
            <a:r>
              <a:rPr lang="en-US" sz="2400" b="1" dirty="0"/>
              <a:t>DATE OF ISSUE  (</a:t>
            </a:r>
            <a:r>
              <a:rPr lang="ru-RU" sz="2400" b="1" dirty="0"/>
              <a:t>дата публікації)</a:t>
            </a:r>
          </a:p>
          <a:p>
            <a:pPr lvl="0"/>
            <a:r>
              <a:rPr lang="ru-RU" sz="2400" b="1" dirty="0"/>
              <a:t>•	</a:t>
            </a:r>
            <a:r>
              <a:rPr lang="en-US" sz="2400" b="1" dirty="0"/>
              <a:t>CITATION  (</a:t>
            </a:r>
            <a:r>
              <a:rPr lang="ru-RU" sz="2400" b="1" dirty="0"/>
              <a:t>цитування)</a:t>
            </a:r>
          </a:p>
          <a:p>
            <a:pPr lvl="0"/>
            <a:r>
              <a:rPr lang="ru-RU" sz="2400" b="1" dirty="0"/>
              <a:t>•	</a:t>
            </a:r>
            <a:r>
              <a:rPr lang="en-US" sz="2400" b="1" dirty="0"/>
              <a:t>TYPE  (</a:t>
            </a:r>
            <a:r>
              <a:rPr lang="ru-RU" sz="2400" b="1" dirty="0"/>
              <a:t>тип/вид)</a:t>
            </a:r>
          </a:p>
          <a:p>
            <a:pPr lvl="0"/>
            <a:r>
              <a:rPr lang="ru-RU" sz="2400" b="1" dirty="0"/>
              <a:t>•	</a:t>
            </a:r>
            <a:r>
              <a:rPr lang="en-US" sz="2400" b="1" dirty="0"/>
              <a:t>LANGUAGE  (</a:t>
            </a:r>
            <a:r>
              <a:rPr lang="ru-RU" sz="2400" b="1" dirty="0"/>
              <a:t>мова)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00216" y="1710160"/>
            <a:ext cx="6062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•	OTHER TITLES  (</a:t>
            </a:r>
            <a:r>
              <a:rPr lang="ru-RU" sz="2400" b="1" dirty="0">
                <a:solidFill>
                  <a:schemeClr val="bg1"/>
                </a:solidFill>
              </a:rPr>
              <a:t>інші назви)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PUBLISHER  (</a:t>
            </a:r>
            <a:r>
              <a:rPr lang="ru-RU" sz="2400" b="1" dirty="0">
                <a:solidFill>
                  <a:schemeClr val="bg1"/>
                </a:solidFill>
              </a:rPr>
              <a:t>видавець)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SERIES/REPORT NO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номер </a:t>
            </a:r>
            <a:r>
              <a:rPr lang="ru-RU" sz="2400" b="1" dirty="0" smtClean="0">
                <a:solidFill>
                  <a:schemeClr val="bg1"/>
                </a:solidFill>
              </a:rPr>
              <a:t>серії/звіту) 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IDENTIFIERS  (</a:t>
            </a:r>
            <a:r>
              <a:rPr lang="ru-RU" sz="2400" b="1" dirty="0">
                <a:solidFill>
                  <a:schemeClr val="bg1"/>
                </a:solidFill>
              </a:rPr>
              <a:t>ідентифікатори)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SUBJECT  KEYWORDS  (</a:t>
            </a:r>
            <a:r>
              <a:rPr lang="ru-RU" sz="2400" b="1" dirty="0">
                <a:solidFill>
                  <a:schemeClr val="bg1"/>
                </a:solidFill>
              </a:rPr>
              <a:t>ключові слова або словосполучення)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ABSTRACT  (</a:t>
            </a:r>
            <a:r>
              <a:rPr lang="ru-RU" sz="2400" b="1" dirty="0">
                <a:solidFill>
                  <a:schemeClr val="bg1"/>
                </a:solidFill>
              </a:rPr>
              <a:t>анотація)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SPONSORS  (</a:t>
            </a:r>
            <a:r>
              <a:rPr lang="ru-RU" sz="2400" b="1" dirty="0">
                <a:solidFill>
                  <a:schemeClr val="bg1"/>
                </a:solidFill>
              </a:rPr>
              <a:t>спонсори)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chemeClr val="bg1"/>
                </a:solidFill>
              </a:rPr>
              <a:t>DESCRIPTION  (</a:t>
            </a:r>
            <a:r>
              <a:rPr lang="ru-RU" sz="2400" b="1" dirty="0">
                <a:solidFill>
                  <a:schemeClr val="bg1"/>
                </a:solidFill>
              </a:rPr>
              <a:t>опис)</a:t>
            </a:r>
          </a:p>
        </p:txBody>
      </p:sp>
    </p:spTree>
    <p:extLst>
      <p:ext uri="{BB962C8B-B14F-4D97-AF65-F5344CB8AC3E}">
        <p14:creationId xmlns:p14="http://schemas.microsoft.com/office/powerpoint/2010/main" val="8805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2207" y="0"/>
            <a:ext cx="740979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Ввести ПІБ всіх авторів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ПІБ авторів ввести мовою матеріалу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Ім’я та по-батькові ввести у своє віконце (праворуч)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Ім’я та по-батькові ввести повністю (незалежно від того, як  опубліковано у матеріалі)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Ім’я та по-батькові співавторів, які не є співробітниками ХНМУ і повні дані яких невідомі, можна ввести скорочено</a:t>
            </a:r>
            <a:endParaRPr lang="ru-RU" sz="2400" b="1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3379" y="262759"/>
            <a:ext cx="38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AUTHORS</a:t>
            </a:r>
            <a:r>
              <a:rPr lang="uk-UA" sz="2400" b="1" dirty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ru-RU" sz="2400" b="1" dirty="0" smtClean="0"/>
              <a:t>автори)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69628" y="3429000"/>
            <a:ext cx="2112579" cy="72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Необхідно: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710" y="5567085"/>
            <a:ext cx="524301" cy="999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7903" y="638225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7" y="806720"/>
            <a:ext cx="1132735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2207" y="0"/>
            <a:ext cx="740979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ПІБ авторів ввести повністю у двох варіантах: українською та англійською мовами, використовуючи транслітерацію, ухвалену законодавством України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. (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Слід узгодити правильний варіант з власником ПІБ)</a:t>
            </a:r>
            <a:endParaRPr lang="en-US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en-US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</a:t>
            </a:r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Модераторам рекомендовано зробити повний перелік варіантів ПІБ співробітників кафедри для того, щоб у подальшому копіювати та розміщувати у віконці (для виключення помилок і багатоваріантності)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3379" y="262759"/>
            <a:ext cx="38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AUTHORS</a:t>
            </a:r>
            <a:r>
              <a:rPr lang="uk-UA" sz="2400" b="1" dirty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ru-RU" sz="2400" b="1" dirty="0" smtClean="0"/>
              <a:t>автори)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69628" y="3195791"/>
            <a:ext cx="2112579" cy="72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Бажано: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92" y="867440"/>
            <a:ext cx="11144594" cy="2041110"/>
          </a:xfrm>
          <a:prstGeom prst="rect">
            <a:avLst/>
          </a:prstGeom>
          <a:ln w="889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19" y="5587767"/>
            <a:ext cx="524301" cy="999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9236" y="640293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2207" y="0"/>
            <a:ext cx="740979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Ім’я та по-батькові або абревіатури вносити у вікно, де має бути тільки прізвище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Вносити ПІБ літерами ВЕЛИКОГО РЕГІСТРУ  (ВАКУЛЕНКО С.І.)</a:t>
            </a: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3379" y="262759"/>
            <a:ext cx="38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AUTHORS</a:t>
            </a:r>
            <a:r>
              <a:rPr lang="uk-UA" sz="2400" b="1" dirty="0"/>
              <a:t>  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ru-RU" sz="2400" b="1" dirty="0" smtClean="0"/>
              <a:t>автори)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69628" y="3136588"/>
            <a:ext cx="2112579" cy="724424"/>
          </a:xfrm>
          <a:prstGeom prst="rect">
            <a:avLst/>
          </a:prstGeom>
          <a:solidFill>
            <a:srgbClr val="C546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Не можна</a:t>
            </a:r>
            <a:r>
              <a:rPr lang="ru-RU" dirty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2" y="1096040"/>
            <a:ext cx="11090167" cy="1668932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704320" y="6391656"/>
            <a:ext cx="38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en-US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Назву матеріалу ввести повністю. Вона повинна збігатися з опублікованою</a:t>
            </a:r>
            <a:endParaRPr lang="en-US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en-US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Додати варіанти назви іншими мовами, використовуючи функцію «+Додати ще»</a:t>
            </a: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0524" y="304800"/>
            <a:ext cx="239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TITLE  </a:t>
            </a:r>
          </a:p>
          <a:p>
            <a:pPr algn="ctr"/>
            <a:r>
              <a:rPr lang="ru-RU" sz="2400" b="1" dirty="0" smtClean="0"/>
              <a:t>(назва)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535632"/>
            <a:ext cx="2133785" cy="804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7728" y="1518829"/>
            <a:ext cx="417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OTHER TITLES</a:t>
            </a:r>
            <a:endParaRPr lang="uk-UA" sz="2400" b="1" dirty="0"/>
          </a:p>
          <a:p>
            <a:pPr algn="ctr"/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ru-RU" sz="2400" b="1" dirty="0" smtClean="0"/>
              <a:t>інші назви)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47" y="2610024"/>
            <a:ext cx="2121592" cy="804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81" y="4699653"/>
            <a:ext cx="10609903" cy="1704357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6883" y="5709105"/>
            <a:ext cx="524301" cy="999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76627" y="640401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4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Писати назву літерами ВЕЛИКОГО РЕГІСТРУ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Ставити крапку наприкінці назви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0524" y="304800"/>
            <a:ext cx="239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TITLE  </a:t>
            </a:r>
            <a:r>
              <a:rPr lang="ru-RU" sz="2400" b="1" dirty="0" smtClean="0"/>
              <a:t>(назва)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8047" y="501259"/>
            <a:ext cx="2112579" cy="724424"/>
          </a:xfrm>
          <a:prstGeom prst="rect">
            <a:avLst/>
          </a:prstGeom>
          <a:solidFill>
            <a:srgbClr val="C546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Не можна</a:t>
            </a:r>
            <a:r>
              <a:rPr lang="ru-RU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1228" y="863471"/>
            <a:ext cx="417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OTHER TITLES </a:t>
            </a:r>
            <a:r>
              <a:rPr lang="en-US" sz="2400" b="1" dirty="0" smtClean="0"/>
              <a:t>(</a:t>
            </a:r>
            <a:r>
              <a:rPr lang="ru-RU" sz="2400" b="1" dirty="0" smtClean="0"/>
              <a:t>інші назви)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25" y="4680858"/>
            <a:ext cx="10656922" cy="1676115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751339" y="635697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0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Ввести рік публікації матеріалу 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    День і місяць – факультативно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Вказати організацію, яка видала матеріал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8883" y="409903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DATE OF ISSUE </a:t>
            </a:r>
            <a:endParaRPr lang="uk-UA" sz="2400" b="1" dirty="0"/>
          </a:p>
          <a:p>
            <a:pPr algn="ctr"/>
            <a:r>
              <a:rPr lang="en-US" sz="2400" b="1" dirty="0" smtClean="0"/>
              <a:t>(дата публікації)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535632"/>
            <a:ext cx="2133785" cy="804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0533" y="4187658"/>
            <a:ext cx="417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PUBLISHER</a:t>
            </a:r>
            <a:r>
              <a:rPr lang="uk-UA" sz="2400" b="1" dirty="0"/>
              <a:t> </a:t>
            </a:r>
            <a:r>
              <a:rPr lang="en-US" sz="2400" b="1" dirty="0"/>
              <a:t> </a:t>
            </a:r>
            <a:endParaRPr lang="uk-UA" sz="2400" b="1" dirty="0"/>
          </a:p>
          <a:p>
            <a:pPr algn="ctr"/>
            <a:r>
              <a:rPr lang="en-US" sz="2400" b="1" dirty="0" smtClean="0"/>
              <a:t>(</a:t>
            </a:r>
            <a:r>
              <a:rPr lang="ru-RU" sz="2400" b="1" dirty="0" smtClean="0"/>
              <a:t>видавець)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40" y="4221986"/>
            <a:ext cx="2121592" cy="804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4799" y="63733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5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3616" y="419680"/>
            <a:ext cx="1818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CITATION</a:t>
            </a:r>
            <a:endParaRPr lang="uk-UA" sz="2400" b="1" dirty="0"/>
          </a:p>
          <a:p>
            <a:pPr algn="ctr"/>
            <a:r>
              <a:rPr lang="en-US" sz="2400" b="1" dirty="0" smtClean="0"/>
              <a:t>(</a:t>
            </a:r>
            <a:r>
              <a:rPr lang="ru-RU" sz="2400" b="1" dirty="0" smtClean="0"/>
              <a:t>цитування)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829" y="0"/>
            <a:ext cx="7413171" cy="51397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95" y="5366657"/>
            <a:ext cx="9733062" cy="1117773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487" y="5678684"/>
            <a:ext cx="518205" cy="993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13464" y="6405456"/>
            <a:ext cx="38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4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48" y="479372"/>
            <a:ext cx="2133785" cy="8047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5086" y="319864"/>
            <a:ext cx="868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•	Ввести повний бібліографічний опис для опублікованих матеріалів згідно ДСТУ ГОСТ 7.1-2006. Приклади є на головній сторінці Репозитарію</a:t>
            </a:r>
          </a:p>
          <a:p>
            <a:r>
              <a:rPr lang="ru-RU" sz="2400" b="1" dirty="0"/>
              <a:t>•	Бібліографічний опис має бути внесений мовою оригіналу. Статтю слід описувати мовою публікації, джерело (за знаком «//») – на мові оформлення джерела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5086" y="4466774"/>
            <a:ext cx="8512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•	Ввести прізвища та ініціали всіх авторів</a:t>
            </a:r>
          </a:p>
          <a:p>
            <a:r>
              <a:rPr lang="ru-RU" sz="2400" b="1" dirty="0"/>
              <a:t>•	У матеріалах конференцій вказати Місце проведення конференції, Дату проведення конференції та Вихідні дані (тобто де і коли видавався збірник)</a:t>
            </a:r>
          </a:p>
          <a:p>
            <a:r>
              <a:rPr lang="ru-RU" sz="2400" b="1" dirty="0"/>
              <a:t>•	Вказати </a:t>
            </a:r>
            <a:r>
              <a:rPr lang="ru-RU" sz="2400" b="1" dirty="0" err="1"/>
              <a:t>сторінки</a:t>
            </a:r>
            <a:r>
              <a:rPr lang="ru-RU" sz="2400" b="1" dirty="0"/>
              <a:t>, на яких розміщено матеріал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628188"/>
            <a:ext cx="12192000" cy="1464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2" y="2763134"/>
            <a:ext cx="11137553" cy="13290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716" y="5673500"/>
            <a:ext cx="518205" cy="993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27999" y="640052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5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7342" y="319864"/>
            <a:ext cx="8044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5" y="504530"/>
            <a:ext cx="2121592" cy="8047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3171" y="391991"/>
            <a:ext cx="808808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•  </a:t>
            </a:r>
            <a:r>
              <a:rPr lang="ru-RU" sz="2400" b="1" dirty="0"/>
              <a:t>Обрати з Прикладів бібліографічного опису (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https://repo.knmu.edu.ua/handle/123456789/1015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 </a:t>
            </a:r>
            <a:r>
              <a:rPr lang="ru-RU" sz="2400" b="1" dirty="0"/>
              <a:t>), той, що відповідає потребі, скопіювати його у документ програми </a:t>
            </a:r>
            <a:r>
              <a:rPr lang="en-US" sz="2400" b="1" dirty="0"/>
              <a:t>Word, </a:t>
            </a:r>
            <a:r>
              <a:rPr lang="ru-RU" sz="2400" b="1" dirty="0"/>
              <a:t>замінити дані на необхідні, зберігаючи бібліографічні і розділові знаки. Потім готовий опис скопіювати та розмістити у віконце</a:t>
            </a:r>
          </a:p>
          <a:p>
            <a:r>
              <a:rPr lang="ru-RU" sz="2000" dirty="0"/>
              <a:t>	</a:t>
            </a:r>
            <a:endParaRPr lang="ru-RU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989" y="5667100"/>
            <a:ext cx="518205" cy="9937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4" y="3058009"/>
            <a:ext cx="7536674" cy="3418159"/>
          </a:xfrm>
          <a:prstGeom prst="rect">
            <a:avLst/>
          </a:prstGeom>
          <a:ln w="889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717381" y="640301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8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37614" y="5355258"/>
            <a:ext cx="4121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dirty="0"/>
              <a:t>Борзенкова Вікторія Миколаївна</a:t>
            </a:r>
          </a:p>
          <a:p>
            <a:pPr algn="r"/>
            <a:r>
              <a:rPr lang="uk-UA" dirty="0"/>
              <a:t>головний бібліотекар</a:t>
            </a:r>
          </a:p>
          <a:p>
            <a:pPr algn="r"/>
            <a:r>
              <a:rPr lang="uk-UA" dirty="0"/>
              <a:t>інформаційно-бібліографічного відділу</a:t>
            </a:r>
          </a:p>
          <a:p>
            <a:pPr algn="r"/>
            <a:r>
              <a:rPr lang="uk-UA" dirty="0"/>
              <a:t>Наукової бібліотеки ХНМУ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34217" y="644139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27048" y="2215132"/>
            <a:ext cx="892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Деякі принципи функціонування Репозитарію ХНМУ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7048" y="2752008"/>
            <a:ext cx="9758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Що слід враховувати при розміщенні матеріалу у Репозитарій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1527048" y="3302161"/>
            <a:ext cx="443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Вимоги до файлу</a:t>
            </a:r>
            <a:endParaRPr lang="ru-RU" sz="28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57" y="2354830"/>
            <a:ext cx="243824" cy="2438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458" y="3428581"/>
            <a:ext cx="243861" cy="2438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457" y="2891687"/>
            <a:ext cx="243861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484914"/>
            <a:ext cx="12192000" cy="17634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7342" y="319864"/>
            <a:ext cx="8044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0257" y="504530"/>
            <a:ext cx="8131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•	Використовувати літери ВЕЛИКОГО РЕГІСТРУ поза правилами правопису</a:t>
            </a:r>
          </a:p>
          <a:p>
            <a:r>
              <a:rPr lang="ru-RU" sz="2400" b="1" dirty="0"/>
              <a:t>•	Змінювати послідовність ПІБ авторів</a:t>
            </a:r>
          </a:p>
          <a:p>
            <a:r>
              <a:rPr lang="ru-RU" sz="2400" b="1" dirty="0"/>
              <a:t>•	</a:t>
            </a:r>
            <a:r>
              <a:rPr lang="ru-RU" sz="2400" b="1" dirty="0" smtClean="0"/>
              <a:t>Переводити </a:t>
            </a:r>
            <a:r>
              <a:rPr lang="ru-RU" sz="2400" b="1" dirty="0"/>
              <a:t>дані на українську чи іншу мову</a:t>
            </a:r>
          </a:p>
          <a:p>
            <a:r>
              <a:rPr lang="ru-RU" sz="2400" b="1" dirty="0"/>
              <a:t>•	Тире і дефіс вживати невідповідно правопису</a:t>
            </a:r>
          </a:p>
          <a:p>
            <a:r>
              <a:rPr lang="ru-RU" sz="2400" b="1" dirty="0"/>
              <a:t>•	Необдумано використовувати пробіли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2" y="504530"/>
            <a:ext cx="2127688" cy="804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2887" y="4711964"/>
            <a:ext cx="10972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БОЯРСЬКИЙ Є. М. ДІАГНОСТИКА ЗАПАЛЬНИХ ЗАХВОРЮВАНЬ НИЖНІХ ДИХАЛЬНИХ ШЛЯХІВ У ДІТЕЙ / Г. О. АВДЄЄВСЬКА, Є. М. БОЯРСЬКИЙ // </a:t>
            </a:r>
            <a:r>
              <a:rPr lang="en-US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ISIC-2020 : [International Scientific Interdisciplinary Conference for medical students and young scientists, </a:t>
            </a:r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Харків, 08–09 жовтня 2020] : збірка тез / ХНМУ. – Харків, 2020. – С. 17–18</a:t>
            </a:r>
            <a:r>
              <a:rPr lang="ru-RU" sz="2000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.</a:t>
            </a:r>
            <a:r>
              <a:rPr lang="ru-RU" sz="20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45685" y="6423906"/>
            <a:ext cx="41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8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0"/>
            <a:ext cx="11811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Приклад складання бібліографічного опису статті чотирьох авторів зі збірки матеріалів конференції:</a:t>
            </a:r>
          </a:p>
          <a:p>
            <a:endParaRPr lang="ru-RU" sz="2000" b="1" dirty="0">
              <a:solidFill>
                <a:schemeClr val="bg1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Назва статті•/•Ініціали та прізвище першого автора,•ініціали та прізвища наступних авторів•//•Назва конференції•:•інформація про те, який захід проведено,•де проходила конференція,•коли проходила конференція•/•хто проводив конференцію.•–•Місто видання збірника•:•назва видавництва,•рік видання збірника.•–•Сторінки, на яких розміщено статтю.</a:t>
            </a:r>
          </a:p>
          <a:p>
            <a:endParaRPr lang="ru-RU" sz="2000" b="1" dirty="0">
              <a:solidFill>
                <a:schemeClr val="bg1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Результат:</a:t>
            </a:r>
          </a:p>
          <a:p>
            <a:endParaRPr lang="ru-RU" sz="2000" b="1" dirty="0">
              <a:solidFill>
                <a:schemeClr val="bg1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Магістратура•–•складова•частина•наукової•діяльності•фахівця•/•І.•І.•Соколова,•О.•Г.•Денисова, •О.•Ю.•Стоян,•О.•Г.•Ярошенко•//•Сучасний•стан•та•перспективи•підготовки•лікарів-інтернів• у•Харківському•національному•медичному•університеті•:•матеріали•ХХХІХ•навчально- методичної•конференції,•Харків,•11•квітня•2012•р.•/•ХНМУ.•–•Харків•:•ХНМУ,•2012.•–•С.•69–71.</a:t>
            </a:r>
          </a:p>
          <a:p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</a:t>
            </a:r>
          </a:p>
          <a:p>
            <a:r>
              <a:rPr lang="ru-RU" sz="2000" b="1" dirty="0">
                <a:solidFill>
                  <a:schemeClr val="bg1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(• – один пробіл)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04320" y="64008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1486" y="-17912"/>
            <a:ext cx="7380514" cy="68759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777" y="1007018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SERIES</a:t>
            </a:r>
            <a:r>
              <a:rPr lang="ru-RU" sz="2400" b="1" dirty="0"/>
              <a:t>/</a:t>
            </a:r>
            <a:r>
              <a:rPr lang="en-US" sz="2400" b="1" dirty="0"/>
              <a:t>REPORT NO</a:t>
            </a:r>
            <a:r>
              <a:rPr lang="ru-RU" sz="2400" b="1" dirty="0"/>
              <a:t> </a:t>
            </a:r>
            <a:r>
              <a:rPr lang="ru-RU" sz="2400" b="1" dirty="0" smtClean="0"/>
              <a:t>(номер серії/звіту)</a:t>
            </a:r>
            <a:r>
              <a:rPr lang="ru-RU" sz="2400" dirty="0" smtClean="0"/>
              <a:t> 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632" y="3890060"/>
            <a:ext cx="417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IDENTIFIERS</a:t>
            </a:r>
            <a:r>
              <a:rPr lang="uk-UA" sz="2400" b="1" dirty="0"/>
              <a:t> </a:t>
            </a:r>
            <a:r>
              <a:rPr lang="uk-UA" sz="2400" b="1" dirty="0" smtClean="0"/>
              <a:t>(ідентифікатори)</a:t>
            </a:r>
            <a:r>
              <a:rPr lang="uk-UA" sz="2400" dirty="0" smtClean="0"/>
              <a:t> 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00258" y="2763301"/>
            <a:ext cx="304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     Факультативно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4320" y="6409944"/>
            <a:ext cx="41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Обрати вид документу, що дійсно відповідає матеріалу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Обрати мову основного тексту твору</a:t>
            </a: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9033" y="509249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TYPE</a:t>
            </a:r>
            <a:endParaRPr lang="uk-UA" sz="2400" b="1" dirty="0"/>
          </a:p>
          <a:p>
            <a:pPr algn="ctr"/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ru-RU" sz="2400" b="1" dirty="0" smtClean="0"/>
              <a:t>тип / вид)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687002"/>
            <a:ext cx="2133785" cy="804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8768" y="1808989"/>
            <a:ext cx="3186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LANGUAGE </a:t>
            </a:r>
            <a:endParaRPr lang="uk-UA" sz="2400" b="1" dirty="0"/>
          </a:p>
          <a:p>
            <a:pPr algn="ctr"/>
            <a:r>
              <a:rPr lang="en-US" sz="2400" b="1" dirty="0" smtClean="0"/>
              <a:t>(</a:t>
            </a:r>
            <a:r>
              <a:rPr lang="ru-RU" sz="2400" b="1" dirty="0" smtClean="0"/>
              <a:t>мова)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4" y="3788229"/>
            <a:ext cx="10154685" cy="2666999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744949" y="6445648"/>
            <a:ext cx="40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Ввести основні терміни, що описують тематику чи зміст публікації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Ввести кожне словосполучення в окреме віконце, використовуючи функцію «+Додати ще»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Писати словосполучення з маленької літери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Не ставити знаки пунктуації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9033" y="542416"/>
            <a:ext cx="372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SUBJECT  KEYWORDS </a:t>
            </a:r>
            <a:r>
              <a:rPr lang="ru-RU" sz="2400" b="1" dirty="0" smtClean="0"/>
              <a:t>(ключові  слова  або словосполучення)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542416"/>
            <a:ext cx="2133785" cy="804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05" y="5040086"/>
            <a:ext cx="10868544" cy="1284513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39" y="5783000"/>
            <a:ext cx="524301" cy="999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4949" y="6413499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5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Вносити слова літерами ВЕЛИКОГО РЕГІСТРУ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Вносити словосполучення через кому в одне віконце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Починати кожне словосполучення з великої літери і наприкінці ставити знаки пунктуації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9033" y="542416"/>
            <a:ext cx="372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SUBJECT  KEYWORDS </a:t>
            </a:r>
            <a:r>
              <a:rPr lang="ru-RU" sz="2400" b="1" dirty="0" smtClean="0"/>
              <a:t>(ключові  слова  або словосполучення)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3" y="5094514"/>
            <a:ext cx="10863207" cy="1251857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47" y="542416"/>
            <a:ext cx="2127688" cy="804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76888" y="6417519"/>
            <a:ext cx="40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1486" y="0"/>
            <a:ext cx="73805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Анотації, резюме слід ввести після форматування тексту, виключивши використовування прихованих абзаців та розриви слів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059" y="420073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ABSTRACT </a:t>
            </a:r>
            <a:endParaRPr lang="uk-UA" sz="2400" b="1" dirty="0"/>
          </a:p>
          <a:p>
            <a:pPr algn="ctr"/>
            <a:r>
              <a:rPr lang="en-US" sz="2400" b="1" dirty="0" smtClean="0"/>
              <a:t>(</a:t>
            </a:r>
            <a:r>
              <a:rPr lang="ru-RU" sz="2400" b="1" dirty="0" smtClean="0"/>
              <a:t>анотація)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01" y="1251070"/>
            <a:ext cx="2133785" cy="804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7" y="2520314"/>
            <a:ext cx="6976645" cy="2289464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867893" y="4876797"/>
            <a:ext cx="6096000" cy="1754326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54639"/>
                </a:solidFill>
              </a:rPr>
              <a:t>Hypercholesterolemia is a huge problem¶</a:t>
            </a:r>
          </a:p>
          <a:p>
            <a:r>
              <a:rPr lang="en-US" dirty="0">
                <a:solidFill>
                  <a:srgbClr val="C54639"/>
                </a:solidFill>
              </a:rPr>
              <a:t>facing nowadayspopulation, and it behooves¶</a:t>
            </a:r>
          </a:p>
          <a:p>
            <a:r>
              <a:rPr lang="en-US" dirty="0">
                <a:solidFill>
                  <a:srgbClr val="C54639"/>
                </a:solidFill>
              </a:rPr>
              <a:t>us as health care professionals to get more¶</a:t>
            </a:r>
          </a:p>
          <a:p>
            <a:r>
              <a:rPr lang="en-US" dirty="0">
                <a:solidFill>
                  <a:srgbClr val="C54639"/>
                </a:solidFill>
              </a:rPr>
              <a:t>patients on efficacious therapies like sta-¶</a:t>
            </a:r>
          </a:p>
          <a:p>
            <a:r>
              <a:rPr lang="en-US" dirty="0">
                <a:solidFill>
                  <a:srgbClr val="C54639"/>
                </a:solidFill>
              </a:rPr>
              <a:t>tins which are cost-effective since they are¶</a:t>
            </a:r>
          </a:p>
          <a:p>
            <a:r>
              <a:rPr lang="en-US" dirty="0">
                <a:solidFill>
                  <a:srgbClr val="C54639"/>
                </a:solidFill>
              </a:rPr>
              <a:t>now largely generic.¶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00" y="3043200"/>
            <a:ext cx="1030313" cy="621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657" y="5647842"/>
            <a:ext cx="524301" cy="999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11685" y="637330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5286" y="0"/>
            <a:ext cx="74567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Використовувати літери ВЕЛИКОГО РЕГІСТРУ поза правилами правопису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Вносити занадто великі об’єми тексту</a:t>
            </a: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760" y="487988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ABSTRACT </a:t>
            </a:r>
            <a:r>
              <a:rPr lang="uk-UA" sz="2400" b="1" dirty="0"/>
              <a:t> </a:t>
            </a:r>
          </a:p>
          <a:p>
            <a:pPr algn="ctr"/>
            <a:r>
              <a:rPr lang="en-US" sz="2400" b="1" dirty="0" smtClean="0"/>
              <a:t>(</a:t>
            </a:r>
            <a:r>
              <a:rPr lang="ru-RU" sz="2400" b="1" dirty="0" smtClean="0"/>
              <a:t>анотація)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598" y="2363001"/>
            <a:ext cx="2127688" cy="804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4588" y="6419088"/>
            <a:ext cx="39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8828" y="-17912"/>
            <a:ext cx="7413171" cy="68759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Будь яка інша описова інформація. Можна вказати зміст матеріалу, відгуки, коментарі про матеріал тощо – ті дані, для яких відсутні окремі поля (в довільній формі), інформацію, яка призначається для адміністратора Репозитарію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868" y="591516"/>
            <a:ext cx="372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DESCRIPTION </a:t>
            </a:r>
            <a:endParaRPr lang="uk-UA" sz="2400" b="1" dirty="0"/>
          </a:p>
          <a:p>
            <a:pPr algn="ctr"/>
            <a:r>
              <a:rPr lang="en-US" sz="2400" b="1" dirty="0" smtClean="0"/>
              <a:t>(</a:t>
            </a:r>
            <a:r>
              <a:rPr lang="ru-RU" sz="2400" b="1" dirty="0" smtClean="0"/>
              <a:t>опис)</a:t>
            </a:r>
            <a:endParaRPr lang="uk-U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00258" y="776183"/>
            <a:ext cx="304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     Факультативно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98" y="4441372"/>
            <a:ext cx="11243439" cy="1970314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790737" y="640428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28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39020" y="568661"/>
            <a:ext cx="151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40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КРОК  </a:t>
            </a:r>
            <a:endParaRPr lang="ru-RU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1848" y="4782208"/>
            <a:ext cx="333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Прикріпити файл</a:t>
            </a:r>
            <a:endParaRPr lang="ru-RU" sz="2400" b="1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197" y="5616218"/>
            <a:ext cx="524301" cy="999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030"/>
          <a:stretch/>
        </p:blipFill>
        <p:spPr>
          <a:xfrm>
            <a:off x="0" y="0"/>
            <a:ext cx="739928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683" y="359228"/>
            <a:ext cx="889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4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703900" y="643138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29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051" y="4891109"/>
            <a:ext cx="243861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0422" y="3244334"/>
            <a:ext cx="2564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0"/>
            <a:ext cx="1181100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23192" y="640815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1CEACE-252F-9D47-6DFA-EA5B1EE14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16" y="506531"/>
            <a:ext cx="11189568" cy="5475605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BB1E3B-3951-943A-434B-627DF0F55C7A}"/>
              </a:ext>
            </a:extLst>
          </p:cNvPr>
          <p:cNvSpPr txBox="1"/>
          <p:nvPr/>
        </p:nvSpPr>
        <p:spPr>
          <a:xfrm>
            <a:off x="553915" y="6279898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solidFill>
                  <a:schemeClr val="bg1"/>
                </a:solidFill>
              </a:rPr>
              <a:t>https://repo.knmu.edu.ua/</a:t>
            </a:r>
          </a:p>
        </p:txBody>
      </p:sp>
    </p:spTree>
    <p:extLst>
      <p:ext uri="{BB962C8B-B14F-4D97-AF65-F5344CB8AC3E}">
        <p14:creationId xmlns:p14="http://schemas.microsoft.com/office/powerpoint/2010/main" val="29315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Використовувати рекомендований формат (pdf з окремим текстовим шаром)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Розмір файлу має бути не більше 500 Мб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У файлі мають бути назва твору і ПІБ всіх авторів</a:t>
            </a:r>
          </a:p>
          <a:p>
            <a:pPr lvl="0" defTabSz="914400"/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Назви файлів мають були </a:t>
            </a:r>
          </a:p>
          <a:p>
            <a:pPr lvl="0" defTabSz="914400"/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коректними  та змістовними </a:t>
            </a:r>
          </a:p>
          <a:p>
            <a:pPr lvl="0" defTabSz="914400"/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(осмисленими)  і  довжиною </a:t>
            </a:r>
          </a:p>
          <a:p>
            <a:pPr lvl="0" defTabSz="914400"/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до 50 символів. Рекомендована </a:t>
            </a:r>
          </a:p>
          <a:p>
            <a:pPr lvl="0" defTabSz="914400"/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назва файлу латиницею у форматі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Author1_Title.pdf.</a:t>
            </a:r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r>
              <a:rPr lang="en-US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Наприклад, </a:t>
            </a:r>
          </a:p>
          <a:p>
            <a:pPr lvl="0" defTabSz="914400"/>
            <a:r>
              <a:rPr lang="en-US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Sydorenko1_Marker_oxidative_stress.pdf</a:t>
            </a:r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9638" y="363293"/>
            <a:ext cx="239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ФАЙЛ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363293"/>
            <a:ext cx="2133785" cy="804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743" y="2899309"/>
            <a:ext cx="5902626" cy="3599461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859" y="5730804"/>
            <a:ext cx="524301" cy="999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66884" y="636130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1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У файл, крім сторінок з твором, додати скан титульного листка або обгортки, залежно від того, де є вся інформація про видання, та сторінку зі змісту, де вказано заявлений твір</a:t>
            </a: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ru-RU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9638" y="363293"/>
            <a:ext cx="239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ФАЙЛ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363293"/>
            <a:ext cx="2121592" cy="804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27" y="2991254"/>
            <a:ext cx="2664373" cy="3649032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180" y="2991254"/>
            <a:ext cx="2574317" cy="3649032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294" y="2991254"/>
            <a:ext cx="2817718" cy="3649032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997" y="5640455"/>
            <a:ext cx="524301" cy="999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5176" y="638251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5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47" y="0"/>
            <a:ext cx="708378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Використовувати файли без окремого текстового шару (текст не копіюється построково)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Сторінки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тексту розташовувати  непослідовно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. Не слід розміщувати розвороти сторінок</a:t>
            </a:r>
          </a:p>
          <a:p>
            <a:pPr lvl="0" defTabSz="914400"/>
            <a:r>
              <a:rPr lang="ru-RU" sz="2400" b="1" dirty="0">
                <a:solidFill>
                  <a:schemeClr val="bg1"/>
                </a:solidFill>
                <a:latin typeface="Calibri" panose="020F0502020204030204"/>
                <a:ea typeface="Microsoft Himalaya" panose="01010100010101010101" pitchFamily="2" charset="0"/>
                <a:cs typeface="Microsoft Himalaya" panose="01010100010101010101" pitchFamily="2" charset="0"/>
              </a:rPr>
              <a:t>•  Файл повинен виглядати належно, з рівно відсканованими сторінками, рівно обрізаними полями</a:t>
            </a:r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 defTabSz="914400"/>
            <a:endParaRPr lang="uk-UA" sz="2400" b="1" dirty="0">
              <a:solidFill>
                <a:schemeClr val="bg1"/>
              </a:solidFill>
              <a:latin typeface="Calibri" panose="020F0502020204030204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7" y="338064"/>
            <a:ext cx="2127688" cy="804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832" y="338064"/>
            <a:ext cx="2395936" cy="646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4320" y="636422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5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4" r="1567"/>
          <a:stretch/>
        </p:blipFill>
        <p:spPr>
          <a:xfrm>
            <a:off x="3404616" y="0"/>
            <a:ext cx="8787384" cy="6901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84516" y="641908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" y="1252728"/>
            <a:ext cx="3072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Далі надається згода на Авторський договір і залишається очікувати на результат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При виконанні всіх вимог матеріал буде </a:t>
            </a:r>
            <a:r>
              <a:rPr lang="ru-RU" sz="2400" b="1" dirty="0" smtClean="0"/>
              <a:t>затверджено </a:t>
            </a:r>
            <a:r>
              <a:rPr lang="ru-RU" sz="2400" b="1" dirty="0"/>
              <a:t>до розміщення</a:t>
            </a:r>
          </a:p>
        </p:txBody>
      </p:sp>
    </p:spTree>
    <p:extLst>
      <p:ext uri="{BB962C8B-B14F-4D97-AF65-F5344CB8AC3E}">
        <p14:creationId xmlns:p14="http://schemas.microsoft.com/office/powerpoint/2010/main" val="9212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62" y="1399411"/>
            <a:ext cx="9805726" cy="1756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528" y="4485783"/>
            <a:ext cx="1720925" cy="1720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0453" y="632788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04872" y="4758220"/>
            <a:ext cx="7052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/>
              <a:t>Борзенкова Вікторія Миколаївна</a:t>
            </a:r>
          </a:p>
          <a:p>
            <a:pPr algn="r"/>
            <a:r>
              <a:rPr lang="uk-UA" sz="2400" dirty="0"/>
              <a:t>2022</a:t>
            </a:r>
          </a:p>
          <a:p>
            <a:pPr algn="r"/>
            <a:r>
              <a:rPr lang="uk-UA" sz="2400" dirty="0" smtClean="0"/>
              <a:t>0679010520</a:t>
            </a:r>
          </a:p>
          <a:p>
            <a:pPr algn="r"/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repo.knmu.edu.ua/handle/123456789/30901</a:t>
            </a:r>
            <a:endParaRPr lang="uk-UA" sz="2400" dirty="0" smtClean="0"/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99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0422" y="3244334"/>
            <a:ext cx="2564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855" t="31476" b="2125"/>
          <a:stretch/>
        </p:blipFill>
        <p:spPr>
          <a:xfrm>
            <a:off x="-21022" y="-1"/>
            <a:ext cx="12213022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5760" y="634593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0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9488" t="621" r="18943" b="-621"/>
          <a:stretch/>
        </p:blipFill>
        <p:spPr>
          <a:xfrm>
            <a:off x="0" y="0"/>
            <a:ext cx="7696200" cy="6875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98949" y="633969"/>
            <a:ext cx="17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40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КРОК</a:t>
            </a:r>
            <a:endParaRPr lang="ru-RU" sz="6000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3770" y="4376057"/>
            <a:ext cx="353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a typeface="Microsoft Himalaya" panose="01010100010101010101" pitchFamily="2" charset="0"/>
                <a:cs typeface="Microsoft Himalaya" panose="01010100010101010101" pitchFamily="2" charset="0"/>
              </a:rPr>
              <a:t>Необхідно перевірити, чи не було розміщено цей матеріал раніше</a:t>
            </a:r>
          </a:p>
          <a:p>
            <a:r>
              <a:rPr lang="ru-RU" sz="2400" b="1" dirty="0">
                <a:ea typeface="Microsoft Himalaya" panose="01010100010101010101" pitchFamily="2" charset="0"/>
                <a:cs typeface="Microsoft Himalaya" panose="01010100010101010101" pitchFamily="2" charset="0"/>
              </a:rPr>
              <a:t> (можливо</a:t>
            </a:r>
            <a:r>
              <a:rPr lang="ru-RU" sz="2400" b="1" dirty="0"/>
              <a:t>, в колекції іншої кафедри)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0514" y="402392"/>
            <a:ext cx="522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/>
              <a:t>1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793990" y="63825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62" y="4477501"/>
            <a:ext cx="243861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2262"/>
          <a:stretch/>
        </p:blipFill>
        <p:spPr>
          <a:xfrm>
            <a:off x="7859487" y="0"/>
            <a:ext cx="4332515" cy="6868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765" y="396765"/>
            <a:ext cx="212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КРОК </a:t>
            </a:r>
            <a:r>
              <a:rPr lang="uk-UA" sz="60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2</a:t>
            </a:r>
            <a:endParaRPr lang="ru-RU" sz="6000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691" y="4141075"/>
            <a:ext cx="6650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a typeface="Microsoft Himalaya" panose="01010100010101010101" pitchFamily="2" charset="0"/>
                <a:cs typeface="Microsoft Himalaya" panose="01010100010101010101" pitchFamily="2" charset="0"/>
              </a:rPr>
              <a:t>Правильно обрати зібрання (колекцію):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ea typeface="Microsoft Himalaya" panose="01010100010101010101" pitchFamily="2" charset="0"/>
                <a:cs typeface="Microsoft Himalaya" panose="01010100010101010101" pitchFamily="2" charset="0"/>
              </a:rPr>
              <a:t> лекційні матеріали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ea typeface="Microsoft Himalaya" panose="01010100010101010101" pitchFamily="2" charset="0"/>
                <a:cs typeface="Microsoft Himalaya" panose="01010100010101010101" pitchFamily="2" charset="0"/>
              </a:rPr>
              <a:t>	навчально-методичні матеріали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ea typeface="Microsoft Himalaya" panose="01010100010101010101" pitchFamily="2" charset="0"/>
                <a:cs typeface="Microsoft Himalaya" panose="01010100010101010101" pitchFamily="2" charset="0"/>
              </a:rPr>
              <a:t>	наукові праці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ea typeface="Microsoft Himalaya" panose="01010100010101010101" pitchFamily="2" charset="0"/>
                <a:cs typeface="Microsoft Himalaya" panose="01010100010101010101" pitchFamily="2" charset="0"/>
              </a:rPr>
              <a:t>	наукові роботи молодих вчених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843609" y="58377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786616" y="64651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65" y="4239757"/>
            <a:ext cx="243861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85" y="316386"/>
            <a:ext cx="5247027" cy="2638236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84" y="3388523"/>
            <a:ext cx="5357830" cy="2227730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Стрелка вправо 6"/>
          <p:cNvSpPr/>
          <p:nvPr/>
        </p:nvSpPr>
        <p:spPr>
          <a:xfrm rot="5400000">
            <a:off x="2641066" y="29292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586" y="4502905"/>
            <a:ext cx="5620999" cy="2121592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769849" y="5534002"/>
            <a:ext cx="524301" cy="993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956" y="316386"/>
            <a:ext cx="5178480" cy="2638236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sp>
        <p:nvSpPr>
          <p:cNvPr id="18" name="Овал 17"/>
          <p:cNvSpPr/>
          <p:nvPr/>
        </p:nvSpPr>
        <p:spPr>
          <a:xfrm>
            <a:off x="554086" y="218452"/>
            <a:ext cx="937258" cy="532663"/>
          </a:xfrm>
          <a:prstGeom prst="ellipse">
            <a:avLst/>
          </a:prstGeom>
          <a:noFill/>
          <a:ln w="88900">
            <a:solidFill>
              <a:srgbClr val="C54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78" y="4672831"/>
            <a:ext cx="1030313" cy="6218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5760" y="2000510"/>
            <a:ext cx="2275835" cy="830822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9956" y="3388523"/>
            <a:ext cx="5178480" cy="2210723"/>
          </a:xfrm>
          <a:prstGeom prst="rect">
            <a:avLst/>
          </a:prstGeom>
          <a:ln w="8890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3585" y="2768366"/>
            <a:ext cx="524301" cy="993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993585" y="5353004"/>
            <a:ext cx="524301" cy="993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29489" y="64398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9488" t="621" r="18943" b="-621"/>
          <a:stretch/>
        </p:blipFill>
        <p:spPr>
          <a:xfrm>
            <a:off x="76200" y="0"/>
            <a:ext cx="7614745" cy="6875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01050" y="686149"/>
            <a:ext cx="153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4000" dirty="0">
                <a:ea typeface="Microsoft Himalaya" panose="01010100010101010101" pitchFamily="2" charset="0"/>
                <a:cs typeface="Microsoft Himalaya" panose="01010100010101010101" pitchFamily="2" charset="0"/>
              </a:rPr>
              <a:t>КРОК</a:t>
            </a:r>
            <a:endParaRPr lang="ru-RU" sz="6000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1848" y="4635387"/>
            <a:ext cx="333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a typeface="Microsoft Himalaya" panose="01010100010101010101" pitchFamily="2" charset="0"/>
                <a:cs typeface="Microsoft Himalaya" panose="01010100010101010101" pitchFamily="2" charset="0"/>
              </a:rPr>
              <a:t>Правильно заповнити всі поля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752" y="5531776"/>
            <a:ext cx="524301" cy="999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61457" y="478596"/>
            <a:ext cx="55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3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1813628" y="643138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626" y="4746498"/>
            <a:ext cx="243861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487" t="21475" r="1332" b="16082"/>
          <a:stretch/>
        </p:blipFill>
        <p:spPr>
          <a:xfrm>
            <a:off x="0" y="775498"/>
            <a:ext cx="12192000" cy="6082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59768" y="64282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620_TF77929380.potx" id="{67EFF964-FA2B-429E-926E-6E33DFCDEACF}" vid="{4990CF1E-A862-4CC9-B573-BA5FBE23659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Глубина</Template>
  <TotalTime>0</TotalTime>
  <Words>1251</Words>
  <Application>Microsoft Office PowerPoint</Application>
  <PresentationFormat>Широкоэкранный</PresentationFormat>
  <Paragraphs>309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Corbel</vt:lpstr>
      <vt:lpstr>Microsoft Himalaya</vt:lpstr>
      <vt:lpstr>Глубина</vt:lpstr>
      <vt:lpstr>ЗАПОБІГАННЯ  ПОМИЛОК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2022-09-23T13:09:17Z</dcterms:created>
  <dcterms:modified xsi:type="dcterms:W3CDTF">2022-10-26T13:58:24Z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