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8" r:id="rId3"/>
    <p:sldId id="264" r:id="rId4"/>
    <p:sldId id="263" r:id="rId5"/>
    <p:sldId id="265" r:id="rId6"/>
    <p:sldId id="259" r:id="rId7"/>
    <p:sldId id="260" r:id="rId8"/>
    <p:sldId id="261" r:id="rId9"/>
    <p:sldId id="266" r:id="rId10"/>
    <p:sldId id="269" r:id="rId11"/>
    <p:sldId id="268" r:id="rId12"/>
    <p:sldId id="267"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58"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2000" b="1" dirty="0" err="1"/>
              <a:t>Агрегація</a:t>
            </a:r>
            <a:r>
              <a:rPr lang="ru-RU" sz="2000" b="1" dirty="0"/>
              <a:t> </a:t>
            </a:r>
            <a:r>
              <a:rPr lang="ru-RU" sz="2000" b="1" dirty="0" err="1"/>
              <a:t>тромбоцитів</a:t>
            </a:r>
            <a:endParaRPr lang="ru-RU" sz="2000"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До стоматологічного втручання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Лист1!$A$2:$A$4</c:f>
              <c:strCache>
                <c:ptCount val="3"/>
                <c:pt idx="0">
                  <c:v>АДФ-індукована агрегація</c:v>
                </c:pt>
                <c:pt idx="1">
                  <c:v>Адреналін-індукована агрегація</c:v>
                </c:pt>
                <c:pt idx="2">
                  <c:v>Колаген-індукована агрегація</c:v>
                </c:pt>
              </c:strCache>
            </c:strRef>
          </c:cat>
          <c:val>
            <c:numRef>
              <c:f>Лист1!$B$2:$B$4</c:f>
              <c:numCache>
                <c:formatCode>General</c:formatCode>
                <c:ptCount val="3"/>
                <c:pt idx="0">
                  <c:v>55</c:v>
                </c:pt>
                <c:pt idx="1">
                  <c:v>40</c:v>
                </c:pt>
                <c:pt idx="2">
                  <c:v>49</c:v>
                </c:pt>
              </c:numCache>
            </c:numRef>
          </c:val>
          <c:extLst>
            <c:ext xmlns:c16="http://schemas.microsoft.com/office/drawing/2014/chart" uri="{C3380CC4-5D6E-409C-BE32-E72D297353CC}">
              <c16:uniqueId val="{00000000-AFA7-4EB1-AEFA-FC928CAE44EE}"/>
            </c:ext>
          </c:extLst>
        </c:ser>
        <c:ser>
          <c:idx val="1"/>
          <c:order val="1"/>
          <c:tx>
            <c:strRef>
              <c:f>Лист1!$C$1</c:f>
              <c:strCache>
                <c:ptCount val="1"/>
                <c:pt idx="0">
                  <c:v>Після введення препаратів для седації</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Лист1!$A$2:$A$4</c:f>
              <c:strCache>
                <c:ptCount val="3"/>
                <c:pt idx="0">
                  <c:v>АДФ-індукована агрегація</c:v>
                </c:pt>
                <c:pt idx="1">
                  <c:v>Адреналін-індукована агрегація</c:v>
                </c:pt>
                <c:pt idx="2">
                  <c:v>Колаген-індукована агрегація</c:v>
                </c:pt>
              </c:strCache>
            </c:strRef>
          </c:cat>
          <c:val>
            <c:numRef>
              <c:f>Лист1!$C$2:$C$4</c:f>
              <c:numCache>
                <c:formatCode>General</c:formatCode>
                <c:ptCount val="3"/>
                <c:pt idx="0">
                  <c:v>32</c:v>
                </c:pt>
                <c:pt idx="1">
                  <c:v>28</c:v>
                </c:pt>
                <c:pt idx="2">
                  <c:v>31</c:v>
                </c:pt>
              </c:numCache>
            </c:numRef>
          </c:val>
          <c:extLst>
            <c:ext xmlns:c16="http://schemas.microsoft.com/office/drawing/2014/chart" uri="{C3380CC4-5D6E-409C-BE32-E72D297353CC}">
              <c16:uniqueId val="{00000001-AFA7-4EB1-AEFA-FC928CAE44EE}"/>
            </c:ext>
          </c:extLst>
        </c:ser>
        <c:ser>
          <c:idx val="2"/>
          <c:order val="2"/>
          <c:tx>
            <c:strRef>
              <c:f>Лист1!$D$1</c:f>
              <c:strCache>
                <c:ptCount val="1"/>
                <c:pt idx="0">
                  <c:v>Столбец1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Лист1!$A$2:$A$4</c:f>
              <c:strCache>
                <c:ptCount val="3"/>
                <c:pt idx="0">
                  <c:v>АДФ-індукована агрегація</c:v>
                </c:pt>
                <c:pt idx="1">
                  <c:v>Адреналін-індукована агрегація</c:v>
                </c:pt>
                <c:pt idx="2">
                  <c:v>Колаген-індукована агрегація</c:v>
                </c:pt>
              </c:strCache>
            </c:strRef>
          </c:cat>
          <c:val>
            <c:numRef>
              <c:f>Лист1!$D$2:$D$4</c:f>
              <c:numCache>
                <c:formatCode>General</c:formatCode>
                <c:ptCount val="3"/>
              </c:numCache>
            </c:numRef>
          </c:val>
          <c:extLst>
            <c:ext xmlns:c16="http://schemas.microsoft.com/office/drawing/2014/chart" uri="{C3380CC4-5D6E-409C-BE32-E72D297353CC}">
              <c16:uniqueId val="{00000002-AFA7-4EB1-AEFA-FC928CAE44EE}"/>
            </c:ext>
          </c:extLst>
        </c:ser>
        <c:dLbls>
          <c:dLblPos val="outEnd"/>
          <c:showLegendKey val="0"/>
          <c:showVal val="1"/>
          <c:showCatName val="0"/>
          <c:showSerName val="0"/>
          <c:showPercent val="0"/>
          <c:showBubbleSize val="0"/>
        </c:dLbls>
        <c:gapWidth val="219"/>
        <c:overlap val="-27"/>
        <c:axId val="127781888"/>
        <c:axId val="127992576"/>
      </c:barChart>
      <c:catAx>
        <c:axId val="12778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7992576"/>
        <c:crosses val="autoZero"/>
        <c:auto val="1"/>
        <c:lblAlgn val="ctr"/>
        <c:lblOffset val="100"/>
        <c:noMultiLvlLbl val="0"/>
      </c:catAx>
      <c:valAx>
        <c:axId val="127992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7781888"/>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711F2302-2A18-44AB-ADFE-6FD7F66436BB}" type="datetimeFigureOut">
              <a:rPr lang="ru-RU" smtClean="0"/>
              <a:t>22.06.2022</a:t>
            </a:fld>
            <a:endParaRPr lang="ru-RU"/>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01A703B4-FFD5-44B6-B168-DFBB3B0BD96F}" type="slidenum">
              <a:rPr lang="ru-RU" smtClean="0"/>
              <a:t>‹#›</a:t>
            </a:fld>
            <a:endParaRPr lang="ru-RU"/>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65974606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11F2302-2A18-44AB-ADFE-6FD7F66436BB}" type="datetimeFigureOut">
              <a:rPr lang="ru-RU" smtClean="0"/>
              <a:t>22.06.2022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1A703B4-FFD5-44B6-B168-DFBB3B0BD96F}" type="slidenum">
              <a:rPr lang="ru-RU" smtClean="0"/>
              <a:t>‹#›</a:t>
            </a:fld>
            <a:endParaRPr lang="ru-RU"/>
          </a:p>
        </p:txBody>
      </p:sp>
    </p:spTree>
    <p:extLst>
      <p:ext uri="{BB962C8B-B14F-4D97-AF65-F5344CB8AC3E}">
        <p14:creationId xmlns:p14="http://schemas.microsoft.com/office/powerpoint/2010/main" val="4092618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11F2302-2A18-44AB-ADFE-6FD7F66436BB}" type="datetimeFigureOut">
              <a:rPr lang="ru-RU" smtClean="0"/>
              <a:t>22.06.2022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1A703B4-FFD5-44B6-B168-DFBB3B0BD96F}" type="slidenum">
              <a:rPr lang="ru-RU" smtClean="0"/>
              <a:t>‹#›</a:t>
            </a:fld>
            <a:endParaRPr lang="ru-RU"/>
          </a:p>
        </p:txBody>
      </p:sp>
    </p:spTree>
    <p:extLst>
      <p:ext uri="{BB962C8B-B14F-4D97-AF65-F5344CB8AC3E}">
        <p14:creationId xmlns:p14="http://schemas.microsoft.com/office/powerpoint/2010/main" val="588688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11F2302-2A18-44AB-ADFE-6FD7F66436BB}" type="datetimeFigureOut">
              <a:rPr lang="ru-RU" smtClean="0"/>
              <a:t>22.06.2022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1A703B4-FFD5-44B6-B168-DFBB3B0BD96F}" type="slidenum">
              <a:rPr lang="ru-RU" smtClean="0"/>
              <a:t>‹#›</a:t>
            </a:fld>
            <a:endParaRPr lang="ru-RU"/>
          </a:p>
        </p:txBody>
      </p:sp>
    </p:spTree>
    <p:extLst>
      <p:ext uri="{BB962C8B-B14F-4D97-AF65-F5344CB8AC3E}">
        <p14:creationId xmlns:p14="http://schemas.microsoft.com/office/powerpoint/2010/main" val="3807404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711F2302-2A18-44AB-ADFE-6FD7F66436BB}" type="datetimeFigureOut">
              <a:rPr lang="ru-RU" smtClean="0"/>
              <a:t>22.06.2022</a:t>
            </a:fld>
            <a:endParaRPr lang="ru-RU"/>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01A703B4-FFD5-44B6-B168-DFBB3B0BD96F}" type="slidenum">
              <a:rPr lang="ru-RU" smtClean="0"/>
              <a:t>‹#›</a:t>
            </a:fld>
            <a:endParaRPr lang="ru-RU"/>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19697150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11F2302-2A18-44AB-ADFE-6FD7F66436BB}" type="datetimeFigureOut">
              <a:rPr lang="ru-RU" smtClean="0"/>
              <a:t>22.06.2022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1A703B4-FFD5-44B6-B168-DFBB3B0BD96F}" type="slidenum">
              <a:rPr lang="ru-RU" smtClean="0"/>
              <a:t>‹#›</a:t>
            </a:fld>
            <a:endParaRPr lang="ru-RU"/>
          </a:p>
        </p:txBody>
      </p:sp>
    </p:spTree>
    <p:extLst>
      <p:ext uri="{BB962C8B-B14F-4D97-AF65-F5344CB8AC3E}">
        <p14:creationId xmlns:p14="http://schemas.microsoft.com/office/powerpoint/2010/main" val="418680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11F2302-2A18-44AB-ADFE-6FD7F66436BB}" type="datetimeFigureOut">
              <a:rPr lang="ru-RU" smtClean="0"/>
              <a:t>22.06.2022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1A703B4-FFD5-44B6-B168-DFBB3B0BD96F}" type="slidenum">
              <a:rPr lang="ru-RU" smtClean="0"/>
              <a:t>‹#›</a:t>
            </a:fld>
            <a:endParaRPr lang="ru-RU"/>
          </a:p>
        </p:txBody>
      </p:sp>
    </p:spTree>
    <p:extLst>
      <p:ext uri="{BB962C8B-B14F-4D97-AF65-F5344CB8AC3E}">
        <p14:creationId xmlns:p14="http://schemas.microsoft.com/office/powerpoint/2010/main" val="1419738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11F2302-2A18-44AB-ADFE-6FD7F66436BB}" type="datetimeFigureOut">
              <a:rPr lang="ru-RU" smtClean="0"/>
              <a:t>22.06.2022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1A703B4-FFD5-44B6-B168-DFBB3B0BD96F}" type="slidenum">
              <a:rPr lang="ru-RU" smtClean="0"/>
              <a:t>‹#›</a:t>
            </a:fld>
            <a:endParaRPr lang="ru-RU"/>
          </a:p>
        </p:txBody>
      </p:sp>
    </p:spTree>
    <p:extLst>
      <p:ext uri="{BB962C8B-B14F-4D97-AF65-F5344CB8AC3E}">
        <p14:creationId xmlns:p14="http://schemas.microsoft.com/office/powerpoint/2010/main" val="3984972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F2302-2A18-44AB-ADFE-6FD7F66436BB}" type="datetimeFigureOut">
              <a:rPr lang="ru-RU" smtClean="0"/>
              <a:t>22.06.2022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1A703B4-FFD5-44B6-B168-DFBB3B0BD96F}" type="slidenum">
              <a:rPr lang="ru-RU" smtClean="0"/>
              <a:t>‹#›</a:t>
            </a:fld>
            <a:endParaRPr lang="ru-RU"/>
          </a:p>
        </p:txBody>
      </p:sp>
    </p:spTree>
    <p:extLst>
      <p:ext uri="{BB962C8B-B14F-4D97-AF65-F5344CB8AC3E}">
        <p14:creationId xmlns:p14="http://schemas.microsoft.com/office/powerpoint/2010/main" val="3176254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11F2302-2A18-44AB-ADFE-6FD7F66436BB}" type="datetimeFigureOut">
              <a:rPr lang="ru-RU" smtClean="0"/>
              <a:t>22.06.2022</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1A703B4-FFD5-44B6-B168-DFBB3B0BD96F}"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5292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11F2302-2A18-44AB-ADFE-6FD7F66436BB}" type="datetimeFigureOut">
              <a:rPr lang="ru-RU" smtClean="0"/>
              <a:t>22.06.2022</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1A703B4-FFD5-44B6-B168-DFBB3B0BD96F}"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7982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711F2302-2A18-44AB-ADFE-6FD7F66436BB}" type="datetimeFigureOut">
              <a:rPr lang="ru-RU" smtClean="0"/>
              <a:t>22.06.2022</a:t>
            </a:fld>
            <a:endParaRPr lang="ru-RU"/>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ru-RU"/>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01A703B4-FFD5-44B6-B168-DFBB3B0BD96F}" type="slidenum">
              <a:rPr lang="ru-RU" smtClean="0"/>
              <a:t>‹#›</a:t>
            </a:fld>
            <a:endParaRPr lang="ru-RU"/>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024300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www.kmed.com.ua/" TargetMode="Externa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hyperlink" Target="https://www.gov.uk/government/news/almost-9-out-of-10-child-hospital-tooth-extractions-due-to-decay" TargetMode="Externa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071396" y="3545633"/>
            <a:ext cx="8524176" cy="1430991"/>
          </a:xfrm>
        </p:spPr>
        <p:txBody>
          <a:bodyPr>
            <a:noAutofit/>
          </a:bodyPr>
          <a:lstStyle/>
          <a:p>
            <a:r>
              <a:rPr lang="uk-UA" sz="3200" b="1" dirty="0"/>
              <a:t>ОСОБЛИВОСТІ ГЕМОСТАЗУ ПРИ ХІРУРГІЧНІЙ САНАЦІЇ ДІТЕЙ МОЛОДШОГО ВІКУ В УМОВАХ СЕДАЦІЇ</a:t>
            </a:r>
            <a:endParaRPr lang="ru-RU" sz="3200" dirty="0"/>
          </a:p>
        </p:txBody>
      </p:sp>
      <p:sp>
        <p:nvSpPr>
          <p:cNvPr id="3" name="Подзаголовок 2"/>
          <p:cNvSpPr>
            <a:spLocks noGrp="1"/>
          </p:cNvSpPr>
          <p:nvPr>
            <p:ph type="subTitle" idx="1"/>
          </p:nvPr>
        </p:nvSpPr>
        <p:spPr>
          <a:xfrm>
            <a:off x="1391216" y="5309118"/>
            <a:ext cx="5046906" cy="1218432"/>
          </a:xfrm>
        </p:spPr>
        <p:txBody>
          <a:bodyPr>
            <a:normAutofit fontScale="77500" lnSpcReduction="20000"/>
          </a:bodyPr>
          <a:lstStyle/>
          <a:p>
            <a:r>
              <a:rPr lang="ru-RU" dirty="0" err="1">
                <a:solidFill>
                  <a:schemeClr val="tx1"/>
                </a:solidFill>
              </a:rPr>
              <a:t>Харківський</a:t>
            </a:r>
            <a:r>
              <a:rPr lang="ru-RU" dirty="0">
                <a:solidFill>
                  <a:schemeClr val="tx1"/>
                </a:solidFill>
              </a:rPr>
              <a:t> </a:t>
            </a:r>
            <a:r>
              <a:rPr lang="ru-RU" dirty="0" err="1">
                <a:solidFill>
                  <a:schemeClr val="tx1"/>
                </a:solidFill>
              </a:rPr>
              <a:t>національний</a:t>
            </a:r>
            <a:r>
              <a:rPr lang="ru-RU" dirty="0">
                <a:solidFill>
                  <a:schemeClr val="tx1"/>
                </a:solidFill>
              </a:rPr>
              <a:t> </a:t>
            </a:r>
            <a:r>
              <a:rPr lang="ru-RU" dirty="0" err="1">
                <a:solidFill>
                  <a:schemeClr val="tx1"/>
                </a:solidFill>
              </a:rPr>
              <a:t>медичний</a:t>
            </a:r>
            <a:r>
              <a:rPr lang="ru-RU" dirty="0">
                <a:solidFill>
                  <a:schemeClr val="tx1"/>
                </a:solidFill>
              </a:rPr>
              <a:t> </a:t>
            </a:r>
            <a:r>
              <a:rPr lang="ru-RU" dirty="0" err="1">
                <a:solidFill>
                  <a:schemeClr val="tx1"/>
                </a:solidFill>
              </a:rPr>
              <a:t>університет</a:t>
            </a:r>
            <a:endParaRPr lang="ru-RU" dirty="0">
              <a:solidFill>
                <a:schemeClr val="tx1"/>
              </a:solidFill>
            </a:endParaRPr>
          </a:p>
          <a:p>
            <a:r>
              <a:rPr lang="ru-RU" dirty="0">
                <a:solidFill>
                  <a:schemeClr val="tx1"/>
                </a:solidFill>
              </a:rPr>
              <a:t>Кафедра </a:t>
            </a:r>
            <a:r>
              <a:rPr lang="ru-RU" dirty="0" err="1">
                <a:solidFill>
                  <a:schemeClr val="tx1"/>
                </a:solidFill>
              </a:rPr>
              <a:t>стоматології</a:t>
            </a:r>
            <a:endParaRPr lang="ru-RU" dirty="0">
              <a:solidFill>
                <a:schemeClr val="tx1"/>
              </a:solidFill>
            </a:endParaRPr>
          </a:p>
          <a:p>
            <a:r>
              <a:rPr lang="uk-UA" dirty="0">
                <a:solidFill>
                  <a:srgbClr val="FF0000"/>
                </a:solidFill>
              </a:rPr>
              <a:t>Доцент Стоян О.Ю</a:t>
            </a:r>
          </a:p>
          <a:p>
            <a:r>
              <a:rPr lang="uk-UA" dirty="0">
                <a:solidFill>
                  <a:srgbClr val="FF0000"/>
                </a:solidFill>
              </a:rPr>
              <a:t>Доцент Денисова О.Г., </a:t>
            </a:r>
          </a:p>
        </p:txBody>
      </p:sp>
      <p:sp>
        <p:nvSpPr>
          <p:cNvPr id="4" name="Подзаголовок 2"/>
          <p:cNvSpPr txBox="1">
            <a:spLocks/>
          </p:cNvSpPr>
          <p:nvPr/>
        </p:nvSpPr>
        <p:spPr>
          <a:xfrm>
            <a:off x="1391216" y="1276540"/>
            <a:ext cx="6399845" cy="19365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400" dirty="0" err="1"/>
              <a:t>Всеукраїнська</a:t>
            </a:r>
            <a:r>
              <a:rPr lang="ru-RU" sz="1400" dirty="0"/>
              <a:t> </a:t>
            </a:r>
            <a:r>
              <a:rPr lang="ru-RU" sz="1400" dirty="0" err="1"/>
              <a:t>міждисциплінарна</a:t>
            </a:r>
            <a:r>
              <a:rPr lang="ru-RU" sz="1400" dirty="0"/>
              <a:t> </a:t>
            </a:r>
            <a:r>
              <a:rPr lang="ru-RU" sz="1400" dirty="0" err="1"/>
              <a:t>науково</a:t>
            </a:r>
            <a:r>
              <a:rPr lang="ru-RU" sz="1400" dirty="0"/>
              <a:t>-практична</a:t>
            </a:r>
          </a:p>
          <a:p>
            <a:r>
              <a:rPr lang="ru-RU" sz="1400" dirty="0" err="1"/>
              <a:t>конференція</a:t>
            </a:r>
            <a:r>
              <a:rPr lang="ru-RU" sz="1400" dirty="0"/>
              <a:t> з </a:t>
            </a:r>
            <a:r>
              <a:rPr lang="ru-RU" sz="1400" dirty="0" err="1"/>
              <a:t>міжнародною</a:t>
            </a:r>
            <a:r>
              <a:rPr lang="ru-RU" sz="1400" dirty="0"/>
              <a:t> </a:t>
            </a:r>
            <a:r>
              <a:rPr lang="ru-RU" sz="1400" dirty="0" err="1"/>
              <a:t>участю</a:t>
            </a:r>
            <a:r>
              <a:rPr lang="ru-RU" sz="1400" dirty="0"/>
              <a:t> </a:t>
            </a:r>
          </a:p>
          <a:p>
            <a:r>
              <a:rPr lang="ru-RU" sz="1400" dirty="0"/>
              <a:t>«УМСА – </a:t>
            </a:r>
            <a:r>
              <a:rPr lang="ru-RU" sz="1400" dirty="0" err="1"/>
              <a:t>століття</a:t>
            </a:r>
            <a:r>
              <a:rPr lang="ru-RU" sz="1400" dirty="0"/>
              <a:t> </a:t>
            </a:r>
            <a:r>
              <a:rPr lang="ru-RU" sz="1400" dirty="0" err="1"/>
              <a:t>інноваційних</a:t>
            </a:r>
            <a:r>
              <a:rPr lang="ru-RU" sz="1400" dirty="0"/>
              <a:t> </a:t>
            </a:r>
            <a:r>
              <a:rPr lang="ru-RU" sz="1400" dirty="0" err="1"/>
              <a:t>напрямків</a:t>
            </a:r>
            <a:r>
              <a:rPr lang="ru-RU" sz="1400" dirty="0"/>
              <a:t> та </a:t>
            </a:r>
            <a:r>
              <a:rPr lang="ru-RU" sz="1400" dirty="0" err="1"/>
              <a:t>наукових</a:t>
            </a:r>
            <a:r>
              <a:rPr lang="ru-RU" sz="1400" dirty="0"/>
              <a:t> </a:t>
            </a:r>
            <a:r>
              <a:rPr lang="ru-RU" sz="1400" dirty="0" err="1"/>
              <a:t>досягнень</a:t>
            </a:r>
            <a:r>
              <a:rPr lang="ru-RU" sz="1400" dirty="0"/>
              <a:t> </a:t>
            </a:r>
          </a:p>
          <a:p>
            <a:r>
              <a:rPr lang="ru-RU" sz="1400" dirty="0"/>
              <a:t>(до 100-річчя </a:t>
            </a:r>
            <a:r>
              <a:rPr lang="ru-RU" sz="1400" dirty="0" err="1"/>
              <a:t>від</a:t>
            </a:r>
            <a:r>
              <a:rPr lang="ru-RU" sz="1400" dirty="0"/>
              <a:t> </a:t>
            </a:r>
            <a:r>
              <a:rPr lang="ru-RU" sz="1400" dirty="0" err="1"/>
              <a:t>заснування</a:t>
            </a:r>
            <a:r>
              <a:rPr lang="ru-RU" sz="1400" dirty="0"/>
              <a:t> УМСА)»</a:t>
            </a:r>
          </a:p>
          <a:p>
            <a:r>
              <a:rPr lang="ru-RU" sz="1400" dirty="0"/>
              <a:t>8 </a:t>
            </a:r>
            <a:r>
              <a:rPr lang="ru-RU" sz="1400" dirty="0" err="1"/>
              <a:t>жовтня</a:t>
            </a:r>
            <a:r>
              <a:rPr lang="ru-RU" sz="1400" dirty="0"/>
              <a:t> 2021 року</a:t>
            </a:r>
          </a:p>
          <a:p>
            <a:r>
              <a:rPr lang="uk-UA" sz="1400" dirty="0"/>
              <a:t>П</a:t>
            </a:r>
            <a:r>
              <a:rPr lang="ru-RU" sz="1400" dirty="0" err="1"/>
              <a:t>олтава</a:t>
            </a:r>
            <a:endParaRPr lang="ru-RU" sz="1400" dirty="0"/>
          </a:p>
          <a:p>
            <a:r>
              <a:rPr lang="ru-RU" sz="1400" dirty="0"/>
              <a:t> </a:t>
            </a:r>
          </a:p>
          <a:p>
            <a:endParaRPr lang="ru-RU" sz="1400" dirty="0"/>
          </a:p>
        </p:txBody>
      </p:sp>
      <p:pic>
        <p:nvPicPr>
          <p:cNvPr id="1026" name="Picture 2" descr="Випускний ХНМУ 2020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25359" t="8851" r="25527" b="12095"/>
          <a:stretch/>
        </p:blipFill>
        <p:spPr bwMode="auto">
          <a:xfrm>
            <a:off x="8166226" y="81481"/>
            <a:ext cx="2679826" cy="2426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335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539627" y="287296"/>
            <a:ext cx="6501481" cy="6281144"/>
          </a:xfrm>
        </p:spPr>
        <p:txBody>
          <a:bodyPr>
            <a:normAutofit fontScale="92500" lnSpcReduction="10000"/>
          </a:bodyPr>
          <a:lstStyle/>
          <a:p>
            <a:pPr algn="just"/>
            <a:r>
              <a:rPr lang="ru-RU" dirty="0" err="1"/>
              <a:t>Тромбоцити</a:t>
            </a:r>
            <a:r>
              <a:rPr lang="ru-RU" dirty="0"/>
              <a:t> </a:t>
            </a:r>
            <a:r>
              <a:rPr lang="ru-RU" dirty="0" err="1"/>
              <a:t>відіграють</a:t>
            </a:r>
            <a:r>
              <a:rPr lang="ru-RU" dirty="0"/>
              <a:t> </a:t>
            </a:r>
            <a:r>
              <a:rPr lang="ru-RU" dirty="0" err="1"/>
              <a:t>первинну</a:t>
            </a:r>
            <a:r>
              <a:rPr lang="ru-RU" dirty="0"/>
              <a:t> роль в </a:t>
            </a:r>
            <a:r>
              <a:rPr lang="ru-RU" dirty="0" err="1"/>
              <a:t>зупинці</a:t>
            </a:r>
            <a:r>
              <a:rPr lang="ru-RU" dirty="0"/>
              <a:t> </a:t>
            </a:r>
            <a:r>
              <a:rPr lang="ru-RU" dirty="0" err="1"/>
              <a:t>кровотечі</a:t>
            </a:r>
            <a:r>
              <a:rPr lang="ru-RU" dirty="0"/>
              <a:t> при </a:t>
            </a:r>
            <a:r>
              <a:rPr lang="ru-RU" dirty="0" err="1"/>
              <a:t>пошкодженні</a:t>
            </a:r>
            <a:r>
              <a:rPr lang="ru-RU" dirty="0"/>
              <a:t> </a:t>
            </a:r>
            <a:r>
              <a:rPr lang="ru-RU" dirty="0" err="1"/>
              <a:t>судинної</a:t>
            </a:r>
            <a:r>
              <a:rPr lang="ru-RU" dirty="0"/>
              <a:t> </a:t>
            </a:r>
            <a:r>
              <a:rPr lang="ru-RU" dirty="0" err="1"/>
              <a:t>стінки</a:t>
            </a:r>
            <a:r>
              <a:rPr lang="ru-RU" dirty="0"/>
              <a:t>. «</a:t>
            </a:r>
            <a:r>
              <a:rPr lang="ru-RU" dirty="0" err="1"/>
              <a:t>Тромбоцітна</a:t>
            </a:r>
            <a:r>
              <a:rPr lang="ru-RU" dirty="0"/>
              <a:t> пробка», яка </a:t>
            </a:r>
            <a:r>
              <a:rPr lang="ru-RU" dirty="0" err="1"/>
              <a:t>утворюється</a:t>
            </a:r>
            <a:r>
              <a:rPr lang="ru-RU" dirty="0"/>
              <a:t> є результатом </a:t>
            </a:r>
            <a:r>
              <a:rPr lang="ru-RU" dirty="0" err="1"/>
              <a:t>складної</a:t>
            </a:r>
            <a:r>
              <a:rPr lang="ru-RU" dirty="0"/>
              <a:t> </a:t>
            </a:r>
            <a:r>
              <a:rPr lang="ru-RU" dirty="0" err="1"/>
              <a:t>серії</a:t>
            </a:r>
            <a:r>
              <a:rPr lang="ru-RU" dirty="0"/>
              <a:t> </a:t>
            </a:r>
            <a:r>
              <a:rPr lang="ru-RU" dirty="0" err="1"/>
              <a:t>реакцій</a:t>
            </a:r>
            <a:r>
              <a:rPr lang="ru-RU" dirty="0"/>
              <a:t>, в </a:t>
            </a:r>
            <a:r>
              <a:rPr lang="ru-RU" dirty="0" err="1"/>
              <a:t>її</a:t>
            </a:r>
            <a:r>
              <a:rPr lang="ru-RU" dirty="0"/>
              <a:t> </a:t>
            </a:r>
            <a:r>
              <a:rPr lang="ru-RU" dirty="0" err="1"/>
              <a:t>структурі</a:t>
            </a:r>
            <a:r>
              <a:rPr lang="ru-RU" dirty="0"/>
              <a:t> </a:t>
            </a:r>
            <a:r>
              <a:rPr lang="ru-RU" dirty="0" err="1"/>
              <a:t>розрізняють</a:t>
            </a:r>
            <a:r>
              <a:rPr lang="ru-RU" dirty="0"/>
              <a:t> три </a:t>
            </a:r>
            <a:r>
              <a:rPr lang="ru-RU" dirty="0" err="1"/>
              <a:t>головні</a:t>
            </a:r>
            <a:r>
              <a:rPr lang="ru-RU" dirty="0"/>
              <a:t> </a:t>
            </a:r>
            <a:r>
              <a:rPr lang="ru-RU" dirty="0" err="1"/>
              <a:t>фази</a:t>
            </a:r>
            <a:r>
              <a:rPr lang="ru-RU" dirty="0"/>
              <a:t>: </a:t>
            </a:r>
            <a:r>
              <a:rPr lang="ru-RU" dirty="0" err="1"/>
              <a:t>адгезія</a:t>
            </a:r>
            <a:r>
              <a:rPr lang="ru-RU" dirty="0"/>
              <a:t>, </a:t>
            </a:r>
            <a:r>
              <a:rPr lang="ru-RU" dirty="0" err="1"/>
              <a:t>агрегація</a:t>
            </a:r>
            <a:r>
              <a:rPr lang="ru-RU" dirty="0"/>
              <a:t> і </a:t>
            </a:r>
            <a:r>
              <a:rPr lang="ru-RU" dirty="0" err="1"/>
              <a:t>реакція</a:t>
            </a:r>
            <a:r>
              <a:rPr lang="ru-RU" dirty="0"/>
              <a:t> </a:t>
            </a:r>
            <a:r>
              <a:rPr lang="ru-RU" dirty="0" err="1"/>
              <a:t>звільнення</a:t>
            </a:r>
            <a:r>
              <a:rPr lang="ru-RU" dirty="0"/>
              <a:t>. </a:t>
            </a:r>
            <a:r>
              <a:rPr lang="ru-RU" dirty="0" err="1"/>
              <a:t>Дослідження</a:t>
            </a:r>
            <a:r>
              <a:rPr lang="ru-RU" dirty="0"/>
              <a:t> </a:t>
            </a:r>
            <a:r>
              <a:rPr lang="ru-RU" dirty="0" err="1"/>
              <a:t>агрегації</a:t>
            </a:r>
            <a:r>
              <a:rPr lang="ru-RU" dirty="0"/>
              <a:t> </a:t>
            </a:r>
            <a:r>
              <a:rPr lang="ru-RU" dirty="0" err="1"/>
              <a:t>тромбоцитів</a:t>
            </a:r>
            <a:r>
              <a:rPr lang="ru-RU" dirty="0"/>
              <a:t> </a:t>
            </a:r>
            <a:r>
              <a:rPr lang="ru-RU" dirty="0" err="1"/>
              <a:t>дають</a:t>
            </a:r>
            <a:r>
              <a:rPr lang="ru-RU" dirty="0"/>
              <a:t> </a:t>
            </a:r>
            <a:r>
              <a:rPr lang="ru-RU" dirty="0" err="1"/>
              <a:t>найбільш</a:t>
            </a:r>
            <a:r>
              <a:rPr lang="ru-RU" dirty="0"/>
              <a:t> </a:t>
            </a:r>
            <a:r>
              <a:rPr lang="ru-RU" dirty="0" err="1"/>
              <a:t>важливу</a:t>
            </a:r>
            <a:r>
              <a:rPr lang="ru-RU" dirty="0"/>
              <a:t> </a:t>
            </a:r>
            <a:r>
              <a:rPr lang="ru-RU" dirty="0" err="1"/>
              <a:t>інформацію</a:t>
            </a:r>
            <a:r>
              <a:rPr lang="ru-RU" dirty="0"/>
              <a:t> для </a:t>
            </a:r>
            <a:r>
              <a:rPr lang="ru-RU" dirty="0" err="1"/>
              <a:t>визначення</a:t>
            </a:r>
            <a:r>
              <a:rPr lang="ru-RU" dirty="0"/>
              <a:t> </a:t>
            </a:r>
            <a:r>
              <a:rPr lang="ru-RU" dirty="0" err="1"/>
              <a:t>функціональних</a:t>
            </a:r>
            <a:r>
              <a:rPr lang="ru-RU" dirty="0"/>
              <a:t> </a:t>
            </a:r>
            <a:r>
              <a:rPr lang="ru-RU" dirty="0" err="1"/>
              <a:t>порушень</a:t>
            </a:r>
            <a:r>
              <a:rPr lang="ru-RU" dirty="0"/>
              <a:t> </a:t>
            </a:r>
            <a:r>
              <a:rPr lang="ru-RU" dirty="0" err="1"/>
              <a:t>цих</a:t>
            </a:r>
            <a:r>
              <a:rPr lang="ru-RU" dirty="0"/>
              <a:t> </a:t>
            </a:r>
            <a:r>
              <a:rPr lang="ru-RU" dirty="0" err="1"/>
              <a:t>клітин</a:t>
            </a:r>
            <a:r>
              <a:rPr lang="ru-RU" dirty="0"/>
              <a:t>.</a:t>
            </a:r>
          </a:p>
          <a:p>
            <a:pPr algn="just"/>
            <a:r>
              <a:rPr lang="ru-RU" dirty="0" err="1"/>
              <a:t>Агрегація</a:t>
            </a:r>
            <a:r>
              <a:rPr lang="ru-RU" dirty="0"/>
              <a:t> - </a:t>
            </a:r>
            <a:r>
              <a:rPr lang="ru-RU" dirty="0" err="1"/>
              <a:t>це</a:t>
            </a:r>
            <a:r>
              <a:rPr lang="ru-RU" dirty="0"/>
              <a:t> </a:t>
            </a:r>
            <a:r>
              <a:rPr lang="ru-RU" dirty="0" err="1"/>
              <a:t>здатність</a:t>
            </a:r>
            <a:r>
              <a:rPr lang="ru-RU" dirty="0"/>
              <a:t> </a:t>
            </a:r>
            <a:r>
              <a:rPr lang="ru-RU" dirty="0" err="1"/>
              <a:t>тромбоцитів</a:t>
            </a:r>
            <a:r>
              <a:rPr lang="ru-RU" dirty="0"/>
              <a:t> </a:t>
            </a:r>
            <a:r>
              <a:rPr lang="ru-RU" dirty="0" err="1"/>
              <a:t>склеюватися</a:t>
            </a:r>
            <a:r>
              <a:rPr lang="ru-RU" dirty="0"/>
              <a:t> </a:t>
            </a:r>
            <a:r>
              <a:rPr lang="ru-RU" dirty="0" err="1"/>
              <a:t>між</a:t>
            </a:r>
            <a:r>
              <a:rPr lang="ru-RU" dirty="0"/>
              <a:t> собою, </a:t>
            </a:r>
            <a:r>
              <a:rPr lang="ru-RU" dirty="0" err="1"/>
              <a:t>утворюючи</a:t>
            </a:r>
            <a:r>
              <a:rPr lang="ru-RU" dirty="0"/>
              <a:t> тромб. </a:t>
            </a:r>
            <a:r>
              <a:rPr lang="ru-RU" dirty="0" err="1"/>
              <a:t>Індуктор</a:t>
            </a:r>
            <a:r>
              <a:rPr lang="ru-RU" dirty="0"/>
              <a:t> </a:t>
            </a:r>
            <a:r>
              <a:rPr lang="ru-RU" dirty="0" err="1"/>
              <a:t>агрегації</a:t>
            </a:r>
            <a:r>
              <a:rPr lang="ru-RU" dirty="0"/>
              <a:t> - </a:t>
            </a:r>
            <a:r>
              <a:rPr lang="ru-RU" dirty="0" err="1"/>
              <a:t>хімічна</a:t>
            </a:r>
            <a:r>
              <a:rPr lang="ru-RU" dirty="0"/>
              <a:t> </a:t>
            </a:r>
            <a:r>
              <a:rPr lang="ru-RU" dirty="0" err="1"/>
              <a:t>речовина</a:t>
            </a:r>
            <a:r>
              <a:rPr lang="ru-RU" dirty="0"/>
              <a:t>, яка </a:t>
            </a:r>
            <a:r>
              <a:rPr lang="ru-RU" dirty="0" err="1"/>
              <a:t>провокує</a:t>
            </a:r>
            <a:r>
              <a:rPr lang="ru-RU" dirty="0"/>
              <a:t> </a:t>
            </a:r>
            <a:r>
              <a:rPr lang="ru-RU" dirty="0" err="1"/>
              <a:t>реакцію</a:t>
            </a:r>
            <a:r>
              <a:rPr lang="ru-RU" dirty="0"/>
              <a:t> </a:t>
            </a:r>
            <a:r>
              <a:rPr lang="ru-RU" dirty="0" err="1"/>
              <a:t>агрегації</a:t>
            </a:r>
            <a:r>
              <a:rPr lang="ru-RU" dirty="0"/>
              <a:t> в </a:t>
            </a:r>
            <a:r>
              <a:rPr lang="ru-RU" dirty="0" err="1"/>
              <a:t>умовах</a:t>
            </a:r>
            <a:r>
              <a:rPr lang="ru-RU" dirty="0"/>
              <a:t> </a:t>
            </a:r>
            <a:r>
              <a:rPr lang="ru-RU" dirty="0" err="1"/>
              <a:t>пробірки</a:t>
            </a:r>
            <a:r>
              <a:rPr lang="ru-RU" dirty="0"/>
              <a:t>. Активаторами </a:t>
            </a:r>
            <a:r>
              <a:rPr lang="ru-RU" dirty="0" err="1"/>
              <a:t>тромбоцитів</a:t>
            </a:r>
            <a:r>
              <a:rPr lang="ru-RU" dirty="0"/>
              <a:t> є </a:t>
            </a:r>
            <a:r>
              <a:rPr lang="ru-RU" dirty="0" err="1"/>
              <a:t>речовини</a:t>
            </a:r>
            <a:r>
              <a:rPr lang="ru-RU" dirty="0"/>
              <a:t> </a:t>
            </a:r>
            <a:r>
              <a:rPr lang="ru-RU" dirty="0" err="1"/>
              <a:t>пошкодженої</a:t>
            </a:r>
            <a:r>
              <a:rPr lang="ru-RU" dirty="0"/>
              <a:t> </a:t>
            </a:r>
            <a:r>
              <a:rPr lang="ru-RU" dirty="0" err="1"/>
              <a:t>судинної</a:t>
            </a:r>
            <a:r>
              <a:rPr lang="ru-RU" dirty="0"/>
              <a:t> </a:t>
            </a:r>
            <a:r>
              <a:rPr lang="ru-RU" dirty="0" err="1"/>
              <a:t>стінки</a:t>
            </a:r>
            <a:r>
              <a:rPr lang="ru-RU" dirty="0"/>
              <a:t> (АДФ, </a:t>
            </a:r>
            <a:r>
              <a:rPr lang="ru-RU" dirty="0" err="1"/>
              <a:t>колаген</a:t>
            </a:r>
            <a:r>
              <a:rPr lang="ru-RU" dirty="0"/>
              <a:t>, </a:t>
            </a:r>
            <a:r>
              <a:rPr lang="ru-RU" dirty="0" err="1"/>
              <a:t>адреналін</a:t>
            </a:r>
            <a:r>
              <a:rPr lang="ru-RU" dirty="0"/>
              <a:t>, </a:t>
            </a:r>
            <a:r>
              <a:rPr lang="ru-RU" dirty="0" err="1"/>
              <a:t>ристоцетин</a:t>
            </a:r>
            <a:r>
              <a:rPr lang="ru-RU" dirty="0"/>
              <a:t> та </a:t>
            </a:r>
            <a:r>
              <a:rPr lang="ru-RU" dirty="0" err="1"/>
              <a:t>ін</a:t>
            </a:r>
            <a:r>
              <a:rPr lang="ru-RU" dirty="0"/>
              <a:t>.).</a:t>
            </a:r>
          </a:p>
          <a:p>
            <a:pPr algn="just"/>
            <a:r>
              <a:rPr lang="ru-RU" dirty="0" err="1"/>
              <a:t>Агрегація</a:t>
            </a:r>
            <a:r>
              <a:rPr lang="ru-RU" dirty="0"/>
              <a:t> </a:t>
            </a:r>
            <a:r>
              <a:rPr lang="ru-RU" dirty="0" err="1"/>
              <a:t>тромбоцитів</a:t>
            </a:r>
            <a:r>
              <a:rPr lang="ru-RU" dirty="0"/>
              <a:t> – </a:t>
            </a:r>
            <a:r>
              <a:rPr lang="ru-RU" dirty="0" err="1"/>
              <a:t>це</a:t>
            </a:r>
            <a:r>
              <a:rPr lang="ru-RU" dirty="0"/>
              <a:t> </a:t>
            </a:r>
            <a:r>
              <a:rPr lang="ru-RU" dirty="0" err="1"/>
              <a:t>захисна</a:t>
            </a:r>
            <a:r>
              <a:rPr lang="ru-RU" dirty="0"/>
              <a:t> </a:t>
            </a:r>
            <a:r>
              <a:rPr lang="ru-RU" dirty="0" err="1"/>
              <a:t>функція</a:t>
            </a:r>
            <a:r>
              <a:rPr lang="ru-RU" dirty="0"/>
              <a:t> организму.</a:t>
            </a:r>
          </a:p>
          <a:p>
            <a:pPr algn="just"/>
            <a:r>
              <a:rPr lang="ru-RU" dirty="0" err="1"/>
              <a:t>Аналіз</a:t>
            </a:r>
            <a:r>
              <a:rPr lang="ru-RU" dirty="0"/>
              <a:t> </a:t>
            </a:r>
            <a:r>
              <a:rPr lang="ru-RU" dirty="0" err="1"/>
              <a:t>крові</a:t>
            </a:r>
            <a:r>
              <a:rPr lang="ru-RU" dirty="0"/>
              <a:t> на </a:t>
            </a:r>
            <a:r>
              <a:rPr lang="ru-RU" dirty="0" err="1"/>
              <a:t>агрегацію</a:t>
            </a:r>
            <a:r>
              <a:rPr lang="ru-RU" dirty="0"/>
              <a:t> </a:t>
            </a:r>
            <a:r>
              <a:rPr lang="ru-RU" dirty="0" err="1"/>
              <a:t>тромбоцитів</a:t>
            </a:r>
            <a:r>
              <a:rPr lang="ru-RU" dirty="0"/>
              <a:t> </a:t>
            </a:r>
            <a:r>
              <a:rPr lang="ru-RU" dirty="0" err="1"/>
              <a:t>дозволяє</a:t>
            </a:r>
            <a:r>
              <a:rPr lang="ru-RU" dirty="0"/>
              <a:t> </a:t>
            </a:r>
            <a:r>
              <a:rPr lang="ru-RU" dirty="0" err="1"/>
              <a:t>виявляти</a:t>
            </a:r>
            <a:r>
              <a:rPr lang="ru-RU" dirty="0"/>
              <a:t> </a:t>
            </a:r>
            <a:r>
              <a:rPr lang="ru-RU" dirty="0" err="1"/>
              <a:t>ризик</a:t>
            </a:r>
            <a:r>
              <a:rPr lang="ru-RU" dirty="0"/>
              <a:t> </a:t>
            </a:r>
            <a:r>
              <a:rPr lang="ru-RU" dirty="0" err="1"/>
              <a:t>кровоточивості</a:t>
            </a:r>
            <a:r>
              <a:rPr lang="ru-RU" dirty="0"/>
              <a:t>, </a:t>
            </a:r>
            <a:r>
              <a:rPr lang="ru-RU" dirty="0" err="1"/>
              <a:t>тромбофілії</a:t>
            </a:r>
            <a:r>
              <a:rPr lang="ru-RU" dirty="0"/>
              <a:t>, </a:t>
            </a:r>
            <a:r>
              <a:rPr lang="ru-RU" dirty="0" err="1"/>
              <a:t>проводити</a:t>
            </a:r>
            <a:r>
              <a:rPr lang="ru-RU" dirty="0"/>
              <a:t> </a:t>
            </a:r>
            <a:r>
              <a:rPr lang="ru-RU" dirty="0" err="1"/>
              <a:t>моніторинг</a:t>
            </a:r>
            <a:r>
              <a:rPr lang="ru-RU" dirty="0"/>
              <a:t> </a:t>
            </a:r>
            <a:r>
              <a:rPr lang="ru-RU" dirty="0" err="1"/>
              <a:t>антиагрегантної</a:t>
            </a:r>
            <a:r>
              <a:rPr lang="ru-RU" dirty="0"/>
              <a:t> </a:t>
            </a:r>
            <a:r>
              <a:rPr lang="ru-RU" dirty="0" err="1"/>
              <a:t>терапії</a:t>
            </a:r>
            <a:r>
              <a:rPr lang="ru-RU" dirty="0"/>
              <a:t> та </a:t>
            </a:r>
            <a:r>
              <a:rPr lang="ru-RU" dirty="0" err="1"/>
              <a:t>підбір</a:t>
            </a:r>
            <a:r>
              <a:rPr lang="ru-RU" dirty="0"/>
              <a:t> </a:t>
            </a:r>
            <a:r>
              <a:rPr lang="ru-RU" dirty="0" err="1"/>
              <a:t>оптимальних</a:t>
            </a:r>
            <a:r>
              <a:rPr lang="ru-RU" dirty="0"/>
              <a:t> доз </a:t>
            </a:r>
            <a:r>
              <a:rPr lang="ru-RU" dirty="0" err="1"/>
              <a:t>антиагрегантів</a:t>
            </a:r>
            <a:r>
              <a:rPr lang="ru-RU" dirty="0"/>
              <a:t>.</a:t>
            </a:r>
          </a:p>
          <a:p>
            <a:r>
              <a:rPr lang="ru-RU" dirty="0"/>
              <a:t>На </a:t>
            </a:r>
            <a:r>
              <a:rPr lang="ru-RU" dirty="0" err="1"/>
              <a:t>сьогодні</a:t>
            </a:r>
            <a:r>
              <a:rPr lang="ru-RU" dirty="0"/>
              <a:t> </a:t>
            </a:r>
            <a:r>
              <a:rPr lang="ru-RU" dirty="0" err="1"/>
              <a:t>дослідження</a:t>
            </a:r>
            <a:r>
              <a:rPr lang="ru-RU" dirty="0"/>
              <a:t> </a:t>
            </a:r>
            <a:r>
              <a:rPr lang="ru-RU" dirty="0" err="1"/>
              <a:t>функції</a:t>
            </a:r>
            <a:r>
              <a:rPr lang="ru-RU" dirty="0"/>
              <a:t> </a:t>
            </a:r>
            <a:r>
              <a:rPr lang="ru-RU" dirty="0" err="1"/>
              <a:t>тромбоцитів</a:t>
            </a:r>
            <a:r>
              <a:rPr lang="ru-RU" dirty="0"/>
              <a:t> методом </a:t>
            </a:r>
            <a:r>
              <a:rPr lang="ru-RU" dirty="0" err="1"/>
              <a:t>агрегатометріі</a:t>
            </a:r>
            <a:r>
              <a:rPr lang="ru-RU" dirty="0"/>
              <a:t> є «золотим стандартом».</a:t>
            </a:r>
          </a:p>
        </p:txBody>
      </p:sp>
      <p:pic>
        <p:nvPicPr>
          <p:cNvPr id="4" name="image4.jpeg"/>
          <p:cNvPicPr/>
          <p:nvPr/>
        </p:nvPicPr>
        <p:blipFill rotWithShape="1">
          <a:blip r:embed="rId2" cstate="print"/>
          <a:srcRect l="5008" t="6378" r="6453" b="8804"/>
          <a:stretch/>
        </p:blipFill>
        <p:spPr>
          <a:xfrm>
            <a:off x="1026795" y="138567"/>
            <a:ext cx="4086225" cy="2781300"/>
          </a:xfrm>
          <a:prstGeom prst="rect">
            <a:avLst/>
          </a:prstGeom>
        </p:spPr>
      </p:pic>
      <p:pic>
        <p:nvPicPr>
          <p:cNvPr id="5" name="image7.jpeg"/>
          <p:cNvPicPr/>
          <p:nvPr/>
        </p:nvPicPr>
        <p:blipFill>
          <a:blip r:embed="rId3" cstate="print"/>
          <a:stretch>
            <a:fillRect/>
          </a:stretch>
        </p:blipFill>
        <p:spPr>
          <a:xfrm>
            <a:off x="692037" y="2981325"/>
            <a:ext cx="4847590" cy="3257550"/>
          </a:xfrm>
          <a:prstGeom prst="rect">
            <a:avLst/>
          </a:prstGeom>
        </p:spPr>
      </p:pic>
      <p:sp>
        <p:nvSpPr>
          <p:cNvPr id="2" name="TextBox 1"/>
          <p:cNvSpPr txBox="1"/>
          <p:nvPr/>
        </p:nvSpPr>
        <p:spPr>
          <a:xfrm>
            <a:off x="905192" y="6300333"/>
            <a:ext cx="4847590" cy="400110"/>
          </a:xfrm>
          <a:prstGeom prst="rect">
            <a:avLst/>
          </a:prstGeom>
          <a:noFill/>
        </p:spPr>
        <p:txBody>
          <a:bodyPr wrap="square" rtlCol="0">
            <a:spAutoFit/>
          </a:bodyPr>
          <a:lstStyle/>
          <a:p>
            <a:r>
              <a:rPr lang="uk-UA" sz="1000" b="1" dirty="0"/>
              <a:t>Дослідження </a:t>
            </a:r>
            <a:r>
              <a:rPr lang="uk-UA" sz="1000" b="1" dirty="0" err="1"/>
              <a:t>агрегаційної</a:t>
            </a:r>
            <a:r>
              <a:rPr lang="uk-UA" sz="1000" b="1" dirty="0"/>
              <a:t> активності тромбоцитів з використанням обладнання STEELLEX . Методичні рекомендації для лікарів – лаборантів. </a:t>
            </a:r>
            <a:r>
              <a:rPr lang="uk-UA" sz="1000" b="1" u="sng" dirty="0">
                <a:hlinkClick r:id="rId4"/>
              </a:rPr>
              <a:t>www.kmed.com.ua</a:t>
            </a:r>
            <a:endParaRPr lang="ru-RU" dirty="0"/>
          </a:p>
        </p:txBody>
      </p:sp>
    </p:spTree>
    <p:extLst>
      <p:ext uri="{BB962C8B-B14F-4D97-AF65-F5344CB8AC3E}">
        <p14:creationId xmlns:p14="http://schemas.microsoft.com/office/powerpoint/2010/main" val="3873862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553326" y="394636"/>
            <a:ext cx="4415356" cy="5644025"/>
          </a:xfrm>
        </p:spPr>
        <p:txBody>
          <a:bodyPr>
            <a:normAutofit/>
          </a:bodyPr>
          <a:lstStyle/>
          <a:p>
            <a:pPr algn="just"/>
            <a:r>
              <a:rPr lang="uk-UA" dirty="0"/>
              <a:t>Так спонтанна агрегація з 2,98 ± 0,31 знижувалася до 0,28 ± 0,02. </a:t>
            </a:r>
          </a:p>
          <a:p>
            <a:pPr algn="just"/>
            <a:r>
              <a:rPr lang="uk-UA" dirty="0"/>
              <a:t>АДФ (</a:t>
            </a:r>
            <a:r>
              <a:rPr lang="ru-RU" sz="1200" dirty="0" err="1"/>
              <a:t>аденозинтрифосфат</a:t>
            </a:r>
            <a:r>
              <a:rPr lang="uk-UA" dirty="0"/>
              <a:t>) - індукована агрегація  - з 55 ± 025% до 32 ± 0,02%.</a:t>
            </a:r>
          </a:p>
          <a:p>
            <a:pPr algn="just"/>
            <a:r>
              <a:rPr lang="uk-UA" dirty="0"/>
              <a:t>Адреналін-індукована агрегація - 40 ± 0,15% до 28 ± 0,03%.</a:t>
            </a:r>
          </a:p>
          <a:p>
            <a:pPr algn="just"/>
            <a:r>
              <a:rPr lang="uk-UA" dirty="0"/>
              <a:t>Колаген-індукована агрегація - 49 ± 0,1 до 31 ± 0,05%. </a:t>
            </a:r>
          </a:p>
          <a:p>
            <a:pPr algn="just"/>
            <a:r>
              <a:rPr lang="uk-UA" dirty="0"/>
              <a:t>У той же час значного впливу на інші параметри згортання, включаючи кількість тромбоцитів, час кровотечі тощо не було.</a:t>
            </a:r>
          </a:p>
          <a:p>
            <a:pPr algn="just"/>
            <a:r>
              <a:rPr lang="uk-UA" dirty="0"/>
              <a:t>Зменшення ступеня агрегації тромбоцитів асоційоване з підвищенням ризику кровотеч.</a:t>
            </a:r>
          </a:p>
          <a:p>
            <a:endParaRPr lang="uk-UA" dirty="0"/>
          </a:p>
          <a:p>
            <a:endParaRPr lang="ru-RU" dirty="0"/>
          </a:p>
        </p:txBody>
      </p:sp>
      <p:graphicFrame>
        <p:nvGraphicFramePr>
          <p:cNvPr id="8" name="Диаграмма 7"/>
          <p:cNvGraphicFramePr/>
          <p:nvPr>
            <p:extLst>
              <p:ext uri="{D42A27DB-BD31-4B8C-83A1-F6EECF244321}">
                <p14:modId xmlns:p14="http://schemas.microsoft.com/office/powerpoint/2010/main" val="1099544038"/>
              </p:ext>
            </p:extLst>
          </p:nvPr>
        </p:nvGraphicFramePr>
        <p:xfrm>
          <a:off x="1049867" y="317634"/>
          <a:ext cx="6284583" cy="56203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1308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861711" y="262550"/>
            <a:ext cx="6688605" cy="3069125"/>
          </a:xfrm>
        </p:spPr>
        <p:txBody>
          <a:bodyPr>
            <a:normAutofit/>
          </a:bodyPr>
          <a:lstStyle/>
          <a:p>
            <a:r>
              <a:rPr lang="uk-UA" dirty="0"/>
              <a:t>Отримані дані говорять про тимчасові та зворотні зміни в системі згортання крові. </a:t>
            </a:r>
          </a:p>
          <a:p>
            <a:r>
              <a:rPr lang="uk-UA" dirty="0"/>
              <a:t>Вони не виходять за рамки процесу утворення згустку при видаленні тимчасових зубів у дітей раннього віку. </a:t>
            </a:r>
          </a:p>
          <a:p>
            <a:r>
              <a:rPr lang="uk-UA" b="1" dirty="0"/>
              <a:t>Висновки:</a:t>
            </a:r>
            <a:endParaRPr lang="uk-UA" dirty="0"/>
          </a:p>
          <a:p>
            <a:pPr marL="0" indent="0" algn="just">
              <a:buNone/>
            </a:pPr>
            <a:r>
              <a:rPr lang="uk-UA" dirty="0"/>
              <a:t>Таким чином, при хірургічній санації порожнини рота у дітей необхідно враховувати факт впливу препаратів для </a:t>
            </a:r>
            <a:r>
              <a:rPr lang="uk-UA" dirty="0" err="1"/>
              <a:t>седації</a:t>
            </a:r>
            <a:r>
              <a:rPr lang="uk-UA" dirty="0"/>
              <a:t> на індуковану адгезію тромбоцитів.</a:t>
            </a:r>
            <a:endParaRPr lang="ru-RU" dirty="0"/>
          </a:p>
          <a:p>
            <a:pPr algn="just"/>
            <a:endParaRPr lang="ru-RU" dirty="0"/>
          </a:p>
        </p:txBody>
      </p:sp>
      <p:pic>
        <p:nvPicPr>
          <p:cNvPr id="2050" name="Picture 2" descr="Molecular Aspects of Pathophysiology of Platelet Receptors | IntechOp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241" y="881362"/>
            <a:ext cx="2982261" cy="42731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to Draw Children · Art Projects for Ki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2977" y="3405389"/>
            <a:ext cx="2463136" cy="31886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ow to Draw Children · Art Projects for Kids | Kids art projects, Childrens  drawings, Art drawings for ki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6588" y="3405389"/>
            <a:ext cx="2463986" cy="318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281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400799" y="615636"/>
            <a:ext cx="5196253" cy="4501488"/>
          </a:xfrm>
        </p:spPr>
        <p:txBody>
          <a:bodyPr>
            <a:normAutofit/>
          </a:bodyPr>
          <a:lstStyle/>
          <a:p>
            <a:pPr algn="just"/>
            <a:r>
              <a:rPr lang="ru-RU" dirty="0" err="1"/>
              <a:t>Карієс</a:t>
            </a:r>
            <a:r>
              <a:rPr lang="ru-RU" dirty="0"/>
              <a:t> </a:t>
            </a:r>
            <a:r>
              <a:rPr lang="ru-RU" dirty="0" err="1"/>
              <a:t>зубів</a:t>
            </a:r>
            <a:r>
              <a:rPr lang="ru-RU" dirty="0"/>
              <a:t> </a:t>
            </a:r>
            <a:r>
              <a:rPr lang="ru-RU" dirty="0" err="1"/>
              <a:t>залишається</a:t>
            </a:r>
            <a:r>
              <a:rPr lang="ru-RU" dirty="0"/>
              <a:t> одним з </a:t>
            </a:r>
            <a:r>
              <a:rPr lang="ru-RU" dirty="0" err="1"/>
              <a:t>найпоширеніших</a:t>
            </a:r>
            <a:r>
              <a:rPr lang="ru-RU" dirty="0"/>
              <a:t> </a:t>
            </a:r>
            <a:r>
              <a:rPr lang="ru-RU" dirty="0" err="1"/>
              <a:t>захворювань</a:t>
            </a:r>
            <a:r>
              <a:rPr lang="ru-RU" dirty="0"/>
              <a:t> в </a:t>
            </a:r>
            <a:r>
              <a:rPr lang="ru-RU" dirty="0" err="1"/>
              <a:t>світі</a:t>
            </a:r>
            <a:r>
              <a:rPr lang="uk-UA" dirty="0"/>
              <a:t>.</a:t>
            </a:r>
            <a:endParaRPr lang="ru-RU" dirty="0"/>
          </a:p>
          <a:p>
            <a:pPr algn="just"/>
            <a:r>
              <a:rPr lang="ru-RU" dirty="0"/>
              <a:t>За </a:t>
            </a:r>
            <a:r>
              <a:rPr lang="ru-RU" dirty="0" err="1"/>
              <a:t>оцінками</a:t>
            </a:r>
            <a:r>
              <a:rPr lang="ru-RU" dirty="0"/>
              <a:t> </a:t>
            </a:r>
            <a:r>
              <a:rPr lang="ru-RU" dirty="0" err="1"/>
              <a:t>дослідження</a:t>
            </a:r>
            <a:r>
              <a:rPr lang="ru-RU" dirty="0"/>
              <a:t> </a:t>
            </a:r>
            <a:r>
              <a:rPr lang="en-US" dirty="0"/>
              <a:t>Global Burden of Disease Study 2017, </a:t>
            </a:r>
            <a:r>
              <a:rPr lang="ru-RU" dirty="0" err="1"/>
              <a:t>від</a:t>
            </a:r>
            <a:r>
              <a:rPr lang="ru-RU" dirty="0"/>
              <a:t> хвороб </a:t>
            </a:r>
            <a:r>
              <a:rPr lang="ru-RU" dirty="0" err="1"/>
              <a:t>порожнини</a:t>
            </a:r>
            <a:r>
              <a:rPr lang="ru-RU" dirty="0"/>
              <a:t> рота </a:t>
            </a:r>
            <a:r>
              <a:rPr lang="ru-RU" dirty="0" err="1"/>
              <a:t>страждають</a:t>
            </a:r>
            <a:r>
              <a:rPr lang="ru-RU" dirty="0"/>
              <a:t> </a:t>
            </a:r>
            <a:r>
              <a:rPr lang="ru-RU" dirty="0" err="1"/>
              <a:t>близько</a:t>
            </a:r>
            <a:r>
              <a:rPr lang="ru-RU" dirty="0"/>
              <a:t> 3,5 </a:t>
            </a:r>
            <a:r>
              <a:rPr lang="ru-RU" dirty="0" err="1"/>
              <a:t>мільярдів</a:t>
            </a:r>
            <a:r>
              <a:rPr lang="ru-RU" dirty="0"/>
              <a:t> людей у </a:t>
            </a:r>
            <a:r>
              <a:rPr lang="ru-RU" dirty="0" err="1"/>
              <a:t>всьому</a:t>
            </a:r>
            <a:r>
              <a:rPr lang="ru-RU" dirty="0"/>
              <a:t> </a:t>
            </a:r>
            <a:r>
              <a:rPr lang="ru-RU" dirty="0" err="1"/>
              <a:t>світі</a:t>
            </a:r>
            <a:r>
              <a:rPr lang="ru-RU" dirty="0"/>
              <a:t>, </a:t>
            </a:r>
            <a:r>
              <a:rPr lang="ru-RU" dirty="0" err="1"/>
              <a:t>причому</a:t>
            </a:r>
            <a:r>
              <a:rPr lang="ru-RU" dirty="0"/>
              <a:t> </a:t>
            </a:r>
            <a:r>
              <a:rPr lang="ru-RU" dirty="0" err="1"/>
              <a:t>карієс</a:t>
            </a:r>
            <a:r>
              <a:rPr lang="ru-RU" dirty="0"/>
              <a:t> </a:t>
            </a:r>
            <a:r>
              <a:rPr lang="ru-RU" dirty="0" err="1"/>
              <a:t>постійних</a:t>
            </a:r>
            <a:r>
              <a:rPr lang="ru-RU" dirty="0"/>
              <a:t> </a:t>
            </a:r>
            <a:r>
              <a:rPr lang="ru-RU" dirty="0" err="1"/>
              <a:t>зубів</a:t>
            </a:r>
            <a:r>
              <a:rPr lang="ru-RU" dirty="0"/>
              <a:t> є </a:t>
            </a:r>
            <a:r>
              <a:rPr lang="ru-RU" dirty="0" err="1"/>
              <a:t>найбільш</a:t>
            </a:r>
            <a:r>
              <a:rPr lang="ru-RU" dirty="0"/>
              <a:t> </a:t>
            </a:r>
            <a:r>
              <a:rPr lang="ru-RU" dirty="0" err="1"/>
              <a:t>поширеним</a:t>
            </a:r>
            <a:r>
              <a:rPr lang="ru-RU" dirty="0"/>
              <a:t> </a:t>
            </a:r>
            <a:r>
              <a:rPr lang="ru-RU" dirty="0" err="1"/>
              <a:t>захворюванням</a:t>
            </a:r>
            <a:r>
              <a:rPr lang="ru-RU" dirty="0"/>
              <a:t>.</a:t>
            </a:r>
          </a:p>
          <a:p>
            <a:pPr algn="just"/>
            <a:r>
              <a:rPr lang="ru-RU" dirty="0" err="1"/>
              <a:t>Дані</a:t>
            </a:r>
            <a:r>
              <a:rPr lang="ru-RU" dirty="0"/>
              <a:t> ВООЗ </a:t>
            </a:r>
            <a:r>
              <a:rPr lang="ru-RU" dirty="0" err="1"/>
              <a:t>говорять</a:t>
            </a:r>
            <a:r>
              <a:rPr lang="ru-RU" dirty="0"/>
              <a:t>, </a:t>
            </a:r>
            <a:r>
              <a:rPr lang="ru-RU" dirty="0" err="1"/>
              <a:t>що</a:t>
            </a:r>
            <a:r>
              <a:rPr lang="ru-RU" dirty="0"/>
              <a:t> в </a:t>
            </a:r>
            <a:r>
              <a:rPr lang="ru-RU" dirty="0" err="1"/>
              <a:t>світі</a:t>
            </a:r>
            <a:r>
              <a:rPr lang="ru-RU" dirty="0"/>
              <a:t> 2,3 </a:t>
            </a:r>
            <a:r>
              <a:rPr lang="ru-RU" dirty="0" err="1"/>
              <a:t>мільярда</a:t>
            </a:r>
            <a:r>
              <a:rPr lang="ru-RU" dirty="0"/>
              <a:t> людей </a:t>
            </a:r>
            <a:r>
              <a:rPr lang="ru-RU" dirty="0" err="1"/>
              <a:t>страждають</a:t>
            </a:r>
            <a:r>
              <a:rPr lang="ru-RU" dirty="0"/>
              <a:t> на </a:t>
            </a:r>
            <a:r>
              <a:rPr lang="ru-RU" dirty="0" err="1"/>
              <a:t>карієс</a:t>
            </a:r>
            <a:r>
              <a:rPr lang="ru-RU" dirty="0"/>
              <a:t> </a:t>
            </a:r>
            <a:r>
              <a:rPr lang="ru-RU" dirty="0" err="1"/>
              <a:t>постійних</a:t>
            </a:r>
            <a:r>
              <a:rPr lang="ru-RU" dirty="0"/>
              <a:t> </a:t>
            </a:r>
            <a:r>
              <a:rPr lang="ru-RU" dirty="0" err="1"/>
              <a:t>зубів</a:t>
            </a:r>
            <a:r>
              <a:rPr lang="ru-RU" dirty="0"/>
              <a:t> і </a:t>
            </a:r>
            <a:r>
              <a:rPr lang="ru-RU" dirty="0" err="1"/>
              <a:t>більше</a:t>
            </a:r>
            <a:r>
              <a:rPr lang="ru-RU" dirty="0"/>
              <a:t> 530 </a:t>
            </a:r>
            <a:r>
              <a:rPr lang="ru-RU" dirty="0" err="1"/>
              <a:t>мільйонів</a:t>
            </a:r>
            <a:r>
              <a:rPr lang="ru-RU" dirty="0"/>
              <a:t> </a:t>
            </a:r>
            <a:r>
              <a:rPr lang="ru-RU" dirty="0" err="1"/>
              <a:t>дітей</a:t>
            </a:r>
            <a:r>
              <a:rPr lang="ru-RU" dirty="0"/>
              <a:t> </a:t>
            </a:r>
            <a:r>
              <a:rPr lang="ru-RU" dirty="0" err="1"/>
              <a:t>мають</a:t>
            </a:r>
            <a:r>
              <a:rPr lang="ru-RU" dirty="0"/>
              <a:t> </a:t>
            </a:r>
            <a:r>
              <a:rPr lang="ru-RU" dirty="0" err="1"/>
              <a:t>карієс</a:t>
            </a:r>
            <a:r>
              <a:rPr lang="ru-RU" dirty="0"/>
              <a:t> </a:t>
            </a:r>
            <a:r>
              <a:rPr lang="ru-RU" dirty="0" err="1"/>
              <a:t>молочних</a:t>
            </a:r>
            <a:r>
              <a:rPr lang="ru-RU" dirty="0"/>
              <a:t> </a:t>
            </a:r>
            <a:r>
              <a:rPr lang="ru-RU" dirty="0" err="1"/>
              <a:t>зубів</a:t>
            </a:r>
            <a:endParaRPr lang="ru-RU" dirty="0"/>
          </a:p>
        </p:txBody>
      </p:sp>
      <p:sp>
        <p:nvSpPr>
          <p:cNvPr id="4" name="Прямоугольник 3"/>
          <p:cNvSpPr/>
          <p:nvPr/>
        </p:nvSpPr>
        <p:spPr>
          <a:xfrm>
            <a:off x="6336903" y="5329580"/>
            <a:ext cx="5268794" cy="1200329"/>
          </a:xfrm>
          <a:prstGeom prst="rect">
            <a:avLst/>
          </a:prstGeom>
        </p:spPr>
        <p:txBody>
          <a:bodyPr wrap="square">
            <a:spAutoFit/>
          </a:bodyPr>
          <a:lstStyle/>
          <a:p>
            <a:r>
              <a:rPr lang="en-US" sz="1200" b="0" i="0" dirty="0">
                <a:solidFill>
                  <a:srgbClr val="303030"/>
                </a:solidFill>
                <a:effectLst/>
                <a:latin typeface="arial" panose="020B0604020202020204" pitchFamily="34" charset="0"/>
              </a:rPr>
              <a:t>GBD 2017 Disease and Injury Incidence and Prevalence Collaborators (2018). Global, regional, and national incidence, prevalence, and years lived with disability for 354 diseases and injuries for 195 countries and territories, 1990-2017: a systematic analysis for the Global Burden of Disease Study 2017. </a:t>
            </a:r>
            <a:r>
              <a:rPr lang="en-US" sz="1200" b="0" i="1" dirty="0">
                <a:solidFill>
                  <a:srgbClr val="303030"/>
                </a:solidFill>
                <a:effectLst/>
                <a:latin typeface="arial" panose="020B0604020202020204" pitchFamily="34" charset="0"/>
              </a:rPr>
              <a:t>Lancet (London, England)</a:t>
            </a:r>
            <a:r>
              <a:rPr lang="en-US" sz="1200" b="0" i="0" dirty="0">
                <a:solidFill>
                  <a:srgbClr val="303030"/>
                </a:solidFill>
                <a:effectLst/>
                <a:latin typeface="arial" panose="020B0604020202020204" pitchFamily="34" charset="0"/>
              </a:rPr>
              <a:t>, </a:t>
            </a:r>
            <a:r>
              <a:rPr lang="en-US" sz="1200" b="0" i="1" dirty="0">
                <a:solidFill>
                  <a:srgbClr val="303030"/>
                </a:solidFill>
                <a:effectLst/>
                <a:latin typeface="arial" panose="020B0604020202020204" pitchFamily="34" charset="0"/>
              </a:rPr>
              <a:t>392</a:t>
            </a:r>
            <a:r>
              <a:rPr lang="en-US" sz="1200" b="0" i="0" dirty="0">
                <a:solidFill>
                  <a:srgbClr val="303030"/>
                </a:solidFill>
                <a:effectLst/>
                <a:latin typeface="arial" panose="020B0604020202020204" pitchFamily="34" charset="0"/>
              </a:rPr>
              <a:t>(10159), 1789–1858. https://doi.org/10.1016/S0140-6736(18)32279-7</a:t>
            </a:r>
            <a:endParaRPr lang="ru-RU"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407" y="2848444"/>
            <a:ext cx="2636934" cy="35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Findings from the Global Burden of Disease Study 2017 by Institute for  Health Metrics and Evaluation - issu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100" y="0"/>
            <a:ext cx="2485988" cy="3217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084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437360" y="398103"/>
            <a:ext cx="6556519" cy="1156377"/>
          </a:xfrm>
        </p:spPr>
        <p:txBody>
          <a:bodyPr>
            <a:normAutofit/>
          </a:bodyPr>
          <a:lstStyle/>
          <a:p>
            <a:r>
              <a:rPr lang="ru-RU"/>
              <a:t> За </a:t>
            </a:r>
            <a:r>
              <a:rPr lang="ru-RU" dirty="0" err="1"/>
              <a:t>даними</a:t>
            </a:r>
            <a:r>
              <a:rPr lang="ru-RU" dirty="0"/>
              <a:t> </a:t>
            </a:r>
            <a:r>
              <a:rPr lang="ru-RU" dirty="0" err="1"/>
              <a:t>Petersen</a:t>
            </a:r>
            <a:r>
              <a:rPr lang="ru-RU" dirty="0"/>
              <a:t> P. E. і </a:t>
            </a:r>
            <a:r>
              <a:rPr lang="ru-RU" dirty="0" err="1"/>
              <a:t>співавт</a:t>
            </a:r>
            <a:r>
              <a:rPr lang="ru-RU" dirty="0"/>
              <a:t>. (2020) </a:t>
            </a:r>
            <a:r>
              <a:rPr lang="ru-RU" dirty="0" err="1"/>
              <a:t>частка</a:t>
            </a:r>
            <a:r>
              <a:rPr lang="ru-RU" dirty="0"/>
              <a:t> </a:t>
            </a:r>
            <a:r>
              <a:rPr lang="ru-RU" dirty="0" err="1"/>
              <a:t>дитячого</a:t>
            </a:r>
            <a:r>
              <a:rPr lang="ru-RU" dirty="0"/>
              <a:t> </a:t>
            </a:r>
            <a:r>
              <a:rPr lang="ru-RU" dirty="0" err="1"/>
              <a:t>населення</a:t>
            </a:r>
            <a:r>
              <a:rPr lang="ru-RU" dirty="0"/>
              <a:t> </a:t>
            </a:r>
            <a:r>
              <a:rPr lang="ru-RU" dirty="0" err="1"/>
              <a:t>Європи</a:t>
            </a:r>
            <a:r>
              <a:rPr lang="ru-RU" dirty="0"/>
              <a:t> у </a:t>
            </a:r>
            <a:r>
              <a:rPr lang="ru-RU" dirty="0" err="1"/>
              <a:t>віці</a:t>
            </a:r>
            <a:r>
              <a:rPr lang="ru-RU" dirty="0"/>
              <a:t> 5-6 </a:t>
            </a:r>
            <a:r>
              <a:rPr lang="ru-RU" dirty="0" err="1"/>
              <a:t>років</a:t>
            </a:r>
            <a:r>
              <a:rPr lang="ru-RU" dirty="0"/>
              <a:t>, яка не </a:t>
            </a:r>
            <a:r>
              <a:rPr lang="ru-RU" dirty="0" err="1"/>
              <a:t>страждає</a:t>
            </a:r>
            <a:r>
              <a:rPr lang="ru-RU" dirty="0"/>
              <a:t> на </a:t>
            </a:r>
            <a:r>
              <a:rPr lang="ru-RU" dirty="0" err="1"/>
              <a:t>карієсом</a:t>
            </a:r>
            <a:r>
              <a:rPr lang="ru-RU" dirty="0"/>
              <a:t> </a:t>
            </a:r>
            <a:r>
              <a:rPr lang="ru-RU" dirty="0" err="1"/>
              <a:t>зубів</a:t>
            </a:r>
            <a:r>
              <a:rPr lang="ru-RU" dirty="0"/>
              <a:t> становить 50 - 69%.</a:t>
            </a:r>
          </a:p>
        </p:txBody>
      </p:sp>
      <p:pic>
        <p:nvPicPr>
          <p:cNvPr id="2050" name="Picture 2" descr="Global application of oral disease prevention and health promotion as measured  10 years after the 2007 World Health Assembly statement on oral health -  Petersen - 2020 - Community Dentistry and Oral Epidemiology - Wiley Online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96" y="398103"/>
            <a:ext cx="3791735" cy="498256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120143" y="5380672"/>
            <a:ext cx="6096000" cy="954107"/>
          </a:xfrm>
          <a:prstGeom prst="rect">
            <a:avLst/>
          </a:prstGeom>
        </p:spPr>
        <p:txBody>
          <a:bodyPr>
            <a:spAutoFit/>
          </a:bodyPr>
          <a:lstStyle/>
          <a:p>
            <a:r>
              <a:rPr lang="en-US" sz="1400" dirty="0"/>
              <a:t>Petersen P. E., Baez R. J., Ogawa H. Global application of oral disease prevention and health promotion as measured 10 years after the 2007 World Health Assembly statement on oral health //Community dentistry and oral epidemiology. – 2020. – </a:t>
            </a:r>
            <a:r>
              <a:rPr lang="ru-RU" sz="1400" dirty="0"/>
              <a:t>Т</a:t>
            </a:r>
            <a:r>
              <a:rPr lang="en-US" sz="1400" dirty="0"/>
              <a:t>. 48. – №. </a:t>
            </a:r>
            <a:r>
              <a:rPr lang="ru-RU" sz="1400" dirty="0"/>
              <a:t>4. – С. 338-348.) </a:t>
            </a:r>
          </a:p>
        </p:txBody>
      </p:sp>
      <p:pic>
        <p:nvPicPr>
          <p:cNvPr id="2054" name="Picture 6" descr="Foods That Strengthen Kids&amp;#39; Teeth | Par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1686" y="2064190"/>
            <a:ext cx="4966516" cy="247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412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366938" y="580138"/>
            <a:ext cx="7489932" cy="1623889"/>
          </a:xfrm>
        </p:spPr>
        <p:txBody>
          <a:bodyPr>
            <a:normAutofit/>
          </a:bodyPr>
          <a:lstStyle/>
          <a:p>
            <a:pPr algn="just"/>
            <a:r>
              <a:rPr lang="ru-RU" dirty="0"/>
              <a:t>  У той же час на </a:t>
            </a:r>
            <a:r>
              <a:rPr lang="ru-RU" dirty="0" err="1"/>
              <a:t>Всесвітньому</a:t>
            </a:r>
            <a:r>
              <a:rPr lang="ru-RU" dirty="0"/>
              <a:t> </a:t>
            </a:r>
            <a:r>
              <a:rPr lang="ru-RU" dirty="0" err="1"/>
              <a:t>саміті</a:t>
            </a:r>
            <a:r>
              <a:rPr lang="ru-RU" dirty="0"/>
              <a:t> з проблем </a:t>
            </a:r>
            <a:r>
              <a:rPr lang="ru-RU" dirty="0" err="1"/>
              <a:t>карієсу</a:t>
            </a:r>
            <a:r>
              <a:rPr lang="ru-RU" dirty="0"/>
              <a:t> </a:t>
            </a:r>
            <a:r>
              <a:rPr lang="ru-RU" dirty="0" err="1"/>
              <a:t>раннього</a:t>
            </a:r>
            <a:r>
              <a:rPr lang="ru-RU" dirty="0"/>
              <a:t> </a:t>
            </a:r>
            <a:r>
              <a:rPr lang="ru-RU" dirty="0" err="1"/>
              <a:t>віку</a:t>
            </a:r>
            <a:r>
              <a:rPr lang="ru-RU" dirty="0"/>
              <a:t> (</a:t>
            </a:r>
            <a:r>
              <a:rPr lang="en-US" dirty="0"/>
              <a:t>Early Childhood Caries) </a:t>
            </a:r>
            <a:r>
              <a:rPr lang="ru-RU" dirty="0"/>
              <a:t>в Бангкоку (2016) </a:t>
            </a:r>
            <a:r>
              <a:rPr lang="ru-RU" dirty="0" err="1"/>
              <a:t>було</a:t>
            </a:r>
            <a:r>
              <a:rPr lang="ru-RU" dirty="0"/>
              <a:t> сказано, </a:t>
            </a:r>
            <a:r>
              <a:rPr lang="ru-RU" dirty="0" err="1"/>
              <a:t>що</a:t>
            </a:r>
            <a:r>
              <a:rPr lang="ru-RU" dirty="0"/>
              <a:t> </a:t>
            </a:r>
            <a:r>
              <a:rPr lang="en-US" dirty="0"/>
              <a:t>ECC </a:t>
            </a:r>
            <a:r>
              <a:rPr lang="ru-RU" dirty="0" err="1"/>
              <a:t>продовжує</a:t>
            </a:r>
            <a:r>
              <a:rPr lang="ru-RU" dirty="0"/>
              <a:t> </a:t>
            </a:r>
            <a:r>
              <a:rPr lang="ru-RU" dirty="0" err="1"/>
              <a:t>залишатися</a:t>
            </a:r>
            <a:r>
              <a:rPr lang="ru-RU" dirty="0"/>
              <a:t> на </a:t>
            </a:r>
            <a:r>
              <a:rPr lang="ru-RU" dirty="0" err="1"/>
              <a:t>пандемічним</a:t>
            </a:r>
            <a:r>
              <a:rPr lang="ru-RU" dirty="0"/>
              <a:t> </a:t>
            </a:r>
            <a:r>
              <a:rPr lang="ru-RU" dirty="0" err="1"/>
              <a:t>захворюванням</a:t>
            </a:r>
            <a:r>
              <a:rPr lang="ru-RU" dirty="0"/>
              <a:t> у </a:t>
            </a:r>
            <a:r>
              <a:rPr lang="ru-RU" dirty="0" err="1"/>
              <a:t>всьому</a:t>
            </a:r>
            <a:r>
              <a:rPr lang="ru-RU" dirty="0"/>
              <a:t> </a:t>
            </a:r>
            <a:r>
              <a:rPr lang="ru-RU" dirty="0" err="1"/>
              <a:t>світі</a:t>
            </a:r>
            <a:r>
              <a:rPr lang="ru-RU" dirty="0"/>
              <a:t>. </a:t>
            </a:r>
            <a:r>
              <a:rPr lang="ru-RU" dirty="0" err="1"/>
              <a:t>Поширеність</a:t>
            </a:r>
            <a:r>
              <a:rPr lang="ru-RU" dirty="0"/>
              <a:t> </a:t>
            </a:r>
            <a:r>
              <a:rPr lang="ru-RU" dirty="0" err="1"/>
              <a:t>серед</a:t>
            </a:r>
            <a:r>
              <a:rPr lang="ru-RU" dirty="0"/>
              <a:t> </a:t>
            </a:r>
            <a:r>
              <a:rPr lang="ru-RU" dirty="0" err="1"/>
              <a:t>дітей</a:t>
            </a:r>
            <a:r>
              <a:rPr lang="ru-RU" dirty="0"/>
              <a:t> у </a:t>
            </a:r>
            <a:r>
              <a:rPr lang="ru-RU" dirty="0" err="1"/>
              <a:t>віці</a:t>
            </a:r>
            <a:r>
              <a:rPr lang="ru-RU" dirty="0"/>
              <a:t> 3-5 </a:t>
            </a:r>
            <a:r>
              <a:rPr lang="ru-RU" dirty="0" err="1"/>
              <a:t>років</a:t>
            </a:r>
            <a:r>
              <a:rPr lang="ru-RU" dirty="0"/>
              <a:t> </a:t>
            </a:r>
            <a:r>
              <a:rPr lang="ru-RU" dirty="0" err="1"/>
              <a:t>варіює</a:t>
            </a:r>
            <a:r>
              <a:rPr lang="ru-RU" dirty="0"/>
              <a:t> </a:t>
            </a:r>
            <a:r>
              <a:rPr lang="ru-RU" dirty="0" err="1"/>
              <a:t>між</a:t>
            </a:r>
            <a:r>
              <a:rPr lang="ru-RU" dirty="0"/>
              <a:t> континентами і </a:t>
            </a:r>
            <a:r>
              <a:rPr lang="ru-RU" dirty="0" err="1"/>
              <a:t>країнами</a:t>
            </a:r>
            <a:r>
              <a:rPr lang="ru-RU" dirty="0"/>
              <a:t>.</a:t>
            </a:r>
          </a:p>
        </p:txBody>
      </p:sp>
      <p:sp>
        <p:nvSpPr>
          <p:cNvPr id="2" name="Прямоугольник 1"/>
          <p:cNvSpPr/>
          <p:nvPr/>
        </p:nvSpPr>
        <p:spPr>
          <a:xfrm>
            <a:off x="5691612" y="5750004"/>
            <a:ext cx="6096000" cy="738664"/>
          </a:xfrm>
          <a:prstGeom prst="rect">
            <a:avLst/>
          </a:prstGeom>
        </p:spPr>
        <p:txBody>
          <a:bodyPr>
            <a:spAutoFit/>
          </a:bodyPr>
          <a:lstStyle/>
          <a:p>
            <a:pPr algn="just"/>
            <a:r>
              <a:rPr lang="en-US" sz="1400" dirty="0"/>
              <a:t>WHO Expert Consultation on Public Health Intervention against Early Childhood Caries: report of a meeting, Bangkok, Thailand, 26–28 January 2016. Geneva</a:t>
            </a:r>
            <a:r>
              <a:rPr lang="ru-RU" sz="1400" dirty="0"/>
              <a:t>: </a:t>
            </a:r>
            <a:r>
              <a:rPr lang="en-US" sz="1400" dirty="0"/>
              <a:t>World Health Organization</a:t>
            </a:r>
            <a:r>
              <a:rPr lang="ru-RU" sz="1400" dirty="0"/>
              <a:t>; 2017 (</a:t>
            </a:r>
            <a:r>
              <a:rPr lang="en-US" sz="1400" dirty="0"/>
              <a:t>WHO</a:t>
            </a:r>
            <a:r>
              <a:rPr lang="ru-RU" sz="1400" dirty="0"/>
              <a:t>/</a:t>
            </a:r>
            <a:r>
              <a:rPr lang="en-US" sz="1400" dirty="0"/>
              <a:t>NMH</a:t>
            </a:r>
            <a:r>
              <a:rPr lang="ru-RU" sz="1400" dirty="0"/>
              <a:t>/</a:t>
            </a:r>
            <a:r>
              <a:rPr lang="en-US" sz="1400" dirty="0"/>
              <a:t>PND</a:t>
            </a:r>
            <a:r>
              <a:rPr lang="ru-RU" sz="1400" dirty="0"/>
              <a:t>/17.1)</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9693" y="1076751"/>
            <a:ext cx="2939498" cy="417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s://www.dental-tribune.com/cache/images/DT/up/dt/2018/04/ECC1-1188x6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0662" y="2737340"/>
            <a:ext cx="5122485"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085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741332" y="172028"/>
            <a:ext cx="4298267" cy="6476421"/>
          </a:xfrm>
        </p:spPr>
        <p:txBody>
          <a:bodyPr>
            <a:normAutofit/>
          </a:bodyPr>
          <a:lstStyle/>
          <a:p>
            <a:pPr algn="just"/>
            <a:r>
              <a:rPr lang="ru-RU" dirty="0"/>
              <a:t>  За </a:t>
            </a:r>
            <a:r>
              <a:rPr lang="ru-RU" dirty="0" err="1"/>
              <a:t>даними</a:t>
            </a:r>
            <a:r>
              <a:rPr lang="ru-RU" dirty="0"/>
              <a:t> </a:t>
            </a:r>
            <a:r>
              <a:rPr lang="ru-RU" dirty="0" err="1"/>
              <a:t>різних</a:t>
            </a:r>
            <a:r>
              <a:rPr lang="ru-RU" dirty="0"/>
              <a:t> </a:t>
            </a:r>
            <a:r>
              <a:rPr lang="ru-RU" dirty="0" err="1"/>
              <a:t>дослідників</a:t>
            </a:r>
            <a:r>
              <a:rPr lang="ru-RU" dirty="0"/>
              <a:t> </a:t>
            </a:r>
            <a:r>
              <a:rPr lang="ru-RU" dirty="0" err="1"/>
              <a:t>розповсюдженість</a:t>
            </a:r>
            <a:r>
              <a:rPr lang="ru-RU" dirty="0"/>
              <a:t> </a:t>
            </a:r>
            <a:r>
              <a:rPr lang="ru-RU" dirty="0" err="1"/>
              <a:t>карієсу</a:t>
            </a:r>
            <a:r>
              <a:rPr lang="ru-RU" dirty="0"/>
              <a:t> </a:t>
            </a:r>
            <a:r>
              <a:rPr lang="ru-RU" dirty="0" err="1"/>
              <a:t>зубів</a:t>
            </a:r>
            <a:r>
              <a:rPr lang="ru-RU" dirty="0"/>
              <a:t> </a:t>
            </a:r>
            <a:r>
              <a:rPr lang="ru-RU" dirty="0" err="1"/>
              <a:t>серед</a:t>
            </a:r>
            <a:r>
              <a:rPr lang="ru-RU" dirty="0"/>
              <a:t> </a:t>
            </a:r>
            <a:r>
              <a:rPr lang="ru-RU" dirty="0" err="1"/>
              <a:t>дітей</a:t>
            </a:r>
            <a:r>
              <a:rPr lang="ru-RU" dirty="0"/>
              <a:t> </a:t>
            </a:r>
            <a:r>
              <a:rPr lang="ru-RU" dirty="0" err="1"/>
              <a:t>раннього</a:t>
            </a:r>
            <a:r>
              <a:rPr lang="ru-RU" dirty="0"/>
              <a:t> </a:t>
            </a:r>
            <a:r>
              <a:rPr lang="ru-RU" dirty="0" err="1"/>
              <a:t>віку</a:t>
            </a:r>
            <a:r>
              <a:rPr lang="ru-RU" dirty="0"/>
              <a:t> </a:t>
            </a:r>
            <a:r>
              <a:rPr lang="ru-RU" dirty="0" err="1"/>
              <a:t>України</a:t>
            </a:r>
            <a:r>
              <a:rPr lang="ru-RU" dirty="0"/>
              <a:t> в </a:t>
            </a:r>
            <a:r>
              <a:rPr lang="ru-RU" dirty="0" err="1"/>
              <a:t>деяких</a:t>
            </a:r>
            <a:r>
              <a:rPr lang="ru-RU" dirty="0"/>
              <a:t> </a:t>
            </a:r>
            <a:r>
              <a:rPr lang="ru-RU" dirty="0" err="1"/>
              <a:t>регіонах</a:t>
            </a:r>
            <a:r>
              <a:rPr lang="ru-RU" dirty="0"/>
              <a:t> </a:t>
            </a:r>
            <a:r>
              <a:rPr lang="ru-RU" dirty="0" err="1"/>
              <a:t>досягає</a:t>
            </a:r>
            <a:r>
              <a:rPr lang="ru-RU" dirty="0"/>
              <a:t> 60 %, </a:t>
            </a:r>
            <a:r>
              <a:rPr lang="ru-RU" dirty="0" err="1"/>
              <a:t>що</a:t>
            </a:r>
            <a:r>
              <a:rPr lang="ru-RU" dirty="0"/>
              <a:t> ставить </a:t>
            </a:r>
            <a:r>
              <a:rPr lang="ru-RU" dirty="0" err="1"/>
              <a:t>дану</a:t>
            </a:r>
            <a:r>
              <a:rPr lang="ru-RU" dirty="0"/>
              <a:t> проблему як одну з </a:t>
            </a:r>
            <a:r>
              <a:rPr lang="ru-RU" dirty="0" err="1"/>
              <a:t>актуальних</a:t>
            </a:r>
            <a:r>
              <a:rPr lang="ru-RU" dirty="0"/>
              <a:t> для </a:t>
            </a:r>
            <a:r>
              <a:rPr lang="ru-RU" dirty="0" err="1"/>
              <a:t>охорони</a:t>
            </a:r>
            <a:r>
              <a:rPr lang="ru-RU" dirty="0"/>
              <a:t> </a:t>
            </a:r>
            <a:r>
              <a:rPr lang="ru-RU" dirty="0" err="1"/>
              <a:t>здоров’я</a:t>
            </a:r>
            <a:r>
              <a:rPr lang="ru-RU" dirty="0"/>
              <a:t> </a:t>
            </a:r>
            <a:r>
              <a:rPr lang="ru-RU" dirty="0" err="1"/>
              <a:t>дітей</a:t>
            </a:r>
            <a:r>
              <a:rPr lang="ru-RU" dirty="0"/>
              <a:t> </a:t>
            </a:r>
            <a:r>
              <a:rPr lang="ru-RU" dirty="0" err="1"/>
              <a:t>нашої</a:t>
            </a:r>
            <a:r>
              <a:rPr lang="ru-RU" dirty="0"/>
              <a:t> </a:t>
            </a:r>
            <a:r>
              <a:rPr lang="ru-RU" dirty="0" err="1"/>
              <a:t>країни</a:t>
            </a:r>
            <a:r>
              <a:rPr lang="ru-RU" dirty="0"/>
              <a:t>.</a:t>
            </a:r>
          </a:p>
          <a:p>
            <a:pPr marL="0" indent="0">
              <a:buNone/>
            </a:pPr>
            <a:r>
              <a:rPr lang="ru-RU" sz="1500" dirty="0" err="1"/>
              <a:t>Біденко</a:t>
            </a:r>
            <a:r>
              <a:rPr lang="ru-RU" sz="1500" dirty="0"/>
              <a:t> Н.В. </a:t>
            </a:r>
            <a:r>
              <a:rPr lang="ru-RU" sz="1500" dirty="0" err="1"/>
              <a:t>Ранній</a:t>
            </a:r>
            <a:r>
              <a:rPr lang="ru-RU" sz="1500" dirty="0"/>
              <a:t> </a:t>
            </a:r>
            <a:r>
              <a:rPr lang="ru-RU" sz="1500" dirty="0" err="1"/>
              <a:t>карієс</a:t>
            </a:r>
            <a:r>
              <a:rPr lang="ru-RU" sz="1500" dirty="0"/>
              <a:t> у </a:t>
            </a:r>
            <a:r>
              <a:rPr lang="ru-RU" sz="1500" dirty="0" err="1"/>
              <a:t>дітей</a:t>
            </a:r>
            <a:r>
              <a:rPr lang="ru-RU" sz="1500" dirty="0"/>
              <a:t>: стан </a:t>
            </a:r>
            <a:r>
              <a:rPr lang="ru-RU" sz="1500" dirty="0" err="1"/>
              <a:t>проблеми</a:t>
            </a:r>
            <a:r>
              <a:rPr lang="ru-RU" sz="1500" dirty="0"/>
              <a:t> в </a:t>
            </a:r>
            <a:r>
              <a:rPr lang="ru-RU" sz="1500" dirty="0" err="1"/>
              <a:t>Україні</a:t>
            </a:r>
            <a:r>
              <a:rPr lang="ru-RU" sz="1500" dirty="0"/>
              <a:t> та у </a:t>
            </a:r>
            <a:r>
              <a:rPr lang="ru-RU" sz="1500" dirty="0" err="1"/>
              <a:t>світі</a:t>
            </a:r>
            <a:r>
              <a:rPr lang="ru-RU" sz="1500" dirty="0"/>
              <a:t> // Современная стоматология. – 2007. - №1. – С. 66-72.)</a:t>
            </a:r>
          </a:p>
          <a:p>
            <a:endParaRPr lang="ru-RU" dirty="0"/>
          </a:p>
          <a:p>
            <a:endParaRPr lang="ru-RU" dirty="0"/>
          </a:p>
          <a:p>
            <a:pPr algn="just"/>
            <a:r>
              <a:rPr lang="ru-RU" dirty="0" err="1"/>
              <a:t>Згідно</a:t>
            </a:r>
            <a:r>
              <a:rPr lang="ru-RU" dirty="0"/>
              <a:t> </a:t>
            </a:r>
            <a:r>
              <a:rPr lang="ru-RU" dirty="0" err="1"/>
              <a:t>даних</a:t>
            </a:r>
            <a:r>
              <a:rPr lang="ru-RU" dirty="0"/>
              <a:t>, </a:t>
            </a:r>
            <a:r>
              <a:rPr lang="ru-RU" dirty="0" err="1"/>
              <a:t>що</a:t>
            </a:r>
            <a:r>
              <a:rPr lang="ru-RU" dirty="0"/>
              <a:t> </a:t>
            </a:r>
            <a:r>
              <a:rPr lang="ru-RU" dirty="0" err="1"/>
              <a:t>опублікован</a:t>
            </a:r>
            <a:r>
              <a:rPr lang="uk-UA" dirty="0"/>
              <a:t>і</a:t>
            </a:r>
            <a:r>
              <a:rPr lang="ru-RU" dirty="0"/>
              <a:t> у </a:t>
            </a:r>
            <a:r>
              <a:rPr lang="en-US" dirty="0"/>
              <a:t>Public Health England (PHE), </a:t>
            </a:r>
            <a:r>
              <a:rPr lang="ru-RU" dirty="0" err="1"/>
              <a:t>майже</a:t>
            </a:r>
            <a:r>
              <a:rPr lang="ru-RU" dirty="0"/>
              <a:t> 9 з 10 </a:t>
            </a:r>
            <a:r>
              <a:rPr lang="ru-RU" dirty="0" err="1"/>
              <a:t>вилучень</a:t>
            </a:r>
            <a:r>
              <a:rPr lang="ru-RU" dirty="0"/>
              <a:t> </a:t>
            </a:r>
            <a:r>
              <a:rPr lang="ru-RU" dirty="0" err="1"/>
              <a:t>зубів</a:t>
            </a:r>
            <a:r>
              <a:rPr lang="ru-RU" dirty="0"/>
              <a:t> у </a:t>
            </a:r>
            <a:r>
              <a:rPr lang="ru-RU" dirty="0" err="1"/>
              <a:t>дітей</a:t>
            </a:r>
            <a:r>
              <a:rPr lang="ru-RU" dirty="0"/>
              <a:t> у </a:t>
            </a:r>
            <a:r>
              <a:rPr lang="ru-RU" dirty="0" err="1"/>
              <a:t>віці</a:t>
            </a:r>
            <a:r>
              <a:rPr lang="ru-RU" dirty="0"/>
              <a:t> </a:t>
            </a:r>
            <a:r>
              <a:rPr lang="ru-RU" dirty="0" err="1"/>
              <a:t>від</a:t>
            </a:r>
            <a:r>
              <a:rPr lang="ru-RU" dirty="0"/>
              <a:t> 0 до 5 </a:t>
            </a:r>
            <a:r>
              <a:rPr lang="ru-RU" dirty="0" err="1"/>
              <a:t>років</a:t>
            </a:r>
            <a:r>
              <a:rPr lang="ru-RU" dirty="0"/>
              <a:t> </a:t>
            </a:r>
            <a:r>
              <a:rPr lang="ru-RU" dirty="0" err="1"/>
              <a:t>відбуваються</a:t>
            </a:r>
            <a:r>
              <a:rPr lang="ru-RU" dirty="0"/>
              <a:t> через </a:t>
            </a:r>
            <a:r>
              <a:rPr lang="ru-RU" dirty="0" err="1"/>
              <a:t>ускладнений</a:t>
            </a:r>
            <a:r>
              <a:rPr lang="ru-RU" dirty="0"/>
              <a:t> </a:t>
            </a:r>
            <a:r>
              <a:rPr lang="ru-RU" dirty="0" err="1"/>
              <a:t>карієс</a:t>
            </a:r>
            <a:r>
              <a:rPr lang="ru-RU" dirty="0"/>
              <a:t> (2019).</a:t>
            </a:r>
          </a:p>
          <a:p>
            <a:pPr marL="0" indent="0" algn="just">
              <a:buNone/>
            </a:pPr>
            <a:r>
              <a:rPr lang="en-US" sz="1500" dirty="0">
                <a:hlinkClick r:id="rId2"/>
              </a:rPr>
              <a:t>https://www.gov.uk/government/news/almost-9-out-of-10-child-hospital-tooth-extractions-due-to-decay</a:t>
            </a:r>
            <a:endParaRPr lang="ru-RU" sz="1500" dirty="0"/>
          </a:p>
        </p:txBody>
      </p:sp>
      <p:grpSp>
        <p:nvGrpSpPr>
          <p:cNvPr id="12" name="Группа 11"/>
          <p:cNvGrpSpPr/>
          <p:nvPr/>
        </p:nvGrpSpPr>
        <p:grpSpPr>
          <a:xfrm>
            <a:off x="788103" y="155988"/>
            <a:ext cx="7660571" cy="6595170"/>
            <a:chOff x="788103" y="155988"/>
            <a:chExt cx="7660571" cy="659517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026" y="155988"/>
              <a:ext cx="2802412" cy="2101809"/>
            </a:xfrm>
            <a:prstGeom prst="rect">
              <a:avLst/>
            </a:prstGeom>
          </p:spPr>
        </p:pic>
        <p:sp>
          <p:nvSpPr>
            <p:cNvPr id="5" name="TextBox 4"/>
            <p:cNvSpPr txBox="1"/>
            <p:nvPr/>
          </p:nvSpPr>
          <p:spPr>
            <a:xfrm>
              <a:off x="987545" y="2401352"/>
              <a:ext cx="2714625" cy="369332"/>
            </a:xfrm>
            <a:prstGeom prst="rect">
              <a:avLst/>
            </a:prstGeom>
            <a:noFill/>
          </p:spPr>
          <p:txBody>
            <a:bodyPr wrap="square" rtlCol="0">
              <a:spAutoFit/>
            </a:bodyPr>
            <a:lstStyle/>
            <a:p>
              <a:pPr algn="ctr"/>
              <a:r>
                <a:rPr lang="uk-UA" dirty="0"/>
                <a:t>Хворий Е., 5 років</a:t>
              </a:r>
              <a:endParaRPr lang="ru-RU"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8788" y="172029"/>
              <a:ext cx="2714625" cy="2035969"/>
            </a:xfrm>
            <a:prstGeom prst="rect">
              <a:avLst/>
            </a:prstGeom>
          </p:spPr>
        </p:pic>
        <p:sp>
          <p:nvSpPr>
            <p:cNvPr id="8" name="TextBox 7"/>
            <p:cNvSpPr txBox="1"/>
            <p:nvPr/>
          </p:nvSpPr>
          <p:spPr>
            <a:xfrm>
              <a:off x="4138004" y="2401352"/>
              <a:ext cx="2556192" cy="369332"/>
            </a:xfrm>
            <a:prstGeom prst="rect">
              <a:avLst/>
            </a:prstGeom>
            <a:noFill/>
          </p:spPr>
          <p:txBody>
            <a:bodyPr wrap="square" rtlCol="0">
              <a:spAutoFit/>
            </a:bodyPr>
            <a:lstStyle/>
            <a:p>
              <a:pPr algn="ctr"/>
              <a:r>
                <a:rPr lang="uk-UA" dirty="0"/>
                <a:t>Хвора М., 2,8 років</a:t>
              </a:r>
              <a:endParaRPr lang="ru-RU" dirty="0"/>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820" y="2940922"/>
              <a:ext cx="2800350" cy="2100263"/>
            </a:xfrm>
            <a:prstGeom prst="rect">
              <a:avLst/>
            </a:prstGeom>
          </p:spPr>
        </p:pic>
        <p:sp>
          <p:nvSpPr>
            <p:cNvPr id="10" name="TextBox 9"/>
            <p:cNvSpPr txBox="1"/>
            <p:nvPr/>
          </p:nvSpPr>
          <p:spPr>
            <a:xfrm>
              <a:off x="788103" y="5468138"/>
              <a:ext cx="3007844" cy="646331"/>
            </a:xfrm>
            <a:prstGeom prst="rect">
              <a:avLst/>
            </a:prstGeom>
            <a:noFill/>
          </p:spPr>
          <p:txBody>
            <a:bodyPr wrap="square" rtlCol="0">
              <a:spAutoFit/>
            </a:bodyPr>
            <a:lstStyle/>
            <a:p>
              <a:pPr algn="ctr"/>
              <a:r>
                <a:rPr lang="uk-UA" dirty="0"/>
                <a:t>Хворий Д., 3,5 років на фоні </a:t>
              </a:r>
              <a:r>
                <a:rPr lang="uk-UA" dirty="0" err="1"/>
                <a:t>тромбоцитопенії</a:t>
              </a:r>
              <a:endParaRPr lang="ru-RU" dirty="0"/>
            </a:p>
          </p:txBody>
        </p:sp>
        <p:pic>
          <p:nvPicPr>
            <p:cNvPr id="2" name="Рисунок 1"/>
            <p:cNvPicPr>
              <a:picLocks noChangeAspect="1"/>
            </p:cNvPicPr>
            <p:nvPr/>
          </p:nvPicPr>
          <p:blipFill rotWithShape="1">
            <a:blip r:embed="rId6" cstate="print">
              <a:extLst>
                <a:ext uri="{28A0092B-C50C-407E-A947-70E740481C1C}">
                  <a14:useLocalDpi xmlns:a14="http://schemas.microsoft.com/office/drawing/2010/main" val="0"/>
                </a:ext>
              </a:extLst>
            </a:blip>
            <a:srcRect l="23613" r="27715" b="3271"/>
            <a:stretch/>
          </p:blipFill>
          <p:spPr>
            <a:xfrm>
              <a:off x="3905247" y="2964038"/>
              <a:ext cx="1981201" cy="2214734"/>
            </a:xfrm>
            <a:prstGeom prst="rect">
              <a:avLst/>
            </a:prstGeom>
          </p:spPr>
        </p:pic>
        <p:pic>
          <p:nvPicPr>
            <p:cNvPr id="9" name="Рисунок 8"/>
            <p:cNvPicPr>
              <a:picLocks noChangeAspect="1"/>
            </p:cNvPicPr>
            <p:nvPr/>
          </p:nvPicPr>
          <p:blipFill rotWithShape="1">
            <a:blip r:embed="rId7" cstate="print">
              <a:extLst>
                <a:ext uri="{28A0092B-C50C-407E-A947-70E740481C1C}">
                  <a14:useLocalDpi xmlns:a14="http://schemas.microsoft.com/office/drawing/2010/main" val="0"/>
                </a:ext>
              </a:extLst>
            </a:blip>
            <a:srcRect l="21380" r="14005" b="8162"/>
            <a:stretch/>
          </p:blipFill>
          <p:spPr>
            <a:xfrm>
              <a:off x="5341032" y="4412628"/>
              <a:ext cx="2400300" cy="1918996"/>
            </a:xfrm>
            <a:prstGeom prst="rect">
              <a:avLst/>
            </a:prstGeom>
          </p:spPr>
        </p:pic>
        <p:sp>
          <p:nvSpPr>
            <p:cNvPr id="11" name="TextBox 10"/>
            <p:cNvSpPr txBox="1"/>
            <p:nvPr/>
          </p:nvSpPr>
          <p:spPr>
            <a:xfrm>
              <a:off x="3012065" y="6372225"/>
              <a:ext cx="5436609" cy="378933"/>
            </a:xfrm>
            <a:prstGeom prst="rect">
              <a:avLst/>
            </a:prstGeom>
            <a:noFill/>
          </p:spPr>
          <p:txBody>
            <a:bodyPr wrap="square" rtlCol="0">
              <a:spAutoFit/>
            </a:bodyPr>
            <a:lstStyle/>
            <a:p>
              <a:pPr algn="ctr"/>
              <a:r>
                <a:rPr lang="uk-UA" dirty="0"/>
                <a:t>Хворий К., 2 роки до и після лікування</a:t>
              </a:r>
              <a:endParaRPr lang="ru-RU" dirty="0"/>
            </a:p>
          </p:txBody>
        </p:sp>
      </p:grpSp>
    </p:spTree>
    <p:extLst>
      <p:ext uri="{BB962C8B-B14F-4D97-AF65-F5344CB8AC3E}">
        <p14:creationId xmlns:p14="http://schemas.microsoft.com/office/powerpoint/2010/main" val="770407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491232" y="349405"/>
            <a:ext cx="6548368" cy="4161049"/>
          </a:xfrm>
        </p:spPr>
        <p:txBody>
          <a:bodyPr>
            <a:normAutofit/>
          </a:bodyPr>
          <a:lstStyle/>
          <a:p>
            <a:pPr algn="just"/>
            <a:r>
              <a:rPr lang="uk-UA" dirty="0"/>
              <a:t>Лікування ускладненого карієсу у дітей раннього віку пов'язане із певними труднощами, до яких відносять </a:t>
            </a:r>
            <a:r>
              <a:rPr lang="uk-UA" dirty="0" err="1"/>
              <a:t>преморбідний</a:t>
            </a:r>
            <a:r>
              <a:rPr lang="uk-UA" dirty="0"/>
              <a:t> фон, лабільну </a:t>
            </a:r>
            <a:r>
              <a:rPr lang="uk-UA" dirty="0" err="1"/>
              <a:t>психо</a:t>
            </a:r>
            <a:r>
              <a:rPr lang="uk-UA" dirty="0"/>
              <a:t>-емоційну поведінку.</a:t>
            </a:r>
          </a:p>
          <a:p>
            <a:pPr algn="just"/>
            <a:r>
              <a:rPr lang="uk-UA" dirty="0"/>
              <a:t>Тому показання щодо видалення зубів в умовах анестезіологічного кабінету у таких дітей розширюються. При сумніві лікаря щодо успішного результату консервативного лікування ускладненого карієсу (</a:t>
            </a:r>
            <a:r>
              <a:rPr lang="uk-UA" dirty="0" err="1"/>
              <a:t>періодонтит</a:t>
            </a:r>
            <a:r>
              <a:rPr lang="uk-UA" dirty="0"/>
              <a:t>) перевага надається видаленню зуба. При цьому хірургічне лікування є завершальним етапом санації.</a:t>
            </a:r>
          </a:p>
          <a:p>
            <a:pPr algn="just"/>
            <a:r>
              <a:rPr lang="uk-UA" dirty="0"/>
              <a:t>Тому гемостазу при проведенні хірургічного лікування приділяють особливу увагу.</a:t>
            </a:r>
          </a:p>
          <a:p>
            <a:endParaRPr lang="ru-RU" dirty="0"/>
          </a:p>
        </p:txBody>
      </p:sp>
      <p:pic>
        <p:nvPicPr>
          <p:cNvPr id="2050" name="Picture 2" descr="Tooth Extraction | Expectations, Complications, Cost &amp;amp; After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37" y="1024328"/>
            <a:ext cx="4499135" cy="299397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71530" y="4986607"/>
            <a:ext cx="8689731" cy="1015663"/>
          </a:xfrm>
          <a:prstGeom prst="rect">
            <a:avLst/>
          </a:prstGeom>
        </p:spPr>
        <p:txBody>
          <a:bodyPr wrap="square">
            <a:spAutoFit/>
          </a:bodyPr>
          <a:lstStyle/>
          <a:p>
            <a:pPr algn="just"/>
            <a:r>
              <a:rPr lang="uk-UA" sz="2000" b="1" dirty="0"/>
              <a:t>Метою нашого дослідження</a:t>
            </a:r>
            <a:r>
              <a:rPr lang="uk-UA" sz="2000" dirty="0"/>
              <a:t> стало вивчення особливостей формування гемостазу в лунках після видалення тимчасових зубів у дітей раннього віку при ускладненому карієсі в умовах </a:t>
            </a:r>
            <a:r>
              <a:rPr lang="uk-UA" sz="2000" dirty="0" err="1"/>
              <a:t>седації</a:t>
            </a:r>
            <a:r>
              <a:rPr lang="uk-UA" sz="2000" dirty="0"/>
              <a:t>.</a:t>
            </a:r>
            <a:endParaRPr lang="ru-RU" sz="2000" dirty="0"/>
          </a:p>
        </p:txBody>
      </p:sp>
    </p:spTree>
    <p:extLst>
      <p:ext uri="{BB962C8B-B14F-4D97-AF65-F5344CB8AC3E}">
        <p14:creationId xmlns:p14="http://schemas.microsoft.com/office/powerpoint/2010/main" val="3259055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016261" y="236292"/>
            <a:ext cx="5024803" cy="6048375"/>
          </a:xfrm>
        </p:spPr>
        <p:txBody>
          <a:bodyPr>
            <a:normAutofit lnSpcReduction="10000"/>
          </a:bodyPr>
          <a:lstStyle/>
          <a:p>
            <a:pPr algn="just"/>
            <a:r>
              <a:rPr lang="uk-UA" sz="1800" b="1" dirty="0"/>
              <a:t>Матеріали та методи</a:t>
            </a:r>
            <a:r>
              <a:rPr lang="uk-UA" sz="1800" dirty="0"/>
              <a:t>: було обстежено 15 дітей у віці від 3 до 6 років, яким за медичними показаннями проводили стоматологічну хірургічну санацію в умовах </a:t>
            </a:r>
            <a:r>
              <a:rPr lang="uk-UA" sz="1800" dirty="0" err="1"/>
              <a:t>седації</a:t>
            </a:r>
            <a:r>
              <a:rPr lang="uk-UA" sz="1800" dirty="0"/>
              <a:t>. </a:t>
            </a:r>
          </a:p>
          <a:p>
            <a:pPr algn="just"/>
            <a:r>
              <a:rPr lang="uk-UA" sz="1800" dirty="0"/>
              <a:t>Напередодні всім дітям проведено стоматологічне клінічне та рентгенологічне дослідження, обстеження у лікаря-педіатра (клінічний аналіз крові, </a:t>
            </a:r>
            <a:r>
              <a:rPr lang="uk-UA" sz="1800" dirty="0" err="1"/>
              <a:t>коагулограма</a:t>
            </a:r>
            <a:r>
              <a:rPr lang="uk-UA" sz="1800" dirty="0"/>
              <a:t>).</a:t>
            </a:r>
          </a:p>
          <a:p>
            <a:pPr algn="just"/>
            <a:r>
              <a:rPr lang="uk-UA" sz="1800" dirty="0"/>
              <a:t> </a:t>
            </a:r>
            <a:r>
              <a:rPr lang="uk-UA" sz="1800" dirty="0" err="1"/>
              <a:t>Седацію</a:t>
            </a:r>
            <a:r>
              <a:rPr lang="uk-UA" sz="1800" dirty="0"/>
              <a:t> проводили з використанням препаратів «</a:t>
            </a:r>
            <a:r>
              <a:rPr lang="uk-UA" sz="1800" dirty="0" err="1"/>
              <a:t>Севоран</a:t>
            </a:r>
            <a:r>
              <a:rPr lang="uk-UA" sz="1800" dirty="0"/>
              <a:t>» та </a:t>
            </a:r>
            <a:r>
              <a:rPr lang="uk-UA" sz="1800" dirty="0" err="1"/>
              <a:t>Дипрофол</a:t>
            </a:r>
            <a:r>
              <a:rPr lang="uk-UA" sz="1800" dirty="0"/>
              <a:t> ЕДТА. </a:t>
            </a:r>
          </a:p>
          <a:p>
            <a:pPr algn="just"/>
            <a:r>
              <a:rPr lang="uk-UA" sz="1800" dirty="0"/>
              <a:t>Після видалення тимчасових зубів, отримання гемостазу було утрудненим у зв’язку із збільшення часу утворення згустку. Тому для зупинки кровотечі з лунки використовували </a:t>
            </a:r>
            <a:r>
              <a:rPr lang="uk-UA" sz="1800" dirty="0" err="1"/>
              <a:t>гемостатичну</a:t>
            </a:r>
            <a:r>
              <a:rPr lang="uk-UA" sz="1800" dirty="0"/>
              <a:t> губку «</a:t>
            </a:r>
            <a:r>
              <a:rPr lang="uk-UA" sz="1800" dirty="0" err="1"/>
              <a:t>Альвостаз</a:t>
            </a:r>
            <a:r>
              <a:rPr lang="uk-UA" sz="1800" dirty="0"/>
              <a:t> №1», а в деяких випадках за показаннями пухко заповнювали лунку (лунки) йодоформною </a:t>
            </a:r>
            <a:r>
              <a:rPr lang="uk-UA" sz="1800" dirty="0" err="1"/>
              <a:t>турундою</a:t>
            </a:r>
            <a:r>
              <a:rPr lang="uk-UA" sz="1800" dirty="0"/>
              <a:t>. </a:t>
            </a:r>
          </a:p>
          <a:p>
            <a:pPr algn="just"/>
            <a:r>
              <a:rPr lang="uk-UA" sz="1800" dirty="0"/>
              <a:t>Одразу після видалення зуба із ліктьової вени проводили забір крові для дослідження стану кровотворної системи.</a:t>
            </a:r>
            <a:endParaRPr lang="ru-RU" sz="1800" dirty="0"/>
          </a:p>
          <a:p>
            <a:endParaRPr lang="ru-RU" dirty="0"/>
          </a:p>
        </p:txBody>
      </p:sp>
      <p:pic>
        <p:nvPicPr>
          <p:cNvPr id="3074" name="Picture 2" descr="Wisdom Teeth Removal With &amp;amp; Without Sedation | Omega Dental Houston TX"/>
          <p:cNvPicPr>
            <a:picLocks noChangeAspect="1" noChangeArrowheads="1"/>
          </p:cNvPicPr>
          <p:nvPr/>
        </p:nvPicPr>
        <p:blipFill rotWithShape="1">
          <a:blip r:embed="rId2">
            <a:extLst>
              <a:ext uri="{28A0092B-C50C-407E-A947-70E740481C1C}">
                <a14:useLocalDpi xmlns:a14="http://schemas.microsoft.com/office/drawing/2010/main" val="0"/>
              </a:ext>
            </a:extLst>
          </a:blip>
          <a:srcRect l="25062" r="25250"/>
          <a:stretch/>
        </p:blipFill>
        <p:spPr bwMode="auto">
          <a:xfrm>
            <a:off x="800100" y="0"/>
            <a:ext cx="2524126"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Севоран — лечение зубов под наркозом детя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222" y="3407195"/>
            <a:ext cx="2094840" cy="31108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Альвостаз губка в Украине. Сравнить цены и поставщиков промышленных товаров  на маркетплейсе Prom.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7542" y="4677465"/>
            <a:ext cx="155257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rotWithShape="1">
          <a:blip r:embed="rId5"/>
          <a:srcRect l="5168" t="32656" r="738" b="7716"/>
          <a:stretch/>
        </p:blipFill>
        <p:spPr>
          <a:xfrm>
            <a:off x="3526022" y="255802"/>
            <a:ext cx="2479124" cy="2094687"/>
          </a:xfrm>
          <a:prstGeom prst="rect">
            <a:avLst/>
          </a:prstGeom>
        </p:spPr>
      </p:pic>
      <p:pic>
        <p:nvPicPr>
          <p:cNvPr id="4" name="Рисунок 3"/>
          <p:cNvPicPr>
            <a:picLocks noChangeAspect="1"/>
          </p:cNvPicPr>
          <p:nvPr/>
        </p:nvPicPr>
        <p:blipFill rotWithShape="1">
          <a:blip r:embed="rId6"/>
          <a:srcRect l="17245" t="2856" r="2246" b="902"/>
          <a:stretch/>
        </p:blipFill>
        <p:spPr>
          <a:xfrm>
            <a:off x="4503830" y="2302903"/>
            <a:ext cx="2479430" cy="2222937"/>
          </a:xfrm>
          <a:prstGeom prst="rect">
            <a:avLst/>
          </a:prstGeom>
        </p:spPr>
      </p:pic>
    </p:spTree>
    <p:extLst>
      <p:ext uri="{BB962C8B-B14F-4D97-AF65-F5344CB8AC3E}">
        <p14:creationId xmlns:p14="http://schemas.microsoft.com/office/powerpoint/2010/main" val="594403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19899" y="285749"/>
            <a:ext cx="5114925" cy="5943601"/>
          </a:xfrm>
        </p:spPr>
        <p:txBody>
          <a:bodyPr>
            <a:normAutofit fontScale="92500" lnSpcReduction="20000"/>
          </a:bodyPr>
          <a:lstStyle/>
          <a:p>
            <a:pPr algn="just"/>
            <a:r>
              <a:rPr lang="uk-UA" b="1" dirty="0"/>
              <a:t>Результати: </a:t>
            </a:r>
            <a:r>
              <a:rPr lang="uk-UA" dirty="0"/>
              <a:t>Гематологічні показники у всіх дітей були в межах вікової норми, за винятком числа лейкоцитів в одиниці об'єму крові, у зв'язку із діагностуванням хронічного </a:t>
            </a:r>
            <a:r>
              <a:rPr lang="uk-UA" dirty="0" err="1"/>
              <a:t>гранулюючого</a:t>
            </a:r>
            <a:r>
              <a:rPr lang="uk-UA" dirty="0"/>
              <a:t> </a:t>
            </a:r>
            <a:r>
              <a:rPr lang="uk-UA" dirty="0" err="1"/>
              <a:t>періодонтиту</a:t>
            </a:r>
            <a:r>
              <a:rPr lang="uk-UA" dirty="0"/>
              <a:t> (в деяких випадках в декількох зубах у однієї дитини).</a:t>
            </a:r>
            <a:endParaRPr lang="ru-RU" dirty="0"/>
          </a:p>
          <a:p>
            <a:pPr algn="just"/>
            <a:r>
              <a:rPr lang="uk-UA" dirty="0"/>
              <a:t>Аналіз основних показників стоматологічного статусу у обстежених дітей виявив високий рівень інтенсивності карієсу (</a:t>
            </a:r>
            <a:r>
              <a:rPr lang="uk-UA" dirty="0" err="1"/>
              <a:t>кп</a:t>
            </a:r>
            <a:r>
              <a:rPr lang="uk-UA" dirty="0"/>
              <a:t> зубів - 10,05 ± 1,2), при цьому у значної кількості зубів був поставлений діагноз хронічний пульпіт і хронічний </a:t>
            </a:r>
            <a:r>
              <a:rPr lang="uk-UA" dirty="0" err="1"/>
              <a:t>гранулюючий</a:t>
            </a:r>
            <a:r>
              <a:rPr lang="uk-UA" dirty="0"/>
              <a:t> періодонтит, що було підтверджено рентгенологічними дослідженнями. </a:t>
            </a:r>
          </a:p>
          <a:p>
            <a:pPr algn="just"/>
            <a:r>
              <a:rPr lang="uk-UA" dirty="0"/>
              <a:t>У структурі патологічних процесів </a:t>
            </a:r>
            <a:r>
              <a:rPr lang="uk-UA" dirty="0" err="1"/>
              <a:t>одонтогенного</a:t>
            </a:r>
            <a:r>
              <a:rPr lang="uk-UA" dirty="0"/>
              <a:t> характеру переважало ураження верхніх різців і перших молярів. </a:t>
            </a:r>
          </a:p>
          <a:p>
            <a:pPr algn="just"/>
            <a:r>
              <a:rPr lang="uk-UA" dirty="0"/>
              <a:t>Хронічний </a:t>
            </a:r>
            <a:r>
              <a:rPr lang="uk-UA" dirty="0" err="1"/>
              <a:t>гранулюючий</a:t>
            </a:r>
            <a:r>
              <a:rPr lang="uk-UA" dirty="0"/>
              <a:t> періодонтит супроводжувався значною деструкцією кісткової тканини і патологічною деструкцією коренів тимчасових зубів із залученням у процес фолікулів постійних зубів.</a:t>
            </a:r>
            <a:endParaRPr lang="ru-RU" dirty="0"/>
          </a:p>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939" y="158261"/>
            <a:ext cx="5193975" cy="3036733"/>
          </a:xfrm>
          <a:prstGeom prst="rect">
            <a:avLst/>
          </a:prstGeom>
        </p:spPr>
      </p:pic>
      <p:sp>
        <p:nvSpPr>
          <p:cNvPr id="6" name="TextBox 5"/>
          <p:cNvSpPr txBox="1"/>
          <p:nvPr/>
        </p:nvSpPr>
        <p:spPr>
          <a:xfrm>
            <a:off x="2551195" y="3245419"/>
            <a:ext cx="2183767" cy="369332"/>
          </a:xfrm>
          <a:prstGeom prst="rect">
            <a:avLst/>
          </a:prstGeom>
          <a:noFill/>
        </p:spPr>
        <p:txBody>
          <a:bodyPr wrap="square" rtlCol="0">
            <a:spAutoFit/>
          </a:bodyPr>
          <a:lstStyle/>
          <a:p>
            <a:r>
              <a:rPr lang="uk-UA" dirty="0"/>
              <a:t>Хворий П., 5 років.</a:t>
            </a:r>
            <a:endParaRPr lang="ru-RU" dirty="0"/>
          </a:p>
        </p:txBody>
      </p:sp>
      <p:cxnSp>
        <p:nvCxnSpPr>
          <p:cNvPr id="10" name="Прямая со стрелкой 9"/>
          <p:cNvCxnSpPr/>
          <p:nvPr/>
        </p:nvCxnSpPr>
        <p:spPr>
          <a:xfrm flipH="1" flipV="1">
            <a:off x="4565733" y="2827183"/>
            <a:ext cx="238125" cy="20955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21" y="3844344"/>
            <a:ext cx="3041733" cy="228130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231" y="4403841"/>
            <a:ext cx="3013911" cy="2260434"/>
          </a:xfrm>
          <a:prstGeom prst="rect">
            <a:avLst/>
          </a:prstGeom>
        </p:spPr>
      </p:pic>
      <p:sp>
        <p:nvSpPr>
          <p:cNvPr id="8" name="TextBox 7"/>
          <p:cNvSpPr txBox="1"/>
          <p:nvPr/>
        </p:nvSpPr>
        <p:spPr>
          <a:xfrm>
            <a:off x="1074939" y="6310310"/>
            <a:ext cx="2556192" cy="369332"/>
          </a:xfrm>
          <a:prstGeom prst="rect">
            <a:avLst/>
          </a:prstGeom>
          <a:noFill/>
        </p:spPr>
        <p:txBody>
          <a:bodyPr wrap="square" rtlCol="0">
            <a:spAutoFit/>
          </a:bodyPr>
          <a:lstStyle/>
          <a:p>
            <a:pPr algn="ctr"/>
            <a:r>
              <a:rPr lang="uk-UA" dirty="0"/>
              <a:t>Хвора Щ., 5 років</a:t>
            </a:r>
            <a:endParaRPr lang="ru-RU" dirty="0"/>
          </a:p>
        </p:txBody>
      </p:sp>
    </p:spTree>
    <p:extLst>
      <p:ext uri="{BB962C8B-B14F-4D97-AF65-F5344CB8AC3E}">
        <p14:creationId xmlns:p14="http://schemas.microsoft.com/office/powerpoint/2010/main" val="2105652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76974" y="2228271"/>
            <a:ext cx="5655945" cy="3061675"/>
          </a:xfrm>
        </p:spPr>
        <p:txBody>
          <a:bodyPr>
            <a:normAutofit/>
          </a:bodyPr>
          <a:lstStyle/>
          <a:p>
            <a:pPr algn="just"/>
            <a:r>
              <a:rPr lang="uk-UA" dirty="0"/>
              <a:t>Дані лабораторного дослідження крові показали, що кількість еритроцитів, рівень гемоглобіну, значення </a:t>
            </a:r>
            <a:r>
              <a:rPr lang="uk-UA" dirty="0" err="1"/>
              <a:t>pH</a:t>
            </a:r>
            <a:r>
              <a:rPr lang="uk-UA" dirty="0"/>
              <a:t> крові тощо, практично не змінилися (були в межах вікових норм). </a:t>
            </a:r>
          </a:p>
          <a:p>
            <a:pPr algn="just"/>
            <a:r>
              <a:rPr lang="uk-UA" dirty="0"/>
              <a:t>Проте на фоні норми основних показників виявлявся результат впливу препарату «</a:t>
            </a:r>
            <a:r>
              <a:rPr lang="uk-UA" dirty="0" err="1"/>
              <a:t>Севоран</a:t>
            </a:r>
            <a:r>
              <a:rPr lang="uk-UA" dirty="0"/>
              <a:t>», який полягав у  </a:t>
            </a:r>
            <a:r>
              <a:rPr lang="uk-UA" dirty="0" err="1"/>
              <a:t>інгібуванні</a:t>
            </a:r>
            <a:r>
              <a:rPr lang="uk-UA" dirty="0"/>
              <a:t> агрегації тромбоцитів. </a:t>
            </a:r>
          </a:p>
          <a:p>
            <a:endParaRPr lang="ru-RU" dirty="0"/>
          </a:p>
        </p:txBody>
      </p:sp>
      <p:sp>
        <p:nvSpPr>
          <p:cNvPr id="2" name="TextBox 1"/>
          <p:cNvSpPr txBox="1"/>
          <p:nvPr/>
        </p:nvSpPr>
        <p:spPr>
          <a:xfrm>
            <a:off x="2457450" y="130730"/>
            <a:ext cx="3505200" cy="369332"/>
          </a:xfrm>
          <a:prstGeom prst="rect">
            <a:avLst/>
          </a:prstGeom>
          <a:noFill/>
        </p:spPr>
        <p:txBody>
          <a:bodyPr wrap="square" rtlCol="0">
            <a:spAutoFit/>
          </a:bodyPr>
          <a:lstStyle/>
          <a:p>
            <a:r>
              <a:rPr lang="ru-RU" dirty="0" err="1"/>
              <a:t>Рівні</a:t>
            </a:r>
            <a:r>
              <a:rPr lang="ru-RU" dirty="0"/>
              <a:t> рН </a:t>
            </a:r>
            <a:r>
              <a:rPr lang="ru-RU" dirty="0" err="1"/>
              <a:t>крові</a:t>
            </a:r>
            <a:r>
              <a:rPr lang="ru-RU" dirty="0"/>
              <a:t> </a:t>
            </a:r>
            <a:r>
              <a:rPr lang="ru-RU" dirty="0" err="1"/>
              <a:t>людини</a:t>
            </a:r>
            <a:endParaRPr lang="ru-RU" dirty="0"/>
          </a:p>
        </p:txBody>
      </p:sp>
      <p:grpSp>
        <p:nvGrpSpPr>
          <p:cNvPr id="5" name="Группа 4"/>
          <p:cNvGrpSpPr/>
          <p:nvPr/>
        </p:nvGrpSpPr>
        <p:grpSpPr>
          <a:xfrm>
            <a:off x="1159852" y="595312"/>
            <a:ext cx="5715000" cy="1362075"/>
            <a:chOff x="1159852" y="595312"/>
            <a:chExt cx="5715000" cy="1362075"/>
          </a:xfrm>
        </p:grpSpPr>
        <p:pic>
          <p:nvPicPr>
            <p:cNvPr id="1026" name="Picture 2" descr="Кислотность и щёлочность среды"/>
            <p:cNvPicPr>
              <a:picLocks noChangeAspect="1" noChangeArrowheads="1"/>
            </p:cNvPicPr>
            <p:nvPr/>
          </p:nvPicPr>
          <p:blipFill rotWithShape="1">
            <a:blip r:embed="rId2">
              <a:extLst>
                <a:ext uri="{28A0092B-C50C-407E-A947-70E740481C1C}">
                  <a14:useLocalDpi xmlns:a14="http://schemas.microsoft.com/office/drawing/2010/main" val="0"/>
                </a:ext>
              </a:extLst>
            </a:blip>
            <a:srcRect t="19663"/>
            <a:stretch/>
          </p:blipFill>
          <p:spPr bwMode="auto">
            <a:xfrm>
              <a:off x="1159852" y="595312"/>
              <a:ext cx="5715000" cy="1362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97108" y="1386453"/>
              <a:ext cx="781050" cy="307777"/>
            </a:xfrm>
            <a:prstGeom prst="rect">
              <a:avLst/>
            </a:prstGeom>
            <a:solidFill>
              <a:schemeClr val="bg1"/>
            </a:solidFill>
          </p:spPr>
          <p:txBody>
            <a:bodyPr wrap="square" rtlCol="0">
              <a:spAutoFit/>
            </a:bodyPr>
            <a:lstStyle/>
            <a:p>
              <a:r>
                <a:rPr lang="ru-RU" sz="1400" dirty="0" err="1"/>
                <a:t>Алк</a:t>
              </a:r>
              <a:r>
                <a:rPr lang="uk-UA" sz="1400" dirty="0" err="1"/>
                <a:t>ілоз</a:t>
              </a:r>
              <a:endParaRPr lang="ru-RU" sz="1400" dirty="0"/>
            </a:p>
          </p:txBody>
        </p:sp>
        <p:sp>
          <p:nvSpPr>
            <p:cNvPr id="6" name="TextBox 5"/>
            <p:cNvSpPr txBox="1"/>
            <p:nvPr/>
          </p:nvSpPr>
          <p:spPr>
            <a:xfrm>
              <a:off x="3574440" y="1377211"/>
              <a:ext cx="885824" cy="263992"/>
            </a:xfrm>
            <a:prstGeom prst="rect">
              <a:avLst/>
            </a:prstGeom>
            <a:solidFill>
              <a:schemeClr val="bg1"/>
            </a:solidFill>
          </p:spPr>
          <p:txBody>
            <a:bodyPr wrap="square" rtlCol="0">
              <a:spAutoFit/>
            </a:bodyPr>
            <a:lstStyle/>
            <a:p>
              <a:r>
                <a:rPr lang="uk-UA" sz="1100" dirty="0" err="1"/>
                <a:t>рН</a:t>
              </a:r>
              <a:r>
                <a:rPr lang="uk-UA" sz="1100" dirty="0"/>
                <a:t> в нормі</a:t>
              </a:r>
              <a:endParaRPr lang="ru-RU" sz="1100" dirty="0"/>
            </a:p>
          </p:txBody>
        </p:sp>
      </p:grpSp>
      <p:pic>
        <p:nvPicPr>
          <p:cNvPr id="1028" name="Picture 4" descr="Склеювання тромбоцитів - причини, норми і відхилення, підготовка до аналізу » журнал здоров'я iHealt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417" y="2759685"/>
            <a:ext cx="4654550" cy="261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023788"/>
      </p:ext>
    </p:extLst>
  </p:cSld>
  <p:clrMapOvr>
    <a:masterClrMapping/>
  </p:clrMapOvr>
</p:sld>
</file>

<file path=ppt/theme/theme1.xml><?xml version="1.0" encoding="utf-8"?>
<a:theme xmlns:a="http://schemas.openxmlformats.org/drawingml/2006/main" name="Crop">
  <a:themeElements>
    <a:clrScheme name="Теплый синий">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TM10001105[[fn=Уголки]]</Template>
  <TotalTime>498</TotalTime>
  <Words>1238</Words>
  <Application>Microsoft Office PowerPoint</Application>
  <PresentationFormat>Широкоэкранный</PresentationFormat>
  <Paragraphs>67</Paragraphs>
  <Slides>12</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12</vt:i4>
      </vt:variant>
    </vt:vector>
  </HeadingPairs>
  <TitlesOfParts>
    <vt:vector size="16" baseType="lpstr">
      <vt:lpstr>Arial</vt:lpstr>
      <vt:lpstr>Arial</vt:lpstr>
      <vt:lpstr>Franklin Gothic Book</vt:lpstr>
      <vt:lpstr>Crop</vt:lpstr>
      <vt:lpstr>ОСОБЛИВОСТІ ГЕМОСТАЗУ ПРИ ХІРУРГІЧНІЙ САНАЦІЇ ДІТЕЙ МОЛОДШОГО ВІКУ В УМОВАХ СЕДАЦІЇ</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ОСОБЛИВОСТІ ГЕМОСТАЗУ ПРИ ХІРУРГІЧНІЙ САНАЦІЇ ДІТЕЙ МОЛОДШОГО ВІКУ В УМОВАХ СЕДАЦІЇ</dc:title>
  <dc:creator>Пользователь Asus</dc:creator>
  <cp:lastModifiedBy>Maryna</cp:lastModifiedBy>
  <cp:revision>54</cp:revision>
  <dcterms:created xsi:type="dcterms:W3CDTF">2021-09-21T10:03:27Z</dcterms:created>
  <dcterms:modified xsi:type="dcterms:W3CDTF">2022-06-22T12:22:55Z</dcterms:modified>
</cp:coreProperties>
</file>