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C3773-8AE2-461E-8E03-FF8410CFD064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D581-A8F0-4773-A381-DD1170120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9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D581-A8F0-4773-A381-DD11701200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2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4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2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20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49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1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6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9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8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1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6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D98DC3-514A-4B18-AC9C-BE150165CAD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8CEC17-9268-49A8-B0C8-E5183D3C7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1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KlKh_2017_11_17" TargetMode="External"/><Relationship Id="rId5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&#1046;26838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159" y="1539550"/>
            <a:ext cx="8571478" cy="2643151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200" b="1" dirty="0"/>
            </a:b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Теорія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та практика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сучасної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стоматології</a:t>
            </a:r>
            <a:b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Всеукраїнська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дистанційна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науково-практичної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конференція</a:t>
            </a: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9 лютого 2022 р., м. </a:t>
            </a:r>
            <a:r>
              <a:rPr lang="ru-RU" sz="1800" b="1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Харків</a:t>
            </a:r>
            <a:br>
              <a:rPr lang="ru-RU" sz="1800" b="1" dirty="0"/>
            </a:br>
            <a:r>
              <a:rPr lang="uk-UA" sz="3200" b="1" dirty="0"/>
              <a:t>ПІСЛЯОПЕРАЦІЙНИЙ БІЛЬ ПРИ ТЕРАПЕВТИЧНОМУ стоматологічному ЛІКУВАННІ ДІТЕЙ В УМОВАХ СЕДАЦІЇ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445" y="4804012"/>
            <a:ext cx="4790634" cy="1642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b="1" dirty="0"/>
              <a:t>Кафедра стоматології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Доцент Денисова О.Г.,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Доцент Стоян О.Ю.,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Професор Савельєва Н.М.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Доцент Бірюкова М.М.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1026" name="Picture 2" descr="https://knmu.edu.ua/wp-content/uploads/2021/07/knmu_logo_ukr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1" y="24880"/>
            <a:ext cx="5687203" cy="13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ем занять ребёнка в 3 4 5 лет. - Family-and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91" y="3793032"/>
            <a:ext cx="3831209" cy="30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024" y="210945"/>
            <a:ext cx="6787038" cy="3312543"/>
          </a:xfrm>
        </p:spPr>
        <p:txBody>
          <a:bodyPr/>
          <a:lstStyle/>
          <a:p>
            <a:r>
              <a:rPr lang="uk-UA" dirty="0"/>
              <a:t>Карієс зубів залишається глобальною проблемою суспільства, зокрема дитячого населення. Каріозний процес може сприяти виникненню болю, порушенню сну, труднощам у навчанні та поганому </a:t>
            </a:r>
            <a:r>
              <a:rPr lang="uk-UA" dirty="0" err="1"/>
              <a:t>загальносоматичному</a:t>
            </a:r>
            <a:r>
              <a:rPr lang="uk-UA" dirty="0"/>
              <a:t> стану дитини, при цьому неприємні стоматологічні відчуття можуть завдати психологічної шкоди.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83" y="3784854"/>
            <a:ext cx="5463370" cy="3073146"/>
          </a:xfrm>
          <a:prstGeom prst="rect">
            <a:avLst/>
          </a:prstGeom>
        </p:spPr>
      </p:pic>
      <p:pic>
        <p:nvPicPr>
          <p:cNvPr id="1026" name="Picture 2" descr="https://media.wiley.com/product_data/coverImage300/06/11187921/1118792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2" y="395688"/>
            <a:ext cx="3095612" cy="43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7841" y="5321427"/>
            <a:ext cx="2840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Berg J, Slayton R.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Early Childhood Oral Health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1st ed. Hoboken, NJ, USA: Wiley–Blackwell; 2009.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42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80" y="2656203"/>
            <a:ext cx="6755722" cy="2761369"/>
          </a:xfrm>
        </p:spPr>
        <p:txBody>
          <a:bodyPr/>
          <a:lstStyle/>
          <a:p>
            <a:r>
              <a:rPr lang="uk-UA" dirty="0"/>
              <a:t>Біль, що відчуває дитина, змінює систему </a:t>
            </a:r>
            <a:r>
              <a:rPr lang="uk-UA" dirty="0" err="1"/>
              <a:t>ноцицепції</a:t>
            </a:r>
            <a:r>
              <a:rPr lang="uk-UA" dirty="0"/>
              <a:t>, спричиняє необоротні функціональні структурні зміни в ЦНС, «програму» відповіді на біль у подальшому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12" y="157276"/>
            <a:ext cx="4459458" cy="2508445"/>
          </a:xfrm>
          <a:prstGeom prst="rect">
            <a:avLst/>
          </a:prstGeom>
        </p:spPr>
      </p:pic>
      <p:pic>
        <p:nvPicPr>
          <p:cNvPr id="1026" name="Picture 2" descr="Зубная боль у ребенка: как ее не допустить? - Здоровые зу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70" y="436138"/>
            <a:ext cx="3981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irbis-nbuv.gov.ua/cgi-bin/irbis_nbuv/cgiirbis_64.exe?C21COM=2&amp;I21DBN=UJRN&amp;P21DBN=UJRN&amp;Image_file_name=IMG%2FKlK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63" y="3840119"/>
            <a:ext cx="1775295" cy="25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642" y="5417572"/>
            <a:ext cx="811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/>
              <a:t>Обгрунтування</a:t>
            </a:r>
            <a:r>
              <a:rPr lang="ru-RU" sz="1200" b="1" dirty="0"/>
              <a:t> </a:t>
            </a:r>
            <a:r>
              <a:rPr lang="ru-RU" sz="1200" b="1" dirty="0" err="1"/>
              <a:t>застосування</a:t>
            </a:r>
            <a:r>
              <a:rPr lang="ru-RU" sz="1200" b="1" dirty="0"/>
              <a:t> схем </a:t>
            </a:r>
            <a:r>
              <a:rPr lang="ru-RU" sz="1200" b="1" dirty="0" err="1"/>
              <a:t>мультимодальної</a:t>
            </a:r>
            <a:r>
              <a:rPr lang="ru-RU" sz="1200" b="1" dirty="0"/>
              <a:t> </a:t>
            </a:r>
            <a:r>
              <a:rPr lang="ru-RU" sz="1200" b="1" dirty="0" err="1"/>
              <a:t>аналгезії</a:t>
            </a:r>
            <a:r>
              <a:rPr lang="ru-RU" sz="1200" b="1" dirty="0"/>
              <a:t> для </a:t>
            </a:r>
            <a:r>
              <a:rPr lang="ru-RU" sz="1200" b="1" dirty="0" err="1"/>
              <a:t>післяопераційного</a:t>
            </a:r>
            <a:r>
              <a:rPr lang="ru-RU" sz="1200" b="1" dirty="0"/>
              <a:t> </a:t>
            </a:r>
            <a:r>
              <a:rPr lang="ru-RU" sz="1200" b="1" dirty="0" err="1"/>
              <a:t>знеболення</a:t>
            </a:r>
            <a:r>
              <a:rPr lang="ru-RU" sz="1200" b="1" dirty="0"/>
              <a:t> у </a:t>
            </a:r>
            <a:r>
              <a:rPr lang="ru-RU" sz="1200" b="1" dirty="0" err="1"/>
              <a:t>дітей</a:t>
            </a:r>
            <a:r>
              <a:rPr lang="ru-RU" sz="1200" dirty="0"/>
              <a:t> / Д. В. </a:t>
            </a:r>
            <a:r>
              <a:rPr lang="ru-RU" sz="1200" dirty="0" err="1"/>
              <a:t>Дмитрієв</a:t>
            </a:r>
            <a:r>
              <a:rPr lang="ru-RU" sz="1200" dirty="0"/>
              <a:t>, Б. В. </a:t>
            </a:r>
            <a:r>
              <a:rPr lang="ru-RU" sz="1200" dirty="0" err="1"/>
              <a:t>Залецкий</a:t>
            </a:r>
            <a:r>
              <a:rPr lang="ru-RU" sz="1200" dirty="0"/>
              <a:t>, К. Ю. </a:t>
            </a:r>
            <a:r>
              <a:rPr lang="ru-RU" sz="1200" dirty="0" err="1"/>
              <a:t>Дмитрієва</a:t>
            </a:r>
            <a:r>
              <a:rPr lang="ru-RU" sz="1200" dirty="0"/>
              <a:t> // </a:t>
            </a:r>
            <a:r>
              <a:rPr lang="en-US" sz="1200" dirty="0">
                <a:hlinkClick r:id="rId5" tooltip="Періодичне видання"/>
              </a:rPr>
              <a:t> </a:t>
            </a:r>
            <a:r>
              <a:rPr lang="en-US" sz="1200" dirty="0" err="1">
                <a:hlinkClick r:id="rId5" tooltip="Періодичне видання"/>
              </a:rPr>
              <a:t>Клінічна</a:t>
            </a:r>
            <a:r>
              <a:rPr lang="en-US" sz="1200" dirty="0">
                <a:hlinkClick r:id="rId5" tooltip="Періодичне видання"/>
              </a:rPr>
              <a:t> </a:t>
            </a:r>
            <a:r>
              <a:rPr lang="en-US" sz="1200" dirty="0" err="1">
                <a:hlinkClick r:id="rId5" tooltip="Періодичне видання"/>
              </a:rPr>
              <a:t>хірургія</a:t>
            </a:r>
            <a:r>
              <a:rPr lang="en-US" sz="1200" dirty="0"/>
              <a:t>.</a:t>
            </a:r>
            <a:r>
              <a:rPr lang="ru-RU" sz="1200" dirty="0"/>
              <a:t> - 2017. - № 11. - С. 54-56. - Режим доступу: </a:t>
            </a:r>
            <a:r>
              <a:rPr lang="en-US" sz="1200" u="sng" dirty="0">
                <a:hlinkClick r:id="rId6"/>
              </a:rPr>
              <a:t>http://nbuv.gov.ua/UJRN/KlKh_2017_11_17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399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24" y="178549"/>
            <a:ext cx="6618796" cy="5166360"/>
          </a:xfrm>
        </p:spPr>
        <p:txBody>
          <a:bodyPr>
            <a:normAutofit/>
          </a:bodyPr>
          <a:lstStyle/>
          <a:p>
            <a:r>
              <a:rPr lang="uk-UA" dirty="0"/>
              <a:t>Біль, який виникає під час стоматологічного лікування, також може приносити страждання дитині і іноді призводити до неприємних наслідків. </a:t>
            </a:r>
            <a:endParaRPr lang="ru-RU" dirty="0"/>
          </a:p>
          <a:p>
            <a:r>
              <a:rPr lang="uk-UA" dirty="0"/>
              <a:t>Біль у дітей є серйозною клінічною проблемою, над вирішенням якої працюють багато вчених і лікарів. </a:t>
            </a:r>
          </a:p>
          <a:p>
            <a:r>
              <a:rPr lang="uk-UA" dirty="0"/>
              <a:t>Труднощі вирішення цього питання полягають зокрема у тому, що діти є таким контингентом хворих, яким складно відрізнити біль від інших джерел дискомфорту, складно виміряти інтенсивність болю, тим більше – адекватно контролювати біль. </a:t>
            </a:r>
            <a:endParaRPr lang="ru-RU" dirty="0"/>
          </a:p>
        </p:txBody>
      </p:sp>
      <p:pic>
        <p:nvPicPr>
          <p:cNvPr id="2050" name="Picture 2" descr="Dental Emergencies: What Parents Need To Know - HealthyChildren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7"/>
          <a:stretch/>
        </p:blipFill>
        <p:spPr bwMode="auto">
          <a:xfrm>
            <a:off x="6679205" y="196115"/>
            <a:ext cx="5210305" cy="33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Common Causes Of A Toothache - Discovery Kids Pediatric Dentist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9" r="1548"/>
          <a:stretch/>
        </p:blipFill>
        <p:spPr bwMode="auto">
          <a:xfrm>
            <a:off x="6679205" y="3712191"/>
            <a:ext cx="3020729" cy="29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4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24" y="583443"/>
            <a:ext cx="5730057" cy="5571697"/>
          </a:xfrm>
        </p:spPr>
        <p:txBody>
          <a:bodyPr/>
          <a:lstStyle/>
          <a:p>
            <a:pPr algn="just"/>
            <a:r>
              <a:rPr lang="uk-UA" dirty="0"/>
              <a:t>Досить поширеною процедурою в плані забезпечення комфорту і безпеки дитини в процесі стоматологічного лікування на сьогоднішній день є </a:t>
            </a:r>
            <a:r>
              <a:rPr lang="uk-UA" dirty="0" err="1"/>
              <a:t>седація</a:t>
            </a:r>
            <a:r>
              <a:rPr lang="uk-UA" dirty="0"/>
              <a:t>. Вона дозволяє провести максимальну кількість лікувальних заходів, не травмуючи психіку дитини. </a:t>
            </a:r>
            <a:endParaRPr lang="ru-RU" dirty="0"/>
          </a:p>
          <a:p>
            <a:pPr algn="just"/>
            <a:r>
              <a:rPr lang="uk-UA" dirty="0"/>
              <a:t>Проте новим досвідом для дітей є біль, який часто може з’явитися вже після проведення </a:t>
            </a:r>
            <a:r>
              <a:rPr lang="uk-UA" dirty="0" err="1"/>
              <a:t>седації</a:t>
            </a:r>
            <a:r>
              <a:rPr lang="uk-UA" dirty="0"/>
              <a:t>. Складність інтерпретації самопочуття дитини може бути додатково ускладнена незнайомими післяопераційними відчуттями від </a:t>
            </a:r>
            <a:r>
              <a:rPr lang="uk-UA" dirty="0" err="1"/>
              <a:t>седації</a:t>
            </a:r>
            <a:r>
              <a:rPr lang="uk-UA" dirty="0"/>
              <a:t>, дискомфортом у сфері стоматологічного втручання та дезорієнтацією.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0" y="118914"/>
            <a:ext cx="4162569" cy="3003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" r="466" b="-373"/>
          <a:stretch/>
        </p:blipFill>
        <p:spPr>
          <a:xfrm>
            <a:off x="6073253" y="3322147"/>
            <a:ext cx="4162569" cy="34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24" y="122829"/>
            <a:ext cx="7579239" cy="6086901"/>
          </a:xfrm>
        </p:spPr>
        <p:txBody>
          <a:bodyPr>
            <a:normAutofit/>
          </a:bodyPr>
          <a:lstStyle/>
          <a:p>
            <a:pPr mar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/>
              <a:t>Метою</a:t>
            </a:r>
            <a:r>
              <a:rPr lang="uk-UA" dirty="0"/>
              <a:t> дослідження було визначення тактики ведення післяопераційного болю при стоматологічній реабілітації в умовах </a:t>
            </a:r>
            <a:r>
              <a:rPr lang="uk-UA" dirty="0" err="1"/>
              <a:t>седації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/>
              <a:t>Матеріали та методи.</a:t>
            </a:r>
            <a:r>
              <a:rPr lang="uk-UA" dirty="0"/>
              <a:t> Об’єктом дослідження були 18 дітей віком від 3 до 6 років, яким за медичними показаннями проводилася стоматологічна санація в умовах </a:t>
            </a:r>
            <a:r>
              <a:rPr lang="uk-UA" dirty="0" err="1"/>
              <a:t>седації</a:t>
            </a:r>
            <a:r>
              <a:rPr lang="uk-UA" dirty="0"/>
              <a:t> за відсутності у них гострого болю. </a:t>
            </a:r>
          </a:p>
          <a:p>
            <a:r>
              <a:rPr lang="uk-UA" dirty="0" err="1"/>
              <a:t>Седаційні</a:t>
            </a:r>
            <a:r>
              <a:rPr lang="uk-UA" dirty="0"/>
              <a:t> заходи проводили з використанням препарату «</a:t>
            </a:r>
            <a:r>
              <a:rPr lang="uk-UA" dirty="0" err="1"/>
              <a:t>Севоран</a:t>
            </a:r>
            <a:r>
              <a:rPr lang="uk-UA" dirty="0"/>
              <a:t>». </a:t>
            </a:r>
          </a:p>
          <a:p>
            <a:r>
              <a:rPr lang="uk-UA" dirty="0"/>
              <a:t>Діти були поділені на 2 групи, по 9 осіб в кожній: у першій групі використовували знеболюючий препарат тільки за наявності болю, у другій групі - за схемою: за 3 години перед втручанням, далі відразу після пробудження дитини та на ніч. Після цього препарат використовували протягом 3 днів тільки на ніч.</a:t>
            </a:r>
            <a:endParaRPr lang="ru-RU" dirty="0"/>
          </a:p>
        </p:txBody>
      </p:sp>
      <p:pic>
        <p:nvPicPr>
          <p:cNvPr id="6" name="Picture 2" descr="1,256 Child Toothache Illustrations &amp;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66" y="0"/>
            <a:ext cx="2980429" cy="36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0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23" y="122831"/>
            <a:ext cx="10759167" cy="2347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Матеріали та методи.</a:t>
            </a:r>
            <a:r>
              <a:rPr lang="uk-UA" dirty="0"/>
              <a:t> </a:t>
            </a:r>
          </a:p>
          <a:p>
            <a:r>
              <a:rPr lang="uk-UA" dirty="0"/>
              <a:t>В дослідженні не приймали участь пацієнти, яким під час </a:t>
            </a:r>
            <a:r>
              <a:rPr lang="uk-UA" dirty="0" err="1"/>
              <a:t>седації</a:t>
            </a:r>
            <a:r>
              <a:rPr lang="uk-UA" dirty="0"/>
              <a:t> проводили хірургічне лікування. </a:t>
            </a:r>
          </a:p>
          <a:p>
            <a:r>
              <a:rPr lang="uk-UA" dirty="0"/>
              <a:t>Ступінь больових відчуттів визначали за допомогою шкали оцінки болю (FACES Wong-Baker). </a:t>
            </a:r>
          </a:p>
        </p:txBody>
      </p:sp>
      <p:pic>
        <p:nvPicPr>
          <p:cNvPr id="4098" name="Picture 2" descr="Wong-Baker FACES Pain Rating Scale&amp;#39; 태그의 글 목록::다이어트엑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58" y="2347416"/>
            <a:ext cx="8654064" cy="29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0746" y="5655520"/>
            <a:ext cx="8853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six-face Wong-Baker FACES Pain Rating Scale. (Wong-Baker FACES Foundation (2015). Wong-Baker FACES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Pain Rating Scale. Retrieved January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28, 2017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permission from http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WongBakerFACES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2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232" y="247762"/>
            <a:ext cx="6412992" cy="6018926"/>
          </a:xfrm>
        </p:spPr>
        <p:txBody>
          <a:bodyPr>
            <a:normAutofit/>
          </a:bodyPr>
          <a:lstStyle/>
          <a:p>
            <a:pPr marL="355600" indent="0">
              <a:buNone/>
            </a:pPr>
            <a:r>
              <a:rPr lang="uk-UA" b="1" dirty="0"/>
              <a:t>Результати лікування</a:t>
            </a:r>
            <a:r>
              <a:rPr lang="uk-UA" dirty="0"/>
              <a:t>. На підготовчому етапі лікування було встановлено, що у дітей обох груп значення </a:t>
            </a:r>
            <a:r>
              <a:rPr lang="uk-UA" dirty="0" err="1"/>
              <a:t>кп</a:t>
            </a:r>
            <a:r>
              <a:rPr lang="uk-UA" dirty="0"/>
              <a:t> було 6,83 ± 1,85, при цьому у компоненті «к» було від 2 до 5 зубів з діагнозом хронічний пульпіт, які вимагали </a:t>
            </a:r>
            <a:r>
              <a:rPr lang="uk-UA" dirty="0" err="1"/>
              <a:t>пульпотомії</a:t>
            </a:r>
            <a:r>
              <a:rPr lang="uk-UA" dirty="0"/>
              <a:t>/</a:t>
            </a:r>
            <a:r>
              <a:rPr lang="uk-UA" dirty="0" err="1"/>
              <a:t>пульпектомії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В 1 - </a:t>
            </a:r>
            <a:r>
              <a:rPr lang="uk-UA" dirty="0" err="1"/>
              <a:t>ій</a:t>
            </a:r>
            <a:r>
              <a:rPr lang="uk-UA" dirty="0"/>
              <a:t> групі, де діти отримували знеболювальні препарати тільки після своїх скарг (не дотримуючись схеми знеболення ), післяопераційний біль відмічали всі діти. </a:t>
            </a:r>
          </a:p>
          <a:p>
            <a:r>
              <a:rPr lang="uk-UA" dirty="0"/>
              <a:t>Його рівень за шкалою </a:t>
            </a:r>
            <a:r>
              <a:rPr lang="uk-UA" dirty="0" err="1"/>
              <a:t>Вонга-Бейкера</a:t>
            </a:r>
            <a:r>
              <a:rPr lang="uk-UA" dirty="0"/>
              <a:t> був наступний: у 44,4% - "трохи болить", у 55,56% - "болить трохи більше".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4985" y="1428324"/>
            <a:ext cx="4880808" cy="36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33565" y="356616"/>
            <a:ext cx="6940692" cy="6262548"/>
          </a:xfrm>
        </p:spPr>
        <p:txBody>
          <a:bodyPr>
            <a:normAutofit/>
          </a:bodyPr>
          <a:lstStyle/>
          <a:p>
            <a:r>
              <a:rPr lang="uk-UA" dirty="0"/>
              <a:t>У 2-ій групі, де прийом знеболюючих препаратів було використано за запропонованою схемою, ані скарг, ані порушень загального стану у дітей не було. Такий підхід до післяопераційного знеболення не тільки враховував аспект больових реакцій після лікування, а й присутність запального процесу у дитини (пульпіт) з моменту проведення діагностики.</a:t>
            </a:r>
            <a:endParaRPr lang="ru-RU" dirty="0"/>
          </a:p>
          <a:p>
            <a:pPr marL="273050" indent="0">
              <a:buNone/>
            </a:pPr>
            <a:r>
              <a:rPr lang="uk-UA" b="1" dirty="0"/>
              <a:t>Підсумовуючи проведене дослідження </a:t>
            </a:r>
            <a:r>
              <a:rPr lang="uk-UA" dirty="0"/>
              <a:t>зазначимо, що вирішення проблеми післяопераційного болю, який є очікуваним явищем у дітей при стоматологічній реабілітації в умовах </a:t>
            </a:r>
            <a:r>
              <a:rPr lang="uk-UA" dirty="0" err="1"/>
              <a:t>седації</a:t>
            </a:r>
            <a:r>
              <a:rPr lang="uk-UA" dirty="0"/>
              <a:t>, потребує не тільки посиленої уваги з боку лікарів, але й виконання батьками дітей лікарських призначень.</a:t>
            </a:r>
            <a:endParaRPr lang="ru-RU" dirty="0"/>
          </a:p>
          <a:p>
            <a:pPr marL="273050" indent="0"/>
            <a:endParaRPr lang="ru-RU" dirty="0"/>
          </a:p>
        </p:txBody>
      </p:sp>
      <p:pic>
        <p:nvPicPr>
          <p:cNvPr id="5122" name="Picture 2" descr="Развитие ребенка от 5 до 6 лет: знания, умения, нав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82" y="441524"/>
            <a:ext cx="3916553" cy="29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758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741</Words>
  <Application>Microsoft Office PowerPoint</Application>
  <PresentationFormat>Широкоэкранный</PresentationFormat>
  <Paragraphs>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Сектор</vt:lpstr>
      <vt:lpstr> Теорія та практика сучасної стоматології Всеукраїнська дистанційна науково-практичної конференція  9 лютого 2022 р., м. Харків ПІСЛЯОПЕРАЦІЙНИЙ БІЛЬ ПРИ ТЕРАПЕВТИЧНОМУ стоматологічному ЛІКУВАННІ ДІТЕЙ В УМОВАХ СЕДАЦІЇ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ПІСЛЯОПЕРАЦІЙНИЙ БІЛЬ ПРИ ТЕРАПЕВТИЧНОМУ стоматологічному ЛІКУВАННІ ДІТЕЙ В УМОВАХ СЕДАЦІЇ</dc:title>
  <dc:creator>Пользователь Asus</dc:creator>
  <cp:lastModifiedBy>Maryna</cp:lastModifiedBy>
  <cp:revision>25</cp:revision>
  <dcterms:created xsi:type="dcterms:W3CDTF">2022-01-20T07:15:27Z</dcterms:created>
  <dcterms:modified xsi:type="dcterms:W3CDTF">2022-06-22T07:54:54Z</dcterms:modified>
</cp:coreProperties>
</file>