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3" r:id="rId7"/>
    <p:sldId id="264" r:id="rId8"/>
    <p:sldId id="266" r:id="rId9"/>
    <p:sldId id="267" r:id="rId10"/>
    <p:sldId id="269" r:id="rId11"/>
    <p:sldId id="270" r:id="rId12"/>
    <p:sldId id="271" r:id="rId13"/>
    <p:sldId id="272" r:id="rId14"/>
    <p:sldId id="273" r:id="rId15"/>
    <p:sldId id="27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77"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D4BEFFB2-0015-4A00-BBE4-809C015142BE}" type="datetimeFigureOut">
              <a:rPr lang="ru-RU" smtClean="0"/>
              <a:t>17.06.2022</a:t>
            </a:fld>
            <a:endParaRPr lang="ru-RU"/>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629A8B9-8334-4F97-A920-346E0920205E}" type="slidenum">
              <a:rPr lang="ru-RU" smtClean="0"/>
              <a:t>‹#›</a:t>
            </a:fld>
            <a:endParaRPr lang="ru-RU"/>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21404460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BEFFB2-0015-4A00-BBE4-809C015142BE}" type="datetimeFigureOut">
              <a:rPr lang="ru-RU" smtClean="0"/>
              <a:t>17.06.2022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29A8B9-8334-4F97-A920-346E0920205E}" type="slidenum">
              <a:rPr lang="ru-RU" smtClean="0"/>
              <a:t>‹#›</a:t>
            </a:fld>
            <a:endParaRPr lang="ru-RU"/>
          </a:p>
        </p:txBody>
      </p:sp>
    </p:spTree>
    <p:extLst>
      <p:ext uri="{BB962C8B-B14F-4D97-AF65-F5344CB8AC3E}">
        <p14:creationId xmlns:p14="http://schemas.microsoft.com/office/powerpoint/2010/main" val="79216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BEFFB2-0015-4A00-BBE4-809C015142BE}" type="datetimeFigureOut">
              <a:rPr lang="ru-RU" smtClean="0"/>
              <a:t>17.06.2022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29A8B9-8334-4F97-A920-346E0920205E}" type="slidenum">
              <a:rPr lang="ru-RU" smtClean="0"/>
              <a:t>‹#›</a:t>
            </a:fld>
            <a:endParaRPr lang="ru-RU"/>
          </a:p>
        </p:txBody>
      </p:sp>
    </p:spTree>
    <p:extLst>
      <p:ext uri="{BB962C8B-B14F-4D97-AF65-F5344CB8AC3E}">
        <p14:creationId xmlns:p14="http://schemas.microsoft.com/office/powerpoint/2010/main" val="4036872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4BEFFB2-0015-4A00-BBE4-809C015142BE}" type="datetimeFigureOut">
              <a:rPr lang="ru-RU" smtClean="0"/>
              <a:t>17.06.2022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29A8B9-8334-4F97-A920-346E0920205E}" type="slidenum">
              <a:rPr lang="ru-RU" smtClean="0"/>
              <a:t>‹#›</a:t>
            </a:fld>
            <a:endParaRPr lang="ru-RU"/>
          </a:p>
        </p:txBody>
      </p:sp>
    </p:spTree>
    <p:extLst>
      <p:ext uri="{BB962C8B-B14F-4D97-AF65-F5344CB8AC3E}">
        <p14:creationId xmlns:p14="http://schemas.microsoft.com/office/powerpoint/2010/main" val="282702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D4BEFFB2-0015-4A00-BBE4-809C015142BE}" type="datetimeFigureOut">
              <a:rPr lang="ru-RU" smtClean="0"/>
              <a:t>17.06.2022</a:t>
            </a:fld>
            <a:endParaRPr lang="ru-RU"/>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629A8B9-8334-4F97-A920-346E0920205E}" type="slidenum">
              <a:rPr lang="ru-RU" smtClean="0"/>
              <a:t>‹#›</a:t>
            </a:fld>
            <a:endParaRPr lang="ru-RU"/>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34446439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4BEFFB2-0015-4A00-BBE4-809C015142BE}" type="datetimeFigureOut">
              <a:rPr lang="ru-RU" smtClean="0"/>
              <a:t>17.06.2022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629A8B9-8334-4F97-A920-346E0920205E}" type="slidenum">
              <a:rPr lang="ru-RU" smtClean="0"/>
              <a:t>‹#›</a:t>
            </a:fld>
            <a:endParaRPr lang="ru-RU"/>
          </a:p>
        </p:txBody>
      </p:sp>
    </p:spTree>
    <p:extLst>
      <p:ext uri="{BB962C8B-B14F-4D97-AF65-F5344CB8AC3E}">
        <p14:creationId xmlns:p14="http://schemas.microsoft.com/office/powerpoint/2010/main" val="358404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4BEFFB2-0015-4A00-BBE4-809C015142BE}" type="datetimeFigureOut">
              <a:rPr lang="ru-RU" smtClean="0"/>
              <a:t>17.06.2022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629A8B9-8334-4F97-A920-346E0920205E}" type="slidenum">
              <a:rPr lang="ru-RU" smtClean="0"/>
              <a:t>‹#›</a:t>
            </a:fld>
            <a:endParaRPr lang="ru-RU"/>
          </a:p>
        </p:txBody>
      </p:sp>
    </p:spTree>
    <p:extLst>
      <p:ext uri="{BB962C8B-B14F-4D97-AF65-F5344CB8AC3E}">
        <p14:creationId xmlns:p14="http://schemas.microsoft.com/office/powerpoint/2010/main" val="2389819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4BEFFB2-0015-4A00-BBE4-809C015142BE}" type="datetimeFigureOut">
              <a:rPr lang="ru-RU" smtClean="0"/>
              <a:t>17.06.2022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629A8B9-8334-4F97-A920-346E0920205E}" type="slidenum">
              <a:rPr lang="ru-RU" smtClean="0"/>
              <a:t>‹#›</a:t>
            </a:fld>
            <a:endParaRPr lang="ru-RU"/>
          </a:p>
        </p:txBody>
      </p:sp>
    </p:spTree>
    <p:extLst>
      <p:ext uri="{BB962C8B-B14F-4D97-AF65-F5344CB8AC3E}">
        <p14:creationId xmlns:p14="http://schemas.microsoft.com/office/powerpoint/2010/main" val="83364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EFFB2-0015-4A00-BBE4-809C015142BE}" type="datetimeFigureOut">
              <a:rPr lang="ru-RU" smtClean="0"/>
              <a:t>17.06.2022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629A8B9-8334-4F97-A920-346E0920205E}" type="slidenum">
              <a:rPr lang="ru-RU" smtClean="0"/>
              <a:t>‹#›</a:t>
            </a:fld>
            <a:endParaRPr lang="ru-RU"/>
          </a:p>
        </p:txBody>
      </p:sp>
    </p:spTree>
    <p:extLst>
      <p:ext uri="{BB962C8B-B14F-4D97-AF65-F5344CB8AC3E}">
        <p14:creationId xmlns:p14="http://schemas.microsoft.com/office/powerpoint/2010/main" val="85624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4BEFFB2-0015-4A00-BBE4-809C015142BE}" type="datetimeFigureOut">
              <a:rPr lang="ru-RU" smtClean="0"/>
              <a:t>17.06.2022</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629A8B9-8334-4F97-A920-346E0920205E}"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7383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4BEFFB2-0015-4A00-BBE4-809C015142BE}" type="datetimeFigureOut">
              <a:rPr lang="ru-RU" smtClean="0"/>
              <a:t>17.06.2022</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629A8B9-8334-4F97-A920-346E0920205E}"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9812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D4BEFFB2-0015-4A00-BBE4-809C015142BE}" type="datetimeFigureOut">
              <a:rPr lang="ru-RU" smtClean="0"/>
              <a:t>17.06.2022</a:t>
            </a:fld>
            <a:endParaRPr lang="ru-RU"/>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ru-RU"/>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629A8B9-8334-4F97-A920-346E0920205E}" type="slidenum">
              <a:rPr lang="ru-RU" smtClean="0"/>
              <a:t>‹#›</a:t>
            </a:fld>
            <a:endParaRPr lang="ru-RU"/>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31024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6B0AC2-F9A6-4CFF-8931-27F5B612DD9F}"/>
              </a:ext>
            </a:extLst>
          </p:cNvPr>
          <p:cNvSpPr>
            <a:spLocks noGrp="1"/>
          </p:cNvSpPr>
          <p:nvPr>
            <p:ph type="ctrTitle"/>
          </p:nvPr>
        </p:nvSpPr>
        <p:spPr>
          <a:xfrm>
            <a:off x="3326004" y="1196506"/>
            <a:ext cx="6950353" cy="2380708"/>
          </a:xfrm>
        </p:spPr>
        <p:txBody>
          <a:bodyPr>
            <a:noAutofit/>
          </a:bodyPr>
          <a:lstStyle/>
          <a:p>
            <a:r>
              <a:rPr lang="en-US" sz="2800" dirty="0">
                <a:solidFill>
                  <a:srgbClr val="FF0000"/>
                </a:solidFill>
                <a:latin typeface="Arial Black" panose="020B0A04020102020204" pitchFamily="34" charset="0"/>
              </a:rPr>
              <a:t>CORRECTION OF CYTOKINE MISBALANCE BETWEEN PRO-INFLAMMATORY TNF-𝛼 AND ANTI-INFLAMMATORY ІL-4 IN PATIENTS WITH CHRONIC GENERALIZED PERIODONTITIS</a:t>
            </a:r>
            <a:endParaRPr lang="ru-RU" sz="2800" dirty="0">
              <a:solidFill>
                <a:srgbClr val="FF0000"/>
              </a:solidFill>
              <a:latin typeface="Arial Black" panose="020B0A04020102020204" pitchFamily="34" charset="0"/>
            </a:endParaRPr>
          </a:p>
        </p:txBody>
      </p:sp>
      <p:sp>
        <p:nvSpPr>
          <p:cNvPr id="3" name="Подзаголовок 2">
            <a:extLst>
              <a:ext uri="{FF2B5EF4-FFF2-40B4-BE49-F238E27FC236}">
                <a16:creationId xmlns:a16="http://schemas.microsoft.com/office/drawing/2014/main" id="{E7BEE655-53EA-47D4-B038-37D2A5CDA0FC}"/>
              </a:ext>
            </a:extLst>
          </p:cNvPr>
          <p:cNvSpPr>
            <a:spLocks noGrp="1"/>
          </p:cNvSpPr>
          <p:nvPr>
            <p:ph type="subTitle" idx="1"/>
          </p:nvPr>
        </p:nvSpPr>
        <p:spPr>
          <a:xfrm>
            <a:off x="4516016" y="4086808"/>
            <a:ext cx="6151983" cy="1170992"/>
          </a:xfrm>
        </p:spPr>
        <p:txBody>
          <a:bodyPr>
            <a:normAutofit fontScale="92500"/>
          </a:bodyPr>
          <a:lstStyle/>
          <a:p>
            <a:pPr algn="just"/>
            <a:r>
              <a:rPr lang="en-US" dirty="0" err="1">
                <a:latin typeface="Arial" panose="020B0604020202020204" pitchFamily="34" charset="0"/>
                <a:cs typeface="Arial" panose="020B0604020202020204" pitchFamily="34" charset="0"/>
              </a:rPr>
              <a:t>Khudiakova</a:t>
            </a:r>
            <a:r>
              <a:rPr lang="en-US" dirty="0">
                <a:latin typeface="Arial" panose="020B0604020202020204" pitchFamily="34" charset="0"/>
                <a:cs typeface="Arial" panose="020B0604020202020204" pitchFamily="34" charset="0"/>
              </a:rPr>
              <a:t> Maryna, </a:t>
            </a:r>
            <a:r>
              <a:rPr lang="en-US" dirty="0" err="1">
                <a:latin typeface="Arial" panose="020B0604020202020204" pitchFamily="34" charset="0"/>
                <a:cs typeface="Arial" panose="020B0604020202020204" pitchFamily="34" charset="0"/>
              </a:rPr>
              <a:t>Kharkiv</a:t>
            </a:r>
            <a:r>
              <a:rPr lang="en-US" dirty="0">
                <a:latin typeface="Arial" panose="020B0604020202020204" pitchFamily="34" charset="0"/>
                <a:cs typeface="Arial" panose="020B0604020202020204" pitchFamily="34" charset="0"/>
              </a:rPr>
              <a:t> Medical National University, Candidate of Medical Sciences, associate professor at the Department of Dentistry</a:t>
            </a:r>
          </a:p>
          <a:p>
            <a:endParaRPr lang="ru-RU" dirty="0"/>
          </a:p>
        </p:txBody>
      </p:sp>
      <p:pic>
        <p:nvPicPr>
          <p:cNvPr id="6" name="Рисунок 5">
            <a:extLst>
              <a:ext uri="{FF2B5EF4-FFF2-40B4-BE49-F238E27FC236}">
                <a16:creationId xmlns:a16="http://schemas.microsoft.com/office/drawing/2014/main" id="{C7BE205D-D077-4E06-8330-508D1C5282FB}"/>
              </a:ext>
            </a:extLst>
          </p:cNvPr>
          <p:cNvPicPr>
            <a:picLocks noChangeAspect="1"/>
          </p:cNvPicPr>
          <p:nvPr/>
        </p:nvPicPr>
        <p:blipFill>
          <a:blip r:embed="rId2"/>
          <a:stretch>
            <a:fillRect/>
          </a:stretch>
        </p:blipFill>
        <p:spPr>
          <a:xfrm>
            <a:off x="1192138" y="1132766"/>
            <a:ext cx="1445979" cy="1445979"/>
          </a:xfrm>
          <a:prstGeom prst="rect">
            <a:avLst/>
          </a:prstGeom>
          <a:solidFill>
            <a:schemeClr val="bg2"/>
          </a:solidFill>
          <a:ln w="53975">
            <a:solidFill>
              <a:schemeClr val="accent4">
                <a:lumMod val="75000"/>
              </a:schemeClr>
            </a:solidFill>
          </a:ln>
        </p:spPr>
      </p:pic>
      <p:pic>
        <p:nvPicPr>
          <p:cNvPr id="8" name="Рисунок 7">
            <a:extLst>
              <a:ext uri="{FF2B5EF4-FFF2-40B4-BE49-F238E27FC236}">
                <a16:creationId xmlns:a16="http://schemas.microsoft.com/office/drawing/2014/main" id="{DF58918C-9612-4E3E-8ED0-597C61F02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305" y="3886680"/>
            <a:ext cx="2679623" cy="1774815"/>
          </a:xfrm>
          <a:prstGeom prst="rect">
            <a:avLst/>
          </a:prstGeom>
          <a:solidFill>
            <a:srgbClr val="00B050"/>
          </a:solidFill>
          <a:ln w="50800">
            <a:solidFill>
              <a:srgbClr val="00B050"/>
            </a:solidFill>
          </a:ln>
        </p:spPr>
      </p:pic>
    </p:spTree>
    <p:extLst>
      <p:ext uri="{BB962C8B-B14F-4D97-AF65-F5344CB8AC3E}">
        <p14:creationId xmlns:p14="http://schemas.microsoft.com/office/powerpoint/2010/main" val="2483219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D66548-94C9-41E0-A510-A76608CBF056}"/>
              </a:ext>
            </a:extLst>
          </p:cNvPr>
          <p:cNvSpPr>
            <a:spLocks noGrp="1"/>
          </p:cNvSpPr>
          <p:nvPr>
            <p:ph type="title"/>
          </p:nvPr>
        </p:nvSpPr>
        <p:spPr>
          <a:xfrm>
            <a:off x="1371599" y="685800"/>
            <a:ext cx="10326757" cy="1232452"/>
          </a:xfrm>
        </p:spPr>
        <p:txBody>
          <a:bodyPr>
            <a:normAutofit fontScale="90000"/>
          </a:bodyPr>
          <a:lstStyle/>
          <a:p>
            <a:pPr algn="just"/>
            <a:r>
              <a:rPr lang="en-US" sz="1800" dirty="0">
                <a:latin typeface="Arial" panose="020B0604020202020204" pitchFamily="34" charset="0"/>
                <a:cs typeface="Arial" panose="020B0604020202020204" pitchFamily="34" charset="0"/>
              </a:rPr>
              <a:t>In accordance to treatment all patients were divided into 2 groups: I group – basic treatment with local application LQLC (18 patients) with the use of individual periodontal delivery tray; II group (group of comparison) – basic treatment with local application of gel from GQ (17 patients) with the use of individual periodontal delivery tray. The control group (C) included 14 healthy subjects without systemic inflammatory disease</a:t>
            </a:r>
            <a:endParaRPr lang="ru-RU" sz="1800" dirty="0">
              <a:latin typeface="Arial" panose="020B0604020202020204" pitchFamily="34" charset="0"/>
              <a:cs typeface="Arial" panose="020B0604020202020204" pitchFamily="34" charset="0"/>
            </a:endParaRPr>
          </a:p>
        </p:txBody>
      </p:sp>
      <p:pic>
        <p:nvPicPr>
          <p:cNvPr id="5" name="Объект 4">
            <a:extLst>
              <a:ext uri="{FF2B5EF4-FFF2-40B4-BE49-F238E27FC236}">
                <a16:creationId xmlns:a16="http://schemas.microsoft.com/office/drawing/2014/main" id="{CFD93F86-2B8E-4C5A-A9C2-1791A2C2ABCA}"/>
              </a:ext>
            </a:extLst>
          </p:cNvPr>
          <p:cNvPicPr>
            <a:picLocks noGrp="1" noChangeAspect="1"/>
          </p:cNvPicPr>
          <p:nvPr>
            <p:ph sz="half" idx="1"/>
          </p:nvPr>
        </p:nvPicPr>
        <p:blipFill>
          <a:blip r:embed="rId2"/>
          <a:stretch>
            <a:fillRect/>
          </a:stretch>
        </p:blipFill>
        <p:spPr>
          <a:xfrm>
            <a:off x="1997765" y="2063942"/>
            <a:ext cx="4218125" cy="4196382"/>
          </a:xfrm>
          <a:prstGeom prst="rect">
            <a:avLst/>
          </a:prstGeom>
          <a:solidFill>
            <a:schemeClr val="bg2"/>
          </a:solidFill>
          <a:ln w="66675">
            <a:solidFill>
              <a:schemeClr val="accent4">
                <a:lumMod val="75000"/>
              </a:schemeClr>
            </a:solidFill>
          </a:ln>
        </p:spPr>
      </p:pic>
      <p:pic>
        <p:nvPicPr>
          <p:cNvPr id="6" name="Объект 5">
            <a:extLst>
              <a:ext uri="{FF2B5EF4-FFF2-40B4-BE49-F238E27FC236}">
                <a16:creationId xmlns:a16="http://schemas.microsoft.com/office/drawing/2014/main" id="{1300FD41-6D7F-4743-BF5D-B3DFF04AFB82}"/>
              </a:ext>
            </a:extLst>
          </p:cNvPr>
          <p:cNvPicPr>
            <a:picLocks noGrp="1" noChangeAspect="1"/>
          </p:cNvPicPr>
          <p:nvPr>
            <p:ph sz="half" idx="2"/>
          </p:nvPr>
        </p:nvPicPr>
        <p:blipFill>
          <a:blip r:embed="rId3"/>
          <a:stretch>
            <a:fillRect/>
          </a:stretch>
        </p:blipFill>
        <p:spPr>
          <a:xfrm>
            <a:off x="6818243" y="2046133"/>
            <a:ext cx="4214191" cy="4214191"/>
          </a:xfrm>
          <a:prstGeom prst="rect">
            <a:avLst/>
          </a:prstGeom>
          <a:solidFill>
            <a:schemeClr val="bg2"/>
          </a:solidFill>
          <a:ln w="63500">
            <a:solidFill>
              <a:schemeClr val="accent4">
                <a:lumMod val="75000"/>
              </a:schemeClr>
            </a:solidFill>
          </a:ln>
        </p:spPr>
      </p:pic>
    </p:spTree>
    <p:extLst>
      <p:ext uri="{BB962C8B-B14F-4D97-AF65-F5344CB8AC3E}">
        <p14:creationId xmlns:p14="http://schemas.microsoft.com/office/powerpoint/2010/main" val="123118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36FEA5-0BC8-4B0A-9281-3995181D00B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59C174EC-4BB2-4419-9E70-A617BFC369B1}"/>
              </a:ext>
            </a:extLst>
          </p:cNvPr>
          <p:cNvSpPr>
            <a:spLocks noGrp="1"/>
          </p:cNvSpPr>
          <p:nvPr>
            <p:ph idx="1"/>
          </p:nvPr>
        </p:nvSpPr>
        <p:spPr>
          <a:xfrm>
            <a:off x="1295399" y="1172817"/>
            <a:ext cx="10353261" cy="4580283"/>
          </a:xfrm>
        </p:spPr>
        <p:txBody>
          <a:bodyPr>
            <a:noAutofit/>
          </a:bodyPr>
          <a:lstStyle/>
          <a:p>
            <a:pPr algn="just"/>
            <a:r>
              <a:rPr lang="en-US" sz="2800" dirty="0">
                <a:latin typeface="Arial" panose="020B0604020202020204" pitchFamily="34" charset="0"/>
                <a:cs typeface="Arial" panose="020B0604020202020204" pitchFamily="34" charset="0"/>
              </a:rPr>
              <a:t>While the exact contribution of each cell type remains to be elucidated, previous studies described that a hyper-reactive phenotype of phagocytes is related to increased pro-inflammatory cytokines production in CGP. The cytokine level of the patients of control group was TNF-α - 21,71 ± 2,95 </a:t>
            </a:r>
            <a:r>
              <a:rPr lang="en-US" sz="2800" dirty="0" err="1">
                <a:latin typeface="Arial" panose="020B0604020202020204" pitchFamily="34" charset="0"/>
                <a:cs typeface="Arial" panose="020B0604020202020204" pitchFamily="34" charset="0"/>
              </a:rPr>
              <a:t>pg</a:t>
            </a:r>
            <a:r>
              <a:rPr lang="en-US" sz="2800" dirty="0">
                <a:latin typeface="Arial" panose="020B0604020202020204" pitchFamily="34" charset="0"/>
                <a:cs typeface="Arial" panose="020B0604020202020204" pitchFamily="34" charset="0"/>
              </a:rPr>
              <a:t>/ml, where as that of the anti-inflammatory was ІL-4 - 243,5 ± 17,48 </a:t>
            </a:r>
            <a:r>
              <a:rPr lang="en-US" sz="2800" dirty="0" err="1">
                <a:latin typeface="Arial" panose="020B0604020202020204" pitchFamily="34" charset="0"/>
                <a:cs typeface="Arial" panose="020B0604020202020204" pitchFamily="34" charset="0"/>
              </a:rPr>
              <a:t>pg</a:t>
            </a:r>
            <a:r>
              <a:rPr lang="en-US" sz="2800" dirty="0">
                <a:latin typeface="Arial" panose="020B0604020202020204" pitchFamily="34" charset="0"/>
                <a:cs typeface="Arial" panose="020B0604020202020204" pitchFamily="34" charset="0"/>
              </a:rPr>
              <a:t>/ml. As such, numerous gingival crevicular fluid (GCF)</a:t>
            </a:r>
            <a:r>
              <a:rPr lang="ru-RU"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constituents have been characterized to identify biomarkers that may be used to monitor the initiation and progression of gingival inflammation and the immune response.</a:t>
            </a:r>
            <a:endParaRPr lang="ru-RU"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3980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A5E8A8-0ACE-497F-AA5A-01A1D8487DE4}"/>
              </a:ext>
            </a:extLst>
          </p:cNvPr>
          <p:cNvSpPr>
            <a:spLocks noGrp="1"/>
          </p:cNvSpPr>
          <p:nvPr>
            <p:ph type="title"/>
          </p:nvPr>
        </p:nvSpPr>
        <p:spPr>
          <a:xfrm>
            <a:off x="1679712" y="755374"/>
            <a:ext cx="9750287" cy="1485900"/>
          </a:xfrm>
        </p:spPr>
        <p:txBody>
          <a:bodyPr>
            <a:noAutofit/>
          </a:bodyPr>
          <a:lstStyle/>
          <a:p>
            <a:pPr algn="just"/>
            <a:r>
              <a:rPr lang="en-US" sz="2000" dirty="0">
                <a:latin typeface="Arial" panose="020B0604020202020204" pitchFamily="34" charset="0"/>
                <a:cs typeface="Arial" panose="020B0604020202020204" pitchFamily="34" charset="0"/>
              </a:rPr>
              <a:t>Fig. 1. Changes of cytokine level pro-inflammatory TNF-α in the ML before treatment and through 1, 6 and 12 months after treatment the patients with </a:t>
            </a:r>
            <a:r>
              <a:rPr lang="ru-RU" sz="2000" dirty="0">
                <a:latin typeface="Arial" panose="020B0604020202020204" pitchFamily="34" charset="0"/>
                <a:cs typeface="Arial" panose="020B0604020202020204" pitchFamily="34" charset="0"/>
              </a:rPr>
              <a:t>С</a:t>
            </a:r>
            <a:r>
              <a:rPr lang="en-US" sz="2000" dirty="0">
                <a:latin typeface="Arial" panose="020B0604020202020204" pitchFamily="34" charset="0"/>
                <a:cs typeface="Arial" panose="020B0604020202020204" pitchFamily="34" charset="0"/>
              </a:rPr>
              <a:t>GP of initial-I degrees of severity: I group (basic group) – basic treatment with local application LQLC; II group (comparison group) – basic treatment with local application of gel from GQ; C- control group</a:t>
            </a:r>
            <a:endParaRPr lang="ru-RU" sz="2000" dirty="0">
              <a:latin typeface="Arial" panose="020B0604020202020204" pitchFamily="34" charset="0"/>
              <a:cs typeface="Arial" panose="020B0604020202020204" pitchFamily="34" charset="0"/>
            </a:endParaRPr>
          </a:p>
        </p:txBody>
      </p:sp>
      <p:pic>
        <p:nvPicPr>
          <p:cNvPr id="4" name="Объект 3">
            <a:extLst>
              <a:ext uri="{FF2B5EF4-FFF2-40B4-BE49-F238E27FC236}">
                <a16:creationId xmlns:a16="http://schemas.microsoft.com/office/drawing/2014/main" id="{903CCE08-6587-483D-AE54-157688A41EAD}"/>
              </a:ext>
            </a:extLst>
          </p:cNvPr>
          <p:cNvPicPr>
            <a:picLocks noGrp="1" noChangeAspect="1"/>
          </p:cNvPicPr>
          <p:nvPr>
            <p:ph idx="1"/>
          </p:nvPr>
        </p:nvPicPr>
        <p:blipFill>
          <a:blip r:embed="rId2"/>
          <a:stretch>
            <a:fillRect/>
          </a:stretch>
        </p:blipFill>
        <p:spPr>
          <a:xfrm>
            <a:off x="3130971" y="2825896"/>
            <a:ext cx="6281386" cy="3445695"/>
          </a:xfrm>
          <a:prstGeom prst="rect">
            <a:avLst/>
          </a:prstGeom>
          <a:solidFill>
            <a:schemeClr val="bg2"/>
          </a:solidFill>
          <a:ln w="63500">
            <a:solidFill>
              <a:schemeClr val="accent4">
                <a:lumMod val="75000"/>
              </a:schemeClr>
            </a:solidFill>
          </a:ln>
        </p:spPr>
      </p:pic>
    </p:spTree>
    <p:extLst>
      <p:ext uri="{BB962C8B-B14F-4D97-AF65-F5344CB8AC3E}">
        <p14:creationId xmlns:p14="http://schemas.microsoft.com/office/powerpoint/2010/main" val="1866685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5B4D5F-3680-4981-82EB-BE9CB12B1351}"/>
              </a:ext>
            </a:extLst>
          </p:cNvPr>
          <p:cNvSpPr>
            <a:spLocks noGrp="1"/>
          </p:cNvSpPr>
          <p:nvPr>
            <p:ph type="title"/>
          </p:nvPr>
        </p:nvSpPr>
        <p:spPr>
          <a:xfrm>
            <a:off x="1371600" y="417443"/>
            <a:ext cx="9988826" cy="1754257"/>
          </a:xfrm>
        </p:spPr>
        <p:txBody>
          <a:bodyPr>
            <a:noAutofit/>
          </a:bodyPr>
          <a:lstStyle/>
          <a:p>
            <a:pPr algn="just"/>
            <a:r>
              <a:rPr lang="en-US" sz="2000" dirty="0">
                <a:latin typeface="Arial" panose="020B0604020202020204" pitchFamily="34" charset="0"/>
                <a:cs typeface="Arial" panose="020B0604020202020204" pitchFamily="34" charset="0"/>
              </a:rPr>
              <a:t>Fig. 2. Changes of cytokine level anti-inflammatory ІL-4 in the ML before treatment and through 1, 6 and 12 months after treatment the patients with </a:t>
            </a:r>
            <a:r>
              <a:rPr lang="ru-RU" sz="2000" dirty="0">
                <a:latin typeface="Arial" panose="020B0604020202020204" pitchFamily="34" charset="0"/>
                <a:cs typeface="Arial" panose="020B0604020202020204" pitchFamily="34" charset="0"/>
              </a:rPr>
              <a:t>С</a:t>
            </a:r>
            <a:r>
              <a:rPr lang="en-US" sz="2000" dirty="0">
                <a:latin typeface="Arial" panose="020B0604020202020204" pitchFamily="34" charset="0"/>
                <a:cs typeface="Arial" panose="020B0604020202020204" pitchFamily="34" charset="0"/>
              </a:rPr>
              <a:t>GP of initial-I degrees of severity: I group (basic group) – basic treatment with local application LQLC; II group (comparison group) – basic treatment with local application of gel from GQ; C- control group</a:t>
            </a:r>
            <a:endParaRPr lang="ru-RU" sz="2000" dirty="0">
              <a:latin typeface="Arial" panose="020B0604020202020204" pitchFamily="34" charset="0"/>
              <a:cs typeface="Arial" panose="020B0604020202020204" pitchFamily="34" charset="0"/>
            </a:endParaRPr>
          </a:p>
        </p:txBody>
      </p:sp>
      <p:pic>
        <p:nvPicPr>
          <p:cNvPr id="4" name="Объект 3">
            <a:extLst>
              <a:ext uri="{FF2B5EF4-FFF2-40B4-BE49-F238E27FC236}">
                <a16:creationId xmlns:a16="http://schemas.microsoft.com/office/drawing/2014/main" id="{4058B430-9E16-4CC0-BC1A-615C086354CC}"/>
              </a:ext>
            </a:extLst>
          </p:cNvPr>
          <p:cNvPicPr>
            <a:picLocks noGrp="1" noChangeAspect="1"/>
          </p:cNvPicPr>
          <p:nvPr>
            <p:ph idx="1"/>
          </p:nvPr>
        </p:nvPicPr>
        <p:blipFill>
          <a:blip r:embed="rId2"/>
          <a:stretch>
            <a:fillRect/>
          </a:stretch>
        </p:blipFill>
        <p:spPr>
          <a:xfrm>
            <a:off x="2902226" y="1874917"/>
            <a:ext cx="7484165" cy="4188032"/>
          </a:xfrm>
          <a:prstGeom prst="rect">
            <a:avLst/>
          </a:prstGeom>
          <a:solidFill>
            <a:schemeClr val="bg2"/>
          </a:solidFill>
          <a:ln w="63500">
            <a:solidFill>
              <a:schemeClr val="accent4">
                <a:lumMod val="75000"/>
              </a:schemeClr>
            </a:solidFill>
          </a:ln>
        </p:spPr>
      </p:pic>
    </p:spTree>
    <p:extLst>
      <p:ext uri="{BB962C8B-B14F-4D97-AF65-F5344CB8AC3E}">
        <p14:creationId xmlns:p14="http://schemas.microsoft.com/office/powerpoint/2010/main" val="2112095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31066B-1A7F-4A29-B4D7-6B6D16C1984F}"/>
              </a:ext>
            </a:extLst>
          </p:cNvPr>
          <p:cNvSpPr>
            <a:spLocks noGrp="1"/>
          </p:cNvSpPr>
          <p:nvPr>
            <p:ph type="title"/>
          </p:nvPr>
        </p:nvSpPr>
        <p:spPr/>
        <p:txBody>
          <a:bodyPr/>
          <a:lstStyle/>
          <a:p>
            <a:pPr algn="ctr"/>
            <a:r>
              <a:rPr lang="en-US" dirty="0">
                <a:solidFill>
                  <a:srgbClr val="FF0000"/>
                </a:solidFill>
                <a:latin typeface="Arial Black" panose="020B0A04020102020204" pitchFamily="34" charset="0"/>
              </a:rPr>
              <a:t>Conclusion</a:t>
            </a:r>
            <a:endParaRPr lang="ru-RU" dirty="0">
              <a:solidFill>
                <a:srgbClr val="FF0000"/>
              </a:solidFill>
              <a:latin typeface="Arial Black" panose="020B0A04020102020204" pitchFamily="34" charset="0"/>
            </a:endParaRPr>
          </a:p>
        </p:txBody>
      </p:sp>
      <p:sp>
        <p:nvSpPr>
          <p:cNvPr id="3" name="Объект 2">
            <a:extLst>
              <a:ext uri="{FF2B5EF4-FFF2-40B4-BE49-F238E27FC236}">
                <a16:creationId xmlns:a16="http://schemas.microsoft.com/office/drawing/2014/main" id="{50803847-FA67-40D4-BCF5-9074D970ECB5}"/>
              </a:ext>
            </a:extLst>
          </p:cNvPr>
          <p:cNvSpPr>
            <a:spLocks noGrp="1"/>
          </p:cNvSpPr>
          <p:nvPr>
            <p:ph idx="1"/>
          </p:nvPr>
        </p:nvSpPr>
        <p:spPr>
          <a:xfrm>
            <a:off x="1371599" y="1381539"/>
            <a:ext cx="10495723" cy="4485861"/>
          </a:xfrm>
        </p:spPr>
        <p:txBody>
          <a:bodyPr>
            <a:noAutofit/>
          </a:bodyPr>
          <a:lstStyle/>
          <a:p>
            <a:pPr algn="just"/>
            <a:r>
              <a:rPr lang="ru-RU" sz="2400" dirty="0">
                <a:latin typeface="Arial Black" panose="020B0A04020102020204" pitchFamily="34" charset="0"/>
              </a:rPr>
              <a:t>1. </a:t>
            </a:r>
            <a:r>
              <a:rPr lang="en-US" sz="2400" dirty="0">
                <a:latin typeface="Arial Black" panose="020B0A04020102020204" pitchFamily="34" charset="0"/>
              </a:rPr>
              <a:t>The research in question demonstrates </a:t>
            </a:r>
            <a:r>
              <a:rPr lang="en-US" sz="2400" dirty="0" err="1">
                <a:latin typeface="Arial Black" panose="020B0A04020102020204" pitchFamily="34" charset="0"/>
              </a:rPr>
              <a:t>lipoflavon</a:t>
            </a:r>
            <a:r>
              <a:rPr lang="en-US" sz="2400" dirty="0">
                <a:latin typeface="Arial Black" panose="020B0A04020102020204" pitchFamily="34" charset="0"/>
              </a:rPr>
              <a:t> capability to normalize homeostasis of the oral cavity, normalize misbalance of cytokines in periodontal tissues, thus retarding process of inflammation and destruction of tissues and improving reparation of periodontal structures. </a:t>
            </a:r>
            <a:endParaRPr lang="ru-RU" sz="2400" dirty="0">
              <a:latin typeface="Arial Black" panose="020B0A04020102020204" pitchFamily="34" charset="0"/>
            </a:endParaRPr>
          </a:p>
          <a:p>
            <a:pPr algn="just"/>
            <a:r>
              <a:rPr lang="ru-RU" sz="2400" dirty="0">
                <a:latin typeface="Arial Black" panose="020B0A04020102020204" pitchFamily="34" charset="0"/>
              </a:rPr>
              <a:t>2. </a:t>
            </a:r>
            <a:r>
              <a:rPr lang="en-US" sz="2400" dirty="0">
                <a:latin typeface="Arial Black" panose="020B0A04020102020204" pitchFamily="34" charset="0"/>
              </a:rPr>
              <a:t>High (considerable) therapeutic efficacy of the liposomal quercetin-lecithin complex for treatment patients with chronic generalized periodontitis, especially that of initial and I degrees of severity is based on its marked anti-inflammatory, immunomodulating and </a:t>
            </a:r>
            <a:r>
              <a:rPr lang="en-US" sz="2400" dirty="0" err="1">
                <a:latin typeface="Arial Black" panose="020B0A04020102020204" pitchFamily="34" charset="0"/>
              </a:rPr>
              <a:t>periodontoprotecting</a:t>
            </a:r>
            <a:r>
              <a:rPr lang="en-US" sz="2400" dirty="0">
                <a:latin typeface="Arial Black" panose="020B0A04020102020204" pitchFamily="34" charset="0"/>
              </a:rPr>
              <a:t> effects. </a:t>
            </a:r>
            <a:endParaRPr lang="ru-RU" sz="2400" dirty="0">
              <a:latin typeface="Arial Black" panose="020B0A04020102020204" pitchFamily="34" charset="0"/>
            </a:endParaRPr>
          </a:p>
          <a:p>
            <a:pPr algn="just"/>
            <a:r>
              <a:rPr lang="ru-RU" sz="2400" dirty="0">
                <a:latin typeface="Arial Black" panose="020B0A04020102020204" pitchFamily="34" charset="0"/>
              </a:rPr>
              <a:t>3. </a:t>
            </a:r>
            <a:r>
              <a:rPr lang="en-US" sz="2400" dirty="0">
                <a:latin typeface="Arial Black" panose="020B0A04020102020204" pitchFamily="34" charset="0"/>
              </a:rPr>
              <a:t>This allows to recommend </a:t>
            </a:r>
            <a:r>
              <a:rPr lang="en-US" sz="2400" dirty="0" err="1">
                <a:latin typeface="Arial Black" panose="020B0A04020102020204" pitchFamily="34" charset="0"/>
              </a:rPr>
              <a:t>lipoflavon</a:t>
            </a:r>
            <a:r>
              <a:rPr lang="en-US" sz="2400" dirty="0">
                <a:latin typeface="Arial Black" panose="020B0A04020102020204" pitchFamily="34" charset="0"/>
              </a:rPr>
              <a:t> for local application as pathogenetically substantiated drug in treatment of generalized periodontitis. </a:t>
            </a:r>
            <a:endParaRPr lang="ru-RU" sz="2400" dirty="0">
              <a:latin typeface="Arial Black" panose="020B0A04020102020204" pitchFamily="34" charset="0"/>
            </a:endParaRPr>
          </a:p>
        </p:txBody>
      </p:sp>
    </p:spTree>
    <p:extLst>
      <p:ext uri="{BB962C8B-B14F-4D97-AF65-F5344CB8AC3E}">
        <p14:creationId xmlns:p14="http://schemas.microsoft.com/office/powerpoint/2010/main" val="337187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9E69773-C18D-4423-905F-36AA73741FE8}"/>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1641987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F6D7D0-9C5C-41D9-B7FD-60A4867FD08E}"/>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30D56028-CCF9-49BB-86EA-620EBCFC1E23}"/>
              </a:ext>
            </a:extLst>
          </p:cNvPr>
          <p:cNvSpPr>
            <a:spLocks noGrp="1"/>
          </p:cNvSpPr>
          <p:nvPr>
            <p:ph idx="1"/>
          </p:nvPr>
        </p:nvSpPr>
        <p:spPr>
          <a:xfrm>
            <a:off x="1371600" y="1172817"/>
            <a:ext cx="4800600" cy="5337313"/>
          </a:xfrm>
        </p:spPr>
        <p:txBody>
          <a:bodyPr>
            <a:normAutofit fontScale="85000" lnSpcReduction="20000"/>
          </a:bodyPr>
          <a:lstStyle/>
          <a:p>
            <a:pPr marL="0" indent="0" algn="just">
              <a:buNone/>
            </a:pPr>
            <a:r>
              <a:rPr lang="en-US" sz="3200" dirty="0">
                <a:solidFill>
                  <a:schemeClr val="tx1"/>
                </a:solidFill>
                <a:latin typeface="Arial Black" panose="020B0A04020102020204" pitchFamily="34" charset="0"/>
              </a:rPr>
              <a:t>	Development and application high-efficiency and safe facilities of drug therapy of chronic generalized periodontitis (</a:t>
            </a:r>
            <a:r>
              <a:rPr lang="ru-RU" sz="3200" dirty="0">
                <a:solidFill>
                  <a:schemeClr val="tx1"/>
                </a:solidFill>
                <a:latin typeface="Arial Black" panose="020B0A04020102020204" pitchFamily="34" charset="0"/>
              </a:rPr>
              <a:t>С</a:t>
            </a:r>
            <a:r>
              <a:rPr lang="en-US" sz="3200" dirty="0">
                <a:solidFill>
                  <a:schemeClr val="tx1"/>
                </a:solidFill>
                <a:latin typeface="Arial Black" panose="020B0A04020102020204" pitchFamily="34" charset="0"/>
              </a:rPr>
              <a:t>GP) the last years legally considered one of priority directions of native and foreign researchers.</a:t>
            </a:r>
            <a:r>
              <a:rPr lang="ru-RU" sz="3200" dirty="0">
                <a:solidFill>
                  <a:schemeClr val="tx1"/>
                </a:solidFill>
                <a:latin typeface="Arial Black" panose="020B0A04020102020204" pitchFamily="34" charset="0"/>
              </a:rPr>
              <a:t> </a:t>
            </a:r>
            <a:r>
              <a:rPr lang="en-US" sz="3200" dirty="0">
                <a:solidFill>
                  <a:schemeClr val="tx1"/>
                </a:solidFill>
                <a:latin typeface="Arial Black" panose="020B0A04020102020204" pitchFamily="34" charset="0"/>
              </a:rPr>
              <a:t>Medical local therapy is inalienable part of complex treatment of CGP</a:t>
            </a:r>
            <a:endParaRPr lang="ru-RU" sz="3200" dirty="0">
              <a:solidFill>
                <a:schemeClr val="tx1"/>
              </a:solidFill>
              <a:latin typeface="Arial Black" panose="020B0A04020102020204" pitchFamily="34" charset="0"/>
            </a:endParaRPr>
          </a:p>
        </p:txBody>
      </p:sp>
      <p:pic>
        <p:nvPicPr>
          <p:cNvPr id="4" name="Рисунок 3">
            <a:extLst>
              <a:ext uri="{FF2B5EF4-FFF2-40B4-BE49-F238E27FC236}">
                <a16:creationId xmlns:a16="http://schemas.microsoft.com/office/drawing/2014/main" id="{F9727031-AD90-49B4-9700-8057BC272889}"/>
              </a:ext>
            </a:extLst>
          </p:cNvPr>
          <p:cNvPicPr>
            <a:picLocks noChangeAspect="1"/>
          </p:cNvPicPr>
          <p:nvPr/>
        </p:nvPicPr>
        <p:blipFill rotWithShape="1">
          <a:blip r:embed="rId2"/>
          <a:srcRect l="7623" t="13857" r="8915" b="9721"/>
          <a:stretch/>
        </p:blipFill>
        <p:spPr>
          <a:xfrm>
            <a:off x="6580777" y="1698171"/>
            <a:ext cx="5418391" cy="3284375"/>
          </a:xfrm>
          <a:prstGeom prst="rect">
            <a:avLst/>
          </a:prstGeom>
          <a:solidFill>
            <a:srgbClr val="92D050"/>
          </a:solidFill>
          <a:ln w="63500">
            <a:solidFill>
              <a:schemeClr val="accent4">
                <a:lumMod val="50000"/>
                <a:alpha val="79000"/>
              </a:schemeClr>
            </a:solidFill>
          </a:ln>
        </p:spPr>
      </p:pic>
    </p:spTree>
    <p:extLst>
      <p:ext uri="{BB962C8B-B14F-4D97-AF65-F5344CB8AC3E}">
        <p14:creationId xmlns:p14="http://schemas.microsoft.com/office/powerpoint/2010/main" val="3740760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0FB6F8-2E34-4F9A-BD69-64D54A74B5A4}"/>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395BED10-6B5A-48BD-A698-67C0AEFF2628}"/>
              </a:ext>
            </a:extLst>
          </p:cNvPr>
          <p:cNvSpPr>
            <a:spLocks noGrp="1"/>
          </p:cNvSpPr>
          <p:nvPr>
            <p:ph idx="1"/>
          </p:nvPr>
        </p:nvSpPr>
        <p:spPr>
          <a:xfrm>
            <a:off x="1371601" y="596349"/>
            <a:ext cx="5118652" cy="5874026"/>
          </a:xfrm>
        </p:spPr>
        <p:txBody>
          <a:bodyPr>
            <a:normAutofit fontScale="92500"/>
          </a:bodyPr>
          <a:lstStyle/>
          <a:p>
            <a:pPr algn="just"/>
            <a:r>
              <a:rPr lang="en-US" sz="2800" dirty="0">
                <a:latin typeface="Arial Black" panose="020B0A04020102020204" pitchFamily="34" charset="0"/>
              </a:rPr>
              <a:t>Cytokines play a major role in inflammatory and immune responses in periodontal tissues the patients with СGP. The misbalance between pro-inflammatory (TNF-𝛼) and anti-inflammatory (IL-4) mediators as being the cytokines for which there is the most substantial evidence for having a central role in cytokine networks in periodontal diseases </a:t>
            </a:r>
            <a:endParaRPr lang="ru-RU" sz="2800" dirty="0">
              <a:latin typeface="Arial Black" panose="020B0A04020102020204" pitchFamily="34" charset="0"/>
            </a:endParaRPr>
          </a:p>
        </p:txBody>
      </p:sp>
      <p:pic>
        <p:nvPicPr>
          <p:cNvPr id="4" name="Рисунок 3">
            <a:extLst>
              <a:ext uri="{FF2B5EF4-FFF2-40B4-BE49-F238E27FC236}">
                <a16:creationId xmlns:a16="http://schemas.microsoft.com/office/drawing/2014/main" id="{43E85E04-E080-464E-A68E-BE884E8BCCE7}"/>
              </a:ext>
            </a:extLst>
          </p:cNvPr>
          <p:cNvPicPr>
            <a:picLocks noChangeAspect="1"/>
          </p:cNvPicPr>
          <p:nvPr/>
        </p:nvPicPr>
        <p:blipFill rotWithShape="1">
          <a:blip r:embed="rId2"/>
          <a:srcRect l="8804" t="9722" r="7180" b="9722"/>
          <a:stretch/>
        </p:blipFill>
        <p:spPr>
          <a:xfrm>
            <a:off x="6679096" y="2007705"/>
            <a:ext cx="4807061" cy="3051313"/>
          </a:xfrm>
          <a:prstGeom prst="rect">
            <a:avLst/>
          </a:prstGeom>
          <a:solidFill>
            <a:schemeClr val="bg2"/>
          </a:solidFill>
          <a:ln w="63500">
            <a:solidFill>
              <a:schemeClr val="accent4">
                <a:lumMod val="75000"/>
              </a:schemeClr>
            </a:solidFill>
          </a:ln>
        </p:spPr>
      </p:pic>
    </p:spTree>
    <p:extLst>
      <p:ext uri="{BB962C8B-B14F-4D97-AF65-F5344CB8AC3E}">
        <p14:creationId xmlns:p14="http://schemas.microsoft.com/office/powerpoint/2010/main" val="1284554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4478B0-914A-43B5-85A0-70694B94190C}"/>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F60E1334-AB78-4A90-BF5A-267050515EF3}"/>
              </a:ext>
            </a:extLst>
          </p:cNvPr>
          <p:cNvSpPr>
            <a:spLocks noGrp="1"/>
          </p:cNvSpPr>
          <p:nvPr>
            <p:ph idx="1"/>
          </p:nvPr>
        </p:nvSpPr>
        <p:spPr>
          <a:xfrm>
            <a:off x="964096" y="168965"/>
            <a:ext cx="5516217" cy="6351105"/>
          </a:xfrm>
        </p:spPr>
        <p:txBody>
          <a:bodyPr>
            <a:noAutofit/>
          </a:bodyPr>
          <a:lstStyle/>
          <a:p>
            <a:pPr algn="just"/>
            <a:r>
              <a:rPr lang="en-US" sz="3200" dirty="0">
                <a:latin typeface="Arial Black" panose="020B0A04020102020204" pitchFamily="34" charset="0"/>
              </a:rPr>
              <a:t>Being small, </a:t>
            </a:r>
            <a:r>
              <a:rPr lang="en-US" sz="3200" dirty="0">
                <a:solidFill>
                  <a:srgbClr val="FF0000"/>
                </a:solidFill>
                <a:latin typeface="Arial Black" panose="020B0A04020102020204" pitchFamily="34" charset="0"/>
              </a:rPr>
              <a:t>liposomes</a:t>
            </a:r>
            <a:r>
              <a:rPr lang="en-US" sz="3200" dirty="0">
                <a:latin typeface="Arial Black" panose="020B0A04020102020204" pitchFamily="34" charset="0"/>
              </a:rPr>
              <a:t> go through regions that other delivery systems might not get an access to. It is remarkable that liposomes are the most frequently used for drug delivery due to simple methods of preparation and easiness of scaling up</a:t>
            </a:r>
            <a:endParaRPr lang="ru-RU" sz="3200" dirty="0">
              <a:latin typeface="Arial Black" panose="020B0A04020102020204" pitchFamily="34" charset="0"/>
            </a:endParaRPr>
          </a:p>
        </p:txBody>
      </p:sp>
      <p:pic>
        <p:nvPicPr>
          <p:cNvPr id="5" name="Рисунок 4">
            <a:extLst>
              <a:ext uri="{FF2B5EF4-FFF2-40B4-BE49-F238E27FC236}">
                <a16:creationId xmlns:a16="http://schemas.microsoft.com/office/drawing/2014/main" id="{D965BB31-3D43-4445-8152-F25E8859FFFB}"/>
              </a:ext>
            </a:extLst>
          </p:cNvPr>
          <p:cNvPicPr>
            <a:picLocks noChangeAspect="1"/>
          </p:cNvPicPr>
          <p:nvPr/>
        </p:nvPicPr>
        <p:blipFill rotWithShape="1">
          <a:blip r:embed="rId2"/>
          <a:srcRect l="6600" t="4927" r="8646" b="10000"/>
          <a:stretch/>
        </p:blipFill>
        <p:spPr>
          <a:xfrm>
            <a:off x="6512426" y="800155"/>
            <a:ext cx="5471987" cy="4424989"/>
          </a:xfrm>
          <a:prstGeom prst="rect">
            <a:avLst/>
          </a:prstGeom>
          <a:solidFill>
            <a:schemeClr val="bg2"/>
          </a:solidFill>
          <a:ln w="73025">
            <a:solidFill>
              <a:schemeClr val="bg2"/>
            </a:solidFill>
          </a:ln>
          <a:effectLst>
            <a:outerShdw blurRad="50800" dist="50800" dir="5400000" algn="ctr" rotWithShape="0">
              <a:schemeClr val="bg2"/>
            </a:outerShdw>
          </a:effectLst>
        </p:spPr>
      </p:pic>
    </p:spTree>
    <p:extLst>
      <p:ext uri="{BB962C8B-B14F-4D97-AF65-F5344CB8AC3E}">
        <p14:creationId xmlns:p14="http://schemas.microsoft.com/office/powerpoint/2010/main" val="3501191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F09DAF-0DAB-4EFD-BC0D-67DC26A1EDFA}"/>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F3C79C86-ADB8-4B9C-A901-6ECE2B6D63C3}"/>
              </a:ext>
            </a:extLst>
          </p:cNvPr>
          <p:cNvSpPr>
            <a:spLocks noGrp="1"/>
          </p:cNvSpPr>
          <p:nvPr>
            <p:ph idx="1"/>
          </p:nvPr>
        </p:nvSpPr>
        <p:spPr>
          <a:xfrm>
            <a:off x="1480930" y="467139"/>
            <a:ext cx="4025348" cy="6023113"/>
          </a:xfrm>
        </p:spPr>
        <p:txBody>
          <a:bodyPr>
            <a:noAutofit/>
          </a:bodyPr>
          <a:lstStyle/>
          <a:p>
            <a:pPr algn="just"/>
            <a:r>
              <a:rPr lang="en-US" dirty="0">
                <a:latin typeface="Arial Black" panose="020B0A04020102020204" pitchFamily="34" charset="0"/>
              </a:rPr>
              <a:t>The aim of using liposomal carriers is generally, to increase the specificity towards cells or tissues, to improve the bioavailability of drugs by increasing their diffusion through biological membranes, to protect them against enzyme inactivation. These systems reduce the frequency of administration, further provide a uniform distribution of the active agent over an extended period of time </a:t>
            </a:r>
            <a:endParaRPr lang="ru-RU" dirty="0">
              <a:latin typeface="Arial Black" panose="020B0A04020102020204" pitchFamily="34" charset="0"/>
            </a:endParaRPr>
          </a:p>
        </p:txBody>
      </p:sp>
      <p:pic>
        <p:nvPicPr>
          <p:cNvPr id="4" name="Рисунок 3">
            <a:extLst>
              <a:ext uri="{FF2B5EF4-FFF2-40B4-BE49-F238E27FC236}">
                <a16:creationId xmlns:a16="http://schemas.microsoft.com/office/drawing/2014/main" id="{DAF1F4F4-7D23-4DCC-B78F-7B0CF7CE37D8}"/>
              </a:ext>
            </a:extLst>
          </p:cNvPr>
          <p:cNvPicPr>
            <a:picLocks noChangeAspect="1"/>
          </p:cNvPicPr>
          <p:nvPr/>
        </p:nvPicPr>
        <p:blipFill>
          <a:blip r:embed="rId2"/>
          <a:stretch>
            <a:fillRect/>
          </a:stretch>
        </p:blipFill>
        <p:spPr>
          <a:xfrm>
            <a:off x="6002568" y="1221850"/>
            <a:ext cx="5135662" cy="4414300"/>
          </a:xfrm>
          <a:prstGeom prst="rect">
            <a:avLst/>
          </a:prstGeom>
          <a:solidFill>
            <a:schemeClr val="bg2"/>
          </a:solidFill>
          <a:ln w="66675">
            <a:solidFill>
              <a:schemeClr val="accent4">
                <a:lumMod val="75000"/>
              </a:schemeClr>
            </a:solidFill>
          </a:ln>
        </p:spPr>
      </p:pic>
    </p:spTree>
    <p:extLst>
      <p:ext uri="{BB962C8B-B14F-4D97-AF65-F5344CB8AC3E}">
        <p14:creationId xmlns:p14="http://schemas.microsoft.com/office/powerpoint/2010/main" val="1918905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AD148F-2D93-477F-9BFE-47642D5CD01B}"/>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557F8C57-7188-45D2-9922-F34D483E457F}"/>
              </a:ext>
            </a:extLst>
          </p:cNvPr>
          <p:cNvSpPr>
            <a:spLocks noGrp="1"/>
          </p:cNvSpPr>
          <p:nvPr>
            <p:ph idx="1"/>
          </p:nvPr>
        </p:nvSpPr>
        <p:spPr>
          <a:xfrm>
            <a:off x="6256019" y="79513"/>
            <a:ext cx="5551667" cy="5781538"/>
          </a:xfrm>
        </p:spPr>
        <p:txBody>
          <a:bodyPr>
            <a:noAutofit/>
          </a:bodyPr>
          <a:lstStyle/>
          <a:p>
            <a:pPr algn="just"/>
            <a:r>
              <a:rPr lang="en-US" dirty="0">
                <a:latin typeface="Arial Black" panose="020B0A04020102020204" pitchFamily="34" charset="0"/>
              </a:rPr>
              <a:t>Anti-inflammatory characteristics of «</a:t>
            </a:r>
            <a:r>
              <a:rPr lang="en-US" dirty="0" err="1">
                <a:latin typeface="Arial Black" panose="020B0A04020102020204" pitchFamily="34" charset="0"/>
              </a:rPr>
              <a:t>Lipoflavon</a:t>
            </a:r>
            <a:r>
              <a:rPr lang="en-US" dirty="0">
                <a:latin typeface="Arial Black" panose="020B0A04020102020204" pitchFamily="34" charset="0"/>
              </a:rPr>
              <a:t>» (JSC „</a:t>
            </a:r>
            <a:r>
              <a:rPr lang="en-US" dirty="0" err="1">
                <a:latin typeface="Arial Black" panose="020B0A04020102020204" pitchFamily="34" charset="0"/>
              </a:rPr>
              <a:t>Biolek</a:t>
            </a:r>
            <a:r>
              <a:rPr lang="en-US" dirty="0">
                <a:latin typeface="Arial Black" panose="020B0A04020102020204" pitchFamily="34" charset="0"/>
              </a:rPr>
              <a:t>”, Kharkov), which contains </a:t>
            </a:r>
            <a:r>
              <a:rPr lang="en-US" dirty="0">
                <a:solidFill>
                  <a:srgbClr val="FF0000"/>
                </a:solidFill>
                <a:latin typeface="Arial Black" panose="020B0A04020102020204" pitchFamily="34" charset="0"/>
              </a:rPr>
              <a:t>lecithin liposomes and quercetin</a:t>
            </a:r>
            <a:r>
              <a:rPr lang="en-US" dirty="0">
                <a:latin typeface="Arial Black" panose="020B0A04020102020204" pitchFamily="34" charset="0"/>
              </a:rPr>
              <a:t>, are based on its marked </a:t>
            </a:r>
            <a:r>
              <a:rPr lang="en-US" dirty="0" err="1">
                <a:latin typeface="Arial Black" panose="020B0A04020102020204" pitchFamily="34" charset="0"/>
              </a:rPr>
              <a:t>аnti</a:t>
            </a:r>
            <a:r>
              <a:rPr lang="en-US" dirty="0">
                <a:latin typeface="Arial Black" panose="020B0A04020102020204" pitchFamily="34" charset="0"/>
              </a:rPr>
              <a:t>-leukotrienes effect. </a:t>
            </a:r>
            <a:r>
              <a:rPr lang="en-US" dirty="0">
                <a:solidFill>
                  <a:srgbClr val="FF0000"/>
                </a:solidFill>
                <a:latin typeface="Arial Black" panose="020B0A04020102020204" pitchFamily="34" charset="0"/>
              </a:rPr>
              <a:t>Quercetin</a:t>
            </a:r>
            <a:r>
              <a:rPr lang="en-US" dirty="0">
                <a:latin typeface="Arial Black" panose="020B0A04020102020204" pitchFamily="34" charset="0"/>
              </a:rPr>
              <a:t> inhibits production of inflammation-producing enzyme 5-lipoxygenase (LOX). The immunomodulating action of </a:t>
            </a:r>
            <a:r>
              <a:rPr lang="en-US" dirty="0" err="1">
                <a:solidFill>
                  <a:srgbClr val="FF0000"/>
                </a:solidFill>
                <a:latin typeface="Arial Black" panose="020B0A04020102020204" pitchFamily="34" charset="0"/>
              </a:rPr>
              <a:t>Quercetinum</a:t>
            </a:r>
            <a:r>
              <a:rPr lang="en-US" dirty="0">
                <a:latin typeface="Arial Black" panose="020B0A04020102020204" pitchFamily="34" charset="0"/>
              </a:rPr>
              <a:t> is known. </a:t>
            </a:r>
            <a:r>
              <a:rPr lang="en-US" dirty="0" err="1">
                <a:solidFill>
                  <a:srgbClr val="FF0000"/>
                </a:solidFill>
                <a:latin typeface="Arial Black" panose="020B0A04020102020204" pitchFamily="34" charset="0"/>
              </a:rPr>
              <a:t>Quercetinum</a:t>
            </a:r>
            <a:r>
              <a:rPr lang="en-US" dirty="0">
                <a:latin typeface="Arial Black" panose="020B0A04020102020204" pitchFamily="34" charset="0"/>
              </a:rPr>
              <a:t> differentiated regulates expression genes of Th-1 (</a:t>
            </a:r>
            <a:r>
              <a:rPr lang="en-US" dirty="0" err="1">
                <a:latin typeface="Arial Black" panose="020B0A04020102020204" pitchFamily="34" charset="0"/>
              </a:rPr>
              <a:t>IFNγ</a:t>
            </a:r>
            <a:r>
              <a:rPr lang="en-US" dirty="0">
                <a:latin typeface="Arial Black" panose="020B0A04020102020204" pitchFamily="34" charset="0"/>
              </a:rPr>
              <a:t>) and Th-2 (IL-4) of cytokines by the normal mononuclear cells of peripheral blood. </a:t>
            </a:r>
            <a:r>
              <a:rPr lang="en-US" dirty="0" err="1">
                <a:solidFill>
                  <a:srgbClr val="FF0000"/>
                </a:solidFill>
                <a:latin typeface="Arial Black" panose="020B0A04020102020204" pitchFamily="34" charset="0"/>
              </a:rPr>
              <a:t>Quercetinum</a:t>
            </a:r>
            <a:r>
              <a:rPr lang="en-US" dirty="0">
                <a:latin typeface="Arial Black" panose="020B0A04020102020204" pitchFamily="34" charset="0"/>
              </a:rPr>
              <a:t> increased of phenotypical expression of </a:t>
            </a:r>
            <a:r>
              <a:rPr lang="en-US" dirty="0" err="1">
                <a:latin typeface="Arial Black" panose="020B0A04020102020204" pitchFamily="34" charset="0"/>
              </a:rPr>
              <a:t>IFNγ</a:t>
            </a:r>
            <a:r>
              <a:rPr lang="en-US" dirty="0">
                <a:latin typeface="Arial Black" panose="020B0A04020102020204" pitchFamily="34" charset="0"/>
              </a:rPr>
              <a:t> mononuclear cells of peripheral blood and suppressed IL-4 are positive mononuclear cells of peripheral blood, that is compared with the results of determination of </a:t>
            </a:r>
            <a:r>
              <a:rPr lang="en-US" dirty="0" err="1">
                <a:latin typeface="Arial Black" panose="020B0A04020102020204" pitchFamily="34" charset="0"/>
              </a:rPr>
              <a:t>mRNC</a:t>
            </a:r>
            <a:r>
              <a:rPr lang="en-US" dirty="0">
                <a:latin typeface="Arial Black" panose="020B0A04020102020204" pitchFamily="34" charset="0"/>
              </a:rPr>
              <a:t>/protein </a:t>
            </a:r>
            <a:endParaRPr lang="ru-RU" dirty="0">
              <a:latin typeface="Arial Black" panose="020B0A04020102020204" pitchFamily="34" charset="0"/>
            </a:endParaRPr>
          </a:p>
        </p:txBody>
      </p:sp>
      <p:pic>
        <p:nvPicPr>
          <p:cNvPr id="6" name="Рисунок 5">
            <a:extLst>
              <a:ext uri="{FF2B5EF4-FFF2-40B4-BE49-F238E27FC236}">
                <a16:creationId xmlns:a16="http://schemas.microsoft.com/office/drawing/2014/main" id="{7EDCD982-7C52-404C-B7A1-537C67963B5C}"/>
              </a:ext>
            </a:extLst>
          </p:cNvPr>
          <p:cNvPicPr>
            <a:picLocks noChangeAspect="1"/>
          </p:cNvPicPr>
          <p:nvPr/>
        </p:nvPicPr>
        <p:blipFill>
          <a:blip r:embed="rId2"/>
          <a:stretch>
            <a:fillRect/>
          </a:stretch>
        </p:blipFill>
        <p:spPr>
          <a:xfrm>
            <a:off x="-762000" y="0"/>
            <a:ext cx="6858000" cy="6858000"/>
          </a:xfrm>
          <a:prstGeom prst="rect">
            <a:avLst/>
          </a:prstGeom>
        </p:spPr>
      </p:pic>
      <p:sp>
        <p:nvSpPr>
          <p:cNvPr id="4" name="Текст 3">
            <a:extLst>
              <a:ext uri="{FF2B5EF4-FFF2-40B4-BE49-F238E27FC236}">
                <a16:creationId xmlns:a16="http://schemas.microsoft.com/office/drawing/2014/main" id="{36900259-5DE1-4B78-8C4A-F1D9428123F5}"/>
              </a:ext>
            </a:extLst>
          </p:cNvPr>
          <p:cNvSpPr>
            <a:spLocks noGrp="1"/>
          </p:cNvSpPr>
          <p:nvPr>
            <p:ph type="body" sz="half" idx="2"/>
          </p:nvPr>
        </p:nvSpPr>
        <p:spPr>
          <a:xfrm>
            <a:off x="586409" y="2856343"/>
            <a:ext cx="3993211" cy="3236343"/>
          </a:xfrm>
        </p:spPr>
        <p:txBody>
          <a:bodyPr/>
          <a:lstStyle/>
          <a:p>
            <a:endParaRPr lang="ru-RU" dirty="0"/>
          </a:p>
        </p:txBody>
      </p:sp>
    </p:spTree>
    <p:extLst>
      <p:ext uri="{BB962C8B-B14F-4D97-AF65-F5344CB8AC3E}">
        <p14:creationId xmlns:p14="http://schemas.microsoft.com/office/powerpoint/2010/main" val="3408164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1F37E5-D092-4E43-B198-260A43A79CC8}"/>
              </a:ext>
            </a:extLst>
          </p:cNvPr>
          <p:cNvSpPr>
            <a:spLocks noGrp="1"/>
          </p:cNvSpPr>
          <p:nvPr>
            <p:ph type="title"/>
          </p:nvPr>
        </p:nvSpPr>
        <p:spPr>
          <a:ln>
            <a:noFill/>
          </a:ln>
        </p:spPr>
        <p:txBody>
          <a:bodyPr/>
          <a:lstStyle/>
          <a:p>
            <a:endParaRPr lang="ru-RU" dirty="0"/>
          </a:p>
        </p:txBody>
      </p:sp>
      <p:sp>
        <p:nvSpPr>
          <p:cNvPr id="3" name="Объект 2">
            <a:extLst>
              <a:ext uri="{FF2B5EF4-FFF2-40B4-BE49-F238E27FC236}">
                <a16:creationId xmlns:a16="http://schemas.microsoft.com/office/drawing/2014/main" id="{C3BFE221-D31F-4588-AAC6-86A896E9819A}"/>
              </a:ext>
            </a:extLst>
          </p:cNvPr>
          <p:cNvSpPr>
            <a:spLocks noGrp="1"/>
          </p:cNvSpPr>
          <p:nvPr>
            <p:ph idx="1"/>
          </p:nvPr>
        </p:nvSpPr>
        <p:spPr>
          <a:xfrm>
            <a:off x="6241774" y="258417"/>
            <a:ext cx="5226326" cy="5602634"/>
          </a:xfrm>
        </p:spPr>
        <p:txBody>
          <a:bodyPr>
            <a:noAutofit/>
          </a:bodyPr>
          <a:lstStyle/>
          <a:p>
            <a:pPr algn="just"/>
            <a:r>
              <a:rPr lang="en-US" sz="2400" dirty="0">
                <a:solidFill>
                  <a:srgbClr val="FF0000"/>
                </a:solidFill>
                <a:latin typeface="Arial Black" panose="020B0A04020102020204" pitchFamily="34" charset="0"/>
              </a:rPr>
              <a:t>Efficiency of local application of medical drugs </a:t>
            </a:r>
            <a:r>
              <a:rPr lang="en-US" sz="2400" dirty="0">
                <a:latin typeface="Arial Black" panose="020B0A04020102020204" pitchFamily="34" charset="0"/>
              </a:rPr>
              <a:t>in periodontal tissues depends on the display of substances in the periodontal pocket (PP), choice of medical substances, method of his application, contact with the gingival oral mucosa and </a:t>
            </a:r>
            <a:r>
              <a:rPr lang="en-US" sz="2400" dirty="0" err="1">
                <a:latin typeface="Arial Black" panose="020B0A04020102020204" pitchFamily="34" charset="0"/>
              </a:rPr>
              <a:t>maintainance</a:t>
            </a:r>
            <a:r>
              <a:rPr lang="en-US" sz="2400" dirty="0">
                <a:latin typeface="Arial Black" panose="020B0A04020102020204" pitchFamily="34" charset="0"/>
              </a:rPr>
              <a:t> of this concentration. Therefore it is necessary advantage to give to the forms and pathways of medications with the controlled and long action </a:t>
            </a:r>
            <a:endParaRPr lang="ru-RU" sz="2400" dirty="0">
              <a:latin typeface="Arial Black" panose="020B0A04020102020204" pitchFamily="34" charset="0"/>
            </a:endParaRPr>
          </a:p>
        </p:txBody>
      </p:sp>
      <p:sp>
        <p:nvSpPr>
          <p:cNvPr id="4" name="Текст 3">
            <a:extLst>
              <a:ext uri="{FF2B5EF4-FFF2-40B4-BE49-F238E27FC236}">
                <a16:creationId xmlns:a16="http://schemas.microsoft.com/office/drawing/2014/main" id="{C9C46B68-015B-48AF-A3B8-DFD8B70A813C}"/>
              </a:ext>
            </a:extLst>
          </p:cNvPr>
          <p:cNvSpPr>
            <a:spLocks noGrp="1"/>
          </p:cNvSpPr>
          <p:nvPr>
            <p:ph type="body" sz="half" idx="2"/>
          </p:nvPr>
        </p:nvSpPr>
        <p:spPr/>
        <p:txBody>
          <a:bodyPr/>
          <a:lstStyle/>
          <a:p>
            <a:endParaRPr lang="ru-RU" dirty="0"/>
          </a:p>
        </p:txBody>
      </p:sp>
      <p:pic>
        <p:nvPicPr>
          <p:cNvPr id="7" name="Рисунок 6">
            <a:extLst>
              <a:ext uri="{FF2B5EF4-FFF2-40B4-BE49-F238E27FC236}">
                <a16:creationId xmlns:a16="http://schemas.microsoft.com/office/drawing/2014/main" id="{A1E9E5B9-5B0F-4942-B3D7-B3D6142B7EAF}"/>
              </a:ext>
            </a:extLst>
          </p:cNvPr>
          <p:cNvPicPr>
            <a:picLocks noChangeAspect="1"/>
          </p:cNvPicPr>
          <p:nvPr/>
        </p:nvPicPr>
        <p:blipFill rotWithShape="1">
          <a:blip r:embed="rId2">
            <a:extLst>
              <a:ext uri="{28A0092B-C50C-407E-A947-70E740481C1C}">
                <a14:useLocalDpi xmlns:a14="http://schemas.microsoft.com/office/drawing/2010/main" val="0"/>
              </a:ext>
            </a:extLst>
          </a:blip>
          <a:srcRect l="10897" t="-4610" r="12510" b="5811"/>
          <a:stretch/>
        </p:blipFill>
        <p:spPr>
          <a:xfrm>
            <a:off x="44326" y="725276"/>
            <a:ext cx="5214867" cy="4455368"/>
          </a:xfrm>
          <a:prstGeom prst="rect">
            <a:avLst/>
          </a:prstGeom>
          <a:solidFill>
            <a:srgbClr val="00B050"/>
          </a:solidFill>
          <a:ln w="41275">
            <a:solidFill>
              <a:schemeClr val="accent1"/>
            </a:solidFill>
          </a:ln>
          <a:effectLst/>
        </p:spPr>
      </p:pic>
    </p:spTree>
    <p:extLst>
      <p:ext uri="{BB962C8B-B14F-4D97-AF65-F5344CB8AC3E}">
        <p14:creationId xmlns:p14="http://schemas.microsoft.com/office/powerpoint/2010/main" val="3444984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7A0339-79A0-4288-842C-41B3BD0B3823}"/>
              </a:ext>
            </a:extLst>
          </p:cNvPr>
          <p:cNvSpPr>
            <a:spLocks noGrp="1"/>
          </p:cNvSpPr>
          <p:nvPr>
            <p:ph type="title"/>
          </p:nvPr>
        </p:nvSpPr>
        <p:spPr>
          <a:xfrm>
            <a:off x="1371600" y="685799"/>
            <a:ext cx="9601200" cy="2383971"/>
          </a:xfrm>
        </p:spPr>
        <p:txBody>
          <a:bodyPr>
            <a:noAutofit/>
          </a:bodyPr>
          <a:lstStyle/>
          <a:p>
            <a:pPr algn="just"/>
            <a:r>
              <a:rPr lang="en-US" sz="2400" dirty="0">
                <a:latin typeface="Arial Black" panose="020B0A04020102020204" pitchFamily="34" charset="0"/>
              </a:rPr>
              <a:t>As a consequence, the considerate research of changes of pro-inflammatory TNF-α and anti-inflammatory ІL-4 cytokines might have considerable scientific and practical importance while treating patients with CGP of initial-I degrees of severity with gel from the granules of </a:t>
            </a:r>
            <a:r>
              <a:rPr lang="en-US" sz="2400" dirty="0" err="1">
                <a:solidFill>
                  <a:srgbClr val="FF0000"/>
                </a:solidFill>
                <a:latin typeface="Arial Black" panose="020B0A04020102020204" pitchFamily="34" charset="0"/>
              </a:rPr>
              <a:t>Quercetinum</a:t>
            </a:r>
            <a:r>
              <a:rPr lang="en-US" sz="2400" dirty="0">
                <a:solidFill>
                  <a:srgbClr val="FF0000"/>
                </a:solidFill>
                <a:latin typeface="Arial Black" panose="020B0A04020102020204" pitchFamily="34" charset="0"/>
              </a:rPr>
              <a:t> (GQ) and liposomal </a:t>
            </a:r>
            <a:r>
              <a:rPr lang="en-US" sz="2400" dirty="0" err="1">
                <a:solidFill>
                  <a:srgbClr val="FF0000"/>
                </a:solidFill>
                <a:latin typeface="Arial Black" panose="020B0A04020102020204" pitchFamily="34" charset="0"/>
              </a:rPr>
              <a:t>Quercetinum</a:t>
            </a:r>
            <a:r>
              <a:rPr lang="en-US" sz="2400" dirty="0">
                <a:solidFill>
                  <a:srgbClr val="FF0000"/>
                </a:solidFill>
                <a:latin typeface="Arial Black" panose="020B0A04020102020204" pitchFamily="34" charset="0"/>
              </a:rPr>
              <a:t>-lecithin complex (LQLC)</a:t>
            </a:r>
            <a:endParaRPr lang="ru-RU" sz="2400" dirty="0">
              <a:solidFill>
                <a:srgbClr val="FF0000"/>
              </a:solidFill>
              <a:latin typeface="Arial Black" panose="020B0A04020102020204" pitchFamily="34" charset="0"/>
            </a:endParaRPr>
          </a:p>
        </p:txBody>
      </p:sp>
      <p:sp>
        <p:nvSpPr>
          <p:cNvPr id="3" name="Объект 2">
            <a:extLst>
              <a:ext uri="{FF2B5EF4-FFF2-40B4-BE49-F238E27FC236}">
                <a16:creationId xmlns:a16="http://schemas.microsoft.com/office/drawing/2014/main" id="{3947F262-4F6B-444B-93EC-4A55640D019A}"/>
              </a:ext>
            </a:extLst>
          </p:cNvPr>
          <p:cNvSpPr>
            <a:spLocks noGrp="1"/>
          </p:cNvSpPr>
          <p:nvPr>
            <p:ph idx="1"/>
          </p:nvPr>
        </p:nvSpPr>
        <p:spPr>
          <a:xfrm>
            <a:off x="1371600" y="3429000"/>
            <a:ext cx="9601200" cy="2438399"/>
          </a:xfrm>
        </p:spPr>
        <p:txBody>
          <a:bodyPr>
            <a:normAutofit/>
          </a:bodyPr>
          <a:lstStyle/>
          <a:p>
            <a:pPr algn="just"/>
            <a:r>
              <a:rPr lang="en-US" sz="2400" dirty="0">
                <a:solidFill>
                  <a:srgbClr val="FF0000"/>
                </a:solidFill>
                <a:latin typeface="Arial Black" panose="020B0A04020102020204" pitchFamily="34" charset="0"/>
              </a:rPr>
              <a:t>The purpose of study </a:t>
            </a:r>
            <a:r>
              <a:rPr lang="en-US" sz="2400" dirty="0">
                <a:latin typeface="Arial Black" panose="020B0A04020102020204" pitchFamily="34" charset="0"/>
              </a:rPr>
              <a:t>was to increase of efficiency of complex treatment the patients with CGP of initial-I degrees of severity with gel from the granules of GQ and liposomal LQLC due to the correction of cytokine levels</a:t>
            </a:r>
          </a:p>
          <a:p>
            <a:endParaRPr lang="ru-RU" dirty="0"/>
          </a:p>
        </p:txBody>
      </p:sp>
    </p:spTree>
    <p:extLst>
      <p:ext uri="{BB962C8B-B14F-4D97-AF65-F5344CB8AC3E}">
        <p14:creationId xmlns:p14="http://schemas.microsoft.com/office/powerpoint/2010/main" val="2390508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B0B683-EB41-4F2D-9CF3-7165844D156E}"/>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C9EDA5D6-B4E1-4E24-95D9-81B2E480E8EE}"/>
              </a:ext>
            </a:extLst>
          </p:cNvPr>
          <p:cNvSpPr>
            <a:spLocks noGrp="1"/>
          </p:cNvSpPr>
          <p:nvPr>
            <p:ph idx="1"/>
          </p:nvPr>
        </p:nvSpPr>
        <p:spPr>
          <a:xfrm>
            <a:off x="1133062" y="149087"/>
            <a:ext cx="5088834" cy="6192078"/>
          </a:xfrm>
        </p:spPr>
        <p:txBody>
          <a:bodyPr>
            <a:noAutofit/>
          </a:bodyPr>
          <a:lstStyle/>
          <a:p>
            <a:pPr algn="ctr"/>
            <a:r>
              <a:rPr lang="en-US" sz="2400" b="1" dirty="0">
                <a:solidFill>
                  <a:srgbClr val="FF0000"/>
                </a:solidFill>
                <a:latin typeface="Arial" panose="020B0604020202020204" pitchFamily="34" charset="0"/>
                <a:cs typeface="Arial" panose="020B0604020202020204" pitchFamily="34" charset="0"/>
              </a:rPr>
              <a:t>Material and Methods </a:t>
            </a:r>
            <a:endParaRPr lang="ru-RU" sz="2400" b="1" dirty="0">
              <a:solidFill>
                <a:srgbClr val="FF0000"/>
              </a:solidFill>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Mouth liquid (ML) sampling of all observed patients was taken every morning before treatment and one, six and twelve months after the treatment for immunological researches. The patients of basic group </a:t>
            </a:r>
            <a:r>
              <a:rPr lang="en-US" sz="2400" dirty="0" err="1">
                <a:latin typeface="Arial" panose="020B0604020202020204" pitchFamily="34" charset="0"/>
                <a:cs typeface="Arial" panose="020B0604020202020204" pitchFamily="34" charset="0"/>
              </a:rPr>
              <a:t>recieved</a:t>
            </a:r>
            <a:r>
              <a:rPr lang="en-US" sz="2400" dirty="0">
                <a:latin typeface="Arial" panose="020B0604020202020204" pitchFamily="34" charset="0"/>
                <a:cs typeface="Arial" panose="020B0604020202020204" pitchFamily="34" charset="0"/>
              </a:rPr>
              <a:t> base therapy with the local application LQLC (injection form of «</a:t>
            </a:r>
            <a:r>
              <a:rPr lang="en-US" sz="2400" dirty="0" err="1">
                <a:latin typeface="Arial" panose="020B0604020202020204" pitchFamily="34" charset="0"/>
                <a:cs typeface="Arial" panose="020B0604020202020204" pitchFamily="34" charset="0"/>
              </a:rPr>
              <a:t>Lipoflavon</a:t>
            </a:r>
            <a:r>
              <a:rPr lang="en-US" sz="2400" dirty="0">
                <a:latin typeface="Arial" panose="020B0604020202020204" pitchFamily="34" charset="0"/>
                <a:cs typeface="Arial" panose="020B0604020202020204" pitchFamily="34" charset="0"/>
              </a:rPr>
              <a:t>») as a suspension, prepared ex tempore, containing 137.5 mgs of lecithin and 3.75 mgs of </a:t>
            </a:r>
            <a:r>
              <a:rPr lang="en-US" sz="2400" dirty="0" err="1">
                <a:latin typeface="Arial" panose="020B0604020202020204" pitchFamily="34" charset="0"/>
                <a:cs typeface="Arial" panose="020B0604020202020204" pitchFamily="34" charset="0"/>
              </a:rPr>
              <a:t>Quercetinum</a:t>
            </a:r>
            <a:r>
              <a:rPr lang="en-US" sz="2400" dirty="0">
                <a:latin typeface="Arial" panose="020B0604020202020204" pitchFamily="34" charset="0"/>
                <a:cs typeface="Arial" panose="020B0604020202020204" pitchFamily="34" charset="0"/>
              </a:rPr>
              <a:t>. This suspension was prepared by mixing 1/4 parts of content of the small bottle with 5 ml 0,9% solution of natrium chloride, warmed up to </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38</a:t>
            </a:r>
            <a:r>
              <a:rPr lang="en-US" sz="2400" baseline="30000" dirty="0">
                <a:solidFill>
                  <a:schemeClr val="tx1"/>
                </a:solidFill>
                <a:latin typeface="Arial" panose="020B0604020202020204" pitchFamily="34" charset="0"/>
                <a:ea typeface="Times New Roman" panose="02020603050405020304" pitchFamily="18" charset="0"/>
                <a:cs typeface="Arial" panose="020B0604020202020204" pitchFamily="34" charset="0"/>
              </a:rPr>
              <a:t>0</a:t>
            </a:r>
            <a:r>
              <a:rPr lang="en-US" sz="2400" dirty="0">
                <a:latin typeface="Arial" panose="020B0604020202020204" pitchFamily="34" charset="0"/>
                <a:cs typeface="Arial" panose="020B0604020202020204" pitchFamily="34" charset="0"/>
              </a:rPr>
              <a:t> </a:t>
            </a:r>
            <a:endParaRPr lang="ru-RU" sz="2400"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0131954B-B165-48BE-8F48-8015FF380E7B}"/>
              </a:ext>
            </a:extLst>
          </p:cNvPr>
          <p:cNvPicPr>
            <a:picLocks noChangeAspect="1"/>
          </p:cNvPicPr>
          <p:nvPr/>
        </p:nvPicPr>
        <p:blipFill>
          <a:blip r:embed="rId2"/>
          <a:stretch>
            <a:fillRect/>
          </a:stretch>
        </p:blipFill>
        <p:spPr>
          <a:xfrm>
            <a:off x="6460434" y="1292085"/>
            <a:ext cx="5578720" cy="3710343"/>
          </a:xfrm>
          <a:prstGeom prst="rect">
            <a:avLst/>
          </a:prstGeom>
          <a:solidFill>
            <a:schemeClr val="bg2"/>
          </a:solidFill>
          <a:ln w="63500">
            <a:solidFill>
              <a:schemeClr val="accent4">
                <a:lumMod val="75000"/>
              </a:schemeClr>
            </a:solidFill>
          </a:ln>
        </p:spPr>
      </p:pic>
    </p:spTree>
    <p:extLst>
      <p:ext uri="{BB962C8B-B14F-4D97-AF65-F5344CB8AC3E}">
        <p14:creationId xmlns:p14="http://schemas.microsoft.com/office/powerpoint/2010/main" val="3005158740"/>
      </p:ext>
    </p:extLst>
  </p:cSld>
  <p:clrMapOvr>
    <a:masterClrMapping/>
  </p:clrMapOvr>
</p:sld>
</file>

<file path=ppt/theme/theme1.xml><?xml version="1.0" encoding="utf-8"?>
<a:theme xmlns:a="http://schemas.openxmlformats.org/drawingml/2006/main" name="Обрезка">
  <a:themeElements>
    <a:clrScheme name="Обрезка">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Обрезка">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Обрезка">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TM10001105[[fn=Уголки]]</Template>
  <TotalTime>194</TotalTime>
  <Words>1025</Words>
  <Application>Microsoft Office PowerPoint</Application>
  <PresentationFormat>Широкоэкранный</PresentationFormat>
  <Paragraphs>20</Paragraphs>
  <Slides>15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Arial</vt:lpstr>
      <vt:lpstr>Arial Black</vt:lpstr>
      <vt:lpstr>Franklin Gothic Book</vt:lpstr>
      <vt:lpstr>Times New Roman</vt:lpstr>
      <vt:lpstr>Обрезка</vt:lpstr>
      <vt:lpstr>CORRECTION OF CYTOKINE MISBALANCE BETWEEN PRO-INFLAMMATORY TNF-𝛼 AND ANTI-INFLAMMATORY ІL-4 IN PATIENTS WITH CHRONIC GENERALIZED PERIODONTITIS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As a consequence, the considerate research of changes of pro-inflammatory TNF-α and anti-inflammatory ІL-4 cytokines might have considerable scientific and practical importance while treating patients with CGP of initial-I degrees of severity with gel from the granules of Quercetinum (GQ) and liposomal Quercetinum-lecithin complex (LQLC)</vt:lpstr>
      <vt:lpstr>Презентация PowerPoint</vt:lpstr>
      <vt:lpstr>In accordance to treatment all patients were divided into 2 groups: I group – basic treatment with local application LQLC (18 patients) with the use of individual periodontal delivery tray; II group (group of comparison) – basic treatment with local application of gel from GQ (17 patients) with the use of individual periodontal delivery tray. The control group (C) included 14 healthy subjects without systemic inflammatory disease</vt:lpstr>
      <vt:lpstr>Презентация PowerPoint</vt:lpstr>
      <vt:lpstr>Fig. 1. Changes of cytokine level pro-inflammatory TNF-α in the ML before treatment and through 1, 6 and 12 months after treatment the patients with СGP of initial-I degrees of severity: I group (basic group) – basic treatment with local application LQLC; II group (comparison group) – basic treatment with local application of gel from GQ; C- control group</vt:lpstr>
      <vt:lpstr>Fig. 2. Changes of cytokine level anti-inflammatory ІL-4 in the ML before treatment and through 1, 6 and 12 months after treatment the patients with СGP of initial-I degrees of severity: I group (basic group) – basic treatment with local application LQLC; II group (comparison group) – basic treatment with local application of gel from GQ; C- control group</vt:lpstr>
      <vt:lpstr>Conclusion</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CORRECTION OF CYTOKINE MISBALANCE BETWEEN PRO-INFLAMMATORY TNF-𝛼 AND ANTI-INFLAMMATORY ІL-4 IN PATIENTS WITH CHRONIC GENERALIZED PERIODONTITIS</dc:title>
  <dc:creator>Maryna</dc:creator>
  <cp:lastModifiedBy>Maryna</cp:lastModifiedBy>
  <cp:revision>20</cp:revision>
  <dcterms:created xsi:type="dcterms:W3CDTF">2021-08-30T12:10:19Z</dcterms:created>
  <dcterms:modified xsi:type="dcterms:W3CDTF">2022-06-17T18:46:19Z</dcterms:modified>
</cp:coreProperties>
</file>