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3" r:id="rId6"/>
    <p:sldId id="266" r:id="rId7"/>
    <p:sldId id="267" r:id="rId8"/>
    <p:sldId id="264" r:id="rId9"/>
    <p:sldId id="271" r:id="rId10"/>
    <p:sldId id="272" r:id="rId11"/>
    <p:sldId id="273" r:id="rId12"/>
    <p:sldId id="275" r:id="rId13"/>
    <p:sldId id="27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86" d="100"/>
          <a:sy n="86" d="100"/>
        </p:scale>
        <p:origin x="52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629A8B9-8334-4F97-A920-346E0920205E}" type="slidenum">
              <a:rPr lang="ru-RU" smtClean="0"/>
              <a:t>‹#›</a:t>
            </a:fld>
            <a:endParaRPr lang="ru-RU"/>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2140446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79216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403687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28270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629A8B9-8334-4F97-A920-346E0920205E}"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444643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4BEFFB2-0015-4A00-BBE4-809C015142BE}" type="datetimeFigureOut">
              <a:rPr lang="ru-RU" smtClean="0"/>
              <a:t>17.06.2022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358404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BEFFB2-0015-4A00-BBE4-809C015142BE}" type="datetimeFigureOut">
              <a:rPr lang="ru-RU" smtClean="0"/>
              <a:t>17.06.2022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2389819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BEFFB2-0015-4A00-BBE4-809C015142BE}" type="datetimeFigureOut">
              <a:rPr lang="ru-RU" smtClean="0"/>
              <a:t>17.06.2022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83364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EFFB2-0015-4A00-BBE4-809C015142BE}" type="datetimeFigureOut">
              <a:rPr lang="ru-RU" smtClean="0"/>
              <a:t>17.06.2022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85624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4BEFFB2-0015-4A00-BBE4-809C015142BE}" type="datetimeFigureOut">
              <a:rPr lang="ru-RU" smtClean="0"/>
              <a:t>17.06.2022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629A8B9-8334-4F97-A920-346E0920205E}"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7383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4BEFFB2-0015-4A00-BBE4-809C015142BE}" type="datetimeFigureOut">
              <a:rPr lang="ru-RU" smtClean="0"/>
              <a:t>17.06.2022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629A8B9-8334-4F97-A920-346E0920205E}"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981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4BEFFB2-0015-4A00-BBE4-809C015142BE}" type="datetimeFigureOut">
              <a:rPr lang="ru-RU" smtClean="0"/>
              <a:t>17.06.2022</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629A8B9-8334-4F97-A920-346E0920205E}"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1024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20998/2079-0821.2020.01.10" TargetMode="External"/><Relationship Id="rId2" Type="http://schemas.openxmlformats.org/officeDocument/2006/relationships/hyperlink" Target="https://doi.org/10.33250/14.04.26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6B0AC2-F9A6-4CFF-8931-27F5B612DD9F}"/>
              </a:ext>
            </a:extLst>
          </p:cNvPr>
          <p:cNvSpPr>
            <a:spLocks noGrp="1"/>
          </p:cNvSpPr>
          <p:nvPr>
            <p:ph type="ctrTitle"/>
          </p:nvPr>
        </p:nvSpPr>
        <p:spPr>
          <a:xfrm>
            <a:off x="1915128" y="1788454"/>
            <a:ext cx="8361229" cy="2098226"/>
          </a:xfrm>
        </p:spPr>
        <p:txBody>
          <a:bodyPr>
            <a:noAutofit/>
          </a:bodyPr>
          <a:lstStyle/>
          <a:p>
            <a:r>
              <a:rPr lang="en-US" sz="2800" dirty="0">
                <a:solidFill>
                  <a:srgbClr val="FF0000"/>
                </a:solidFill>
                <a:latin typeface="Arial Black" panose="020B0A04020102020204" pitchFamily="34" charset="0"/>
              </a:rPr>
              <a:t>POSSIBLE PROGNOSTIC BIOMARKERS OF PERIODONTITIS IN ORAL FLUID</a:t>
            </a:r>
            <a:endParaRPr lang="ru-RU" sz="2800" dirty="0">
              <a:solidFill>
                <a:srgbClr val="FF0000"/>
              </a:solidFill>
              <a:latin typeface="Arial Black" panose="020B0A04020102020204" pitchFamily="34" charset="0"/>
            </a:endParaRPr>
          </a:p>
        </p:txBody>
      </p:sp>
      <p:sp>
        <p:nvSpPr>
          <p:cNvPr id="3" name="Подзаголовок 2">
            <a:extLst>
              <a:ext uri="{FF2B5EF4-FFF2-40B4-BE49-F238E27FC236}">
                <a16:creationId xmlns:a16="http://schemas.microsoft.com/office/drawing/2014/main" id="{E7BEE655-53EA-47D4-B038-37D2A5CDA0FC}"/>
              </a:ext>
            </a:extLst>
          </p:cNvPr>
          <p:cNvSpPr>
            <a:spLocks noGrp="1"/>
          </p:cNvSpPr>
          <p:nvPr>
            <p:ph type="subTitle" idx="1"/>
          </p:nvPr>
        </p:nvSpPr>
        <p:spPr>
          <a:xfrm>
            <a:off x="2892490" y="4086808"/>
            <a:ext cx="7775510" cy="1170992"/>
          </a:xfrm>
        </p:spPr>
        <p:txBody>
          <a:bodyPr>
            <a:normAutofit lnSpcReduction="10000"/>
          </a:bodyPr>
          <a:lstStyle/>
          <a:p>
            <a:pPr algn="just"/>
            <a:r>
              <a:rPr lang="en-US" dirty="0" err="1">
                <a:latin typeface="Arial" panose="020B0604020202020204" pitchFamily="34" charset="0"/>
                <a:cs typeface="Arial" panose="020B0604020202020204" pitchFamily="34" charset="0"/>
              </a:rPr>
              <a:t>Khudiakova</a:t>
            </a:r>
            <a:r>
              <a:rPr lang="en-US" dirty="0">
                <a:latin typeface="Arial" panose="020B0604020202020204" pitchFamily="34" charset="0"/>
                <a:cs typeface="Arial" panose="020B0604020202020204" pitchFamily="34" charset="0"/>
              </a:rPr>
              <a:t> Maryna, </a:t>
            </a:r>
            <a:r>
              <a:rPr lang="en-US" dirty="0" err="1">
                <a:latin typeface="Arial" panose="020B0604020202020204" pitchFamily="34" charset="0"/>
                <a:cs typeface="Arial" panose="020B0604020202020204" pitchFamily="34" charset="0"/>
              </a:rPr>
              <a:t>Kharkiv</a:t>
            </a:r>
            <a:r>
              <a:rPr lang="en-US" dirty="0">
                <a:latin typeface="Arial" panose="020B0604020202020204" pitchFamily="34" charset="0"/>
                <a:cs typeface="Arial" panose="020B0604020202020204" pitchFamily="34" charset="0"/>
              </a:rPr>
              <a:t> Medical National University, Candidate of Medical Sciences, associate professor at the Department of Dentistry</a:t>
            </a:r>
          </a:p>
          <a:p>
            <a:endParaRPr lang="ru-RU" dirty="0"/>
          </a:p>
        </p:txBody>
      </p:sp>
      <p:pic>
        <p:nvPicPr>
          <p:cNvPr id="4" name="Рисунок 3">
            <a:extLst>
              <a:ext uri="{FF2B5EF4-FFF2-40B4-BE49-F238E27FC236}">
                <a16:creationId xmlns:a16="http://schemas.microsoft.com/office/drawing/2014/main" id="{D4B36BBF-48E0-4AFF-BBF2-CA1E6FD2FC52}"/>
              </a:ext>
            </a:extLst>
          </p:cNvPr>
          <p:cNvPicPr>
            <a:picLocks noChangeAspect="1"/>
          </p:cNvPicPr>
          <p:nvPr/>
        </p:nvPicPr>
        <p:blipFill>
          <a:blip r:embed="rId2"/>
          <a:stretch>
            <a:fillRect/>
          </a:stretch>
        </p:blipFill>
        <p:spPr>
          <a:xfrm>
            <a:off x="1324946" y="3886680"/>
            <a:ext cx="1445979" cy="2044316"/>
          </a:xfrm>
          <a:prstGeom prst="rect">
            <a:avLst/>
          </a:prstGeom>
        </p:spPr>
      </p:pic>
      <p:pic>
        <p:nvPicPr>
          <p:cNvPr id="5" name="Рисунок 4">
            <a:extLst>
              <a:ext uri="{FF2B5EF4-FFF2-40B4-BE49-F238E27FC236}">
                <a16:creationId xmlns:a16="http://schemas.microsoft.com/office/drawing/2014/main" id="{F05008DE-146A-410A-AACF-5620A59F4C8E}"/>
              </a:ext>
            </a:extLst>
          </p:cNvPr>
          <p:cNvPicPr>
            <a:picLocks noChangeAspect="1"/>
          </p:cNvPicPr>
          <p:nvPr/>
        </p:nvPicPr>
        <p:blipFill>
          <a:blip r:embed="rId3"/>
          <a:stretch>
            <a:fillRect/>
          </a:stretch>
        </p:blipFill>
        <p:spPr>
          <a:xfrm>
            <a:off x="6469895" y="566383"/>
            <a:ext cx="2910244" cy="1788454"/>
          </a:xfrm>
          <a:prstGeom prst="rect">
            <a:avLst/>
          </a:prstGeom>
        </p:spPr>
      </p:pic>
      <p:pic>
        <p:nvPicPr>
          <p:cNvPr id="6" name="Рисунок 5">
            <a:extLst>
              <a:ext uri="{FF2B5EF4-FFF2-40B4-BE49-F238E27FC236}">
                <a16:creationId xmlns:a16="http://schemas.microsoft.com/office/drawing/2014/main" id="{C7BE205D-D077-4E06-8330-508D1C5282FB}"/>
              </a:ext>
            </a:extLst>
          </p:cNvPr>
          <p:cNvPicPr>
            <a:picLocks noChangeAspect="1"/>
          </p:cNvPicPr>
          <p:nvPr/>
        </p:nvPicPr>
        <p:blipFill>
          <a:blip r:embed="rId4"/>
          <a:stretch>
            <a:fillRect/>
          </a:stretch>
        </p:blipFill>
        <p:spPr>
          <a:xfrm>
            <a:off x="1192138" y="1132766"/>
            <a:ext cx="1445979" cy="1445979"/>
          </a:xfrm>
          <a:prstGeom prst="rect">
            <a:avLst/>
          </a:prstGeom>
          <a:solidFill>
            <a:schemeClr val="bg2"/>
          </a:solidFill>
          <a:ln w="53975">
            <a:solidFill>
              <a:schemeClr val="accent4">
                <a:lumMod val="75000"/>
              </a:schemeClr>
            </a:solidFill>
          </a:ln>
        </p:spPr>
      </p:pic>
    </p:spTree>
    <p:extLst>
      <p:ext uri="{BB962C8B-B14F-4D97-AF65-F5344CB8AC3E}">
        <p14:creationId xmlns:p14="http://schemas.microsoft.com/office/powerpoint/2010/main" val="248321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5B4D5F-3680-4981-82EB-BE9CB12B1351}"/>
              </a:ext>
            </a:extLst>
          </p:cNvPr>
          <p:cNvSpPr>
            <a:spLocks noGrp="1"/>
          </p:cNvSpPr>
          <p:nvPr>
            <p:ph type="title"/>
          </p:nvPr>
        </p:nvSpPr>
        <p:spPr>
          <a:xfrm>
            <a:off x="1371600" y="417443"/>
            <a:ext cx="9988826" cy="1754257"/>
          </a:xfrm>
        </p:spPr>
        <p:txBody>
          <a:bodyPr>
            <a:noAutofit/>
          </a:bodyPr>
          <a:lstStyle/>
          <a:p>
            <a:pPr algn="just"/>
            <a:r>
              <a:rPr lang="en-US" sz="2000" dirty="0">
                <a:latin typeface="Arial" panose="020B0604020202020204" pitchFamily="34" charset="0"/>
                <a:cs typeface="Arial" panose="020B0604020202020204" pitchFamily="34" charset="0"/>
              </a:rPr>
              <a:t>Fig. 2. Changes of MDA level in OF before treatment and through 1, 6 and 12 months after treatment the patients with </a:t>
            </a:r>
            <a:r>
              <a:rPr lang="ru-RU" sz="2000" dirty="0">
                <a:latin typeface="Arial" panose="020B0604020202020204" pitchFamily="34" charset="0"/>
                <a:cs typeface="Arial" panose="020B0604020202020204" pitchFamily="34" charset="0"/>
              </a:rPr>
              <a:t>С</a:t>
            </a:r>
            <a:r>
              <a:rPr lang="en-US" sz="2000" dirty="0">
                <a:latin typeface="Arial" panose="020B0604020202020204" pitchFamily="34" charset="0"/>
                <a:cs typeface="Arial" panose="020B0604020202020204" pitchFamily="34" charset="0"/>
              </a:rPr>
              <a:t>GP of initial-I degrees of severity: BG – basic treatment with local application LQLC; CG – basic treatment with local application of gel from GQ; C- control group</a:t>
            </a:r>
            <a:endParaRPr lang="ru-RU" sz="2000"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54536FA9-7929-4649-8969-F5D5215EF04A}"/>
              </a:ext>
            </a:extLst>
          </p:cNvPr>
          <p:cNvPicPr>
            <a:picLocks noChangeAspect="1"/>
          </p:cNvPicPr>
          <p:nvPr/>
        </p:nvPicPr>
        <p:blipFill>
          <a:blip r:embed="rId2"/>
          <a:stretch>
            <a:fillRect/>
          </a:stretch>
        </p:blipFill>
        <p:spPr>
          <a:xfrm>
            <a:off x="2597450" y="1979047"/>
            <a:ext cx="6997099" cy="4100949"/>
          </a:xfrm>
          <a:prstGeom prst="rect">
            <a:avLst/>
          </a:prstGeom>
        </p:spPr>
      </p:pic>
      <p:sp>
        <p:nvSpPr>
          <p:cNvPr id="6" name="Объект 5">
            <a:extLst>
              <a:ext uri="{FF2B5EF4-FFF2-40B4-BE49-F238E27FC236}">
                <a16:creationId xmlns:a16="http://schemas.microsoft.com/office/drawing/2014/main" id="{913F8C44-B25A-45E1-9FA7-DEDFE358C7A7}"/>
              </a:ext>
            </a:extLst>
          </p:cNvPr>
          <p:cNvSpPr>
            <a:spLocks noGrp="1"/>
          </p:cNvSpPr>
          <p:nvPr>
            <p:ph idx="1"/>
          </p:nvPr>
        </p:nvSpPr>
        <p:spPr/>
        <p:txBody>
          <a:bodyPr/>
          <a:lstStyle/>
          <a:p>
            <a:endParaRPr lang="ru-RU" dirty="0"/>
          </a:p>
        </p:txBody>
      </p:sp>
    </p:spTree>
    <p:extLst>
      <p:ext uri="{BB962C8B-B14F-4D97-AF65-F5344CB8AC3E}">
        <p14:creationId xmlns:p14="http://schemas.microsoft.com/office/powerpoint/2010/main" val="2112095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31066B-1A7F-4A29-B4D7-6B6D16C1984F}"/>
              </a:ext>
            </a:extLst>
          </p:cNvPr>
          <p:cNvSpPr>
            <a:spLocks noGrp="1"/>
          </p:cNvSpPr>
          <p:nvPr>
            <p:ph type="title"/>
          </p:nvPr>
        </p:nvSpPr>
        <p:spPr>
          <a:xfrm>
            <a:off x="1371599" y="382556"/>
            <a:ext cx="10189029" cy="1520890"/>
          </a:xfrm>
        </p:spPr>
        <p:txBody>
          <a:bodyPr/>
          <a:lstStyle/>
          <a:p>
            <a:pPr algn="ctr"/>
            <a:r>
              <a:rPr lang="en-US" dirty="0">
                <a:solidFill>
                  <a:srgbClr val="FF0000"/>
                </a:solidFill>
                <a:latin typeface="Arial Black" panose="020B0A04020102020204" pitchFamily="34" charset="0"/>
              </a:rPr>
              <a:t>Conclusion</a:t>
            </a:r>
            <a:endParaRPr lang="ru-RU" dirty="0">
              <a:solidFill>
                <a:srgbClr val="FF0000"/>
              </a:solidFill>
              <a:latin typeface="Arial Black" panose="020B0A04020102020204" pitchFamily="34" charset="0"/>
            </a:endParaRPr>
          </a:p>
        </p:txBody>
      </p:sp>
      <p:sp>
        <p:nvSpPr>
          <p:cNvPr id="3" name="Объект 2">
            <a:extLst>
              <a:ext uri="{FF2B5EF4-FFF2-40B4-BE49-F238E27FC236}">
                <a16:creationId xmlns:a16="http://schemas.microsoft.com/office/drawing/2014/main" id="{50803847-FA67-40D4-BCF5-9074D970ECB5}"/>
              </a:ext>
            </a:extLst>
          </p:cNvPr>
          <p:cNvSpPr>
            <a:spLocks noGrp="1"/>
          </p:cNvSpPr>
          <p:nvPr>
            <p:ph idx="1"/>
          </p:nvPr>
        </p:nvSpPr>
        <p:spPr>
          <a:xfrm>
            <a:off x="1371599" y="1381539"/>
            <a:ext cx="10495723" cy="4485861"/>
          </a:xfrm>
        </p:spPr>
        <p:txBody>
          <a:bodyPr>
            <a:noAutofit/>
          </a:bodyPr>
          <a:lstStyle/>
          <a:p>
            <a:pPr indent="431800" algn="just">
              <a:lnSpc>
                <a:spcPct val="115000"/>
              </a:lnSpc>
              <a:spcAft>
                <a:spcPts val="0"/>
              </a:spcAft>
            </a:pPr>
            <a:r>
              <a:rPr lang="en-US" sz="4400" dirty="0">
                <a:latin typeface="Arial Narrow" panose="020B0606020202030204" pitchFamily="34" charset="0"/>
                <a:ea typeface="Times New Roman" panose="02020603050405020304" pitchFamily="18" charset="0"/>
              </a:rPr>
              <a:t>Considerable therapeutic efficacy of the LQLC for treatment patients with CGP, especially that of initial and I degrees of severity is based on its marked anti-inflammatory and </a:t>
            </a:r>
            <a:r>
              <a:rPr lang="en-US" sz="4400" dirty="0" err="1">
                <a:latin typeface="Arial Narrow" panose="020B0606020202030204" pitchFamily="34" charset="0"/>
                <a:ea typeface="Times New Roman" panose="02020603050405020304" pitchFamily="18" charset="0"/>
              </a:rPr>
              <a:t>periodontoprotecting</a:t>
            </a:r>
            <a:r>
              <a:rPr lang="en-US" sz="4400" dirty="0">
                <a:latin typeface="Arial Narrow" panose="020B0606020202030204" pitchFamily="34" charset="0"/>
                <a:ea typeface="Times New Roman" panose="02020603050405020304" pitchFamily="18" charset="0"/>
              </a:rPr>
              <a:t> effects.</a:t>
            </a:r>
            <a:endParaRPr lang="ru-RU" sz="4400" dirty="0">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33718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566BCB-5B28-4654-A473-B91F8393CBBB}"/>
              </a:ext>
            </a:extLst>
          </p:cNvPr>
          <p:cNvSpPr>
            <a:spLocks noGrp="1"/>
          </p:cNvSpPr>
          <p:nvPr>
            <p:ph type="title"/>
          </p:nvPr>
        </p:nvSpPr>
        <p:spPr>
          <a:xfrm>
            <a:off x="1371600" y="685800"/>
            <a:ext cx="9601200" cy="1152331"/>
          </a:xfrm>
        </p:spPr>
        <p:txBody>
          <a:bodyPr>
            <a:normAutofit fontScale="90000"/>
          </a:bodyPr>
          <a:lstStyle/>
          <a:p>
            <a:pPr indent="431800" algn="ctr">
              <a:lnSpc>
                <a:spcPct val="115000"/>
              </a:lnSpc>
              <a:spcAft>
                <a:spcPts val="0"/>
              </a:spcAft>
            </a:pPr>
            <a:r>
              <a:rPr lang="en-US" b="1" dirty="0">
                <a:latin typeface="Arial Narrow" panose="020B0606020202030204" pitchFamily="34" charset="0"/>
                <a:ea typeface="Times New Roman" panose="02020603050405020304" pitchFamily="18" charset="0"/>
              </a:rPr>
              <a:t>References</a:t>
            </a:r>
            <a:br>
              <a:rPr lang="ru-RU" sz="3600" dirty="0">
                <a:latin typeface="Calibri" panose="020F0502020204030204" pitchFamily="34" charset="0"/>
                <a:ea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47C41C90-3097-498D-90A6-4F4D052A8827}"/>
              </a:ext>
            </a:extLst>
          </p:cNvPr>
          <p:cNvSpPr>
            <a:spLocks noGrp="1"/>
          </p:cNvSpPr>
          <p:nvPr>
            <p:ph idx="1"/>
          </p:nvPr>
        </p:nvSpPr>
        <p:spPr>
          <a:xfrm>
            <a:off x="1371599" y="1548882"/>
            <a:ext cx="10496940" cy="5010538"/>
          </a:xfrm>
        </p:spPr>
        <p:txBody>
          <a:bodyPr>
            <a:normAutofit fontScale="62500" lnSpcReduction="20000"/>
          </a:bodyPr>
          <a:lstStyle/>
          <a:p>
            <a:pPr indent="0" algn="just">
              <a:lnSpc>
                <a:spcPct val="115000"/>
              </a:lnSpc>
              <a:spcAft>
                <a:spcPts val="0"/>
              </a:spcAft>
              <a:buNone/>
            </a:pPr>
            <a:r>
              <a:rPr lang="en-US" sz="2600" dirty="0">
                <a:latin typeface="Arial Narrow" panose="020B0606020202030204" pitchFamily="34" charset="0"/>
                <a:ea typeface="Times New Roman" panose="02020603050405020304" pitchFamily="18" charset="0"/>
              </a:rPr>
              <a:t>1) Cherian, D. A., Peter, T., Narayanan, A., </a:t>
            </a:r>
            <a:r>
              <a:rPr lang="en-US" sz="2600" dirty="0" err="1">
                <a:latin typeface="Arial Narrow" panose="020B0606020202030204" pitchFamily="34" charset="0"/>
                <a:ea typeface="Times New Roman" panose="02020603050405020304" pitchFamily="18" charset="0"/>
              </a:rPr>
              <a:t>Madhavan</a:t>
            </a:r>
            <a:r>
              <a:rPr lang="en-US" sz="2600" dirty="0">
                <a:latin typeface="Arial Narrow" panose="020B0606020202030204" pitchFamily="34" charset="0"/>
                <a:ea typeface="Times New Roman" panose="02020603050405020304" pitchFamily="18" charset="0"/>
              </a:rPr>
              <a:t>, S. S., </a:t>
            </a:r>
            <a:r>
              <a:rPr lang="en-US" sz="2600" dirty="0" err="1">
                <a:latin typeface="Arial Narrow" panose="020B0606020202030204" pitchFamily="34" charset="0"/>
                <a:ea typeface="Times New Roman" panose="02020603050405020304" pitchFamily="18" charset="0"/>
              </a:rPr>
              <a:t>Achammada</a:t>
            </a:r>
            <a:r>
              <a:rPr lang="en-US" sz="2600" dirty="0">
                <a:latin typeface="Arial Narrow" panose="020B0606020202030204" pitchFamily="34" charset="0"/>
                <a:ea typeface="Times New Roman" panose="02020603050405020304" pitchFamily="18" charset="0"/>
              </a:rPr>
              <a:t>, S., </a:t>
            </a:r>
            <a:r>
              <a:rPr lang="en-US" sz="2600" dirty="0" err="1">
                <a:latin typeface="Arial Narrow" panose="020B0606020202030204" pitchFamily="34" charset="0"/>
                <a:ea typeface="Times New Roman" panose="02020603050405020304" pitchFamily="18" charset="0"/>
              </a:rPr>
              <a:t>Vynat</a:t>
            </a:r>
            <a:r>
              <a:rPr lang="en-US" sz="2600" dirty="0">
                <a:latin typeface="Arial Narrow" panose="020B0606020202030204" pitchFamily="34" charset="0"/>
                <a:ea typeface="Times New Roman" panose="02020603050405020304" pitchFamily="18" charset="0"/>
              </a:rPr>
              <a:t>, G. P. (2019). Malondialdehyde as a Marker of Oxidative Stress in Periodontitis Patients. J Pharm </a:t>
            </a:r>
            <a:r>
              <a:rPr lang="en-US" sz="2600" dirty="0" err="1">
                <a:latin typeface="Arial Narrow" panose="020B0606020202030204" pitchFamily="34" charset="0"/>
                <a:ea typeface="Times New Roman" panose="02020603050405020304" pitchFamily="18" charset="0"/>
              </a:rPr>
              <a:t>Bioallied</a:t>
            </a:r>
            <a:r>
              <a:rPr lang="en-US" sz="2600" dirty="0">
                <a:latin typeface="Arial Narrow" panose="020B0606020202030204" pitchFamily="34" charset="0"/>
                <a:ea typeface="Times New Roman" panose="02020603050405020304" pitchFamily="18" charset="0"/>
              </a:rPr>
              <a:t> Sci., 11 (Suppl 2), 297-300. </a:t>
            </a:r>
            <a:r>
              <a:rPr lang="en-US" sz="2600" dirty="0" err="1">
                <a:latin typeface="Arial Narrow" panose="020B0606020202030204" pitchFamily="34" charset="0"/>
                <a:ea typeface="Times New Roman" panose="02020603050405020304" pitchFamily="18" charset="0"/>
              </a:rPr>
              <a:t>doi</a:t>
            </a:r>
            <a:r>
              <a:rPr lang="en-US" sz="2600" dirty="0">
                <a:latin typeface="Arial Narrow" panose="020B0606020202030204" pitchFamily="34" charset="0"/>
                <a:ea typeface="Times New Roman" panose="02020603050405020304" pitchFamily="18" charset="0"/>
              </a:rPr>
              <a:t>: 10.4103/JPBS.JPBS_17_19 </a:t>
            </a:r>
            <a:endParaRPr lang="ru-RU" sz="2600" dirty="0">
              <a:latin typeface="Arial Narrow" panose="020B0606020202030204" pitchFamily="34" charset="0"/>
              <a:ea typeface="Times New Roman" panose="02020603050405020304" pitchFamily="18" charset="0"/>
            </a:endParaRPr>
          </a:p>
          <a:p>
            <a:pPr indent="0" algn="just">
              <a:lnSpc>
                <a:spcPct val="115000"/>
              </a:lnSpc>
              <a:spcAft>
                <a:spcPts val="0"/>
              </a:spcAft>
              <a:buNone/>
            </a:pPr>
            <a:r>
              <a:rPr lang="en-US" sz="2600" dirty="0">
                <a:latin typeface="Arial Narrow" panose="020B0606020202030204" pitchFamily="34" charset="0"/>
                <a:ea typeface="Times New Roman" panose="02020603050405020304" pitchFamily="18" charset="0"/>
              </a:rPr>
              <a:t>2) </a:t>
            </a:r>
            <a:r>
              <a:rPr lang="en-US" sz="2600" dirty="0" err="1">
                <a:latin typeface="Arial Narrow" panose="020B0606020202030204" pitchFamily="34" charset="0"/>
                <a:ea typeface="Times New Roman" panose="02020603050405020304" pitchFamily="18" charset="0"/>
              </a:rPr>
              <a:t>Kluknavská</a:t>
            </a:r>
            <a:r>
              <a:rPr lang="en-US" sz="2600" dirty="0">
                <a:latin typeface="Arial Narrow" panose="020B0606020202030204" pitchFamily="34" charset="0"/>
                <a:ea typeface="Times New Roman" panose="02020603050405020304" pitchFamily="18" charset="0"/>
              </a:rPr>
              <a:t>, J., </a:t>
            </a:r>
            <a:r>
              <a:rPr lang="en-US" sz="2600" dirty="0" err="1">
                <a:latin typeface="Arial Narrow" panose="020B0606020202030204" pitchFamily="34" charset="0"/>
                <a:ea typeface="Times New Roman" panose="02020603050405020304" pitchFamily="18" charset="0"/>
              </a:rPr>
              <a:t>Krajčíková</a:t>
            </a:r>
            <a:r>
              <a:rPr lang="en-US" sz="2600" dirty="0">
                <a:latin typeface="Arial Narrow" panose="020B0606020202030204" pitchFamily="34" charset="0"/>
                <a:ea typeface="Times New Roman" panose="02020603050405020304" pitchFamily="18" charset="0"/>
              </a:rPr>
              <a:t>, K., </a:t>
            </a:r>
            <a:r>
              <a:rPr lang="en-US" sz="2600" dirty="0" err="1">
                <a:latin typeface="Arial Narrow" panose="020B0606020202030204" pitchFamily="34" charset="0"/>
                <a:ea typeface="Times New Roman" panose="02020603050405020304" pitchFamily="18" charset="0"/>
              </a:rPr>
              <a:t>Bolerázska</a:t>
            </a:r>
            <a:r>
              <a:rPr lang="en-US" sz="2600" dirty="0">
                <a:latin typeface="Arial Narrow" panose="020B0606020202030204" pitchFamily="34" charset="0"/>
                <a:ea typeface="Times New Roman" panose="02020603050405020304" pitchFamily="18" charset="0"/>
              </a:rPr>
              <a:t>, B., </a:t>
            </a:r>
            <a:r>
              <a:rPr lang="en-US" sz="2600" dirty="0" err="1">
                <a:latin typeface="Arial Narrow" panose="020B0606020202030204" pitchFamily="34" charset="0"/>
                <a:ea typeface="Times New Roman" panose="02020603050405020304" pitchFamily="18" charset="0"/>
              </a:rPr>
              <a:t>Mašlanková</a:t>
            </a:r>
            <a:r>
              <a:rPr lang="en-US" sz="2600" dirty="0">
                <a:latin typeface="Arial Narrow" panose="020B0606020202030204" pitchFamily="34" charset="0"/>
                <a:ea typeface="Times New Roman" panose="02020603050405020304" pitchFamily="18" charset="0"/>
              </a:rPr>
              <a:t>, J., </a:t>
            </a:r>
            <a:r>
              <a:rPr lang="en-US" sz="2600" dirty="0" err="1">
                <a:latin typeface="Arial Narrow" panose="020B0606020202030204" pitchFamily="34" charset="0"/>
                <a:ea typeface="Times New Roman" panose="02020603050405020304" pitchFamily="18" charset="0"/>
              </a:rPr>
              <a:t>Ohlasová</a:t>
            </a:r>
            <a:r>
              <a:rPr lang="en-US" sz="2600" dirty="0">
                <a:latin typeface="Arial Narrow" panose="020B0606020202030204" pitchFamily="34" charset="0"/>
                <a:ea typeface="Times New Roman" panose="02020603050405020304" pitchFamily="18" charset="0"/>
              </a:rPr>
              <a:t>, J., </a:t>
            </a:r>
            <a:r>
              <a:rPr lang="en-US" sz="2600" dirty="0" err="1">
                <a:latin typeface="Arial Narrow" panose="020B0606020202030204" pitchFamily="34" charset="0"/>
                <a:ea typeface="Times New Roman" panose="02020603050405020304" pitchFamily="18" charset="0"/>
              </a:rPr>
              <a:t>Timková</a:t>
            </a:r>
            <a:r>
              <a:rPr lang="en-US" sz="2600" dirty="0">
                <a:latin typeface="Arial Narrow" panose="020B0606020202030204" pitchFamily="34" charset="0"/>
                <a:ea typeface="Times New Roman" panose="02020603050405020304" pitchFamily="18" charset="0"/>
              </a:rPr>
              <a:t>, S., </a:t>
            </a:r>
            <a:r>
              <a:rPr lang="en-US" sz="2600" dirty="0" err="1">
                <a:latin typeface="Arial Narrow" panose="020B0606020202030204" pitchFamily="34" charset="0"/>
                <a:ea typeface="Times New Roman" panose="02020603050405020304" pitchFamily="18" charset="0"/>
              </a:rPr>
              <a:t>Drotárová</a:t>
            </a:r>
            <a:r>
              <a:rPr lang="en-US" sz="2600" dirty="0">
                <a:latin typeface="Arial Narrow" panose="020B0606020202030204" pitchFamily="34" charset="0"/>
                <a:ea typeface="Times New Roman" panose="02020603050405020304" pitchFamily="18" charset="0"/>
              </a:rPr>
              <a:t>, Z., </a:t>
            </a:r>
            <a:r>
              <a:rPr lang="en-US" sz="2600" dirty="0" err="1">
                <a:latin typeface="Arial Narrow" panose="020B0606020202030204" pitchFamily="34" charset="0"/>
                <a:ea typeface="Times New Roman" panose="02020603050405020304" pitchFamily="18" charset="0"/>
              </a:rPr>
              <a:t>Vašková</a:t>
            </a:r>
            <a:r>
              <a:rPr lang="en-US" sz="2600" dirty="0">
                <a:latin typeface="Arial Narrow" panose="020B0606020202030204" pitchFamily="34" charset="0"/>
                <a:ea typeface="Times New Roman" panose="02020603050405020304" pitchFamily="18" charset="0"/>
              </a:rPr>
              <a:t>, J. (2021). </a:t>
            </a:r>
            <a:r>
              <a:rPr lang="en-US" sz="2600" dirty="0">
                <a:solidFill>
                  <a:schemeClr val="tx1"/>
                </a:solidFill>
                <a:latin typeface="Arial Narrow" panose="020B0606020202030204" pitchFamily="34" charset="0"/>
                <a:ea typeface="Times New Roman" panose="02020603050405020304" pitchFamily="18" charset="0"/>
              </a:rPr>
              <a:t>Possible prognostic biomarkers of periodontitis in </a:t>
            </a:r>
            <a:r>
              <a:rPr lang="en-US" sz="2600" dirty="0">
                <a:latin typeface="Arial Narrow" panose="020B0606020202030204" pitchFamily="34" charset="0"/>
                <a:ea typeface="Times New Roman" panose="02020603050405020304" pitchFamily="18" charset="0"/>
              </a:rPr>
              <a:t>saliva. Eur Rev Med </a:t>
            </a:r>
            <a:r>
              <a:rPr lang="en-US" sz="2600" dirty="0" err="1">
                <a:latin typeface="Arial Narrow" panose="020B0606020202030204" pitchFamily="34" charset="0"/>
                <a:ea typeface="Times New Roman" panose="02020603050405020304" pitchFamily="18" charset="0"/>
              </a:rPr>
              <a:t>Pharmacol</a:t>
            </a:r>
            <a:r>
              <a:rPr lang="en-US" sz="2600" dirty="0">
                <a:latin typeface="Arial Narrow" panose="020B0606020202030204" pitchFamily="34" charset="0"/>
                <a:ea typeface="Times New Roman" panose="02020603050405020304" pitchFamily="18" charset="0"/>
              </a:rPr>
              <a:t> Sci., 25(8), 3154-3161. doi:10.26355/eurrev_202104_25724 </a:t>
            </a:r>
            <a:endParaRPr lang="ru-RU" sz="2600" dirty="0">
              <a:latin typeface="Arial Narrow" panose="020B0606020202030204" pitchFamily="34" charset="0"/>
              <a:ea typeface="Times New Roman" panose="02020603050405020304" pitchFamily="18" charset="0"/>
            </a:endParaRPr>
          </a:p>
          <a:p>
            <a:pPr indent="0" algn="just">
              <a:lnSpc>
                <a:spcPct val="115000"/>
              </a:lnSpc>
              <a:spcAft>
                <a:spcPts val="0"/>
              </a:spcAft>
              <a:buNone/>
            </a:pPr>
            <a:r>
              <a:rPr lang="en-US" sz="2600" dirty="0">
                <a:latin typeface="Arial Narrow" panose="020B0606020202030204" pitchFamily="34" charset="0"/>
                <a:ea typeface="Times New Roman" panose="02020603050405020304" pitchFamily="18" charset="0"/>
              </a:rPr>
              <a:t>3) Franco, R., </a:t>
            </a:r>
            <a:r>
              <a:rPr lang="en-US" sz="2600" dirty="0" err="1">
                <a:latin typeface="Arial Narrow" panose="020B0606020202030204" pitchFamily="34" charset="0"/>
                <a:ea typeface="Times New Roman" panose="02020603050405020304" pitchFamily="18" charset="0"/>
              </a:rPr>
              <a:t>Barlattani</a:t>
            </a:r>
            <a:r>
              <a:rPr lang="en-US" sz="2600" dirty="0">
                <a:latin typeface="Arial Narrow" panose="020B0606020202030204" pitchFamily="34" charset="0"/>
                <a:ea typeface="Times New Roman" panose="02020603050405020304" pitchFamily="18" charset="0"/>
              </a:rPr>
              <a:t>, A. Jr., Perrone, M.A., </a:t>
            </a:r>
            <a:r>
              <a:rPr lang="en-US" sz="2600" dirty="0" err="1">
                <a:latin typeface="Arial Narrow" panose="020B0606020202030204" pitchFamily="34" charset="0"/>
                <a:ea typeface="Times New Roman" panose="02020603050405020304" pitchFamily="18" charset="0"/>
              </a:rPr>
              <a:t>Basili</a:t>
            </a:r>
            <a:r>
              <a:rPr lang="en-US" sz="2600" dirty="0">
                <a:latin typeface="Arial Narrow" panose="020B0606020202030204" pitchFamily="34" charset="0"/>
                <a:ea typeface="Times New Roman" panose="02020603050405020304" pitchFamily="18" charset="0"/>
              </a:rPr>
              <a:t>, M., Miranda, M., </a:t>
            </a:r>
            <a:r>
              <a:rPr lang="en-US" sz="2600" dirty="0" err="1">
                <a:latin typeface="Arial Narrow" panose="020B0606020202030204" pitchFamily="34" charset="0"/>
                <a:ea typeface="Times New Roman" panose="02020603050405020304" pitchFamily="18" charset="0"/>
              </a:rPr>
              <a:t>Costacurta</a:t>
            </a:r>
            <a:r>
              <a:rPr lang="en-US" sz="2600" dirty="0">
                <a:latin typeface="Arial Narrow" panose="020B0606020202030204" pitchFamily="34" charset="0"/>
                <a:ea typeface="Times New Roman" panose="02020603050405020304" pitchFamily="18" charset="0"/>
              </a:rPr>
              <a:t>, M., Gualtieri, P., </a:t>
            </a:r>
            <a:r>
              <a:rPr lang="en-US" sz="2600" dirty="0" err="1">
                <a:latin typeface="Arial Narrow" panose="020B0606020202030204" pitchFamily="34" charset="0"/>
                <a:ea typeface="Times New Roman" panose="02020603050405020304" pitchFamily="18" charset="0"/>
              </a:rPr>
              <a:t>Pujia</a:t>
            </a:r>
            <a:r>
              <a:rPr lang="en-US" sz="2600" dirty="0">
                <a:latin typeface="Arial Narrow" panose="020B0606020202030204" pitchFamily="34" charset="0"/>
                <a:ea typeface="Times New Roman" panose="02020603050405020304" pitchFamily="18" charset="0"/>
              </a:rPr>
              <a:t>, A., </a:t>
            </a:r>
            <a:r>
              <a:rPr lang="en-US" sz="2600" dirty="0" err="1">
                <a:latin typeface="Arial Narrow" panose="020B0606020202030204" pitchFamily="34" charset="0"/>
                <a:ea typeface="Times New Roman" panose="02020603050405020304" pitchFamily="18" charset="0"/>
              </a:rPr>
              <a:t>Merra</a:t>
            </a:r>
            <a:r>
              <a:rPr lang="en-US" sz="2600" dirty="0">
                <a:latin typeface="Arial Narrow" panose="020B0606020202030204" pitchFamily="34" charset="0"/>
                <a:ea typeface="Times New Roman" panose="02020603050405020304" pitchFamily="18" charset="0"/>
              </a:rPr>
              <a:t>, G., </a:t>
            </a:r>
            <a:r>
              <a:rPr lang="en-US" sz="2600" dirty="0" err="1">
                <a:latin typeface="Arial Narrow" panose="020B0606020202030204" pitchFamily="34" charset="0"/>
                <a:ea typeface="Times New Roman" panose="02020603050405020304" pitchFamily="18" charset="0"/>
              </a:rPr>
              <a:t>Bollero</a:t>
            </a:r>
            <a:r>
              <a:rPr lang="en-US" sz="2600" dirty="0">
                <a:latin typeface="Arial Narrow" panose="020B0606020202030204" pitchFamily="34" charset="0"/>
                <a:ea typeface="Times New Roman" panose="02020603050405020304" pitchFamily="18" charset="0"/>
              </a:rPr>
              <a:t>, P. (2020) Obesity, bariatric surgery and periodontal disease: a literature update. Eur Rev Med </a:t>
            </a:r>
            <a:r>
              <a:rPr lang="en-US" sz="2600" dirty="0" err="1">
                <a:latin typeface="Arial Narrow" panose="020B0606020202030204" pitchFamily="34" charset="0"/>
                <a:ea typeface="Times New Roman" panose="02020603050405020304" pitchFamily="18" charset="0"/>
              </a:rPr>
              <a:t>Pharmacol</a:t>
            </a:r>
            <a:r>
              <a:rPr lang="en-US" sz="2600" dirty="0">
                <a:latin typeface="Arial Narrow" panose="020B0606020202030204" pitchFamily="34" charset="0"/>
                <a:ea typeface="Times New Roman" panose="02020603050405020304" pitchFamily="18" charset="0"/>
              </a:rPr>
              <a:t> Sci., 24(9), 5036-5045. </a:t>
            </a:r>
            <a:r>
              <a:rPr lang="en-US" sz="2600" dirty="0" err="1">
                <a:latin typeface="Arial Narrow" panose="020B0606020202030204" pitchFamily="34" charset="0"/>
                <a:ea typeface="Times New Roman" panose="02020603050405020304" pitchFamily="18" charset="0"/>
              </a:rPr>
              <a:t>doi</a:t>
            </a:r>
            <a:r>
              <a:rPr lang="en-US" sz="2600" dirty="0">
                <a:latin typeface="Arial Narrow" panose="020B0606020202030204" pitchFamily="34" charset="0"/>
                <a:ea typeface="Times New Roman" panose="02020603050405020304" pitchFamily="18" charset="0"/>
              </a:rPr>
              <a:t>: 10.26355/eurrev_202005_21196 </a:t>
            </a:r>
            <a:endParaRPr lang="ru-RU" sz="2600" dirty="0">
              <a:latin typeface="Arial Narrow" panose="020B0606020202030204" pitchFamily="34" charset="0"/>
              <a:ea typeface="Times New Roman" panose="02020603050405020304" pitchFamily="18" charset="0"/>
            </a:endParaRPr>
          </a:p>
          <a:p>
            <a:pPr indent="0" algn="just">
              <a:lnSpc>
                <a:spcPct val="115000"/>
              </a:lnSpc>
              <a:spcAft>
                <a:spcPts val="0"/>
              </a:spcAft>
              <a:buNone/>
            </a:pPr>
            <a:r>
              <a:rPr lang="en-US" sz="2600" dirty="0">
                <a:latin typeface="Arial Narrow" panose="020B0606020202030204" pitchFamily="34" charset="0"/>
                <a:ea typeface="Times New Roman" panose="02020603050405020304" pitchFamily="18" charset="0"/>
              </a:rPr>
              <a:t>4) </a:t>
            </a:r>
            <a:r>
              <a:rPr lang="en-US" sz="2600" dirty="0" err="1">
                <a:latin typeface="Arial Narrow" panose="020B0606020202030204" pitchFamily="34" charset="0"/>
                <a:ea typeface="Times New Roman" panose="02020603050405020304" pitchFamily="18" charset="0"/>
              </a:rPr>
              <a:t>Punj</a:t>
            </a:r>
            <a:r>
              <a:rPr lang="en-US" sz="2600" dirty="0">
                <a:latin typeface="Arial Narrow" panose="020B0606020202030204" pitchFamily="34" charset="0"/>
                <a:ea typeface="Times New Roman" panose="02020603050405020304" pitchFamily="18" charset="0"/>
              </a:rPr>
              <a:t>, A., Shenoy, S., Kumari, N. S., &amp; </a:t>
            </a:r>
            <a:r>
              <a:rPr lang="en-US" sz="2600" dirty="0" err="1">
                <a:latin typeface="Arial Narrow" panose="020B0606020202030204" pitchFamily="34" charset="0"/>
                <a:ea typeface="Times New Roman" panose="02020603050405020304" pitchFamily="18" charset="0"/>
              </a:rPr>
              <a:t>Pampani</a:t>
            </a:r>
            <a:r>
              <a:rPr lang="en-US" sz="2600" dirty="0">
                <a:latin typeface="Arial Narrow" panose="020B0606020202030204" pitchFamily="34" charset="0"/>
                <a:ea typeface="Times New Roman" panose="02020603050405020304" pitchFamily="18" charset="0"/>
              </a:rPr>
              <a:t>, P. (2017). Estimation of Antioxidant Levels in Saliva and Serum of Chronic Periodontitis Patients with and without Ischemic Heart Disease. International journal of dentistry, 2017, 1965697. https://doi.org/10.1155/2017/1965697</a:t>
            </a:r>
            <a:endParaRPr lang="ru-RU" sz="2600" dirty="0">
              <a:latin typeface="Arial Narrow" panose="020B0606020202030204" pitchFamily="34" charset="0"/>
              <a:ea typeface="Times New Roman" panose="02020603050405020304" pitchFamily="18" charset="0"/>
            </a:endParaRPr>
          </a:p>
          <a:p>
            <a:pPr indent="0" algn="just">
              <a:lnSpc>
                <a:spcPct val="115000"/>
              </a:lnSpc>
              <a:spcAft>
                <a:spcPts val="0"/>
              </a:spcAft>
              <a:buNone/>
            </a:pPr>
            <a:r>
              <a:rPr lang="en-US" sz="2600" dirty="0">
                <a:latin typeface="Arial Narrow" panose="020B0606020202030204" pitchFamily="34" charset="0"/>
                <a:ea typeface="Times New Roman" panose="02020603050405020304" pitchFamily="18" charset="0"/>
              </a:rPr>
              <a:t>5) </a:t>
            </a:r>
            <a:r>
              <a:rPr lang="en-US" sz="2600" dirty="0" err="1">
                <a:latin typeface="Arial Narrow" panose="020B0606020202030204" pitchFamily="34" charset="0"/>
                <a:ea typeface="Times New Roman" panose="02020603050405020304" pitchFamily="18" charset="0"/>
              </a:rPr>
              <a:t>Grigoryeva</a:t>
            </a:r>
            <a:r>
              <a:rPr lang="en-US" sz="2600" dirty="0">
                <a:latin typeface="Arial Narrow" panose="020B0606020202030204" pitchFamily="34" charset="0"/>
                <a:ea typeface="Times New Roman" panose="02020603050405020304" pitchFamily="18" charset="0"/>
              </a:rPr>
              <a:t>, G. S., </a:t>
            </a:r>
            <a:r>
              <a:rPr lang="en-US" sz="2600" dirty="0" err="1">
                <a:latin typeface="Arial Narrow" panose="020B0606020202030204" pitchFamily="34" charset="0"/>
                <a:ea typeface="Times New Roman" panose="02020603050405020304" pitchFamily="18" charset="0"/>
              </a:rPr>
              <a:t>Krasnopolsky</a:t>
            </a:r>
            <a:r>
              <a:rPr lang="en-US" sz="2600" dirty="0">
                <a:latin typeface="Arial Narrow" panose="020B0606020202030204" pitchFamily="34" charset="0"/>
                <a:ea typeface="Times New Roman" panose="02020603050405020304" pitchFamily="18" charset="0"/>
              </a:rPr>
              <a:t>, Yu. M. (2020). Liposomes per se: pharmacotherapeutic status. Pharmacology and Drug Toxicology, Vol.14, 14 (4), 264-271. </a:t>
            </a:r>
            <a:r>
              <a:rPr lang="en-US" sz="2600" u="sng" dirty="0">
                <a:solidFill>
                  <a:srgbClr val="0000FF"/>
                </a:solidFill>
                <a:latin typeface="Arial Narrow" panose="020B0606020202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https://doi.org/10.33250/14.04.264</a:t>
            </a:r>
            <a:endParaRPr lang="ru-RU" sz="2600" dirty="0">
              <a:latin typeface="Arial Narrow" panose="020B0606020202030204" pitchFamily="34" charset="0"/>
              <a:ea typeface="Times New Roman" panose="02020603050405020304" pitchFamily="18" charset="0"/>
            </a:endParaRPr>
          </a:p>
          <a:p>
            <a:pPr indent="0" algn="just">
              <a:lnSpc>
                <a:spcPct val="115000"/>
              </a:lnSpc>
              <a:spcAft>
                <a:spcPts val="0"/>
              </a:spcAft>
              <a:buNone/>
            </a:pPr>
            <a:r>
              <a:rPr lang="en-US" sz="2600" dirty="0">
                <a:latin typeface="Arial Narrow" panose="020B0606020202030204" pitchFamily="34" charset="0"/>
                <a:ea typeface="Times New Roman" panose="02020603050405020304" pitchFamily="18" charset="0"/>
              </a:rPr>
              <a:t>6) </a:t>
            </a:r>
            <a:r>
              <a:rPr lang="en-US" sz="2600" dirty="0" err="1">
                <a:latin typeface="Arial Narrow" panose="020B0606020202030204" pitchFamily="34" charset="0"/>
                <a:ea typeface="Times New Roman" panose="02020603050405020304" pitchFamily="18" charset="0"/>
              </a:rPr>
              <a:t>Krasnopolsky</a:t>
            </a:r>
            <a:r>
              <a:rPr lang="en-US" sz="2600" dirty="0">
                <a:latin typeface="Arial Narrow" panose="020B0606020202030204" pitchFamily="34" charset="0"/>
                <a:ea typeface="Times New Roman" panose="02020603050405020304" pitchFamily="18" charset="0"/>
              </a:rPr>
              <a:t>, Yu. M. (2020). Creation in Ukraine of technologies for obtaining pharmacologically active ingredients, medicinal and diagnostic preparations based on lipids. Bulletin of the National Technical University "</a:t>
            </a:r>
            <a:r>
              <a:rPr lang="en-US" sz="2600" dirty="0" err="1">
                <a:latin typeface="Arial Narrow" panose="020B0606020202030204" pitchFamily="34" charset="0"/>
                <a:ea typeface="Times New Roman" panose="02020603050405020304" pitchFamily="18" charset="0"/>
              </a:rPr>
              <a:t>KhPI</a:t>
            </a:r>
            <a:r>
              <a:rPr lang="en-US" sz="2600" dirty="0">
                <a:latin typeface="Arial Narrow" panose="020B0606020202030204" pitchFamily="34" charset="0"/>
                <a:ea typeface="Times New Roman" panose="02020603050405020304" pitchFamily="18" charset="0"/>
              </a:rPr>
              <a:t>", Series: Chemistry, chemical technology and ecology, 1, 53-68. </a:t>
            </a:r>
            <a:r>
              <a:rPr lang="en-US" sz="2600" u="sng" dirty="0">
                <a:solidFill>
                  <a:srgbClr val="0000FF"/>
                </a:solidFill>
                <a:latin typeface="Arial Narrow" panose="020B0606020202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https://doi.org/10.20998/2079-0821.2020.01.10</a:t>
            </a:r>
            <a:endParaRPr lang="ru-RU" sz="2600" dirty="0">
              <a:latin typeface="Arial Narrow" panose="020B0606020202030204" pitchFamily="34" charset="0"/>
              <a:ea typeface="Times New Roman" panose="02020603050405020304" pitchFamily="18" charset="0"/>
            </a:endParaRPr>
          </a:p>
          <a:p>
            <a:pPr indent="431800" algn="just">
              <a:lnSpc>
                <a:spcPct val="115000"/>
              </a:lnSpc>
              <a:spcAft>
                <a:spcPts val="0"/>
              </a:spcAft>
            </a:pPr>
            <a:endParaRPr lang="ru-RU" sz="1600" dirty="0">
              <a:latin typeface="Calibri" panose="020F0502020204030204" pitchFamily="34" charset="0"/>
              <a:ea typeface="Times New Roman" panose="02020603050405020304" pitchFamily="18" charset="0"/>
            </a:endParaRPr>
          </a:p>
          <a:p>
            <a:endParaRPr lang="ru-RU" dirty="0"/>
          </a:p>
        </p:txBody>
      </p:sp>
    </p:spTree>
    <p:extLst>
      <p:ext uri="{BB962C8B-B14F-4D97-AF65-F5344CB8AC3E}">
        <p14:creationId xmlns:p14="http://schemas.microsoft.com/office/powerpoint/2010/main" val="3995688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A3B013F-C5CC-468B-BC55-9538BBC93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272" y="0"/>
            <a:ext cx="9144000" cy="6858000"/>
          </a:xfrm>
          <a:prstGeom prst="rect">
            <a:avLst/>
          </a:prstGeom>
        </p:spPr>
      </p:pic>
    </p:spTree>
    <p:extLst>
      <p:ext uri="{BB962C8B-B14F-4D97-AF65-F5344CB8AC3E}">
        <p14:creationId xmlns:p14="http://schemas.microsoft.com/office/powerpoint/2010/main" val="164198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F6D7D0-9C5C-41D9-B7FD-60A4867FD08E}"/>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30D56028-CCF9-49BB-86EA-620EBCFC1E23}"/>
              </a:ext>
            </a:extLst>
          </p:cNvPr>
          <p:cNvSpPr>
            <a:spLocks noGrp="1"/>
          </p:cNvSpPr>
          <p:nvPr>
            <p:ph idx="1"/>
          </p:nvPr>
        </p:nvSpPr>
        <p:spPr>
          <a:xfrm>
            <a:off x="1219200" y="1474237"/>
            <a:ext cx="5004318" cy="5035894"/>
          </a:xfrm>
        </p:spPr>
        <p:txBody>
          <a:bodyPr>
            <a:normAutofit fontScale="70000" lnSpcReduction="20000"/>
          </a:bodyPr>
          <a:lstStyle/>
          <a:p>
            <a:pPr indent="431800" algn="just">
              <a:lnSpc>
                <a:spcPct val="115000"/>
              </a:lnSpc>
              <a:spcAft>
                <a:spcPts val="0"/>
              </a:spcAft>
            </a:pPr>
            <a:r>
              <a:rPr lang="en-US" sz="3200" b="1" dirty="0">
                <a:solidFill>
                  <a:schemeClr val="tx1"/>
                </a:solidFill>
                <a:latin typeface="Arial Narrow" panose="020B0606020202030204" pitchFamily="34" charset="0"/>
              </a:rPr>
              <a:t>I</a:t>
            </a:r>
            <a:r>
              <a:rPr lang="en-US" sz="2900" b="1" dirty="0">
                <a:solidFill>
                  <a:schemeClr val="tx1"/>
                </a:solidFill>
                <a:latin typeface="Arial Narrow" panose="020B0606020202030204" pitchFamily="34" charset="0"/>
              </a:rPr>
              <a:t>NTRODUCTION</a:t>
            </a:r>
            <a:r>
              <a:rPr lang="en-US" sz="3200" b="1" dirty="0">
                <a:solidFill>
                  <a:schemeClr val="tx1"/>
                </a:solidFill>
                <a:latin typeface="Arial Narrow" panose="020B0606020202030204" pitchFamily="34" charset="0"/>
              </a:rPr>
              <a:t>.</a:t>
            </a:r>
            <a:r>
              <a:rPr lang="en-US" sz="3200" dirty="0">
                <a:solidFill>
                  <a:schemeClr val="tx1"/>
                </a:solidFill>
                <a:latin typeface="Arial Black" panose="020B0A04020102020204" pitchFamily="34" charset="0"/>
              </a:rPr>
              <a:t> </a:t>
            </a:r>
            <a:r>
              <a:rPr lang="en-US" sz="3200" dirty="0">
                <a:latin typeface="Arial Narrow" panose="020B0606020202030204" pitchFamily="34" charset="0"/>
                <a:ea typeface="Times New Roman" panose="02020603050405020304" pitchFamily="18" charset="0"/>
              </a:rPr>
              <a:t>Periodontitis is an inflammatory disease affecting approximately 10% of the population. In essence, it is the destruction of periodontal tissues, and supporting tissues of the tooth. It is progression results in the loss of alveolar bone and premature tooth loss. Subsequently, external factors play a role, as well as the body’s response. Thus, the disease is a complex of interactions between pathogenic microorganisms and the host immune response [1, 2, 3, 4]. </a:t>
            </a:r>
            <a:endParaRPr lang="ru-RU" sz="2400" dirty="0">
              <a:latin typeface="Arial Narrow" panose="020B0606020202030204" pitchFamily="34" charset="0"/>
              <a:ea typeface="Times New Roman" panose="02020603050405020304" pitchFamily="18" charset="0"/>
            </a:endParaRPr>
          </a:p>
          <a:p>
            <a:pPr marL="0" indent="0" algn="just">
              <a:buNone/>
            </a:pPr>
            <a:endParaRPr lang="ru-RU" sz="3200" dirty="0">
              <a:solidFill>
                <a:schemeClr val="tx1"/>
              </a:solidFill>
              <a:latin typeface="Arial Black" panose="020B0A04020102020204" pitchFamily="34" charset="0"/>
            </a:endParaRPr>
          </a:p>
        </p:txBody>
      </p:sp>
      <p:pic>
        <p:nvPicPr>
          <p:cNvPr id="4" name="Рисунок 3">
            <a:extLst>
              <a:ext uri="{FF2B5EF4-FFF2-40B4-BE49-F238E27FC236}">
                <a16:creationId xmlns:a16="http://schemas.microsoft.com/office/drawing/2014/main" id="{F9727031-AD90-49B4-9700-8057BC272889}"/>
              </a:ext>
            </a:extLst>
          </p:cNvPr>
          <p:cNvPicPr>
            <a:picLocks noChangeAspect="1"/>
          </p:cNvPicPr>
          <p:nvPr/>
        </p:nvPicPr>
        <p:blipFill rotWithShape="1">
          <a:blip r:embed="rId2"/>
          <a:srcRect l="7623" t="13857" r="8915" b="9721"/>
          <a:stretch/>
        </p:blipFill>
        <p:spPr>
          <a:xfrm>
            <a:off x="6580777" y="1698171"/>
            <a:ext cx="5418391" cy="3284375"/>
          </a:xfrm>
          <a:prstGeom prst="rect">
            <a:avLst/>
          </a:prstGeom>
          <a:solidFill>
            <a:srgbClr val="92D050"/>
          </a:solidFill>
          <a:ln w="63500">
            <a:solidFill>
              <a:schemeClr val="accent4">
                <a:lumMod val="50000"/>
                <a:alpha val="79000"/>
              </a:schemeClr>
            </a:solidFill>
          </a:ln>
        </p:spPr>
      </p:pic>
    </p:spTree>
    <p:extLst>
      <p:ext uri="{BB962C8B-B14F-4D97-AF65-F5344CB8AC3E}">
        <p14:creationId xmlns:p14="http://schemas.microsoft.com/office/powerpoint/2010/main" val="374076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0FB6F8-2E34-4F9A-BD69-64D54A74B5A4}"/>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95BED10-6B5A-48BD-A698-67C0AEFF2628}"/>
              </a:ext>
            </a:extLst>
          </p:cNvPr>
          <p:cNvSpPr>
            <a:spLocks noGrp="1"/>
          </p:cNvSpPr>
          <p:nvPr>
            <p:ph idx="1"/>
          </p:nvPr>
        </p:nvSpPr>
        <p:spPr>
          <a:xfrm>
            <a:off x="1119673" y="596349"/>
            <a:ext cx="5178490" cy="5874026"/>
          </a:xfrm>
        </p:spPr>
        <p:txBody>
          <a:bodyPr>
            <a:normAutofit fontScale="92500" lnSpcReduction="10000"/>
          </a:bodyPr>
          <a:lstStyle/>
          <a:p>
            <a:pPr indent="431800" algn="just">
              <a:lnSpc>
                <a:spcPct val="115000"/>
              </a:lnSpc>
              <a:spcAft>
                <a:spcPts val="0"/>
              </a:spcAft>
            </a:pPr>
            <a:r>
              <a:rPr lang="en-US" sz="2800" dirty="0">
                <a:latin typeface="Arial Narrow" panose="020B0606020202030204" pitchFamily="34" charset="0"/>
                <a:ea typeface="Times New Roman" panose="02020603050405020304" pitchFamily="18" charset="0"/>
              </a:rPr>
              <a:t>The role of oxidative stress in periodontitis has been studied for decades. The main source of reactive oxygen species is thought to be neutrophils, which are the first line of defense against bacteria. During the process of respiratory inflammation, a superoxide radical is formed. This may then be released into the </a:t>
            </a:r>
            <a:r>
              <a:rPr lang="en-US" sz="2800" dirty="0" err="1">
                <a:latin typeface="Arial Narrow" panose="020B0606020202030204" pitchFamily="34" charset="0"/>
                <a:ea typeface="Times New Roman" panose="02020603050405020304" pitchFamily="18" charset="0"/>
              </a:rPr>
              <a:t>phagosomal</a:t>
            </a:r>
            <a:r>
              <a:rPr lang="en-US" sz="2800" dirty="0">
                <a:latin typeface="Arial Narrow" panose="020B0606020202030204" pitchFamily="34" charset="0"/>
                <a:ea typeface="Times New Roman" panose="02020603050405020304" pitchFamily="18" charset="0"/>
              </a:rPr>
              <a:t> and extracellular space causing the subsequent formation of other radical and non-radical derivatives [1, 2]. </a:t>
            </a:r>
            <a:endParaRPr lang="ru-RU" dirty="0">
              <a:latin typeface="Arial Narrow" panose="020B0606020202030204" pitchFamily="34" charset="0"/>
              <a:ea typeface="Times New Roman" panose="02020603050405020304" pitchFamily="18" charset="0"/>
            </a:endParaRPr>
          </a:p>
        </p:txBody>
      </p:sp>
      <p:pic>
        <p:nvPicPr>
          <p:cNvPr id="4" name="Рисунок 3">
            <a:extLst>
              <a:ext uri="{FF2B5EF4-FFF2-40B4-BE49-F238E27FC236}">
                <a16:creationId xmlns:a16="http://schemas.microsoft.com/office/drawing/2014/main" id="{43E85E04-E080-464E-A68E-BE884E8BCCE7}"/>
              </a:ext>
            </a:extLst>
          </p:cNvPr>
          <p:cNvPicPr>
            <a:picLocks noChangeAspect="1"/>
          </p:cNvPicPr>
          <p:nvPr/>
        </p:nvPicPr>
        <p:blipFill rotWithShape="1">
          <a:blip r:embed="rId2"/>
          <a:srcRect l="8804" t="9722" r="7180" b="9722"/>
          <a:stretch/>
        </p:blipFill>
        <p:spPr>
          <a:xfrm>
            <a:off x="6679096" y="2007705"/>
            <a:ext cx="4807061" cy="3051313"/>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1284554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4478B0-914A-43B5-85A0-70694B94190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F60E1334-AB78-4A90-BF5A-267050515EF3}"/>
              </a:ext>
            </a:extLst>
          </p:cNvPr>
          <p:cNvSpPr>
            <a:spLocks noGrp="1"/>
          </p:cNvSpPr>
          <p:nvPr>
            <p:ph idx="1"/>
          </p:nvPr>
        </p:nvSpPr>
        <p:spPr>
          <a:xfrm>
            <a:off x="1119673" y="485192"/>
            <a:ext cx="5360640" cy="6034878"/>
          </a:xfrm>
        </p:spPr>
        <p:txBody>
          <a:bodyPr>
            <a:noAutofit/>
          </a:bodyPr>
          <a:lstStyle/>
          <a:p>
            <a:pPr algn="just"/>
            <a:r>
              <a:rPr lang="en-US" sz="2800" dirty="0">
                <a:latin typeface="Arial Narrow" panose="020B0606020202030204" pitchFamily="34" charset="0"/>
              </a:rPr>
              <a:t>Modern predominant perception of the nanoscale lipid artefacts - liposomes as drug delivery systems (DDS), based on the ability of universal incorporation of active pharmaceutical ingredients (</a:t>
            </a:r>
            <a:r>
              <a:rPr lang="en-US" sz="2800" dirty="0" err="1">
                <a:latin typeface="Arial Narrow" panose="020B0606020202030204" pitchFamily="34" charset="0"/>
              </a:rPr>
              <a:t>APhI</a:t>
            </a:r>
            <a:r>
              <a:rPr lang="en-US" sz="2800" dirty="0">
                <a:latin typeface="Arial Narrow" panose="020B0606020202030204" pitchFamily="34" charset="0"/>
              </a:rPr>
              <a:t>). Liposomes are </a:t>
            </a:r>
            <a:r>
              <a:rPr lang="en-US" sz="2800" dirty="0" err="1">
                <a:latin typeface="Arial Narrow" panose="020B0606020202030204" pitchFamily="34" charset="0"/>
              </a:rPr>
              <a:t>nano</a:t>
            </a:r>
            <a:r>
              <a:rPr lang="en-US" sz="2800" dirty="0">
                <a:latin typeface="Arial Narrow" panose="020B0606020202030204" pitchFamily="34" charset="0"/>
              </a:rPr>
              <a:t>- and micro-structured vesicles with a </a:t>
            </a:r>
            <a:r>
              <a:rPr lang="en-US" sz="2800" dirty="0" err="1">
                <a:latin typeface="Arial Narrow" panose="020B0606020202030204" pitchFamily="34" charset="0"/>
              </a:rPr>
              <a:t>bilayered</a:t>
            </a:r>
            <a:r>
              <a:rPr lang="en-US" sz="2800" dirty="0">
                <a:latin typeface="Arial Narrow" panose="020B0606020202030204" pitchFamily="34" charset="0"/>
              </a:rPr>
              <a:t> phospholipid membrane. In addition to these features, liposomes can be designed to increase the bacterial interaction by modification of superficial vesicle compounds [5, 6].       </a:t>
            </a:r>
            <a:endParaRPr lang="ru-RU" sz="2800" dirty="0">
              <a:latin typeface="Arial Narrow" panose="020B0606020202030204" pitchFamily="34" charset="0"/>
            </a:endParaRPr>
          </a:p>
        </p:txBody>
      </p:sp>
      <p:pic>
        <p:nvPicPr>
          <p:cNvPr id="4" name="Рисунок 3">
            <a:extLst>
              <a:ext uri="{FF2B5EF4-FFF2-40B4-BE49-F238E27FC236}">
                <a16:creationId xmlns:a16="http://schemas.microsoft.com/office/drawing/2014/main" id="{A4CFFFEB-DD56-4D49-A8E2-BE5D3C9BE2B2}"/>
              </a:ext>
            </a:extLst>
          </p:cNvPr>
          <p:cNvPicPr>
            <a:picLocks noChangeAspect="1"/>
          </p:cNvPicPr>
          <p:nvPr/>
        </p:nvPicPr>
        <p:blipFill rotWithShape="1">
          <a:blip r:embed="rId2"/>
          <a:srcRect l="4154" t="4348" r="4831" b="2754"/>
          <a:stretch/>
        </p:blipFill>
        <p:spPr>
          <a:xfrm>
            <a:off x="6735815" y="812729"/>
            <a:ext cx="5250776" cy="5359471"/>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3501191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AD148F-2D93-477F-9BFE-47642D5CD01B}"/>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557F8C57-7188-45D2-9922-F34D483E457F}"/>
              </a:ext>
            </a:extLst>
          </p:cNvPr>
          <p:cNvSpPr>
            <a:spLocks noGrp="1"/>
          </p:cNvSpPr>
          <p:nvPr>
            <p:ph idx="1"/>
          </p:nvPr>
        </p:nvSpPr>
        <p:spPr>
          <a:xfrm>
            <a:off x="6256019" y="79513"/>
            <a:ext cx="5551667" cy="5781538"/>
          </a:xfrm>
        </p:spPr>
        <p:txBody>
          <a:bodyPr>
            <a:noAutofit/>
          </a:bodyPr>
          <a:lstStyle/>
          <a:p>
            <a:pPr indent="431800" algn="just">
              <a:lnSpc>
                <a:spcPct val="115000"/>
              </a:lnSpc>
              <a:spcAft>
                <a:spcPts val="0"/>
              </a:spcAft>
            </a:pPr>
            <a:r>
              <a:rPr lang="en-US" sz="3200" dirty="0">
                <a:latin typeface="Arial Narrow" panose="020B0606020202030204" pitchFamily="34" charset="0"/>
                <a:ea typeface="Times New Roman" panose="02020603050405020304" pitchFamily="18" charset="0"/>
              </a:rPr>
              <a:t>The efficacy and safety of </a:t>
            </a:r>
            <a:r>
              <a:rPr lang="en-US" sz="3200" dirty="0" err="1">
                <a:latin typeface="Arial Narrow" panose="020B0606020202030204" pitchFamily="34" charset="0"/>
                <a:ea typeface="Times New Roman" panose="02020603050405020304" pitchFamily="18" charset="0"/>
              </a:rPr>
              <a:t>Lipoflavon</a:t>
            </a:r>
            <a:r>
              <a:rPr lang="en-US" sz="3200" dirty="0">
                <a:latin typeface="Arial Narrow" panose="020B0606020202030204" pitchFamily="34" charset="0"/>
                <a:ea typeface="Times New Roman" panose="02020603050405020304" pitchFamily="18" charset="0"/>
              </a:rPr>
              <a:t> for systemic and local use in different clinic branches reflect the versatility of the mechanism of action of phospholipid liposomes and quercetin with an emphasis on antioxidant, </a:t>
            </a:r>
            <a:r>
              <a:rPr lang="en-US" sz="3200" dirty="0" err="1">
                <a:latin typeface="Arial Narrow" panose="020B0606020202030204" pitchFamily="34" charset="0"/>
                <a:ea typeface="Times New Roman" panose="02020603050405020304" pitchFamily="18" charset="0"/>
              </a:rPr>
              <a:t>antihypoxic</a:t>
            </a:r>
            <a:r>
              <a:rPr lang="en-US" sz="3200" dirty="0">
                <a:latin typeface="Arial Narrow" panose="020B0606020202030204" pitchFamily="34" charset="0"/>
                <a:ea typeface="Times New Roman" panose="02020603050405020304" pitchFamily="18" charset="0"/>
              </a:rPr>
              <a:t>, </a:t>
            </a:r>
            <a:r>
              <a:rPr lang="en-US" sz="3200" dirty="0" err="1">
                <a:latin typeface="Arial Narrow" panose="020B0606020202030204" pitchFamily="34" charset="0"/>
                <a:ea typeface="Times New Roman" panose="02020603050405020304" pitchFamily="18" charset="0"/>
              </a:rPr>
              <a:t>membraneprotective</a:t>
            </a:r>
            <a:r>
              <a:rPr lang="en-US" sz="3200" dirty="0">
                <a:latin typeface="Arial Narrow" panose="020B0606020202030204" pitchFamily="34" charset="0"/>
                <a:ea typeface="Times New Roman" panose="02020603050405020304" pitchFamily="18" charset="0"/>
              </a:rPr>
              <a:t> and immunomodulatory activity, pro-surfactant effect.</a:t>
            </a:r>
            <a:endParaRPr lang="ru-RU" sz="3200" dirty="0">
              <a:latin typeface="Arial Narrow" panose="020B0606020202030204" pitchFamily="34" charset="0"/>
              <a:ea typeface="Times New Roman" panose="02020603050405020304" pitchFamily="18" charset="0"/>
            </a:endParaRPr>
          </a:p>
        </p:txBody>
      </p:sp>
      <p:pic>
        <p:nvPicPr>
          <p:cNvPr id="6" name="Рисунок 5">
            <a:extLst>
              <a:ext uri="{FF2B5EF4-FFF2-40B4-BE49-F238E27FC236}">
                <a16:creationId xmlns:a16="http://schemas.microsoft.com/office/drawing/2014/main" id="{7EDCD982-7C52-404C-B7A1-537C67963B5C}"/>
              </a:ext>
            </a:extLst>
          </p:cNvPr>
          <p:cNvPicPr>
            <a:picLocks noChangeAspect="1"/>
          </p:cNvPicPr>
          <p:nvPr/>
        </p:nvPicPr>
        <p:blipFill>
          <a:blip r:embed="rId2"/>
          <a:stretch>
            <a:fillRect/>
          </a:stretch>
        </p:blipFill>
        <p:spPr>
          <a:xfrm>
            <a:off x="-762000" y="0"/>
            <a:ext cx="6858000" cy="6858000"/>
          </a:xfrm>
          <a:prstGeom prst="rect">
            <a:avLst/>
          </a:prstGeom>
        </p:spPr>
      </p:pic>
      <p:sp>
        <p:nvSpPr>
          <p:cNvPr id="4" name="Текст 3">
            <a:extLst>
              <a:ext uri="{FF2B5EF4-FFF2-40B4-BE49-F238E27FC236}">
                <a16:creationId xmlns:a16="http://schemas.microsoft.com/office/drawing/2014/main" id="{36900259-5DE1-4B78-8C4A-F1D9428123F5}"/>
              </a:ext>
            </a:extLst>
          </p:cNvPr>
          <p:cNvSpPr>
            <a:spLocks noGrp="1"/>
          </p:cNvSpPr>
          <p:nvPr>
            <p:ph type="body" sz="half" idx="2"/>
          </p:nvPr>
        </p:nvSpPr>
        <p:spPr>
          <a:xfrm>
            <a:off x="586409" y="2856343"/>
            <a:ext cx="3993211" cy="3236343"/>
          </a:xfrm>
        </p:spPr>
        <p:txBody>
          <a:bodyPr/>
          <a:lstStyle/>
          <a:p>
            <a:endParaRPr lang="ru-RU" dirty="0"/>
          </a:p>
        </p:txBody>
      </p:sp>
    </p:spTree>
    <p:extLst>
      <p:ext uri="{BB962C8B-B14F-4D97-AF65-F5344CB8AC3E}">
        <p14:creationId xmlns:p14="http://schemas.microsoft.com/office/powerpoint/2010/main" val="340816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7A0339-79A0-4288-842C-41B3BD0B3823}"/>
              </a:ext>
            </a:extLst>
          </p:cNvPr>
          <p:cNvSpPr>
            <a:spLocks noGrp="1"/>
          </p:cNvSpPr>
          <p:nvPr>
            <p:ph type="title"/>
          </p:nvPr>
        </p:nvSpPr>
        <p:spPr>
          <a:xfrm>
            <a:off x="1371600" y="685800"/>
            <a:ext cx="9601200" cy="1068356"/>
          </a:xfrm>
        </p:spPr>
        <p:txBody>
          <a:bodyPr>
            <a:noAutofit/>
          </a:bodyPr>
          <a:lstStyle/>
          <a:p>
            <a:pPr algn="ctr"/>
            <a:r>
              <a:rPr lang="en-US" sz="4000" b="1" dirty="0">
                <a:solidFill>
                  <a:srgbClr val="FF0000"/>
                </a:solidFill>
                <a:latin typeface="Arial Narrow" panose="020B0606020202030204" pitchFamily="34" charset="0"/>
                <a:ea typeface="Times New Roman" panose="02020603050405020304" pitchFamily="18" charset="0"/>
                <a:cs typeface="+mn-cs"/>
              </a:rPr>
              <a:t>The aim of this study</a:t>
            </a:r>
            <a:endParaRPr lang="ru-RU" sz="4000" b="1" dirty="0">
              <a:solidFill>
                <a:srgbClr val="FF0000"/>
              </a:solidFill>
              <a:latin typeface="Arial Black" panose="020B0A04020102020204" pitchFamily="34" charset="0"/>
            </a:endParaRPr>
          </a:p>
        </p:txBody>
      </p:sp>
      <p:sp>
        <p:nvSpPr>
          <p:cNvPr id="3" name="Объект 2">
            <a:extLst>
              <a:ext uri="{FF2B5EF4-FFF2-40B4-BE49-F238E27FC236}">
                <a16:creationId xmlns:a16="http://schemas.microsoft.com/office/drawing/2014/main" id="{3947F262-4F6B-444B-93EC-4A55640D019A}"/>
              </a:ext>
            </a:extLst>
          </p:cNvPr>
          <p:cNvSpPr>
            <a:spLocks noGrp="1"/>
          </p:cNvSpPr>
          <p:nvPr>
            <p:ph idx="1"/>
          </p:nvPr>
        </p:nvSpPr>
        <p:spPr>
          <a:xfrm>
            <a:off x="1371600" y="2575250"/>
            <a:ext cx="9601200" cy="3292150"/>
          </a:xfrm>
        </p:spPr>
        <p:txBody>
          <a:bodyPr>
            <a:noAutofit/>
          </a:bodyPr>
          <a:lstStyle/>
          <a:p>
            <a:pPr algn="just"/>
            <a:r>
              <a:rPr lang="en-US" sz="3200" b="1" dirty="0">
                <a:latin typeface="Arial Narrow" panose="020B0606020202030204" pitchFamily="34" charset="0"/>
                <a:ea typeface="Times New Roman" panose="02020603050405020304" pitchFamily="18" charset="0"/>
              </a:rPr>
              <a:t>The aim of this study</a:t>
            </a:r>
            <a:r>
              <a:rPr lang="en-US" sz="3200" dirty="0">
                <a:latin typeface="Arial Narrow" panose="020B0606020202030204" pitchFamily="34" charset="0"/>
                <a:ea typeface="Times New Roman" panose="02020603050405020304" pitchFamily="18" charset="0"/>
              </a:rPr>
              <a:t> is to measure malondialdehyde (MDA) as an end product of oxidative stress and enzyme antioxidant activity catalase (CAT) in patients with CGP of initial-I degrees of severity and assess the influence of periodontal treatment with gel from the Granules of Quercetin (GQ) and Liposomal Quercetin-Lecithin Complex (LQLC) on these parameters.</a:t>
            </a:r>
            <a:endParaRPr lang="ru-RU" sz="3200" dirty="0">
              <a:latin typeface="Arial Narrow" panose="020B0606020202030204" pitchFamily="34" charset="0"/>
            </a:endParaRPr>
          </a:p>
        </p:txBody>
      </p:sp>
    </p:spTree>
    <p:extLst>
      <p:ext uri="{BB962C8B-B14F-4D97-AF65-F5344CB8AC3E}">
        <p14:creationId xmlns:p14="http://schemas.microsoft.com/office/powerpoint/2010/main" val="239050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B0B683-EB41-4F2D-9CF3-7165844D156E}"/>
              </a:ext>
            </a:extLst>
          </p:cNvPr>
          <p:cNvSpPr>
            <a:spLocks noGrp="1"/>
          </p:cNvSpPr>
          <p:nvPr>
            <p:ph type="title"/>
          </p:nvPr>
        </p:nvSpPr>
        <p:spPr>
          <a:xfrm>
            <a:off x="1371599" y="242596"/>
            <a:ext cx="9703837" cy="746449"/>
          </a:xfrm>
        </p:spPr>
        <p:txBody>
          <a:bodyPr>
            <a:normAutofit fontScale="90000"/>
          </a:bodyPr>
          <a:lstStyle/>
          <a:p>
            <a:pPr marL="384048" lvl="0" indent="-384048" algn="ctr">
              <a:lnSpc>
                <a:spcPct val="94000"/>
              </a:lnSpc>
              <a:spcBef>
                <a:spcPts val="1000"/>
              </a:spcBef>
              <a:spcAft>
                <a:spcPts val="200"/>
              </a:spcAft>
            </a:pPr>
            <a:r>
              <a:rPr lang="en-US" sz="3600" dirty="0">
                <a:solidFill>
                  <a:srgbClr val="FF0000"/>
                </a:solidFill>
                <a:latin typeface="Arial Narrow" panose="020B0606020202030204" pitchFamily="34" charset="0"/>
                <a:ea typeface="+mn-ea"/>
                <a:cs typeface="Arial" panose="020B0604020202020204" pitchFamily="34" charset="0"/>
              </a:rPr>
              <a:t>Material and Methods </a:t>
            </a:r>
            <a:br>
              <a:rPr lang="ru-RU" sz="2400" dirty="0">
                <a:solidFill>
                  <a:srgbClr val="191B0E"/>
                </a:solidFill>
                <a:highlight>
                  <a:srgbClr val="FFFF00"/>
                </a:highlight>
                <a:latin typeface="Arial" panose="020B0604020202020204" pitchFamily="34" charset="0"/>
                <a:ea typeface="+mn-ea"/>
                <a:cs typeface="Arial" panose="020B0604020202020204" pitchFamily="34" charset="0"/>
              </a:rPr>
            </a:br>
            <a:endParaRPr lang="ru-RU" dirty="0"/>
          </a:p>
        </p:txBody>
      </p:sp>
      <p:sp>
        <p:nvSpPr>
          <p:cNvPr id="3" name="Объект 2">
            <a:extLst>
              <a:ext uri="{FF2B5EF4-FFF2-40B4-BE49-F238E27FC236}">
                <a16:creationId xmlns:a16="http://schemas.microsoft.com/office/drawing/2014/main" id="{C9EDA5D6-B4E1-4E24-95D9-81B2E480E8EE}"/>
              </a:ext>
            </a:extLst>
          </p:cNvPr>
          <p:cNvSpPr>
            <a:spLocks noGrp="1"/>
          </p:cNvSpPr>
          <p:nvPr>
            <p:ph idx="1"/>
          </p:nvPr>
        </p:nvSpPr>
        <p:spPr>
          <a:xfrm>
            <a:off x="886408" y="1292085"/>
            <a:ext cx="5840963" cy="5049080"/>
          </a:xfrm>
        </p:spPr>
        <p:txBody>
          <a:bodyPr>
            <a:noAutofit/>
          </a:bodyPr>
          <a:lstStyle/>
          <a:p>
            <a:pPr indent="431800" algn="just">
              <a:lnSpc>
                <a:spcPct val="115000"/>
              </a:lnSpc>
              <a:spcAft>
                <a:spcPts val="0"/>
              </a:spcAft>
            </a:pPr>
            <a:r>
              <a:rPr lang="en-US" b="1" u="sng" dirty="0">
                <a:latin typeface="Arial Narrow" panose="020B0606020202030204" pitchFamily="34" charset="0"/>
                <a:ea typeface="Times New Roman" panose="02020603050405020304" pitchFamily="18" charset="0"/>
              </a:rPr>
              <a:t>Oral fluid </a:t>
            </a:r>
            <a:r>
              <a:rPr lang="en-US" dirty="0">
                <a:latin typeface="Arial Narrow" panose="020B0606020202030204" pitchFamily="34" charset="0"/>
                <a:ea typeface="Times New Roman" panose="02020603050405020304" pitchFamily="18" charset="0"/>
              </a:rPr>
              <a:t>(OF) sampling of all observed patients was taken every morning before treatment and one, six and twelve months after the treatment for biochemical researches. The state of prooxidant-antioxidant protection was determined by the level of MDA and CAT. Level determination MDA was performed by the method </a:t>
            </a:r>
            <a:r>
              <a:rPr lang="en-US" dirty="0" err="1">
                <a:latin typeface="Arial Narrow" panose="020B0606020202030204" pitchFamily="34" charset="0"/>
                <a:ea typeface="Times New Roman" panose="02020603050405020304" pitchFamily="18" charset="0"/>
              </a:rPr>
              <a:t>Uchiyma</a:t>
            </a:r>
            <a:r>
              <a:rPr lang="en-US" dirty="0">
                <a:latin typeface="Arial Narrow" panose="020B0606020202030204" pitchFamily="34" charset="0"/>
                <a:ea typeface="Times New Roman" panose="02020603050405020304" pitchFamily="18" charset="0"/>
              </a:rPr>
              <a:t> M. &amp; </a:t>
            </a:r>
            <a:r>
              <a:rPr lang="en-US" dirty="0" err="1">
                <a:latin typeface="Arial Narrow" panose="020B0606020202030204" pitchFamily="34" charset="0"/>
                <a:ea typeface="Times New Roman" panose="02020603050405020304" pitchFamily="18" charset="0"/>
              </a:rPr>
              <a:t>Michara</a:t>
            </a:r>
            <a:r>
              <a:rPr lang="en-US" dirty="0">
                <a:latin typeface="Arial Narrow" panose="020B0606020202030204" pitchFamily="34" charset="0"/>
                <a:ea typeface="Times New Roman" panose="02020603050405020304" pitchFamily="18" charset="0"/>
              </a:rPr>
              <a:t> M. in the modification of </a:t>
            </a:r>
            <a:r>
              <a:rPr lang="en-US" dirty="0" err="1">
                <a:latin typeface="Arial Narrow" panose="020B0606020202030204" pitchFamily="34" charset="0"/>
                <a:ea typeface="Times New Roman" panose="02020603050405020304" pitchFamily="18" charset="0"/>
              </a:rPr>
              <a:t>Volchegorsky</a:t>
            </a:r>
            <a:r>
              <a:rPr lang="en-US" dirty="0">
                <a:latin typeface="Arial Narrow" panose="020B0606020202030204" pitchFamily="34" charset="0"/>
                <a:ea typeface="Times New Roman" panose="02020603050405020304" pitchFamily="18" charset="0"/>
              </a:rPr>
              <a:t> I.A. et al. according to the test with </a:t>
            </a:r>
            <a:r>
              <a:rPr lang="en-US" dirty="0" err="1">
                <a:latin typeface="Arial Narrow" panose="020B0606020202030204" pitchFamily="34" charset="0"/>
                <a:ea typeface="Times New Roman" panose="02020603050405020304" pitchFamily="18" charset="0"/>
              </a:rPr>
              <a:t>thiobarbituric</a:t>
            </a:r>
            <a:r>
              <a:rPr lang="en-US" dirty="0">
                <a:latin typeface="Arial Narrow" panose="020B0606020202030204" pitchFamily="34" charset="0"/>
                <a:ea typeface="Times New Roman" panose="02020603050405020304" pitchFamily="18" charset="0"/>
              </a:rPr>
              <a:t> acid. The determination of CAT activity was determined by the method, which is primed with water peroxide (</a:t>
            </a:r>
            <a:r>
              <a:rPr lang="uk-UA" kern="1400" dirty="0">
                <a:solidFill>
                  <a:srgbClr val="000000"/>
                </a:solidFill>
                <a:latin typeface="Times New Roman" panose="02020603050405020304" pitchFamily="18" charset="0"/>
                <a:ea typeface="Times New Roman" panose="02020603050405020304" pitchFamily="18" charset="0"/>
              </a:rPr>
              <a:t>H</a:t>
            </a:r>
            <a:r>
              <a:rPr lang="uk-UA" kern="1400" baseline="-25000" dirty="0">
                <a:solidFill>
                  <a:srgbClr val="000000"/>
                </a:solidFill>
                <a:latin typeface="Times New Roman" panose="02020603050405020304" pitchFamily="18" charset="0"/>
                <a:ea typeface="Times New Roman" panose="02020603050405020304" pitchFamily="18" charset="0"/>
              </a:rPr>
              <a:t>2</a:t>
            </a:r>
            <a:r>
              <a:rPr lang="uk-UA" kern="1400" dirty="0">
                <a:solidFill>
                  <a:srgbClr val="000000"/>
                </a:solidFill>
                <a:latin typeface="Times New Roman" panose="02020603050405020304" pitchFamily="18" charset="0"/>
                <a:ea typeface="Times New Roman" panose="02020603050405020304" pitchFamily="18" charset="0"/>
              </a:rPr>
              <a:t>O</a:t>
            </a:r>
            <a:r>
              <a:rPr lang="uk-UA" kern="1400" baseline="-25000" dirty="0">
                <a:solidFill>
                  <a:srgbClr val="000000"/>
                </a:solidFill>
                <a:latin typeface="Times New Roman" panose="02020603050405020304" pitchFamily="18" charset="0"/>
                <a:ea typeface="Times New Roman" panose="02020603050405020304" pitchFamily="18" charset="0"/>
              </a:rPr>
              <a:t>2</a:t>
            </a:r>
            <a:r>
              <a:rPr lang="en-US" dirty="0">
                <a:latin typeface="Arial Narrow" panose="020B0606020202030204" pitchFamily="34" charset="0"/>
                <a:ea typeface="Times New Roman" panose="02020603050405020304" pitchFamily="18" charset="0"/>
              </a:rPr>
              <a:t>) to dissolve a stable poisoning complex from molybdenum salts.</a:t>
            </a:r>
            <a:endParaRPr lang="ru-RU" dirty="0">
              <a:latin typeface="Arial Narrow" panose="020B060602020203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0131954B-B165-48BE-8F48-8015FF380E7B}"/>
              </a:ext>
            </a:extLst>
          </p:cNvPr>
          <p:cNvPicPr>
            <a:picLocks noChangeAspect="1"/>
          </p:cNvPicPr>
          <p:nvPr/>
        </p:nvPicPr>
        <p:blipFill>
          <a:blip r:embed="rId2"/>
          <a:stretch>
            <a:fillRect/>
          </a:stretch>
        </p:blipFill>
        <p:spPr>
          <a:xfrm>
            <a:off x="6950318" y="1292085"/>
            <a:ext cx="5088835" cy="3710343"/>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3005158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4559920-EE3D-4BD6-B9DF-0DB373395177}"/>
              </a:ext>
            </a:extLst>
          </p:cNvPr>
          <p:cNvPicPr>
            <a:picLocks noChangeAspect="1"/>
          </p:cNvPicPr>
          <p:nvPr/>
        </p:nvPicPr>
        <p:blipFill>
          <a:blip r:embed="rId2"/>
          <a:stretch>
            <a:fillRect/>
          </a:stretch>
        </p:blipFill>
        <p:spPr>
          <a:xfrm>
            <a:off x="177282" y="434651"/>
            <a:ext cx="5064967" cy="5064967"/>
          </a:xfrm>
          <a:prstGeom prst="rect">
            <a:avLst/>
          </a:prstGeom>
          <a:solidFill>
            <a:schemeClr val="accent1"/>
          </a:solidFill>
          <a:ln w="66675">
            <a:solidFill>
              <a:schemeClr val="accent4">
                <a:lumMod val="75000"/>
              </a:schemeClr>
            </a:solidFill>
          </a:ln>
        </p:spPr>
      </p:pic>
      <p:sp>
        <p:nvSpPr>
          <p:cNvPr id="2" name="Заголовок 1">
            <a:extLst>
              <a:ext uri="{FF2B5EF4-FFF2-40B4-BE49-F238E27FC236}">
                <a16:creationId xmlns:a16="http://schemas.microsoft.com/office/drawing/2014/main" id="{F71F37E5-D092-4E43-B198-260A43A79CC8}"/>
              </a:ext>
            </a:extLst>
          </p:cNvPr>
          <p:cNvSpPr>
            <a:spLocks noGrp="1"/>
          </p:cNvSpPr>
          <p:nvPr>
            <p:ph type="title"/>
          </p:nvPr>
        </p:nvSpPr>
        <p:spPr>
          <a:ln>
            <a:noFill/>
          </a:ln>
        </p:spPr>
        <p:txBody>
          <a:bodyPr/>
          <a:lstStyle/>
          <a:p>
            <a:endParaRPr lang="ru-RU" dirty="0"/>
          </a:p>
        </p:txBody>
      </p:sp>
      <p:sp>
        <p:nvSpPr>
          <p:cNvPr id="3" name="Объект 2">
            <a:extLst>
              <a:ext uri="{FF2B5EF4-FFF2-40B4-BE49-F238E27FC236}">
                <a16:creationId xmlns:a16="http://schemas.microsoft.com/office/drawing/2014/main" id="{C3BFE221-D31F-4588-AAC6-86A896E9819A}"/>
              </a:ext>
            </a:extLst>
          </p:cNvPr>
          <p:cNvSpPr>
            <a:spLocks noGrp="1"/>
          </p:cNvSpPr>
          <p:nvPr>
            <p:ph idx="1"/>
          </p:nvPr>
        </p:nvSpPr>
        <p:spPr>
          <a:xfrm>
            <a:off x="6241774" y="258417"/>
            <a:ext cx="5226326" cy="5602634"/>
          </a:xfrm>
        </p:spPr>
        <p:txBody>
          <a:bodyPr>
            <a:noAutofit/>
          </a:bodyPr>
          <a:lstStyle/>
          <a:p>
            <a:pPr algn="just"/>
            <a:r>
              <a:rPr lang="en-US" dirty="0">
                <a:solidFill>
                  <a:srgbClr val="191B0E"/>
                </a:solidFill>
                <a:latin typeface="Arial Narrow" panose="020B0606020202030204" pitchFamily="34" charset="0"/>
                <a:ea typeface="Times New Roman" panose="02020603050405020304" pitchFamily="18" charset="0"/>
              </a:rPr>
              <a:t>The patients of </a:t>
            </a:r>
            <a:r>
              <a:rPr lang="en-US" b="1" dirty="0">
                <a:solidFill>
                  <a:srgbClr val="191B0E"/>
                </a:solidFill>
                <a:latin typeface="Arial Narrow" panose="020B0606020202030204" pitchFamily="34" charset="0"/>
                <a:ea typeface="Times New Roman" panose="02020603050405020304" pitchFamily="18" charset="0"/>
              </a:rPr>
              <a:t>basic group </a:t>
            </a:r>
            <a:r>
              <a:rPr lang="en-US" dirty="0">
                <a:solidFill>
                  <a:srgbClr val="191B0E"/>
                </a:solidFill>
                <a:latin typeface="Arial Narrow" panose="020B0606020202030204" pitchFamily="34" charset="0"/>
                <a:ea typeface="Times New Roman" panose="02020603050405020304" pitchFamily="18" charset="0"/>
              </a:rPr>
              <a:t>(BG) </a:t>
            </a:r>
            <a:r>
              <a:rPr lang="en-US" dirty="0" err="1">
                <a:solidFill>
                  <a:srgbClr val="191B0E"/>
                </a:solidFill>
                <a:latin typeface="Arial Narrow" panose="020B0606020202030204" pitchFamily="34" charset="0"/>
                <a:ea typeface="Times New Roman" panose="02020603050405020304" pitchFamily="18" charset="0"/>
              </a:rPr>
              <a:t>recieved</a:t>
            </a:r>
            <a:r>
              <a:rPr lang="en-US" dirty="0">
                <a:solidFill>
                  <a:srgbClr val="191B0E"/>
                </a:solidFill>
                <a:latin typeface="Arial Narrow" panose="020B0606020202030204" pitchFamily="34" charset="0"/>
                <a:ea typeface="Times New Roman" panose="02020603050405020304" pitchFamily="18" charset="0"/>
              </a:rPr>
              <a:t> base therapy with the local application LQLC (injection form of «</a:t>
            </a:r>
            <a:r>
              <a:rPr lang="en-US" dirty="0" err="1">
                <a:solidFill>
                  <a:srgbClr val="191B0E"/>
                </a:solidFill>
                <a:latin typeface="Arial Narrow" panose="020B0606020202030204" pitchFamily="34" charset="0"/>
                <a:ea typeface="Times New Roman" panose="02020603050405020304" pitchFamily="18" charset="0"/>
              </a:rPr>
              <a:t>Lipoflavon</a:t>
            </a:r>
            <a:r>
              <a:rPr lang="en-US" dirty="0">
                <a:solidFill>
                  <a:srgbClr val="191B0E"/>
                </a:solidFill>
                <a:latin typeface="Arial Narrow" panose="020B0606020202030204" pitchFamily="34" charset="0"/>
                <a:ea typeface="Times New Roman" panose="02020603050405020304" pitchFamily="18" charset="0"/>
              </a:rPr>
              <a:t>») as a suspension, prepared ex tempore, containing 137.5 mgs of lecithin and 3.75 mgs of </a:t>
            </a:r>
            <a:r>
              <a:rPr lang="en-US" dirty="0" err="1">
                <a:solidFill>
                  <a:srgbClr val="191B0E"/>
                </a:solidFill>
                <a:latin typeface="Arial Narrow" panose="020B0606020202030204" pitchFamily="34" charset="0"/>
                <a:ea typeface="Times New Roman" panose="02020603050405020304" pitchFamily="18" charset="0"/>
              </a:rPr>
              <a:t>Quercetinum</a:t>
            </a:r>
            <a:r>
              <a:rPr lang="en-US" dirty="0">
                <a:solidFill>
                  <a:srgbClr val="191B0E"/>
                </a:solidFill>
                <a:latin typeface="Arial Narrow" panose="020B0606020202030204" pitchFamily="34" charset="0"/>
                <a:ea typeface="Times New Roman" panose="02020603050405020304" pitchFamily="18" charset="0"/>
              </a:rPr>
              <a:t>. This suspension was prepared by mixing 1/4 parts of content of the small bottle with 5 ml 0,9% solution of natrium chloride. The patients of </a:t>
            </a:r>
            <a:r>
              <a:rPr lang="en-US" b="1" dirty="0">
                <a:solidFill>
                  <a:srgbClr val="191B0E"/>
                </a:solidFill>
                <a:latin typeface="Arial Narrow" panose="020B0606020202030204" pitchFamily="34" charset="0"/>
                <a:ea typeface="Times New Roman" panose="02020603050405020304" pitchFamily="18" charset="0"/>
              </a:rPr>
              <a:t>comparison group </a:t>
            </a:r>
            <a:r>
              <a:rPr lang="en-US" dirty="0">
                <a:solidFill>
                  <a:srgbClr val="191B0E"/>
                </a:solidFill>
                <a:latin typeface="Arial Narrow" panose="020B0606020202030204" pitchFamily="34" charset="0"/>
                <a:ea typeface="Times New Roman" panose="02020603050405020304" pitchFamily="18" charset="0"/>
              </a:rPr>
              <a:t>(CG) were treated with base therapy providing local application of gel from GQ with the use of individual periodontal delivery tray during 40 minutes 2 times per a day during 10 days. The 35 patients with CGP of initial-I degrees of severity were kept under observation. The control group (C) included 14 healthy subjects without systemic inflammatory diseases.</a:t>
            </a:r>
            <a:endParaRPr lang="ru-RU" sz="2400" dirty="0">
              <a:latin typeface="Arial Black" panose="020B0A04020102020204" pitchFamily="34" charset="0"/>
            </a:endParaRPr>
          </a:p>
        </p:txBody>
      </p:sp>
      <p:sp>
        <p:nvSpPr>
          <p:cNvPr id="4" name="Текст 3">
            <a:extLst>
              <a:ext uri="{FF2B5EF4-FFF2-40B4-BE49-F238E27FC236}">
                <a16:creationId xmlns:a16="http://schemas.microsoft.com/office/drawing/2014/main" id="{C9C46B68-015B-48AF-A3B8-DFD8B70A813C}"/>
              </a:ext>
            </a:extLst>
          </p:cNvPr>
          <p:cNvSpPr>
            <a:spLocks noGrp="1"/>
          </p:cNvSpPr>
          <p:nvPr>
            <p:ph type="body" sz="half" idx="2"/>
          </p:nvPr>
        </p:nvSpPr>
        <p:spPr/>
        <p:txBody>
          <a:bodyPr/>
          <a:lstStyle/>
          <a:p>
            <a:endParaRPr lang="ru-RU" dirty="0"/>
          </a:p>
        </p:txBody>
      </p:sp>
    </p:spTree>
    <p:extLst>
      <p:ext uri="{BB962C8B-B14F-4D97-AF65-F5344CB8AC3E}">
        <p14:creationId xmlns:p14="http://schemas.microsoft.com/office/powerpoint/2010/main" val="344498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A5E8A8-0ACE-497F-AA5A-01A1D8487DE4}"/>
              </a:ext>
            </a:extLst>
          </p:cNvPr>
          <p:cNvSpPr>
            <a:spLocks noGrp="1"/>
          </p:cNvSpPr>
          <p:nvPr>
            <p:ph type="title"/>
          </p:nvPr>
        </p:nvSpPr>
        <p:spPr>
          <a:xfrm>
            <a:off x="1679712" y="755374"/>
            <a:ext cx="9750287" cy="1485900"/>
          </a:xfrm>
        </p:spPr>
        <p:txBody>
          <a:bodyPr>
            <a:noAutofit/>
          </a:bodyPr>
          <a:lstStyle/>
          <a:p>
            <a:pPr algn="just"/>
            <a:r>
              <a:rPr lang="en-US" sz="2000" dirty="0">
                <a:latin typeface="Arial" panose="020B0604020202020204" pitchFamily="34" charset="0"/>
                <a:cs typeface="Arial" panose="020B0604020202020204" pitchFamily="34" charset="0"/>
              </a:rPr>
              <a:t>Fig. 1. Changes of CAT level in OF before treatment and through 1, 6 and 12 months after treatment the patients with </a:t>
            </a:r>
            <a:r>
              <a:rPr lang="ru-RU" sz="2000" dirty="0">
                <a:latin typeface="Arial" panose="020B0604020202020204" pitchFamily="34" charset="0"/>
                <a:cs typeface="Arial" panose="020B0604020202020204" pitchFamily="34" charset="0"/>
              </a:rPr>
              <a:t>С</a:t>
            </a:r>
            <a:r>
              <a:rPr lang="en-US" sz="2000" dirty="0">
                <a:latin typeface="Arial" panose="020B0604020202020204" pitchFamily="34" charset="0"/>
                <a:cs typeface="Arial" panose="020B0604020202020204" pitchFamily="34" charset="0"/>
              </a:rPr>
              <a:t>GP of initial-I degrees of severity: BG – basic treatment with local application LQLC; CG – basic treatment with local application of gel from GQ; C- control group</a:t>
            </a:r>
            <a:endParaRPr lang="ru-RU" sz="2000"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4397F17E-4857-42B8-833E-8319C6D921CD}"/>
              </a:ext>
            </a:extLst>
          </p:cNvPr>
          <p:cNvPicPr>
            <a:picLocks noChangeAspect="1"/>
          </p:cNvPicPr>
          <p:nvPr/>
        </p:nvPicPr>
        <p:blipFill>
          <a:blip r:embed="rId2"/>
          <a:stretch>
            <a:fillRect/>
          </a:stretch>
        </p:blipFill>
        <p:spPr>
          <a:xfrm>
            <a:off x="3050804" y="2342629"/>
            <a:ext cx="6348461" cy="3720787"/>
          </a:xfrm>
          <a:prstGeom prst="rect">
            <a:avLst/>
          </a:prstGeom>
        </p:spPr>
      </p:pic>
      <p:sp>
        <p:nvSpPr>
          <p:cNvPr id="5" name="Объект 4">
            <a:extLst>
              <a:ext uri="{FF2B5EF4-FFF2-40B4-BE49-F238E27FC236}">
                <a16:creationId xmlns:a16="http://schemas.microsoft.com/office/drawing/2014/main" id="{2410322B-1EA1-4D57-94A5-2A96EFA97A30}"/>
              </a:ext>
            </a:extLst>
          </p:cNvPr>
          <p:cNvSpPr>
            <a:spLocks noGrp="1"/>
          </p:cNvSpPr>
          <p:nvPr>
            <p:ph idx="1"/>
          </p:nvPr>
        </p:nvSpPr>
        <p:spPr/>
        <p:txBody>
          <a:bodyPr/>
          <a:lstStyle/>
          <a:p>
            <a:endParaRPr lang="ru-RU" dirty="0"/>
          </a:p>
        </p:txBody>
      </p:sp>
    </p:spTree>
    <p:extLst>
      <p:ext uri="{BB962C8B-B14F-4D97-AF65-F5344CB8AC3E}">
        <p14:creationId xmlns:p14="http://schemas.microsoft.com/office/powerpoint/2010/main" val="1866685623"/>
      </p:ext>
    </p:extLst>
  </p:cSld>
  <p:clrMapOvr>
    <a:masterClrMapping/>
  </p:clrMapOvr>
</p:sld>
</file>

<file path=ppt/theme/theme1.xml><?xml version="1.0" encoding="utf-8"?>
<a:theme xmlns:a="http://schemas.openxmlformats.org/drawingml/2006/main" name="Обрезка">
  <a:themeElements>
    <a:clrScheme name="Обрезк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Обрезка">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Обрезк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TM10001105[[fn=Уголки]]</Template>
  <TotalTime>9154</TotalTime>
  <Words>1143</Words>
  <Application>Microsoft Office PowerPoint</Application>
  <PresentationFormat>Широкоэкранный</PresentationFormat>
  <Paragraphs>22</Paragraphs>
  <Slides>13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Arial</vt:lpstr>
      <vt:lpstr>Arial Black</vt:lpstr>
      <vt:lpstr>Arial Narrow</vt:lpstr>
      <vt:lpstr>Calibri</vt:lpstr>
      <vt:lpstr>Franklin Gothic Book</vt:lpstr>
      <vt:lpstr>Times New Roman</vt:lpstr>
      <vt:lpstr>Обрезка</vt:lpstr>
      <vt:lpstr>POSSIBLE PROGNOSTIC BIOMARKERS OF PERIODONTITIS IN ORAL FLUID</vt:lpstr>
      <vt:lpstr>Презентация PowerPoint</vt:lpstr>
      <vt:lpstr>Презентация PowerPoint</vt:lpstr>
      <vt:lpstr>Презентация PowerPoint</vt:lpstr>
      <vt:lpstr>Презентация PowerPoint</vt:lpstr>
      <vt:lpstr>The aim of this study</vt:lpstr>
      <vt:lpstr>Material and Methods  </vt:lpstr>
      <vt:lpstr>Презентация PowerPoint</vt:lpstr>
      <vt:lpstr>Fig. 1. Changes of CAT level in OF before treatment and through 1, 6 and 12 months after treatment the patients with СGP of initial-I degrees of severity: BG – basic treatment with local application LQLC; CG – basic treatment with local application of gel from GQ; C- control group</vt:lpstr>
      <vt:lpstr>Fig. 2. Changes of MDA level in OF before treatment and through 1, 6 and 12 months after treatment the patients with СGP of initial-I degrees of severity: BG – basic treatment with local application LQLC; CG – basic treatment with local application of gel from GQ; C- control group</vt:lpstr>
      <vt:lpstr>Conclusion</vt:lpstr>
      <vt:lpstr>References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CORRECTION OF CYTOKINE MISBALANCE BETWEEN PRO-INFLAMMATORY TNF-𝛼 AND ANTI-INFLAMMATORY ІL-4 IN PATIENTS WITH CHRONIC GENERALIZED PERIODONTITIS</dc:title>
  <dc:creator>Maryna</dc:creator>
  <cp:lastModifiedBy>Maryna</cp:lastModifiedBy>
  <cp:revision>42</cp:revision>
  <dcterms:created xsi:type="dcterms:W3CDTF">2021-08-30T12:10:19Z</dcterms:created>
  <dcterms:modified xsi:type="dcterms:W3CDTF">2022-06-17T11:31:20Z</dcterms:modified>
</cp:coreProperties>
</file>