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53" r:id="rId3"/>
    <p:sldId id="347" r:id="rId4"/>
    <p:sldId id="302" r:id="rId5"/>
    <p:sldId id="266" r:id="rId6"/>
    <p:sldId id="304" r:id="rId7"/>
    <p:sldId id="355" r:id="rId8"/>
    <p:sldId id="381" r:id="rId9"/>
    <p:sldId id="356" r:id="rId10"/>
    <p:sldId id="357" r:id="rId11"/>
    <p:sldId id="359" r:id="rId12"/>
    <p:sldId id="319" r:id="rId13"/>
    <p:sldId id="299" r:id="rId14"/>
    <p:sldId id="321" r:id="rId15"/>
    <p:sldId id="303" r:id="rId16"/>
    <p:sldId id="298" r:id="rId17"/>
    <p:sldId id="283" r:id="rId18"/>
    <p:sldId id="369" r:id="rId19"/>
    <p:sldId id="300" r:id="rId20"/>
    <p:sldId id="301" r:id="rId21"/>
    <p:sldId id="285" r:id="rId22"/>
    <p:sldId id="324" r:id="rId23"/>
    <p:sldId id="270" r:id="rId24"/>
    <p:sldId id="348" r:id="rId25"/>
    <p:sldId id="268" r:id="rId26"/>
    <p:sldId id="316" r:id="rId27"/>
    <p:sldId id="342" r:id="rId28"/>
    <p:sldId id="382" r:id="rId29"/>
    <p:sldId id="305" r:id="rId30"/>
    <p:sldId id="306" r:id="rId31"/>
    <p:sldId id="308" r:id="rId32"/>
    <p:sldId id="361" r:id="rId33"/>
    <p:sldId id="310" r:id="rId34"/>
    <p:sldId id="309" r:id="rId35"/>
    <p:sldId id="313" r:id="rId36"/>
    <p:sldId id="311" r:id="rId37"/>
    <p:sldId id="312" r:id="rId38"/>
    <p:sldId id="314" r:id="rId39"/>
    <p:sldId id="317" r:id="rId40"/>
    <p:sldId id="346" r:id="rId41"/>
    <p:sldId id="326" r:id="rId42"/>
    <p:sldId id="323" r:id="rId43"/>
    <p:sldId id="325" r:id="rId44"/>
    <p:sldId id="327" r:id="rId45"/>
    <p:sldId id="406" r:id="rId46"/>
    <p:sldId id="328" r:id="rId47"/>
    <p:sldId id="405" r:id="rId48"/>
    <p:sldId id="407" r:id="rId49"/>
    <p:sldId id="408" r:id="rId50"/>
    <p:sldId id="329" r:id="rId51"/>
    <p:sldId id="332" r:id="rId52"/>
    <p:sldId id="333" r:id="rId53"/>
    <p:sldId id="334" r:id="rId54"/>
    <p:sldId id="335" r:id="rId55"/>
    <p:sldId id="336" r:id="rId56"/>
    <p:sldId id="362" r:id="rId57"/>
    <p:sldId id="349" r:id="rId58"/>
    <p:sldId id="363" r:id="rId59"/>
    <p:sldId id="337" r:id="rId60"/>
    <p:sldId id="340" r:id="rId61"/>
    <p:sldId id="364" r:id="rId62"/>
    <p:sldId id="338" r:id="rId63"/>
    <p:sldId id="365" r:id="rId64"/>
    <p:sldId id="339" r:id="rId65"/>
    <p:sldId id="341" r:id="rId66"/>
    <p:sldId id="366" r:id="rId67"/>
    <p:sldId id="351" r:id="rId68"/>
    <p:sldId id="352" r:id="rId69"/>
    <p:sldId id="343" r:id="rId70"/>
    <p:sldId id="368" r:id="rId71"/>
    <p:sldId id="371" r:id="rId72"/>
    <p:sldId id="372" r:id="rId73"/>
    <p:sldId id="373" r:id="rId74"/>
    <p:sldId id="374" r:id="rId75"/>
    <p:sldId id="376" r:id="rId76"/>
    <p:sldId id="377" r:id="rId77"/>
    <p:sldId id="378" r:id="rId78"/>
    <p:sldId id="379" r:id="rId79"/>
    <p:sldId id="380" r:id="rId80"/>
    <p:sldId id="384" r:id="rId81"/>
    <p:sldId id="385" r:id="rId82"/>
    <p:sldId id="386" r:id="rId83"/>
    <p:sldId id="409" r:id="rId84"/>
    <p:sldId id="410" r:id="rId85"/>
    <p:sldId id="390" r:id="rId86"/>
    <p:sldId id="391" r:id="rId87"/>
    <p:sldId id="392" r:id="rId88"/>
    <p:sldId id="394" r:id="rId89"/>
    <p:sldId id="395" r:id="rId90"/>
    <p:sldId id="396" r:id="rId91"/>
    <p:sldId id="397" r:id="rId92"/>
    <p:sldId id="398" r:id="rId93"/>
    <p:sldId id="399" r:id="rId94"/>
    <p:sldId id="400" r:id="rId95"/>
    <p:sldId id="401" r:id="rId96"/>
    <p:sldId id="403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0240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0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0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0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684F6B31-BD0B-4EA7-A122-738E82DBC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0545-9D01-442C-B795-12541E1A38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5E79-23C0-4809-ADD1-0B67A6A55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2632-52D3-46DE-8E1F-9D3C4B84A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E7C0-ED1C-4003-A577-156A39273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9D74-F05F-436B-A734-28DF7C47A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68C92-E95E-41E8-9A78-7BC94F02E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BF4E6-088C-4018-AD22-06411D75D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C412-40AD-4DD0-B77B-57898B189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BCFD3-A93A-4C49-B23E-E18A98E7E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A7D5-1821-4F81-AFD6-4C6E1B4BA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13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13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22C61F2-7F39-44D2-86E7-043D391E9F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200"/>
              <a:t>Розвиток Це</a:t>
            </a:r>
            <a:r>
              <a:rPr lang="uk-UA" sz="4200"/>
              <a:t>нтральної Нервової Системи у плода та новонародженого</a:t>
            </a:r>
            <a:endParaRPr lang="ru-RU" sz="4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60775"/>
            <a:ext cx="6629400" cy="1311275"/>
          </a:xfrm>
        </p:spPr>
        <p:txBody>
          <a:bodyPr/>
          <a:lstStyle/>
          <a:p>
            <a:r>
              <a:rPr lang="uk-UA"/>
              <a:t>Доцент кафедри педіатрії№1 і неонатології ХНМУ Ріга О.О.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10-11 недель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Ребенок может глотать околоплодную жидкость. Может чувствовать свет, тепло и шум. </a:t>
            </a:r>
          </a:p>
          <a:p>
            <a:pPr>
              <a:lnSpc>
                <a:spcPct val="80000"/>
              </a:lnSpc>
            </a:pPr>
            <a:r>
              <a:rPr lang="ru-RU" sz="2400"/>
              <a:t>На 11 неделе четко определяется кора больших полушарий мозга, объем мозга достигает 16-ти мл,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/>
            </a:r>
            <a:br>
              <a:rPr lang="ru-RU" sz="2400"/>
            </a:br>
            <a:r>
              <a:rPr lang="ru-RU" sz="2400"/>
              <a:t>  </a:t>
            </a:r>
            <a:br>
              <a:rPr lang="ru-RU" sz="2400"/>
            </a:br>
            <a:endParaRPr lang="ru-RU" sz="240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uk-UA" sz="2400"/>
          </a:p>
        </p:txBody>
      </p:sp>
      <p:pic>
        <p:nvPicPr>
          <p:cNvPr id="119815" name="Picture 7" descr="post-9896-1116983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581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13 недель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4958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Если внешний мир начинает беспокоить начинает беспокоить резкими звуками, ребенок пытается закрыть руками уши (он слышит! ) и старается загородиться ладошкой от луча света, направленного в глаза (он видит! 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Если дотронуться до его ладошки, она сожмется в кулачок. Все эти движения осуществляются благодаря тому, что у малыша сформировался вестибулярный аппарат, который помогает ему ориентироваться в пространстве. </a:t>
            </a:r>
            <a:br>
              <a:rPr lang="ru-RU" sz="2000"/>
            </a:br>
            <a:r>
              <a:rPr lang="ru-RU" sz="2000"/>
              <a:t>  </a:t>
            </a:r>
            <a:br>
              <a:rPr lang="ru-RU" sz="2000"/>
            </a:br>
            <a:endParaRPr lang="ru-RU" sz="200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uk-UA" sz="1600"/>
          </a:p>
        </p:txBody>
      </p:sp>
      <p:pic>
        <p:nvPicPr>
          <p:cNvPr id="123911" name="Picture 7" descr="post-9896-1116983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10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0660" name="Picture 4" descr="A cross-section of the human brain. Image courtesy of Bruce D. Perry, M.D., Ph.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533400" y="228600"/>
            <a:ext cx="8029575" cy="5770563"/>
            <a:chOff x="323" y="157"/>
            <a:chExt cx="5119" cy="3839"/>
          </a:xfrm>
        </p:grpSpPr>
        <p:pic>
          <p:nvPicPr>
            <p:cNvPr id="48133" name="Picture 5" descr="nervece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" y="157"/>
              <a:ext cx="5119" cy="3839"/>
            </a:xfrm>
            <a:prstGeom prst="rect">
              <a:avLst/>
            </a:prstGeom>
            <a:noFill/>
          </p:spPr>
        </p:pic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380" y="208"/>
              <a:ext cx="1336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782" y="2019"/>
              <a:ext cx="1336" cy="3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ru-RU" sz="1400" b="1"/>
                <a:t>Аксон</a:t>
              </a:r>
              <a:endParaRPr lang="en-US" sz="1400" b="1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574" y="2029"/>
              <a:ext cx="687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b="1"/>
                <a:t>Нервные</a:t>
              </a:r>
              <a:r>
                <a:rPr lang="en-US" sz="1200" b="1"/>
                <a:t> </a:t>
              </a:r>
              <a:endParaRPr lang="ru-RU" sz="1200" b="1"/>
            </a:p>
            <a:p>
              <a:pPr algn="ctr"/>
              <a:r>
                <a:rPr lang="ru-RU" sz="1200" b="1"/>
                <a:t>окончания</a:t>
              </a:r>
              <a:endParaRPr lang="en-US" sz="1200" b="1"/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2604" y="2174"/>
              <a:ext cx="687" cy="3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400" b="1"/>
                <a:t>Миелиновая</a:t>
              </a:r>
              <a:r>
                <a:rPr lang="en-US" sz="1400" b="1"/>
                <a:t> </a:t>
              </a:r>
            </a:p>
            <a:p>
              <a:r>
                <a:rPr lang="ru-RU" sz="1400" b="1"/>
                <a:t>оболочка</a:t>
              </a:r>
              <a:endParaRPr lang="en-US" sz="1400" b="1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2639" y="2564"/>
              <a:ext cx="687" cy="3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Направление </a:t>
              </a:r>
            </a:p>
            <a:p>
              <a:pPr algn="ctr"/>
              <a:r>
                <a:rPr lang="ru-RU" sz="1400" b="1"/>
                <a:t>сигнала</a:t>
              </a:r>
              <a:endParaRPr lang="en-US" sz="1400" b="1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3226" y="1190"/>
              <a:ext cx="687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Дендриты</a:t>
              </a:r>
              <a:endParaRPr lang="en-US" sz="1400" b="1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8" y="699"/>
              <a:ext cx="503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Тело клетки</a:t>
              </a:r>
              <a:endParaRPr lang="en-US" sz="1400" b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2708" name="Picture 4" descr="A synapse is the tiny space between neurons in which cells send chemical messages to one another. Image courtesy of Bruce D. Perry, M.D., Ph.D.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139113" cy="58674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tx1"/>
                </a:solidFill>
              </a:rPr>
              <a:t>В течение внутриутробного развития мозг развивается с очень большой скоростью</a:t>
            </a:r>
            <a:r>
              <a:rPr lang="en-US" sz="2800" b="1">
                <a:solidFill>
                  <a:schemeClr val="tx1"/>
                </a:solidFill>
              </a:rPr>
              <a:t>.</a:t>
            </a:r>
            <a:br>
              <a:rPr lang="en-US" sz="2800" b="1">
                <a:solidFill>
                  <a:schemeClr val="tx1"/>
                </a:solidFill>
              </a:rPr>
            </a:b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54276" name="Picture 4" descr="braindevelopmen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914400"/>
            <a:ext cx="7086600" cy="56388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/>
              <a:t>Микроструктуры головного мозга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ru-RU"/>
              <a:t>Нейроны развиваются с частотой до</a:t>
            </a:r>
            <a:r>
              <a:rPr lang="en-US"/>
              <a:t> 250,000 </a:t>
            </a:r>
            <a:r>
              <a:rPr lang="ru-RU"/>
              <a:t>в минуту в течение внутриутробного развития</a:t>
            </a:r>
            <a:r>
              <a:rPr lang="en-US"/>
              <a:t>.</a:t>
            </a:r>
          </a:p>
          <a:p>
            <a:pPr>
              <a:buClr>
                <a:srgbClr val="800000"/>
              </a:buClr>
            </a:pPr>
            <a:r>
              <a:rPr lang="ru-RU"/>
              <a:t>Нейроны состоят из ядер и клеточных тел с одним аксоном и до </a:t>
            </a:r>
            <a:r>
              <a:rPr lang="en-US"/>
              <a:t>100,000 </a:t>
            </a:r>
            <a:r>
              <a:rPr lang="ru-RU"/>
              <a:t>дендритов</a:t>
            </a:r>
            <a:r>
              <a:rPr lang="en-US"/>
              <a:t> (</a:t>
            </a:r>
            <a:r>
              <a:rPr lang="ru-RU"/>
              <a:t>в зависимости от стимуляции</a:t>
            </a:r>
            <a:r>
              <a:rPr lang="en-US"/>
              <a:t>).</a:t>
            </a:r>
          </a:p>
          <a:p>
            <a:pPr algn="r">
              <a:buFont typeface="Wingdings" pitchFamily="2" charset="2"/>
              <a:buNone/>
            </a:pPr>
            <a:r>
              <a:rPr lang="en-US" sz="2400"/>
              <a:t>Elliot 25-27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Роль глии</a:t>
            </a: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9" name="Picture 5" descr="Slid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91000" cy="4876800"/>
          </a:xfrm>
          <a:prstGeom prst="rect">
            <a:avLst/>
          </a:prstGeom>
          <a:noFill/>
        </p:spPr>
      </p:pic>
      <p:pic>
        <p:nvPicPr>
          <p:cNvPr id="31753" name="Picture 9" descr="Slide 2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143000"/>
            <a:ext cx="4114800" cy="48768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Роль глии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ru-RU" sz="2800"/>
              <a:t>Глиальные клетки</a:t>
            </a:r>
            <a:r>
              <a:rPr lang="en-US" sz="2800"/>
              <a:t>, </a:t>
            </a:r>
            <a:r>
              <a:rPr lang="ru-RU" sz="2800"/>
              <a:t>помогают нейронам начать процесс миелинезации</a:t>
            </a:r>
            <a:r>
              <a:rPr lang="en-US" sz="2800"/>
              <a:t> </a:t>
            </a:r>
            <a:r>
              <a:rPr lang="ru-RU" sz="2800"/>
              <a:t>и они являются «нянями» для нейронов</a:t>
            </a:r>
            <a:r>
              <a:rPr lang="en-US" sz="2800"/>
              <a:t>.</a:t>
            </a:r>
          </a:p>
          <a:p>
            <a:pPr>
              <a:buClr>
                <a:srgbClr val="800000"/>
              </a:buClr>
            </a:pPr>
            <a:r>
              <a:rPr lang="ru-RU" sz="2800"/>
              <a:t>Взрослый мозг имеет</a:t>
            </a:r>
            <a:r>
              <a:rPr lang="en-US" sz="2800"/>
              <a:t> 100 </a:t>
            </a:r>
            <a:r>
              <a:rPr lang="ru-RU" sz="2800"/>
              <a:t>миллиардов нейронов и миллион миллиардов связей</a:t>
            </a:r>
            <a:r>
              <a:rPr lang="en-US" sz="2800"/>
              <a:t>… </a:t>
            </a:r>
            <a:r>
              <a:rPr lang="ru-RU" sz="2800"/>
              <a:t>это квадриллион</a:t>
            </a:r>
            <a:r>
              <a:rPr lang="en-US" sz="2800"/>
              <a:t>!</a:t>
            </a:r>
          </a:p>
          <a:p>
            <a:pPr>
              <a:buClr>
                <a:srgbClr val="800000"/>
              </a:buClr>
            </a:pPr>
            <a:r>
              <a:rPr lang="ru-RU" sz="2800"/>
              <a:t>Более</a:t>
            </a:r>
            <a:r>
              <a:rPr lang="en-US" sz="2800"/>
              <a:t> 83% </a:t>
            </a:r>
            <a:r>
              <a:rPr lang="ru-RU" sz="2800"/>
              <a:t>формирования дендритов и синапсов образуется после рождения</a:t>
            </a:r>
            <a:r>
              <a:rPr lang="en-US" sz="2800"/>
              <a:t>.</a:t>
            </a:r>
          </a:p>
          <a:p>
            <a:pPr algn="r">
              <a:buFont typeface="Wingdings" pitchFamily="2" charset="2"/>
              <a:buNone/>
            </a:pPr>
            <a:r>
              <a:rPr lang="en-US" sz="2000"/>
              <a:t>Elliot 25-27</a:t>
            </a:r>
            <a:endParaRPr lang="ru-RU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Развитие коры</a:t>
            </a:r>
          </a:p>
        </p:txBody>
      </p:sp>
      <p:pic>
        <p:nvPicPr>
          <p:cNvPr id="49156" name="Picture 4" descr="dendriticforest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2214563"/>
            <a:ext cx="2863850" cy="3189287"/>
          </a:xfrm>
          <a:noFill/>
          <a:ln/>
        </p:spPr>
      </p:pic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/>
              <a:t> Ко дню рождения нейроны поверхностной зоны коры</a:t>
            </a:r>
            <a:r>
              <a:rPr lang="en-US" sz="2400" b="1"/>
              <a:t> </a:t>
            </a:r>
            <a:r>
              <a:rPr lang="ru-RU" sz="2400" b="1"/>
              <a:t> детского мозга меньше по размеру</a:t>
            </a:r>
            <a:r>
              <a:rPr lang="en-US" sz="2400" b="1"/>
              <a:t> </a:t>
            </a:r>
            <a:r>
              <a:rPr lang="ru-RU" sz="2400" b="1"/>
              <a:t>и имеют намного меньше отростков, чем они будут иметь несколькими неделями позже</a:t>
            </a:r>
            <a:r>
              <a:rPr lang="en-US" sz="2400" b="1"/>
              <a:t>.</a:t>
            </a:r>
          </a:p>
          <a:p>
            <a:endParaRPr lang="ru-RU" sz="2400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4267200" y="3048000"/>
            <a:ext cx="80010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3669" name="Picture 5" descr=" (580x511, 5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Развитие коры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9375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/>
              <a:t>К трем месяцам жизни можно видеть «дендритный лес», который уже разветвлен и растет основываясь на генетической программе ребенка и на процессах, происходящих в первые</a:t>
            </a:r>
            <a:r>
              <a:rPr lang="en-US" sz="2400" b="1"/>
              <a:t> 12 </a:t>
            </a:r>
            <a:r>
              <a:rPr lang="ru-RU" sz="2400" b="1"/>
              <a:t>недель его жизни</a:t>
            </a:r>
            <a:r>
              <a:rPr lang="en-US" sz="2400" b="1"/>
              <a:t>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51207" name="Picture 7" descr="dendriticforest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28800"/>
            <a:ext cx="3886200" cy="4108450"/>
          </a:xfrm>
          <a:noFill/>
          <a:ln/>
        </p:spPr>
      </p:pic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4800600" y="3352800"/>
            <a:ext cx="933450" cy="6667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7" name="Picture 5" descr="Slid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Формирование борозд головного мозга</a:t>
            </a:r>
          </a:p>
        </p:txBody>
      </p:sp>
      <p:pic>
        <p:nvPicPr>
          <p:cNvPr id="76804" name="Picture 4" descr="Сайт в процессе формирования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838200"/>
            <a:ext cx="7848600" cy="44958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7" name="Picture 5" descr="slid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8531225" cy="658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Как диагностировать микроцефалию и макроцефалию?</a:t>
            </a:r>
          </a:p>
        </p:txBody>
      </p:sp>
      <p:pic>
        <p:nvPicPr>
          <p:cNvPr id="107524" name="Picture 4" descr="slide 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5600" y="1600200"/>
            <a:ext cx="5892800" cy="44196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Главные моменты, влияющие на развитие головного мозга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Рост и дифференцировка ткани</a:t>
            </a:r>
          </a:p>
          <a:p>
            <a:r>
              <a:rPr lang="ru-RU"/>
              <a:t>Миграционные процессы</a:t>
            </a:r>
          </a:p>
          <a:p>
            <a:r>
              <a:rPr lang="ru-RU"/>
              <a:t>Деление клеток</a:t>
            </a:r>
          </a:p>
          <a:p>
            <a:r>
              <a:rPr lang="ru-RU"/>
              <a:t>Экпрессия генов</a:t>
            </a:r>
          </a:p>
          <a:p>
            <a:r>
              <a:rPr lang="ru-RU"/>
              <a:t>Нейрохимические процессы</a:t>
            </a:r>
          </a:p>
          <a:p>
            <a:r>
              <a:rPr lang="ru-RU"/>
              <a:t>Развитие нейротрансмиттеров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7588" name="Picture 4" descr="art-adnc52004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04800"/>
            <a:ext cx="7315200" cy="65532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Приключения голубого карбункула</a:t>
            </a:r>
            <a:endParaRPr lang="ru-RU" sz="38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Ватсон: Как вы пришли к заключению, что этот мужчина – интеллектуал?</a:t>
            </a:r>
          </a:p>
          <a:p>
            <a:r>
              <a:rPr lang="ru-RU" sz="2800"/>
              <a:t>Холмс: Этот вопрос касается трехмерного пространства. Мужчина с такой большой головой должен иметь что-то внутри.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(Артур Конан Дойл) 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folHlink"/>
                </a:solidFill>
              </a:rPr>
              <a:t>Головной мозг достигает 90% размеров взрослого к 1 году жизни, 95% к 6 годам и заканчивает свое увеличение в 7 лет.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Размеры большого родничка имеют большой нормальный разброс от 1 до 4 см и обычно закрывается к 2,5 годам. Малый родничок меньше большого и закрывается к 2-3 месяцам жизни.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Знали ли Вы, что</a:t>
            </a:r>
            <a:r>
              <a:rPr lang="en-US" sz="3800" b="1">
                <a:solidFill>
                  <a:schemeClr val="tx1"/>
                </a:solidFill>
              </a:rPr>
              <a:t>…..</a:t>
            </a:r>
            <a:br>
              <a:rPr lang="en-US" sz="3800" b="1">
                <a:solidFill>
                  <a:schemeClr val="tx1"/>
                </a:solidFill>
              </a:rPr>
            </a:br>
            <a:endParaRPr lang="ru-RU" sz="3800" b="1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Количество прикосновений</a:t>
            </a:r>
            <a:r>
              <a:rPr lang="en-US" b="1"/>
              <a:t>,</a:t>
            </a:r>
            <a:r>
              <a:rPr lang="ru-RU" b="1"/>
              <a:t> таких как объятие</a:t>
            </a:r>
            <a:r>
              <a:rPr lang="en-US" b="1"/>
              <a:t>,</a:t>
            </a:r>
            <a:r>
              <a:rPr lang="ru-RU" b="1"/>
              <a:t> похлопывание,</a:t>
            </a:r>
            <a:r>
              <a:rPr lang="en-US" b="1"/>
              <a:t> </a:t>
            </a:r>
            <a:r>
              <a:rPr lang="ru-RU" b="1"/>
              <a:t>укачивание, массаж, является очень важным для эмоционального и когнитивного развития</a:t>
            </a:r>
            <a:r>
              <a:rPr lang="en-US" b="1"/>
              <a:t>.</a:t>
            </a:r>
            <a:endParaRPr 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лекции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 Формирование центральной нервной системы во внутриутробном периоде</a:t>
            </a:r>
          </a:p>
          <a:p>
            <a:r>
              <a:rPr lang="ru-RU" sz="2800"/>
              <a:t>Формирование ЦНС в раннем неонатальном периоде</a:t>
            </a:r>
          </a:p>
          <a:p>
            <a:r>
              <a:rPr lang="ru-RU" sz="2800"/>
              <a:t>Различия развития ЦНС у доношенных и недоношенных детей</a:t>
            </a:r>
          </a:p>
          <a:p>
            <a:r>
              <a:rPr lang="ru-RU" sz="2800"/>
              <a:t>Оценка Функции ЦНС</a:t>
            </a:r>
          </a:p>
          <a:p>
            <a:r>
              <a:rPr lang="ru-RU" sz="2800"/>
              <a:t>Неврологический осмотр ребенка</a:t>
            </a:r>
          </a:p>
          <a:p>
            <a:r>
              <a:rPr lang="ru-RU" sz="2800"/>
              <a:t>Врожденная патология ЦНС</a:t>
            </a:r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Знали ли Вы, что</a:t>
            </a:r>
            <a:r>
              <a:rPr lang="en-US" sz="3800" b="1">
                <a:solidFill>
                  <a:schemeClr val="tx1"/>
                </a:solidFill>
              </a:rPr>
              <a:t>…..</a:t>
            </a:r>
            <a:br>
              <a:rPr lang="en-US" sz="3800" b="1">
                <a:solidFill>
                  <a:schemeClr val="tx1"/>
                </a:solidFill>
              </a:rPr>
            </a:br>
            <a:endParaRPr lang="ru-RU" sz="3800" b="1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/>
              <a:t>Дети рождаются с хорошо развитым </a:t>
            </a:r>
            <a:r>
              <a:rPr lang="en-US" b="1"/>
              <a:t> </a:t>
            </a:r>
            <a:r>
              <a:rPr lang="ru-RU" b="1"/>
              <a:t>чувством баланса и движения, как вариантом </a:t>
            </a:r>
            <a:r>
              <a:rPr lang="en-US" b="1"/>
              <a:t>“</a:t>
            </a:r>
            <a:r>
              <a:rPr lang="ru-RU" b="1"/>
              <a:t>шестого</a:t>
            </a:r>
            <a:r>
              <a:rPr lang="en-US" b="1"/>
              <a:t>” </a:t>
            </a:r>
            <a:r>
              <a:rPr lang="ru-RU" b="1"/>
              <a:t>чувства</a:t>
            </a:r>
            <a:r>
              <a:rPr lang="en-US" b="1"/>
              <a:t>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Знали ли Вы, что</a:t>
            </a:r>
            <a:r>
              <a:rPr lang="en-US" sz="3800" b="1">
                <a:solidFill>
                  <a:schemeClr val="tx1"/>
                </a:solidFill>
              </a:rPr>
              <a:t>…..</a:t>
            </a:r>
            <a:br>
              <a:rPr lang="en-US" sz="3800" b="1">
                <a:solidFill>
                  <a:schemeClr val="tx1"/>
                </a:solidFill>
              </a:rPr>
            </a:br>
            <a:endParaRPr lang="ru-RU" sz="3800" b="1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/>
              <a:t>Дети меньше кричат, когда их носят на руках, ритмично</a:t>
            </a:r>
            <a:r>
              <a:rPr lang="en-US" b="1"/>
              <a:t> </a:t>
            </a:r>
            <a:r>
              <a:rPr lang="ru-RU" b="1"/>
              <a:t>покачивают</a:t>
            </a:r>
            <a:r>
              <a:rPr lang="en-US" b="1"/>
              <a:t>, </a:t>
            </a:r>
            <a:r>
              <a:rPr lang="ru-RU" b="1"/>
              <a:t>убаюкивают, стимулируя вестибулярный аппарат</a:t>
            </a:r>
            <a:r>
              <a:rPr lang="en-US" b="1"/>
              <a:t>.  </a:t>
            </a:r>
            <a:r>
              <a:rPr lang="ru-RU" b="1"/>
              <a:t>И это хорошо для формирования</a:t>
            </a:r>
            <a:r>
              <a:rPr lang="en-US" b="1"/>
              <a:t> умственны</a:t>
            </a:r>
            <a:r>
              <a:rPr lang="ru-RU" b="1"/>
              <a:t>х</a:t>
            </a:r>
            <a:r>
              <a:rPr lang="en-US" b="1"/>
              <a:t> способност</a:t>
            </a:r>
            <a:r>
              <a:rPr lang="ru-RU" b="1"/>
              <a:t>ей</a:t>
            </a:r>
            <a:r>
              <a:rPr lang="en-US" b="1"/>
              <a:t>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Вестибулярный аппарат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Позволяет поддерживать положение  головы и тела во время движения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Позволяет глазам удерживать поле зрения при раскачивании и прыжках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Располагается во внутреннем ухе барабанной полости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Использует полукруглые каналы для определения поворота головы и отолит </a:t>
            </a:r>
            <a:r>
              <a:rPr lang="en-US" sz="2000"/>
              <a:t> </a:t>
            </a:r>
            <a:r>
              <a:rPr lang="ru-RU" sz="2000"/>
              <a:t>для определения линейных движений</a:t>
            </a:r>
            <a:r>
              <a:rPr lang="en-US" sz="2000"/>
              <a:t>, </a:t>
            </a:r>
            <a:r>
              <a:rPr lang="ru-RU" sz="2000"/>
              <a:t>положения тела и наклонов головы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Полагается на</a:t>
            </a:r>
            <a:r>
              <a:rPr lang="en-US" sz="2000"/>
              <a:t> </a:t>
            </a:r>
            <a:r>
              <a:rPr lang="ru-RU" sz="2000"/>
              <a:t>зрелость постуральных, пропреоцептивных, двигательных способностей и зрения  ребенка.</a:t>
            </a:r>
            <a:r>
              <a:rPr lang="en-US" sz="2000"/>
              <a:t> </a:t>
            </a:r>
            <a:r>
              <a:rPr lang="ru-RU" sz="2000"/>
              <a:t>Чувство баланса полностью созревает к 7 годам и в некоторых случаях,</a:t>
            </a:r>
            <a:r>
              <a:rPr lang="en-US" sz="2000"/>
              <a:t> </a:t>
            </a:r>
            <a:r>
              <a:rPr lang="ru-RU" sz="2000"/>
              <a:t>к</a:t>
            </a:r>
            <a:r>
              <a:rPr lang="en-US" sz="2000"/>
              <a:t> </a:t>
            </a:r>
            <a:r>
              <a:rPr lang="ru-RU" sz="2000"/>
              <a:t>половому созреванию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Может медленно развиваться и быть причиной</a:t>
            </a:r>
            <a:r>
              <a:rPr lang="en-US" sz="2000"/>
              <a:t> </a:t>
            </a:r>
            <a:r>
              <a:rPr lang="ru-RU" sz="2000"/>
              <a:t>задержки двигательного развития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Обоняние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/>
              <a:t>Обоняние является единственным чувством, которое полностью развито к рождению</a:t>
            </a:r>
            <a:r>
              <a:rPr lang="en-US" b="1"/>
              <a:t>. </a:t>
            </a:r>
            <a:r>
              <a:rPr lang="ru-RU" b="1"/>
              <a:t>В течение третьего триместра беременности дети ощущают все, что мама ест и вдыхает</a:t>
            </a:r>
            <a:r>
              <a:rPr lang="en-US" b="1"/>
              <a:t>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Обоняние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Слизистый слой носовых ходов с ворсинчатым эпителием определяет запахи и направляет их в обонятельный нерв снизу лобной доли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Различие между хорошими и плохими запахами полностью развивается к 3 годам жизни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Полностью развитое обоняние к рождению является очень важным для нужд питания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Обоняние</a:t>
            </a:r>
            <a:r>
              <a:rPr lang="en-US" sz="2000"/>
              <a:t> </a:t>
            </a:r>
            <a:r>
              <a:rPr lang="ru-RU" sz="2000"/>
              <a:t>очень важно для привязанности эмоциональной безопасности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Родители и воспитатели не должны менять мыло духи,  стиральные порошки очень часто и без необходимости, что бы поддерживать  обонятельную среду стабильной, приятной и комфортной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Вкус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Вкусовые рецепторы на языке</a:t>
            </a:r>
            <a:r>
              <a:rPr lang="en-US" sz="2000"/>
              <a:t>,</a:t>
            </a:r>
            <a:r>
              <a:rPr lang="ru-RU" sz="2000"/>
              <a:t> твердом и мягком небе</a:t>
            </a:r>
            <a:r>
              <a:rPr lang="en-US" sz="2000"/>
              <a:t>,</a:t>
            </a:r>
            <a:r>
              <a:rPr lang="ru-RU" sz="2000"/>
              <a:t> передних отделах зева определяют четыре категории</a:t>
            </a:r>
            <a:r>
              <a:rPr lang="en-US" sz="2000"/>
              <a:t> – </a:t>
            </a:r>
            <a:r>
              <a:rPr lang="ru-RU" sz="2000"/>
              <a:t>сладкое</a:t>
            </a:r>
            <a:r>
              <a:rPr lang="en-US" sz="2000"/>
              <a:t>, </a:t>
            </a:r>
            <a:r>
              <a:rPr lang="ru-RU" sz="2000"/>
              <a:t>соленое</a:t>
            </a:r>
            <a:r>
              <a:rPr lang="en-US" sz="2000"/>
              <a:t>, </a:t>
            </a:r>
            <a:r>
              <a:rPr lang="ru-RU" sz="2000"/>
              <a:t>горькое и кислое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Только язык имеет около</a:t>
            </a:r>
            <a:r>
              <a:rPr lang="en-US" sz="2000"/>
              <a:t> 4,500 </a:t>
            </a:r>
            <a:r>
              <a:rPr lang="ru-RU" sz="2000"/>
              <a:t>вкусовых сосочков</a:t>
            </a:r>
            <a:r>
              <a:rPr lang="en-US" sz="2000"/>
              <a:t> </a:t>
            </a:r>
            <a:r>
              <a:rPr lang="ru-RU" sz="2000"/>
              <a:t>и каждый из них может иметь до 40 вкусовых рецепторов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Стимуляция вкуса в среднем мозге</a:t>
            </a:r>
            <a:r>
              <a:rPr lang="en-US" sz="2000"/>
              <a:t> </a:t>
            </a:r>
            <a:r>
              <a:rPr lang="ru-RU" sz="2000"/>
              <a:t>активирует слюноотделение</a:t>
            </a:r>
            <a:r>
              <a:rPr lang="en-US" sz="2000"/>
              <a:t>, </a:t>
            </a:r>
            <a:r>
              <a:rPr lang="ru-RU" sz="2000"/>
              <a:t>глотание и движение языка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Вкусовая информация, контролируемая несколькими образованиями лимбической системы, определяет нашу мотивацию принимать пищу и утолять жажду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Полное ощущение вкуса координирует с обонянием</a:t>
            </a:r>
            <a:r>
              <a:rPr lang="en-US" sz="2000"/>
              <a:t>.</a:t>
            </a:r>
            <a:r>
              <a:rPr lang="ru-RU" sz="2000"/>
              <a:t> Когда обоняние блокировано до</a:t>
            </a:r>
            <a:r>
              <a:rPr lang="en-US" sz="2000"/>
              <a:t> 90% </a:t>
            </a:r>
            <a:r>
              <a:rPr lang="ru-RU" sz="2000"/>
              <a:t>точных вкусовых ощущений может быть потеряна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Другие факторы</a:t>
            </a:r>
            <a:r>
              <a:rPr lang="en-US" sz="2000"/>
              <a:t>, </a:t>
            </a:r>
            <a:r>
              <a:rPr lang="ru-RU" sz="2000"/>
              <a:t>такие как текстура и температура могут определять, нравится или не нравится еда по вкусу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Зрение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Зрение начинается с миграции нейронов в область мозга для зрительной интерпретации </a:t>
            </a:r>
            <a:r>
              <a:rPr lang="en-US" sz="2000"/>
              <a:t>(</a:t>
            </a:r>
            <a:r>
              <a:rPr lang="ru-RU" sz="2000"/>
              <a:t>определено природой</a:t>
            </a:r>
            <a:r>
              <a:rPr lang="en-US" sz="2000"/>
              <a:t>), </a:t>
            </a:r>
            <a:r>
              <a:rPr lang="ru-RU" sz="2000"/>
              <a:t>но завершение процесса</a:t>
            </a:r>
            <a:r>
              <a:rPr lang="en-US" sz="2000"/>
              <a:t> </a:t>
            </a:r>
            <a:r>
              <a:rPr lang="ru-RU" sz="2000"/>
              <a:t>формирования зрительного анализатора</a:t>
            </a:r>
            <a:r>
              <a:rPr lang="en-US" sz="2000"/>
              <a:t> </a:t>
            </a:r>
            <a:r>
              <a:rPr lang="ru-RU" sz="2000"/>
              <a:t>происходит через зрение</a:t>
            </a:r>
            <a:r>
              <a:rPr lang="en-US" sz="2000"/>
              <a:t> (</a:t>
            </a:r>
            <a:r>
              <a:rPr lang="ru-RU" sz="2000"/>
              <a:t>определено развитием</a:t>
            </a:r>
            <a:r>
              <a:rPr lang="en-US" sz="2000"/>
              <a:t>).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Постнатальные опыты формируют зрительные центры мозга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Восприятие глубины</a:t>
            </a:r>
            <a:r>
              <a:rPr lang="en-US" sz="2000"/>
              <a:t>, </a:t>
            </a:r>
            <a:r>
              <a:rPr lang="ru-RU" sz="2000"/>
              <a:t>различие цветов</a:t>
            </a:r>
            <a:r>
              <a:rPr lang="en-US" sz="2000"/>
              <a:t>, </a:t>
            </a:r>
            <a:r>
              <a:rPr lang="ru-RU" sz="2000"/>
              <a:t>мелкие детали и хорошо контролируемые движения глаза устанавливаются к 6 месяцам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Задача мозга перевести световую информацию в электрические сигналы , каждый из которых разбиваются на цвета и направляется в зрительные центры</a:t>
            </a:r>
            <a:r>
              <a:rPr lang="en-US" sz="2000"/>
              <a:t>.  </a:t>
            </a:r>
            <a:r>
              <a:rPr lang="ru-RU" sz="2000"/>
              <a:t>Изображения - это сери точек, которые заполняют зрительные центры мозга, где происходит интерпретация, что из себя представляют объекты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Имеются минимум </a:t>
            </a:r>
            <a:r>
              <a:rPr lang="en-US" sz="2000"/>
              <a:t>32 </a:t>
            </a:r>
            <a:r>
              <a:rPr lang="ru-RU" sz="2000"/>
              <a:t>различных области в каждой гемисфере, которые обеспечивают параллельную обработку визуального стимула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Слух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Слух ребенка формируется за</a:t>
            </a:r>
            <a:r>
              <a:rPr lang="en-US" sz="2000"/>
              <a:t> 12 </a:t>
            </a:r>
            <a:r>
              <a:rPr lang="ru-RU" sz="2000"/>
              <a:t>недель до рождения</a:t>
            </a:r>
            <a:r>
              <a:rPr lang="en-US" sz="2000"/>
              <a:t> </a:t>
            </a:r>
            <a:r>
              <a:rPr lang="ru-RU" sz="2000"/>
              <a:t>и к моменту рождения ребенок отдает четкое предпочтение материнскому голосу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Очень маленькие дети проявляют интерес к людям, говорящим в их окружении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Маленькие дети предпочитают слушать «мамочкины» медленные, хорошо выговариваемые слова с четкой интонацией.</a:t>
            </a:r>
            <a:endParaRPr lang="en-US" sz="2000"/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Слуховые способности впечатляющие у дошкольников и детей первых классов</a:t>
            </a:r>
            <a:r>
              <a:rPr lang="en-US" sz="2000"/>
              <a:t>.  </a:t>
            </a:r>
            <a:r>
              <a:rPr lang="ru-RU" sz="2000"/>
              <a:t>Опыт различных звуков в раннем возрасте влияет на способность различать звуки в более старшем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Возможность потери слуха наиболее вероятна до и сразу после 15 недели гестации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Слух, вероятно, наиболее важен для обучения</a:t>
            </a:r>
            <a:r>
              <a:rPr lang="en-US" sz="2000"/>
              <a:t>, </a:t>
            </a:r>
            <a:r>
              <a:rPr lang="ru-RU" sz="2000"/>
              <a:t>как опыт с языком</a:t>
            </a:r>
            <a:r>
              <a:rPr lang="en-US" sz="2000"/>
              <a:t>, </a:t>
            </a:r>
            <a:r>
              <a:rPr lang="ru-RU" sz="2000"/>
              <a:t>ритмом</a:t>
            </a:r>
            <a:r>
              <a:rPr lang="en-US" sz="2000"/>
              <a:t>, </a:t>
            </a:r>
            <a:r>
              <a:rPr lang="ru-RU" sz="2000"/>
              <a:t>и музыкальной стимуляцией мозга для умственного и эмоционального развития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Знали ли Вы, что</a:t>
            </a:r>
            <a:r>
              <a:rPr lang="en-US" sz="3800" b="1">
                <a:solidFill>
                  <a:schemeClr val="tx1"/>
                </a:solidFill>
              </a:rPr>
              <a:t>…..</a:t>
            </a:r>
            <a:br>
              <a:rPr lang="en-US" sz="3800" b="1">
                <a:solidFill>
                  <a:schemeClr val="tx1"/>
                </a:solidFill>
              </a:rPr>
            </a:br>
            <a:endParaRPr lang="ru-RU" sz="3800" b="1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/>
              <a:t>Дети всех возрастов любят музыку и это обеспечивает их когнитивное развитие, формируя связь и эмоциональный комфорт с родителями</a:t>
            </a:r>
            <a:r>
              <a:rPr lang="en-US" b="1"/>
              <a:t>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8612" name="Picture 4" descr="art-adnc52004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29600" cy="61722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Развитие мозга начинается в течение первых дней после зачатья, продолжаясь путем образования новых связей, </a:t>
            </a:r>
            <a:r>
              <a:rPr lang="ru-RU" b="1">
                <a:solidFill>
                  <a:schemeClr val="folHlink"/>
                </a:solidFill>
              </a:rPr>
              <a:t>всю оставшуюся жизнь</a:t>
            </a:r>
            <a:r>
              <a:rPr lang="en-US" b="1">
                <a:solidFill>
                  <a:schemeClr val="folHlink"/>
                </a:solidFill>
              </a:rPr>
              <a:t>.</a:t>
            </a:r>
            <a:endParaRPr lang="ru-RU" b="1">
              <a:solidFill>
                <a:schemeClr val="folHlink"/>
              </a:solidFill>
            </a:endParaRPr>
          </a:p>
        </p:txBody>
      </p:sp>
      <p:pic>
        <p:nvPicPr>
          <p:cNvPr id="53254" name="Picture 6" descr="art-adnc52004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533400"/>
            <a:ext cx="4191000" cy="5486400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у недоношенных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r>
              <a:rPr lang="uk-UA"/>
              <a:t>Анал</a:t>
            </a:r>
            <a:r>
              <a:rPr lang="ru-RU"/>
              <a:t>и</a:t>
            </a:r>
            <a:r>
              <a:rPr lang="uk-UA"/>
              <a:t>з ЯМР мозга детей </a:t>
            </a:r>
            <a:r>
              <a:rPr lang="en-GB"/>
              <a:t>40-41</a:t>
            </a:r>
            <a:r>
              <a:rPr lang="uk-UA"/>
              <a:t> недель и здоровых недоношенных детей </a:t>
            </a:r>
            <a:r>
              <a:rPr lang="en-GB"/>
              <a:t>(&lt;32</a:t>
            </a:r>
            <a:r>
              <a:rPr lang="ru-RU"/>
              <a:t> недель</a:t>
            </a:r>
            <a:r>
              <a:rPr lang="en-GB"/>
              <a:t>) </a:t>
            </a:r>
            <a:r>
              <a:rPr lang="ru-RU"/>
              <a:t>показал, что недоношенные дети имеют снижение отношения серого вещества к белому и снижение миелинизации. Недоношенные дети также имеют слабую нервно-мышечную зрелость </a:t>
            </a:r>
          </a:p>
          <a:p>
            <a:r>
              <a:rPr lang="en-GB" sz="1600"/>
              <a:t>(Assessment of preterm infant behavior scale, APIB) in autonomic, motoric, state and attentional organization [Huppi etal, Pediatr Res (1995) 37(4):213A,1263]. </a:t>
            </a:r>
            <a:endParaRPr lang="ru-RU" sz="1600"/>
          </a:p>
          <a:p>
            <a:endParaRPr lang="ru-RU"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у недоношенных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05425" y="1600200"/>
            <a:ext cx="3228975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Newborns GA 28wks to term were studied to investigate preterm/fullterm neurodevelopmental differences, applying 3D MRI and post-acquisition image-processing with 3D multi-channel tissue segmentation algorithms to quantitate total brain volume and absolute GM/WM volumes of in premature infants [Huppi etal, Annals of Neurology, 43(2), 224-235 (1998)], </a:t>
            </a:r>
            <a:br>
              <a:rPr lang="en-GB" sz="1800"/>
            </a:br>
            <a:r>
              <a:rPr lang="en-GB" sz="1800"/>
              <a:t/>
            </a:r>
            <a:br>
              <a:rPr lang="en-GB" sz="1800"/>
            </a:br>
            <a:endParaRPr lang="ru-RU" sz="1800"/>
          </a:p>
        </p:txBody>
      </p:sp>
      <p:pic>
        <p:nvPicPr>
          <p:cNvPr id="78855" name="Picture 7" descr="image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5029200" cy="4800600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/>
              <a:t>Объем и поверхность мозга ребенка №) недель гестации и 40 недель гестации. Т.О. Увеличение в 3 триместре!!!</a:t>
            </a:r>
            <a:endParaRPr lang="ru-RU" sz="3800"/>
          </a:p>
        </p:txBody>
      </p:sp>
      <p:pic>
        <p:nvPicPr>
          <p:cNvPr id="75780" name="Picture 4" descr="image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8458200" cy="4648200"/>
          </a:xfrm>
          <a:noFill/>
          <a:ln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47800" y="5181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ru-RU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62000" y="4437063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ru-RU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200400" y="4954588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/>
              <a:t>Мозг доношенного ребенка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Менингеальные симптомы.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Показателем раздражения мозговых оболочек в период новорожденности служит выбухание и пульсация большого родничка, общая гиперестезия, поза опистотонуса и симптом подвешивания Лессажа с поджиманием ножек при вертикальном подъеме ребенка (ригидность затылочных мышц обычно не выявляется, а симптомы Кернига и Брудзинского до 4-6 месяцев определяются в норме у здоровых детей).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Черепные нервы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u="sng"/>
              <a:t>Черепные нервы.</a:t>
            </a:r>
            <a:r>
              <a:rPr lang="ru-RU"/>
              <a:t> 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 b="1"/>
              <a:t>N. Olfactorius</a:t>
            </a:r>
            <a:r>
              <a:rPr lang="ru-RU"/>
              <a:t/>
            </a:r>
            <a:br>
              <a:rPr lang="ru-RU"/>
            </a:br>
            <a:r>
              <a:rPr lang="ru-RU"/>
              <a:t>В ответ на любой резкий запах ребенок морщит нос, зажмуривает глаза и иногда чихает. 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 b="1"/>
              <a:t>N. Opticus</a:t>
            </a:r>
            <a:r>
              <a:rPr lang="ru-RU"/>
              <a:t/>
            </a:r>
            <a:br>
              <a:rPr lang="ru-RU"/>
            </a:br>
            <a:r>
              <a:rPr lang="ru-RU"/>
              <a:t>В ответ на предъявление светового раздражителя новорожденный зажмуривает глаза (смыкает веки). </a:t>
            </a:r>
            <a:endParaRPr lang="ru-RU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N. Oculomotorius, n trochlearis, n.abducens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Проверяется ширина и симметричность глазных щелей, отсутствие птоза.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У здоровых новорожденных часто отсутствует содружественное движение глазных яблок, иногда спонтанно возникает кратковременное сходящееся косоглазие, установочный нистагм. </a:t>
            </a:r>
            <a:endParaRPr lang="ru-RU" sz="2800" b="1"/>
          </a:p>
          <a:p>
            <a:endParaRPr lang="ru-RU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Черепные нервы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N. Trigeminus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Для новорожденного ребенка наиболее важна двигательная функция тройничного нерва (обеспечение движений нижней челюсти в акте сосания). В номе нижняя челюсть должна располагаться симметрично и плотно прилегать к верхней челюсти. </a:t>
            </a:r>
            <a:endParaRPr lang="ru-RU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. </a:t>
            </a:r>
            <a:endParaRPr lang="en-US" sz="28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Черепные нервы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N. Facialis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В норме лицо новорожденного ребенка симметрично. При наличии асимметрии лица следует дифференцировать поражение лицевого нерва от врожденной асимметрии лица, которая сочетается с асимметрией лицевого скелета.При центральном парезе лицевого нерва на стороне поражения угол рта обычно опущен, губы несколько истончены, отмечается ослабление поискового рефлекса и перетягивание угла рта во время плача в здоровую сторону.При периферическом парезе лицевого нерва во сне наблюдается неполное закрытие глазной щели, иногда с лагофтальмом. При плаче отмечается асиметрия глазных щелей с большим раскрытием на стороне поражения, резкое перетягивание рта в здоровую сторону, поисковый рефлекс на больной стороне ослаблен. </a:t>
            </a:r>
            <a:endParaRPr lang="en-US" sz="2000" b="1"/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N. Vestibulo- cochlearis</a:t>
            </a:r>
            <a:r>
              <a:rPr lang="en-US" sz="2400"/>
              <a:t>.</a:t>
            </a:r>
            <a:br>
              <a:rPr lang="en-US" sz="2400"/>
            </a:br>
            <a:r>
              <a:rPr lang="ru-RU" sz="2400"/>
              <a:t>При резких звуках новорожденный зажмуривает глазки, иногда вздрагивает и разводит ручки (первая фаза рефлекса Моро). Резкое вздрагивание - "старт-рефлекс" нередко говорит о повышенной возбудимости стволовых структур головного мозга ребенка.Функцию вестибулярной порции преддверно-улиткового нерва характеризует ряд безусловных рефлексов : рефлекс Моро, асимметричный шейно-тонический рефлекс, тонические лабиринтные рефлексы, защитный рефлекс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N. Accessorius.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Иннервирует мускулатуру шеи и плечевого пояса, осуществляет повороты и подъем головы.В позиции ребенка лежа на животе дает возможность реализации защитного рефлекса.При поражении добавочного нерва у ребенка наблюдается кривошея, ведущая к перераспределению мышечного тонуса с элементами асимметричного шейно- тонического рефлекса. При повреждении корково-ядерного пути добавочного нерва часто отмечается подергивание головой.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41" name="Picture 5" descr="slid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Черепные нервы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800" b="1"/>
          </a:p>
          <a:p>
            <a:pPr>
              <a:lnSpc>
                <a:spcPct val="80000"/>
              </a:lnSpc>
            </a:pPr>
            <a:r>
              <a:rPr lang="ru-RU" sz="2800" b="1"/>
              <a:t>N. Hypoglossus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Иннервирует мускулатуру языка, в норме у новорожденных язык находится в постоянном движении. Поражение подъязычного нерва проявляется нарушением присасывания ребенка во время кормления. </a:t>
            </a:r>
          </a:p>
          <a:p>
            <a:pPr>
              <a:lnSpc>
                <a:spcPct val="80000"/>
              </a:lnSpc>
            </a:pPr>
            <a:r>
              <a:rPr lang="en-US" sz="2800" b="1"/>
              <a:t>N. Glossopharyngeus, n. vagus.</a:t>
            </a:r>
            <a:r>
              <a:rPr lang="en-US" sz="2800"/>
              <a:t/>
            </a:r>
            <a:br>
              <a:rPr lang="en-US" sz="2800"/>
            </a:br>
            <a:r>
              <a:rPr lang="ru-RU" sz="2800"/>
              <a:t>Основной функцией этих нервов для новорожденного ребенка является глотание. </a:t>
            </a:r>
            <a:endParaRPr lang="ru-RU" sz="2800" b="1"/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Бульбарный синдром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Развивается вследствие ядерного поражения языкоглоточного, блуждающего и подъязычного нервов.</a:t>
            </a:r>
          </a:p>
          <a:p>
            <a:pPr>
              <a:lnSpc>
                <a:spcPct val="80000"/>
              </a:lnSpc>
            </a:pPr>
            <a:r>
              <a:rPr lang="ru-RU" sz="2000"/>
              <a:t>Харакетеризуется затруднением глотания и нарушением фонации, ребенок во время кормления задерживает молоко в полости рта, поперхивается и захлебывается, выливая молоко через нос. Плач становится глухим и тихим, маломодулированным, с носовым (гнусавым) оттенком.В отличие от псевдобульбарного синдрома, при ядерном поражении языкоглоточного, блуждающего и подъязычного нервов отмечается одышка с нарушением ритма сердечной деятельности (с периодически возникающей брадикардией) и дыхания (без четких изменений в легких)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Псевдобульбарный синдром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Развивается вследствие надъядерного поражения языкоглоточного, блуждающего и подъязычного нервов.</a:t>
            </a:r>
          </a:p>
          <a:p>
            <a:pPr>
              <a:lnSpc>
                <a:spcPct val="80000"/>
              </a:lnSpc>
            </a:pPr>
            <a:r>
              <a:rPr lang="ru-RU" sz="2400"/>
              <a:t>Характеризуется затруднением глотания и нарушением фонации, ребенок во время кормления задерживает молоко в полости рта, поперхивается и захлебывается, выливая молоко через нос. Плач становится глухим и тихим, маломодулированным, с носовым (гнусавым) оттенком.В отличие от бульбарного синдрома, яркую выраженность приобретает поражение подъязычного нерва с ограничением подвижности языка.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Двигательная сфера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Поза ребенка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Здоровый новорожденный в развернутом виде находится в постоянном хаотичном движении с преобладанием флексорной гипертонии мышц. Руки и ноги обычно согнуты и приближены к туловищу, кисти сжаты в кулачок с оппонированным большим пальцем, стопы находятся в положении умеренного тыльного сгибания. Отмечается тенденция к запрокидыванию головки за счет повышения тонуса разгибателей шеи.</a:t>
            </a:r>
            <a:br>
              <a:rPr lang="ru-RU" sz="2000"/>
            </a:br>
            <a:r>
              <a:rPr lang="ru-RU" sz="2000" b="1"/>
              <a:t>Тонус мышц.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До 1,5-2 месяцев жизни у ребенка преобладает физиологический гипертонус флексорных групп мышц.</a:t>
            </a:r>
            <a:br>
              <a:rPr lang="ru-RU" sz="2000"/>
            </a:br>
            <a:r>
              <a:rPr lang="ru-RU" sz="2000" b="1"/>
              <a:t>Сухожильные рефлексы.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У новорожденных детей чрезвычайно лабильны, часто торпидны.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u="sng"/>
              <a:t>Чувствительность.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/>
              <a:t>В раннем возрасте у детей присутствует лишь недифференцированная, генерализованная реакция на внешний раздражитель, характеризующаяся общим двигательным возбуждением и иногда сопровождающаяся плачем.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Безусловные рефлексы </a:t>
            </a:r>
            <a:br>
              <a:rPr lang="ru-RU" sz="3800"/>
            </a:br>
            <a:r>
              <a:rPr lang="ru-RU" sz="3200"/>
              <a:t>(позиция ребенка на спине)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 u="sng"/>
              <a:t>Поисковый рефлекс Куссмауля </a:t>
            </a:r>
            <a:r>
              <a:rPr lang="ru-RU"/>
              <a:t>- при поглаживании угла рта, ребенок поворачивает голову в сторону раздражителя, приоткрывает рот и пытается языком дотронуться до места раздражения.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/>
              <a:t>Поисковый рефлекс Куссмауля</a:t>
            </a:r>
          </a:p>
        </p:txBody>
      </p:sp>
      <p:pic>
        <p:nvPicPr>
          <p:cNvPr id="128004" name="Picture 4" descr="DSC0430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t="2812" r="8440"/>
          <a:stretch>
            <a:fillRect/>
          </a:stretch>
        </p:blipFill>
        <p:spPr>
          <a:xfrm>
            <a:off x="3429000" y="1600200"/>
            <a:ext cx="5029200" cy="4419600"/>
          </a:xfrm>
          <a:noFill/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Безусловные рефлексы </a:t>
            </a:r>
            <a:br>
              <a:rPr lang="ru-RU" sz="3800"/>
            </a:br>
            <a:r>
              <a:rPr lang="ru-RU" sz="3200"/>
              <a:t>(позиция ребенка на спине)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u="sng"/>
              <a:t> Сосательный рефлекс </a:t>
            </a:r>
            <a:r>
              <a:rPr lang="ru-RU"/>
              <a:t>- помещенный между губами предмет плотно захватывается и удерживается ребенком в полости рта, одновременно губами производятся ритмичные сосательные движения.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/>
              <a:t>Сосательный рефлекс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Появляется с 24 недели гестации и хорошо выражен с 32 недели.</a:t>
            </a:r>
          </a:p>
          <a:p>
            <a:r>
              <a:rPr lang="ru-RU"/>
              <a:t>Координация сосание/глотание является зрелой к 32-33 неделе.</a:t>
            </a:r>
          </a:p>
        </p:txBody>
      </p:sp>
      <p:pic>
        <p:nvPicPr>
          <p:cNvPr id="129031" name="Picture 7" descr="DSC0431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00200"/>
            <a:ext cx="4343400" cy="411480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Безусловные рефлексы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endParaRPr lang="ru-RU"/>
          </a:p>
          <a:p>
            <a:pPr>
              <a:buFont typeface="Wingdings" pitchFamily="2" charset="2"/>
              <a:buNone/>
            </a:pPr>
            <a:r>
              <a:rPr lang="ru-RU" u="sng"/>
              <a:t>  Ладонно-ротовой рефлекс Бабкина</a:t>
            </a:r>
            <a:r>
              <a:rPr lang="ru-RU"/>
              <a:t> - при надавливании на ладонную поверхность обеих рук в области тенаров ребенок открывает рот, слегка нагнув голову кпереди.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/>
              <a:t>Как развивается мозг</a:t>
            </a:r>
            <a:r>
              <a:rPr lang="en-US" sz="2900" b="1"/>
              <a:t> – </a:t>
            </a:r>
            <a:r>
              <a:rPr lang="ru-RU" sz="2900" b="1"/>
              <a:t>начальные факты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1816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Формирование нервной системы начинается на 19 день после зачатия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К </a:t>
            </a:r>
            <a:r>
              <a:rPr lang="en-US" sz="2000"/>
              <a:t>26 </a:t>
            </a:r>
            <a:r>
              <a:rPr lang="ru-RU" sz="2000"/>
              <a:t>дню эмбрионального развития закрывается нервная трубка, продолжая расти в длину, формируя спинной</a:t>
            </a:r>
            <a:r>
              <a:rPr lang="en-US" sz="2000"/>
              <a:t> </a:t>
            </a:r>
            <a:r>
              <a:rPr lang="ru-RU" sz="2000"/>
              <a:t>мозг.</a:t>
            </a:r>
            <a:endParaRPr lang="en-US" sz="2000"/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 </a:t>
            </a:r>
            <a:r>
              <a:rPr lang="en-US" sz="2000"/>
              <a:t>6 </a:t>
            </a:r>
            <a:r>
              <a:rPr lang="ru-RU" sz="2000"/>
              <a:t>недель обнаруживается начальное формирование моста и</a:t>
            </a:r>
            <a:r>
              <a:rPr lang="en-US" sz="2000"/>
              <a:t>  medula </a:t>
            </a:r>
            <a:r>
              <a:rPr lang="ru-RU" sz="2000"/>
              <a:t>в стволе</a:t>
            </a:r>
            <a:r>
              <a:rPr lang="en-US" sz="2000"/>
              <a:t>, </a:t>
            </a:r>
            <a:r>
              <a:rPr lang="ru-RU" sz="2000"/>
              <a:t>мозжечка</a:t>
            </a:r>
            <a:r>
              <a:rPr lang="en-US" sz="2000"/>
              <a:t>, </a:t>
            </a:r>
            <a:r>
              <a:rPr lang="ru-RU" sz="2000"/>
              <a:t>таламусов</a:t>
            </a:r>
            <a:r>
              <a:rPr lang="en-US" sz="2000"/>
              <a:t>, </a:t>
            </a:r>
            <a:r>
              <a:rPr lang="ru-RU" sz="2000"/>
              <a:t>базальных ядер</a:t>
            </a:r>
            <a:r>
              <a:rPr lang="en-US" sz="2000"/>
              <a:t>, </a:t>
            </a:r>
            <a:r>
              <a:rPr lang="ru-RU" sz="2000"/>
              <a:t>лимбической системы</a:t>
            </a:r>
            <a:r>
              <a:rPr lang="en-US" sz="2000"/>
              <a:t>, </a:t>
            </a:r>
            <a:r>
              <a:rPr lang="ru-RU" sz="2000"/>
              <a:t>и коры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Уже к</a:t>
            </a:r>
            <a:r>
              <a:rPr lang="en-US" sz="2000"/>
              <a:t> 8 </a:t>
            </a:r>
            <a:r>
              <a:rPr lang="ru-RU" sz="2000"/>
              <a:t>неделям, ребенка называют - плод с формой человека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В </a:t>
            </a:r>
            <a:r>
              <a:rPr lang="en-US" sz="2000"/>
              <a:t>4 </a:t>
            </a:r>
            <a:r>
              <a:rPr lang="ru-RU" sz="2000"/>
              <a:t>месяца беременности</a:t>
            </a:r>
            <a:r>
              <a:rPr lang="en-US" sz="2000"/>
              <a:t> </a:t>
            </a:r>
            <a:r>
              <a:rPr lang="ru-RU" sz="2000"/>
              <a:t>плод имеет видимые пальцы на руках и ногах</a:t>
            </a:r>
            <a:r>
              <a:rPr lang="en-US" sz="2000"/>
              <a:t>, </a:t>
            </a:r>
            <a:r>
              <a:rPr lang="ru-RU" sz="2000"/>
              <a:t>четырехкамерное сердце</a:t>
            </a:r>
            <a:r>
              <a:rPr lang="en-US" sz="2000"/>
              <a:t>, </a:t>
            </a:r>
            <a:r>
              <a:rPr lang="ru-RU" sz="2000"/>
              <a:t>и сформированную ЦНС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  <a:buClr>
                <a:srgbClr val="800000"/>
              </a:buClr>
            </a:pPr>
            <a:r>
              <a:rPr lang="ru-RU" sz="2000"/>
              <a:t>К</a:t>
            </a:r>
            <a:r>
              <a:rPr lang="en-US" sz="2000"/>
              <a:t> 6 </a:t>
            </a:r>
            <a:r>
              <a:rPr lang="ru-RU" sz="2000"/>
              <a:t>месяцам</a:t>
            </a:r>
            <a:r>
              <a:rPr lang="en-US" sz="2000"/>
              <a:t> </a:t>
            </a:r>
            <a:r>
              <a:rPr lang="ru-RU" sz="2000"/>
              <a:t>плод способен жить вне матки при применении систем жизнеобеспечения</a:t>
            </a:r>
            <a:r>
              <a:rPr lang="en-US" sz="2000"/>
              <a:t>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This information is from Elise Eliot, What’s Going on in There? How the brain and Mind Develop in the First Five Years of Life, pp. 15-27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Безусловные рефлексы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  <a:p>
            <a:pPr>
              <a:buFont typeface="Wingdings" pitchFamily="2" charset="2"/>
              <a:buNone/>
            </a:pPr>
            <a:r>
              <a:rPr lang="ru-RU" u="sng"/>
              <a:t>   Хватательный рефлекс</a:t>
            </a:r>
            <a:r>
              <a:rPr lang="ru-RU"/>
              <a:t> - при надавливании на ладонную поверхность кисти, пальцы ребенка рефлекторно сжимаются (ребенка можно поднять кверху).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Хватательный рефлекс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Хорошо выражен с 32 – 34 недели гестации</a:t>
            </a:r>
          </a:p>
        </p:txBody>
      </p:sp>
      <p:pic>
        <p:nvPicPr>
          <p:cNvPr id="131079" name="Picture 7" descr="DSC0430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l="11942" t="21123" r="5095" b="4620"/>
          <a:stretch>
            <a:fillRect/>
          </a:stretch>
        </p:blipFill>
        <p:spPr>
          <a:xfrm>
            <a:off x="4648200" y="2352675"/>
            <a:ext cx="3886200" cy="2914650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Безусловные рефлексы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u="sng"/>
              <a:t>Рефлекс объятия Моро </a:t>
            </a:r>
            <a:r>
              <a:rPr lang="ru-RU" sz="2800"/>
              <a:t>- вызывается резким ударом по пеленальному столу, любым резким звуковым или вибрационным раздражителем.</a:t>
            </a:r>
            <a:br>
              <a:rPr lang="ru-RU" sz="2800"/>
            </a:br>
            <a:r>
              <a:rPr lang="ru-RU" sz="2800"/>
              <a:t>1 фаза (тоническая) - разведение рук в стороны с резким их высвобождением, выпрямление ножек, предварительно согнутых и прижатых к животу.</a:t>
            </a:r>
            <a:br>
              <a:rPr lang="ru-RU" sz="2800"/>
            </a:br>
            <a:r>
              <a:rPr lang="ru-RU" sz="2800"/>
              <a:t>2 фаза (клоническая) - сведение рук с тенденцией к обхватыванию туловища.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Рефлекс начинает вызываться уже с 29-30 недели гестационного возраста</a:t>
            </a:r>
          </a:p>
        </p:txBody>
      </p:sp>
      <p:pic>
        <p:nvPicPr>
          <p:cNvPr id="133127" name="Picture 7" descr="DSC0430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t="2553" r="9674" b="5432"/>
          <a:stretch>
            <a:fillRect/>
          </a:stretch>
        </p:blipFill>
        <p:spPr>
          <a:xfrm>
            <a:off x="4648200" y="2352675"/>
            <a:ext cx="3886200" cy="291465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Безусловные рефлексы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u="sng"/>
              <a:t>Подошвенный рефлекс</a:t>
            </a:r>
            <a:r>
              <a:rPr lang="ru-RU"/>
              <a:t> -при надавливании на середину подошвы, ребенок в норме поджимает пальцы стоп. </a:t>
            </a:r>
          </a:p>
          <a:p>
            <a:pPr>
              <a:lnSpc>
                <a:spcPct val="90000"/>
              </a:lnSpc>
            </a:pPr>
            <a:r>
              <a:rPr lang="ru-RU" u="sng"/>
              <a:t>Рефлекс Бабинского</a:t>
            </a:r>
            <a:r>
              <a:rPr lang="ru-RU"/>
              <a:t> - при раздражении наружного края стопы у ребенка возникает экстензия большого пальца с веерообразным раскрытием остальных пальцев.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Безусловные рефлексы </a:t>
            </a:r>
            <a:r>
              <a:rPr lang="ru-RU" sz="3200"/>
              <a:t>(рефлексы вертикальной позиции ребенка)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/>
              <a:t>Рефлекс опоры </a:t>
            </a:r>
            <a:r>
              <a:rPr lang="ru-RU" sz="2800"/>
              <a:t>- возникает при соприкосновении ножек ребенка с опорой.1 фаза - ребенок отдергивает ножки и поджимает их под себя.2 фаза - ребенок выпрямляет ножки и опирается всей стопой о поверхность стола.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/>
              <a:t>Рефлекс автоматической походки</a:t>
            </a:r>
            <a:r>
              <a:rPr lang="ru-RU" sz="2800"/>
              <a:t> - при слегка наклоненном кпереди туловище, ребенок начинает переступать ногами, делая шаговые движения.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 опоры</a:t>
            </a:r>
          </a:p>
        </p:txBody>
      </p:sp>
      <p:pic>
        <p:nvPicPr>
          <p:cNvPr id="135172" name="Picture 4" descr="DSC0430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143000"/>
            <a:ext cx="4657725" cy="5334000"/>
          </a:xfrm>
          <a:noFill/>
          <a:ln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Безусловные рефлексы (позиция лежа на животе)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 u="sng"/>
              <a:t>Защитный рефлекс </a:t>
            </a:r>
            <a:r>
              <a:rPr lang="ru-RU"/>
              <a:t>- при выкладывании ребенка на живот, ребенок поворачивает голову в сторону. Сохраняется до 1-1,5 месяцев жизни.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Безусловные рефлексы (позиция лежа на животе)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/>
              <a:t>Рефлекс ползания Бауэра </a:t>
            </a:r>
            <a:r>
              <a:rPr lang="ru-RU"/>
              <a:t>- при упоре в стопы ребенка, новорожденный начинает делать "плавающие" движения руками и ногами, ползет вперед.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Гендерніе различия</a:t>
            </a: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Добавть мозг мужчині и женщині (аппараті)</a:t>
            </a:r>
            <a:endParaRPr lang="ru-RU"/>
          </a:p>
        </p:txBody>
      </p:sp>
      <p:pic>
        <p:nvPicPr>
          <p:cNvPr id="97285" name="Picture 5" descr="sli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438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Три зародышевых листка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ЦНС развивается из эктодермы. В период эмбрио-генеза преобладает ликворный путь питания головного мозга, в раннем фетальном –ликворно-кровяной, в позднем –кровяной.</a:t>
            </a:r>
            <a:endParaRPr lang="ru-RU"/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uk-UA"/>
          </a:p>
        </p:txBody>
      </p:sp>
      <p:pic>
        <p:nvPicPr>
          <p:cNvPr id="115717" name="Picture 5" descr="3af6d0ab2f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686050" cy="2333625"/>
          </a:xfrm>
          <a:prstGeom prst="rect">
            <a:avLst/>
          </a:prstGeom>
          <a:noFill/>
        </p:spPr>
      </p:pic>
      <p:pic>
        <p:nvPicPr>
          <p:cNvPr id="115722" name="Picture 10" descr="im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34340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7219" name="Picture 3" descr="Слайд11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054850" cy="5821363"/>
          </a:xfrm>
          <a:noFill/>
          <a:ln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0292" name="Picture 4" descr="Слайд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81000"/>
            <a:ext cx="8431212" cy="568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1315" name="Picture 3" descr="Слайд11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772400" cy="5821363"/>
          </a:xfrm>
          <a:noFill/>
          <a:ln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2340" name="Picture 4" descr="Слайд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90575"/>
            <a:ext cx="7038975" cy="527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63" name="Picture 3" descr="Слайд11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5288" y="1600200"/>
            <a:ext cx="5811837" cy="4419600"/>
          </a:xfrm>
          <a:noFill/>
          <a:ln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5412" name="Picture 4" descr="Слайд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2400"/>
            <a:ext cx="8507412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6436" name="Picture 4" descr="Слайд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4800"/>
            <a:ext cx="8507412" cy="576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ВЖК</a:t>
            </a:r>
          </a:p>
        </p:txBody>
      </p:sp>
      <p:pic>
        <p:nvPicPr>
          <p:cNvPr id="147459" name="Picture 3" descr="Слайд20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5288" y="1600200"/>
            <a:ext cx="5811837" cy="4419600"/>
          </a:xfrm>
          <a:noFill/>
          <a:ln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ВЖК</a:t>
            </a:r>
          </a:p>
        </p:txBody>
      </p:sp>
      <p:pic>
        <p:nvPicPr>
          <p:cNvPr id="148483" name="Picture 3" descr="Слайд20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5288" y="1600200"/>
            <a:ext cx="5811837" cy="4419600"/>
          </a:xfrm>
          <a:noFill/>
          <a:ln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ВЖК</a:t>
            </a:r>
          </a:p>
        </p:txBody>
      </p:sp>
      <p:pic>
        <p:nvPicPr>
          <p:cNvPr id="149507" name="Picture 3" descr="Слайд20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5288" y="1600200"/>
            <a:ext cx="5811837" cy="44196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Нормальный состав СМЖ у новорожденного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Клетки 0-10 в п.зр.</a:t>
            </a:r>
          </a:p>
          <a:p>
            <a:r>
              <a:rPr lang="ru-RU"/>
              <a:t>Белок – 0,33 г/л</a:t>
            </a:r>
          </a:p>
          <a:p>
            <a:r>
              <a:rPr lang="ru-RU"/>
              <a:t>Глюкоза – 1,2- 2,4 ммоль/л</a:t>
            </a:r>
          </a:p>
          <a:p>
            <a:endParaRPr lang="ru-RU"/>
          </a:p>
          <a:p>
            <a:endParaRPr lang="ru-RU"/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</a:rPr>
              <a:t>Общий объем ликвора – </a:t>
            </a:r>
            <a:r>
              <a:rPr lang="ru-RU" b="1">
                <a:solidFill>
                  <a:schemeClr val="folHlink"/>
                </a:solidFill>
              </a:rPr>
              <a:t>30-50 мл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Лицо – зеркало головного мозга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Оценить:</a:t>
            </a:r>
          </a:p>
          <a:p>
            <a:r>
              <a:rPr lang="ru-RU"/>
              <a:t>Глаза</a:t>
            </a:r>
          </a:p>
          <a:p>
            <a:r>
              <a:rPr lang="ru-RU"/>
              <a:t>Кожу</a:t>
            </a:r>
          </a:p>
          <a:p>
            <a:r>
              <a:rPr lang="ru-RU"/>
              <a:t>Черты лица</a:t>
            </a:r>
          </a:p>
          <a:p>
            <a:r>
              <a:rPr lang="ru-RU"/>
              <a:t>Волосы</a:t>
            </a:r>
          </a:p>
          <a:p>
            <a:r>
              <a:rPr lang="ru-RU"/>
              <a:t>Небо и челюсти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4628" name="Picture 4" descr="slid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Штурге-Вебера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5652" name="Picture 4" descr="slid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Оценка мозговых функций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ЭлектроЭнцефалоГрафия</a:t>
            </a:r>
          </a:p>
          <a:p>
            <a:r>
              <a:rPr lang="ru-RU"/>
              <a:t>Оценка ментального статуса </a:t>
            </a:r>
          </a:p>
          <a:p>
            <a:pPr>
              <a:buFont typeface="Wingdings" pitchFamily="2" charset="2"/>
              <a:buNone/>
            </a:pPr>
            <a:r>
              <a:rPr lang="ru-RU"/>
              <a:t> - бодрствование – открытые глаза</a:t>
            </a:r>
          </a:p>
          <a:p>
            <a:pPr>
              <a:buFont typeface="Wingdings" pitchFamily="2" charset="2"/>
              <a:buNone/>
            </a:pPr>
            <a:r>
              <a:rPr lang="ru-RU"/>
              <a:t> - сон – закрытые глаза ( активный и глубокий сон)</a:t>
            </a:r>
          </a:p>
          <a:p>
            <a:pPr>
              <a:buFont typeface="Wingdings" pitchFamily="2" charset="2"/>
              <a:buNone/>
            </a:pPr>
            <a:r>
              <a:rPr lang="ru-RU"/>
              <a:t> -  бщее время сна около 24 часов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Аномалии ментального статуса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Летаргия: снижение двигательной активности при сохранной реакции на боль</a:t>
            </a:r>
          </a:p>
          <a:p>
            <a:pPr>
              <a:lnSpc>
                <a:spcPct val="90000"/>
              </a:lnSpc>
            </a:pPr>
            <a:r>
              <a:rPr lang="ru-RU"/>
              <a:t>Кома: нет активности и нет реакции на боль</a:t>
            </a:r>
          </a:p>
          <a:p>
            <a:pPr>
              <a:lnSpc>
                <a:spcPct val="90000"/>
              </a:lnSpc>
            </a:pPr>
            <a:r>
              <a:rPr lang="ru-RU"/>
              <a:t>Депрессия мозга: ЛС (анальгетики, наркотики и т.д.), гипонатриемия, гипоксия, инфаркты мозга, кровотечения.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9748" name="Picture 4" descr="slid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85875"/>
            <a:ext cx="63627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Нейромышечная зрелость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Доминирование мозговых влияний</a:t>
            </a:r>
          </a:p>
          <a:p>
            <a:r>
              <a:rPr lang="ru-RU"/>
              <a:t>Асимметрия Правая/левая до 17 мес</a:t>
            </a:r>
          </a:p>
          <a:p>
            <a:r>
              <a:rPr lang="ru-RU"/>
              <a:t>Мышечный тонус определяет позу</a:t>
            </a:r>
          </a:p>
          <a:p>
            <a:r>
              <a:rPr lang="ru-RU"/>
              <a:t>Мышечный тонус м.б. высоким, низким, смешанным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1796" name="Picture 4" descr="Slid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077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44" name="Picture 4" descr="Slid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4868" name="Picture 4" descr="Slid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9 недель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uk-UA" sz="2400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Ребёнок может сосать палец и чувствовать боль, появляются первые рефлексы. </a:t>
            </a:r>
            <a:br>
              <a:rPr lang="ru-RU" sz="2400"/>
            </a:br>
            <a:r>
              <a:rPr lang="ru-RU" sz="2400"/>
              <a:t>Зародыш вырастает с 10 до 35-40 мм и начинает внешне напоминать человека. С начала 9-й недели он уже называется плодом. </a:t>
            </a:r>
            <a:br>
              <a:rPr lang="ru-RU" sz="2400"/>
            </a:br>
            <a:endParaRPr lang="ru-RU" sz="2400"/>
          </a:p>
        </p:txBody>
      </p:sp>
      <p:pic>
        <p:nvPicPr>
          <p:cNvPr id="117765" name="Picture 5" descr="post-9896-1116983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5892" name="Picture 4" descr="Slid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6916" name="Picture 4" descr="Slid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7940" name="Picture 4" descr="Slid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8964" name="Picture 4" descr="Slid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9988" name="Picture 4" descr="Slid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Винные пятна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1012" name="Picture 4" descr="Slid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0198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Туберозный склероз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3060" name="Picture 4" descr="Slid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66800"/>
            <a:ext cx="5715000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347</TotalTime>
  <Words>2224</Words>
  <Application>Microsoft Office PowerPoint</Application>
  <PresentationFormat>Экран (4:3)</PresentationFormat>
  <Paragraphs>220</Paragraphs>
  <Slides>96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1" baseType="lpstr">
      <vt:lpstr>Arial</vt:lpstr>
      <vt:lpstr>Times New Roman</vt:lpstr>
      <vt:lpstr>Wingdings</vt:lpstr>
      <vt:lpstr>Arial Black</vt:lpstr>
      <vt:lpstr>Скругленный</vt:lpstr>
      <vt:lpstr>Розвиток Центральної Нервової Системи у плода та новонародженого</vt:lpstr>
      <vt:lpstr>Слайд 2</vt:lpstr>
      <vt:lpstr>План лекции</vt:lpstr>
      <vt:lpstr>Слайд 4</vt:lpstr>
      <vt:lpstr>Слайд 5</vt:lpstr>
      <vt:lpstr>Как развивается мозг – начальные факты</vt:lpstr>
      <vt:lpstr>Три зародышевых листка</vt:lpstr>
      <vt:lpstr>Нормальный состав СМЖ у новорожденного</vt:lpstr>
      <vt:lpstr>9 недель</vt:lpstr>
      <vt:lpstr>10-11 недель</vt:lpstr>
      <vt:lpstr>13 недель</vt:lpstr>
      <vt:lpstr>Слайд 12</vt:lpstr>
      <vt:lpstr>Слайд 13</vt:lpstr>
      <vt:lpstr>Слайд 14</vt:lpstr>
      <vt:lpstr>В течение внутриутробного развития мозг развивается с очень большой скоростью. </vt:lpstr>
      <vt:lpstr>Микроструктуры головного мозга</vt:lpstr>
      <vt:lpstr>Роль глии</vt:lpstr>
      <vt:lpstr>Роль глии</vt:lpstr>
      <vt:lpstr>Развитие коры</vt:lpstr>
      <vt:lpstr>Развитие коры</vt:lpstr>
      <vt:lpstr>Слайд 21</vt:lpstr>
      <vt:lpstr>Формирование борозд головного мозга</vt:lpstr>
      <vt:lpstr>Слайд 23</vt:lpstr>
      <vt:lpstr>Как диагностировать микроцефалию и макроцефалию?</vt:lpstr>
      <vt:lpstr>Главные моменты, влияющие на развитие головного мозга</vt:lpstr>
      <vt:lpstr>Слайд 26</vt:lpstr>
      <vt:lpstr>Приключения голубого карбункула</vt:lpstr>
      <vt:lpstr>Слайд 28</vt:lpstr>
      <vt:lpstr>Знали ли Вы, что….. </vt:lpstr>
      <vt:lpstr>Знали ли Вы, что….. </vt:lpstr>
      <vt:lpstr>Знали ли Вы, что….. </vt:lpstr>
      <vt:lpstr>Вестибулярный аппарат</vt:lpstr>
      <vt:lpstr>Обоняние</vt:lpstr>
      <vt:lpstr>Обоняние</vt:lpstr>
      <vt:lpstr>Вкус</vt:lpstr>
      <vt:lpstr>Зрение</vt:lpstr>
      <vt:lpstr>Слух</vt:lpstr>
      <vt:lpstr>Знали ли Вы, что….. </vt:lpstr>
      <vt:lpstr>Слайд 39</vt:lpstr>
      <vt:lpstr>Особенности у недоношенных</vt:lpstr>
      <vt:lpstr>Особенности у недоношенных</vt:lpstr>
      <vt:lpstr>Объем и поверхность мозга ребенка №) недель гестации и 40 недель гестации. Т.О. Увеличение в 3 триместре!!!</vt:lpstr>
      <vt:lpstr>Менингеальные симптомы.</vt:lpstr>
      <vt:lpstr>Черепные нервы</vt:lpstr>
      <vt:lpstr>Слайд 45</vt:lpstr>
      <vt:lpstr>Черепные нервы</vt:lpstr>
      <vt:lpstr>Черепные нервы</vt:lpstr>
      <vt:lpstr>Слайд 48</vt:lpstr>
      <vt:lpstr>Слайд 49</vt:lpstr>
      <vt:lpstr>Черепные нервы</vt:lpstr>
      <vt:lpstr>Бульбарный синдром</vt:lpstr>
      <vt:lpstr>Псевдобульбарный синдром</vt:lpstr>
      <vt:lpstr>Двигательная сфера</vt:lpstr>
      <vt:lpstr>Слайд 54</vt:lpstr>
      <vt:lpstr>Безусловные рефлексы  (позиция ребенка на спине)</vt:lpstr>
      <vt:lpstr>Поисковый рефлекс Куссмауля</vt:lpstr>
      <vt:lpstr>Безусловные рефлексы  (позиция ребенка на спине)</vt:lpstr>
      <vt:lpstr>Сосательный рефлекс</vt:lpstr>
      <vt:lpstr>Безусловные рефлексы</vt:lpstr>
      <vt:lpstr> Безусловные рефлексы </vt:lpstr>
      <vt:lpstr>Хватательный рефлекс</vt:lpstr>
      <vt:lpstr>Безусловные рефлексы</vt:lpstr>
      <vt:lpstr>Слайд 63</vt:lpstr>
      <vt:lpstr>Безусловные рефлексы </vt:lpstr>
      <vt:lpstr>Безусловные рефлексы (рефлексы вертикальной позиции ребенка)</vt:lpstr>
      <vt:lpstr>Рефлекс опоры</vt:lpstr>
      <vt:lpstr>Безусловные рефлексы (позиция лежа на животе)</vt:lpstr>
      <vt:lpstr>Безусловные рефлексы (позиция лежа на животе)</vt:lpstr>
      <vt:lpstr>Гендерніе различия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Классификация ВЖК</vt:lpstr>
      <vt:lpstr>Классификация ВЖК</vt:lpstr>
      <vt:lpstr>Классификация ВЖК</vt:lpstr>
      <vt:lpstr>Лицо – зеркало головного мозга</vt:lpstr>
      <vt:lpstr>Слайд 81</vt:lpstr>
      <vt:lpstr>Штурге-Вебера</vt:lpstr>
      <vt:lpstr>Оценка мозговых функций</vt:lpstr>
      <vt:lpstr>Аномалии ментального статуса</vt:lpstr>
      <vt:lpstr>Слайд 85</vt:lpstr>
      <vt:lpstr>Нейромышечная зрелость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Винные пятна</vt:lpstr>
      <vt:lpstr>Туберозный склероз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Ирочка</dc:creator>
  <cp:lastModifiedBy>Ирочка</cp:lastModifiedBy>
  <cp:revision>6</cp:revision>
  <cp:lastPrinted>1601-01-01T00:00:00Z</cp:lastPrinted>
  <dcterms:created xsi:type="dcterms:W3CDTF">1601-01-01T00:00:00Z</dcterms:created>
  <dcterms:modified xsi:type="dcterms:W3CDTF">2013-02-18T14:12:22Z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