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 id="2147483676" r:id="rId2"/>
    <p:sldMasterId id="2147483677" r:id="rId3"/>
    <p:sldMasterId id="2147483678"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5143500" type="screen16x9"/>
  <p:notesSz cx="6858000" cy="9144000"/>
  <p:defaultTextStyle>
    <a:defPPr>
      <a:defRPr lang="ru-RU"/>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49" autoAdjust="0"/>
    <p:restoredTop sz="94660"/>
  </p:normalViewPr>
  <p:slideViewPr>
    <p:cSldViewPr snapToGrid="0">
      <p:cViewPr varScale="1">
        <p:scale>
          <a:sx n="83" d="100"/>
          <a:sy n="83" d="100"/>
        </p:scale>
        <p:origin x="-672" y="-6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Shape 3"/>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a:tailEn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7" name="Shape 152"/>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34818" name="Shape 153"/>
          <p:cNvSpPr>
            <a:spLocks noGrp="1" noRot="1" noChangeAspect="1"/>
          </p:cNvSpPr>
          <p:nvPr>
            <p:ph type="sldImg" idx="2"/>
          </p:nvPr>
        </p:nvSpPr>
        <p:spPr>
          <a:ln>
            <a:miter lim="800000"/>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49" name="Shape 220"/>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53250" name="Shape 221"/>
          <p:cNvSpPr>
            <a:spLocks noGrp="1" noRot="1" noChangeAspect="1"/>
          </p:cNvSpPr>
          <p:nvPr>
            <p:ph type="sldImg" idx="2"/>
          </p:nvPr>
        </p:nvSpPr>
        <p:spPr>
          <a:ln>
            <a:miter lim="800000"/>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7" name="Shape 230"/>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55298" name="Shape 231"/>
          <p:cNvSpPr>
            <a:spLocks noGrp="1" noRot="1" noChangeAspect="1"/>
          </p:cNvSpPr>
          <p:nvPr>
            <p:ph type="sldImg" idx="2"/>
          </p:nvPr>
        </p:nvSpPr>
        <p:spPr>
          <a:ln>
            <a:miter lim="800000"/>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5" name="Shape 158"/>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36866" name="Shape 159"/>
          <p:cNvSpPr>
            <a:spLocks noGrp="1" noRot="1" noChangeAspect="1"/>
          </p:cNvSpPr>
          <p:nvPr>
            <p:ph type="sldImg" idx="2"/>
          </p:nvPr>
        </p:nvSpPr>
        <p:spPr>
          <a:ln>
            <a:miter lim="800000"/>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3" name="Shape 164"/>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38914" name="Shape 165"/>
          <p:cNvSpPr>
            <a:spLocks noGrp="1" noRot="1" noChangeAspect="1"/>
          </p:cNvSpPr>
          <p:nvPr>
            <p:ph type="sldImg" idx="2"/>
          </p:nvPr>
        </p:nvSpPr>
        <p:spPr>
          <a:ln>
            <a:miter lim="800000"/>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1" name="Shape 170"/>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40962" name="Shape 171"/>
          <p:cNvSpPr>
            <a:spLocks noGrp="1" noRot="1" noChangeAspect="1"/>
          </p:cNvSpPr>
          <p:nvPr>
            <p:ph type="sldImg" idx="2"/>
          </p:nvPr>
        </p:nvSpPr>
        <p:spPr>
          <a:ln>
            <a:miter lim="800000"/>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9" name="Shape 177"/>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43010" name="Shape 178"/>
          <p:cNvSpPr>
            <a:spLocks noGrp="1" noRot="1" noChangeAspect="1"/>
          </p:cNvSpPr>
          <p:nvPr>
            <p:ph type="sldImg" idx="2"/>
          </p:nvPr>
        </p:nvSpPr>
        <p:spPr>
          <a:ln>
            <a:miter lim="800000"/>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Shape 185"/>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45058" name="Shape 186"/>
          <p:cNvSpPr>
            <a:spLocks noGrp="1" noRot="1" noChangeAspect="1"/>
          </p:cNvSpPr>
          <p:nvPr>
            <p:ph type="sldImg" idx="2"/>
          </p:nvPr>
        </p:nvSpPr>
        <p:spPr>
          <a:ln>
            <a:miter lim="800000"/>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Shape 193"/>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47106" name="Shape 194"/>
          <p:cNvSpPr>
            <a:spLocks noGrp="1" noRot="1" noChangeAspect="1"/>
          </p:cNvSpPr>
          <p:nvPr>
            <p:ph type="sldImg" idx="2"/>
          </p:nvPr>
        </p:nvSpPr>
        <p:spPr>
          <a:ln>
            <a:miter lim="800000"/>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Shape 202"/>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49154" name="Shape 203"/>
          <p:cNvSpPr>
            <a:spLocks noGrp="1" noRot="1" noChangeAspect="1"/>
          </p:cNvSpPr>
          <p:nvPr>
            <p:ph type="sldImg" idx="2"/>
          </p:nvPr>
        </p:nvSpPr>
        <p:spPr>
          <a:ln>
            <a:miter lim="800000"/>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1" name="Shape 211"/>
          <p:cNvSpPr txBox="1">
            <a:spLocks noGrp="1"/>
          </p:cNvSpPr>
          <p:nvPr>
            <p:ph type="body" idx="1"/>
          </p:nvPr>
        </p:nvSpPr>
        <p:spPr bwMode="auto">
          <a:noFill/>
        </p:spPr>
        <p:txBody>
          <a:bodyPr vert="horz" numCol="1" anchor="ctr" compatLnSpc="1">
            <a:prstTxWarp prst="textNoShape">
              <a:avLst/>
            </a:prstTxWarp>
          </a:bodyPr>
          <a:lstStyle/>
          <a:p>
            <a:pPr eaLnBrk="1" hangingPunct="1">
              <a:spcBef>
                <a:spcPct val="0"/>
              </a:spcBef>
              <a:buSzTx/>
              <a:buFontTx/>
              <a:buNone/>
            </a:pPr>
            <a:endParaRPr lang="ru-RU" smtClean="0"/>
          </a:p>
        </p:txBody>
      </p:sp>
      <p:sp>
        <p:nvSpPr>
          <p:cNvPr id="51202" name="Shape 212"/>
          <p:cNvSpPr>
            <a:spLocks noGrp="1" noRot="1" noChangeAspect="1"/>
          </p:cNvSpPr>
          <p:nvPr>
            <p:ph type="sldImg" idx="2"/>
          </p:nvPr>
        </p:nvSpPr>
        <p:spPr>
          <a:ln>
            <a:miter lim="800000"/>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anchor="b"/>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4" name="Shape 12"/>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D2589C27-127D-4BED-AF97-037F1644398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anchor="b"/>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 name="Shape 47"/>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73B18824-51C6-4ACA-A615-FBA0F31B7DE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48"/>
        <p:cNvGrpSpPr/>
        <p:nvPr/>
      </p:nvGrpSpPr>
      <p:grpSpPr>
        <a:xfrm>
          <a:off x="0" y="0"/>
          <a:ext cx="0" cy="0"/>
          <a:chOff x="0" y="0"/>
          <a:chExt cx="0" cy="0"/>
        </a:xfrm>
      </p:grpSpPr>
      <p:sp>
        <p:nvSpPr>
          <p:cNvPr id="2" name="Shape 49"/>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D6F141B9-6E93-43DF-8B86-EBB59B19546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 Images">
    <p:spTree>
      <p:nvGrpSpPr>
        <p:cNvPr id="1" name="Shape 56"/>
        <p:cNvGrpSpPr/>
        <p:nvPr/>
      </p:nvGrpSpPr>
      <p:grpSpPr>
        <a:xfrm>
          <a:off x="0" y="0"/>
          <a:ext cx="0" cy="0"/>
          <a:chOff x="0" y="0"/>
          <a:chExt cx="0" cy="0"/>
        </a:xfrm>
      </p:grpSpPr>
      <p:grpSp>
        <p:nvGrpSpPr>
          <p:cNvPr id="4" name="Shape 59"/>
          <p:cNvGrpSpPr>
            <a:grpSpLocks/>
          </p:cNvGrpSpPr>
          <p:nvPr/>
        </p:nvGrpSpPr>
        <p:grpSpPr bwMode="auto">
          <a:xfrm>
            <a:off x="0" y="595313"/>
            <a:ext cx="9140825" cy="1836737"/>
            <a:chOff x="0" y="1074510"/>
            <a:chExt cx="9141074" cy="1835951"/>
          </a:xfrm>
        </p:grpSpPr>
        <p:pic>
          <p:nvPicPr>
            <p:cNvPr id="5" name="Shape 60"/>
            <p:cNvPicPr preferRelativeResize="0">
              <a:picLocks noChangeAspect="1" noChangeArrowheads="1"/>
            </p:cNvPicPr>
            <p:nvPr/>
          </p:nvPicPr>
          <p:blipFill>
            <a:blip r:embed="rId2"/>
            <a:srcRect/>
            <a:stretch>
              <a:fillRect/>
            </a:stretch>
          </p:blipFill>
          <p:spPr bwMode="auto">
            <a:xfrm>
              <a:off x="0" y="1084587"/>
              <a:ext cx="1823679" cy="1823679"/>
            </a:xfrm>
            <a:prstGeom prst="rect">
              <a:avLst/>
            </a:prstGeom>
            <a:noFill/>
            <a:ln w="9525">
              <a:noFill/>
              <a:miter lim="800000"/>
              <a:headEnd/>
              <a:tailEnd/>
            </a:ln>
          </p:spPr>
        </p:pic>
        <p:pic>
          <p:nvPicPr>
            <p:cNvPr id="6" name="Shape 61"/>
            <p:cNvPicPr preferRelativeResize="0">
              <a:picLocks noChangeAspect="1" noChangeArrowheads="1"/>
            </p:cNvPicPr>
            <p:nvPr/>
          </p:nvPicPr>
          <p:blipFill>
            <a:blip r:embed="rId3"/>
            <a:srcRect/>
            <a:stretch>
              <a:fillRect/>
            </a:stretch>
          </p:blipFill>
          <p:spPr bwMode="auto">
            <a:xfrm>
              <a:off x="1828800" y="1074510"/>
              <a:ext cx="1825874" cy="1825874"/>
            </a:xfrm>
            <a:prstGeom prst="rect">
              <a:avLst/>
            </a:prstGeom>
            <a:noFill/>
            <a:ln w="9525">
              <a:noFill/>
              <a:miter lim="800000"/>
              <a:headEnd/>
              <a:tailEnd/>
            </a:ln>
          </p:spPr>
        </p:pic>
        <p:pic>
          <p:nvPicPr>
            <p:cNvPr id="7" name="Shape 62"/>
            <p:cNvPicPr preferRelativeResize="0">
              <a:picLocks noChangeAspect="1" noChangeArrowheads="1"/>
            </p:cNvPicPr>
            <p:nvPr/>
          </p:nvPicPr>
          <p:blipFill>
            <a:blip r:embed="rId4"/>
            <a:srcRect/>
            <a:stretch>
              <a:fillRect/>
            </a:stretch>
          </p:blipFill>
          <p:spPr bwMode="auto">
            <a:xfrm>
              <a:off x="3657600" y="1084587"/>
              <a:ext cx="1825874" cy="1825874"/>
            </a:xfrm>
            <a:prstGeom prst="rect">
              <a:avLst/>
            </a:prstGeom>
            <a:noFill/>
            <a:ln w="9525">
              <a:noFill/>
              <a:miter lim="800000"/>
              <a:headEnd/>
              <a:tailEnd/>
            </a:ln>
          </p:spPr>
        </p:pic>
        <p:pic>
          <p:nvPicPr>
            <p:cNvPr id="8" name="Shape 63"/>
            <p:cNvPicPr preferRelativeResize="0">
              <a:picLocks noChangeAspect="1" noChangeArrowheads="1"/>
            </p:cNvPicPr>
            <p:nvPr/>
          </p:nvPicPr>
          <p:blipFill>
            <a:blip r:embed="rId5"/>
            <a:srcRect/>
            <a:stretch>
              <a:fillRect/>
            </a:stretch>
          </p:blipFill>
          <p:spPr bwMode="auto">
            <a:xfrm>
              <a:off x="5486400" y="1084587"/>
              <a:ext cx="1825874" cy="1825874"/>
            </a:xfrm>
            <a:prstGeom prst="rect">
              <a:avLst/>
            </a:prstGeom>
            <a:noFill/>
            <a:ln w="9525">
              <a:noFill/>
              <a:miter lim="800000"/>
              <a:headEnd/>
              <a:tailEnd/>
            </a:ln>
          </p:spPr>
        </p:pic>
        <p:pic>
          <p:nvPicPr>
            <p:cNvPr id="9" name="Shape 64"/>
            <p:cNvPicPr preferRelativeResize="0">
              <a:picLocks noChangeAspect="1" noChangeArrowheads="1"/>
            </p:cNvPicPr>
            <p:nvPr/>
          </p:nvPicPr>
          <p:blipFill>
            <a:blip r:embed="rId6"/>
            <a:srcRect/>
            <a:stretch>
              <a:fillRect/>
            </a:stretch>
          </p:blipFill>
          <p:spPr bwMode="auto">
            <a:xfrm>
              <a:off x="7315200" y="1084587"/>
              <a:ext cx="1825874" cy="1825874"/>
            </a:xfrm>
            <a:prstGeom prst="rect">
              <a:avLst/>
            </a:prstGeom>
            <a:noFill/>
            <a:ln w="9525">
              <a:noFill/>
              <a:miter lim="800000"/>
              <a:headEnd/>
              <a:tailEnd/>
            </a:ln>
          </p:spPr>
        </p:pic>
      </p:grpSp>
      <p:sp>
        <p:nvSpPr>
          <p:cNvPr id="57" name="Shape 57"/>
          <p:cNvSpPr txBox="1">
            <a:spLocks noGrp="1"/>
          </p:cNvSpPr>
          <p:nvPr>
            <p:ph type="ctrTitle"/>
          </p:nvPr>
        </p:nvSpPr>
        <p:spPr>
          <a:xfrm>
            <a:off x="571499" y="2571988"/>
            <a:ext cx="7917982" cy="677941"/>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33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58" name="Shape 58"/>
          <p:cNvSpPr txBox="1">
            <a:spLocks noGrp="1"/>
          </p:cNvSpPr>
          <p:nvPr>
            <p:ph type="subTitle" idx="1"/>
          </p:nvPr>
        </p:nvSpPr>
        <p:spPr>
          <a:xfrm>
            <a:off x="571499" y="3318987"/>
            <a:ext cx="7917982" cy="933212"/>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21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Slide Place in Images">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571499" y="2571988"/>
            <a:ext cx="7917982" cy="677941"/>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33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67" name="Shape 67"/>
          <p:cNvSpPr txBox="1">
            <a:spLocks noGrp="1"/>
          </p:cNvSpPr>
          <p:nvPr>
            <p:ph type="subTitle" idx="1"/>
          </p:nvPr>
        </p:nvSpPr>
        <p:spPr>
          <a:xfrm>
            <a:off x="571499" y="3318987"/>
            <a:ext cx="7917982" cy="933212"/>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21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Divider Slide">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514349" y="1705089"/>
            <a:ext cx="8141168" cy="677941"/>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33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76" name="Shape 76"/>
          <p:cNvSpPr txBox="1">
            <a:spLocks noGrp="1"/>
          </p:cNvSpPr>
          <p:nvPr>
            <p:ph type="subTitle" idx="1"/>
          </p:nvPr>
        </p:nvSpPr>
        <p:spPr>
          <a:xfrm>
            <a:off x="514349" y="2452088"/>
            <a:ext cx="8141168" cy="933212"/>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21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ontent Slide_OneColumnBullets">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84" name="Shape 84"/>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2"/>
          </p:nvPr>
        </p:nvSpPr>
        <p:spPr>
          <a:xfrm>
            <a:off x="297611" y="1369219"/>
            <a:ext cx="8531162"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ontent Slide_TwoColumnBullets">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88" name="Shape 88"/>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2"/>
          </p:nvPr>
        </p:nvSpPr>
        <p:spPr>
          <a:xfrm>
            <a:off x="297611"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body" idx="3"/>
          </p:nvPr>
        </p:nvSpPr>
        <p:spPr>
          <a:xfrm>
            <a:off x="4672294"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ntent Slide_TwoColumnBulletsGraphic">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93" name="Shape 93"/>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body" idx="2"/>
          </p:nvPr>
        </p:nvSpPr>
        <p:spPr>
          <a:xfrm>
            <a:off x="297611"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body" idx="3"/>
          </p:nvPr>
        </p:nvSpPr>
        <p:spPr>
          <a:xfrm>
            <a:off x="4563191" y="1369219"/>
            <a:ext cx="4265581" cy="3107531"/>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ontent Slide_TwoColumnBullets2Graphics">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98" name="Shape 98"/>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2"/>
          </p:nvPr>
        </p:nvSpPr>
        <p:spPr>
          <a:xfrm>
            <a:off x="297611"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body" idx="3"/>
          </p:nvPr>
        </p:nvSpPr>
        <p:spPr>
          <a:xfrm>
            <a:off x="4563191" y="1369219"/>
            <a:ext cx="4265581" cy="1489484"/>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body" idx="4"/>
          </p:nvPr>
        </p:nvSpPr>
        <p:spPr>
          <a:xfrm>
            <a:off x="4563191" y="2991236"/>
            <a:ext cx="4265581" cy="148587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ontent Slide_BulletsTextObject">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04" name="Shape 104"/>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2"/>
          </p:nvPr>
        </p:nvSpPr>
        <p:spPr>
          <a:xfrm>
            <a:off x="297611" y="1369219"/>
            <a:ext cx="4156479"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body" idx="3"/>
          </p:nvPr>
        </p:nvSpPr>
        <p:spPr>
          <a:xfrm>
            <a:off x="4563191" y="2506856"/>
            <a:ext cx="4265581" cy="197025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body" idx="4"/>
          </p:nvPr>
        </p:nvSpPr>
        <p:spPr>
          <a:xfrm>
            <a:off x="4563190" y="1369219"/>
            <a:ext cx="4265581" cy="98474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anchor="ctr"/>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3" name="Shape 15"/>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750B7BC8-EE5E-47B8-8816-2E7D2ADB9122}"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ontent Slide_ObjectTextBullets">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10" name="Shape 110"/>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2"/>
          </p:nvPr>
        </p:nvSpPr>
        <p:spPr>
          <a:xfrm>
            <a:off x="4563190" y="2506856"/>
            <a:ext cx="4265581" cy="1970252"/>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body" idx="3"/>
          </p:nvPr>
        </p:nvSpPr>
        <p:spPr>
          <a:xfrm>
            <a:off x="297611" y="1368835"/>
            <a:ext cx="4149260" cy="3108274"/>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body" idx="4"/>
          </p:nvPr>
        </p:nvSpPr>
        <p:spPr>
          <a:xfrm>
            <a:off x="4563190" y="1369219"/>
            <a:ext cx="4265581" cy="98474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ontent Slide_Bullets3Objects">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16" name="Shape 116"/>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body" idx="2"/>
          </p:nvPr>
        </p:nvSpPr>
        <p:spPr>
          <a:xfrm>
            <a:off x="297611" y="3032870"/>
            <a:ext cx="4149260" cy="1444238"/>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3"/>
          </p:nvPr>
        </p:nvSpPr>
        <p:spPr>
          <a:xfrm>
            <a:off x="297611" y="1368835"/>
            <a:ext cx="4149260" cy="1511525"/>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body" idx="4"/>
          </p:nvPr>
        </p:nvSpPr>
        <p:spPr>
          <a:xfrm>
            <a:off x="4634565" y="1368835"/>
            <a:ext cx="4194209" cy="1511525"/>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body" idx="5"/>
          </p:nvPr>
        </p:nvSpPr>
        <p:spPr>
          <a:xfrm>
            <a:off x="4634565" y="3032870"/>
            <a:ext cx="4194209" cy="1448692"/>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ontent Slide_BulletsSmallObjectLarge">
    <p:spTree>
      <p:nvGrpSpPr>
        <p:cNvPr id="1" name="Shape 121"/>
        <p:cNvGrpSpPr/>
        <p:nvPr/>
      </p:nvGrpSpPr>
      <p:grpSpPr>
        <a:xfrm>
          <a:off x="0" y="0"/>
          <a:ext cx="0" cy="0"/>
          <a:chOff x="0" y="0"/>
          <a:chExt cx="0" cy="0"/>
        </a:xfrm>
      </p:grpSpPr>
      <p:sp>
        <p:nvSpPr>
          <p:cNvPr id="122" name="Shape 122"/>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23" name="Shape 123"/>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body" idx="2"/>
          </p:nvPr>
        </p:nvSpPr>
        <p:spPr>
          <a:xfrm>
            <a:off x="297611" y="1369219"/>
            <a:ext cx="2654938" cy="3107891"/>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body" idx="3"/>
          </p:nvPr>
        </p:nvSpPr>
        <p:spPr>
          <a:xfrm>
            <a:off x="3082490" y="1369219"/>
            <a:ext cx="5746282" cy="3107891"/>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ontent Slide_BulletsTextObjectRight">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28" name="Shape 128"/>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29" name="Shape 129"/>
          <p:cNvSpPr txBox="1">
            <a:spLocks noGrp="1"/>
          </p:cNvSpPr>
          <p:nvPr>
            <p:ph type="body" idx="2"/>
          </p:nvPr>
        </p:nvSpPr>
        <p:spPr>
          <a:xfrm>
            <a:off x="297611" y="1369219"/>
            <a:ext cx="4156479" cy="2067000"/>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30" name="Shape 130"/>
          <p:cNvSpPr txBox="1">
            <a:spLocks noGrp="1"/>
          </p:cNvSpPr>
          <p:nvPr>
            <p:ph type="body" idx="3"/>
          </p:nvPr>
        </p:nvSpPr>
        <p:spPr>
          <a:xfrm>
            <a:off x="4563191" y="1369219"/>
            <a:ext cx="4265581" cy="3107891"/>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31" name="Shape 131"/>
          <p:cNvSpPr txBox="1">
            <a:spLocks noGrp="1"/>
          </p:cNvSpPr>
          <p:nvPr>
            <p:ph type="body" idx="4"/>
          </p:nvPr>
        </p:nvSpPr>
        <p:spPr>
          <a:xfrm>
            <a:off x="297610" y="3522846"/>
            <a:ext cx="4156480" cy="95426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Blank">
    <p:spTree>
      <p:nvGrpSpPr>
        <p:cNvPr id="1" name="Shape 132"/>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ontent Slide_TextA">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35" name="Shape 135"/>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36" name="Shape 136"/>
          <p:cNvSpPr txBox="1">
            <a:spLocks noGrp="1"/>
          </p:cNvSpPr>
          <p:nvPr>
            <p:ph type="body" idx="2"/>
          </p:nvPr>
        </p:nvSpPr>
        <p:spPr>
          <a:xfrm>
            <a:off x="297611" y="1913663"/>
            <a:ext cx="8531162" cy="1941256"/>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body" idx="3"/>
          </p:nvPr>
        </p:nvSpPr>
        <p:spPr>
          <a:xfrm>
            <a:off x="297611" y="1300461"/>
            <a:ext cx="8531162" cy="529065"/>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38" name="Shape 138"/>
          <p:cNvSpPr txBox="1">
            <a:spLocks noGrp="1"/>
          </p:cNvSpPr>
          <p:nvPr>
            <p:ph type="body" idx="4"/>
          </p:nvPr>
        </p:nvSpPr>
        <p:spPr>
          <a:xfrm>
            <a:off x="297611" y="3949093"/>
            <a:ext cx="8531162" cy="529065"/>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0066A1"/>
              </a:buClr>
              <a:buSzPct val="100000"/>
              <a:buFont typeface="Arial"/>
              <a:buChar char="●"/>
              <a:defRPr sz="1400" b="1" i="1" u="none" strike="noStrike" cap="none">
                <a:solidFill>
                  <a:srgbClr val="0066A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ontent Slide_TextTwoColumn">
    <p:spTree>
      <p:nvGrpSpPr>
        <p:cNvPr id="1" name="Shape 139"/>
        <p:cNvGrpSpPr/>
        <p:nvPr/>
      </p:nvGrpSpPr>
      <p:grpSpPr>
        <a:xfrm>
          <a:off x="0" y="0"/>
          <a:ext cx="0" cy="0"/>
          <a:chOff x="0" y="0"/>
          <a:chExt cx="0" cy="0"/>
        </a:xfrm>
      </p:grpSpPr>
      <p:sp>
        <p:nvSpPr>
          <p:cNvPr id="140" name="Shape 140"/>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41" name="Shape 141"/>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body" idx="2"/>
          </p:nvPr>
        </p:nvSpPr>
        <p:spPr>
          <a:xfrm>
            <a:off x="297610" y="3190775"/>
            <a:ext cx="4271983" cy="1287384"/>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3"/>
          </p:nvPr>
        </p:nvSpPr>
        <p:spPr>
          <a:xfrm>
            <a:off x="297611" y="1300461"/>
            <a:ext cx="8531162" cy="1796468"/>
          </a:xfrm>
          <a:prstGeom prst="rect">
            <a:avLst/>
          </a:prstGeom>
          <a:noFill/>
          <a:ln>
            <a:noFill/>
          </a:ln>
        </p:spPr>
        <p:txBody>
          <a:bodyPr wrap="square" lIns="68575" tIns="68575" rIns="68575" bIns="68575" anchor="t" anchorCtr="0"/>
          <a:lstStyle>
            <a:lvl1pPr marL="0" marR="0" lvl="0" indent="0" algn="l" rtl="0">
              <a:lnSpc>
                <a:spcPct val="90000"/>
              </a:lnSpc>
              <a:spcBef>
                <a:spcPts val="800"/>
              </a:spcBef>
              <a:spcAft>
                <a:spcPts val="0"/>
              </a:spcAft>
              <a:buClr>
                <a:schemeClr val="dk1"/>
              </a:buClr>
              <a:buSzPct val="100000"/>
              <a:buFont typeface="Arial"/>
              <a:buChar char="●"/>
              <a:defRPr sz="1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body" idx="4"/>
          </p:nvPr>
        </p:nvSpPr>
        <p:spPr>
          <a:xfrm>
            <a:off x="4656221" y="3190774"/>
            <a:ext cx="4172552" cy="1286335"/>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Content Slide_BulletsTextBelowObject">
    <p:spTree>
      <p:nvGrpSpPr>
        <p:cNvPr id="1" name="Shape 145"/>
        <p:cNvGrpSpPr/>
        <p:nvPr/>
      </p:nvGrpSpPr>
      <p:grpSpPr>
        <a:xfrm>
          <a:off x="0" y="0"/>
          <a:ext cx="0" cy="0"/>
          <a:chOff x="0" y="0"/>
          <a:chExt cx="0" cy="0"/>
        </a:xfrm>
      </p:grpSpPr>
      <p:sp>
        <p:nvSpPr>
          <p:cNvPr id="146" name="Shape 146"/>
          <p:cNvSpPr txBox="1">
            <a:spLocks noGrp="1"/>
          </p:cNvSpPr>
          <p:nvPr>
            <p:ph type="ctrTitle"/>
          </p:nvPr>
        </p:nvSpPr>
        <p:spPr>
          <a:xfrm>
            <a:off x="297611" y="424066"/>
            <a:ext cx="8531162" cy="391130"/>
          </a:xfrm>
          <a:prstGeom prst="rect">
            <a:avLst/>
          </a:prstGeom>
          <a:noFill/>
          <a:ln>
            <a:noFill/>
          </a:ln>
        </p:spPr>
        <p:txBody>
          <a:bodyPr wrap="square" lIns="68575" tIns="68575" rIns="68575" bIns="68575" anchor="t" anchorCtr="0"/>
          <a:lstStyle>
            <a:lvl1pPr marL="0" marR="0" lvl="0" indent="0" algn="l" rtl="0">
              <a:lnSpc>
                <a:spcPct val="90000"/>
              </a:lnSpc>
              <a:spcBef>
                <a:spcPts val="0"/>
              </a:spcBef>
              <a:buClr>
                <a:srgbClr val="0066A1"/>
              </a:buClr>
              <a:buSzPct val="100000"/>
              <a:buFont typeface="Calibri"/>
              <a:buNone/>
              <a:defRPr sz="2600" b="1" i="0" u="none" strike="noStrike" cap="none">
                <a:solidFill>
                  <a:srgbClr val="0066A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47" name="Shape 147"/>
          <p:cNvSpPr txBox="1">
            <a:spLocks noGrp="1"/>
          </p:cNvSpPr>
          <p:nvPr>
            <p:ph type="subTitle" idx="1"/>
          </p:nvPr>
        </p:nvSpPr>
        <p:spPr>
          <a:xfrm>
            <a:off x="297611" y="899332"/>
            <a:ext cx="8531162" cy="316993"/>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7F7F7F"/>
              </a:buClr>
              <a:buSzPct val="100000"/>
              <a:buFont typeface="Arial"/>
              <a:buNone/>
              <a:defRPr sz="1800" b="1" i="1" u="none" strike="noStrike" cap="none">
                <a:solidFill>
                  <a:srgbClr val="7F7F7F"/>
                </a:solidFill>
                <a:latin typeface="Calibri"/>
                <a:ea typeface="Calibri"/>
                <a:cs typeface="Calibri"/>
                <a:sym typeface="Calibri"/>
              </a:defRPr>
            </a:lvl1pPr>
            <a:lvl2pPr marL="342900" marR="0" lvl="1" indent="0" algn="ctr" rtl="0">
              <a:lnSpc>
                <a:spcPct val="90000"/>
              </a:lnSpc>
              <a:spcBef>
                <a:spcPts val="400"/>
              </a:spcBef>
              <a:buClr>
                <a:schemeClr val="dk1"/>
              </a:buClr>
              <a:buSzPct val="1000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SzPct val="1000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SzPct val="1000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48" name="Shape 148"/>
          <p:cNvSpPr txBox="1">
            <a:spLocks noGrp="1"/>
          </p:cNvSpPr>
          <p:nvPr>
            <p:ph type="body" idx="2"/>
          </p:nvPr>
        </p:nvSpPr>
        <p:spPr>
          <a:xfrm>
            <a:off x="297611" y="1300461"/>
            <a:ext cx="4401923" cy="2352326"/>
          </a:xfrm>
          <a:prstGeom prst="rect">
            <a:avLst/>
          </a:prstGeom>
          <a:noFill/>
          <a:ln>
            <a:noFill/>
          </a:ln>
        </p:spPr>
        <p:txBody>
          <a:bodyPr wrap="square" lIns="68575" tIns="68575" rIns="68575" bIns="68575" anchor="t" anchorCtr="0"/>
          <a:lstStyle>
            <a:lvl1pPr marL="342900" marR="0" lvl="0" indent="-279400" algn="l" rtl="0">
              <a:lnSpc>
                <a:spcPct val="90000"/>
              </a:lnSpc>
              <a:spcBef>
                <a:spcPts val="800"/>
              </a:spcBef>
              <a:buClr>
                <a:srgbClr val="0066A1"/>
              </a:buClr>
              <a:buSzPct val="60000"/>
              <a:buFont typeface="Merriweather Sans"/>
              <a:buChar char="▶"/>
              <a:defRPr sz="1500" b="0" i="0" u="none" strike="noStrike" cap="none">
                <a:solidFill>
                  <a:schemeClr val="dk1"/>
                </a:solidFill>
                <a:latin typeface="Calibri"/>
                <a:ea typeface="Calibri"/>
                <a:cs typeface="Calibri"/>
                <a:sym typeface="Calibri"/>
              </a:defRPr>
            </a:lvl1pPr>
            <a:lvl2pPr marL="596900" marR="0" lvl="1" indent="-165100" algn="l" rtl="0">
              <a:lnSpc>
                <a:spcPct val="90000"/>
              </a:lnSpc>
              <a:spcBef>
                <a:spcPts val="4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2pPr>
            <a:lvl3pPr marL="939800" marR="0" lvl="2" indent="-177800" algn="l" rtl="0">
              <a:lnSpc>
                <a:spcPct val="90000"/>
              </a:lnSpc>
              <a:spcBef>
                <a:spcPts val="400"/>
              </a:spcBef>
              <a:buClr>
                <a:srgbClr val="0066A1"/>
              </a:buClr>
              <a:buSzPct val="100000"/>
              <a:buFont typeface="Noto Sans Symbols"/>
              <a:buChar char="▪"/>
              <a:defRPr sz="1200" b="0" i="0" u="none" strike="noStrike" cap="none">
                <a:solidFill>
                  <a:schemeClr val="dk1"/>
                </a:solidFill>
                <a:latin typeface="Calibri"/>
                <a:ea typeface="Calibri"/>
                <a:cs typeface="Calibri"/>
                <a:sym typeface="Calibri"/>
              </a:defRPr>
            </a:lvl3pPr>
            <a:lvl4pPr marL="1244600" marR="0" lvl="3"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4pPr>
            <a:lvl5pPr marL="1587500" marR="0" lvl="4" indent="-152400" algn="l" rtl="0">
              <a:lnSpc>
                <a:spcPct val="90000"/>
              </a:lnSpc>
              <a:spcBef>
                <a:spcPts val="400"/>
              </a:spcBef>
              <a:buClr>
                <a:srgbClr val="0066A1"/>
              </a:buClr>
              <a:buSzPct val="100000"/>
              <a:buFont typeface="Noto Sans Symbols"/>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49" name="Shape 149"/>
          <p:cNvSpPr txBox="1">
            <a:spLocks noGrp="1"/>
          </p:cNvSpPr>
          <p:nvPr>
            <p:ph type="body" idx="3"/>
          </p:nvPr>
        </p:nvSpPr>
        <p:spPr>
          <a:xfrm>
            <a:off x="297611" y="3736924"/>
            <a:ext cx="4401923" cy="741235"/>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rgbClr val="0066A1"/>
              </a:buClr>
              <a:buSzPct val="100000"/>
              <a:buFont typeface="Arial"/>
              <a:buChar char="●"/>
              <a:defRPr sz="1400" b="1" i="1" u="none" strike="noStrike" cap="none">
                <a:solidFill>
                  <a:srgbClr val="0066A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2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1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50" name="Shape 150"/>
          <p:cNvSpPr txBox="1">
            <a:spLocks noGrp="1"/>
          </p:cNvSpPr>
          <p:nvPr>
            <p:ph type="body" idx="4"/>
          </p:nvPr>
        </p:nvSpPr>
        <p:spPr>
          <a:xfrm>
            <a:off x="4833698" y="1300460"/>
            <a:ext cx="3995075" cy="3177698"/>
          </a:xfrm>
          <a:prstGeom prst="rect">
            <a:avLst/>
          </a:prstGeom>
          <a:noFill/>
          <a:ln>
            <a:noFill/>
          </a:ln>
        </p:spPr>
        <p:txBody>
          <a:bodyPr wrap="square" lIns="68575" tIns="68575" rIns="68575" bIns="68575" anchor="t" anchorCtr="0"/>
          <a:lstStyle>
            <a:lvl1pPr marL="0" marR="0" lvl="0" indent="0" algn="l" rtl="0">
              <a:lnSpc>
                <a:spcPct val="90000"/>
              </a:lnSpc>
              <a:spcBef>
                <a:spcPts val="800"/>
              </a:spcBef>
              <a:buClr>
                <a:schemeClr val="dk1"/>
              </a:buClr>
              <a:buSzPct val="100000"/>
              <a:buFont typeface="Arial"/>
              <a:buChar char="●"/>
              <a:defRPr sz="1400" b="0" i="1"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19"/>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B22E115C-C00F-4A1C-88F6-DCBB06BEDC4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5" name="Shape 24"/>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6C5166E1-5F93-463D-A91A-5BCD8589C68D}"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 name="Shape 27"/>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26908365-A0C4-4393-83E2-D2B5D744DE3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anchor="b"/>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 name="Shape 31"/>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E7DCD72B-1FD1-4269-AC75-C19226EAC46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anchor="ctr"/>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 name="Shape 34"/>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7ED0B500-D7F4-4AEF-B1FF-7D053EA0470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Section title and description">
    <p:spTree>
      <p:nvGrpSpPr>
        <p:cNvPr id="1" name="Shape 35"/>
        <p:cNvGrpSpPr/>
        <p:nvPr/>
      </p:nvGrpSpPr>
      <p:grpSpPr>
        <a:xfrm>
          <a:off x="0" y="0"/>
          <a:ext cx="0" cy="0"/>
          <a:chOff x="0" y="0"/>
          <a:chExt cx="0" cy="0"/>
        </a:xfrm>
      </p:grpSpPr>
      <p:sp>
        <p:nvSpPr>
          <p:cNvPr id="5" name="Shape 36"/>
          <p:cNvSpPr>
            <a:spLocks noChangeArrowheads="1"/>
          </p:cNvSpPr>
          <p:nvPr/>
        </p:nvSpPr>
        <p:spPr bwMode="auto">
          <a:xfrm>
            <a:off x="4572000" y="0"/>
            <a:ext cx="4572000" cy="5143500"/>
          </a:xfrm>
          <a:prstGeom prst="rect">
            <a:avLst/>
          </a:prstGeom>
          <a:solidFill>
            <a:schemeClr val="tx2"/>
          </a:solidFill>
          <a:ln w="9525">
            <a:noFill/>
            <a:miter lim="800000"/>
            <a:headEnd/>
            <a:tailEnd/>
          </a:ln>
        </p:spPr>
        <p:txBody>
          <a:bodyPr lIns="91425" tIns="91425" rIns="91425" bIns="91425" anchor="ctr"/>
          <a:lstStyle/>
          <a:p>
            <a:pPr>
              <a:defRPr/>
            </a:pPr>
            <a:endParaRPr lang="ru-RU"/>
          </a:p>
        </p:txBody>
      </p:sp>
      <p:sp>
        <p:nvSpPr>
          <p:cNvPr id="37" name="Shape 37"/>
          <p:cNvSpPr txBox="1">
            <a:spLocks noGrp="1"/>
          </p:cNvSpPr>
          <p:nvPr>
            <p:ph type="title"/>
          </p:nvPr>
        </p:nvSpPr>
        <p:spPr>
          <a:xfrm>
            <a:off x="265500" y="1233175"/>
            <a:ext cx="4045200" cy="1482300"/>
          </a:xfrm>
          <a:prstGeom prst="rect">
            <a:avLst/>
          </a:prstGeom>
        </p:spPr>
        <p:txBody>
          <a:bodyPr anchor="b"/>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anchor="ct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 name="Shape 40"/>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63315AF6-6380-483D-9822-A28C97FE405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anchor="ctr"/>
          <a:lstStyle>
            <a:lvl1pPr lvl="0">
              <a:lnSpc>
                <a:spcPct val="100000"/>
              </a:lnSpc>
              <a:spcBef>
                <a:spcPts val="0"/>
              </a:spcBef>
              <a:spcAft>
                <a:spcPts val="0"/>
              </a:spcAft>
              <a:buNone/>
              <a:defRPr/>
            </a:lvl1pPr>
          </a:lstStyle>
          <a:p>
            <a:endParaRPr/>
          </a:p>
        </p:txBody>
      </p:sp>
      <p:sp>
        <p:nvSpPr>
          <p:cNvPr id="3" name="Shape 43"/>
          <p:cNvSpPr txBox="1">
            <a:spLocks noGrp="1"/>
          </p:cNvSpPr>
          <p:nvPr>
            <p:ph type="sldNum" idx="10"/>
          </p:nvPr>
        </p:nvSpPr>
        <p:spPr bwMode="auto">
          <a:xfrm>
            <a:off x="8472488" y="4662488"/>
            <a:ext cx="549275" cy="39370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defRPr/>
            </a:lvl1pPr>
          </a:lstStyle>
          <a:p>
            <a:pPr>
              <a:defRPr/>
            </a:pPr>
            <a:fld id="{79EF5594-E180-4197-87BD-BE8E3D88144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4.gi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4.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11.gif"/><Relationship Id="rId2" Type="http://schemas.openxmlformats.org/officeDocument/2006/relationships/slideLayout" Target="../slideLayouts/slideLayout16.xml"/><Relationship Id="rId16" Type="http://schemas.openxmlformats.org/officeDocument/2006/relationships/image" Target="../media/image10.gi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2.gif"/><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311150" y="444500"/>
            <a:ext cx="8521700" cy="5730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7" name="Shape 7"/>
          <p:cNvSpPr txBox="1">
            <a:spLocks noGrp="1"/>
          </p:cNvSpPr>
          <p:nvPr>
            <p:ph type="body" idx="1"/>
          </p:nvPr>
        </p:nvSpPr>
        <p:spPr bwMode="auto">
          <a:xfrm>
            <a:off x="311150" y="1152525"/>
            <a:ext cx="8521700" cy="34163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
        <p:nvSpPr>
          <p:cNvPr id="1028" name="Shape 8"/>
          <p:cNvSpPr txBox="1">
            <a:spLocks noGrp="1"/>
          </p:cNvSpPr>
          <p:nvPr/>
        </p:nvSpPr>
        <p:spPr bwMode="auto">
          <a:xfrm>
            <a:off x="8472488" y="4662488"/>
            <a:ext cx="549275" cy="393700"/>
          </a:xfrm>
          <a:prstGeom prst="rect">
            <a:avLst/>
          </a:prstGeom>
          <a:noFill/>
          <a:ln w="9525">
            <a:noFill/>
            <a:miter lim="800000"/>
            <a:headEnd/>
            <a:tailEnd/>
          </a:ln>
        </p:spPr>
        <p:txBody>
          <a:bodyPr lIns="91425" tIns="91425" rIns="91425" bIns="91425" anchor="ctr"/>
          <a:lstStyle/>
          <a:p>
            <a:pPr algn="r">
              <a:defRPr/>
            </a:pPr>
            <a:fld id="{15EC28A2-858B-48B0-BBAC-9F0AFC9B66CA}" type="slidenum">
              <a:rPr lang="ru-RU" sz="1000">
                <a:solidFill>
                  <a:srgbClr val="595959"/>
                </a:solidFill>
              </a:rPr>
              <a:pPr algn="r">
                <a:defRPr/>
              </a:pPr>
              <a:t>‹#›</a:t>
            </a:fld>
            <a:endParaRPr lang="ru-RU" sz="1000">
              <a:solidFill>
                <a:srgbClr val="595959"/>
              </a:solidFill>
            </a:endParaRPr>
          </a:p>
        </p:txBody>
      </p:sp>
    </p:spTree>
  </p:cSld>
  <p:clrMap bg1="lt1" tx1="dk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charset="0"/>
          <a:cs typeface="Arial" charset="0"/>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Shape 51"/>
          <p:cNvPicPr preferRelativeResize="0">
            <a:picLocks noChangeAspect="1" noChangeArrowheads="1"/>
          </p:cNvPicPr>
          <p:nvPr/>
        </p:nvPicPr>
        <p:blipFill>
          <a:blip r:embed="rId4"/>
          <a:srcRect/>
          <a:stretch>
            <a:fillRect/>
          </a:stretch>
        </p:blipFill>
        <p:spPr bwMode="auto">
          <a:xfrm>
            <a:off x="0" y="0"/>
            <a:ext cx="9144000" cy="5132388"/>
          </a:xfrm>
          <a:prstGeom prst="rect">
            <a:avLst/>
          </a:prstGeom>
          <a:noFill/>
          <a:ln w="9525">
            <a:noFill/>
            <a:miter lim="800000"/>
            <a:headEnd/>
            <a:tailEnd/>
          </a:ln>
        </p:spPr>
      </p:pic>
      <p:pic>
        <p:nvPicPr>
          <p:cNvPr id="13315" name="Shape 52"/>
          <p:cNvPicPr preferRelativeResize="0">
            <a:picLocks noChangeAspect="1" noChangeArrowheads="1"/>
          </p:cNvPicPr>
          <p:nvPr/>
        </p:nvPicPr>
        <p:blipFill>
          <a:blip r:embed="rId5"/>
          <a:srcRect/>
          <a:stretch>
            <a:fillRect/>
          </a:stretch>
        </p:blipFill>
        <p:spPr bwMode="auto">
          <a:xfrm>
            <a:off x="0" y="3760788"/>
            <a:ext cx="9144000" cy="1381125"/>
          </a:xfrm>
          <a:prstGeom prst="rect">
            <a:avLst/>
          </a:prstGeom>
          <a:noFill/>
          <a:ln w="9525">
            <a:noFill/>
            <a:miter lim="800000"/>
            <a:headEnd/>
            <a:tailEnd/>
          </a:ln>
        </p:spPr>
      </p:pic>
      <p:pic>
        <p:nvPicPr>
          <p:cNvPr id="13316" name="Shape 53"/>
          <p:cNvPicPr preferRelativeResize="0">
            <a:picLocks noChangeAspect="1" noChangeArrowheads="1"/>
          </p:cNvPicPr>
          <p:nvPr/>
        </p:nvPicPr>
        <p:blipFill>
          <a:blip r:embed="rId6"/>
          <a:srcRect/>
          <a:stretch>
            <a:fillRect/>
          </a:stretch>
        </p:blipFill>
        <p:spPr bwMode="auto">
          <a:xfrm>
            <a:off x="0" y="0"/>
            <a:ext cx="9144000" cy="690563"/>
          </a:xfrm>
          <a:prstGeom prst="rect">
            <a:avLst/>
          </a:prstGeom>
          <a:noFill/>
          <a:ln w="9525">
            <a:noFill/>
            <a:miter lim="800000"/>
            <a:headEnd/>
            <a:tailEnd/>
          </a:ln>
        </p:spPr>
      </p:pic>
      <p:sp>
        <p:nvSpPr>
          <p:cNvPr id="13317" name="Shape 54"/>
          <p:cNvSpPr txBox="1">
            <a:spLocks noChangeArrowheads="1"/>
          </p:cNvSpPr>
          <p:nvPr/>
        </p:nvSpPr>
        <p:spPr bwMode="auto">
          <a:xfrm>
            <a:off x="284163" y="4629150"/>
            <a:ext cx="1543050" cy="273050"/>
          </a:xfrm>
          <a:prstGeom prst="rect">
            <a:avLst/>
          </a:prstGeom>
          <a:noFill/>
          <a:ln w="9525">
            <a:noFill/>
            <a:miter lim="800000"/>
            <a:headEnd/>
            <a:tailEnd/>
          </a:ln>
        </p:spPr>
        <p:txBody>
          <a:bodyPr lIns="68575" tIns="34275" rIns="68575" bIns="34275" anchor="ctr"/>
          <a:lstStyle/>
          <a:p>
            <a:pPr>
              <a:buSzPct val="25000"/>
              <a:defRPr/>
            </a:pPr>
            <a:fld id="{FB01FB6B-67FC-4089-B7D7-6D56DF42D004}" type="slidenum">
              <a:rPr lang="ru-RU" sz="900">
                <a:solidFill>
                  <a:srgbClr val="FFFFFF"/>
                </a:solidFill>
                <a:latin typeface="Calibri" pitchFamily="34" charset="0"/>
                <a:cs typeface="Calibri" pitchFamily="34" charset="0"/>
                <a:sym typeface="Calibri" pitchFamily="34" charset="0"/>
              </a:rPr>
              <a:pPr>
                <a:buSzPct val="25000"/>
                <a:defRPr/>
              </a:pPr>
              <a:t>‹#›</a:t>
            </a:fld>
            <a:endParaRPr lang="ru-RU" sz="900">
              <a:solidFill>
                <a:srgbClr val="FFFFFF"/>
              </a:solidFill>
              <a:latin typeface="Calibri" pitchFamily="34" charset="0"/>
              <a:cs typeface="Calibri" pitchFamily="34" charset="0"/>
              <a:sym typeface="Calibri" pitchFamily="34" charset="0"/>
            </a:endParaRPr>
          </a:p>
        </p:txBody>
      </p:sp>
      <p:pic>
        <p:nvPicPr>
          <p:cNvPr id="13318" name="Shape 55"/>
          <p:cNvPicPr preferRelativeResize="0">
            <a:picLocks noChangeAspect="1" noChangeArrowheads="1"/>
          </p:cNvPicPr>
          <p:nvPr/>
        </p:nvPicPr>
        <p:blipFill>
          <a:blip r:embed="rId7"/>
          <a:srcRect r="2161"/>
          <a:stretch>
            <a:fillRect/>
          </a:stretch>
        </p:blipFill>
        <p:spPr bwMode="auto">
          <a:xfrm>
            <a:off x="8039100" y="4560888"/>
            <a:ext cx="857250" cy="498475"/>
          </a:xfrm>
          <a:prstGeom prst="rect">
            <a:avLst/>
          </a:prstGeom>
          <a:noFill/>
          <a:ln w="9525">
            <a:noFill/>
            <a:miter lim="800000"/>
            <a:headEnd/>
            <a:tailEnd/>
          </a:ln>
        </p:spPr>
      </p:pic>
    </p:spTree>
  </p:cSld>
  <p:clrMap bg1="lt1" tx1="dk1" bg2="dk2" tx2="lt2" accent1="accent1" accent2="accent2" accent3="accent3" accent4="accent4" accent5="accent5" accent6="accent6" hlink="hlink" folHlink="folHlink"/>
  <p:sldLayoutIdLst>
    <p:sldLayoutId id="2147483717" r:id="rId1"/>
    <p:sldLayoutId id="2147483691" r:id="rId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charset="0"/>
          <a:cs typeface="Arial" charset="0"/>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Shape 69"/>
          <p:cNvPicPr preferRelativeResize="0">
            <a:picLocks noChangeAspect="1" noChangeArrowheads="1"/>
          </p:cNvPicPr>
          <p:nvPr/>
        </p:nvPicPr>
        <p:blipFill>
          <a:blip r:embed="rId3"/>
          <a:srcRect/>
          <a:stretch>
            <a:fillRect/>
          </a:stretch>
        </p:blipFill>
        <p:spPr bwMode="auto">
          <a:xfrm>
            <a:off x="0" y="0"/>
            <a:ext cx="9144000" cy="5132388"/>
          </a:xfrm>
          <a:prstGeom prst="rect">
            <a:avLst/>
          </a:prstGeom>
          <a:noFill/>
          <a:ln w="9525">
            <a:noFill/>
            <a:miter lim="800000"/>
            <a:headEnd/>
            <a:tailEnd/>
          </a:ln>
        </p:spPr>
      </p:pic>
      <p:pic>
        <p:nvPicPr>
          <p:cNvPr id="16387" name="Shape 70"/>
          <p:cNvPicPr preferRelativeResize="0">
            <a:picLocks noChangeAspect="1" noChangeArrowheads="1"/>
          </p:cNvPicPr>
          <p:nvPr/>
        </p:nvPicPr>
        <p:blipFill>
          <a:blip r:embed="rId4"/>
          <a:srcRect/>
          <a:stretch>
            <a:fillRect/>
          </a:stretch>
        </p:blipFill>
        <p:spPr bwMode="auto">
          <a:xfrm>
            <a:off x="3175" y="0"/>
            <a:ext cx="9140825" cy="685800"/>
          </a:xfrm>
          <a:prstGeom prst="rect">
            <a:avLst/>
          </a:prstGeom>
          <a:noFill/>
          <a:ln w="9525">
            <a:noFill/>
            <a:miter lim="800000"/>
            <a:headEnd/>
            <a:tailEnd/>
          </a:ln>
        </p:spPr>
      </p:pic>
      <p:pic>
        <p:nvPicPr>
          <p:cNvPr id="16388" name="Shape 71"/>
          <p:cNvPicPr preferRelativeResize="0">
            <a:picLocks noChangeAspect="1" noChangeArrowheads="1"/>
          </p:cNvPicPr>
          <p:nvPr/>
        </p:nvPicPr>
        <p:blipFill>
          <a:blip r:embed="rId5"/>
          <a:srcRect/>
          <a:stretch>
            <a:fillRect/>
          </a:stretch>
        </p:blipFill>
        <p:spPr bwMode="auto">
          <a:xfrm>
            <a:off x="0" y="4457700"/>
            <a:ext cx="9140825" cy="685800"/>
          </a:xfrm>
          <a:prstGeom prst="rect">
            <a:avLst/>
          </a:prstGeom>
          <a:noFill/>
          <a:ln w="9525">
            <a:noFill/>
            <a:miter lim="800000"/>
            <a:headEnd/>
            <a:tailEnd/>
          </a:ln>
        </p:spPr>
      </p:pic>
      <p:sp>
        <p:nvSpPr>
          <p:cNvPr id="16389" name="Shape 72"/>
          <p:cNvSpPr txBox="1">
            <a:spLocks noChangeArrowheads="1"/>
          </p:cNvSpPr>
          <p:nvPr/>
        </p:nvSpPr>
        <p:spPr bwMode="auto">
          <a:xfrm>
            <a:off x="284163" y="4629150"/>
            <a:ext cx="1543050" cy="273050"/>
          </a:xfrm>
          <a:prstGeom prst="rect">
            <a:avLst/>
          </a:prstGeom>
          <a:noFill/>
          <a:ln w="9525">
            <a:noFill/>
            <a:miter lim="800000"/>
            <a:headEnd/>
            <a:tailEnd/>
          </a:ln>
        </p:spPr>
        <p:txBody>
          <a:bodyPr lIns="68575" tIns="34275" rIns="68575" bIns="34275" anchor="ctr"/>
          <a:lstStyle/>
          <a:p>
            <a:pPr>
              <a:buSzPct val="25000"/>
              <a:defRPr/>
            </a:pPr>
            <a:fld id="{20F79008-A4D0-4B3D-9DB2-B2DD44DF9723}" type="slidenum">
              <a:rPr lang="ru-RU" sz="900">
                <a:solidFill>
                  <a:srgbClr val="0066A1"/>
                </a:solidFill>
                <a:latin typeface="Calibri" pitchFamily="34" charset="0"/>
                <a:cs typeface="Calibri" pitchFamily="34" charset="0"/>
                <a:sym typeface="Calibri" pitchFamily="34" charset="0"/>
              </a:rPr>
              <a:pPr>
                <a:buSzPct val="25000"/>
                <a:defRPr/>
              </a:pPr>
              <a:t>‹#›</a:t>
            </a:fld>
            <a:endParaRPr lang="ru-RU" sz="900">
              <a:solidFill>
                <a:srgbClr val="0066A1"/>
              </a:solidFill>
              <a:latin typeface="Calibri" pitchFamily="34" charset="0"/>
              <a:cs typeface="Calibri" pitchFamily="34" charset="0"/>
              <a:sym typeface="Calibri" pitchFamily="34" charset="0"/>
            </a:endParaRPr>
          </a:p>
        </p:txBody>
      </p:sp>
      <p:pic>
        <p:nvPicPr>
          <p:cNvPr id="16390" name="Shape 73"/>
          <p:cNvPicPr preferRelativeResize="0">
            <a:picLocks noChangeAspect="1" noChangeArrowheads="1"/>
          </p:cNvPicPr>
          <p:nvPr/>
        </p:nvPicPr>
        <p:blipFill>
          <a:blip r:embed="rId6"/>
          <a:srcRect/>
          <a:stretch>
            <a:fillRect/>
          </a:stretch>
        </p:blipFill>
        <p:spPr bwMode="auto">
          <a:xfrm>
            <a:off x="8153400" y="4554538"/>
            <a:ext cx="858838" cy="266700"/>
          </a:xfrm>
          <a:prstGeom prst="rect">
            <a:avLst/>
          </a:prstGeom>
          <a:noFill/>
          <a:ln w="9525">
            <a:noFill/>
            <a:miter lim="800000"/>
            <a:headEnd/>
            <a:tailEnd/>
          </a:ln>
        </p:spPr>
      </p:pic>
    </p:spTree>
  </p:cSld>
  <p:clrMap bg1="lt1" tx1="dk1" bg2="dk2" tx2="lt2" accent1="accent1" accent2="accent2" accent3="accent3" accent4="accent4" accent5="accent5" accent6="accent6" hlink="hlink" folHlink="folHlink"/>
  <p:sldLayoutIdLst>
    <p:sldLayoutId id="2147483692" r:id="rId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charset="0"/>
          <a:cs typeface="Arial" charset="0"/>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Shape 78"/>
          <p:cNvSpPr txBox="1">
            <a:spLocks noChangeArrowheads="1"/>
          </p:cNvSpPr>
          <p:nvPr/>
        </p:nvSpPr>
        <p:spPr bwMode="auto">
          <a:xfrm>
            <a:off x="284163" y="4629150"/>
            <a:ext cx="1543050" cy="273050"/>
          </a:xfrm>
          <a:prstGeom prst="rect">
            <a:avLst/>
          </a:prstGeom>
          <a:noFill/>
          <a:ln w="9525">
            <a:noFill/>
            <a:miter lim="800000"/>
            <a:headEnd/>
            <a:tailEnd/>
          </a:ln>
        </p:spPr>
        <p:txBody>
          <a:bodyPr lIns="68575" tIns="34275" rIns="68575" bIns="34275" anchor="ctr"/>
          <a:lstStyle/>
          <a:p>
            <a:pPr>
              <a:buSzPct val="25000"/>
              <a:defRPr/>
            </a:pPr>
            <a:fld id="{AEB622F2-CE80-4DA0-A4CF-48AF56330A4F}" type="slidenum">
              <a:rPr lang="ru-RU" sz="900">
                <a:solidFill>
                  <a:srgbClr val="0066A1"/>
                </a:solidFill>
                <a:latin typeface="Calibri" pitchFamily="34" charset="0"/>
                <a:cs typeface="Calibri" pitchFamily="34" charset="0"/>
                <a:sym typeface="Calibri" pitchFamily="34" charset="0"/>
              </a:rPr>
              <a:pPr>
                <a:buSzPct val="25000"/>
                <a:defRPr/>
              </a:pPr>
              <a:t>‹#›</a:t>
            </a:fld>
            <a:endParaRPr lang="ru-RU" sz="900">
              <a:solidFill>
                <a:srgbClr val="0066A1"/>
              </a:solidFill>
              <a:latin typeface="Calibri" pitchFamily="34" charset="0"/>
              <a:cs typeface="Calibri" pitchFamily="34" charset="0"/>
              <a:sym typeface="Calibri" pitchFamily="34" charset="0"/>
            </a:endParaRPr>
          </a:p>
        </p:txBody>
      </p:sp>
      <p:pic>
        <p:nvPicPr>
          <p:cNvPr id="18435" name="Shape 79"/>
          <p:cNvPicPr preferRelativeResize="0">
            <a:picLocks noChangeAspect="1" noChangeArrowheads="1"/>
          </p:cNvPicPr>
          <p:nvPr/>
        </p:nvPicPr>
        <p:blipFill>
          <a:blip r:embed="rId15"/>
          <a:srcRect/>
          <a:stretch>
            <a:fillRect/>
          </a:stretch>
        </p:blipFill>
        <p:spPr bwMode="auto">
          <a:xfrm>
            <a:off x="8153400" y="4554538"/>
            <a:ext cx="858838" cy="266700"/>
          </a:xfrm>
          <a:prstGeom prst="rect">
            <a:avLst/>
          </a:prstGeom>
          <a:noFill/>
          <a:ln w="9525">
            <a:noFill/>
            <a:miter lim="800000"/>
            <a:headEnd/>
            <a:tailEnd/>
          </a:ln>
        </p:spPr>
      </p:pic>
      <p:pic>
        <p:nvPicPr>
          <p:cNvPr id="18436" name="Shape 80"/>
          <p:cNvPicPr preferRelativeResize="0">
            <a:picLocks noChangeAspect="1" noChangeArrowheads="1"/>
          </p:cNvPicPr>
          <p:nvPr/>
        </p:nvPicPr>
        <p:blipFill>
          <a:blip r:embed="rId16"/>
          <a:srcRect/>
          <a:stretch>
            <a:fillRect/>
          </a:stretch>
        </p:blipFill>
        <p:spPr bwMode="auto">
          <a:xfrm>
            <a:off x="3175" y="0"/>
            <a:ext cx="9140825" cy="685800"/>
          </a:xfrm>
          <a:prstGeom prst="rect">
            <a:avLst/>
          </a:prstGeom>
          <a:noFill/>
          <a:ln w="9525">
            <a:noFill/>
            <a:miter lim="800000"/>
            <a:headEnd/>
            <a:tailEnd/>
          </a:ln>
        </p:spPr>
      </p:pic>
      <p:pic>
        <p:nvPicPr>
          <p:cNvPr id="18437" name="Shape 81"/>
          <p:cNvPicPr preferRelativeResize="0">
            <a:picLocks noChangeAspect="1" noChangeArrowheads="1"/>
          </p:cNvPicPr>
          <p:nvPr/>
        </p:nvPicPr>
        <p:blipFill>
          <a:blip r:embed="rId17"/>
          <a:srcRect/>
          <a:stretch>
            <a:fillRect/>
          </a:stretch>
        </p:blipFill>
        <p:spPr bwMode="auto">
          <a:xfrm>
            <a:off x="0" y="4457700"/>
            <a:ext cx="9140825" cy="685800"/>
          </a:xfrm>
          <a:prstGeom prst="rect">
            <a:avLst/>
          </a:prstGeom>
          <a:noFill/>
          <a:ln w="9525">
            <a:noFill/>
            <a:miter lim="800000"/>
            <a:headEnd/>
            <a:tailEnd/>
          </a:ln>
        </p:spPr>
      </p:pic>
    </p:spTree>
  </p:cSld>
  <p:clrMap bg1="lt1" tx1="dk1" bg2="dk2" tx2="lt2" accent1="accent1" accent2="accent2" accent3="accent3" accent4="accent4" accent5="accent5" accent6="accent6" hlink="hlink" folHlink="folHlink"/>
  <p:sldLayoutIdLst>
    <p:sldLayoutId id="2147483705" r:id="rId1"/>
    <p:sldLayoutId id="2147483704" r:id="rId2"/>
    <p:sldLayoutId id="2147483703" r:id="rId3"/>
    <p:sldLayoutId id="2147483702" r:id="rId4"/>
    <p:sldLayoutId id="2147483701" r:id="rId5"/>
    <p:sldLayoutId id="2147483700" r:id="rId6"/>
    <p:sldLayoutId id="2147483699" r:id="rId7"/>
    <p:sldLayoutId id="2147483698" r:id="rId8"/>
    <p:sldLayoutId id="2147483697" r:id="rId9"/>
    <p:sldLayoutId id="2147483696" r:id="rId10"/>
    <p:sldLayoutId id="2147483695" r:id="rId11"/>
    <p:sldLayoutId id="2147483694" r:id="rId12"/>
    <p:sldLayoutId id="2147483693" r:id="rId13"/>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charset="0"/>
          <a:cs typeface="Arial" charset="0"/>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har char="•"/>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hape 155"/>
          <p:cNvSpPr txBox="1">
            <a:spLocks noGrp="1"/>
          </p:cNvSpPr>
          <p:nvPr>
            <p:ph type="ctrTitle"/>
          </p:nvPr>
        </p:nvSpPr>
        <p:spPr bwMode="auto">
          <a:xfrm>
            <a:off x="571500" y="2571750"/>
            <a:ext cx="7918450" cy="677863"/>
          </a:xfrm>
          <a:noFill/>
          <a:ln>
            <a:miter lim="800000"/>
            <a:headEnd/>
            <a:tailEnd/>
          </a:ln>
        </p:spPr>
        <p:txBody>
          <a:bodyPr vert="horz" tIns="34275" bIns="34275" numCol="1" compatLnSpc="1">
            <a:prstTxWarp prst="textNoShape">
              <a:avLst/>
            </a:prstTxWarp>
          </a:bodyPr>
          <a:lstStyle/>
          <a:p>
            <a:pPr indent="-209550" eaLnBrk="1" hangingPunct="1">
              <a:spcBef>
                <a:spcPct val="0"/>
              </a:spcBef>
              <a:buSzTx/>
              <a:buFont typeface="Calibri" pitchFamily="34" charset="0"/>
              <a:buNone/>
            </a:pPr>
            <a:r>
              <a:rPr lang="en-US" sz="2400" i="1" smtClean="0">
                <a:solidFill>
                  <a:schemeClr val="hlink"/>
                </a:solidFill>
                <a:latin typeface="Arial" charset="0"/>
                <a:cs typeface="Calibri" pitchFamily="34" charset="0"/>
                <a:sym typeface="Calibri" pitchFamily="34" charset="0"/>
              </a:rPr>
              <a:t>Biometric Recognition of Personality based on Spiral Computed Tomography Data</a:t>
            </a:r>
            <a:endParaRPr lang="ru-RU" sz="2400" i="1" smtClean="0">
              <a:solidFill>
                <a:schemeClr val="hlink"/>
              </a:solidFill>
              <a:latin typeface="Arial" charset="0"/>
              <a:cs typeface="Calibri" pitchFamily="34" charset="0"/>
              <a:sym typeface="Calibri" pitchFamily="34" charset="0"/>
            </a:endParaRPr>
          </a:p>
        </p:txBody>
      </p:sp>
      <p:sp>
        <p:nvSpPr>
          <p:cNvPr id="33794" name="Shape 156"/>
          <p:cNvSpPr txBox="1">
            <a:spLocks noGrp="1"/>
          </p:cNvSpPr>
          <p:nvPr>
            <p:ph type="subTitle" idx="1"/>
          </p:nvPr>
        </p:nvSpPr>
        <p:spPr bwMode="auto">
          <a:xfrm>
            <a:off x="571500" y="3319463"/>
            <a:ext cx="7918450" cy="933450"/>
          </a:xfrm>
          <a:noFill/>
          <a:ln>
            <a:miter lim="800000"/>
            <a:headEnd/>
            <a:tailEnd/>
          </a:ln>
        </p:spPr>
        <p:txBody>
          <a:bodyPr vert="horz" tIns="34275" bIns="34275" numCol="1" compatLnSpc="1">
            <a:prstTxWarp prst="textNoShape">
              <a:avLst/>
            </a:prstTxWarp>
          </a:bodyPr>
          <a:lstStyle/>
          <a:p>
            <a:pPr indent="-133350" eaLnBrk="1" hangingPunct="1">
              <a:spcBef>
                <a:spcPct val="0"/>
              </a:spcBef>
              <a:buSzTx/>
              <a:buFontTx/>
              <a:buNone/>
            </a:pPr>
            <a:r>
              <a:rPr lang="en-US" smtClean="0">
                <a:latin typeface="Calibri" pitchFamily="34" charset="0"/>
                <a:cs typeface="Calibri" pitchFamily="34" charset="0"/>
                <a:sym typeface="Calibri" pitchFamily="34" charset="0"/>
              </a:rPr>
              <a:t>Alina Nechyporenko, Victoriia Alekseeva, Rozana Nazaryan, Vitaliy Gargin</a:t>
            </a:r>
          </a:p>
        </p:txBody>
      </p:sp>
      <p:pic>
        <p:nvPicPr>
          <p:cNvPr id="33795" name="Picture 4"/>
          <p:cNvPicPr>
            <a:picLocks noChangeAspect="1" noChangeArrowheads="1"/>
          </p:cNvPicPr>
          <p:nvPr/>
        </p:nvPicPr>
        <p:blipFill>
          <a:blip r:embed="rId3"/>
          <a:srcRect/>
          <a:stretch>
            <a:fillRect/>
          </a:stretch>
        </p:blipFill>
        <p:spPr bwMode="auto">
          <a:xfrm>
            <a:off x="0" y="585788"/>
            <a:ext cx="2292350" cy="1843087"/>
          </a:xfrm>
          <a:prstGeom prst="rect">
            <a:avLst/>
          </a:prstGeom>
          <a:noFill/>
          <a:ln w="9525">
            <a:noFill/>
            <a:miter lim="800000"/>
            <a:headEnd/>
            <a:tailEnd/>
          </a:ln>
        </p:spPr>
      </p:pic>
      <p:pic>
        <p:nvPicPr>
          <p:cNvPr id="33796" name="Picture 7"/>
          <p:cNvPicPr>
            <a:picLocks noChangeAspect="1" noChangeArrowheads="1"/>
          </p:cNvPicPr>
          <p:nvPr/>
        </p:nvPicPr>
        <p:blipFill>
          <a:blip r:embed="rId4"/>
          <a:srcRect/>
          <a:stretch>
            <a:fillRect/>
          </a:stretch>
        </p:blipFill>
        <p:spPr bwMode="auto">
          <a:xfrm>
            <a:off x="2284413" y="588963"/>
            <a:ext cx="2357437" cy="1835150"/>
          </a:xfrm>
          <a:prstGeom prst="rect">
            <a:avLst/>
          </a:prstGeom>
          <a:noFill/>
          <a:ln w="9525">
            <a:noFill/>
            <a:miter lim="800000"/>
            <a:headEnd/>
            <a:tailEnd/>
          </a:ln>
        </p:spPr>
      </p:pic>
      <p:pic>
        <p:nvPicPr>
          <p:cNvPr id="33797" name="Picture 8"/>
          <p:cNvPicPr>
            <a:picLocks noChangeAspect="1" noChangeArrowheads="1"/>
          </p:cNvPicPr>
          <p:nvPr/>
        </p:nvPicPr>
        <p:blipFill>
          <a:blip r:embed="rId5"/>
          <a:srcRect/>
          <a:stretch>
            <a:fillRect/>
          </a:stretch>
        </p:blipFill>
        <p:spPr bwMode="auto">
          <a:xfrm>
            <a:off x="4595813" y="584200"/>
            <a:ext cx="2424112" cy="1835150"/>
          </a:xfrm>
          <a:prstGeom prst="rect">
            <a:avLst/>
          </a:prstGeom>
          <a:noFill/>
          <a:ln w="9525">
            <a:noFill/>
            <a:miter lim="800000"/>
            <a:headEnd/>
            <a:tailEnd/>
          </a:ln>
        </p:spPr>
      </p:pic>
      <p:pic>
        <p:nvPicPr>
          <p:cNvPr id="33798" name="Picture 7"/>
          <p:cNvPicPr>
            <a:picLocks noChangeAspect="1" noChangeArrowheads="1"/>
          </p:cNvPicPr>
          <p:nvPr/>
        </p:nvPicPr>
        <p:blipFill>
          <a:blip r:embed="rId6"/>
          <a:srcRect/>
          <a:stretch>
            <a:fillRect/>
          </a:stretch>
        </p:blipFill>
        <p:spPr bwMode="auto">
          <a:xfrm>
            <a:off x="7024688" y="588963"/>
            <a:ext cx="2119312" cy="184308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hape 223"/>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sp>
        <p:nvSpPr>
          <p:cNvPr id="52226" name="Shape 226"/>
          <p:cNvSpPr txBox="1">
            <a:spLocks noGrp="1"/>
          </p:cNvSpPr>
          <p:nvPr>
            <p:ph type="body" idx="3"/>
          </p:nvPr>
        </p:nvSpPr>
        <p:spPr bwMode="auto">
          <a:xfrm>
            <a:off x="220663" y="903288"/>
            <a:ext cx="8402637" cy="1511300"/>
          </a:xfrm>
          <a:noFill/>
          <a:ln>
            <a:miter lim="800000"/>
            <a:headEnd/>
            <a:tailEnd/>
          </a:ln>
        </p:spPr>
        <p:txBody>
          <a:bodyPr vert="horz" tIns="34275" bIns="34275" numCol="1" compatLnSpc="1">
            <a:prstTxWarp prst="textNoShape">
              <a:avLst/>
            </a:prstTxWarp>
          </a:bodyPr>
          <a:lstStyle/>
          <a:p>
            <a:pPr indent="-336550" algn="just">
              <a:lnSpc>
                <a:spcPct val="100000"/>
              </a:lnSpc>
              <a:spcBef>
                <a:spcPct val="0"/>
              </a:spcBef>
              <a:buClrTx/>
              <a:buSzTx/>
              <a:buFont typeface="Wingdings" pitchFamily="2" charset="2"/>
              <a:buChar char="§"/>
            </a:pPr>
            <a:r>
              <a:rPr lang="en-US" sz="1800" smtClean="0">
                <a:solidFill>
                  <a:srgbClr val="000000"/>
                </a:solidFill>
                <a:latin typeface="Arial" charset="0"/>
                <a:cs typeface="Calibri" pitchFamily="34" charset="0"/>
                <a:sym typeface="Calibri" pitchFamily="34" charset="0"/>
              </a:rPr>
              <a:t>Of particular note is the medial wall, which forms the membrane between the right and left sinuses. This wall has a significant variability of location and is often shifted. Although the central location of the membrane is still typical for most of the patients (239 patients 71.99%). In 31 subjects (9.3%) it was shifted to the right and in 62 (18.67%) to the left.</a:t>
            </a:r>
          </a:p>
          <a:p>
            <a:pPr indent="-336550" algn="just">
              <a:lnSpc>
                <a:spcPct val="100000"/>
              </a:lnSpc>
              <a:spcBef>
                <a:spcPct val="0"/>
              </a:spcBef>
              <a:buClrTx/>
              <a:buSzTx/>
              <a:buFont typeface="Wingdings" pitchFamily="2" charset="2"/>
              <a:buChar char="§"/>
            </a:pPr>
            <a:r>
              <a:rPr lang="en-US" sz="1800" smtClean="0">
                <a:solidFill>
                  <a:srgbClr val="000000"/>
                </a:solidFill>
                <a:latin typeface="Arial" charset="0"/>
                <a:cs typeface="Calibri" pitchFamily="34" charset="0"/>
                <a:sym typeface="Calibri" pitchFamily="34" charset="0"/>
              </a:rPr>
              <a:t>As can be seen from Tables 3 and 4, the thickest and densest bones were observed in male leptens. Female euryens were found to have the thinnest bones with low density. The study found that men have larger sinuses with thicker and denser sinuses, whereas females have smaller, thin-walled sinuses. It should be noted that the thickness of the posterior wall (r = 0.73) and the volume of the sinus have a direct positive strong correlation.</a:t>
            </a:r>
          </a:p>
          <a:p>
            <a:pPr indent="-336550" algn="just">
              <a:lnSpc>
                <a:spcPct val="100000"/>
              </a:lnSpc>
              <a:spcBef>
                <a:spcPct val="0"/>
              </a:spcBef>
              <a:buClrTx/>
              <a:buSzTx/>
              <a:buFont typeface="Wingdings" pitchFamily="2" charset="2"/>
              <a:buChar char="§"/>
            </a:pPr>
            <a:r>
              <a:rPr lang="en-US" sz="1800" smtClean="0">
                <a:solidFill>
                  <a:srgbClr val="000000"/>
                </a:solidFill>
                <a:latin typeface="Arial" charset="0"/>
                <a:cs typeface="Calibri" pitchFamily="34" charset="0"/>
                <a:sym typeface="Calibri" pitchFamily="34" charset="0"/>
              </a:rPr>
              <a:t>A moderate direct positive correlation was determined between lower and posterior wall density and sinus volume (r = 0.58). </a:t>
            </a:r>
            <a:endParaRPr lang="ru-RU" sz="1800" smtClean="0">
              <a:solidFill>
                <a:srgbClr val="000000"/>
              </a:solidFill>
              <a:latin typeface="Arial" charset="0"/>
              <a:cs typeface="Calibri" pitchFamily="34" charset="0"/>
              <a:sym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hape 233"/>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Conclusions</a:t>
            </a:r>
            <a:endParaRPr lang="ru-RU" sz="2300" smtClean="0">
              <a:latin typeface="Calibri" pitchFamily="34" charset="0"/>
              <a:cs typeface="Calibri" pitchFamily="34" charset="0"/>
              <a:sym typeface="Calibri" pitchFamily="34" charset="0"/>
            </a:endParaRPr>
          </a:p>
        </p:txBody>
      </p:sp>
      <p:sp>
        <p:nvSpPr>
          <p:cNvPr id="54274" name="Shape 235"/>
          <p:cNvSpPr txBox="1">
            <a:spLocks noGrp="1"/>
          </p:cNvSpPr>
          <p:nvPr>
            <p:ph type="body" idx="2"/>
          </p:nvPr>
        </p:nvSpPr>
        <p:spPr bwMode="auto">
          <a:xfrm>
            <a:off x="290513" y="1060450"/>
            <a:ext cx="8393112" cy="3106738"/>
          </a:xfrm>
          <a:noFill/>
          <a:ln>
            <a:miter lim="800000"/>
            <a:headEnd/>
            <a:tailEnd/>
          </a:ln>
        </p:spPr>
        <p:txBody>
          <a:bodyPr vert="horz" tIns="34275" bIns="34275" numCol="1" compatLnSpc="1">
            <a:prstTxWarp prst="textNoShape">
              <a:avLst/>
            </a:prstTxWarp>
          </a:bodyPr>
          <a:lstStyle/>
          <a:p>
            <a:pPr indent="-336550" algn="just">
              <a:lnSpc>
                <a:spcPct val="100000"/>
              </a:lnSpc>
              <a:spcBef>
                <a:spcPct val="0"/>
              </a:spcBef>
              <a:buClrTx/>
              <a:buSzTx/>
            </a:pPr>
            <a:r>
              <a:rPr lang="en-US" sz="1800" smtClean="0">
                <a:solidFill>
                  <a:srgbClr val="000000"/>
                </a:solidFill>
                <a:latin typeface="Arial" charset="0"/>
                <a:cs typeface="Calibri" pitchFamily="34" charset="0"/>
                <a:sym typeface="Calibri" pitchFamily="34" charset="0"/>
              </a:rPr>
              <a:t>In this paper a new approach for biometric identification based on parameters of paranasal sinusitis has been proposed. </a:t>
            </a:r>
            <a:r>
              <a:rPr lang="ru-RU" sz="1800" smtClean="0">
                <a:solidFill>
                  <a:srgbClr val="000000"/>
                </a:solidFill>
                <a:latin typeface="Arial" charset="0"/>
                <a:cs typeface="Calibri" pitchFamily="34" charset="0"/>
                <a:sym typeface="Calibri" pitchFamily="34" charset="0"/>
              </a:rPr>
              <a:t>T</a:t>
            </a:r>
            <a:r>
              <a:rPr lang="en-US" sz="1800" smtClean="0">
                <a:solidFill>
                  <a:srgbClr val="000000"/>
                </a:solidFill>
                <a:latin typeface="Arial" charset="0"/>
                <a:cs typeface="Calibri" pitchFamily="34" charset="0"/>
                <a:sym typeface="Calibri" pitchFamily="34" charset="0"/>
              </a:rPr>
              <a:t>he paranasal sinuses are one of possible human body part which could be used for identification of a person according to efficiency existing convolutional neural network architectures and large databases of SCT images as well as attributes of identity that allow to avoid the redundancy and improve the process of recognition.</a:t>
            </a:r>
          </a:p>
          <a:p>
            <a:pPr indent="-336550" algn="just">
              <a:lnSpc>
                <a:spcPct val="100000"/>
              </a:lnSpc>
              <a:spcBef>
                <a:spcPct val="0"/>
              </a:spcBef>
              <a:buClrTx/>
              <a:buSzTx/>
            </a:pPr>
            <a:r>
              <a:rPr lang="en-US" sz="1800" smtClean="0">
                <a:solidFill>
                  <a:srgbClr val="000000"/>
                </a:solidFill>
                <a:latin typeface="Arial" charset="0"/>
                <a:cs typeface="Calibri" pitchFamily="34" charset="0"/>
                <a:sym typeface="Calibri" pitchFamily="34" charset="0"/>
              </a:rPr>
              <a:t>In order to ensure the identification process both workflow for processing the SCT data and recognition system based on CNN have been developed. A robust and fast biometric recognition system will enable identification of a person by processing SCT data using a CNN model to classify meaningful features into one of many classes.</a:t>
            </a:r>
            <a:endParaRPr lang="ru-RU" sz="1800" smtClean="0">
              <a:solidFill>
                <a:srgbClr val="000000"/>
              </a:solidFill>
              <a:latin typeface="Arial" charset="0"/>
              <a:cs typeface="Calibri" pitchFamily="34" charset="0"/>
              <a:sym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hape 161"/>
          <p:cNvSpPr txBox="1">
            <a:spLocks noGrp="1"/>
          </p:cNvSpPr>
          <p:nvPr>
            <p:ph type="ctrTitle"/>
          </p:nvPr>
        </p:nvSpPr>
        <p:spPr bwMode="auto">
          <a:xfrm>
            <a:off x="655638" y="536575"/>
            <a:ext cx="7918450" cy="677863"/>
          </a:xfrm>
          <a:noFill/>
          <a:ln>
            <a:miter lim="800000"/>
            <a:headEnd/>
            <a:tailEnd/>
          </a:ln>
        </p:spPr>
        <p:txBody>
          <a:bodyPr vert="horz" tIns="34275" bIns="34275" numCol="1" compatLnSpc="1">
            <a:prstTxWarp prst="textNoShape">
              <a:avLst/>
            </a:prstTxWarp>
          </a:bodyPr>
          <a:lstStyle/>
          <a:p>
            <a:pPr indent="-209550" eaLnBrk="1" hangingPunct="1">
              <a:spcBef>
                <a:spcPct val="0"/>
              </a:spcBef>
              <a:buSzTx/>
              <a:buFont typeface="Calibri" pitchFamily="34" charset="0"/>
              <a:buNone/>
            </a:pPr>
            <a:r>
              <a:rPr lang="en-US" smtClean="0">
                <a:latin typeface="Calibri" pitchFamily="34" charset="0"/>
                <a:cs typeface="Calibri" pitchFamily="34" charset="0"/>
                <a:sym typeface="Calibri" pitchFamily="34" charset="0"/>
              </a:rPr>
              <a:t>Introduction</a:t>
            </a:r>
            <a:endParaRPr lang="ru-RU" smtClean="0">
              <a:latin typeface="Calibri" pitchFamily="34" charset="0"/>
              <a:cs typeface="Calibri" pitchFamily="34" charset="0"/>
              <a:sym typeface="Calibri" pitchFamily="34" charset="0"/>
            </a:endParaRPr>
          </a:p>
        </p:txBody>
      </p:sp>
      <p:sp>
        <p:nvSpPr>
          <p:cNvPr id="35842" name="Shape 162"/>
          <p:cNvSpPr txBox="1">
            <a:spLocks noGrp="1"/>
          </p:cNvSpPr>
          <p:nvPr>
            <p:ph type="subTitle" idx="1"/>
          </p:nvPr>
        </p:nvSpPr>
        <p:spPr bwMode="auto">
          <a:xfrm>
            <a:off x="327025" y="1123950"/>
            <a:ext cx="7918450" cy="933450"/>
          </a:xfrm>
          <a:noFill/>
          <a:ln>
            <a:miter lim="800000"/>
            <a:headEnd/>
            <a:tailEnd/>
          </a:ln>
        </p:spPr>
        <p:txBody>
          <a:bodyPr vert="horz" tIns="34275" bIns="34275" numCol="1" compatLnSpc="1">
            <a:prstTxWarp prst="textNoShape">
              <a:avLst/>
            </a:prstTxWarp>
          </a:bodyPr>
          <a:lstStyle/>
          <a:p>
            <a:pPr indent="-133350" eaLnBrk="1" hangingPunct="1">
              <a:lnSpc>
                <a:spcPct val="100000"/>
              </a:lnSpc>
              <a:spcBef>
                <a:spcPct val="0"/>
              </a:spcBef>
              <a:buSzTx/>
              <a:buFontTx/>
              <a:buNone/>
            </a:pPr>
            <a:r>
              <a:rPr lang="en-US" sz="1600" b="0" smtClean="0">
                <a:solidFill>
                  <a:srgbClr val="000000"/>
                </a:solidFill>
                <a:latin typeface="Arial" charset="0"/>
                <a:cs typeface="Calibri" pitchFamily="34" charset="0"/>
                <a:sym typeface="Calibri" pitchFamily="34" charset="0"/>
              </a:rPr>
              <a:t>The problem of identification of a person occupies a significant place in forensic science. </a:t>
            </a:r>
          </a:p>
          <a:p>
            <a:pPr indent="-133350" eaLnBrk="1" hangingPunct="1">
              <a:lnSpc>
                <a:spcPct val="100000"/>
              </a:lnSpc>
              <a:spcBef>
                <a:spcPct val="0"/>
              </a:spcBef>
              <a:buSzTx/>
              <a:buFontTx/>
              <a:buNone/>
            </a:pPr>
            <a:r>
              <a:rPr lang="en-US" sz="1600" b="0" smtClean="0">
                <a:solidFill>
                  <a:srgbClr val="000000"/>
                </a:solidFill>
                <a:latin typeface="Arial" charset="0"/>
                <a:cs typeface="Calibri" pitchFamily="34" charset="0"/>
                <a:sym typeface="Calibri" pitchFamily="34" charset="0"/>
              </a:rPr>
              <a:t>In this context one of the crucial tasks is to collect datasets for different individuals or patient groups. </a:t>
            </a:r>
          </a:p>
          <a:p>
            <a:pPr indent="-133350" algn="just" eaLnBrk="1" hangingPunct="1">
              <a:lnSpc>
                <a:spcPct val="100000"/>
              </a:lnSpc>
              <a:spcBef>
                <a:spcPct val="0"/>
              </a:spcBef>
              <a:buSzTx/>
              <a:buFontTx/>
              <a:buNone/>
            </a:pPr>
            <a:r>
              <a:rPr lang="en-US" sz="1600" b="0" smtClean="0">
                <a:solidFill>
                  <a:srgbClr val="000000"/>
                </a:solidFill>
                <a:latin typeface="Arial" charset="0"/>
                <a:cs typeface="Calibri" pitchFamily="34" charset="0"/>
                <a:sym typeface="Calibri" pitchFamily="34" charset="0"/>
              </a:rPr>
              <a:t>The main contributions of this work can be summarized as follows:</a:t>
            </a:r>
          </a:p>
          <a:p>
            <a:pPr indent="-133350" algn="just" eaLnBrk="1" hangingPunct="1">
              <a:lnSpc>
                <a:spcPct val="100000"/>
              </a:lnSpc>
              <a:spcBef>
                <a:spcPct val="0"/>
              </a:spcBef>
              <a:buSzTx/>
              <a:buFontTx/>
              <a:buNone/>
            </a:pPr>
            <a:r>
              <a:rPr lang="en-US" sz="1600" b="0" smtClean="0">
                <a:solidFill>
                  <a:srgbClr val="000000"/>
                </a:solidFill>
                <a:latin typeface="Arial" charset="0"/>
                <a:cs typeface="Calibri" pitchFamily="34" charset="0"/>
                <a:sym typeface="Calibri" pitchFamily="34" charset="0"/>
              </a:rPr>
              <a:t>- collecting the data set that consists of individuals' SCT data</a:t>
            </a:r>
          </a:p>
          <a:p>
            <a:pPr indent="-133350" algn="just">
              <a:lnSpc>
                <a:spcPct val="100000"/>
              </a:lnSpc>
              <a:spcBef>
                <a:spcPct val="0"/>
              </a:spcBef>
              <a:buClrTx/>
              <a:buSzTx/>
              <a:buFontTx/>
              <a:buNone/>
            </a:pPr>
            <a:r>
              <a:rPr lang="en-US" sz="1600" b="0" smtClean="0">
                <a:solidFill>
                  <a:srgbClr val="000000"/>
                </a:solidFill>
                <a:latin typeface="Arial" charset="0"/>
                <a:cs typeface="Calibri" pitchFamily="34" charset="0"/>
                <a:sym typeface="Calibri" pitchFamily="34" charset="0"/>
              </a:rPr>
              <a:t>- obtaining the particular characteristics of paranasal sinuses as attributes for person identification and the assessment of obtained indicators using variation statistics</a:t>
            </a:r>
          </a:p>
          <a:p>
            <a:pPr indent="-133350" algn="just">
              <a:lnSpc>
                <a:spcPct val="100000"/>
              </a:lnSpc>
              <a:spcBef>
                <a:spcPct val="0"/>
              </a:spcBef>
              <a:buClrTx/>
              <a:buSzTx/>
              <a:buFontTx/>
              <a:buNone/>
            </a:pPr>
            <a:r>
              <a:rPr lang="en-US" sz="1600" b="0" smtClean="0">
                <a:solidFill>
                  <a:srgbClr val="000000"/>
                </a:solidFill>
                <a:latin typeface="Arial" charset="0"/>
                <a:cs typeface="Calibri" pitchFamily="34" charset="0"/>
                <a:sym typeface="Calibri" pitchFamily="34" charset="0"/>
              </a:rPr>
              <a:t>- development of workflow of data processing</a:t>
            </a:r>
          </a:p>
          <a:p>
            <a:pPr indent="-133350" algn="just">
              <a:lnSpc>
                <a:spcPct val="100000"/>
              </a:lnSpc>
              <a:spcBef>
                <a:spcPct val="0"/>
              </a:spcBef>
              <a:buClrTx/>
              <a:buSzTx/>
              <a:buFontTx/>
              <a:buNone/>
            </a:pPr>
            <a:r>
              <a:rPr lang="en-US" sz="1600" b="0" smtClean="0">
                <a:solidFill>
                  <a:srgbClr val="000000"/>
                </a:solidFill>
                <a:latin typeface="Arial" charset="0"/>
                <a:cs typeface="Calibri" pitchFamily="34" charset="0"/>
                <a:sym typeface="Calibri" pitchFamily="34" charset="0"/>
              </a:rPr>
              <a:t>- elaboration of a system for biometric recognition based on convolutional neural network (CNN) architecture.</a:t>
            </a:r>
            <a:endParaRPr lang="ru-RU" sz="1600" b="0" smtClean="0">
              <a:solidFill>
                <a:srgbClr val="000000"/>
              </a:solidFill>
              <a:latin typeface="Arial" charset="0"/>
              <a:cs typeface="Calibri" pitchFamily="34" charset="0"/>
              <a:sym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hape 167"/>
          <p:cNvSpPr txBox="1">
            <a:spLocks noGrp="1"/>
          </p:cNvSpPr>
          <p:nvPr>
            <p:ph type="ctrTitle"/>
          </p:nvPr>
        </p:nvSpPr>
        <p:spPr bwMode="auto">
          <a:xfrm>
            <a:off x="498475" y="873125"/>
            <a:ext cx="8140700" cy="677863"/>
          </a:xfrm>
          <a:noFill/>
          <a:ln>
            <a:miter lim="800000"/>
            <a:headEnd/>
            <a:tailEnd/>
          </a:ln>
        </p:spPr>
        <p:txBody>
          <a:bodyPr vert="horz" tIns="34275" bIns="34275" numCol="1" compatLnSpc="1">
            <a:prstTxWarp prst="textNoShape">
              <a:avLst/>
            </a:prstTxWarp>
          </a:bodyPr>
          <a:lstStyle/>
          <a:p>
            <a:pPr indent="-209550" eaLnBrk="1" hangingPunct="1">
              <a:spcBef>
                <a:spcPct val="0"/>
              </a:spcBef>
              <a:buSzTx/>
              <a:buFont typeface="Calibri" pitchFamily="34" charset="0"/>
              <a:buNone/>
            </a:pPr>
            <a:r>
              <a:rPr lang="en-US" smtClean="0">
                <a:latin typeface="Calibri" pitchFamily="34" charset="0"/>
                <a:cs typeface="Calibri" pitchFamily="34" charset="0"/>
                <a:sym typeface="Calibri" pitchFamily="34" charset="0"/>
              </a:rPr>
              <a:t>The aim of our work</a:t>
            </a:r>
            <a:endParaRPr lang="ru-RU" smtClean="0">
              <a:latin typeface="Calibri" pitchFamily="34" charset="0"/>
              <a:cs typeface="Calibri" pitchFamily="34" charset="0"/>
              <a:sym typeface="Calibri" pitchFamily="34" charset="0"/>
            </a:endParaRPr>
          </a:p>
        </p:txBody>
      </p:sp>
      <p:sp>
        <p:nvSpPr>
          <p:cNvPr id="37890" name="Shape 168"/>
          <p:cNvSpPr txBox="1">
            <a:spLocks noGrp="1"/>
          </p:cNvSpPr>
          <p:nvPr>
            <p:ph type="subTitle" idx="1"/>
          </p:nvPr>
        </p:nvSpPr>
        <p:spPr bwMode="auto">
          <a:xfrm>
            <a:off x="438150" y="1470025"/>
            <a:ext cx="8140700" cy="931863"/>
          </a:xfrm>
          <a:noFill/>
          <a:ln>
            <a:miter lim="800000"/>
            <a:headEnd/>
            <a:tailEnd/>
          </a:ln>
        </p:spPr>
        <p:txBody>
          <a:bodyPr vert="horz" tIns="34275" bIns="34275" numCol="1" compatLnSpc="1">
            <a:prstTxWarp prst="textNoShape">
              <a:avLst/>
            </a:prstTxWarp>
          </a:bodyPr>
          <a:lstStyle/>
          <a:p>
            <a:pPr indent="-133350" eaLnBrk="1" hangingPunct="1">
              <a:spcBef>
                <a:spcPct val="0"/>
              </a:spcBef>
              <a:buSzTx/>
              <a:buFontTx/>
              <a:buNone/>
            </a:pPr>
            <a:r>
              <a:rPr lang="en-US" sz="3200" smtClean="0">
                <a:solidFill>
                  <a:srgbClr val="000000"/>
                </a:solidFill>
                <a:latin typeface="Arial" charset="0"/>
                <a:cs typeface="Calibri" pitchFamily="34" charset="0"/>
                <a:sym typeface="Calibri" pitchFamily="34" charset="0"/>
              </a:rPr>
              <a:t>detect features of the paranasal sinuses( PNSs) structure in recognition of a person.</a:t>
            </a:r>
            <a:r>
              <a:rPr lang="ru-RU" sz="3200" b="0" i="0" smtClean="0">
                <a:solidFill>
                  <a:srgbClr val="000000"/>
                </a:solidFill>
                <a:latin typeface="Arial" charset="0"/>
                <a:cs typeface="Calibri" pitchFamily="34" charset="0"/>
                <a:sym typeface="Calibri"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hape 173"/>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Material and methods</a:t>
            </a:r>
            <a:endParaRPr lang="ru-RU" sz="2300" smtClean="0">
              <a:latin typeface="Calibri" pitchFamily="34" charset="0"/>
              <a:cs typeface="Calibri" pitchFamily="34" charset="0"/>
              <a:sym typeface="Calibri" pitchFamily="34" charset="0"/>
            </a:endParaRPr>
          </a:p>
        </p:txBody>
      </p:sp>
      <p:sp>
        <p:nvSpPr>
          <p:cNvPr id="39938" name="Shape 174"/>
          <p:cNvSpPr txBox="1">
            <a:spLocks noGrp="1"/>
          </p:cNvSpPr>
          <p:nvPr>
            <p:ph type="subTitle" idx="1"/>
          </p:nvPr>
        </p:nvSpPr>
        <p:spPr bwMode="auto">
          <a:xfrm>
            <a:off x="296863" y="900113"/>
            <a:ext cx="8531225" cy="315912"/>
          </a:xfrm>
          <a:noFill/>
          <a:ln>
            <a:miter lim="800000"/>
            <a:headEnd/>
            <a:tailEnd/>
          </a:ln>
        </p:spPr>
        <p:txBody>
          <a:bodyPr vert="horz" tIns="34275" bIns="34275" numCol="1" compatLnSpc="1">
            <a:prstTxWarp prst="textNoShape">
              <a:avLst/>
            </a:prstTxWarp>
          </a:bodyPr>
          <a:lstStyle/>
          <a:p>
            <a:pPr indent="-114300" eaLnBrk="1" hangingPunct="1">
              <a:spcBef>
                <a:spcPct val="0"/>
              </a:spcBef>
              <a:buSzTx/>
              <a:buFontTx/>
              <a:buNone/>
            </a:pPr>
            <a:endParaRPr lang="ru-RU" smtClean="0">
              <a:latin typeface="Calibri" pitchFamily="34" charset="0"/>
              <a:cs typeface="Calibri" pitchFamily="34" charset="0"/>
              <a:sym typeface="Calibri" pitchFamily="34" charset="0"/>
            </a:endParaRPr>
          </a:p>
        </p:txBody>
      </p:sp>
      <p:sp>
        <p:nvSpPr>
          <p:cNvPr id="39939" name="Shape 175"/>
          <p:cNvSpPr txBox="1">
            <a:spLocks noGrp="1"/>
          </p:cNvSpPr>
          <p:nvPr>
            <p:ph type="body" idx="2"/>
          </p:nvPr>
        </p:nvSpPr>
        <p:spPr bwMode="auto">
          <a:xfrm>
            <a:off x="290513" y="1287463"/>
            <a:ext cx="8531225" cy="3106737"/>
          </a:xfrm>
          <a:noFill/>
          <a:ln>
            <a:miter lim="800000"/>
            <a:headEnd/>
            <a:tailEnd/>
          </a:ln>
        </p:spPr>
        <p:txBody>
          <a:bodyPr vert="horz" tIns="34275" bIns="34275" numCol="1" compatLnSpc="1">
            <a:prstTxWarp prst="textNoShape">
              <a:avLst/>
            </a:prstTxWarp>
          </a:bodyPr>
          <a:lstStyle/>
          <a:p>
            <a:pPr indent="-336550">
              <a:lnSpc>
                <a:spcPct val="100000"/>
              </a:lnSpc>
              <a:spcBef>
                <a:spcPct val="0"/>
              </a:spcBef>
              <a:buClrTx/>
              <a:buSzTx/>
              <a:buFontTx/>
              <a:buNone/>
            </a:pPr>
            <a:r>
              <a:rPr lang="en-US" sz="1600" smtClean="0">
                <a:solidFill>
                  <a:srgbClr val="000000"/>
                </a:solidFill>
                <a:latin typeface="Arial" charset="0"/>
                <a:cs typeface="Calibri" pitchFamily="34" charset="0"/>
                <a:sym typeface="Calibri" pitchFamily="34" charset="0"/>
              </a:rPr>
              <a:t>Biometric systems have been constantly evolving over the past few years with a dramatic progress in the field of Deep learning technologies that can be used in automatic systems for identifying a person’s identity. In particular, the use of AlexNet architecture, VGG convolutional neural network and ResNet  enable the image classification and detection for identification purposes. The overall process that allows for personal identification according to the parameters of the paranasal sinuses scan should be divided into the 4 subprocesses:</a:t>
            </a:r>
          </a:p>
          <a:p>
            <a:pPr indent="-336550">
              <a:lnSpc>
                <a:spcPct val="100000"/>
              </a:lnSpc>
              <a:spcBef>
                <a:spcPct val="0"/>
              </a:spcBef>
              <a:buClrTx/>
              <a:buSzTx/>
              <a:buFontTx/>
              <a:buNone/>
            </a:pPr>
            <a:r>
              <a:rPr lang="en-US" sz="1600" smtClean="0">
                <a:solidFill>
                  <a:srgbClr val="000000"/>
                </a:solidFill>
                <a:latin typeface="Arial" charset="0"/>
                <a:cs typeface="Calibri" pitchFamily="34" charset="0"/>
                <a:sym typeface="Calibri" pitchFamily="34" charset="0"/>
              </a:rPr>
              <a:t>-SCT image acquisition</a:t>
            </a:r>
          </a:p>
          <a:p>
            <a:pPr indent="-336550">
              <a:lnSpc>
                <a:spcPct val="100000"/>
              </a:lnSpc>
              <a:spcBef>
                <a:spcPct val="0"/>
              </a:spcBef>
              <a:buClrTx/>
              <a:buSzTx/>
              <a:buFontTx/>
              <a:buNone/>
            </a:pPr>
            <a:r>
              <a:rPr lang="en-US" sz="1600" smtClean="0">
                <a:solidFill>
                  <a:srgbClr val="000000"/>
                </a:solidFill>
                <a:latin typeface="Arial" charset="0"/>
                <a:cs typeface="Calibri" pitchFamily="34" charset="0"/>
                <a:sym typeface="Calibri" pitchFamily="34" charset="0"/>
              </a:rPr>
              <a:t>-selection of image parameters to form a reference series</a:t>
            </a:r>
          </a:p>
          <a:p>
            <a:pPr indent="-336550">
              <a:lnSpc>
                <a:spcPct val="100000"/>
              </a:lnSpc>
              <a:spcBef>
                <a:spcPct val="0"/>
              </a:spcBef>
              <a:buClrTx/>
              <a:buSzTx/>
              <a:buFontTx/>
              <a:buNone/>
            </a:pPr>
            <a:r>
              <a:rPr lang="en-US" sz="1600" smtClean="0">
                <a:solidFill>
                  <a:srgbClr val="000000"/>
                </a:solidFill>
                <a:latin typeface="Arial" charset="0"/>
                <a:cs typeface="Calibri" pitchFamily="34" charset="0"/>
                <a:sym typeface="Calibri" pitchFamily="34" charset="0"/>
              </a:rPr>
              <a:t>-preprocessing and labeling of SCT images by experts in order to mark the particular features corresponding to individual person characteristics </a:t>
            </a:r>
          </a:p>
          <a:p>
            <a:pPr indent="-336550">
              <a:lnSpc>
                <a:spcPct val="100000"/>
              </a:lnSpc>
              <a:spcBef>
                <a:spcPct val="0"/>
              </a:spcBef>
              <a:buClrTx/>
              <a:buSzTx/>
              <a:buFontTx/>
              <a:buNone/>
            </a:pPr>
            <a:r>
              <a:rPr lang="en-US" sz="1600" smtClean="0">
                <a:solidFill>
                  <a:srgbClr val="000000"/>
                </a:solidFill>
                <a:latin typeface="Arial" charset="0"/>
                <a:cs typeface="Calibri" pitchFamily="34" charset="0"/>
                <a:sym typeface="Calibri" pitchFamily="34" charset="0"/>
              </a:rPr>
              <a:t>-decision-making based on CNN model.</a:t>
            </a:r>
            <a:endParaRPr lang="ru-RU" sz="1600" smtClean="0">
              <a:solidFill>
                <a:srgbClr val="000000"/>
              </a:solidFill>
              <a:latin typeface="Arial" charset="0"/>
              <a:cs typeface="Calibri" pitchFamily="34" charset="0"/>
              <a:sym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hape 180"/>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Material and methods</a:t>
            </a:r>
            <a:endParaRPr lang="ru-RU" sz="2300" smtClean="0">
              <a:latin typeface="Calibri" pitchFamily="34" charset="0"/>
              <a:cs typeface="Calibri" pitchFamily="34" charset="0"/>
              <a:sym typeface="Calibri" pitchFamily="34" charset="0"/>
            </a:endParaRPr>
          </a:p>
        </p:txBody>
      </p:sp>
      <p:sp>
        <p:nvSpPr>
          <p:cNvPr id="41986" name="Shape 182"/>
          <p:cNvSpPr txBox="1">
            <a:spLocks noGrp="1"/>
          </p:cNvSpPr>
          <p:nvPr>
            <p:ph type="body" idx="2"/>
          </p:nvPr>
        </p:nvSpPr>
        <p:spPr bwMode="auto">
          <a:xfrm>
            <a:off x="107950" y="814388"/>
            <a:ext cx="4065588" cy="4035425"/>
          </a:xfrm>
          <a:noFill/>
          <a:ln>
            <a:miter lim="800000"/>
            <a:headEnd/>
            <a:tailEnd/>
          </a:ln>
        </p:spPr>
        <p:txBody>
          <a:bodyPr vert="horz" tIns="34275" bIns="34275" numCol="1" compatLnSpc="1">
            <a:prstTxWarp prst="textNoShape">
              <a:avLst/>
            </a:prstTxWarp>
          </a:bodyPr>
          <a:lstStyle/>
          <a:p>
            <a:pPr indent="-336550" algn="just">
              <a:lnSpc>
                <a:spcPct val="100000"/>
              </a:lnSpc>
              <a:spcBef>
                <a:spcPct val="0"/>
              </a:spcBef>
              <a:buClrTx/>
              <a:buSzTx/>
              <a:buFontTx/>
              <a:buNone/>
            </a:pPr>
            <a:r>
              <a:rPr lang="en-US" sz="1400" smtClean="0">
                <a:solidFill>
                  <a:srgbClr val="000000"/>
                </a:solidFill>
                <a:latin typeface="Arial" charset="0"/>
                <a:cs typeface="Calibri" pitchFamily="34" charset="0"/>
                <a:sym typeface="Calibri" pitchFamily="34" charset="0"/>
              </a:rPr>
              <a:t>The study involved 332 male and female patients without complaints concerning the function of ENT organs.</a:t>
            </a:r>
          </a:p>
          <a:p>
            <a:pPr indent="-336550" algn="just">
              <a:lnSpc>
                <a:spcPct val="100000"/>
              </a:lnSpc>
              <a:spcBef>
                <a:spcPct val="0"/>
              </a:spcBef>
              <a:buClrTx/>
              <a:buSzTx/>
              <a:buFontTx/>
              <a:buNone/>
            </a:pPr>
            <a:r>
              <a:rPr lang="en-US" sz="1400" smtClean="0">
                <a:solidFill>
                  <a:srgbClr val="000000"/>
                </a:solidFill>
                <a:latin typeface="Arial" charset="0"/>
                <a:cs typeface="Calibri" pitchFamily="34" charset="0"/>
                <a:sym typeface="Calibri" pitchFamily="34" charset="0"/>
              </a:rPr>
              <a:t>The study was performed on Toshiba Aquilion-4 CT scanner. SCT images were examined using RadiAnt DICOM viewer software, which allows the most accurate measurements in the study areas. The study involved an assessment of axial projections and their coronary reconstructions (Fig. 1). In order to define the particular attributes for person identification the following indicators were studied: upper facial index followed by determination of human facial type (Fig. 3), sinus shape, thickness, length of anterior (frontal), posterior (cerebral), lower (orbital-cerebral) and internal (membranes between sinuses) walls, as well as their density (Fig. 2 A and B).</a:t>
            </a:r>
            <a:endParaRPr lang="ru-RU" sz="1400" smtClean="0">
              <a:solidFill>
                <a:srgbClr val="000000"/>
              </a:solidFill>
              <a:latin typeface="Arial" charset="0"/>
              <a:cs typeface="Calibri" pitchFamily="34" charset="0"/>
              <a:sym typeface="Calibri" pitchFamily="34" charset="0"/>
            </a:endParaRPr>
          </a:p>
        </p:txBody>
      </p:sp>
      <p:pic>
        <p:nvPicPr>
          <p:cNvPr id="41987" name="Picture 1"/>
          <p:cNvPicPr>
            <a:picLocks noGrp="1" noChangeAspect="1" noChangeArrowheads="1"/>
          </p:cNvPicPr>
          <p:nvPr>
            <p:ph type="body" idx="4294967295"/>
          </p:nvPr>
        </p:nvPicPr>
        <p:blipFill>
          <a:blip r:embed="rId3"/>
          <a:srcRect/>
          <a:stretch>
            <a:fillRect/>
          </a:stretch>
        </p:blipFill>
        <p:spPr bwMode="auto">
          <a:xfrm>
            <a:off x="4519613" y="365125"/>
            <a:ext cx="1200150" cy="1433513"/>
          </a:xfrm>
          <a:prstGeom prst="rect">
            <a:avLst/>
          </a:prstGeom>
          <a:noFill/>
          <a:ln>
            <a:miter lim="800000"/>
            <a:headEnd/>
            <a:tailEnd/>
          </a:ln>
        </p:spPr>
      </p:pic>
      <p:pic>
        <p:nvPicPr>
          <p:cNvPr id="41988" name="Picture 2"/>
          <p:cNvPicPr>
            <a:picLocks noChangeAspect="1" noChangeArrowheads="1"/>
          </p:cNvPicPr>
          <p:nvPr/>
        </p:nvPicPr>
        <p:blipFill>
          <a:blip r:embed="rId4"/>
          <a:srcRect/>
          <a:stretch>
            <a:fillRect/>
          </a:stretch>
        </p:blipFill>
        <p:spPr bwMode="auto">
          <a:xfrm>
            <a:off x="5708650" y="371475"/>
            <a:ext cx="1150938" cy="1430338"/>
          </a:xfrm>
          <a:prstGeom prst="rect">
            <a:avLst/>
          </a:prstGeom>
          <a:noFill/>
          <a:ln w="9525">
            <a:noFill/>
            <a:miter lim="800000"/>
            <a:headEnd/>
            <a:tailEnd/>
          </a:ln>
        </p:spPr>
      </p:pic>
      <p:pic>
        <p:nvPicPr>
          <p:cNvPr id="41989" name="Picture 3"/>
          <p:cNvPicPr>
            <a:picLocks noChangeAspect="1" noChangeArrowheads="1"/>
          </p:cNvPicPr>
          <p:nvPr/>
        </p:nvPicPr>
        <p:blipFill>
          <a:blip r:embed="rId5"/>
          <a:srcRect/>
          <a:stretch>
            <a:fillRect/>
          </a:stretch>
        </p:blipFill>
        <p:spPr bwMode="auto">
          <a:xfrm>
            <a:off x="4519613" y="2282825"/>
            <a:ext cx="2122487" cy="2009775"/>
          </a:xfrm>
          <a:prstGeom prst="rect">
            <a:avLst/>
          </a:prstGeom>
          <a:noFill/>
          <a:ln w="9525">
            <a:noFill/>
            <a:miter lim="800000"/>
            <a:headEnd/>
            <a:tailEnd/>
          </a:ln>
        </p:spPr>
      </p:pic>
      <p:pic>
        <p:nvPicPr>
          <p:cNvPr id="41990" name="Picture 2"/>
          <p:cNvPicPr>
            <a:picLocks noChangeAspect="1" noChangeArrowheads="1"/>
          </p:cNvPicPr>
          <p:nvPr/>
        </p:nvPicPr>
        <p:blipFill>
          <a:blip r:embed="rId6"/>
          <a:srcRect/>
          <a:stretch>
            <a:fillRect/>
          </a:stretch>
        </p:blipFill>
        <p:spPr bwMode="auto">
          <a:xfrm>
            <a:off x="6843713" y="2289175"/>
            <a:ext cx="2000250" cy="1998663"/>
          </a:xfrm>
          <a:prstGeom prst="rect">
            <a:avLst/>
          </a:prstGeom>
          <a:noFill/>
          <a:ln w="9525">
            <a:noFill/>
            <a:miter lim="800000"/>
            <a:headEnd/>
            <a:tailEnd/>
          </a:ln>
        </p:spPr>
      </p:pic>
      <p:pic>
        <p:nvPicPr>
          <p:cNvPr id="41991" name="Picture 10"/>
          <p:cNvPicPr>
            <a:picLocks noChangeAspect="1" noChangeArrowheads="1"/>
          </p:cNvPicPr>
          <p:nvPr/>
        </p:nvPicPr>
        <p:blipFill>
          <a:blip r:embed="rId7"/>
          <a:srcRect/>
          <a:stretch>
            <a:fillRect/>
          </a:stretch>
        </p:blipFill>
        <p:spPr bwMode="auto">
          <a:xfrm>
            <a:off x="6897688" y="371475"/>
            <a:ext cx="2014537" cy="1430338"/>
          </a:xfrm>
          <a:prstGeom prst="rect">
            <a:avLst/>
          </a:prstGeom>
          <a:noFill/>
          <a:ln w="9525">
            <a:noFill/>
            <a:miter lim="800000"/>
            <a:headEnd/>
            <a:tailEnd/>
          </a:ln>
        </p:spPr>
      </p:pic>
      <p:sp>
        <p:nvSpPr>
          <p:cNvPr id="41992" name="Text Box 11"/>
          <p:cNvSpPr txBox="1">
            <a:spLocks noChangeArrowheads="1"/>
          </p:cNvSpPr>
          <p:nvPr/>
        </p:nvSpPr>
        <p:spPr bwMode="auto">
          <a:xfrm>
            <a:off x="4640263" y="1890713"/>
            <a:ext cx="2001837" cy="336550"/>
          </a:xfrm>
          <a:prstGeom prst="rect">
            <a:avLst/>
          </a:prstGeom>
          <a:noFill/>
          <a:ln w="9525">
            <a:noFill/>
            <a:miter lim="800000"/>
            <a:headEnd/>
            <a:tailEnd/>
          </a:ln>
        </p:spPr>
        <p:txBody>
          <a:bodyPr wrap="none">
            <a:spAutoFit/>
          </a:bodyPr>
          <a:lstStyle/>
          <a:p>
            <a:pPr marL="266700" indent="-266700"/>
            <a:r>
              <a:rPr lang="en-US" sz="800" i="1"/>
              <a:t>Fig.1 SCT of a patient. Axial section (A).</a:t>
            </a:r>
          </a:p>
          <a:p>
            <a:pPr marL="266700" indent="-266700"/>
            <a:r>
              <a:rPr lang="en-US" sz="800" i="1"/>
              <a:t> Coronary reconstruction. </a:t>
            </a:r>
            <a:endParaRPr lang="ru-RU" sz="800" i="1"/>
          </a:p>
        </p:txBody>
      </p:sp>
      <p:sp>
        <p:nvSpPr>
          <p:cNvPr id="41993" name="Text Box 12"/>
          <p:cNvSpPr txBox="1">
            <a:spLocks noChangeArrowheads="1"/>
          </p:cNvSpPr>
          <p:nvPr/>
        </p:nvSpPr>
        <p:spPr bwMode="auto">
          <a:xfrm>
            <a:off x="6843713" y="1890713"/>
            <a:ext cx="2089150" cy="336550"/>
          </a:xfrm>
          <a:prstGeom prst="rect">
            <a:avLst/>
          </a:prstGeom>
          <a:noFill/>
          <a:ln w="9525">
            <a:noFill/>
            <a:miter lim="800000"/>
            <a:headEnd/>
            <a:tailEnd/>
          </a:ln>
        </p:spPr>
        <p:txBody>
          <a:bodyPr wrap="none">
            <a:spAutoFit/>
          </a:bodyPr>
          <a:lstStyle/>
          <a:p>
            <a:pPr marL="266700" indent="-266700"/>
            <a:r>
              <a:rPr lang="en-US" sz="800" i="1"/>
              <a:t>Fig.3 An example of measuring the upper </a:t>
            </a:r>
          </a:p>
          <a:p>
            <a:pPr marL="266700" indent="-266700"/>
            <a:r>
              <a:rPr lang="en-US" sz="800" i="1"/>
              <a:t>facial index (АВ/СD)</a:t>
            </a:r>
            <a:endParaRPr lang="ru-RU" sz="800" i="1"/>
          </a:p>
        </p:txBody>
      </p:sp>
      <p:sp>
        <p:nvSpPr>
          <p:cNvPr id="41994" name="Text Box 13"/>
          <p:cNvSpPr txBox="1">
            <a:spLocks noChangeArrowheads="1"/>
          </p:cNvSpPr>
          <p:nvPr/>
        </p:nvSpPr>
        <p:spPr bwMode="auto">
          <a:xfrm>
            <a:off x="4725988" y="4292600"/>
            <a:ext cx="4117975" cy="427038"/>
          </a:xfrm>
          <a:prstGeom prst="rect">
            <a:avLst/>
          </a:prstGeom>
          <a:noFill/>
          <a:ln w="9525">
            <a:noFill/>
            <a:miter lim="800000"/>
            <a:headEnd/>
            <a:tailEnd/>
          </a:ln>
        </p:spPr>
        <p:txBody>
          <a:bodyPr>
            <a:spAutoFit/>
          </a:bodyPr>
          <a:lstStyle/>
          <a:p>
            <a:pPr marL="266700" indent="-266700"/>
            <a:r>
              <a:rPr lang="en-US" sz="1100" i="1"/>
              <a:t>Fig.2 Example of measuring the density (A) and bone thickness (B), given</a:t>
            </a:r>
            <a:r>
              <a:rPr lang="ru-RU" sz="1100" i="1"/>
              <a:t> </a:t>
            </a:r>
            <a:r>
              <a:rPr lang="en-US" sz="1100" i="1"/>
              <a:t>that 1 pixel is equal to 0.264 cm.</a:t>
            </a:r>
            <a:endParaRPr lang="ru-RU" sz="1100" i="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hape 188"/>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Material and methods</a:t>
            </a:r>
            <a:endParaRPr lang="ru-RU" sz="2300" smtClean="0">
              <a:latin typeface="Calibri" pitchFamily="34" charset="0"/>
              <a:cs typeface="Calibri" pitchFamily="34" charset="0"/>
              <a:sym typeface="Calibri" pitchFamily="34" charset="0"/>
            </a:endParaRPr>
          </a:p>
        </p:txBody>
      </p:sp>
      <p:sp>
        <p:nvSpPr>
          <p:cNvPr id="44034" name="Shape 190"/>
          <p:cNvSpPr txBox="1">
            <a:spLocks noGrp="1"/>
          </p:cNvSpPr>
          <p:nvPr>
            <p:ph type="body" idx="2"/>
          </p:nvPr>
        </p:nvSpPr>
        <p:spPr bwMode="auto">
          <a:xfrm>
            <a:off x="296863" y="814388"/>
            <a:ext cx="8569325" cy="2168525"/>
          </a:xfrm>
          <a:noFill/>
          <a:ln>
            <a:miter lim="800000"/>
            <a:headEnd/>
            <a:tailEnd/>
          </a:ln>
        </p:spPr>
        <p:txBody>
          <a:bodyPr vert="horz" tIns="34275" bIns="34275" numCol="1" compatLnSpc="1">
            <a:prstTxWarp prst="textNoShape">
              <a:avLst/>
            </a:prstTxWarp>
          </a:bodyPr>
          <a:lstStyle/>
          <a:p>
            <a:pPr indent="-336550" algn="just">
              <a:lnSpc>
                <a:spcPct val="100000"/>
              </a:lnSpc>
              <a:spcBef>
                <a:spcPct val="0"/>
              </a:spcBef>
              <a:buClrTx/>
              <a:buSzTx/>
              <a:buFontTx/>
              <a:buNone/>
            </a:pPr>
            <a:r>
              <a:rPr lang="en-US" sz="1400" smtClean="0">
                <a:solidFill>
                  <a:srgbClr val="000000"/>
                </a:solidFill>
                <a:latin typeface="Arial" charset="0"/>
                <a:cs typeface="Calibri" pitchFamily="34" charset="0"/>
                <a:sym typeface="Calibri" pitchFamily="34" charset="0"/>
              </a:rPr>
              <a:t>Nest phase implies image preprocessing and labeling of SCT images. Regarding image preprocessing techniques it is common to implement a set of filtering and smoothing algorithms in order to remove noises and enhance a contrast of SCT data. Labeling of images is a time-consuming process, which requires an expertise and efforts of physicians.</a:t>
            </a:r>
          </a:p>
          <a:p>
            <a:pPr indent="-336550" algn="just">
              <a:lnSpc>
                <a:spcPct val="100000"/>
              </a:lnSpc>
              <a:spcBef>
                <a:spcPct val="0"/>
              </a:spcBef>
              <a:buClrTx/>
              <a:buSzTx/>
              <a:buFontTx/>
              <a:buNone/>
            </a:pPr>
            <a:r>
              <a:rPr lang="en-US" sz="1400" smtClean="0">
                <a:solidFill>
                  <a:srgbClr val="000000"/>
                </a:solidFill>
                <a:latin typeface="Arial" charset="0"/>
                <a:cs typeface="Calibri" pitchFamily="34" charset="0"/>
                <a:sym typeface="Calibri" pitchFamily="34" charset="0"/>
              </a:rPr>
              <a:t>To collect and process SCT data the recognition system has been developed. In general, designing and implementing a biometric system is a challenging task and a number of factors that have a great influence on the overall performance need to be addressed. The major issues for the designer is definition an appropriate biometric traits as well as providing an efficient data processing and integration workflow. The block diagram of proposed system is presented in Fig.4.</a:t>
            </a:r>
            <a:endParaRPr lang="ru-RU" sz="1400" smtClean="0">
              <a:solidFill>
                <a:srgbClr val="000000"/>
              </a:solidFill>
              <a:latin typeface="Arial" charset="0"/>
              <a:cs typeface="Calibri" pitchFamily="34" charset="0"/>
              <a:sym typeface="Calibri" pitchFamily="34" charset="0"/>
            </a:endParaRPr>
          </a:p>
        </p:txBody>
      </p:sp>
      <p:pic>
        <p:nvPicPr>
          <p:cNvPr id="44035" name="Picture 15" descr="DiagramDescription automatically generated"/>
          <p:cNvPicPr>
            <a:picLocks noChangeAspect="1" noChangeArrowheads="1"/>
          </p:cNvPicPr>
          <p:nvPr/>
        </p:nvPicPr>
        <p:blipFill>
          <a:blip r:embed="rId3"/>
          <a:srcRect/>
          <a:stretch>
            <a:fillRect/>
          </a:stretch>
        </p:blipFill>
        <p:spPr bwMode="auto">
          <a:xfrm>
            <a:off x="1651000" y="2735263"/>
            <a:ext cx="6084888" cy="1208087"/>
          </a:xfrm>
          <a:prstGeom prst="rect">
            <a:avLst/>
          </a:prstGeom>
          <a:noFill/>
          <a:ln w="9525">
            <a:noFill/>
            <a:miter lim="800000"/>
            <a:headEnd/>
            <a:tailEnd/>
          </a:ln>
        </p:spPr>
      </p:pic>
      <p:sp>
        <p:nvSpPr>
          <p:cNvPr id="44036" name="Text Box 7"/>
          <p:cNvSpPr txBox="1">
            <a:spLocks noChangeArrowheads="1"/>
          </p:cNvSpPr>
          <p:nvPr/>
        </p:nvSpPr>
        <p:spPr bwMode="auto">
          <a:xfrm>
            <a:off x="2352675" y="3805238"/>
            <a:ext cx="4424363" cy="277812"/>
          </a:xfrm>
          <a:prstGeom prst="rect">
            <a:avLst/>
          </a:prstGeom>
          <a:noFill/>
          <a:ln w="9525">
            <a:noFill/>
            <a:miter lim="800000"/>
            <a:headEnd/>
            <a:tailEnd/>
          </a:ln>
        </p:spPr>
        <p:txBody>
          <a:bodyPr wrap="none">
            <a:spAutoFit/>
          </a:bodyPr>
          <a:lstStyle/>
          <a:p>
            <a:pPr marL="266700" indent="-266700" algn="ctr"/>
            <a:r>
              <a:rPr lang="en-US" sz="1200" i="1"/>
              <a:t>Fig.4 A block diagram of paranasal sinuses recognition system</a:t>
            </a:r>
            <a:endParaRPr lang="ru-RU" sz="1200" i="1"/>
          </a:p>
        </p:txBody>
      </p:sp>
      <p:sp>
        <p:nvSpPr>
          <p:cNvPr id="44037" name="Text Box 8"/>
          <p:cNvSpPr txBox="1">
            <a:spLocks noChangeArrowheads="1"/>
          </p:cNvSpPr>
          <p:nvPr/>
        </p:nvSpPr>
        <p:spPr bwMode="auto">
          <a:xfrm>
            <a:off x="266700" y="4087813"/>
            <a:ext cx="8342313" cy="517525"/>
          </a:xfrm>
          <a:prstGeom prst="rect">
            <a:avLst/>
          </a:prstGeom>
          <a:noFill/>
          <a:ln w="9525">
            <a:noFill/>
            <a:miter lim="800000"/>
            <a:headEnd/>
            <a:tailEnd/>
          </a:ln>
        </p:spPr>
        <p:txBody>
          <a:bodyPr>
            <a:spAutoFit/>
          </a:bodyPr>
          <a:lstStyle/>
          <a:p>
            <a:pPr marL="358775" indent="-358775" algn="just"/>
            <a:r>
              <a:rPr lang="en-US"/>
              <a:t>The last phase is decision, where a classifier can be used to compare all stored data patterns to the received images and return an identity based on a measure of similarity or dissimilarity.</a:t>
            </a:r>
            <a:r>
              <a:rPr lang="ru-RU"/>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hape 196"/>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sp>
        <p:nvSpPr>
          <p:cNvPr id="46082" name="Shape 197"/>
          <p:cNvSpPr txBox="1">
            <a:spLocks noGrp="1"/>
          </p:cNvSpPr>
          <p:nvPr>
            <p:ph type="subTitle" idx="1"/>
          </p:nvPr>
        </p:nvSpPr>
        <p:spPr bwMode="auto">
          <a:xfrm>
            <a:off x="296863" y="900113"/>
            <a:ext cx="8531225" cy="315912"/>
          </a:xfrm>
          <a:noFill/>
          <a:ln>
            <a:miter lim="800000"/>
            <a:headEnd/>
            <a:tailEnd/>
          </a:ln>
        </p:spPr>
        <p:txBody>
          <a:bodyPr vert="horz" tIns="34275" bIns="34275" numCol="1" compatLnSpc="1">
            <a:prstTxWarp prst="textNoShape">
              <a:avLst/>
            </a:prstTxWarp>
          </a:bodyPr>
          <a:lstStyle/>
          <a:p>
            <a:pPr indent="-114300" eaLnBrk="1" hangingPunct="1">
              <a:spcBef>
                <a:spcPct val="0"/>
              </a:spcBef>
              <a:buSzTx/>
              <a:buFontTx/>
              <a:buNone/>
            </a:pPr>
            <a:r>
              <a:rPr lang="en-US" sz="1400" smtClean="0">
                <a:solidFill>
                  <a:srgbClr val="000000"/>
                </a:solidFill>
                <a:latin typeface="Arial" charset="0"/>
                <a:cs typeface="Calibri" pitchFamily="34" charset="0"/>
                <a:sym typeface="Calibri" pitchFamily="34" charset="0"/>
              </a:rPr>
              <a:t>This article discusses the issues of personal identification by the parameters of the paranasal sinuses.</a:t>
            </a:r>
            <a:r>
              <a:rPr lang="en-US" sz="1400" b="0" i="0" smtClean="0">
                <a:solidFill>
                  <a:srgbClr val="000000"/>
                </a:solidFill>
                <a:latin typeface="Arial" charset="0"/>
                <a:cs typeface="Calibri" pitchFamily="34" charset="0"/>
                <a:sym typeface="Calibri" pitchFamily="34" charset="0"/>
              </a:rPr>
              <a:t> </a:t>
            </a:r>
            <a:endParaRPr lang="ru-RU" sz="1400" b="0" i="0" smtClean="0">
              <a:solidFill>
                <a:srgbClr val="000000"/>
              </a:solidFill>
              <a:latin typeface="Arial" charset="0"/>
              <a:cs typeface="Calibri" pitchFamily="34" charset="0"/>
              <a:sym typeface="Calibri" pitchFamily="34" charset="0"/>
            </a:endParaRPr>
          </a:p>
        </p:txBody>
      </p:sp>
      <p:sp>
        <p:nvSpPr>
          <p:cNvPr id="46083" name="Shape 198"/>
          <p:cNvSpPr txBox="1">
            <a:spLocks noGrp="1"/>
          </p:cNvSpPr>
          <p:nvPr>
            <p:ph type="body" idx="2"/>
          </p:nvPr>
        </p:nvSpPr>
        <p:spPr bwMode="auto">
          <a:xfrm>
            <a:off x="296863" y="1370013"/>
            <a:ext cx="8509000" cy="3106737"/>
          </a:xfrm>
          <a:noFill/>
          <a:ln>
            <a:miter lim="800000"/>
            <a:headEnd/>
            <a:tailEnd/>
          </a:ln>
        </p:spPr>
        <p:txBody>
          <a:bodyPr vert="horz" tIns="34275" bIns="34275" numCol="1" compatLnSpc="1">
            <a:prstTxWarp prst="textNoShape">
              <a:avLst/>
            </a:prstTxWarp>
          </a:bodyPr>
          <a:lstStyle/>
          <a:p>
            <a:pPr indent="-336550" algn="just" eaLnBrk="1" hangingPunct="1">
              <a:spcBef>
                <a:spcPct val="0"/>
              </a:spcBef>
              <a:buFont typeface="Merriweather Sans"/>
              <a:buNone/>
            </a:pPr>
            <a:r>
              <a:rPr lang="en-US" sz="1400" smtClean="0">
                <a:solidFill>
                  <a:srgbClr val="000000"/>
                </a:solidFill>
                <a:latin typeface="Arial" charset="0"/>
                <a:cs typeface="Calibri" pitchFamily="34" charset="0"/>
                <a:sym typeface="Calibri" pitchFamily="34" charset="0"/>
              </a:rPr>
              <a:t>Following calculations aimed at determining the upper facial index, most of the studied cases were found to have the upper facial index, typical for mesens (271 people, 81.6%). 6.33% (21 patients) had a predominance of skull height over width with an index less than 49.9 and a structure typical for euryenes. Besides, 40 studied patients (12.05%) had a predominance of width over height with an index greater than 55 and the structure typical for leptens. The average value of the index for this parameter was 53.35 ± 2.02. It should be noted that women were more likely to have a predominance of length over width. Only in 11 cases (3.3% of the total, and in 27.5% of all leptens) in females there was a predominance of width over height and the structure typical for leptens. Only 5 cases out of all euryenes (1.5% of the total, and 23.8% of all euryenes) were men.</a:t>
            </a:r>
            <a:endParaRPr lang="ru-RU" sz="1400" smtClean="0">
              <a:solidFill>
                <a:srgbClr val="000000"/>
              </a:solidFill>
              <a:latin typeface="Arial" charset="0"/>
              <a:cs typeface="Calibri" pitchFamily="34" charset="0"/>
              <a:sym typeface="Calibri" pitchFamily="34" charset="0"/>
            </a:endParaRPr>
          </a:p>
        </p:txBody>
      </p:sp>
      <p:graphicFrame>
        <p:nvGraphicFramePr>
          <p:cNvPr id="46158" name="Group 78"/>
          <p:cNvGraphicFramePr>
            <a:graphicFrameLocks noGrp="1"/>
          </p:cNvGraphicFramePr>
          <p:nvPr/>
        </p:nvGraphicFramePr>
        <p:xfrm>
          <a:off x="625475" y="3463925"/>
          <a:ext cx="8120063" cy="1066800"/>
        </p:xfrm>
        <a:graphic>
          <a:graphicData uri="http://schemas.openxmlformats.org/drawingml/2006/table">
            <a:tbl>
              <a:tblPr/>
              <a:tblGrid>
                <a:gridCol w="2420065"/>
                <a:gridCol w="2055682"/>
                <a:gridCol w="2255062"/>
                <a:gridCol w="1388788"/>
              </a:tblGrid>
              <a:tr h="182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Arial" charset="0"/>
                        </a:rPr>
                        <a:t>Group</a:t>
                      </a:r>
                      <a:endParaRPr kumimoji="0" lang="en-US" sz="18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Arial" charset="0"/>
                        </a:rPr>
                        <a:t>Type</a:t>
                      </a:r>
                      <a:endParaRPr kumimoji="0" lang="en-US" sz="16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r>
              <a:tr h="18256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sym typeface="Arial" charset="0"/>
                        </a:rPr>
                        <a:t>Euryenes</a:t>
                      </a:r>
                      <a:endParaRPr kumimoji="0" lang="en-US" sz="18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Mesens</a:t>
                      </a:r>
                      <a:endParaRPr kumimoji="0" lang="en-US" sz="18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Leptens</a:t>
                      </a:r>
                      <a:endParaRPr kumimoji="0" lang="en-US" sz="18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Arial" charset="0"/>
                        </a:rPr>
                        <a:t>Upper facial index</a:t>
                      </a:r>
                      <a:endParaRPr kumimoji="0" lang="en-US" sz="18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Arial" charset="0"/>
                        </a:rPr>
                        <a:t>48.186±2.53</a:t>
                      </a:r>
                      <a:endParaRPr kumimoji="0" lang="en-US" sz="18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Arial" charset="0"/>
                        </a:rPr>
                        <a:t>53.4±1.2</a:t>
                      </a:r>
                      <a:endParaRPr kumimoji="0" lang="en-US" sz="18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Arial" charset="0"/>
                        </a:rPr>
                        <a:t>55.795±0.9</a:t>
                      </a:r>
                      <a:endParaRPr kumimoji="0" lang="en-US" sz="1800" b="0" i="0" u="none" strike="noStrike" cap="none" normalizeH="0" baseline="0" dirty="0" smtClean="0">
                        <a:ln>
                          <a:noFill/>
                        </a:ln>
                        <a:solidFill>
                          <a:srgbClr val="000000"/>
                        </a:solidFill>
                        <a:effectLst/>
                        <a:latin typeface="Arial" charset="0"/>
                        <a:ea typeface="SimSun" pitchFamily="2" charset="-122"/>
                        <a:cs typeface="Arial" charset="0"/>
                        <a:sym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6103" name="Text Box 79"/>
          <p:cNvSpPr txBox="1">
            <a:spLocks noChangeArrowheads="1"/>
          </p:cNvSpPr>
          <p:nvPr/>
        </p:nvSpPr>
        <p:spPr bwMode="auto">
          <a:xfrm>
            <a:off x="1112838" y="3159125"/>
            <a:ext cx="6597650" cy="366713"/>
          </a:xfrm>
          <a:prstGeom prst="rect">
            <a:avLst/>
          </a:prstGeom>
          <a:noFill/>
          <a:ln w="9525">
            <a:noFill/>
            <a:miter lim="800000"/>
            <a:headEnd/>
            <a:tailEnd/>
          </a:ln>
        </p:spPr>
        <p:txBody>
          <a:bodyPr wrap="none">
            <a:spAutoFit/>
          </a:bodyPr>
          <a:lstStyle/>
          <a:p>
            <a:pPr marL="355600" indent="-355600" algn="ctr"/>
            <a:r>
              <a:rPr lang="en-US" sz="1800" i="1">
                <a:solidFill>
                  <a:srgbClr val="0070C0"/>
                </a:solidFill>
              </a:rPr>
              <a:t>Table 1. Distribution of subjects according to upper facial index </a:t>
            </a:r>
            <a:endParaRPr lang="ru-RU" sz="1800" i="1">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hape 205"/>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sp>
        <p:nvSpPr>
          <p:cNvPr id="48130" name="Shape 207"/>
          <p:cNvSpPr txBox="1">
            <a:spLocks noGrp="1"/>
          </p:cNvSpPr>
          <p:nvPr>
            <p:ph type="body" idx="2"/>
          </p:nvPr>
        </p:nvSpPr>
        <p:spPr bwMode="auto">
          <a:xfrm>
            <a:off x="106363" y="882650"/>
            <a:ext cx="6343650" cy="758825"/>
          </a:xfrm>
          <a:noFill/>
          <a:ln>
            <a:miter lim="800000"/>
            <a:headEnd/>
            <a:tailEnd/>
          </a:ln>
        </p:spPr>
        <p:txBody>
          <a:bodyPr vert="horz" tIns="34275" bIns="34275" numCol="1" compatLnSpc="1">
            <a:prstTxWarp prst="textNoShape">
              <a:avLst/>
            </a:prstTxWarp>
          </a:bodyPr>
          <a:lstStyle/>
          <a:p>
            <a:pPr indent="-336550" algn="just" eaLnBrk="1" hangingPunct="1">
              <a:spcBef>
                <a:spcPct val="0"/>
              </a:spcBef>
              <a:buFont typeface="Merriweather Sans"/>
              <a:buNone/>
            </a:pPr>
            <a:r>
              <a:rPr lang="en-US" sz="1400" smtClean="0">
                <a:solidFill>
                  <a:srgbClr val="000000"/>
                </a:solidFill>
                <a:latin typeface="Arial" charset="0"/>
                <a:cs typeface="Calibri" pitchFamily="34" charset="0"/>
                <a:sym typeface="Calibri" pitchFamily="34" charset="0"/>
              </a:rPr>
              <a:t>In 18 cases (5.42%) unilateral aplasia of the frontal sinus was observed, and in 7 cases (2.11%) it was bilateral (see Fig. 5).</a:t>
            </a:r>
            <a:endParaRPr lang="ru-RU" sz="1400" smtClean="0">
              <a:solidFill>
                <a:srgbClr val="000000"/>
              </a:solidFill>
              <a:latin typeface="Arial" charset="0"/>
              <a:cs typeface="Calibri" pitchFamily="34" charset="0"/>
              <a:sym typeface="Calibri" pitchFamily="34" charset="0"/>
            </a:endParaRPr>
          </a:p>
        </p:txBody>
      </p:sp>
      <p:pic>
        <p:nvPicPr>
          <p:cNvPr id="48131" name="Picture 7"/>
          <p:cNvPicPr>
            <a:picLocks noChangeAspect="1" noChangeArrowheads="1"/>
          </p:cNvPicPr>
          <p:nvPr/>
        </p:nvPicPr>
        <p:blipFill>
          <a:blip r:embed="rId3"/>
          <a:srcRect/>
          <a:stretch>
            <a:fillRect/>
          </a:stretch>
        </p:blipFill>
        <p:spPr bwMode="auto">
          <a:xfrm>
            <a:off x="6550025" y="601663"/>
            <a:ext cx="2436813" cy="1828800"/>
          </a:xfrm>
          <a:prstGeom prst="rect">
            <a:avLst/>
          </a:prstGeom>
          <a:noFill/>
          <a:ln w="9525">
            <a:noFill/>
            <a:miter lim="800000"/>
            <a:headEnd/>
            <a:tailEnd/>
          </a:ln>
        </p:spPr>
      </p:pic>
      <p:pic>
        <p:nvPicPr>
          <p:cNvPr id="48132" name="Picture 8"/>
          <p:cNvPicPr>
            <a:picLocks noChangeAspect="1" noChangeArrowheads="1"/>
          </p:cNvPicPr>
          <p:nvPr/>
        </p:nvPicPr>
        <p:blipFill>
          <a:blip r:embed="rId4"/>
          <a:srcRect/>
          <a:stretch>
            <a:fillRect/>
          </a:stretch>
        </p:blipFill>
        <p:spPr bwMode="auto">
          <a:xfrm>
            <a:off x="6550025" y="2749550"/>
            <a:ext cx="2436813" cy="1004888"/>
          </a:xfrm>
          <a:prstGeom prst="rect">
            <a:avLst/>
          </a:prstGeom>
          <a:noFill/>
          <a:ln w="9525">
            <a:noFill/>
            <a:miter lim="800000"/>
            <a:headEnd/>
            <a:tailEnd/>
          </a:ln>
        </p:spPr>
      </p:pic>
      <p:sp>
        <p:nvSpPr>
          <p:cNvPr id="48133" name="Text Box 9"/>
          <p:cNvSpPr txBox="1">
            <a:spLocks noChangeArrowheads="1"/>
          </p:cNvSpPr>
          <p:nvPr/>
        </p:nvSpPr>
        <p:spPr bwMode="auto">
          <a:xfrm>
            <a:off x="6492875" y="2430463"/>
            <a:ext cx="2614613" cy="246062"/>
          </a:xfrm>
          <a:prstGeom prst="rect">
            <a:avLst/>
          </a:prstGeom>
          <a:noFill/>
          <a:ln w="9525">
            <a:noFill/>
            <a:miter lim="800000"/>
            <a:headEnd/>
            <a:tailEnd/>
          </a:ln>
        </p:spPr>
        <p:txBody>
          <a:bodyPr wrap="none">
            <a:spAutoFit/>
          </a:bodyPr>
          <a:lstStyle/>
          <a:p>
            <a:pPr marL="266700" indent="-266700"/>
            <a:r>
              <a:rPr lang="en-US" sz="1000" i="1"/>
              <a:t>Fig.5 Bilateral aplasia of the frontal sinuses</a:t>
            </a:r>
            <a:endParaRPr lang="ru-RU" sz="1000" i="1"/>
          </a:p>
        </p:txBody>
      </p:sp>
      <p:sp>
        <p:nvSpPr>
          <p:cNvPr id="48134" name="Text Box 10"/>
          <p:cNvSpPr txBox="1">
            <a:spLocks noChangeArrowheads="1"/>
          </p:cNvSpPr>
          <p:nvPr/>
        </p:nvSpPr>
        <p:spPr bwMode="auto">
          <a:xfrm>
            <a:off x="6762750" y="3816350"/>
            <a:ext cx="2111375" cy="247650"/>
          </a:xfrm>
          <a:prstGeom prst="rect">
            <a:avLst/>
          </a:prstGeom>
          <a:noFill/>
          <a:ln w="9525">
            <a:noFill/>
            <a:miter lim="800000"/>
            <a:headEnd/>
            <a:tailEnd/>
          </a:ln>
        </p:spPr>
        <p:txBody>
          <a:bodyPr wrap="none">
            <a:spAutoFit/>
          </a:bodyPr>
          <a:lstStyle/>
          <a:p>
            <a:pPr marL="266700" indent="-266700"/>
            <a:r>
              <a:rPr lang="en-US" sz="1000" i="1"/>
              <a:t>Fig.6 Right and left frontal sinuses</a:t>
            </a:r>
            <a:endParaRPr lang="ru-RU" sz="1000" i="1"/>
          </a:p>
        </p:txBody>
      </p:sp>
      <p:sp>
        <p:nvSpPr>
          <p:cNvPr id="48135" name="Text Box 11"/>
          <p:cNvSpPr txBox="1">
            <a:spLocks noChangeArrowheads="1"/>
          </p:cNvSpPr>
          <p:nvPr/>
        </p:nvSpPr>
        <p:spPr bwMode="auto">
          <a:xfrm>
            <a:off x="185738" y="1322388"/>
            <a:ext cx="6307137" cy="2432050"/>
          </a:xfrm>
          <a:prstGeom prst="rect">
            <a:avLst/>
          </a:prstGeom>
          <a:noFill/>
          <a:ln w="9525">
            <a:noFill/>
            <a:miter lim="800000"/>
            <a:headEnd/>
            <a:tailEnd/>
          </a:ln>
        </p:spPr>
        <p:txBody>
          <a:bodyPr>
            <a:spAutoFit/>
          </a:bodyPr>
          <a:lstStyle/>
          <a:p>
            <a:pPr marL="266700" indent="-266700" algn="just"/>
            <a:r>
              <a:rPr lang="en-US"/>
              <a:t>Some patients (36 patients - 10.84%), on the contrary, were found to have hyperpneumatization of the frontal sinus, sometimes the sinus even reached the level of the lateral part of the arcus supraorbitalis (see Fig. 7). This type of structure was typical only for leptens, with an average volume of 10.03±0.96 mm3. Moreover, in all cases, except 4 (1.2% of the total number of subjects), such a structure was one-sided (see Fig. 7 B). Remaining cases (see Fig. 7 A) were shown to have bilateral hyperpneumatization.</a:t>
            </a:r>
          </a:p>
          <a:p>
            <a:pPr marL="266700" indent="-266700" algn="just"/>
            <a:r>
              <a:rPr lang="en-US"/>
              <a:t>In 11 patients (3.32%) unilateral localization of an additional cell in the frontal sinus was observed, its volume was 1.37 ± 0.15 mm3 (see Fig. 8).</a:t>
            </a:r>
          </a:p>
          <a:p>
            <a:pPr marL="266700" indent="-266700" algn="just"/>
            <a:endParaRPr lang="ru-RU"/>
          </a:p>
        </p:txBody>
      </p:sp>
      <p:pic>
        <p:nvPicPr>
          <p:cNvPr id="48136" name="Picture 7"/>
          <p:cNvPicPr>
            <a:picLocks noChangeAspect="1" noChangeArrowheads="1"/>
          </p:cNvPicPr>
          <p:nvPr/>
        </p:nvPicPr>
        <p:blipFill>
          <a:blip r:embed="rId5"/>
          <a:srcRect/>
          <a:stretch>
            <a:fillRect/>
          </a:stretch>
        </p:blipFill>
        <p:spPr bwMode="auto">
          <a:xfrm>
            <a:off x="185738" y="3521075"/>
            <a:ext cx="1820862" cy="984250"/>
          </a:xfrm>
          <a:prstGeom prst="rect">
            <a:avLst/>
          </a:prstGeom>
          <a:noFill/>
          <a:ln w="9525">
            <a:noFill/>
            <a:miter lim="800000"/>
            <a:headEnd/>
            <a:tailEnd/>
          </a:ln>
        </p:spPr>
      </p:pic>
      <p:pic>
        <p:nvPicPr>
          <p:cNvPr id="48137" name="Picture 8"/>
          <p:cNvPicPr>
            <a:picLocks noChangeAspect="1" noChangeArrowheads="1"/>
          </p:cNvPicPr>
          <p:nvPr/>
        </p:nvPicPr>
        <p:blipFill>
          <a:blip r:embed="rId6"/>
          <a:srcRect/>
          <a:stretch>
            <a:fillRect/>
          </a:stretch>
        </p:blipFill>
        <p:spPr bwMode="auto">
          <a:xfrm>
            <a:off x="2087563" y="3521075"/>
            <a:ext cx="1922462" cy="984250"/>
          </a:xfrm>
          <a:prstGeom prst="rect">
            <a:avLst/>
          </a:prstGeom>
          <a:noFill/>
          <a:ln w="9525">
            <a:noFill/>
            <a:miter lim="800000"/>
            <a:headEnd/>
            <a:tailEnd/>
          </a:ln>
        </p:spPr>
      </p:pic>
      <p:pic>
        <p:nvPicPr>
          <p:cNvPr id="48138" name="Picture 14"/>
          <p:cNvPicPr>
            <a:picLocks noChangeAspect="1" noChangeArrowheads="1"/>
          </p:cNvPicPr>
          <p:nvPr/>
        </p:nvPicPr>
        <p:blipFill>
          <a:blip r:embed="rId7"/>
          <a:srcRect/>
          <a:stretch>
            <a:fillRect/>
          </a:stretch>
        </p:blipFill>
        <p:spPr bwMode="auto">
          <a:xfrm>
            <a:off x="4329113" y="3529013"/>
            <a:ext cx="2163762" cy="976312"/>
          </a:xfrm>
          <a:prstGeom prst="rect">
            <a:avLst/>
          </a:prstGeom>
          <a:noFill/>
          <a:ln w="9525">
            <a:noFill/>
            <a:miter lim="800000"/>
            <a:headEnd/>
            <a:tailEnd/>
          </a:ln>
        </p:spPr>
      </p:pic>
      <p:sp>
        <p:nvSpPr>
          <p:cNvPr id="48139" name="Text Box 15"/>
          <p:cNvSpPr txBox="1">
            <a:spLocks noChangeArrowheads="1"/>
          </p:cNvSpPr>
          <p:nvPr/>
        </p:nvSpPr>
        <p:spPr bwMode="auto">
          <a:xfrm>
            <a:off x="504825" y="4562475"/>
            <a:ext cx="3257550" cy="247650"/>
          </a:xfrm>
          <a:prstGeom prst="rect">
            <a:avLst/>
          </a:prstGeom>
          <a:noFill/>
          <a:ln w="9525">
            <a:noFill/>
            <a:miter lim="800000"/>
            <a:headEnd/>
            <a:tailEnd/>
          </a:ln>
        </p:spPr>
        <p:txBody>
          <a:bodyPr wrap="none">
            <a:spAutoFit/>
          </a:bodyPr>
          <a:lstStyle/>
          <a:p>
            <a:pPr marL="266700" indent="-266700"/>
            <a:r>
              <a:rPr lang="en-US" sz="1000" i="1"/>
              <a:t>Fig.7 Features of pneumatization of the frontal sinuses</a:t>
            </a:r>
            <a:endParaRPr lang="ru-RU" sz="1000" i="1"/>
          </a:p>
        </p:txBody>
      </p:sp>
      <p:sp>
        <p:nvSpPr>
          <p:cNvPr id="48140" name="Text Box 16"/>
          <p:cNvSpPr txBox="1">
            <a:spLocks noChangeArrowheads="1"/>
          </p:cNvSpPr>
          <p:nvPr/>
        </p:nvSpPr>
        <p:spPr bwMode="auto">
          <a:xfrm>
            <a:off x="3933825" y="4516438"/>
            <a:ext cx="2840038" cy="400050"/>
          </a:xfrm>
          <a:prstGeom prst="rect">
            <a:avLst/>
          </a:prstGeom>
          <a:noFill/>
          <a:ln w="9525">
            <a:noFill/>
            <a:miter lim="800000"/>
            <a:headEnd/>
            <a:tailEnd/>
          </a:ln>
        </p:spPr>
        <p:txBody>
          <a:bodyPr wrap="none">
            <a:spAutoFit/>
          </a:bodyPr>
          <a:lstStyle/>
          <a:p>
            <a:pPr marL="266700" indent="-266700" algn="ctr"/>
            <a:r>
              <a:rPr lang="en-US" sz="1000" i="1"/>
              <a:t>Fig.8 Additional cell in the structure of the right </a:t>
            </a:r>
          </a:p>
          <a:p>
            <a:pPr marL="266700" indent="-266700" algn="ctr"/>
            <a:r>
              <a:rPr lang="en-US" sz="1000" i="1"/>
              <a:t>frontal sinus (indicated by an arrow)</a:t>
            </a:r>
            <a:endParaRPr lang="ru-RU" sz="1000"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hape 214"/>
          <p:cNvSpPr txBox="1">
            <a:spLocks noGrp="1"/>
          </p:cNvSpPr>
          <p:nvPr>
            <p:ph type="ctrTitle"/>
          </p:nvPr>
        </p:nvSpPr>
        <p:spPr bwMode="auto">
          <a:xfrm>
            <a:off x="296863" y="423863"/>
            <a:ext cx="8531225" cy="392112"/>
          </a:xfrm>
          <a:noFill/>
          <a:ln>
            <a:miter lim="800000"/>
            <a:headEnd/>
            <a:tailEnd/>
          </a:ln>
        </p:spPr>
        <p:txBody>
          <a:bodyPr vert="horz" tIns="34275" bIns="34275" numCol="1" compatLnSpc="1">
            <a:prstTxWarp prst="textNoShape">
              <a:avLst/>
            </a:prstTxWarp>
          </a:bodyPr>
          <a:lstStyle/>
          <a:p>
            <a:pPr indent="-146050" eaLnBrk="1" hangingPunct="1">
              <a:spcBef>
                <a:spcPct val="0"/>
              </a:spcBef>
              <a:buSzTx/>
              <a:buFont typeface="Calibri" pitchFamily="34" charset="0"/>
              <a:buNone/>
            </a:pPr>
            <a:r>
              <a:rPr lang="en-US" sz="2300" smtClean="0">
                <a:latin typeface="Calibri" pitchFamily="34" charset="0"/>
                <a:cs typeface="Calibri" pitchFamily="34" charset="0"/>
                <a:sym typeface="Calibri" pitchFamily="34" charset="0"/>
              </a:rPr>
              <a:t>Results</a:t>
            </a:r>
            <a:endParaRPr lang="ru-RU" sz="2300" smtClean="0">
              <a:latin typeface="Calibri" pitchFamily="34" charset="0"/>
              <a:cs typeface="Calibri" pitchFamily="34" charset="0"/>
              <a:sym typeface="Calibri" pitchFamily="34" charset="0"/>
            </a:endParaRPr>
          </a:p>
        </p:txBody>
      </p:sp>
      <p:sp>
        <p:nvSpPr>
          <p:cNvPr id="50178" name="Shape 217"/>
          <p:cNvSpPr txBox="1">
            <a:spLocks noGrp="1"/>
          </p:cNvSpPr>
          <p:nvPr>
            <p:ph type="body" idx="3"/>
          </p:nvPr>
        </p:nvSpPr>
        <p:spPr bwMode="auto">
          <a:xfrm>
            <a:off x="296863" y="835025"/>
            <a:ext cx="8607425" cy="1081088"/>
          </a:xfrm>
          <a:noFill/>
          <a:ln>
            <a:miter lim="800000"/>
            <a:headEnd/>
            <a:tailEnd/>
          </a:ln>
        </p:spPr>
        <p:txBody>
          <a:bodyPr vert="horz" tIns="34275" bIns="34275" numCol="1" compatLnSpc="1">
            <a:prstTxWarp prst="textNoShape">
              <a:avLst/>
            </a:prstTxWarp>
          </a:bodyPr>
          <a:lstStyle/>
          <a:p>
            <a:pPr marL="355600" indent="-444500" algn="just" eaLnBrk="1" hangingPunct="1">
              <a:spcBef>
                <a:spcPct val="0"/>
              </a:spcBef>
              <a:buClr>
                <a:srgbClr val="000000"/>
              </a:buClr>
              <a:buSzTx/>
              <a:buFontTx/>
              <a:buNone/>
            </a:pPr>
            <a:r>
              <a:rPr lang="en-US" smtClean="0">
                <a:solidFill>
                  <a:srgbClr val="000000"/>
                </a:solidFill>
                <a:latin typeface="Arial" charset="0"/>
                <a:cs typeface="Calibri" pitchFamily="34" charset="0"/>
                <a:sym typeface="Calibri" pitchFamily="34" charset="0"/>
              </a:rPr>
              <a:t>At the next stage of the study, the walls of the sinuses were examined, namely their thickness and density. As the minimum indicators are potentially dangerous, attention was paid to the minimum indicators of these parameters. As can be seen from Table 3, the thickest are the walls of the sinuses of the euryens, which have the smallest sinus volume. The next step was to determine a significant (p = 0.041 strong) (r = 0.73) direct correlation between sinus volume and lower wall thickness.</a:t>
            </a:r>
            <a:endParaRPr lang="ru-RU" smtClean="0">
              <a:solidFill>
                <a:srgbClr val="000000"/>
              </a:solidFill>
              <a:latin typeface="Arial" charset="0"/>
              <a:cs typeface="Calibri" pitchFamily="34" charset="0"/>
              <a:sym typeface="Calibri" pitchFamily="34" charset="0"/>
            </a:endParaRPr>
          </a:p>
        </p:txBody>
      </p:sp>
      <p:graphicFrame>
        <p:nvGraphicFramePr>
          <p:cNvPr id="50764" name="Group 588"/>
          <p:cNvGraphicFramePr>
            <a:graphicFrameLocks noGrp="1"/>
          </p:cNvGraphicFramePr>
          <p:nvPr/>
        </p:nvGraphicFramePr>
        <p:xfrm>
          <a:off x="257175" y="2492375"/>
          <a:ext cx="3811588" cy="1727200"/>
        </p:xfrm>
        <a:graphic>
          <a:graphicData uri="http://schemas.openxmlformats.org/drawingml/2006/table">
            <a:tbl>
              <a:tblPr/>
              <a:tblGrid>
                <a:gridCol w="560388"/>
                <a:gridCol w="482600"/>
                <a:gridCol w="641350"/>
                <a:gridCol w="742950"/>
                <a:gridCol w="692150"/>
                <a:gridCol w="692150"/>
              </a:tblGrid>
              <a:tr h="249238">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Studied groups</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ru-RU"/>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Walls</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182563">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Anterior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Posterior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Lower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Apper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Lepten</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1.01±0.22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0.15±0.032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0.75±0.13</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0.75±0.04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Female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1.9±0.11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0.132±0.041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0.65±0.2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0.66±0.11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Mesen</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1.97±0.17</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0.12±0.05</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0.79±0.147</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0.62±0.12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Female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2.03±0.2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0.097±0.21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0.73±0.11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0.71±0.19</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Euryenes</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1.73±0.34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0.11±0.013</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0.6±0.1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0.53±0.024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Female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2.75±0.2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0.09±0.022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0.61±0.18</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0.529±0.05</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0763" name="Group 587"/>
          <p:cNvGraphicFramePr>
            <a:graphicFrameLocks noGrp="1"/>
          </p:cNvGraphicFramePr>
          <p:nvPr/>
        </p:nvGraphicFramePr>
        <p:xfrm>
          <a:off x="4138613" y="2501900"/>
          <a:ext cx="4792662" cy="1722438"/>
        </p:xfrm>
        <a:graphic>
          <a:graphicData uri="http://schemas.openxmlformats.org/drawingml/2006/table">
            <a:tbl>
              <a:tblPr/>
              <a:tblGrid>
                <a:gridCol w="571500"/>
                <a:gridCol w="615950"/>
                <a:gridCol w="998537"/>
                <a:gridCol w="847725"/>
                <a:gridCol w="911225"/>
                <a:gridCol w="847725"/>
              </a:tblGrid>
              <a:tr h="182563">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Studied groups</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ru-RU"/>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Walls</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171450">
                <a:tc gridSpan="2" vMerge="1">
                  <a:txBody>
                    <a:bodyPr/>
                    <a:lstStyle/>
                    <a:p>
                      <a:endParaRPr lang="ru-RU"/>
                    </a:p>
                  </a:txBody>
                  <a:tcPr/>
                </a:tc>
                <a:tc hMerge="1"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Anterior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Posterior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Lower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1"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Apper</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Lepten</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111.65±23.2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29.5±1.2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94±21.11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103±33.4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Female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129±17.6</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49.8±11.03</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33.07±12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122.7±31.9</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Mesen</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383.43±36</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55.73±33.19</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112±44.1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174.18±71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256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Female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243.22±22.4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32.3±0.5</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105.55±32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115.44±22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2444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Euryenes</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302.18±45.3</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75±22.12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112.81±11.04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134.22±17.7</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r h="18097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Female</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283±34</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320.07±15</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108±15.21</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Times New Roman" pitchFamily="18" charset="0"/>
                          <a:ea typeface="SimSun" pitchFamily="2" charset="-122"/>
                          <a:cs typeface="Times New Roman" pitchFamily="18" charset="0"/>
                          <a:sym typeface="Arial" charset="0"/>
                        </a:rPr>
                        <a:t>145±62</a:t>
                      </a:r>
                      <a:endParaRPr kumimoji="0" lang="en-US" sz="1400" b="0" i="0" u="none" strike="noStrike" cap="none" normalizeH="0" baseline="0" smtClean="0">
                        <a:ln>
                          <a:noFill/>
                        </a:ln>
                        <a:solidFill>
                          <a:srgbClr val="000000"/>
                        </a:solidFill>
                        <a:effectLst/>
                        <a:latin typeface="Arial" charset="0"/>
                        <a:ea typeface="SimSun" pitchFamily="2" charset="-122"/>
                        <a:cs typeface="Arial" charset="0"/>
                        <a:sym typeface="Arial" charset="0"/>
                      </a:endParaRPr>
                    </a:p>
                  </a:txBody>
                  <a:tcPr anchor="ct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0291" name="Text Box 589"/>
          <p:cNvSpPr txBox="1">
            <a:spLocks noChangeArrowheads="1"/>
          </p:cNvSpPr>
          <p:nvPr/>
        </p:nvSpPr>
        <p:spPr bwMode="auto">
          <a:xfrm>
            <a:off x="257175" y="2111375"/>
            <a:ext cx="3776663" cy="336550"/>
          </a:xfrm>
          <a:prstGeom prst="rect">
            <a:avLst/>
          </a:prstGeom>
          <a:noFill/>
          <a:ln w="9525">
            <a:noFill/>
            <a:miter lim="800000"/>
            <a:headEnd/>
            <a:tailEnd/>
          </a:ln>
        </p:spPr>
        <p:txBody>
          <a:bodyPr>
            <a:spAutoFit/>
          </a:bodyPr>
          <a:lstStyle/>
          <a:p>
            <a:r>
              <a:rPr lang="en-US" sz="800" b="1"/>
              <a:t>Table III. The Minimal Thickness of the Walls of the Frontal Sinus Depending on the Upper FacialIndex</a:t>
            </a:r>
            <a:endParaRPr lang="ru-RU" sz="800" b="1"/>
          </a:p>
        </p:txBody>
      </p:sp>
      <p:sp>
        <p:nvSpPr>
          <p:cNvPr id="50292" name="Text Box 590"/>
          <p:cNvSpPr txBox="1">
            <a:spLocks noChangeArrowheads="1"/>
          </p:cNvSpPr>
          <p:nvPr/>
        </p:nvSpPr>
        <p:spPr bwMode="auto">
          <a:xfrm>
            <a:off x="4327525" y="2119313"/>
            <a:ext cx="3462338" cy="336550"/>
          </a:xfrm>
          <a:prstGeom prst="rect">
            <a:avLst/>
          </a:prstGeom>
          <a:noFill/>
          <a:ln w="9525">
            <a:noFill/>
            <a:miter lim="800000"/>
            <a:headEnd/>
            <a:tailEnd/>
          </a:ln>
        </p:spPr>
        <p:txBody>
          <a:bodyPr wrap="none">
            <a:spAutoFit/>
          </a:bodyPr>
          <a:lstStyle/>
          <a:p>
            <a:r>
              <a:rPr lang="en-US" sz="800" b="1"/>
              <a:t>Table IV. The Minimal Density (Hu) of the Walls of the Frontal Sinus </a:t>
            </a:r>
          </a:p>
          <a:p>
            <a:r>
              <a:rPr lang="en-US" sz="800" b="1"/>
              <a:t>Depending on the Upper FacialIndex</a:t>
            </a:r>
            <a:endParaRPr lang="ru-RU" sz="800" b="1"/>
          </a:p>
        </p:txBody>
      </p:sp>
      <p:sp>
        <p:nvSpPr>
          <p:cNvPr id="50293" name="Text Box 591"/>
          <p:cNvSpPr txBox="1">
            <a:spLocks noChangeArrowheads="1"/>
          </p:cNvSpPr>
          <p:nvPr/>
        </p:nvSpPr>
        <p:spPr bwMode="auto">
          <a:xfrm>
            <a:off x="182563" y="4270375"/>
            <a:ext cx="184150" cy="304800"/>
          </a:xfrm>
          <a:prstGeom prst="rect">
            <a:avLst/>
          </a:prstGeom>
          <a:noFill/>
          <a:ln w="9525">
            <a:noFill/>
            <a:miter lim="800000"/>
            <a:headEnd/>
            <a:tailEnd/>
          </a:ln>
        </p:spPr>
        <p:txBody>
          <a:bodyPr wrap="none">
            <a:spAutoFit/>
          </a:bodyPr>
          <a:lstStyle/>
          <a:p>
            <a:endParaRPr lang="ru-RU"/>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Sl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vider Sl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ent Slides">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1418</Words>
  <Application>Microsoft Office PowerPoint</Application>
  <PresentationFormat>Экран (16:9)</PresentationFormat>
  <Paragraphs>143</Paragraphs>
  <Slides>11</Slides>
  <Notes>11</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16</vt:i4>
      </vt:variant>
      <vt:variant>
        <vt:lpstr>Заголовки слайдов</vt:lpstr>
      </vt:variant>
      <vt:variant>
        <vt:i4>11</vt:i4>
      </vt:variant>
    </vt:vector>
  </HeadingPairs>
  <TitlesOfParts>
    <vt:vector size="33" baseType="lpstr">
      <vt:lpstr>Arial</vt:lpstr>
      <vt:lpstr>Calibri</vt:lpstr>
      <vt:lpstr>Merriweather Sans</vt:lpstr>
      <vt:lpstr>Times New Roman</vt:lpstr>
      <vt:lpstr>SimSun</vt:lpstr>
      <vt:lpstr>Wingdings</vt:lpstr>
      <vt:lpstr>Simple Light</vt:lpstr>
      <vt:lpstr>Title Slides</vt:lpstr>
      <vt:lpstr>Divider Slides</vt:lpstr>
      <vt:lpstr>Content Slides</vt:lpstr>
      <vt:lpstr>Simple Light</vt:lpstr>
      <vt:lpstr>Simple Light</vt:lpstr>
      <vt:lpstr>Simple Light</vt:lpstr>
      <vt:lpstr>Simple Light</vt:lpstr>
      <vt:lpstr>Simple Light</vt:lpstr>
      <vt:lpstr>Simple Light</vt:lpstr>
      <vt:lpstr>Simple Light</vt:lpstr>
      <vt:lpstr>Simple Light</vt:lpstr>
      <vt:lpstr>Simple Light</vt:lpstr>
      <vt:lpstr>Simple Light</vt:lpstr>
      <vt:lpstr>Simple Light</vt:lpstr>
      <vt:lpstr>Title Slides</vt:lpstr>
      <vt:lpstr>Biometric Recognition of Personality based on Spiral Computed Tomography Data</vt:lpstr>
      <vt:lpstr>Introduction</vt:lpstr>
      <vt:lpstr>The aim of our work</vt:lpstr>
      <vt:lpstr>Material and methods</vt:lpstr>
      <vt:lpstr>Material and methods</vt:lpstr>
      <vt:lpstr>Material and methods</vt:lpstr>
      <vt:lpstr>Results</vt:lpstr>
      <vt:lpstr>Results</vt:lpstr>
      <vt:lpstr>Results</vt:lpstr>
      <vt:lpstr>Results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Ievgen Pichkalov</dc:creator>
  <cp:lastModifiedBy>Microsoft Office</cp:lastModifiedBy>
  <cp:revision>11</cp:revision>
  <dcterms:modified xsi:type="dcterms:W3CDTF">2021-02-24T05:24:11Z</dcterms:modified>
</cp:coreProperties>
</file>