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sldIdLst>
    <p:sldId id="256" r:id="rId2"/>
    <p:sldId id="257" r:id="rId3"/>
    <p:sldId id="266" r:id="rId4"/>
    <p:sldId id="258" r:id="rId5"/>
    <p:sldId id="259" r:id="rId6"/>
    <p:sldId id="260" r:id="rId7"/>
    <p:sldId id="261" r:id="rId8"/>
    <p:sldId id="262" r:id="rId9"/>
    <p:sldId id="263" r:id="rId10"/>
    <p:sldId id="264" r:id="rId11"/>
    <p:sldId id="265"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3" d="100"/>
          <a:sy n="63" d="100"/>
        </p:scale>
        <p:origin x="66"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ED43270-983A-453B-9931-A0A887AE9319}" type="datetimeFigureOut">
              <a:rPr lang="ru-RU" smtClean="0"/>
              <a:t>01.12.2021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FC37C5-1383-461F-92C8-08ADC200E7F8}" type="slidenum">
              <a:rPr lang="ru-RU" smtClean="0"/>
              <a:t>‹#›</a:t>
            </a:fld>
            <a:endParaRPr lang="ru-RU"/>
          </a:p>
        </p:txBody>
      </p:sp>
    </p:spTree>
    <p:extLst>
      <p:ext uri="{BB962C8B-B14F-4D97-AF65-F5344CB8AC3E}">
        <p14:creationId xmlns:p14="http://schemas.microsoft.com/office/powerpoint/2010/main" val="905487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ED43270-983A-453B-9931-A0A887AE9319}" type="datetimeFigureOut">
              <a:rPr lang="ru-RU" smtClean="0"/>
              <a:t>01.12.2021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FC37C5-1383-461F-92C8-08ADC200E7F8}" type="slidenum">
              <a:rPr lang="ru-RU" smtClean="0"/>
              <a:t>‹#›</a:t>
            </a:fld>
            <a:endParaRPr lang="ru-RU"/>
          </a:p>
        </p:txBody>
      </p:sp>
    </p:spTree>
    <p:extLst>
      <p:ext uri="{BB962C8B-B14F-4D97-AF65-F5344CB8AC3E}">
        <p14:creationId xmlns:p14="http://schemas.microsoft.com/office/powerpoint/2010/main" val="1303993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ED43270-983A-453B-9931-A0A887AE9319}" type="datetimeFigureOut">
              <a:rPr lang="ru-RU" smtClean="0"/>
              <a:t>01.12.2021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FC37C5-1383-461F-92C8-08ADC200E7F8}"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44341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ED43270-983A-453B-9931-A0A887AE9319}" type="datetimeFigureOut">
              <a:rPr lang="ru-RU" smtClean="0"/>
              <a:t>01.12.2021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FC37C5-1383-461F-92C8-08ADC200E7F8}" type="slidenum">
              <a:rPr lang="ru-RU" smtClean="0"/>
              <a:t>‹#›</a:t>
            </a:fld>
            <a:endParaRPr lang="ru-RU"/>
          </a:p>
        </p:txBody>
      </p:sp>
    </p:spTree>
    <p:extLst>
      <p:ext uri="{BB962C8B-B14F-4D97-AF65-F5344CB8AC3E}">
        <p14:creationId xmlns:p14="http://schemas.microsoft.com/office/powerpoint/2010/main" val="2122701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ED43270-983A-453B-9931-A0A887AE9319}" type="datetimeFigureOut">
              <a:rPr lang="ru-RU" smtClean="0"/>
              <a:t>01.12.2021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FC37C5-1383-461F-92C8-08ADC200E7F8}"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60886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ED43270-983A-453B-9931-A0A887AE9319}" type="datetimeFigureOut">
              <a:rPr lang="ru-RU" smtClean="0"/>
              <a:t>01.12.2021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FC37C5-1383-461F-92C8-08ADC200E7F8}" type="slidenum">
              <a:rPr lang="ru-RU" smtClean="0"/>
              <a:t>‹#›</a:t>
            </a:fld>
            <a:endParaRPr lang="ru-RU"/>
          </a:p>
        </p:txBody>
      </p:sp>
    </p:spTree>
    <p:extLst>
      <p:ext uri="{BB962C8B-B14F-4D97-AF65-F5344CB8AC3E}">
        <p14:creationId xmlns:p14="http://schemas.microsoft.com/office/powerpoint/2010/main" val="989490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ED43270-983A-453B-9931-A0A887AE9319}" type="datetimeFigureOut">
              <a:rPr lang="ru-RU" smtClean="0"/>
              <a:t>01.12.2021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FC37C5-1383-461F-92C8-08ADC200E7F8}" type="slidenum">
              <a:rPr lang="ru-RU" smtClean="0"/>
              <a:t>‹#›</a:t>
            </a:fld>
            <a:endParaRPr lang="ru-RU"/>
          </a:p>
        </p:txBody>
      </p:sp>
    </p:spTree>
    <p:extLst>
      <p:ext uri="{BB962C8B-B14F-4D97-AF65-F5344CB8AC3E}">
        <p14:creationId xmlns:p14="http://schemas.microsoft.com/office/powerpoint/2010/main" val="1070153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ED43270-983A-453B-9931-A0A887AE9319}" type="datetimeFigureOut">
              <a:rPr lang="ru-RU" smtClean="0"/>
              <a:t>01.12.2021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FC37C5-1383-461F-92C8-08ADC200E7F8}" type="slidenum">
              <a:rPr lang="ru-RU" smtClean="0"/>
              <a:t>‹#›</a:t>
            </a:fld>
            <a:endParaRPr lang="ru-RU"/>
          </a:p>
        </p:txBody>
      </p:sp>
    </p:spTree>
    <p:extLst>
      <p:ext uri="{BB962C8B-B14F-4D97-AF65-F5344CB8AC3E}">
        <p14:creationId xmlns:p14="http://schemas.microsoft.com/office/powerpoint/2010/main" val="1796407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ED43270-983A-453B-9931-A0A887AE9319}" type="datetimeFigureOut">
              <a:rPr lang="ru-RU" smtClean="0"/>
              <a:t>01.12.2021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FC37C5-1383-461F-92C8-08ADC200E7F8}" type="slidenum">
              <a:rPr lang="ru-RU" smtClean="0"/>
              <a:t>‹#›</a:t>
            </a:fld>
            <a:endParaRPr lang="ru-RU"/>
          </a:p>
        </p:txBody>
      </p:sp>
    </p:spTree>
    <p:extLst>
      <p:ext uri="{BB962C8B-B14F-4D97-AF65-F5344CB8AC3E}">
        <p14:creationId xmlns:p14="http://schemas.microsoft.com/office/powerpoint/2010/main" val="1127762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ED43270-983A-453B-9931-A0A887AE9319}" type="datetimeFigureOut">
              <a:rPr lang="ru-RU" smtClean="0"/>
              <a:t>01.12.2021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FC37C5-1383-461F-92C8-08ADC200E7F8}" type="slidenum">
              <a:rPr lang="ru-RU" smtClean="0"/>
              <a:t>‹#›</a:t>
            </a:fld>
            <a:endParaRPr lang="ru-RU"/>
          </a:p>
        </p:txBody>
      </p:sp>
    </p:spTree>
    <p:extLst>
      <p:ext uri="{BB962C8B-B14F-4D97-AF65-F5344CB8AC3E}">
        <p14:creationId xmlns:p14="http://schemas.microsoft.com/office/powerpoint/2010/main" val="2976880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ED43270-983A-453B-9931-A0A887AE9319}" type="datetimeFigureOut">
              <a:rPr lang="ru-RU" smtClean="0"/>
              <a:t>01.12.2021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FFC37C5-1383-461F-92C8-08ADC200E7F8}" type="slidenum">
              <a:rPr lang="ru-RU" smtClean="0"/>
              <a:t>‹#›</a:t>
            </a:fld>
            <a:endParaRPr lang="ru-RU"/>
          </a:p>
        </p:txBody>
      </p:sp>
    </p:spTree>
    <p:extLst>
      <p:ext uri="{BB962C8B-B14F-4D97-AF65-F5344CB8AC3E}">
        <p14:creationId xmlns:p14="http://schemas.microsoft.com/office/powerpoint/2010/main" val="1890165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ED43270-983A-453B-9931-A0A887AE9319}" type="datetimeFigureOut">
              <a:rPr lang="ru-RU" smtClean="0"/>
              <a:t>01.12.2021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FFC37C5-1383-461F-92C8-08ADC200E7F8}" type="slidenum">
              <a:rPr lang="ru-RU" smtClean="0"/>
              <a:t>‹#›</a:t>
            </a:fld>
            <a:endParaRPr lang="ru-RU"/>
          </a:p>
        </p:txBody>
      </p:sp>
    </p:spTree>
    <p:extLst>
      <p:ext uri="{BB962C8B-B14F-4D97-AF65-F5344CB8AC3E}">
        <p14:creationId xmlns:p14="http://schemas.microsoft.com/office/powerpoint/2010/main" val="2821570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ED43270-983A-453B-9931-A0A887AE9319}" type="datetimeFigureOut">
              <a:rPr lang="ru-RU" smtClean="0"/>
              <a:t>01.12.2021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FFC37C5-1383-461F-92C8-08ADC200E7F8}" type="slidenum">
              <a:rPr lang="ru-RU" smtClean="0"/>
              <a:t>‹#›</a:t>
            </a:fld>
            <a:endParaRPr lang="ru-RU"/>
          </a:p>
        </p:txBody>
      </p:sp>
    </p:spTree>
    <p:extLst>
      <p:ext uri="{BB962C8B-B14F-4D97-AF65-F5344CB8AC3E}">
        <p14:creationId xmlns:p14="http://schemas.microsoft.com/office/powerpoint/2010/main" val="1100776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43270-983A-453B-9931-A0A887AE9319}" type="datetimeFigureOut">
              <a:rPr lang="ru-RU" smtClean="0"/>
              <a:t>01.12.2021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FFC37C5-1383-461F-92C8-08ADC200E7F8}" type="slidenum">
              <a:rPr lang="ru-RU" smtClean="0"/>
              <a:t>‹#›</a:t>
            </a:fld>
            <a:endParaRPr lang="ru-RU"/>
          </a:p>
        </p:txBody>
      </p:sp>
    </p:spTree>
    <p:extLst>
      <p:ext uri="{BB962C8B-B14F-4D97-AF65-F5344CB8AC3E}">
        <p14:creationId xmlns:p14="http://schemas.microsoft.com/office/powerpoint/2010/main" val="1261055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ED43270-983A-453B-9931-A0A887AE9319}" type="datetimeFigureOut">
              <a:rPr lang="ru-RU" smtClean="0"/>
              <a:t>01.12.2021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FFC37C5-1383-461F-92C8-08ADC200E7F8}" type="slidenum">
              <a:rPr lang="ru-RU" smtClean="0"/>
              <a:t>‹#›</a:t>
            </a:fld>
            <a:endParaRPr lang="ru-RU"/>
          </a:p>
        </p:txBody>
      </p:sp>
    </p:spTree>
    <p:extLst>
      <p:ext uri="{BB962C8B-B14F-4D97-AF65-F5344CB8AC3E}">
        <p14:creationId xmlns:p14="http://schemas.microsoft.com/office/powerpoint/2010/main" val="4219160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FFC37C5-1383-461F-92C8-08ADC200E7F8}" type="slidenum">
              <a:rPr lang="ru-RU" smtClean="0"/>
              <a:t>‹#›</a:t>
            </a:fld>
            <a:endParaRPr lang="ru-RU"/>
          </a:p>
        </p:txBody>
      </p:sp>
      <p:sp>
        <p:nvSpPr>
          <p:cNvPr id="5" name="Date Placeholder 4"/>
          <p:cNvSpPr>
            <a:spLocks noGrp="1"/>
          </p:cNvSpPr>
          <p:nvPr>
            <p:ph type="dt" sz="half" idx="10"/>
          </p:nvPr>
        </p:nvSpPr>
        <p:spPr/>
        <p:txBody>
          <a:bodyPr/>
          <a:lstStyle/>
          <a:p>
            <a:fld id="{5ED43270-983A-453B-9931-A0A887AE9319}" type="datetimeFigureOut">
              <a:rPr lang="ru-RU" smtClean="0"/>
              <a:t>01.12.2021</a:t>
            </a:fld>
            <a:endParaRPr lang="ru-RU"/>
          </a:p>
        </p:txBody>
      </p:sp>
    </p:spTree>
    <p:extLst>
      <p:ext uri="{BB962C8B-B14F-4D97-AF65-F5344CB8AC3E}">
        <p14:creationId xmlns:p14="http://schemas.microsoft.com/office/powerpoint/2010/main" val="3904384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ED43270-983A-453B-9931-A0A887AE9319}" type="datetimeFigureOut">
              <a:rPr lang="ru-RU" smtClean="0"/>
              <a:t>01.12.2021</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FFC37C5-1383-461F-92C8-08ADC200E7F8}" type="slidenum">
              <a:rPr lang="ru-RU" smtClean="0"/>
              <a:t>‹#›</a:t>
            </a:fld>
            <a:endParaRPr lang="ru-RU"/>
          </a:p>
        </p:txBody>
      </p:sp>
    </p:spTree>
    <p:extLst>
      <p:ext uri="{BB962C8B-B14F-4D97-AF65-F5344CB8AC3E}">
        <p14:creationId xmlns:p14="http://schemas.microsoft.com/office/powerpoint/2010/main" val="102868543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2335" y="1575657"/>
            <a:ext cx="9144000" cy="2387600"/>
          </a:xfrm>
        </p:spPr>
        <p:txBody>
          <a:bodyPr>
            <a:normAutofit fontScale="90000"/>
          </a:bodyPr>
          <a:lstStyle/>
          <a:p>
            <a:pPr marL="228600" lvl="0" indent="-228600" algn="ctr">
              <a:lnSpc>
                <a:spcPct val="115000"/>
              </a:lnSpc>
              <a:spcBef>
                <a:spcPts val="1000"/>
              </a:spcBef>
            </a:pPr>
            <a:r>
              <a:rPr lang="uk-UA" sz="2000" b="1" i="1" cap="all" dirty="0" smtClean="0">
                <a:solidFill>
                  <a:schemeClr val="accent2">
                    <a:lumMod val="50000"/>
                  </a:schemeClr>
                </a:solidFill>
                <a:latin typeface="Times New Roman" panose="02020603050405020304" pitchFamily="18" charset="0"/>
                <a:ea typeface="SimSun" panose="02010600030101010101" pitchFamily="2" charset="-122"/>
                <a:cs typeface="Times New Roman" panose="02020603050405020304" pitchFamily="18" charset="0"/>
              </a:rPr>
              <a:t>Науковий </a:t>
            </a:r>
            <a:r>
              <a:rPr lang="uk-UA" sz="2000" b="1" i="1" cap="all" dirty="0">
                <a:solidFill>
                  <a:schemeClr val="accent2">
                    <a:lumMod val="50000"/>
                  </a:schemeClr>
                </a:solidFill>
                <a:latin typeface="Times New Roman" panose="02020603050405020304" pitchFamily="18" charset="0"/>
                <a:ea typeface="SimSun" panose="02010600030101010101" pitchFamily="2" charset="-122"/>
                <a:cs typeface="Times New Roman" panose="02020603050405020304" pitchFamily="18" charset="0"/>
              </a:rPr>
              <a:t>семінар </a:t>
            </a:r>
            <a:r>
              <a:rPr lang="uk-UA" sz="2000" b="1" i="1" cap="all" dirty="0" smtClean="0">
                <a:solidFill>
                  <a:schemeClr val="accent2">
                    <a:lumMod val="50000"/>
                  </a:schemeClr>
                </a:solidFill>
                <a:latin typeface="Times New Roman" panose="02020603050405020304" pitchFamily="18" charset="0"/>
                <a:ea typeface="SimSun" panose="02010600030101010101" pitchFamily="2" charset="-122"/>
                <a:cs typeface="Times New Roman" panose="02020603050405020304" pitchFamily="18" charset="0"/>
              </a:rPr>
              <a:t/>
            </a:r>
            <a:br>
              <a:rPr lang="uk-UA" sz="2000" b="1" i="1" cap="all" dirty="0" smtClean="0">
                <a:solidFill>
                  <a:schemeClr val="accent2">
                    <a:lumMod val="50000"/>
                  </a:schemeClr>
                </a:solidFill>
                <a:latin typeface="Times New Roman" panose="02020603050405020304" pitchFamily="18" charset="0"/>
                <a:ea typeface="SimSun" panose="02010600030101010101" pitchFamily="2" charset="-122"/>
                <a:cs typeface="Times New Roman" panose="02020603050405020304" pitchFamily="18" charset="0"/>
              </a:rPr>
            </a:br>
            <a:r>
              <a:rPr lang="uk-UA" sz="2000" b="1" cap="all" dirty="0" smtClean="0">
                <a:solidFill>
                  <a:schemeClr val="accent2">
                    <a:lumMod val="50000"/>
                  </a:schemeClr>
                </a:solidFill>
                <a:latin typeface="Times New Roman" panose="02020603050405020304" pitchFamily="18" charset="0"/>
                <a:ea typeface="SimSun" panose="02010600030101010101" pitchFamily="2" charset="-122"/>
                <a:cs typeface="Times New Roman" panose="02020603050405020304" pitchFamily="18" charset="0"/>
              </a:rPr>
              <a:t>пра</a:t>
            </a:r>
            <a:r>
              <a:rPr lang="uk-UA" sz="2000" b="1" cap="all" dirty="0" smtClean="0">
                <a:solidFill>
                  <a:schemeClr val="accent2">
                    <a:lumMod val="50000"/>
                  </a:schemeClr>
                </a:solidFill>
                <a:latin typeface="Times New Roman" panose="02020603050405020304" pitchFamily="18" charset="0"/>
                <a:ea typeface="SimSun" panose="02010600030101010101" pitchFamily="2" charset="-122"/>
                <a:cs typeface="Times New Roman" panose="02020603050405020304" pitchFamily="18" charset="0"/>
              </a:rPr>
              <a:t>вила </a:t>
            </a:r>
            <a:r>
              <a:rPr lang="uk-UA" sz="2000" b="1" cap="all" dirty="0">
                <a:solidFill>
                  <a:schemeClr val="accent2">
                    <a:lumMod val="50000"/>
                  </a:schemeClr>
                </a:solidFill>
                <a:latin typeface="Times New Roman" panose="02020603050405020304" pitchFamily="18" charset="0"/>
                <a:ea typeface="SimSun" panose="02010600030101010101" pitchFamily="2" charset="-122"/>
                <a:cs typeface="Times New Roman" panose="02020603050405020304" pitchFamily="18" charset="0"/>
              </a:rPr>
              <a:t>відбору та транспортування біологічного матеріалу пацієнтам відділення для надання медичної допомоги хворим на </a:t>
            </a:r>
            <a:r>
              <a:rPr lang="uk-UA" sz="2000" b="1" cap="all" dirty="0" smtClean="0">
                <a:solidFill>
                  <a:schemeClr val="accent2">
                    <a:lumMod val="50000"/>
                  </a:schemeClr>
                </a:solidFill>
                <a:latin typeface="Times New Roman" panose="02020603050405020304" pitchFamily="18" charset="0"/>
                <a:ea typeface="SimSun" panose="02010600030101010101" pitchFamily="2" charset="-122"/>
                <a:cs typeface="Times New Roman" panose="02020603050405020304" pitchFamily="18" charset="0"/>
              </a:rPr>
              <a:t>COVID-19</a:t>
            </a:r>
            <a:br>
              <a:rPr lang="uk-UA" sz="2000" b="1" cap="all" dirty="0" smtClean="0">
                <a:solidFill>
                  <a:schemeClr val="accent2">
                    <a:lumMod val="50000"/>
                  </a:schemeClr>
                </a:solidFill>
                <a:latin typeface="Times New Roman" panose="02020603050405020304" pitchFamily="18" charset="0"/>
                <a:ea typeface="SimSun" panose="02010600030101010101" pitchFamily="2" charset="-122"/>
                <a:cs typeface="Times New Roman" panose="02020603050405020304" pitchFamily="18" charset="0"/>
              </a:rPr>
            </a:br>
            <a:r>
              <a:rPr lang="uk-UA" sz="2000" b="1" i="1" cap="all" dirty="0" smtClean="0">
                <a:solidFill>
                  <a:schemeClr val="accent2">
                    <a:lumMod val="50000"/>
                  </a:schemeClr>
                </a:solidFill>
                <a:latin typeface="Times New Roman" panose="02020603050405020304" pitchFamily="18" charset="0"/>
                <a:ea typeface="SimSun" panose="02010600030101010101" pitchFamily="2" charset="-122"/>
                <a:cs typeface="Times New Roman" panose="02020603050405020304" pitchFamily="18" charset="0"/>
              </a:rPr>
              <a:t/>
            </a:r>
            <a:br>
              <a:rPr lang="uk-UA" sz="2000" b="1" i="1" cap="all" dirty="0" smtClean="0">
                <a:solidFill>
                  <a:schemeClr val="accent2">
                    <a:lumMod val="50000"/>
                  </a:schemeClr>
                </a:solidFill>
                <a:latin typeface="Times New Roman" panose="02020603050405020304" pitchFamily="18" charset="0"/>
                <a:ea typeface="SimSun" panose="02010600030101010101" pitchFamily="2" charset="-122"/>
                <a:cs typeface="Times New Roman" panose="02020603050405020304" pitchFamily="18" charset="0"/>
              </a:rPr>
            </a:br>
            <a:r>
              <a:rPr lang="uk-UA" sz="2000" b="1" i="1" cap="all" dirty="0" smtClean="0">
                <a:solidFill>
                  <a:schemeClr val="accent2">
                    <a:lumMod val="50000"/>
                  </a:schemeClr>
                </a:solidFill>
                <a:latin typeface="Times New Roman" panose="02020603050405020304" pitchFamily="18" charset="0"/>
                <a:ea typeface="SimSun" panose="02010600030101010101" pitchFamily="2" charset="-122"/>
                <a:cs typeface="Times New Roman" panose="02020603050405020304" pitchFamily="18" charset="0"/>
              </a:rPr>
              <a:t>присвячений всесвітньому дню боротьби з пневмонією </a:t>
            </a:r>
            <a:r>
              <a:rPr lang="ru-RU" sz="2000"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
            </a:r>
            <a:br>
              <a:rPr lang="ru-RU" sz="2000"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br>
            <a:endParaRPr lang="ru-RU" sz="2000" dirty="0">
              <a:solidFill>
                <a:schemeClr val="accent2">
                  <a:lumMod val="50000"/>
                </a:schemeClr>
              </a:solidFill>
            </a:endParaRPr>
          </a:p>
        </p:txBody>
      </p:sp>
      <p:pic>
        <p:nvPicPr>
          <p:cNvPr id="3" name="Рисунок 2"/>
          <p:cNvPicPr>
            <a:picLocks noChangeAspect="1"/>
          </p:cNvPicPr>
          <p:nvPr/>
        </p:nvPicPr>
        <p:blipFill>
          <a:blip r:embed="rId2"/>
          <a:stretch>
            <a:fillRect/>
          </a:stretch>
        </p:blipFill>
        <p:spPr>
          <a:xfrm>
            <a:off x="3151983" y="3942776"/>
            <a:ext cx="4544704" cy="2643349"/>
          </a:xfrm>
          <a:prstGeom prst="rect">
            <a:avLst/>
          </a:prstGeom>
        </p:spPr>
      </p:pic>
      <p:sp>
        <p:nvSpPr>
          <p:cNvPr id="4" name="Прямоугольник 3"/>
          <p:cNvSpPr/>
          <p:nvPr/>
        </p:nvSpPr>
        <p:spPr>
          <a:xfrm>
            <a:off x="1507427" y="0"/>
            <a:ext cx="8952932"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b="0" i="0" u="none" strike="noStrike" kern="0" cap="none" spc="0" normalizeH="0" baseline="0" noProof="0" dirty="0" err="1" smtClean="0">
                <a:ln>
                  <a:noFill/>
                </a:ln>
                <a:effectLst/>
                <a:uLnTx/>
                <a:uFillTx/>
                <a:latin typeface="Times New Roman" panose="02020603050405020304" pitchFamily="18" charset="0"/>
                <a:cs typeface="Times New Roman" panose="02020603050405020304" pitchFamily="18" charset="0"/>
              </a:rPr>
              <a:t>Харк</a:t>
            </a:r>
            <a:r>
              <a:rPr kumimoji="0" lang="uk-UA" b="0" i="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і</a:t>
            </a:r>
            <a:r>
              <a:rPr kumimoji="0" lang="ru-RU" b="0" i="0" u="none" strike="noStrike" kern="0" cap="none" spc="0" normalizeH="0" baseline="0" noProof="0" dirty="0" err="1" smtClean="0">
                <a:ln>
                  <a:noFill/>
                </a:ln>
                <a:effectLst/>
                <a:uLnTx/>
                <a:uFillTx/>
                <a:latin typeface="Times New Roman" panose="02020603050405020304" pitchFamily="18" charset="0"/>
                <a:cs typeface="Times New Roman" panose="02020603050405020304" pitchFamily="18" charset="0"/>
              </a:rPr>
              <a:t>вський</a:t>
            </a:r>
            <a:r>
              <a:rPr kumimoji="0" lang="ru-RU" b="0" i="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ru-RU" b="0" i="0" u="none" strike="noStrike" kern="0" cap="none" spc="0" normalizeH="0" baseline="0" noProof="0" dirty="0" err="1" smtClean="0">
                <a:ln>
                  <a:noFill/>
                </a:ln>
                <a:effectLst/>
                <a:uLnTx/>
                <a:uFillTx/>
                <a:latin typeface="Times New Roman" panose="02020603050405020304" pitchFamily="18" charset="0"/>
                <a:cs typeface="Times New Roman" panose="02020603050405020304" pitchFamily="18" charset="0"/>
              </a:rPr>
              <a:t>національний</a:t>
            </a:r>
            <a:r>
              <a:rPr kumimoji="0" lang="ru-RU" b="0" i="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ru-RU" b="0" i="0" u="none" strike="noStrike" kern="0" cap="none" spc="0" normalizeH="0" baseline="0" noProof="0" dirty="0" err="1" smtClean="0">
                <a:ln>
                  <a:noFill/>
                </a:ln>
                <a:effectLst/>
                <a:uLnTx/>
                <a:uFillTx/>
                <a:latin typeface="Times New Roman" panose="02020603050405020304" pitchFamily="18" charset="0"/>
                <a:cs typeface="Times New Roman" panose="02020603050405020304" pitchFamily="18" charset="0"/>
              </a:rPr>
              <a:t>медичний</a:t>
            </a:r>
            <a:r>
              <a:rPr kumimoji="0" lang="ru-RU" b="0" i="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ru-RU" b="0" i="0" u="none" strike="noStrike" kern="0" cap="none" spc="0" normalizeH="0" baseline="0" noProof="0" dirty="0" err="1" smtClean="0">
                <a:ln>
                  <a:noFill/>
                </a:ln>
                <a:effectLst/>
                <a:uLnTx/>
                <a:uFillTx/>
                <a:latin typeface="Times New Roman" panose="02020603050405020304" pitchFamily="18" charset="0"/>
                <a:cs typeface="Times New Roman" panose="02020603050405020304" pitchFamily="18" charset="0"/>
              </a:rPr>
              <a:t>університет</a:t>
            </a:r>
            <a:r>
              <a:rPr kumimoji="0" lang="ru-RU" b="0" i="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
            </a:r>
            <a:br>
              <a:rPr kumimoji="0" lang="ru-RU" b="0" i="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br>
            <a:r>
              <a:rPr kumimoji="0" lang="ru-RU" b="0" i="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Кафедра </a:t>
            </a:r>
            <a:r>
              <a:rPr kumimoji="0" lang="ru-RU" b="0" i="0" u="none" strike="noStrike" kern="0" cap="none" spc="0" normalizeH="0" baseline="0" noProof="0" dirty="0" err="1" smtClean="0">
                <a:ln>
                  <a:noFill/>
                </a:ln>
                <a:effectLst/>
                <a:uLnTx/>
                <a:uFillTx/>
                <a:latin typeface="Times New Roman" panose="02020603050405020304" pitchFamily="18" charset="0"/>
                <a:cs typeface="Times New Roman" panose="02020603050405020304" pitchFamily="18" charset="0"/>
              </a:rPr>
              <a:t>медичної</a:t>
            </a:r>
            <a:r>
              <a:rPr kumimoji="0" lang="ru-RU" b="0" i="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 та </a:t>
            </a:r>
            <a:r>
              <a:rPr kumimoji="0" lang="ru-RU" b="0" i="0" u="none" strike="noStrike" kern="0" cap="none" spc="0" normalizeH="0" baseline="0" noProof="0" dirty="0" err="1" smtClean="0">
                <a:ln>
                  <a:noFill/>
                </a:ln>
                <a:effectLst/>
                <a:uLnTx/>
                <a:uFillTx/>
                <a:latin typeface="Times New Roman" panose="02020603050405020304" pitchFamily="18" charset="0"/>
                <a:cs typeface="Times New Roman" panose="02020603050405020304" pitchFamily="18" charset="0"/>
              </a:rPr>
              <a:t>біоорганічної</a:t>
            </a:r>
            <a:r>
              <a:rPr kumimoji="0" lang="ru-RU" b="0" i="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ru-RU" b="0" i="0" u="none" strike="noStrike" kern="0" cap="none" spc="0" normalizeH="0" baseline="0" noProof="0" dirty="0" err="1" smtClean="0">
                <a:ln>
                  <a:noFill/>
                </a:ln>
                <a:effectLst/>
                <a:uLnTx/>
                <a:uFillTx/>
                <a:latin typeface="Times New Roman" panose="02020603050405020304" pitchFamily="18" charset="0"/>
                <a:cs typeface="Times New Roman" panose="02020603050405020304" pitchFamily="18" charset="0"/>
              </a:rPr>
              <a:t>хімії</a:t>
            </a:r>
            <a:endParaRPr kumimoji="0" lang="ru-RU" b="0" i="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stretch>
            <a:fillRect/>
          </a:stretch>
        </p:blipFill>
        <p:spPr>
          <a:xfrm>
            <a:off x="0" y="-60965"/>
            <a:ext cx="1914310" cy="1914310"/>
          </a:xfrm>
          <a:prstGeom prst="rect">
            <a:avLst/>
          </a:prstGeom>
        </p:spPr>
      </p:pic>
      <p:pic>
        <p:nvPicPr>
          <p:cNvPr id="6" name="Рисунок 5"/>
          <p:cNvPicPr>
            <a:picLocks noChangeAspect="1"/>
          </p:cNvPicPr>
          <p:nvPr/>
        </p:nvPicPr>
        <p:blipFill>
          <a:blip r:embed="rId4"/>
          <a:stretch>
            <a:fillRect/>
          </a:stretch>
        </p:blipFill>
        <p:spPr>
          <a:xfrm>
            <a:off x="10734930" y="0"/>
            <a:ext cx="1457070" cy="1853345"/>
          </a:xfrm>
          <a:prstGeom prst="rect">
            <a:avLst/>
          </a:prstGeom>
        </p:spPr>
      </p:pic>
      <p:sp>
        <p:nvSpPr>
          <p:cNvPr id="7" name="Прямоугольник 6"/>
          <p:cNvSpPr/>
          <p:nvPr/>
        </p:nvSpPr>
        <p:spPr>
          <a:xfrm>
            <a:off x="8420827" y="6073169"/>
            <a:ext cx="3452884" cy="923330"/>
          </a:xfrm>
          <a:prstGeom prst="rect">
            <a:avLst/>
          </a:prstGeom>
        </p:spPr>
        <p:txBody>
          <a:bodyPr wrap="square">
            <a:spAutoFit/>
          </a:bodyPr>
          <a:lstStyle/>
          <a:p>
            <a:pPr algn="r"/>
            <a:r>
              <a:rPr lang="ru-RU" i="1" dirty="0" err="1" smtClean="0"/>
              <a:t>Підготувала</a:t>
            </a:r>
            <a:r>
              <a:rPr lang="ru-RU" i="1" dirty="0" smtClean="0"/>
              <a:t>:</a:t>
            </a:r>
          </a:p>
          <a:p>
            <a:pPr algn="r"/>
            <a:r>
              <a:rPr lang="ru-RU" i="1" dirty="0" smtClean="0"/>
              <a:t> </a:t>
            </a:r>
            <a:r>
              <a:rPr lang="ru-RU" i="1" dirty="0" err="1"/>
              <a:t>ст.викл</a:t>
            </a:r>
            <a:r>
              <a:rPr lang="ru-RU" i="1" dirty="0"/>
              <a:t>. </a:t>
            </a:r>
            <a:r>
              <a:rPr lang="ru-RU" i="1" dirty="0" err="1"/>
              <a:t>Завада</a:t>
            </a:r>
            <a:r>
              <a:rPr lang="ru-RU" i="1" dirty="0"/>
              <a:t> О.О</a:t>
            </a:r>
            <a:r>
              <a:rPr lang="ru-RU" dirty="0"/>
              <a:t>.</a:t>
            </a:r>
          </a:p>
          <a:p>
            <a:endParaRPr lang="ru-RU" dirty="0"/>
          </a:p>
        </p:txBody>
      </p:sp>
    </p:spTree>
    <p:extLst>
      <p:ext uri="{BB962C8B-B14F-4D97-AF65-F5344CB8AC3E}">
        <p14:creationId xmlns:p14="http://schemas.microsoft.com/office/powerpoint/2010/main" val="2241450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199" y="287382"/>
            <a:ext cx="11127377" cy="6230983"/>
          </a:xfrm>
        </p:spPr>
        <p:txBody>
          <a:bodyPr>
            <a:normAutofit fontScale="25000" lnSpcReduction="20000"/>
          </a:bodyPr>
          <a:lstStyle/>
          <a:p>
            <a:pPr indent="449580" algn="just">
              <a:lnSpc>
                <a:spcPct val="150000"/>
              </a:lnSpc>
              <a:spcAft>
                <a:spcPts val="0"/>
              </a:spcAft>
            </a:pPr>
            <a:r>
              <a:rPr lang="uk-UA" sz="5600" dirty="0">
                <a:latin typeface="Times New Roman" panose="02020603050405020304" pitchFamily="18" charset="0"/>
                <a:ea typeface="Calibri" panose="020F0502020204030204" pitchFamily="34" charset="0"/>
                <a:cs typeface="Times New Roman" panose="02020603050405020304" pitchFamily="18" charset="0"/>
              </a:rPr>
              <a:t>Література </a:t>
            </a:r>
            <a:endParaRPr lang="ru-RU" sz="5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fontAlgn="base">
              <a:lnSpc>
                <a:spcPct val="150000"/>
              </a:lnSpc>
              <a:spcAft>
                <a:spcPts val="0"/>
              </a:spcAft>
              <a:buClr>
                <a:srgbClr val="00000A"/>
              </a:buClr>
              <a:buSzPts val="1200"/>
              <a:buFont typeface="+mj-lt"/>
              <a:buAutoNum type="arabicPeriod"/>
              <a:tabLst>
                <a:tab pos="228600" algn="l"/>
              </a:tabLst>
            </a:pPr>
            <a:r>
              <a:rPr lang="uk-UA" sz="5600" dirty="0">
                <a:latin typeface="Times New Roman" panose="02020603050405020304" pitchFamily="18" charset="0"/>
                <a:ea typeface="SimSun" panose="02010600030101010101" pitchFamily="2" charset="-122"/>
                <a:cs typeface="Times New Roman" panose="02020603050405020304" pitchFamily="18" charset="0"/>
              </a:rPr>
              <a:t>Наказ Міністерства охорони здоров’я України від 20.11.2020 р. № 2693 «Протокол надання медичної̈ допомоги для лікування </a:t>
            </a:r>
            <a:r>
              <a:rPr lang="uk-UA" sz="5600" dirty="0" err="1">
                <a:latin typeface="Times New Roman" panose="02020603050405020304" pitchFamily="18" charset="0"/>
                <a:ea typeface="SimSun" panose="02010600030101010101" pitchFamily="2" charset="-122"/>
                <a:cs typeface="Times New Roman" panose="02020603050405020304" pitchFamily="18" charset="0"/>
              </a:rPr>
              <a:t>коронавірусноі</a:t>
            </a:r>
            <a:r>
              <a:rPr lang="uk-UA" sz="5600" dirty="0">
                <a:latin typeface="Times New Roman" panose="02020603050405020304" pitchFamily="18" charset="0"/>
                <a:ea typeface="SimSun" panose="02010600030101010101" pitchFamily="2" charset="-122"/>
                <a:cs typeface="Times New Roman" panose="02020603050405020304" pitchFamily="18" charset="0"/>
              </a:rPr>
              <a:t>̈ хвороби (COVID-19)»</a:t>
            </a:r>
            <a:endParaRPr lang="ru-RU" sz="5600" dirty="0" smtClean="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fontAlgn="base">
              <a:lnSpc>
                <a:spcPct val="150000"/>
              </a:lnSpc>
              <a:spcAft>
                <a:spcPts val="0"/>
              </a:spcAft>
              <a:buClr>
                <a:srgbClr val="00000A"/>
              </a:buClr>
              <a:buSzPts val="1200"/>
              <a:buFont typeface="+mj-lt"/>
              <a:buAutoNum type="arabicPeriod"/>
              <a:tabLst>
                <a:tab pos="228600" algn="l"/>
              </a:tabLst>
            </a:pPr>
            <a:r>
              <a:rPr lang="uk-UA" sz="5600" dirty="0">
                <a:latin typeface="Times New Roman" panose="02020603050405020304" pitchFamily="18" charset="0"/>
                <a:ea typeface="SimSun" panose="02010600030101010101" pitchFamily="2" charset="-122"/>
                <a:cs typeface="Times New Roman" panose="02020603050405020304" pitchFamily="18" charset="0"/>
              </a:rPr>
              <a:t>Наказ Міністерства охорони здоров’я України від 17.09.2122 Київ № 2020 «Про внесення змін до Стандартів медичної допомоги «</a:t>
            </a:r>
            <a:r>
              <a:rPr lang="uk-UA" sz="5600" dirty="0" err="1">
                <a:latin typeface="Times New Roman" panose="02020603050405020304" pitchFamily="18" charset="0"/>
                <a:ea typeface="SimSun" panose="02010600030101010101" pitchFamily="2" charset="-122"/>
                <a:cs typeface="Times New Roman" panose="02020603050405020304" pitchFamily="18" charset="0"/>
              </a:rPr>
              <a:t>Коронавірусна</a:t>
            </a:r>
            <a:r>
              <a:rPr lang="uk-UA" sz="5600" dirty="0">
                <a:latin typeface="Times New Roman" panose="02020603050405020304" pitchFamily="18" charset="0"/>
                <a:ea typeface="SimSun" panose="02010600030101010101" pitchFamily="2" charset="-122"/>
                <a:cs typeface="Times New Roman" panose="02020603050405020304" pitchFamily="18" charset="0"/>
              </a:rPr>
              <a:t> хвороба (COVID-19)»</a:t>
            </a:r>
            <a:endParaRPr lang="ru-RU" sz="5600" dirty="0" smtClean="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fontAlgn="base">
              <a:lnSpc>
                <a:spcPct val="150000"/>
              </a:lnSpc>
              <a:spcAft>
                <a:spcPts val="0"/>
              </a:spcAft>
              <a:buClr>
                <a:srgbClr val="00000A"/>
              </a:buClr>
              <a:buSzPts val="1200"/>
              <a:buFont typeface="+mj-lt"/>
              <a:buAutoNum type="arabicPeriod"/>
              <a:tabLst>
                <a:tab pos="228600" algn="l"/>
              </a:tabLst>
            </a:pPr>
            <a:r>
              <a:rPr lang="uk-UA" sz="5600" dirty="0">
                <a:latin typeface="Times New Roman" panose="02020603050405020304" pitchFamily="18" charset="0"/>
                <a:ea typeface="SimSun" panose="02010600030101010101" pitchFamily="2" charset="-122"/>
                <a:cs typeface="Times New Roman" panose="02020603050405020304" pitchFamily="18" charset="0"/>
              </a:rPr>
              <a:t>Наказ МОЗ України №722 від 28.03.2020 «Організація надання медичної допомоги хворим на </a:t>
            </a:r>
            <a:r>
              <a:rPr lang="uk-UA" sz="5600" dirty="0" err="1">
                <a:latin typeface="Times New Roman" panose="02020603050405020304" pitchFamily="18" charset="0"/>
                <a:ea typeface="SimSun" panose="02010600030101010101" pitchFamily="2" charset="-122"/>
                <a:cs typeface="Times New Roman" panose="02020603050405020304" pitchFamily="18" charset="0"/>
              </a:rPr>
              <a:t>коронавірусну</a:t>
            </a:r>
            <a:r>
              <a:rPr lang="uk-UA" sz="5600" dirty="0">
                <a:latin typeface="Times New Roman" panose="02020603050405020304" pitchFamily="18" charset="0"/>
                <a:ea typeface="SimSun" panose="02010600030101010101" pitchFamily="2" charset="-122"/>
                <a:cs typeface="Times New Roman" panose="02020603050405020304" pitchFamily="18" charset="0"/>
              </a:rPr>
              <a:t> хворобу( COVID-19)»</a:t>
            </a:r>
            <a:endParaRPr lang="ru-RU" sz="5600" dirty="0" smtClean="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fontAlgn="base">
              <a:lnSpc>
                <a:spcPct val="150000"/>
              </a:lnSpc>
              <a:spcAft>
                <a:spcPts val="0"/>
              </a:spcAft>
              <a:buClr>
                <a:srgbClr val="00000A"/>
              </a:buClr>
              <a:buSzPts val="1200"/>
              <a:buFont typeface="+mj-lt"/>
              <a:buAutoNum type="arabicPeriod"/>
              <a:tabLst>
                <a:tab pos="228600" algn="l"/>
              </a:tabLst>
            </a:pPr>
            <a:r>
              <a:rPr lang="uk-UA" sz="5600" dirty="0">
                <a:latin typeface="Times New Roman" panose="02020603050405020304" pitchFamily="18" charset="0"/>
                <a:ea typeface="SimSun" panose="02010600030101010101" pitchFamily="2" charset="-122"/>
                <a:cs typeface="Times New Roman" panose="02020603050405020304" pitchFamily="18" charset="0"/>
              </a:rPr>
              <a:t>Розпорядження КМУ від 25.03.2020 «338-р «Про переведення єдиної Державної системи цивільного захисту у режим надзвичайної ситуації»</a:t>
            </a:r>
            <a:endParaRPr lang="ru-RU" sz="5600" dirty="0" smtClean="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fontAlgn="base">
              <a:lnSpc>
                <a:spcPct val="150000"/>
              </a:lnSpc>
              <a:spcAft>
                <a:spcPts val="0"/>
              </a:spcAft>
              <a:buClr>
                <a:srgbClr val="00000A"/>
              </a:buClr>
              <a:buSzPts val="1200"/>
              <a:buFont typeface="+mj-lt"/>
              <a:buAutoNum type="arabicPeriod"/>
              <a:tabLst>
                <a:tab pos="228600" algn="l"/>
              </a:tabLst>
            </a:pPr>
            <a:r>
              <a:rPr lang="uk-UA" sz="5600" dirty="0">
                <a:latin typeface="Times New Roman" panose="02020603050405020304" pitchFamily="18" charset="0"/>
                <a:ea typeface="SimSun" panose="02010600030101010101" pitchFamily="2" charset="-122"/>
                <a:cs typeface="Times New Roman" panose="02020603050405020304" pitchFamily="18" charset="0"/>
              </a:rPr>
              <a:t>Розпорядження керівника робіт з ліквідації наслідків медико-біологічної надзвичайної ситуації від 26.03.2020 №2 «Про організацію заходів з метою мінімізації поширення короно вірусної хвороби (COVID-19) під час проведення діагностики»</a:t>
            </a:r>
            <a:endParaRPr lang="ru-RU" sz="5600" dirty="0" smtClean="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fontAlgn="base">
              <a:lnSpc>
                <a:spcPct val="150000"/>
              </a:lnSpc>
              <a:spcAft>
                <a:spcPts val="0"/>
              </a:spcAft>
              <a:buClr>
                <a:srgbClr val="00000A"/>
              </a:buClr>
              <a:buSzPts val="1200"/>
              <a:buFont typeface="+mj-lt"/>
              <a:buAutoNum type="arabicPeriod"/>
              <a:tabLst>
                <a:tab pos="228600" algn="l"/>
              </a:tabLst>
            </a:pPr>
            <a:r>
              <a:rPr lang="uk-UA" sz="5600" dirty="0">
                <a:latin typeface="Times New Roman" panose="02020603050405020304" pitchFamily="18" charset="0"/>
                <a:ea typeface="SimSun" panose="02010600030101010101" pitchFamily="2" charset="-122"/>
                <a:cs typeface="Times New Roman" panose="02020603050405020304" pitchFamily="18" charset="0"/>
              </a:rPr>
              <a:t>Лист ДУ «Харківський обласний лабораторний центр Міністерства охорони здоров’я України» 03.04.2020 № 4.6/1914 «Щодо відбору та доставки </a:t>
            </a:r>
            <a:r>
              <a:rPr lang="uk-UA" sz="5600" dirty="0" err="1">
                <a:latin typeface="Times New Roman" panose="02020603050405020304" pitchFamily="18" charset="0"/>
                <a:ea typeface="SimSun" panose="02010600030101010101" pitchFamily="2" charset="-122"/>
                <a:cs typeface="Times New Roman" panose="02020603050405020304" pitchFamily="18" charset="0"/>
              </a:rPr>
              <a:t>біоматеріалу</a:t>
            </a:r>
            <a:r>
              <a:rPr lang="uk-UA" sz="5600" dirty="0">
                <a:latin typeface="Times New Roman" panose="02020603050405020304" pitchFamily="18" charset="0"/>
                <a:ea typeface="SimSun" panose="02010600030101010101" pitchFamily="2" charset="-122"/>
                <a:cs typeface="Times New Roman" panose="02020603050405020304" pitchFamily="18" charset="0"/>
              </a:rPr>
              <a:t>» </a:t>
            </a:r>
            <a:endParaRPr lang="ru-RU" sz="5600" dirty="0" smtClean="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fontAlgn="base">
              <a:lnSpc>
                <a:spcPct val="150000"/>
              </a:lnSpc>
              <a:spcAft>
                <a:spcPts val="0"/>
              </a:spcAft>
              <a:buClr>
                <a:srgbClr val="00000A"/>
              </a:buClr>
              <a:buSzPts val="1200"/>
              <a:buFont typeface="+mj-lt"/>
              <a:buAutoNum type="arabicPeriod"/>
              <a:tabLst>
                <a:tab pos="228600" algn="l"/>
              </a:tabLst>
            </a:pPr>
            <a:r>
              <a:rPr lang="uk-UA" sz="5600" dirty="0">
                <a:latin typeface="Times New Roman" panose="02020603050405020304" pitchFamily="18" charset="0"/>
                <a:ea typeface="SimSun" panose="02010600030101010101" pitchFamily="2" charset="-122"/>
                <a:cs typeface="Times New Roman" panose="02020603050405020304" pitchFamily="18" charset="0"/>
              </a:rPr>
              <a:t>Наказ МОЗ України №798  від 21.09.2010 «</a:t>
            </a:r>
            <a:r>
              <a:rPr lang="ru-RU" sz="5600" dirty="0">
                <a:latin typeface="Times New Roman" panose="02020603050405020304" pitchFamily="18" charset="0"/>
                <a:ea typeface="SimSun" panose="02010600030101010101" pitchFamily="2" charset="-122"/>
                <a:cs typeface="Times New Roman" panose="02020603050405020304" pitchFamily="18" charset="0"/>
              </a:rPr>
              <a:t>Про </a:t>
            </a:r>
            <a:r>
              <a:rPr lang="ru-RU" sz="5600" dirty="0" err="1">
                <a:latin typeface="Times New Roman" panose="02020603050405020304" pitchFamily="18" charset="0"/>
                <a:ea typeface="SimSun" panose="02010600030101010101" pitchFamily="2" charset="-122"/>
                <a:cs typeface="Times New Roman" panose="02020603050405020304" pitchFamily="18" charset="0"/>
              </a:rPr>
              <a:t>затвердження</a:t>
            </a:r>
            <a:r>
              <a:rPr lang="ru-RU" sz="5600" dirty="0">
                <a:latin typeface="Times New Roman" panose="02020603050405020304" pitchFamily="18" charset="0"/>
                <a:ea typeface="SimSun" panose="02010600030101010101" pitchFamily="2" charset="-122"/>
                <a:cs typeface="Times New Roman" panose="02020603050405020304" pitchFamily="18" charset="0"/>
              </a:rPr>
              <a:t> </a:t>
            </a:r>
            <a:r>
              <a:rPr lang="ru-RU" sz="5600" dirty="0" err="1">
                <a:latin typeface="Times New Roman" panose="02020603050405020304" pitchFamily="18" charset="0"/>
                <a:ea typeface="SimSun" panose="02010600030101010101" pitchFamily="2" charset="-122"/>
                <a:cs typeface="Times New Roman" panose="02020603050405020304" pitchFamily="18" charset="0"/>
              </a:rPr>
              <a:t>методичних</a:t>
            </a:r>
            <a:r>
              <a:rPr lang="ru-RU" sz="5600" dirty="0">
                <a:latin typeface="Times New Roman" panose="02020603050405020304" pitchFamily="18" charset="0"/>
                <a:ea typeface="SimSun" panose="02010600030101010101" pitchFamily="2" charset="-122"/>
                <a:cs typeface="Times New Roman" panose="02020603050405020304" pitchFamily="18" charset="0"/>
              </a:rPr>
              <a:t> </a:t>
            </a:r>
            <a:r>
              <a:rPr lang="ru-RU" sz="5600" dirty="0" err="1">
                <a:latin typeface="Times New Roman" panose="02020603050405020304" pitchFamily="18" charset="0"/>
                <a:ea typeface="SimSun" panose="02010600030101010101" pitchFamily="2" charset="-122"/>
                <a:cs typeface="Times New Roman" panose="02020603050405020304" pitchFamily="18" charset="0"/>
              </a:rPr>
              <a:t>рекомендацій</a:t>
            </a:r>
            <a:r>
              <a:rPr lang="ru-RU" sz="5600" dirty="0">
                <a:latin typeface="Times New Roman" panose="02020603050405020304" pitchFamily="18" charset="0"/>
                <a:ea typeface="SimSun" panose="02010600030101010101" pitchFamily="2" charset="-122"/>
                <a:cs typeface="Times New Roman" panose="02020603050405020304" pitchFamily="18" charset="0"/>
              </a:rPr>
              <a:t> "</a:t>
            </a:r>
            <a:r>
              <a:rPr lang="ru-RU" sz="5600" dirty="0" err="1">
                <a:latin typeface="Times New Roman" panose="02020603050405020304" pitchFamily="18" charset="0"/>
                <a:ea typeface="SimSun" panose="02010600030101010101" pitchFamily="2" charset="-122"/>
                <a:cs typeface="Times New Roman" panose="02020603050405020304" pitchFamily="18" charset="0"/>
              </a:rPr>
              <a:t>Хірургічна</a:t>
            </a:r>
            <a:r>
              <a:rPr lang="ru-RU" sz="5600" dirty="0">
                <a:latin typeface="Times New Roman" panose="02020603050405020304" pitchFamily="18" charset="0"/>
                <a:ea typeface="SimSun" panose="02010600030101010101" pitchFamily="2" charset="-122"/>
                <a:cs typeface="Times New Roman" panose="02020603050405020304" pitchFamily="18" charset="0"/>
              </a:rPr>
              <a:t> та </a:t>
            </a:r>
            <a:r>
              <a:rPr lang="ru-RU" sz="5600" dirty="0" err="1">
                <a:latin typeface="Times New Roman" panose="02020603050405020304" pitchFamily="18" charset="0"/>
                <a:ea typeface="SimSun" panose="02010600030101010101" pitchFamily="2" charset="-122"/>
                <a:cs typeface="Times New Roman" panose="02020603050405020304" pitchFamily="18" charset="0"/>
              </a:rPr>
              <a:t>гігієнічна</a:t>
            </a:r>
            <a:r>
              <a:rPr lang="ru-RU" sz="5600" dirty="0">
                <a:latin typeface="Times New Roman" panose="02020603050405020304" pitchFamily="18" charset="0"/>
                <a:ea typeface="SimSun" panose="02010600030101010101" pitchFamily="2" charset="-122"/>
                <a:cs typeface="Times New Roman" panose="02020603050405020304" pitchFamily="18" charset="0"/>
              </a:rPr>
              <a:t> </a:t>
            </a:r>
            <a:r>
              <a:rPr lang="ru-RU" sz="5600" dirty="0" err="1">
                <a:latin typeface="Times New Roman" panose="02020603050405020304" pitchFamily="18" charset="0"/>
                <a:ea typeface="SimSun" panose="02010600030101010101" pitchFamily="2" charset="-122"/>
                <a:cs typeface="Times New Roman" panose="02020603050405020304" pitchFamily="18" charset="0"/>
              </a:rPr>
              <a:t>обробка</a:t>
            </a:r>
            <a:r>
              <a:rPr lang="ru-RU" sz="5600" dirty="0">
                <a:latin typeface="Times New Roman" panose="02020603050405020304" pitchFamily="18" charset="0"/>
                <a:ea typeface="SimSun" panose="02010600030101010101" pitchFamily="2" charset="-122"/>
                <a:cs typeface="Times New Roman" panose="02020603050405020304" pitchFamily="18" charset="0"/>
              </a:rPr>
              <a:t> рук </a:t>
            </a:r>
            <a:r>
              <a:rPr lang="ru-RU" sz="5600" dirty="0" err="1">
                <a:latin typeface="Times New Roman" panose="02020603050405020304" pitchFamily="18" charset="0"/>
                <a:ea typeface="SimSun" panose="02010600030101010101" pitchFamily="2" charset="-122"/>
                <a:cs typeface="Times New Roman" panose="02020603050405020304" pitchFamily="18" charset="0"/>
              </a:rPr>
              <a:t>медичного</a:t>
            </a:r>
            <a:r>
              <a:rPr lang="ru-RU" sz="5600" dirty="0">
                <a:latin typeface="Times New Roman" panose="02020603050405020304" pitchFamily="18" charset="0"/>
                <a:ea typeface="SimSun" panose="02010600030101010101" pitchFamily="2" charset="-122"/>
                <a:cs typeface="Times New Roman" panose="02020603050405020304" pitchFamily="18" charset="0"/>
              </a:rPr>
              <a:t> персоналу»</a:t>
            </a:r>
            <a:endParaRPr lang="ru-RU" sz="5600" dirty="0" smtClean="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fontAlgn="base">
              <a:lnSpc>
                <a:spcPct val="150000"/>
              </a:lnSpc>
              <a:spcAft>
                <a:spcPts val="0"/>
              </a:spcAft>
              <a:buClr>
                <a:srgbClr val="00000A"/>
              </a:buClr>
              <a:buSzPts val="1200"/>
              <a:buFont typeface="+mj-lt"/>
              <a:buAutoNum type="arabicPeriod"/>
              <a:tabLst>
                <a:tab pos="228600" algn="l"/>
              </a:tabLst>
            </a:pPr>
            <a:r>
              <a:rPr lang="uk-UA" sz="5600" dirty="0">
                <a:latin typeface="Times New Roman" panose="02020603050405020304" pitchFamily="18" charset="0"/>
                <a:ea typeface="SimSun" panose="02010600030101010101" pitchFamily="2" charset="-122"/>
                <a:cs typeface="Times New Roman" panose="02020603050405020304" pitchFamily="18" charset="0"/>
              </a:rPr>
              <a:t>WHO/CDS/CSR/LYO/2004.11</a:t>
            </a:r>
            <a:endParaRPr lang="ru-RU" sz="5600" dirty="0" smtClean="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fontAlgn="base">
              <a:lnSpc>
                <a:spcPct val="150000"/>
              </a:lnSpc>
              <a:spcAft>
                <a:spcPts val="0"/>
              </a:spcAft>
              <a:buClr>
                <a:srgbClr val="00000A"/>
              </a:buClr>
              <a:buSzPts val="1200"/>
              <a:buFont typeface="+mj-lt"/>
              <a:buAutoNum type="arabicPeriod"/>
              <a:tabLst>
                <a:tab pos="228600" algn="l"/>
              </a:tabLst>
            </a:pPr>
            <a:r>
              <a:rPr lang="uk-UA" sz="5600" dirty="0">
                <a:latin typeface="Times New Roman" panose="02020603050405020304" pitchFamily="18" charset="0"/>
                <a:ea typeface="SimSun" panose="02010600030101010101" pitchFamily="2" charset="-122"/>
                <a:cs typeface="Times New Roman" panose="02020603050405020304" pitchFamily="18" charset="0"/>
              </a:rPr>
              <a:t>Наказ МОЗ України №768 від 2.04.2020 «Про затвердження переліку посад медичних та інших працівників ,що безпосередньо зайняті у ліквідації епідемії та здійсненні заходів з запобігання поширенню гострої респіраторної хвороби COVSD-19».</a:t>
            </a:r>
            <a:endParaRPr lang="ru-RU" sz="5600" dirty="0" smtClean="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fontAlgn="base">
              <a:lnSpc>
                <a:spcPct val="150000"/>
              </a:lnSpc>
              <a:spcAft>
                <a:spcPts val="800"/>
              </a:spcAft>
              <a:buClr>
                <a:srgbClr val="00000A"/>
              </a:buClr>
              <a:buSzPts val="1200"/>
              <a:buFont typeface="+mj-lt"/>
              <a:buAutoNum type="arabicPeriod"/>
              <a:tabLst>
                <a:tab pos="228600" algn="l"/>
              </a:tabLst>
            </a:pPr>
            <a:r>
              <a:rPr lang="uk-UA" sz="5600" dirty="0" err="1">
                <a:latin typeface="Times New Roman" panose="02020603050405020304" pitchFamily="18" charset="0"/>
                <a:ea typeface="SimSun" panose="02010600030101010101" pitchFamily="2" charset="-122"/>
                <a:cs typeface="Times New Roman" panose="02020603050405020304" pitchFamily="18" charset="0"/>
              </a:rPr>
              <a:t>Диагностическое</a:t>
            </a:r>
            <a:r>
              <a:rPr lang="uk-UA" sz="5600" dirty="0">
                <a:latin typeface="Times New Roman" panose="02020603050405020304" pitchFamily="18" charset="0"/>
                <a:ea typeface="SimSun" panose="02010600030101010101" pitchFamily="2" charset="-122"/>
                <a:cs typeface="Times New Roman" panose="02020603050405020304" pitchFamily="18" charset="0"/>
              </a:rPr>
              <a:t> </a:t>
            </a:r>
            <a:r>
              <a:rPr lang="uk-UA" sz="5600" dirty="0" err="1">
                <a:latin typeface="Times New Roman" panose="02020603050405020304" pitchFamily="18" charset="0"/>
                <a:ea typeface="SimSun" panose="02010600030101010101" pitchFamily="2" charset="-122"/>
                <a:cs typeface="Times New Roman" panose="02020603050405020304" pitchFamily="18" charset="0"/>
              </a:rPr>
              <a:t>тестированиедля</a:t>
            </a:r>
            <a:r>
              <a:rPr lang="uk-UA" sz="5600" dirty="0">
                <a:latin typeface="Times New Roman" panose="02020603050405020304" pitchFamily="18" charset="0"/>
                <a:ea typeface="SimSun" panose="02010600030101010101" pitchFamily="2" charset="-122"/>
                <a:cs typeface="Times New Roman" panose="02020603050405020304" pitchFamily="18" charset="0"/>
              </a:rPr>
              <a:t> </a:t>
            </a:r>
            <a:r>
              <a:rPr lang="uk-UA" sz="5600" dirty="0" err="1">
                <a:latin typeface="Times New Roman" panose="02020603050405020304" pitchFamily="18" charset="0"/>
                <a:ea typeface="SimSun" panose="02010600030101010101" pitchFamily="2" charset="-122"/>
                <a:cs typeface="Times New Roman" panose="02020603050405020304" pitchFamily="18" charset="0"/>
              </a:rPr>
              <a:t>определения</a:t>
            </a:r>
            <a:r>
              <a:rPr lang="uk-UA" sz="5600" dirty="0">
                <a:latin typeface="Times New Roman" panose="02020603050405020304" pitchFamily="18" charset="0"/>
                <a:ea typeface="SimSun" panose="02010600030101010101" pitchFamily="2" charset="-122"/>
                <a:cs typeface="Times New Roman" panose="02020603050405020304" pitchFamily="18" charset="0"/>
              </a:rPr>
              <a:t> </a:t>
            </a:r>
            <a:r>
              <a:rPr lang="uk-UA" sz="5600" dirty="0" err="1">
                <a:latin typeface="Times New Roman" panose="02020603050405020304" pitchFamily="18" charset="0"/>
                <a:ea typeface="SimSun" panose="02010600030101010101" pitchFamily="2" charset="-122"/>
                <a:cs typeface="Times New Roman" panose="02020603050405020304" pitchFamily="18" charset="0"/>
              </a:rPr>
              <a:t>вируса</a:t>
            </a:r>
            <a:r>
              <a:rPr lang="uk-UA" sz="5600" dirty="0">
                <a:latin typeface="Times New Roman" panose="02020603050405020304" pitchFamily="18" charset="0"/>
                <a:ea typeface="SimSun" panose="02010600030101010101" pitchFamily="2" charset="-122"/>
                <a:cs typeface="Times New Roman" panose="02020603050405020304" pitchFamily="18" charset="0"/>
              </a:rPr>
              <a:t> SARS-CoV-2</a:t>
            </a:r>
            <a:r>
              <a:rPr lang="ru-RU" sz="5600" dirty="0">
                <a:latin typeface="Times New Roman" panose="02020603050405020304" pitchFamily="18" charset="0"/>
                <a:ea typeface="SimSun" panose="02010600030101010101" pitchFamily="2" charset="-122"/>
                <a:cs typeface="Times New Roman" panose="02020603050405020304" pitchFamily="18" charset="0"/>
              </a:rPr>
              <a:t>. </a:t>
            </a:r>
            <a:r>
              <a:rPr lang="uk-UA" sz="5600" dirty="0" err="1">
                <a:latin typeface="Times New Roman" panose="02020603050405020304" pitchFamily="18" charset="0"/>
                <a:ea typeface="SimSun" panose="02010600030101010101" pitchFamily="2" charset="-122"/>
                <a:cs typeface="Times New Roman" panose="02020603050405020304" pitchFamily="18" charset="0"/>
              </a:rPr>
              <a:t>Временные</a:t>
            </a:r>
            <a:r>
              <a:rPr lang="uk-UA" sz="5600" dirty="0">
                <a:latin typeface="Times New Roman" panose="02020603050405020304" pitchFamily="18" charset="0"/>
                <a:ea typeface="SimSun" panose="02010600030101010101" pitchFamily="2" charset="-122"/>
                <a:cs typeface="Times New Roman" panose="02020603050405020304" pitchFamily="18" charset="0"/>
              </a:rPr>
              <a:t> </a:t>
            </a:r>
            <a:r>
              <a:rPr lang="uk-UA" sz="5600" dirty="0" err="1">
                <a:latin typeface="Times New Roman" panose="02020603050405020304" pitchFamily="18" charset="0"/>
                <a:ea typeface="SimSun" panose="02010600030101010101" pitchFamily="2" charset="-122"/>
                <a:cs typeface="Times New Roman" panose="02020603050405020304" pitchFamily="18" charset="0"/>
              </a:rPr>
              <a:t>рекомендации</a:t>
            </a:r>
            <a:r>
              <a:rPr lang="uk-UA" sz="5600" dirty="0">
                <a:latin typeface="Times New Roman" panose="02020603050405020304" pitchFamily="18" charset="0"/>
                <a:ea typeface="SimSun" panose="02010600030101010101" pitchFamily="2" charset="-122"/>
                <a:cs typeface="Times New Roman" panose="02020603050405020304" pitchFamily="18" charset="0"/>
              </a:rPr>
              <a:t>, 11 </a:t>
            </a:r>
            <a:r>
              <a:rPr lang="uk-UA" sz="5600" dirty="0" err="1">
                <a:latin typeface="Times New Roman" panose="02020603050405020304" pitchFamily="18" charset="0"/>
                <a:ea typeface="SimSun" panose="02010600030101010101" pitchFamily="2" charset="-122"/>
                <a:cs typeface="Times New Roman" panose="02020603050405020304" pitchFamily="18" charset="0"/>
              </a:rPr>
              <a:t>сентября</a:t>
            </a:r>
            <a:r>
              <a:rPr lang="uk-UA" sz="5600" dirty="0">
                <a:latin typeface="Times New Roman" panose="02020603050405020304" pitchFamily="18" charset="0"/>
                <a:ea typeface="SimSun" panose="02010600030101010101" pitchFamily="2" charset="-122"/>
                <a:cs typeface="Times New Roman" panose="02020603050405020304" pitchFamily="18" charset="0"/>
              </a:rPr>
              <a:t> 2020 г., ВООЗ</a:t>
            </a:r>
            <a:endParaRPr lang="ru-RU" sz="5600" dirty="0" smtClean="0">
              <a:effectLst/>
              <a:latin typeface="Times New Roman" panose="02020603050405020304" pitchFamily="18" charset="0"/>
              <a:ea typeface="SimSun" panose="02010600030101010101" pitchFamily="2" charset="-122"/>
              <a:cs typeface="Times New Roman" panose="02020603050405020304" pitchFamily="18" charset="0"/>
            </a:endParaRPr>
          </a:p>
          <a:p>
            <a:endParaRPr lang="ru-RU" dirty="0"/>
          </a:p>
        </p:txBody>
      </p:sp>
    </p:spTree>
    <p:extLst>
      <p:ext uri="{BB962C8B-B14F-4D97-AF65-F5344CB8AC3E}">
        <p14:creationId xmlns:p14="http://schemas.microsoft.com/office/powerpoint/2010/main" val="4218833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8278" y="3161731"/>
            <a:ext cx="8596668" cy="1320800"/>
          </a:xfrm>
        </p:spPr>
        <p:txBody>
          <a:bodyPr/>
          <a:lstStyle/>
          <a:p>
            <a:pPr algn="ctr"/>
            <a:r>
              <a:rPr lang="uk-UA" b="1" i="1" dirty="0">
                <a:solidFill>
                  <a:schemeClr val="accent2">
                    <a:lumMod val="50000"/>
                  </a:schemeClr>
                </a:solidFill>
              </a:rPr>
              <a:t>Дякую за увагу!</a:t>
            </a:r>
            <a:br>
              <a:rPr lang="uk-UA" b="1" i="1" dirty="0">
                <a:solidFill>
                  <a:schemeClr val="accent2">
                    <a:lumMod val="50000"/>
                  </a:schemeClr>
                </a:solidFill>
              </a:rPr>
            </a:br>
            <a:endParaRPr lang="uk-UA" b="1" i="1" dirty="0">
              <a:solidFill>
                <a:schemeClr val="accent2">
                  <a:lumMod val="50000"/>
                </a:schemeClr>
              </a:solidFill>
            </a:endParaRPr>
          </a:p>
        </p:txBody>
      </p:sp>
    </p:spTree>
    <p:extLst>
      <p:ext uri="{BB962C8B-B14F-4D97-AF65-F5344CB8AC3E}">
        <p14:creationId xmlns:p14="http://schemas.microsoft.com/office/powerpoint/2010/main" val="3004019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13561" y="263551"/>
            <a:ext cx="8780564" cy="5877942"/>
          </a:xfrm>
        </p:spPr>
        <p:txBody>
          <a:bodyPr>
            <a:normAutofit/>
          </a:bodyPr>
          <a:lstStyle/>
          <a:p>
            <a:pPr indent="449580" algn="just">
              <a:lnSpc>
                <a:spcPct val="150000"/>
              </a:lnSpc>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Сьогодні </a:t>
            </a:r>
            <a:r>
              <a:rPr lang="ru-RU" sz="2400" dirty="0">
                <a:latin typeface="Times New Roman" panose="02020603050405020304" pitchFamily="18" charset="0"/>
                <a:ea typeface="Calibri" panose="020F0502020204030204" pitchFamily="34" charset="0"/>
                <a:cs typeface="Times New Roman" panose="02020603050405020304" pitchFamily="18" charset="0"/>
              </a:rPr>
              <a:t>пандемия COVID-19</a:t>
            </a:r>
            <a:r>
              <a:rPr lang="uk-UA" sz="2400" dirty="0">
                <a:latin typeface="Times New Roman" panose="02020603050405020304" pitchFamily="18" charset="0"/>
                <a:ea typeface="Calibri" panose="020F0502020204030204" pitchFamily="34" charset="0"/>
                <a:cs typeface="Times New Roman" panose="02020603050405020304" pitchFamily="18" charset="0"/>
              </a:rPr>
              <a:t> є однією з актуальніших проблем медичної практики. Нині  зареєстровано понад п’ятдесят  мільйонів випадків захворюваності у всьому світі та понад одного мільйону смертей. Попри це переважна більшість науковців безупинно працює над розробкою вакцин для запобігання захворювань на </a:t>
            </a:r>
            <a:r>
              <a:rPr lang="ru-RU" sz="2400" dirty="0">
                <a:latin typeface="Times New Roman" panose="02020603050405020304" pitchFamily="18" charset="0"/>
                <a:ea typeface="Calibri" panose="020F0502020204030204" pitchFamily="34" charset="0"/>
                <a:cs typeface="Times New Roman" panose="02020603050405020304" pitchFamily="18" charset="0"/>
              </a:rPr>
              <a:t>COVID</a:t>
            </a:r>
            <a:r>
              <a:rPr lang="uk-UA" sz="2400" dirty="0">
                <a:latin typeface="Times New Roman" panose="02020603050405020304" pitchFamily="18" charset="0"/>
                <a:ea typeface="Calibri" panose="020F0502020204030204" pitchFamily="34" charset="0"/>
                <a:cs typeface="Times New Roman" panose="02020603050405020304" pitchFamily="18" charset="0"/>
              </a:rPr>
              <a:t>-19 та дослідженням результатів вакцинації населення. </a:t>
            </a:r>
            <a:endParaRPr lang="ru-RU" sz="2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4" name="Рисунок 3"/>
          <p:cNvPicPr>
            <a:picLocks noChangeAspect="1"/>
          </p:cNvPicPr>
          <p:nvPr/>
        </p:nvPicPr>
        <p:blipFill>
          <a:blip r:embed="rId2"/>
          <a:stretch>
            <a:fillRect/>
          </a:stretch>
        </p:blipFill>
        <p:spPr>
          <a:xfrm>
            <a:off x="5603633" y="3946934"/>
            <a:ext cx="4257313" cy="2895599"/>
          </a:xfrm>
          <a:prstGeom prst="rect">
            <a:avLst/>
          </a:prstGeom>
        </p:spPr>
      </p:pic>
    </p:spTree>
    <p:extLst>
      <p:ext uri="{BB962C8B-B14F-4D97-AF65-F5344CB8AC3E}">
        <p14:creationId xmlns:p14="http://schemas.microsoft.com/office/powerpoint/2010/main" val="2981032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13561" y="263551"/>
            <a:ext cx="8780564" cy="5877942"/>
          </a:xfrm>
        </p:spPr>
        <p:txBody>
          <a:bodyPr>
            <a:normAutofit/>
          </a:bodyPr>
          <a:lstStyle/>
          <a:p>
            <a:pPr indent="449580" algn="just">
              <a:lnSpc>
                <a:spcPct val="150000"/>
              </a:lnSpc>
              <a:spcAft>
                <a:spcPts val="0"/>
              </a:spcAft>
            </a:pPr>
            <a:r>
              <a:rPr lang="uk-UA" sz="2400" dirty="0" smtClean="0">
                <a:latin typeface="Times New Roman" panose="02020603050405020304" pitchFamily="18" charset="0"/>
                <a:ea typeface="Calibri" panose="020F0502020204030204" pitchFamily="34" charset="0"/>
                <a:cs typeface="Times New Roman" panose="02020603050405020304" pitchFamily="18" charset="0"/>
              </a:rPr>
              <a:t>Актуальним </a:t>
            </a:r>
            <a:r>
              <a:rPr lang="uk-UA" sz="2400" dirty="0">
                <a:latin typeface="Times New Roman" panose="02020603050405020304" pitchFamily="18" charset="0"/>
                <a:ea typeface="Calibri" panose="020F0502020204030204" pitchFamily="34" charset="0"/>
                <a:cs typeface="Times New Roman" panose="02020603050405020304" pitchFamily="18" charset="0"/>
              </a:rPr>
              <a:t>залишається питання призначення діагностики COVID-19 в клінічних лабораторіях, оформлення направлень на лабораторні дослідження, збирання біологічного матеріалу та його транспортування в лабораторію.</a:t>
            </a:r>
            <a:endParaRPr lang="ru-RU" sz="2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2" name="Рисунок 1"/>
          <p:cNvPicPr>
            <a:picLocks noChangeAspect="1"/>
          </p:cNvPicPr>
          <p:nvPr/>
        </p:nvPicPr>
        <p:blipFill>
          <a:blip r:embed="rId2"/>
          <a:stretch>
            <a:fillRect/>
          </a:stretch>
        </p:blipFill>
        <p:spPr>
          <a:xfrm>
            <a:off x="1208898" y="2899410"/>
            <a:ext cx="8689482" cy="3379243"/>
          </a:xfrm>
          <a:prstGeom prst="rect">
            <a:avLst/>
          </a:prstGeom>
        </p:spPr>
      </p:pic>
    </p:spTree>
    <p:extLst>
      <p:ext uri="{BB962C8B-B14F-4D97-AF65-F5344CB8AC3E}">
        <p14:creationId xmlns:p14="http://schemas.microsoft.com/office/powerpoint/2010/main" val="213236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236255"/>
            <a:ext cx="11475720" cy="3880773"/>
          </a:xfrm>
        </p:spPr>
        <p:txBody>
          <a:bodyPr>
            <a:noAutofit/>
          </a:bodyPr>
          <a:lstStyle/>
          <a:p>
            <a:pPr indent="449580" algn="just">
              <a:lnSpc>
                <a:spcPct val="150000"/>
              </a:lnSpc>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З моменту спалаху пандемії в Україні затверджено низку нормативно-правових документів, які регламентують дії медичних лабораторій при роботі з біологічним матеріалом для надання медичної допомоги хворим на COVID -19. Відповідно до Наказу Міністерства охорони здоров’я України від 20.11.2020 р. № 2693 «Протокол надання медичної̈ допомоги для лікування </a:t>
            </a:r>
            <a:r>
              <a:rPr lang="uk-UA" sz="2000" dirty="0" err="1">
                <a:latin typeface="Times New Roman" panose="02020603050405020304" pitchFamily="18" charset="0"/>
                <a:ea typeface="Calibri" panose="020F0502020204030204" pitchFamily="34" charset="0"/>
                <a:cs typeface="Times New Roman" panose="02020603050405020304" pitchFamily="18" charset="0"/>
              </a:rPr>
              <a:t>коронавірусноі</a:t>
            </a:r>
            <a:r>
              <a:rPr lang="uk-UA" sz="2000" dirty="0">
                <a:latin typeface="Times New Roman" panose="02020603050405020304" pitchFamily="18" charset="0"/>
                <a:ea typeface="Calibri" panose="020F0502020204030204" pitchFamily="34" charset="0"/>
                <a:cs typeface="Times New Roman" panose="02020603050405020304" pitchFamily="18" charset="0"/>
              </a:rPr>
              <a:t>̈ хвороби (</a:t>
            </a:r>
            <a:r>
              <a:rPr lang="ru-RU" sz="2000" dirty="0">
                <a:latin typeface="Times New Roman" panose="02020603050405020304" pitchFamily="18" charset="0"/>
                <a:ea typeface="Calibri" panose="020F0502020204030204" pitchFamily="34" charset="0"/>
                <a:cs typeface="Times New Roman" panose="02020603050405020304" pitchFamily="18" charset="0"/>
              </a:rPr>
              <a:t>COVID</a:t>
            </a:r>
            <a:r>
              <a:rPr lang="uk-UA" sz="2000" dirty="0">
                <a:latin typeface="Times New Roman" panose="02020603050405020304" pitchFamily="18" charset="0"/>
                <a:ea typeface="Calibri" panose="020F0502020204030204" pitchFamily="34" charset="0"/>
                <a:cs typeface="Times New Roman" panose="02020603050405020304" pitchFamily="18" charset="0"/>
              </a:rPr>
              <a:t>-19)» відповідальність за правильність призначення лабораторних досліджень, оформлення направлень на лабораторні дослідження, збирання біологічного матеріалу та його транспортування в лабораторію несуть безпосередньо фахівці, залучені до забезпечення надання медичної допомоги пацієнтам відділення для надання медичної допомоги хворим на </a:t>
            </a:r>
            <a:r>
              <a:rPr lang="ru-RU" sz="2000" dirty="0">
                <a:latin typeface="Times New Roman" panose="02020603050405020304" pitchFamily="18" charset="0"/>
                <a:ea typeface="Calibri" panose="020F0502020204030204" pitchFamily="34" charset="0"/>
                <a:cs typeface="Times New Roman" panose="02020603050405020304" pitchFamily="18" charset="0"/>
              </a:rPr>
              <a:t>COVID</a:t>
            </a:r>
            <a:r>
              <a:rPr lang="uk-UA" sz="2000" dirty="0">
                <a:latin typeface="Times New Roman" panose="02020603050405020304" pitchFamily="18" charset="0"/>
                <a:ea typeface="Calibri" panose="020F0502020204030204" pitchFamily="34" charset="0"/>
                <a:cs typeface="Times New Roman" panose="02020603050405020304" pitchFamily="18" charset="0"/>
              </a:rPr>
              <a:t>-19. Особлива увага при цьому приділяється персональній відповідальності за свою </a:t>
            </a:r>
            <a:r>
              <a:rPr lang="uk-UA" sz="2000" dirty="0" err="1">
                <a:latin typeface="Times New Roman" panose="02020603050405020304" pitchFamily="18" charset="0"/>
                <a:ea typeface="Calibri" panose="020F0502020204030204" pitchFamily="34" charset="0"/>
                <a:cs typeface="Times New Roman" panose="02020603050405020304" pitchFamily="18" charset="0"/>
              </a:rPr>
              <a:t>біобезпеку</a:t>
            </a:r>
            <a:r>
              <a:rPr lang="uk-UA" sz="2000" dirty="0">
                <a:latin typeface="Times New Roman" panose="02020603050405020304" pitchFamily="18" charset="0"/>
                <a:ea typeface="Calibri" panose="020F0502020204030204" pitchFamily="34" charset="0"/>
                <a:cs typeface="Times New Roman" panose="02020603050405020304" pitchFamily="18" charset="0"/>
              </a:rPr>
              <a:t> кожного працівника, забезпеченню працівників засобами індивідуального захисту, наявності одноразового матеріалу для збирання </a:t>
            </a:r>
            <a:r>
              <a:rPr lang="uk-UA" sz="2000" dirty="0" err="1">
                <a:latin typeface="Times New Roman" panose="02020603050405020304" pitchFamily="18" charset="0"/>
                <a:ea typeface="Calibri" panose="020F0502020204030204" pitchFamily="34" charset="0"/>
                <a:cs typeface="Times New Roman" panose="02020603050405020304" pitchFamily="18" charset="0"/>
              </a:rPr>
              <a:t>назофарингіальних</a:t>
            </a:r>
            <a:r>
              <a:rPr lang="uk-UA" sz="2000" dirty="0">
                <a:latin typeface="Times New Roman" panose="02020603050405020304" pitchFamily="18" charset="0"/>
                <a:ea typeface="Calibri" panose="020F0502020204030204" pitchFamily="34" charset="0"/>
                <a:cs typeface="Times New Roman" panose="02020603050405020304" pitchFamily="18" charset="0"/>
              </a:rPr>
              <a:t> зразків для дослідження на </a:t>
            </a:r>
            <a:r>
              <a:rPr lang="uk-UA" sz="2000" dirty="0" err="1">
                <a:latin typeface="Times New Roman" panose="02020603050405020304" pitchFamily="18" charset="0"/>
                <a:ea typeface="Calibri" panose="020F0502020204030204" pitchFamily="34" charset="0"/>
                <a:cs typeface="Times New Roman" panose="02020603050405020304" pitchFamily="18" charset="0"/>
              </a:rPr>
              <a:t>коронавірусну</a:t>
            </a:r>
            <a:r>
              <a:rPr lang="uk-UA" sz="2000" dirty="0">
                <a:latin typeface="Times New Roman" panose="02020603050405020304" pitchFamily="18" charset="0"/>
                <a:ea typeface="Calibri" panose="020F0502020204030204" pitchFamily="34" charset="0"/>
                <a:cs typeface="Times New Roman" panose="02020603050405020304" pitchFamily="18" charset="0"/>
              </a:rPr>
              <a:t> хворобу (</a:t>
            </a:r>
            <a:r>
              <a:rPr lang="ru-RU" sz="2000" dirty="0">
                <a:latin typeface="Times New Roman" panose="02020603050405020304" pitchFamily="18" charset="0"/>
                <a:ea typeface="Calibri" panose="020F0502020204030204" pitchFamily="34" charset="0"/>
                <a:cs typeface="Times New Roman" panose="02020603050405020304" pitchFamily="18" charset="0"/>
              </a:rPr>
              <a:t>COVID</a:t>
            </a:r>
            <a:r>
              <a:rPr lang="uk-UA" sz="2000" dirty="0">
                <a:latin typeface="Times New Roman" panose="02020603050405020304" pitchFamily="18" charset="0"/>
                <a:ea typeface="Calibri" panose="020F0502020204030204" pitchFamily="34" charset="0"/>
                <a:cs typeface="Times New Roman" panose="02020603050405020304" pitchFamily="18" charset="0"/>
              </a:rPr>
              <a:t>-19</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20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6005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7900" y="-251023"/>
            <a:ext cx="11161139" cy="5645577"/>
          </a:xfrm>
        </p:spPr>
        <p:txBody>
          <a:bodyPr>
            <a:normAutofit/>
          </a:bodyPr>
          <a:lstStyle/>
          <a:p>
            <a:pPr indent="449580" algn="just">
              <a:lnSpc>
                <a:spcPct val="150000"/>
              </a:lnSpc>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З метою мінімізації кількості контактних осіб, відбір проб біологічного матеріалу, маркування зразків та оформлення направлення на дослідження (3 екземпляри) проводиться медичним персоналом чергової бригади відділення для надання медичної допомоги хворим на COVID-19 із використанням засобів індивідуального захисту і жорстким дотриманням вимог </a:t>
            </a:r>
            <a:r>
              <a:rPr lang="uk-UA" sz="2400" dirty="0" err="1">
                <a:latin typeface="Times New Roman" panose="02020603050405020304" pitchFamily="18" charset="0"/>
                <a:ea typeface="Calibri" panose="020F0502020204030204" pitchFamily="34" charset="0"/>
                <a:cs typeface="Times New Roman" panose="02020603050405020304" pitchFamily="18" charset="0"/>
              </a:rPr>
              <a:t>біобезпеки</a:t>
            </a:r>
            <a:r>
              <a:rPr lang="uk-UA" sz="2400" dirty="0">
                <a:latin typeface="Times New Roman" panose="02020603050405020304" pitchFamily="18" charset="0"/>
                <a:ea typeface="Calibri" panose="020F0502020204030204" pitchFamily="34" charset="0"/>
                <a:cs typeface="Times New Roman" panose="02020603050405020304" pitchFamily="18" charset="0"/>
              </a:rPr>
              <a:t>.</a:t>
            </a:r>
            <a:endParaRPr lang="ru-RU"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Розхідні матеріали для забору </a:t>
            </a:r>
            <a:r>
              <a:rPr lang="uk-UA" sz="2400" dirty="0" err="1">
                <a:latin typeface="Times New Roman" panose="02020603050405020304" pitchFamily="18" charset="0"/>
                <a:ea typeface="Calibri" panose="020F0502020204030204" pitchFamily="34" charset="0"/>
                <a:cs typeface="Times New Roman" panose="02020603050405020304" pitchFamily="18" charset="0"/>
              </a:rPr>
              <a:t>назофарингіальних</a:t>
            </a:r>
            <a:r>
              <a:rPr lang="uk-UA" sz="2400" dirty="0">
                <a:latin typeface="Times New Roman" panose="02020603050405020304" pitchFamily="18" charset="0"/>
                <a:ea typeface="Calibri" panose="020F0502020204030204" pitchFamily="34" charset="0"/>
                <a:cs typeface="Times New Roman" panose="02020603050405020304" pitchFamily="18" charset="0"/>
              </a:rPr>
              <a:t> мазків знаходяться у старшої медичної сестри відділення для надання медичної допомоги хворим на COVID-19 із дотриманням холодового ланцюга (температура зберігання t= 2-8֯С) із розрахунку на 3 робочі зміни. </a:t>
            </a:r>
            <a:endParaRPr lang="ru-RU" sz="2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5" name="Рисунок 4"/>
          <p:cNvPicPr>
            <a:picLocks noChangeAspect="1"/>
          </p:cNvPicPr>
          <p:nvPr/>
        </p:nvPicPr>
        <p:blipFill>
          <a:blip r:embed="rId2"/>
          <a:stretch>
            <a:fillRect/>
          </a:stretch>
        </p:blipFill>
        <p:spPr>
          <a:xfrm>
            <a:off x="5788469" y="4430665"/>
            <a:ext cx="4326341" cy="2427335"/>
          </a:xfrm>
          <a:prstGeom prst="rect">
            <a:avLst/>
          </a:prstGeom>
        </p:spPr>
      </p:pic>
    </p:spTree>
    <p:extLst>
      <p:ext uri="{BB962C8B-B14F-4D97-AF65-F5344CB8AC3E}">
        <p14:creationId xmlns:p14="http://schemas.microsoft.com/office/powerpoint/2010/main" val="121924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277198"/>
            <a:ext cx="11170921" cy="4308450"/>
          </a:xfrm>
        </p:spPr>
        <p:txBody>
          <a:bodyPr>
            <a:normAutofit/>
          </a:bodyPr>
          <a:lstStyle/>
          <a:p>
            <a:pPr indent="449580" algn="just">
              <a:lnSpc>
                <a:spcPct val="150000"/>
              </a:lnSpc>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З метою мінімізації кількості контактних осіб, відбір проб біологічного матеріалу, маркування зразків та оформлення направлення на дослідження (3 екземпляри) проводиться медичним персоналом чергової бригади відділення для надання медичної допомоги хворим на COVID-19  із використанням засобів індивідуального захисту і жорстким дотриманням вимог </a:t>
            </a:r>
            <a:r>
              <a:rPr lang="uk-UA" sz="2400" dirty="0" err="1">
                <a:latin typeface="Times New Roman" panose="02020603050405020304" pitchFamily="18" charset="0"/>
                <a:ea typeface="Calibri" panose="020F0502020204030204" pitchFamily="34" charset="0"/>
                <a:cs typeface="Times New Roman" panose="02020603050405020304" pitchFamily="18" charset="0"/>
              </a:rPr>
              <a:t>біобезпеки</a:t>
            </a:r>
            <a:r>
              <a:rPr lang="uk-UA" sz="2400" dirty="0">
                <a:latin typeface="Times New Roman" panose="02020603050405020304" pitchFamily="18" charset="0"/>
                <a:ea typeface="Calibri" panose="020F0502020204030204" pitchFamily="34" charset="0"/>
                <a:cs typeface="Times New Roman" panose="02020603050405020304" pitchFamily="18" charset="0"/>
              </a:rPr>
              <a:t>.</a:t>
            </a:r>
            <a:endParaRPr lang="ru-RU" sz="2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4" name="Рисунок 3"/>
          <p:cNvPicPr>
            <a:picLocks noChangeAspect="1"/>
          </p:cNvPicPr>
          <p:nvPr/>
        </p:nvPicPr>
        <p:blipFill>
          <a:blip r:embed="rId2"/>
          <a:stretch>
            <a:fillRect/>
          </a:stretch>
        </p:blipFill>
        <p:spPr>
          <a:xfrm>
            <a:off x="540370" y="3782021"/>
            <a:ext cx="4812540" cy="2961563"/>
          </a:xfrm>
          <a:prstGeom prst="rect">
            <a:avLst/>
          </a:prstGeom>
        </p:spPr>
      </p:pic>
      <p:pic>
        <p:nvPicPr>
          <p:cNvPr id="5" name="Рисунок 4"/>
          <p:cNvPicPr>
            <a:picLocks noChangeAspect="1"/>
          </p:cNvPicPr>
          <p:nvPr/>
        </p:nvPicPr>
        <p:blipFill>
          <a:blip r:embed="rId3"/>
          <a:stretch>
            <a:fillRect/>
          </a:stretch>
        </p:blipFill>
        <p:spPr>
          <a:xfrm>
            <a:off x="5625281" y="3782022"/>
            <a:ext cx="4996054" cy="2961563"/>
          </a:xfrm>
          <a:prstGeom prst="rect">
            <a:avLst/>
          </a:prstGeom>
        </p:spPr>
      </p:pic>
    </p:spTree>
    <p:extLst>
      <p:ext uri="{BB962C8B-B14F-4D97-AF65-F5344CB8AC3E}">
        <p14:creationId xmlns:p14="http://schemas.microsoft.com/office/powerpoint/2010/main" val="809987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4252" y="304494"/>
            <a:ext cx="11221468" cy="3880773"/>
          </a:xfrm>
        </p:spPr>
        <p:txBody>
          <a:bodyPr>
            <a:normAutofit/>
          </a:bodyPr>
          <a:lstStyle/>
          <a:p>
            <a:pPr indent="449580" algn="just">
              <a:lnSpc>
                <a:spcPct val="150000"/>
              </a:lnSpc>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Для захисту від ушкоджень під час транспортування та забезпечення безпеки персоналу, який відповідає за транспортування та одержання/розпакування зразків, зразки повинні бути упаковані в три шари пакувального матеріалу, що відповідає вимогам до пакування P650 для інфекційних субстанцій UN 3373 категорії B: </a:t>
            </a:r>
            <a:endParaRPr lang="ru-RU"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 попередньо промаркований зразок мазку у транспортному середовищі розміщується у пакет для транспортування із застібкою, розташовується у контейнер для транспортування, на дні якого розміщений попередньо заморожений </a:t>
            </a:r>
            <a:r>
              <a:rPr lang="uk-UA" sz="2000" dirty="0" err="1">
                <a:latin typeface="Times New Roman" panose="02020603050405020304" pitchFamily="18" charset="0"/>
                <a:ea typeface="Calibri" panose="020F0502020204030204" pitchFamily="34" charset="0"/>
                <a:cs typeface="Times New Roman" panose="02020603050405020304" pitchFamily="18" charset="0"/>
              </a:rPr>
              <a:t>хладоген</a:t>
            </a:r>
            <a:r>
              <a:rPr lang="uk-UA" sz="2000" dirty="0">
                <a:latin typeface="Times New Roman" panose="02020603050405020304" pitchFamily="18" charset="0"/>
                <a:ea typeface="Calibri" panose="020F0502020204030204" pitchFamily="34" charset="0"/>
                <a:cs typeface="Times New Roman" panose="02020603050405020304" pitchFamily="18" charset="0"/>
              </a:rPr>
              <a:t>, шар </a:t>
            </a:r>
            <a:r>
              <a:rPr lang="uk-UA" sz="2000" dirty="0" err="1">
                <a:latin typeface="Times New Roman" panose="02020603050405020304" pitchFamily="18" charset="0"/>
                <a:ea typeface="Calibri" panose="020F0502020204030204" pitchFamily="34" charset="0"/>
                <a:cs typeface="Times New Roman" panose="02020603050405020304" pitchFamily="18" charset="0"/>
              </a:rPr>
              <a:t>водопоглинаючої</a:t>
            </a:r>
            <a:r>
              <a:rPr lang="uk-UA" sz="2000" dirty="0">
                <a:latin typeface="Times New Roman" panose="02020603050405020304" pitchFamily="18" charset="0"/>
                <a:ea typeface="Calibri" panose="020F0502020204030204" pitchFamily="34" charset="0"/>
                <a:cs typeface="Times New Roman" panose="02020603050405020304" pitchFamily="18" charset="0"/>
              </a:rPr>
              <a:t> тканини. </a:t>
            </a:r>
            <a:endParaRPr lang="ru-RU"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4" name="Рисунок 3"/>
          <p:cNvPicPr>
            <a:picLocks noChangeAspect="1"/>
          </p:cNvPicPr>
          <p:nvPr/>
        </p:nvPicPr>
        <p:blipFill>
          <a:blip r:embed="rId2"/>
          <a:stretch>
            <a:fillRect/>
          </a:stretch>
        </p:blipFill>
        <p:spPr>
          <a:xfrm>
            <a:off x="628151" y="4185267"/>
            <a:ext cx="4194292" cy="2400773"/>
          </a:xfrm>
          <a:prstGeom prst="rect">
            <a:avLst/>
          </a:prstGeom>
        </p:spPr>
      </p:pic>
      <p:pic>
        <p:nvPicPr>
          <p:cNvPr id="5" name="Рисунок 4"/>
          <p:cNvPicPr>
            <a:picLocks noChangeAspect="1"/>
          </p:cNvPicPr>
          <p:nvPr/>
        </p:nvPicPr>
        <p:blipFill>
          <a:blip r:embed="rId3"/>
          <a:stretch>
            <a:fillRect/>
          </a:stretch>
        </p:blipFill>
        <p:spPr>
          <a:xfrm>
            <a:off x="5428542" y="4321745"/>
            <a:ext cx="3422379" cy="2400773"/>
          </a:xfrm>
          <a:prstGeom prst="rect">
            <a:avLst/>
          </a:prstGeom>
        </p:spPr>
      </p:pic>
    </p:spTree>
    <p:extLst>
      <p:ext uri="{BB962C8B-B14F-4D97-AF65-F5344CB8AC3E}">
        <p14:creationId xmlns:p14="http://schemas.microsoft.com/office/powerpoint/2010/main" val="713609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0386" y="270829"/>
            <a:ext cx="11743266" cy="4514531"/>
          </a:xfrm>
        </p:spPr>
        <p:txBody>
          <a:bodyPr>
            <a:normAutofit fontScale="85000" lnSpcReduction="10000"/>
          </a:bodyPr>
          <a:lstStyle/>
          <a:p>
            <a:pPr indent="449580" algn="just">
              <a:lnSpc>
                <a:spcPct val="150000"/>
              </a:lnSpc>
              <a:spcAft>
                <a:spcPts val="0"/>
              </a:spcAft>
            </a:pPr>
            <a:r>
              <a:rPr lang="uk-UA" sz="2600" dirty="0">
                <a:latin typeface="Times New Roman" panose="02020603050405020304" pitchFamily="18" charset="0"/>
                <a:ea typeface="Calibri" panose="020F0502020204030204" pitchFamily="34" charset="0"/>
                <a:cs typeface="Times New Roman" panose="02020603050405020304" pitchFamily="18" charset="0"/>
              </a:rPr>
              <a:t>Контейнер для транспортування опечатується. Направлення на дослідження розміщується у окремому пакеті (файлі) та закріплюється із зовнішньої сторони контейнеру. </a:t>
            </a:r>
            <a:endParaRPr lang="ru-RU" sz="2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0"/>
              </a:spcAft>
            </a:pPr>
            <a:r>
              <a:rPr lang="uk-UA" sz="2600" dirty="0">
                <a:latin typeface="Times New Roman" panose="02020603050405020304" pitchFamily="18" charset="0"/>
                <a:ea typeface="Calibri" panose="020F0502020204030204" pitchFamily="34" charset="0"/>
                <a:cs typeface="Times New Roman" panose="02020603050405020304" pitchFamily="18" charset="0"/>
              </a:rPr>
              <a:t>До моменту транспортування у вірусологічну лабораторію зразки біологічного матеріалу зберігаються при t=4-8ºC у відділенні.</a:t>
            </a:r>
            <a:endParaRPr lang="ru-RU" sz="2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0"/>
              </a:spcAft>
            </a:pPr>
            <a:r>
              <a:rPr lang="uk-UA" sz="2600" dirty="0">
                <a:latin typeface="Times New Roman" panose="02020603050405020304" pitchFamily="18" charset="0"/>
                <a:ea typeface="Calibri" panose="020F0502020204030204" pitchFamily="34" charset="0"/>
                <a:cs typeface="Times New Roman" panose="02020603050405020304" pitchFamily="18" charset="0"/>
              </a:rPr>
              <a:t>Транспортування зразків біологічного матеріалу з лікарні забезпечує відповідальна медична сестра/черговий медичний персонал відділення, в якому перебуває пацієнт із підозрою на COVID-19 із дотриманням холодового ланцюга та вимог </a:t>
            </a:r>
            <a:r>
              <a:rPr lang="uk-UA" sz="2600" dirty="0" err="1">
                <a:latin typeface="Times New Roman" panose="02020603050405020304" pitchFamily="18" charset="0"/>
                <a:ea typeface="Calibri" panose="020F0502020204030204" pitchFamily="34" charset="0"/>
                <a:cs typeface="Times New Roman" panose="02020603050405020304" pitchFamily="18" charset="0"/>
              </a:rPr>
              <a:t>біобезпеки</a:t>
            </a:r>
            <a:r>
              <a:rPr lang="uk-UA" sz="2600" dirty="0">
                <a:latin typeface="Times New Roman" panose="02020603050405020304" pitchFamily="18" charset="0"/>
                <a:ea typeface="Calibri" panose="020F0502020204030204" pitchFamily="34" charset="0"/>
                <a:cs typeface="Times New Roman" panose="02020603050405020304" pitchFamily="18" charset="0"/>
              </a:rPr>
              <a:t> за допомогою </a:t>
            </a:r>
            <a:r>
              <a:rPr lang="uk-UA" sz="2600" dirty="0" err="1">
                <a:latin typeface="Times New Roman" panose="02020603050405020304" pitchFamily="18" charset="0"/>
                <a:ea typeface="Calibri" panose="020F0502020204030204" pitchFamily="34" charset="0"/>
                <a:cs typeface="Times New Roman" panose="02020603050405020304" pitchFamily="18" charset="0"/>
              </a:rPr>
              <a:t>автотраспорту</a:t>
            </a:r>
            <a:r>
              <a:rPr lang="uk-UA" sz="2600" dirty="0">
                <a:latin typeface="Times New Roman" panose="02020603050405020304" pitchFamily="18" charset="0"/>
                <a:ea typeface="Calibri" panose="020F0502020204030204" pitchFamily="34" charset="0"/>
                <a:cs typeface="Times New Roman" panose="02020603050405020304" pitchFamily="18" charset="0"/>
              </a:rPr>
              <a:t> лікарні.</a:t>
            </a:r>
            <a:endParaRPr lang="ru-RU" sz="26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4" name="Рисунок 3"/>
          <p:cNvPicPr>
            <a:picLocks noChangeAspect="1"/>
          </p:cNvPicPr>
          <p:nvPr/>
        </p:nvPicPr>
        <p:blipFill>
          <a:blip r:embed="rId2"/>
          <a:stretch>
            <a:fillRect/>
          </a:stretch>
        </p:blipFill>
        <p:spPr>
          <a:xfrm>
            <a:off x="1425824" y="4551997"/>
            <a:ext cx="6989513" cy="2306003"/>
          </a:xfrm>
          <a:prstGeom prst="rect">
            <a:avLst/>
          </a:prstGeom>
        </p:spPr>
      </p:pic>
    </p:spTree>
    <p:extLst>
      <p:ext uri="{BB962C8B-B14F-4D97-AF65-F5344CB8AC3E}">
        <p14:creationId xmlns:p14="http://schemas.microsoft.com/office/powerpoint/2010/main" val="2660121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64149"/>
            <a:ext cx="10287000" cy="3880773"/>
          </a:xfrm>
        </p:spPr>
        <p:txBody>
          <a:bodyPr>
            <a:normAutofit fontScale="92500"/>
          </a:bodyPr>
          <a:lstStyle/>
          <a:p>
            <a:pPr indent="449580" algn="just">
              <a:lnSpc>
                <a:spcPct val="150000"/>
              </a:lnSpc>
              <a:spcAft>
                <a:spcPts val="0"/>
              </a:spcAft>
            </a:pPr>
            <a:r>
              <a:rPr lang="uk-UA" sz="2800" dirty="0">
                <a:latin typeface="Times New Roman" panose="02020603050405020304" pitchFamily="18" charset="0"/>
                <a:ea typeface="Calibri" panose="020F0502020204030204" pitchFamily="34" charset="0"/>
                <a:cs typeface="Times New Roman" panose="02020603050405020304" pitchFamily="18" charset="0"/>
              </a:rPr>
              <a:t>Отже, медичні лабораторії є ключовим моментом на етапі діагностики COVID-19, тому для отримання достовірних результатів аналізу необхідно чітке дотримання правил відбору та транспортування біологічного матеріалу, а також виконання всіх умов щодо </a:t>
            </a:r>
            <a:r>
              <a:rPr lang="uk-UA" sz="2800" dirty="0" err="1">
                <a:latin typeface="Times New Roman" panose="02020603050405020304" pitchFamily="18" charset="0"/>
                <a:ea typeface="Calibri" panose="020F0502020204030204" pitchFamily="34" charset="0"/>
                <a:cs typeface="Times New Roman" panose="02020603050405020304" pitchFamily="18" charset="0"/>
              </a:rPr>
              <a:t>біобезпеки</a:t>
            </a:r>
            <a:r>
              <a:rPr lang="uk-UA" sz="2800" dirty="0">
                <a:latin typeface="Times New Roman" panose="02020603050405020304" pitchFamily="18" charset="0"/>
                <a:ea typeface="Calibri" panose="020F0502020204030204" pitchFamily="34" charset="0"/>
                <a:cs typeface="Times New Roman" panose="02020603050405020304" pitchFamily="18" charset="0"/>
              </a:rPr>
              <a:t> фахівців, які працюють у відділеннях для надання медичної допомоги хворим на COVID-19.</a:t>
            </a:r>
            <a:endParaRPr lang="ru-RU" sz="2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4" name="Рисунок 3"/>
          <p:cNvPicPr>
            <a:picLocks noChangeAspect="1"/>
          </p:cNvPicPr>
          <p:nvPr/>
        </p:nvPicPr>
        <p:blipFill>
          <a:blip r:embed="rId2"/>
          <a:stretch>
            <a:fillRect/>
          </a:stretch>
        </p:blipFill>
        <p:spPr>
          <a:xfrm>
            <a:off x="3870960" y="3947160"/>
            <a:ext cx="2671763" cy="2671763"/>
          </a:xfrm>
          <a:prstGeom prst="rect">
            <a:avLst/>
          </a:prstGeom>
        </p:spPr>
      </p:pic>
    </p:spTree>
    <p:extLst>
      <p:ext uri="{BB962C8B-B14F-4D97-AF65-F5344CB8AC3E}">
        <p14:creationId xmlns:p14="http://schemas.microsoft.com/office/powerpoint/2010/main" val="3591922119"/>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39</TotalTime>
  <Words>664</Words>
  <Application>Microsoft Office PowerPoint</Application>
  <PresentationFormat>Широкоэкранный</PresentationFormat>
  <Paragraphs>28</Paragraphs>
  <Slides>11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11</vt:i4>
      </vt:variant>
    </vt:vector>
  </HeadingPairs>
  <TitlesOfParts>
    <vt:vector size="18" baseType="lpstr">
      <vt:lpstr>SimSun</vt:lpstr>
      <vt:lpstr>Arial</vt:lpstr>
      <vt:lpstr>Calibri</vt:lpstr>
      <vt:lpstr>Times New Roman</vt:lpstr>
      <vt:lpstr>Trebuchet MS</vt:lpstr>
      <vt:lpstr>Wingdings 3</vt:lpstr>
      <vt:lpstr>Грань</vt:lpstr>
      <vt:lpstr>Науковий семінар  правила відбору та транспортування біологічного матеріалу пацієнтам відділення для надання медичної допомоги хворим на COVID-19  присвячений всесвітньому дню боротьби з пневмонією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Дякую за увагу!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 Windows</cp:lastModifiedBy>
  <cp:revision>40</cp:revision>
  <dcterms:created xsi:type="dcterms:W3CDTF">2021-12-01T05:47:56Z</dcterms:created>
  <dcterms:modified xsi:type="dcterms:W3CDTF">2021-12-01T08:59:27Z</dcterms:modified>
</cp:coreProperties>
</file>