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69" r:id="rId2"/>
    <p:sldMasterId id="2147483782" r:id="rId3"/>
  </p:sldMasterIdLst>
  <p:notesMasterIdLst>
    <p:notesMasterId r:id="rId52"/>
  </p:notesMasterIdLst>
  <p:handoutMasterIdLst>
    <p:handoutMasterId r:id="rId53"/>
  </p:handoutMasterIdLst>
  <p:sldIdLst>
    <p:sldId id="260" r:id="rId4"/>
    <p:sldId id="320" r:id="rId5"/>
    <p:sldId id="287" r:id="rId6"/>
    <p:sldId id="480" r:id="rId7"/>
    <p:sldId id="481" r:id="rId8"/>
    <p:sldId id="262" r:id="rId9"/>
    <p:sldId id="482" r:id="rId10"/>
    <p:sldId id="289" r:id="rId11"/>
    <p:sldId id="486" r:id="rId12"/>
    <p:sldId id="291" r:id="rId13"/>
    <p:sldId id="483" r:id="rId14"/>
    <p:sldId id="305" r:id="rId15"/>
    <p:sldId id="487" r:id="rId16"/>
    <p:sldId id="297" r:id="rId17"/>
    <p:sldId id="266" r:id="rId18"/>
    <p:sldId id="268" r:id="rId19"/>
    <p:sldId id="488" r:id="rId20"/>
    <p:sldId id="271" r:id="rId21"/>
    <p:sldId id="293" r:id="rId22"/>
    <p:sldId id="484" r:id="rId23"/>
    <p:sldId id="491" r:id="rId24"/>
    <p:sldId id="274" r:id="rId25"/>
    <p:sldId id="307" r:id="rId26"/>
    <p:sldId id="313" r:id="rId27"/>
    <p:sldId id="324" r:id="rId28"/>
    <p:sldId id="478" r:id="rId29"/>
    <p:sldId id="490" r:id="rId30"/>
    <p:sldId id="326" r:id="rId31"/>
    <p:sldId id="334" r:id="rId32"/>
    <p:sldId id="489" r:id="rId33"/>
    <p:sldId id="366" r:id="rId34"/>
    <p:sldId id="344" r:id="rId35"/>
    <p:sldId id="337" r:id="rId36"/>
    <p:sldId id="345" r:id="rId37"/>
    <p:sldId id="346" r:id="rId38"/>
    <p:sldId id="347" r:id="rId39"/>
    <p:sldId id="348" r:id="rId40"/>
    <p:sldId id="349" r:id="rId41"/>
    <p:sldId id="350" r:id="rId42"/>
    <p:sldId id="352" r:id="rId43"/>
    <p:sldId id="353" r:id="rId44"/>
    <p:sldId id="355" r:id="rId45"/>
    <p:sldId id="357" r:id="rId46"/>
    <p:sldId id="358" r:id="rId47"/>
    <p:sldId id="359" r:id="rId48"/>
    <p:sldId id="362" r:id="rId49"/>
    <p:sldId id="476" r:id="rId50"/>
    <p:sldId id="477" r:id="rId51"/>
  </p:sldIdLst>
  <p:sldSz cx="9144000" cy="6858000" type="screen4x3"/>
  <p:notesSz cx="6781800" cy="9926638"/>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FF"/>
    <a:srgbClr val="ECF4F1"/>
    <a:srgbClr val="0E3426"/>
    <a:srgbClr val="000000"/>
    <a:srgbClr val="FFFFFF"/>
    <a:srgbClr val="66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842E1-D87D-4852-82C1-3E8DDE9CDE54}" v="90" dt="2021-11-10T20:27:15.198"/>
    <p1510:client id="{8F25A63A-E191-46CE-97BA-D395F3AEDAD6}" v="9" dt="2021-11-10T20:28:05.586"/>
    <p1510:client id="{96C95B8C-96F5-4291-9ED4-BE9E0541B882}" v="15" dt="2021-11-10T19:55:25.001"/>
    <p1510:client id="{B4BE9E3C-DA55-40BF-8089-E930CFF4F88E}" v="1" dt="2021-11-10T20:10:25.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291" autoAdjust="0"/>
  </p:normalViewPr>
  <p:slideViewPr>
    <p:cSldViewPr>
      <p:cViewPr varScale="1">
        <p:scale>
          <a:sx n="69" d="100"/>
          <a:sy n="69" d="100"/>
        </p:scale>
        <p:origin x="-142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9A797-F7D9-4D26-912F-E77934CF28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06F4C5DB-44FB-4DA6-983C-E92C9D33B60D}">
      <dgm:prSet phldrT="[نص]"/>
      <dgm:spPr>
        <a:solidFill>
          <a:schemeClr val="accent4">
            <a:lumMod val="75000"/>
          </a:schemeClr>
        </a:solidFill>
      </dgm:spPr>
      <dgm:t>
        <a:bodyPr/>
        <a:lstStyle/>
        <a:p>
          <a:pPr rtl="1"/>
          <a:r>
            <a:rPr lang="en-US" dirty="0"/>
            <a:t>Class IB</a:t>
          </a:r>
          <a:endParaRPr lang="ar-SA" dirty="0"/>
        </a:p>
      </dgm:t>
    </dgm:pt>
    <dgm:pt modelId="{4B2F4473-01F4-49D8-9167-FBBABA15255E}" type="parTrans" cxnId="{1063E8DA-8443-48BE-BE03-D1840C3BBB15}">
      <dgm:prSet/>
      <dgm:spPr/>
      <dgm:t>
        <a:bodyPr/>
        <a:lstStyle/>
        <a:p>
          <a:pPr rtl="1"/>
          <a:endParaRPr lang="ar-SA"/>
        </a:p>
      </dgm:t>
    </dgm:pt>
    <dgm:pt modelId="{ACA0C97A-FE95-44A0-B167-DFBC53B835E5}" type="sibTrans" cxnId="{1063E8DA-8443-48BE-BE03-D1840C3BBB15}">
      <dgm:prSet/>
      <dgm:spPr/>
      <dgm:t>
        <a:bodyPr/>
        <a:lstStyle/>
        <a:p>
          <a:pPr rtl="1"/>
          <a:endParaRPr lang="ar-SA"/>
        </a:p>
      </dgm:t>
    </dgm:pt>
    <dgm:pt modelId="{1A9A6A28-0D22-4718-8E40-48ACAC69FBA6}">
      <dgm:prSet phldrT="[نص]"/>
      <dgm:spPr>
        <a:solidFill>
          <a:schemeClr val="accent4">
            <a:lumMod val="75000"/>
          </a:schemeClr>
        </a:solidFill>
      </dgm:spPr>
      <dgm:t>
        <a:bodyPr/>
        <a:lstStyle/>
        <a:p>
          <a:pPr rtl="1"/>
          <a:r>
            <a:rPr lang="en-US" dirty="0" err="1"/>
            <a:t>lidocaine</a:t>
          </a:r>
          <a:endParaRPr lang="ar-SA" dirty="0"/>
        </a:p>
      </dgm:t>
    </dgm:pt>
    <dgm:pt modelId="{D3A2C2B1-138D-4258-BAB0-4FCB79859569}" type="parTrans" cxnId="{AA509FF4-5BB0-43BE-85F9-2B633512F700}">
      <dgm:prSet/>
      <dgm:spPr/>
      <dgm:t>
        <a:bodyPr/>
        <a:lstStyle/>
        <a:p>
          <a:pPr rtl="1"/>
          <a:endParaRPr lang="ar-SA"/>
        </a:p>
      </dgm:t>
    </dgm:pt>
    <dgm:pt modelId="{8616708F-36DB-4FD8-86CE-0449C06D66DE}" type="sibTrans" cxnId="{AA509FF4-5BB0-43BE-85F9-2B633512F700}">
      <dgm:prSet/>
      <dgm:spPr/>
      <dgm:t>
        <a:bodyPr/>
        <a:lstStyle/>
        <a:p>
          <a:pPr rtl="1"/>
          <a:endParaRPr lang="ar-SA"/>
        </a:p>
      </dgm:t>
    </dgm:pt>
    <dgm:pt modelId="{2D7F0E10-5A4E-4614-BF9C-81F1525D5130}">
      <dgm:prSet phldrT="[نص]"/>
      <dgm:spPr>
        <a:solidFill>
          <a:schemeClr val="accent4">
            <a:lumMod val="75000"/>
          </a:schemeClr>
        </a:solidFill>
      </dgm:spPr>
      <dgm:t>
        <a:bodyPr/>
        <a:lstStyle/>
        <a:p>
          <a:pPr rtl="1"/>
          <a:r>
            <a:rPr lang="en-US" dirty="0" err="1"/>
            <a:t>mexiletine</a:t>
          </a:r>
          <a:endParaRPr lang="ar-SA" dirty="0"/>
        </a:p>
      </dgm:t>
    </dgm:pt>
    <dgm:pt modelId="{85E31450-C579-4A78-8222-DAE56C7472F4}" type="parTrans" cxnId="{2A9C3D81-BA51-4D35-8638-D9D2377EBABF}">
      <dgm:prSet/>
      <dgm:spPr/>
      <dgm:t>
        <a:bodyPr/>
        <a:lstStyle/>
        <a:p>
          <a:pPr rtl="1"/>
          <a:endParaRPr lang="ar-SA"/>
        </a:p>
      </dgm:t>
    </dgm:pt>
    <dgm:pt modelId="{8121646D-40FA-4B1C-B909-D27A92487901}" type="sibTrans" cxnId="{2A9C3D81-BA51-4D35-8638-D9D2377EBABF}">
      <dgm:prSet/>
      <dgm:spPr/>
      <dgm:t>
        <a:bodyPr/>
        <a:lstStyle/>
        <a:p>
          <a:pPr rtl="1"/>
          <a:endParaRPr lang="ar-SA"/>
        </a:p>
      </dgm:t>
    </dgm:pt>
    <dgm:pt modelId="{DF04BD22-F28E-45E1-AD6E-4E4043BCD8F8}">
      <dgm:prSet phldrT="[نص]"/>
      <dgm:spPr>
        <a:solidFill>
          <a:schemeClr val="accent4">
            <a:lumMod val="75000"/>
          </a:schemeClr>
        </a:solidFill>
      </dgm:spPr>
      <dgm:t>
        <a:bodyPr/>
        <a:lstStyle/>
        <a:p>
          <a:pPr rtl="1"/>
          <a:r>
            <a:rPr lang="en-US" dirty="0" err="1"/>
            <a:t>tocainide</a:t>
          </a:r>
          <a:endParaRPr lang="ar-SA" dirty="0"/>
        </a:p>
      </dgm:t>
    </dgm:pt>
    <dgm:pt modelId="{EF71AE7F-F551-474A-8226-01E8DDCE7690}" type="parTrans" cxnId="{B19F701E-A010-4687-A4CE-E522C7866C26}">
      <dgm:prSet/>
      <dgm:spPr/>
      <dgm:t>
        <a:bodyPr/>
        <a:lstStyle/>
        <a:p>
          <a:pPr rtl="1"/>
          <a:endParaRPr lang="ar-SA"/>
        </a:p>
      </dgm:t>
    </dgm:pt>
    <dgm:pt modelId="{49E67F6C-3C2D-4D71-BE5A-FB7E2B302707}" type="sibTrans" cxnId="{B19F701E-A010-4687-A4CE-E522C7866C26}">
      <dgm:prSet/>
      <dgm:spPr/>
      <dgm:t>
        <a:bodyPr/>
        <a:lstStyle/>
        <a:p>
          <a:pPr rtl="1"/>
          <a:endParaRPr lang="ar-SA"/>
        </a:p>
      </dgm:t>
    </dgm:pt>
    <dgm:pt modelId="{8FA4349F-7F2C-4408-8596-38510BAC9206}" type="pres">
      <dgm:prSet presAssocID="{D189A797-F7D9-4D26-912F-E77934CF284E}" presName="hierChild1" presStyleCnt="0">
        <dgm:presLayoutVars>
          <dgm:orgChart val="1"/>
          <dgm:chPref val="1"/>
          <dgm:dir/>
          <dgm:animOne val="branch"/>
          <dgm:animLvl val="lvl"/>
          <dgm:resizeHandles/>
        </dgm:presLayoutVars>
      </dgm:prSet>
      <dgm:spPr/>
      <dgm:t>
        <a:bodyPr/>
        <a:lstStyle/>
        <a:p>
          <a:endParaRPr lang="ru-RU"/>
        </a:p>
      </dgm:t>
    </dgm:pt>
    <dgm:pt modelId="{B7174EF0-8822-493A-BCE4-FD8C70D01811}" type="pres">
      <dgm:prSet presAssocID="{06F4C5DB-44FB-4DA6-983C-E92C9D33B60D}" presName="hierRoot1" presStyleCnt="0">
        <dgm:presLayoutVars>
          <dgm:hierBranch val="init"/>
        </dgm:presLayoutVars>
      </dgm:prSet>
      <dgm:spPr/>
    </dgm:pt>
    <dgm:pt modelId="{19ED0D2C-3F60-4985-8643-39B76B3CCC47}" type="pres">
      <dgm:prSet presAssocID="{06F4C5DB-44FB-4DA6-983C-E92C9D33B60D}" presName="rootComposite1" presStyleCnt="0"/>
      <dgm:spPr/>
    </dgm:pt>
    <dgm:pt modelId="{5DCEC3D2-FF49-4A28-B091-F871C0143F71}" type="pres">
      <dgm:prSet presAssocID="{06F4C5DB-44FB-4DA6-983C-E92C9D33B60D}" presName="rootText1" presStyleLbl="node0" presStyleIdx="0" presStyleCnt="1">
        <dgm:presLayoutVars>
          <dgm:chPref val="3"/>
        </dgm:presLayoutVars>
      </dgm:prSet>
      <dgm:spPr/>
      <dgm:t>
        <a:bodyPr/>
        <a:lstStyle/>
        <a:p>
          <a:endParaRPr lang="ru-RU"/>
        </a:p>
      </dgm:t>
    </dgm:pt>
    <dgm:pt modelId="{3708DDED-ED1F-4B93-A8DF-6C9021365819}" type="pres">
      <dgm:prSet presAssocID="{06F4C5DB-44FB-4DA6-983C-E92C9D33B60D}" presName="rootConnector1" presStyleLbl="node1" presStyleIdx="0" presStyleCnt="0"/>
      <dgm:spPr/>
      <dgm:t>
        <a:bodyPr/>
        <a:lstStyle/>
        <a:p>
          <a:endParaRPr lang="ru-RU"/>
        </a:p>
      </dgm:t>
    </dgm:pt>
    <dgm:pt modelId="{EB033BF4-7E89-4723-9E16-21388EB065E2}" type="pres">
      <dgm:prSet presAssocID="{06F4C5DB-44FB-4DA6-983C-E92C9D33B60D}" presName="hierChild2" presStyleCnt="0"/>
      <dgm:spPr/>
    </dgm:pt>
    <dgm:pt modelId="{BB616678-9699-4E11-BECE-34260394C752}" type="pres">
      <dgm:prSet presAssocID="{D3A2C2B1-138D-4258-BAB0-4FCB79859569}" presName="Name37" presStyleLbl="parChTrans1D2" presStyleIdx="0" presStyleCnt="3"/>
      <dgm:spPr/>
      <dgm:t>
        <a:bodyPr/>
        <a:lstStyle/>
        <a:p>
          <a:endParaRPr lang="ru-RU"/>
        </a:p>
      </dgm:t>
    </dgm:pt>
    <dgm:pt modelId="{95028D50-02A9-4624-B583-02472E035D00}" type="pres">
      <dgm:prSet presAssocID="{1A9A6A28-0D22-4718-8E40-48ACAC69FBA6}" presName="hierRoot2" presStyleCnt="0">
        <dgm:presLayoutVars>
          <dgm:hierBranch val="init"/>
        </dgm:presLayoutVars>
      </dgm:prSet>
      <dgm:spPr/>
    </dgm:pt>
    <dgm:pt modelId="{B21A1FF1-B266-4E08-B3A3-367912B79770}" type="pres">
      <dgm:prSet presAssocID="{1A9A6A28-0D22-4718-8E40-48ACAC69FBA6}" presName="rootComposite" presStyleCnt="0"/>
      <dgm:spPr/>
    </dgm:pt>
    <dgm:pt modelId="{42E85BD4-A576-4B4C-9C96-4EC9FFB000CE}" type="pres">
      <dgm:prSet presAssocID="{1A9A6A28-0D22-4718-8E40-48ACAC69FBA6}" presName="rootText" presStyleLbl="node2" presStyleIdx="0" presStyleCnt="3">
        <dgm:presLayoutVars>
          <dgm:chPref val="3"/>
        </dgm:presLayoutVars>
      </dgm:prSet>
      <dgm:spPr/>
      <dgm:t>
        <a:bodyPr/>
        <a:lstStyle/>
        <a:p>
          <a:endParaRPr lang="ru-RU"/>
        </a:p>
      </dgm:t>
    </dgm:pt>
    <dgm:pt modelId="{841EA13C-8CB4-4B8A-9482-B0AB376F5814}" type="pres">
      <dgm:prSet presAssocID="{1A9A6A28-0D22-4718-8E40-48ACAC69FBA6}" presName="rootConnector" presStyleLbl="node2" presStyleIdx="0" presStyleCnt="3"/>
      <dgm:spPr/>
      <dgm:t>
        <a:bodyPr/>
        <a:lstStyle/>
        <a:p>
          <a:endParaRPr lang="ru-RU"/>
        </a:p>
      </dgm:t>
    </dgm:pt>
    <dgm:pt modelId="{56C7F41D-E1A5-420D-8BDB-5CC93154A187}" type="pres">
      <dgm:prSet presAssocID="{1A9A6A28-0D22-4718-8E40-48ACAC69FBA6}" presName="hierChild4" presStyleCnt="0"/>
      <dgm:spPr/>
    </dgm:pt>
    <dgm:pt modelId="{5DC74FEB-B86F-43B1-A324-4D3D030F4A56}" type="pres">
      <dgm:prSet presAssocID="{1A9A6A28-0D22-4718-8E40-48ACAC69FBA6}" presName="hierChild5" presStyleCnt="0"/>
      <dgm:spPr/>
    </dgm:pt>
    <dgm:pt modelId="{8B073084-D4C9-45C9-9F6E-44BBCFF1491D}" type="pres">
      <dgm:prSet presAssocID="{85E31450-C579-4A78-8222-DAE56C7472F4}" presName="Name37" presStyleLbl="parChTrans1D2" presStyleIdx="1" presStyleCnt="3"/>
      <dgm:spPr/>
      <dgm:t>
        <a:bodyPr/>
        <a:lstStyle/>
        <a:p>
          <a:endParaRPr lang="ru-RU"/>
        </a:p>
      </dgm:t>
    </dgm:pt>
    <dgm:pt modelId="{5FBE7FB1-7DCB-460D-8AE4-798DB0508A5D}" type="pres">
      <dgm:prSet presAssocID="{2D7F0E10-5A4E-4614-BF9C-81F1525D5130}" presName="hierRoot2" presStyleCnt="0">
        <dgm:presLayoutVars>
          <dgm:hierBranch val="init"/>
        </dgm:presLayoutVars>
      </dgm:prSet>
      <dgm:spPr/>
    </dgm:pt>
    <dgm:pt modelId="{C26A44FA-B136-42BB-9C21-3A7A73E5C7F0}" type="pres">
      <dgm:prSet presAssocID="{2D7F0E10-5A4E-4614-BF9C-81F1525D5130}" presName="rootComposite" presStyleCnt="0"/>
      <dgm:spPr/>
    </dgm:pt>
    <dgm:pt modelId="{BCD22EF8-6EB8-4EA9-9011-A0F7855211A3}" type="pres">
      <dgm:prSet presAssocID="{2D7F0E10-5A4E-4614-BF9C-81F1525D5130}" presName="rootText" presStyleLbl="node2" presStyleIdx="1" presStyleCnt="3">
        <dgm:presLayoutVars>
          <dgm:chPref val="3"/>
        </dgm:presLayoutVars>
      </dgm:prSet>
      <dgm:spPr/>
      <dgm:t>
        <a:bodyPr/>
        <a:lstStyle/>
        <a:p>
          <a:endParaRPr lang="ru-RU"/>
        </a:p>
      </dgm:t>
    </dgm:pt>
    <dgm:pt modelId="{46D7039C-06F5-4B27-A854-6FBCBBB5B7A7}" type="pres">
      <dgm:prSet presAssocID="{2D7F0E10-5A4E-4614-BF9C-81F1525D5130}" presName="rootConnector" presStyleLbl="node2" presStyleIdx="1" presStyleCnt="3"/>
      <dgm:spPr/>
      <dgm:t>
        <a:bodyPr/>
        <a:lstStyle/>
        <a:p>
          <a:endParaRPr lang="ru-RU"/>
        </a:p>
      </dgm:t>
    </dgm:pt>
    <dgm:pt modelId="{0B6E4D4C-1563-435E-B8DA-CC19C0A780B0}" type="pres">
      <dgm:prSet presAssocID="{2D7F0E10-5A4E-4614-BF9C-81F1525D5130}" presName="hierChild4" presStyleCnt="0"/>
      <dgm:spPr/>
    </dgm:pt>
    <dgm:pt modelId="{3F002647-8373-4F30-A56B-044247831DD1}" type="pres">
      <dgm:prSet presAssocID="{2D7F0E10-5A4E-4614-BF9C-81F1525D5130}" presName="hierChild5" presStyleCnt="0"/>
      <dgm:spPr/>
    </dgm:pt>
    <dgm:pt modelId="{E7CC26CB-3CD9-42F1-9972-B708BEA627E3}" type="pres">
      <dgm:prSet presAssocID="{EF71AE7F-F551-474A-8226-01E8DDCE7690}" presName="Name37" presStyleLbl="parChTrans1D2" presStyleIdx="2" presStyleCnt="3"/>
      <dgm:spPr/>
      <dgm:t>
        <a:bodyPr/>
        <a:lstStyle/>
        <a:p>
          <a:endParaRPr lang="ru-RU"/>
        </a:p>
      </dgm:t>
    </dgm:pt>
    <dgm:pt modelId="{CC05FF77-4E2E-4007-AFCB-7E35A32130D1}" type="pres">
      <dgm:prSet presAssocID="{DF04BD22-F28E-45E1-AD6E-4E4043BCD8F8}" presName="hierRoot2" presStyleCnt="0">
        <dgm:presLayoutVars>
          <dgm:hierBranch val="init"/>
        </dgm:presLayoutVars>
      </dgm:prSet>
      <dgm:spPr/>
    </dgm:pt>
    <dgm:pt modelId="{6C89AB68-1319-4CC3-984F-135CDF993F53}" type="pres">
      <dgm:prSet presAssocID="{DF04BD22-F28E-45E1-AD6E-4E4043BCD8F8}" presName="rootComposite" presStyleCnt="0"/>
      <dgm:spPr/>
    </dgm:pt>
    <dgm:pt modelId="{C72C62AF-D310-446B-B860-512FFC54D0C3}" type="pres">
      <dgm:prSet presAssocID="{DF04BD22-F28E-45E1-AD6E-4E4043BCD8F8}" presName="rootText" presStyleLbl="node2" presStyleIdx="2" presStyleCnt="3">
        <dgm:presLayoutVars>
          <dgm:chPref val="3"/>
        </dgm:presLayoutVars>
      </dgm:prSet>
      <dgm:spPr/>
      <dgm:t>
        <a:bodyPr/>
        <a:lstStyle/>
        <a:p>
          <a:endParaRPr lang="ru-RU"/>
        </a:p>
      </dgm:t>
    </dgm:pt>
    <dgm:pt modelId="{211AE26B-9B21-4E3E-97C3-07524565152B}" type="pres">
      <dgm:prSet presAssocID="{DF04BD22-F28E-45E1-AD6E-4E4043BCD8F8}" presName="rootConnector" presStyleLbl="node2" presStyleIdx="2" presStyleCnt="3"/>
      <dgm:spPr/>
      <dgm:t>
        <a:bodyPr/>
        <a:lstStyle/>
        <a:p>
          <a:endParaRPr lang="ru-RU"/>
        </a:p>
      </dgm:t>
    </dgm:pt>
    <dgm:pt modelId="{73465842-3251-4FC2-A717-1137B95163E4}" type="pres">
      <dgm:prSet presAssocID="{DF04BD22-F28E-45E1-AD6E-4E4043BCD8F8}" presName="hierChild4" presStyleCnt="0"/>
      <dgm:spPr/>
    </dgm:pt>
    <dgm:pt modelId="{C01D5A2D-09A6-44E2-9CAF-89CF0B6CB488}" type="pres">
      <dgm:prSet presAssocID="{DF04BD22-F28E-45E1-AD6E-4E4043BCD8F8}" presName="hierChild5" presStyleCnt="0"/>
      <dgm:spPr/>
    </dgm:pt>
    <dgm:pt modelId="{A54029E0-7416-407E-8505-1932DEFEABF3}" type="pres">
      <dgm:prSet presAssocID="{06F4C5DB-44FB-4DA6-983C-E92C9D33B60D}" presName="hierChild3" presStyleCnt="0"/>
      <dgm:spPr/>
    </dgm:pt>
  </dgm:ptLst>
  <dgm:cxnLst>
    <dgm:cxn modelId="{D863AD5A-2424-49C4-B912-7CC9C3CEFC1A}" type="presOf" srcId="{2D7F0E10-5A4E-4614-BF9C-81F1525D5130}" destId="{46D7039C-06F5-4B27-A854-6FBCBBB5B7A7}" srcOrd="1" destOrd="0" presId="urn:microsoft.com/office/officeart/2005/8/layout/orgChart1"/>
    <dgm:cxn modelId="{AA509FF4-5BB0-43BE-85F9-2B633512F700}" srcId="{06F4C5DB-44FB-4DA6-983C-E92C9D33B60D}" destId="{1A9A6A28-0D22-4718-8E40-48ACAC69FBA6}" srcOrd="0" destOrd="0" parTransId="{D3A2C2B1-138D-4258-BAB0-4FCB79859569}" sibTransId="{8616708F-36DB-4FD8-86CE-0449C06D66DE}"/>
    <dgm:cxn modelId="{453E4745-AB3B-46F3-AB06-BDFFF3D40502}" type="presOf" srcId="{2D7F0E10-5A4E-4614-BF9C-81F1525D5130}" destId="{BCD22EF8-6EB8-4EA9-9011-A0F7855211A3}" srcOrd="0" destOrd="0" presId="urn:microsoft.com/office/officeart/2005/8/layout/orgChart1"/>
    <dgm:cxn modelId="{8E3482D5-83DC-4E9E-9F12-54C7C456BD64}" type="presOf" srcId="{1A9A6A28-0D22-4718-8E40-48ACAC69FBA6}" destId="{841EA13C-8CB4-4B8A-9482-B0AB376F5814}" srcOrd="1" destOrd="0" presId="urn:microsoft.com/office/officeart/2005/8/layout/orgChart1"/>
    <dgm:cxn modelId="{B19F701E-A010-4687-A4CE-E522C7866C26}" srcId="{06F4C5DB-44FB-4DA6-983C-E92C9D33B60D}" destId="{DF04BD22-F28E-45E1-AD6E-4E4043BCD8F8}" srcOrd="2" destOrd="0" parTransId="{EF71AE7F-F551-474A-8226-01E8DDCE7690}" sibTransId="{49E67F6C-3C2D-4D71-BE5A-FB7E2B302707}"/>
    <dgm:cxn modelId="{1014A4B2-B394-4EA6-80D0-F9D90BE38C2B}" type="presOf" srcId="{EF71AE7F-F551-474A-8226-01E8DDCE7690}" destId="{E7CC26CB-3CD9-42F1-9972-B708BEA627E3}" srcOrd="0" destOrd="0" presId="urn:microsoft.com/office/officeart/2005/8/layout/orgChart1"/>
    <dgm:cxn modelId="{D7C695AA-E6B9-474F-86B2-DF5C5BA6168C}" type="presOf" srcId="{85E31450-C579-4A78-8222-DAE56C7472F4}" destId="{8B073084-D4C9-45C9-9F6E-44BBCFF1491D}" srcOrd="0" destOrd="0" presId="urn:microsoft.com/office/officeart/2005/8/layout/orgChart1"/>
    <dgm:cxn modelId="{AB341669-7793-4D8E-AB31-7E2F872704E3}" type="presOf" srcId="{1A9A6A28-0D22-4718-8E40-48ACAC69FBA6}" destId="{42E85BD4-A576-4B4C-9C96-4EC9FFB000CE}" srcOrd="0" destOrd="0" presId="urn:microsoft.com/office/officeart/2005/8/layout/orgChart1"/>
    <dgm:cxn modelId="{30CB50B6-4E2E-4C63-8BA2-2D04508CF595}" type="presOf" srcId="{D3A2C2B1-138D-4258-BAB0-4FCB79859569}" destId="{BB616678-9699-4E11-BECE-34260394C752}" srcOrd="0" destOrd="0" presId="urn:microsoft.com/office/officeart/2005/8/layout/orgChart1"/>
    <dgm:cxn modelId="{1063E8DA-8443-48BE-BE03-D1840C3BBB15}" srcId="{D189A797-F7D9-4D26-912F-E77934CF284E}" destId="{06F4C5DB-44FB-4DA6-983C-E92C9D33B60D}" srcOrd="0" destOrd="0" parTransId="{4B2F4473-01F4-49D8-9167-FBBABA15255E}" sibTransId="{ACA0C97A-FE95-44A0-B167-DFBC53B835E5}"/>
    <dgm:cxn modelId="{DA421C0C-CE9E-4064-9233-B2C3EFC64724}" type="presOf" srcId="{DF04BD22-F28E-45E1-AD6E-4E4043BCD8F8}" destId="{211AE26B-9B21-4E3E-97C3-07524565152B}" srcOrd="1" destOrd="0" presId="urn:microsoft.com/office/officeart/2005/8/layout/orgChart1"/>
    <dgm:cxn modelId="{B47B352F-8C17-4909-8783-2AFA732E1E97}" type="presOf" srcId="{D189A797-F7D9-4D26-912F-E77934CF284E}" destId="{8FA4349F-7F2C-4408-8596-38510BAC9206}" srcOrd="0" destOrd="0" presId="urn:microsoft.com/office/officeart/2005/8/layout/orgChart1"/>
    <dgm:cxn modelId="{AF7199CE-EE30-4EC9-9921-7AA100C4233B}" type="presOf" srcId="{DF04BD22-F28E-45E1-AD6E-4E4043BCD8F8}" destId="{C72C62AF-D310-446B-B860-512FFC54D0C3}" srcOrd="0" destOrd="0" presId="urn:microsoft.com/office/officeart/2005/8/layout/orgChart1"/>
    <dgm:cxn modelId="{C043F8F4-7362-46A9-9ED5-980F8DA98EB7}" type="presOf" srcId="{06F4C5DB-44FB-4DA6-983C-E92C9D33B60D}" destId="{3708DDED-ED1F-4B93-A8DF-6C9021365819}" srcOrd="1" destOrd="0" presId="urn:microsoft.com/office/officeart/2005/8/layout/orgChart1"/>
    <dgm:cxn modelId="{2A9C3D81-BA51-4D35-8638-D9D2377EBABF}" srcId="{06F4C5DB-44FB-4DA6-983C-E92C9D33B60D}" destId="{2D7F0E10-5A4E-4614-BF9C-81F1525D5130}" srcOrd="1" destOrd="0" parTransId="{85E31450-C579-4A78-8222-DAE56C7472F4}" sibTransId="{8121646D-40FA-4B1C-B909-D27A92487901}"/>
    <dgm:cxn modelId="{27AF9B2E-B381-4B8F-8959-877A332F72EC}" type="presOf" srcId="{06F4C5DB-44FB-4DA6-983C-E92C9D33B60D}" destId="{5DCEC3D2-FF49-4A28-B091-F871C0143F71}" srcOrd="0" destOrd="0" presId="urn:microsoft.com/office/officeart/2005/8/layout/orgChart1"/>
    <dgm:cxn modelId="{47F59265-24BD-408D-AC71-58F73462B3AF}" type="presParOf" srcId="{8FA4349F-7F2C-4408-8596-38510BAC9206}" destId="{B7174EF0-8822-493A-BCE4-FD8C70D01811}" srcOrd="0" destOrd="0" presId="urn:microsoft.com/office/officeart/2005/8/layout/orgChart1"/>
    <dgm:cxn modelId="{431EB946-49F4-493C-8409-471BA33A3897}" type="presParOf" srcId="{B7174EF0-8822-493A-BCE4-FD8C70D01811}" destId="{19ED0D2C-3F60-4985-8643-39B76B3CCC47}" srcOrd="0" destOrd="0" presId="urn:microsoft.com/office/officeart/2005/8/layout/orgChart1"/>
    <dgm:cxn modelId="{2A7DE1C8-FF5D-4E9E-BFF4-6D55684A343E}" type="presParOf" srcId="{19ED0D2C-3F60-4985-8643-39B76B3CCC47}" destId="{5DCEC3D2-FF49-4A28-B091-F871C0143F71}" srcOrd="0" destOrd="0" presId="urn:microsoft.com/office/officeart/2005/8/layout/orgChart1"/>
    <dgm:cxn modelId="{9C9D1615-AF70-4113-B378-07A2308E6687}" type="presParOf" srcId="{19ED0D2C-3F60-4985-8643-39B76B3CCC47}" destId="{3708DDED-ED1F-4B93-A8DF-6C9021365819}" srcOrd="1" destOrd="0" presId="urn:microsoft.com/office/officeart/2005/8/layout/orgChart1"/>
    <dgm:cxn modelId="{89EF78AD-85AC-42D2-95CB-8C1A113D22A9}" type="presParOf" srcId="{B7174EF0-8822-493A-BCE4-FD8C70D01811}" destId="{EB033BF4-7E89-4723-9E16-21388EB065E2}" srcOrd="1" destOrd="0" presId="urn:microsoft.com/office/officeart/2005/8/layout/orgChart1"/>
    <dgm:cxn modelId="{19010B7A-33E6-4A05-BBC1-23ACBE575422}" type="presParOf" srcId="{EB033BF4-7E89-4723-9E16-21388EB065E2}" destId="{BB616678-9699-4E11-BECE-34260394C752}" srcOrd="0" destOrd="0" presId="urn:microsoft.com/office/officeart/2005/8/layout/orgChart1"/>
    <dgm:cxn modelId="{DA135592-E135-4C38-BEB1-874B8F284886}" type="presParOf" srcId="{EB033BF4-7E89-4723-9E16-21388EB065E2}" destId="{95028D50-02A9-4624-B583-02472E035D00}" srcOrd="1" destOrd="0" presId="urn:microsoft.com/office/officeart/2005/8/layout/orgChart1"/>
    <dgm:cxn modelId="{BC70404A-A467-4282-A0A4-8F1F5FA346CB}" type="presParOf" srcId="{95028D50-02A9-4624-B583-02472E035D00}" destId="{B21A1FF1-B266-4E08-B3A3-367912B79770}" srcOrd="0" destOrd="0" presId="urn:microsoft.com/office/officeart/2005/8/layout/orgChart1"/>
    <dgm:cxn modelId="{067F0EC3-439B-49E1-B493-7B6FA3B6735B}" type="presParOf" srcId="{B21A1FF1-B266-4E08-B3A3-367912B79770}" destId="{42E85BD4-A576-4B4C-9C96-4EC9FFB000CE}" srcOrd="0" destOrd="0" presId="urn:microsoft.com/office/officeart/2005/8/layout/orgChart1"/>
    <dgm:cxn modelId="{C4E80A7C-AA77-4DD1-AA0E-AECFF98F2ADB}" type="presParOf" srcId="{B21A1FF1-B266-4E08-B3A3-367912B79770}" destId="{841EA13C-8CB4-4B8A-9482-B0AB376F5814}" srcOrd="1" destOrd="0" presId="urn:microsoft.com/office/officeart/2005/8/layout/orgChart1"/>
    <dgm:cxn modelId="{F1DBFFBC-1D98-43EA-9808-EC25DB07FAD8}" type="presParOf" srcId="{95028D50-02A9-4624-B583-02472E035D00}" destId="{56C7F41D-E1A5-420D-8BDB-5CC93154A187}" srcOrd="1" destOrd="0" presId="urn:microsoft.com/office/officeart/2005/8/layout/orgChart1"/>
    <dgm:cxn modelId="{E24756F3-F851-4EF3-8235-A05FD3EA27F6}" type="presParOf" srcId="{95028D50-02A9-4624-B583-02472E035D00}" destId="{5DC74FEB-B86F-43B1-A324-4D3D030F4A56}" srcOrd="2" destOrd="0" presId="urn:microsoft.com/office/officeart/2005/8/layout/orgChart1"/>
    <dgm:cxn modelId="{8CD44CEF-8CBF-43C0-8264-052C4C11C3F3}" type="presParOf" srcId="{EB033BF4-7E89-4723-9E16-21388EB065E2}" destId="{8B073084-D4C9-45C9-9F6E-44BBCFF1491D}" srcOrd="2" destOrd="0" presId="urn:microsoft.com/office/officeart/2005/8/layout/orgChart1"/>
    <dgm:cxn modelId="{6F37F933-A790-4271-AD51-5E0C12CFC7A6}" type="presParOf" srcId="{EB033BF4-7E89-4723-9E16-21388EB065E2}" destId="{5FBE7FB1-7DCB-460D-8AE4-798DB0508A5D}" srcOrd="3" destOrd="0" presId="urn:microsoft.com/office/officeart/2005/8/layout/orgChart1"/>
    <dgm:cxn modelId="{EA201B4E-CBBE-4DE6-BC22-7119E7B840B1}" type="presParOf" srcId="{5FBE7FB1-7DCB-460D-8AE4-798DB0508A5D}" destId="{C26A44FA-B136-42BB-9C21-3A7A73E5C7F0}" srcOrd="0" destOrd="0" presId="urn:microsoft.com/office/officeart/2005/8/layout/orgChart1"/>
    <dgm:cxn modelId="{2CC147F2-FD1F-49B7-B5CD-15ED5F0BAA8B}" type="presParOf" srcId="{C26A44FA-B136-42BB-9C21-3A7A73E5C7F0}" destId="{BCD22EF8-6EB8-4EA9-9011-A0F7855211A3}" srcOrd="0" destOrd="0" presId="urn:microsoft.com/office/officeart/2005/8/layout/orgChart1"/>
    <dgm:cxn modelId="{516275C2-8135-48DB-B6BA-191B835A45C9}" type="presParOf" srcId="{C26A44FA-B136-42BB-9C21-3A7A73E5C7F0}" destId="{46D7039C-06F5-4B27-A854-6FBCBBB5B7A7}" srcOrd="1" destOrd="0" presId="urn:microsoft.com/office/officeart/2005/8/layout/orgChart1"/>
    <dgm:cxn modelId="{5C3473C1-078D-4968-BDB3-3AC7874D45A0}" type="presParOf" srcId="{5FBE7FB1-7DCB-460D-8AE4-798DB0508A5D}" destId="{0B6E4D4C-1563-435E-B8DA-CC19C0A780B0}" srcOrd="1" destOrd="0" presId="urn:microsoft.com/office/officeart/2005/8/layout/orgChart1"/>
    <dgm:cxn modelId="{E8CBA560-CAA9-4769-9C8D-A8BCCDC1014E}" type="presParOf" srcId="{5FBE7FB1-7DCB-460D-8AE4-798DB0508A5D}" destId="{3F002647-8373-4F30-A56B-044247831DD1}" srcOrd="2" destOrd="0" presId="urn:microsoft.com/office/officeart/2005/8/layout/orgChart1"/>
    <dgm:cxn modelId="{BBD9ED02-B621-48D9-87E3-088D4CFBCFE5}" type="presParOf" srcId="{EB033BF4-7E89-4723-9E16-21388EB065E2}" destId="{E7CC26CB-3CD9-42F1-9972-B708BEA627E3}" srcOrd="4" destOrd="0" presId="urn:microsoft.com/office/officeart/2005/8/layout/orgChart1"/>
    <dgm:cxn modelId="{0A9C7C5B-29A3-41A1-BAB9-8A509042ECF9}" type="presParOf" srcId="{EB033BF4-7E89-4723-9E16-21388EB065E2}" destId="{CC05FF77-4E2E-4007-AFCB-7E35A32130D1}" srcOrd="5" destOrd="0" presId="urn:microsoft.com/office/officeart/2005/8/layout/orgChart1"/>
    <dgm:cxn modelId="{7776EC34-BE9F-425E-8424-6108FF8B555B}" type="presParOf" srcId="{CC05FF77-4E2E-4007-AFCB-7E35A32130D1}" destId="{6C89AB68-1319-4CC3-984F-135CDF993F53}" srcOrd="0" destOrd="0" presId="urn:microsoft.com/office/officeart/2005/8/layout/orgChart1"/>
    <dgm:cxn modelId="{58669432-8F1C-48FD-BDD1-FE479E8A9DF7}" type="presParOf" srcId="{6C89AB68-1319-4CC3-984F-135CDF993F53}" destId="{C72C62AF-D310-446B-B860-512FFC54D0C3}" srcOrd="0" destOrd="0" presId="urn:microsoft.com/office/officeart/2005/8/layout/orgChart1"/>
    <dgm:cxn modelId="{D747E3C4-2710-4446-BD9C-CDA2665B72B4}" type="presParOf" srcId="{6C89AB68-1319-4CC3-984F-135CDF993F53}" destId="{211AE26B-9B21-4E3E-97C3-07524565152B}" srcOrd="1" destOrd="0" presId="urn:microsoft.com/office/officeart/2005/8/layout/orgChart1"/>
    <dgm:cxn modelId="{7722F848-4248-44BE-9538-9D14329D8F81}" type="presParOf" srcId="{CC05FF77-4E2E-4007-AFCB-7E35A32130D1}" destId="{73465842-3251-4FC2-A717-1137B95163E4}" srcOrd="1" destOrd="0" presId="urn:microsoft.com/office/officeart/2005/8/layout/orgChart1"/>
    <dgm:cxn modelId="{141B9D67-F86B-455C-BC37-9798D7D45D7F}" type="presParOf" srcId="{CC05FF77-4E2E-4007-AFCB-7E35A32130D1}" destId="{C01D5A2D-09A6-44E2-9CAF-89CF0B6CB488}" srcOrd="2" destOrd="0" presId="urn:microsoft.com/office/officeart/2005/8/layout/orgChart1"/>
    <dgm:cxn modelId="{42801C6B-1F86-43F1-B8A3-4CB1C9CC8032}" type="presParOf" srcId="{B7174EF0-8822-493A-BCE4-FD8C70D01811}" destId="{A54029E0-7416-407E-8505-1932DEFEABF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40C58-490A-4B84-A475-9458B46505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DFDDA4AD-F5FD-4073-8C58-12B9BFE6E01B}">
      <dgm:prSet phldrT="[نص]"/>
      <dgm:spPr>
        <a:solidFill>
          <a:schemeClr val="accent4">
            <a:lumMod val="75000"/>
          </a:schemeClr>
        </a:solidFill>
      </dgm:spPr>
      <dgm:t>
        <a:bodyPr/>
        <a:lstStyle/>
        <a:p>
          <a:pPr rtl="1"/>
          <a:r>
            <a:rPr lang="en-US" dirty="0"/>
            <a:t>Class IC</a:t>
          </a:r>
          <a:endParaRPr lang="ar-SA" dirty="0"/>
        </a:p>
      </dgm:t>
    </dgm:pt>
    <dgm:pt modelId="{AEB0CC35-FF0C-4D3B-AAED-68A6AFB10C9C}" type="parTrans" cxnId="{4A94BD80-F458-47F4-BAE3-FD7CD198418F}">
      <dgm:prSet/>
      <dgm:spPr/>
      <dgm:t>
        <a:bodyPr/>
        <a:lstStyle/>
        <a:p>
          <a:pPr rtl="1"/>
          <a:endParaRPr lang="ar-SA"/>
        </a:p>
      </dgm:t>
    </dgm:pt>
    <dgm:pt modelId="{1F2336F6-7656-4751-A7BF-0D0986879791}" type="sibTrans" cxnId="{4A94BD80-F458-47F4-BAE3-FD7CD198418F}">
      <dgm:prSet/>
      <dgm:spPr/>
      <dgm:t>
        <a:bodyPr/>
        <a:lstStyle/>
        <a:p>
          <a:pPr rtl="1"/>
          <a:endParaRPr lang="ar-SA"/>
        </a:p>
      </dgm:t>
    </dgm:pt>
    <dgm:pt modelId="{93068638-C114-4117-BD95-A7A51583AD26}">
      <dgm:prSet phldrT="[نص]"/>
      <dgm:spPr>
        <a:solidFill>
          <a:schemeClr val="accent4">
            <a:lumMod val="75000"/>
          </a:schemeClr>
        </a:solidFill>
      </dgm:spPr>
      <dgm:t>
        <a:bodyPr/>
        <a:lstStyle/>
        <a:p>
          <a:pPr rtl="1"/>
          <a:r>
            <a:rPr lang="en-US" dirty="0" err="1"/>
            <a:t>flecainide</a:t>
          </a:r>
          <a:endParaRPr lang="ar-SA" dirty="0"/>
        </a:p>
      </dgm:t>
    </dgm:pt>
    <dgm:pt modelId="{91045429-82E8-4333-B4AF-E61A49D85194}" type="parTrans" cxnId="{B11DAC51-CDFB-471F-810E-B77FBD99798E}">
      <dgm:prSet/>
      <dgm:spPr/>
      <dgm:t>
        <a:bodyPr/>
        <a:lstStyle/>
        <a:p>
          <a:pPr rtl="1"/>
          <a:endParaRPr lang="ar-SA"/>
        </a:p>
      </dgm:t>
    </dgm:pt>
    <dgm:pt modelId="{B8B09DB5-05C2-402C-8A87-60CCCB9D95CA}" type="sibTrans" cxnId="{B11DAC51-CDFB-471F-810E-B77FBD99798E}">
      <dgm:prSet/>
      <dgm:spPr/>
      <dgm:t>
        <a:bodyPr/>
        <a:lstStyle/>
        <a:p>
          <a:pPr rtl="1"/>
          <a:endParaRPr lang="ar-SA"/>
        </a:p>
      </dgm:t>
    </dgm:pt>
    <dgm:pt modelId="{08A48FA4-0FEE-49CB-94B7-48AFA34A944B}">
      <dgm:prSet phldrT="[نص]"/>
      <dgm:spPr>
        <a:solidFill>
          <a:schemeClr val="accent4">
            <a:lumMod val="75000"/>
          </a:schemeClr>
        </a:solidFill>
      </dgm:spPr>
      <dgm:t>
        <a:bodyPr/>
        <a:lstStyle/>
        <a:p>
          <a:pPr rtl="1"/>
          <a:r>
            <a:rPr lang="en-US" dirty="0" err="1"/>
            <a:t>propafenone</a:t>
          </a:r>
          <a:endParaRPr lang="ar-SA" dirty="0"/>
        </a:p>
      </dgm:t>
    </dgm:pt>
    <dgm:pt modelId="{311EF9E8-B2B5-4D95-A168-1DD80FEFC49E}" type="parTrans" cxnId="{81C917DD-3550-4DC4-8ED3-C36406EE410F}">
      <dgm:prSet/>
      <dgm:spPr/>
      <dgm:t>
        <a:bodyPr/>
        <a:lstStyle/>
        <a:p>
          <a:pPr rtl="1"/>
          <a:endParaRPr lang="ar-SA"/>
        </a:p>
      </dgm:t>
    </dgm:pt>
    <dgm:pt modelId="{7C729E74-21BE-4609-A3B9-8CA276873FE7}" type="sibTrans" cxnId="{81C917DD-3550-4DC4-8ED3-C36406EE410F}">
      <dgm:prSet/>
      <dgm:spPr/>
      <dgm:t>
        <a:bodyPr/>
        <a:lstStyle/>
        <a:p>
          <a:pPr rtl="1"/>
          <a:endParaRPr lang="ar-SA"/>
        </a:p>
      </dgm:t>
    </dgm:pt>
    <dgm:pt modelId="{C871D189-BF7C-44F4-A53E-EB79330C6762}" type="pres">
      <dgm:prSet presAssocID="{49A40C58-490A-4B84-A475-9458B4650528}" presName="hierChild1" presStyleCnt="0">
        <dgm:presLayoutVars>
          <dgm:orgChart val="1"/>
          <dgm:chPref val="1"/>
          <dgm:dir/>
          <dgm:animOne val="branch"/>
          <dgm:animLvl val="lvl"/>
          <dgm:resizeHandles/>
        </dgm:presLayoutVars>
      </dgm:prSet>
      <dgm:spPr/>
      <dgm:t>
        <a:bodyPr/>
        <a:lstStyle/>
        <a:p>
          <a:endParaRPr lang="ru-RU"/>
        </a:p>
      </dgm:t>
    </dgm:pt>
    <dgm:pt modelId="{C9A07446-822D-4218-8DDE-B79EC7D7BDE6}" type="pres">
      <dgm:prSet presAssocID="{DFDDA4AD-F5FD-4073-8C58-12B9BFE6E01B}" presName="hierRoot1" presStyleCnt="0">
        <dgm:presLayoutVars>
          <dgm:hierBranch val="init"/>
        </dgm:presLayoutVars>
      </dgm:prSet>
      <dgm:spPr/>
    </dgm:pt>
    <dgm:pt modelId="{720BBFA8-6D28-4EAA-ACEC-5CD905BF8CBD}" type="pres">
      <dgm:prSet presAssocID="{DFDDA4AD-F5FD-4073-8C58-12B9BFE6E01B}" presName="rootComposite1" presStyleCnt="0"/>
      <dgm:spPr/>
    </dgm:pt>
    <dgm:pt modelId="{0387DC44-E8A4-4D49-B659-9236810B9D7E}" type="pres">
      <dgm:prSet presAssocID="{DFDDA4AD-F5FD-4073-8C58-12B9BFE6E01B}" presName="rootText1" presStyleLbl="node0" presStyleIdx="0" presStyleCnt="1">
        <dgm:presLayoutVars>
          <dgm:chPref val="3"/>
        </dgm:presLayoutVars>
      </dgm:prSet>
      <dgm:spPr/>
      <dgm:t>
        <a:bodyPr/>
        <a:lstStyle/>
        <a:p>
          <a:endParaRPr lang="ru-RU"/>
        </a:p>
      </dgm:t>
    </dgm:pt>
    <dgm:pt modelId="{C528EA8F-994A-4C08-BB08-3F52D09D4996}" type="pres">
      <dgm:prSet presAssocID="{DFDDA4AD-F5FD-4073-8C58-12B9BFE6E01B}" presName="rootConnector1" presStyleLbl="node1" presStyleIdx="0" presStyleCnt="0"/>
      <dgm:spPr/>
      <dgm:t>
        <a:bodyPr/>
        <a:lstStyle/>
        <a:p>
          <a:endParaRPr lang="ru-RU"/>
        </a:p>
      </dgm:t>
    </dgm:pt>
    <dgm:pt modelId="{61800759-0D87-4211-A605-81F2DDDF5882}" type="pres">
      <dgm:prSet presAssocID="{DFDDA4AD-F5FD-4073-8C58-12B9BFE6E01B}" presName="hierChild2" presStyleCnt="0"/>
      <dgm:spPr/>
    </dgm:pt>
    <dgm:pt modelId="{0B743E2B-32C1-4613-8233-7B519DA2B3B2}" type="pres">
      <dgm:prSet presAssocID="{91045429-82E8-4333-B4AF-E61A49D85194}" presName="Name37" presStyleLbl="parChTrans1D2" presStyleIdx="0" presStyleCnt="2"/>
      <dgm:spPr/>
      <dgm:t>
        <a:bodyPr/>
        <a:lstStyle/>
        <a:p>
          <a:endParaRPr lang="ru-RU"/>
        </a:p>
      </dgm:t>
    </dgm:pt>
    <dgm:pt modelId="{D4F2D03D-4652-40FF-A4B9-DF50B2C479E5}" type="pres">
      <dgm:prSet presAssocID="{93068638-C114-4117-BD95-A7A51583AD26}" presName="hierRoot2" presStyleCnt="0">
        <dgm:presLayoutVars>
          <dgm:hierBranch val="init"/>
        </dgm:presLayoutVars>
      </dgm:prSet>
      <dgm:spPr/>
    </dgm:pt>
    <dgm:pt modelId="{1C31E00B-3114-46BC-BBF6-EC4161BA6CC9}" type="pres">
      <dgm:prSet presAssocID="{93068638-C114-4117-BD95-A7A51583AD26}" presName="rootComposite" presStyleCnt="0"/>
      <dgm:spPr/>
    </dgm:pt>
    <dgm:pt modelId="{28BE703D-2C76-4DA6-8F47-514B6809289D}" type="pres">
      <dgm:prSet presAssocID="{93068638-C114-4117-BD95-A7A51583AD26}" presName="rootText" presStyleLbl="node2" presStyleIdx="0" presStyleCnt="2" custLinFactNeighborY="184">
        <dgm:presLayoutVars>
          <dgm:chPref val="3"/>
        </dgm:presLayoutVars>
      </dgm:prSet>
      <dgm:spPr/>
      <dgm:t>
        <a:bodyPr/>
        <a:lstStyle/>
        <a:p>
          <a:endParaRPr lang="ru-RU"/>
        </a:p>
      </dgm:t>
    </dgm:pt>
    <dgm:pt modelId="{6F25DB46-32D4-4731-81E2-07540A43094D}" type="pres">
      <dgm:prSet presAssocID="{93068638-C114-4117-BD95-A7A51583AD26}" presName="rootConnector" presStyleLbl="node2" presStyleIdx="0" presStyleCnt="2"/>
      <dgm:spPr/>
      <dgm:t>
        <a:bodyPr/>
        <a:lstStyle/>
        <a:p>
          <a:endParaRPr lang="ru-RU"/>
        </a:p>
      </dgm:t>
    </dgm:pt>
    <dgm:pt modelId="{7013F504-B12C-485B-8449-57773DE3B3B4}" type="pres">
      <dgm:prSet presAssocID="{93068638-C114-4117-BD95-A7A51583AD26}" presName="hierChild4" presStyleCnt="0"/>
      <dgm:spPr/>
    </dgm:pt>
    <dgm:pt modelId="{90E95EC8-C432-4422-BD78-216360C00B5A}" type="pres">
      <dgm:prSet presAssocID="{93068638-C114-4117-BD95-A7A51583AD26}" presName="hierChild5" presStyleCnt="0"/>
      <dgm:spPr/>
    </dgm:pt>
    <dgm:pt modelId="{CDA29B9B-BFD9-4A63-AE4A-BA865C8775C7}" type="pres">
      <dgm:prSet presAssocID="{311EF9E8-B2B5-4D95-A168-1DD80FEFC49E}" presName="Name37" presStyleLbl="parChTrans1D2" presStyleIdx="1" presStyleCnt="2"/>
      <dgm:spPr/>
      <dgm:t>
        <a:bodyPr/>
        <a:lstStyle/>
        <a:p>
          <a:endParaRPr lang="ru-RU"/>
        </a:p>
      </dgm:t>
    </dgm:pt>
    <dgm:pt modelId="{5F19747A-B4AC-428B-B7BD-BEFB4DD57667}" type="pres">
      <dgm:prSet presAssocID="{08A48FA4-0FEE-49CB-94B7-48AFA34A944B}" presName="hierRoot2" presStyleCnt="0">
        <dgm:presLayoutVars>
          <dgm:hierBranch val="init"/>
        </dgm:presLayoutVars>
      </dgm:prSet>
      <dgm:spPr/>
    </dgm:pt>
    <dgm:pt modelId="{8E617D31-66AF-4E70-B345-5C6563FAF677}" type="pres">
      <dgm:prSet presAssocID="{08A48FA4-0FEE-49CB-94B7-48AFA34A944B}" presName="rootComposite" presStyleCnt="0"/>
      <dgm:spPr/>
    </dgm:pt>
    <dgm:pt modelId="{CE4B28B9-B411-4CE7-8431-9FA53AF08FBA}" type="pres">
      <dgm:prSet presAssocID="{08A48FA4-0FEE-49CB-94B7-48AFA34A944B}" presName="rootText" presStyleLbl="node2" presStyleIdx="1" presStyleCnt="2" custScaleX="121543">
        <dgm:presLayoutVars>
          <dgm:chPref val="3"/>
        </dgm:presLayoutVars>
      </dgm:prSet>
      <dgm:spPr/>
      <dgm:t>
        <a:bodyPr/>
        <a:lstStyle/>
        <a:p>
          <a:endParaRPr lang="ru-RU"/>
        </a:p>
      </dgm:t>
    </dgm:pt>
    <dgm:pt modelId="{8852AB2C-3CD1-4151-A772-B1E59C5EB82F}" type="pres">
      <dgm:prSet presAssocID="{08A48FA4-0FEE-49CB-94B7-48AFA34A944B}" presName="rootConnector" presStyleLbl="node2" presStyleIdx="1" presStyleCnt="2"/>
      <dgm:spPr/>
      <dgm:t>
        <a:bodyPr/>
        <a:lstStyle/>
        <a:p>
          <a:endParaRPr lang="ru-RU"/>
        </a:p>
      </dgm:t>
    </dgm:pt>
    <dgm:pt modelId="{5F518FA1-7662-46DB-90D9-F81A4187CF58}" type="pres">
      <dgm:prSet presAssocID="{08A48FA4-0FEE-49CB-94B7-48AFA34A944B}" presName="hierChild4" presStyleCnt="0"/>
      <dgm:spPr/>
    </dgm:pt>
    <dgm:pt modelId="{88ED0108-9E11-4519-B52B-4FF4ADB6A89C}" type="pres">
      <dgm:prSet presAssocID="{08A48FA4-0FEE-49CB-94B7-48AFA34A944B}" presName="hierChild5" presStyleCnt="0"/>
      <dgm:spPr/>
    </dgm:pt>
    <dgm:pt modelId="{DBB35DC4-1C6E-406E-95DE-D800328C2501}" type="pres">
      <dgm:prSet presAssocID="{DFDDA4AD-F5FD-4073-8C58-12B9BFE6E01B}" presName="hierChild3" presStyleCnt="0"/>
      <dgm:spPr/>
    </dgm:pt>
  </dgm:ptLst>
  <dgm:cxnLst>
    <dgm:cxn modelId="{29145952-EE3B-4923-8CED-EE5937727969}" type="presOf" srcId="{93068638-C114-4117-BD95-A7A51583AD26}" destId="{6F25DB46-32D4-4731-81E2-07540A43094D}" srcOrd="1" destOrd="0" presId="urn:microsoft.com/office/officeart/2005/8/layout/orgChart1"/>
    <dgm:cxn modelId="{D871E89B-2FB6-4A7E-BAF2-19C8316345C9}" type="presOf" srcId="{08A48FA4-0FEE-49CB-94B7-48AFA34A944B}" destId="{8852AB2C-3CD1-4151-A772-B1E59C5EB82F}" srcOrd="1" destOrd="0" presId="urn:microsoft.com/office/officeart/2005/8/layout/orgChart1"/>
    <dgm:cxn modelId="{4A94BD80-F458-47F4-BAE3-FD7CD198418F}" srcId="{49A40C58-490A-4B84-A475-9458B4650528}" destId="{DFDDA4AD-F5FD-4073-8C58-12B9BFE6E01B}" srcOrd="0" destOrd="0" parTransId="{AEB0CC35-FF0C-4D3B-AAED-68A6AFB10C9C}" sibTransId="{1F2336F6-7656-4751-A7BF-0D0986879791}"/>
    <dgm:cxn modelId="{AE66FA4F-2E2A-47A6-828E-43093ABDDD8F}" type="presOf" srcId="{DFDDA4AD-F5FD-4073-8C58-12B9BFE6E01B}" destId="{C528EA8F-994A-4C08-BB08-3F52D09D4996}" srcOrd="1" destOrd="0" presId="urn:microsoft.com/office/officeart/2005/8/layout/orgChart1"/>
    <dgm:cxn modelId="{F38B9F2E-4143-4283-BA4B-C760A2CE2D26}" type="presOf" srcId="{08A48FA4-0FEE-49CB-94B7-48AFA34A944B}" destId="{CE4B28B9-B411-4CE7-8431-9FA53AF08FBA}" srcOrd="0" destOrd="0" presId="urn:microsoft.com/office/officeart/2005/8/layout/orgChart1"/>
    <dgm:cxn modelId="{71571311-5716-4FA6-A395-D1EFBABCAA89}" type="presOf" srcId="{93068638-C114-4117-BD95-A7A51583AD26}" destId="{28BE703D-2C76-4DA6-8F47-514B6809289D}" srcOrd="0" destOrd="0" presId="urn:microsoft.com/office/officeart/2005/8/layout/orgChart1"/>
    <dgm:cxn modelId="{B11DAC51-CDFB-471F-810E-B77FBD99798E}" srcId="{DFDDA4AD-F5FD-4073-8C58-12B9BFE6E01B}" destId="{93068638-C114-4117-BD95-A7A51583AD26}" srcOrd="0" destOrd="0" parTransId="{91045429-82E8-4333-B4AF-E61A49D85194}" sibTransId="{B8B09DB5-05C2-402C-8A87-60CCCB9D95CA}"/>
    <dgm:cxn modelId="{E9DDEC3F-5978-44E3-A592-EFDFBE05FE69}" type="presOf" srcId="{91045429-82E8-4333-B4AF-E61A49D85194}" destId="{0B743E2B-32C1-4613-8233-7B519DA2B3B2}" srcOrd="0" destOrd="0" presId="urn:microsoft.com/office/officeart/2005/8/layout/orgChart1"/>
    <dgm:cxn modelId="{7FD9A1F4-92AE-449A-AF9B-78AE84C038D6}" type="presOf" srcId="{311EF9E8-B2B5-4D95-A168-1DD80FEFC49E}" destId="{CDA29B9B-BFD9-4A63-AE4A-BA865C8775C7}" srcOrd="0" destOrd="0" presId="urn:microsoft.com/office/officeart/2005/8/layout/orgChart1"/>
    <dgm:cxn modelId="{81C917DD-3550-4DC4-8ED3-C36406EE410F}" srcId="{DFDDA4AD-F5FD-4073-8C58-12B9BFE6E01B}" destId="{08A48FA4-0FEE-49CB-94B7-48AFA34A944B}" srcOrd="1" destOrd="0" parTransId="{311EF9E8-B2B5-4D95-A168-1DD80FEFC49E}" sibTransId="{7C729E74-21BE-4609-A3B9-8CA276873FE7}"/>
    <dgm:cxn modelId="{4C8B7B77-71A0-4654-8E17-30BB6F40FD8C}" type="presOf" srcId="{DFDDA4AD-F5FD-4073-8C58-12B9BFE6E01B}" destId="{0387DC44-E8A4-4D49-B659-9236810B9D7E}" srcOrd="0" destOrd="0" presId="urn:microsoft.com/office/officeart/2005/8/layout/orgChart1"/>
    <dgm:cxn modelId="{A36F81AA-BDA3-48A3-AD03-117F6ABF9AFA}" type="presOf" srcId="{49A40C58-490A-4B84-A475-9458B4650528}" destId="{C871D189-BF7C-44F4-A53E-EB79330C6762}" srcOrd="0" destOrd="0" presId="urn:microsoft.com/office/officeart/2005/8/layout/orgChart1"/>
    <dgm:cxn modelId="{A7C1076C-77EE-4170-8805-E439B9CD13F6}" type="presParOf" srcId="{C871D189-BF7C-44F4-A53E-EB79330C6762}" destId="{C9A07446-822D-4218-8DDE-B79EC7D7BDE6}" srcOrd="0" destOrd="0" presId="urn:microsoft.com/office/officeart/2005/8/layout/orgChart1"/>
    <dgm:cxn modelId="{9A599086-C842-4D06-B11C-D58F6E5DBF3F}" type="presParOf" srcId="{C9A07446-822D-4218-8DDE-B79EC7D7BDE6}" destId="{720BBFA8-6D28-4EAA-ACEC-5CD905BF8CBD}" srcOrd="0" destOrd="0" presId="urn:microsoft.com/office/officeart/2005/8/layout/orgChart1"/>
    <dgm:cxn modelId="{A5EE2FCB-2996-4CEA-8982-7F82EFE159E2}" type="presParOf" srcId="{720BBFA8-6D28-4EAA-ACEC-5CD905BF8CBD}" destId="{0387DC44-E8A4-4D49-B659-9236810B9D7E}" srcOrd="0" destOrd="0" presId="urn:microsoft.com/office/officeart/2005/8/layout/orgChart1"/>
    <dgm:cxn modelId="{FE6952D7-0ACF-46ED-954E-BBCF1D9FFA8E}" type="presParOf" srcId="{720BBFA8-6D28-4EAA-ACEC-5CD905BF8CBD}" destId="{C528EA8F-994A-4C08-BB08-3F52D09D4996}" srcOrd="1" destOrd="0" presId="urn:microsoft.com/office/officeart/2005/8/layout/orgChart1"/>
    <dgm:cxn modelId="{F966C69F-1ADB-49A3-9514-F21791D33DB0}" type="presParOf" srcId="{C9A07446-822D-4218-8DDE-B79EC7D7BDE6}" destId="{61800759-0D87-4211-A605-81F2DDDF5882}" srcOrd="1" destOrd="0" presId="urn:microsoft.com/office/officeart/2005/8/layout/orgChart1"/>
    <dgm:cxn modelId="{0859033B-D056-4741-BCB5-792548983EE5}" type="presParOf" srcId="{61800759-0D87-4211-A605-81F2DDDF5882}" destId="{0B743E2B-32C1-4613-8233-7B519DA2B3B2}" srcOrd="0" destOrd="0" presId="urn:microsoft.com/office/officeart/2005/8/layout/orgChart1"/>
    <dgm:cxn modelId="{AFDA712F-017D-43D4-89F9-CAC83D2A0ED0}" type="presParOf" srcId="{61800759-0D87-4211-A605-81F2DDDF5882}" destId="{D4F2D03D-4652-40FF-A4B9-DF50B2C479E5}" srcOrd="1" destOrd="0" presId="urn:microsoft.com/office/officeart/2005/8/layout/orgChart1"/>
    <dgm:cxn modelId="{DB260C18-EBF6-41CC-B37B-FBF331A577B1}" type="presParOf" srcId="{D4F2D03D-4652-40FF-A4B9-DF50B2C479E5}" destId="{1C31E00B-3114-46BC-BBF6-EC4161BA6CC9}" srcOrd="0" destOrd="0" presId="urn:microsoft.com/office/officeart/2005/8/layout/orgChart1"/>
    <dgm:cxn modelId="{4F0D8484-10ED-48A2-83FA-B7667EA578B8}" type="presParOf" srcId="{1C31E00B-3114-46BC-BBF6-EC4161BA6CC9}" destId="{28BE703D-2C76-4DA6-8F47-514B6809289D}" srcOrd="0" destOrd="0" presId="urn:microsoft.com/office/officeart/2005/8/layout/orgChart1"/>
    <dgm:cxn modelId="{119C01C1-DD13-4CBA-A906-0FE3F78CFA63}" type="presParOf" srcId="{1C31E00B-3114-46BC-BBF6-EC4161BA6CC9}" destId="{6F25DB46-32D4-4731-81E2-07540A43094D}" srcOrd="1" destOrd="0" presId="urn:microsoft.com/office/officeart/2005/8/layout/orgChart1"/>
    <dgm:cxn modelId="{CB4D4E2B-AF72-482E-9243-9AB729B81AEC}" type="presParOf" srcId="{D4F2D03D-4652-40FF-A4B9-DF50B2C479E5}" destId="{7013F504-B12C-485B-8449-57773DE3B3B4}" srcOrd="1" destOrd="0" presId="urn:microsoft.com/office/officeart/2005/8/layout/orgChart1"/>
    <dgm:cxn modelId="{7908AFEE-3FCB-487B-BF22-B4E5A95DF198}" type="presParOf" srcId="{D4F2D03D-4652-40FF-A4B9-DF50B2C479E5}" destId="{90E95EC8-C432-4422-BD78-216360C00B5A}" srcOrd="2" destOrd="0" presId="urn:microsoft.com/office/officeart/2005/8/layout/orgChart1"/>
    <dgm:cxn modelId="{D39FAA31-8613-412A-9342-C9C7DE7D8D47}" type="presParOf" srcId="{61800759-0D87-4211-A605-81F2DDDF5882}" destId="{CDA29B9B-BFD9-4A63-AE4A-BA865C8775C7}" srcOrd="2" destOrd="0" presId="urn:microsoft.com/office/officeart/2005/8/layout/orgChart1"/>
    <dgm:cxn modelId="{AB46A33A-EF95-4797-9CE3-CB5AB713020F}" type="presParOf" srcId="{61800759-0D87-4211-A605-81F2DDDF5882}" destId="{5F19747A-B4AC-428B-B7BD-BEFB4DD57667}" srcOrd="3" destOrd="0" presId="urn:microsoft.com/office/officeart/2005/8/layout/orgChart1"/>
    <dgm:cxn modelId="{E6DCD54D-0DAD-4623-BF83-DAD0ADAA09CA}" type="presParOf" srcId="{5F19747A-B4AC-428B-B7BD-BEFB4DD57667}" destId="{8E617D31-66AF-4E70-B345-5C6563FAF677}" srcOrd="0" destOrd="0" presId="urn:microsoft.com/office/officeart/2005/8/layout/orgChart1"/>
    <dgm:cxn modelId="{3E6A6B6D-C077-4BD6-8B95-C524D57C19D4}" type="presParOf" srcId="{8E617D31-66AF-4E70-B345-5C6563FAF677}" destId="{CE4B28B9-B411-4CE7-8431-9FA53AF08FBA}" srcOrd="0" destOrd="0" presId="urn:microsoft.com/office/officeart/2005/8/layout/orgChart1"/>
    <dgm:cxn modelId="{D3C84629-85E1-48B4-963B-E78909DC9A45}" type="presParOf" srcId="{8E617D31-66AF-4E70-B345-5C6563FAF677}" destId="{8852AB2C-3CD1-4151-A772-B1E59C5EB82F}" srcOrd="1" destOrd="0" presId="urn:microsoft.com/office/officeart/2005/8/layout/orgChart1"/>
    <dgm:cxn modelId="{A5A6F81E-F72B-4E8F-868D-9F91FEED30B0}" type="presParOf" srcId="{5F19747A-B4AC-428B-B7BD-BEFB4DD57667}" destId="{5F518FA1-7662-46DB-90D9-F81A4187CF58}" srcOrd="1" destOrd="0" presId="urn:microsoft.com/office/officeart/2005/8/layout/orgChart1"/>
    <dgm:cxn modelId="{17F69CD7-2D4C-424C-A748-9D32D85BF305}" type="presParOf" srcId="{5F19747A-B4AC-428B-B7BD-BEFB4DD57667}" destId="{88ED0108-9E11-4519-B52B-4FF4ADB6A89C}" srcOrd="2" destOrd="0" presId="urn:microsoft.com/office/officeart/2005/8/layout/orgChart1"/>
    <dgm:cxn modelId="{C30121E2-5672-45A7-8553-76065A84703F}" type="presParOf" srcId="{C9A07446-822D-4218-8DDE-B79EC7D7BDE6}" destId="{DBB35DC4-1C6E-406E-95DE-D800328C250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18630-7469-4E4C-8C11-2A1C936F8EC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4CC639E3-088E-4DCB-9428-97D2E34DF3C9}">
      <dgm:prSet phldrT="[نص]"/>
      <dgm:spPr>
        <a:solidFill>
          <a:schemeClr val="accent4">
            <a:lumMod val="60000"/>
            <a:lumOff val="40000"/>
          </a:schemeClr>
        </a:solidFill>
      </dgm:spPr>
      <dgm:t>
        <a:bodyPr/>
        <a:lstStyle/>
        <a:p>
          <a:pPr rtl="1"/>
          <a:r>
            <a:rPr lang="en-US" dirty="0"/>
            <a:t>Class III</a:t>
          </a:r>
          <a:endParaRPr lang="ar-SA" dirty="0"/>
        </a:p>
      </dgm:t>
    </dgm:pt>
    <dgm:pt modelId="{5D866891-5CBB-4199-B59D-314AFF4A4EE8}" type="parTrans" cxnId="{612C4548-1246-45BC-98CA-4E8AE3BC2EDD}">
      <dgm:prSet/>
      <dgm:spPr/>
      <dgm:t>
        <a:bodyPr/>
        <a:lstStyle/>
        <a:p>
          <a:pPr rtl="1"/>
          <a:endParaRPr lang="ar-SA"/>
        </a:p>
      </dgm:t>
    </dgm:pt>
    <dgm:pt modelId="{C1D3F1F4-DBF5-46B1-8027-F020E1D98550}" type="sibTrans" cxnId="{612C4548-1246-45BC-98CA-4E8AE3BC2EDD}">
      <dgm:prSet/>
      <dgm:spPr/>
      <dgm:t>
        <a:bodyPr/>
        <a:lstStyle/>
        <a:p>
          <a:pPr rtl="1"/>
          <a:endParaRPr lang="ar-SA"/>
        </a:p>
      </dgm:t>
    </dgm:pt>
    <dgm:pt modelId="{42DD3131-6875-47EF-818E-54AD13A0904E}">
      <dgm:prSet phldrT="[نص]"/>
      <dgm:spPr>
        <a:solidFill>
          <a:schemeClr val="accent4">
            <a:lumMod val="60000"/>
            <a:lumOff val="40000"/>
          </a:schemeClr>
        </a:solidFill>
      </dgm:spPr>
      <dgm:t>
        <a:bodyPr/>
        <a:lstStyle/>
        <a:p>
          <a:pPr rtl="1"/>
          <a:r>
            <a:rPr lang="en-US" b="1" dirty="0" err="1"/>
            <a:t>sotalol</a:t>
          </a:r>
          <a:endParaRPr lang="ar-SA" b="1" dirty="0"/>
        </a:p>
      </dgm:t>
    </dgm:pt>
    <dgm:pt modelId="{2A53D1A3-3737-4270-BF98-2F2B9A3900CF}" type="parTrans" cxnId="{5FA88659-20EE-495F-BFF5-E02065F99D04}">
      <dgm:prSet/>
      <dgm:spPr/>
      <dgm:t>
        <a:bodyPr/>
        <a:lstStyle/>
        <a:p>
          <a:pPr rtl="1"/>
          <a:endParaRPr lang="ar-SA"/>
        </a:p>
      </dgm:t>
    </dgm:pt>
    <dgm:pt modelId="{47EC58B7-F5EC-4BE1-9557-ACE4EB66CD76}" type="sibTrans" cxnId="{5FA88659-20EE-495F-BFF5-E02065F99D04}">
      <dgm:prSet/>
      <dgm:spPr/>
      <dgm:t>
        <a:bodyPr/>
        <a:lstStyle/>
        <a:p>
          <a:pPr rtl="1"/>
          <a:endParaRPr lang="ar-SA"/>
        </a:p>
      </dgm:t>
    </dgm:pt>
    <dgm:pt modelId="{F8C8D59A-6688-4C11-BB84-E4BDF6B302A6}">
      <dgm:prSet phldrT="[نص]"/>
      <dgm:spPr>
        <a:solidFill>
          <a:schemeClr val="accent4">
            <a:lumMod val="60000"/>
            <a:lumOff val="40000"/>
          </a:schemeClr>
        </a:solidFill>
      </dgm:spPr>
      <dgm:t>
        <a:bodyPr/>
        <a:lstStyle/>
        <a:p>
          <a:pPr rtl="1"/>
          <a:r>
            <a:rPr lang="en-US" b="1" dirty="0" err="1"/>
            <a:t>amiodarone</a:t>
          </a:r>
          <a:endParaRPr lang="ar-SA" b="1" dirty="0"/>
        </a:p>
      </dgm:t>
    </dgm:pt>
    <dgm:pt modelId="{E5F1AF80-4CFD-452D-9C49-F58FDCDEA990}" type="parTrans" cxnId="{2B848E38-4FC0-4420-B628-265070C5C4F5}">
      <dgm:prSet/>
      <dgm:spPr/>
      <dgm:t>
        <a:bodyPr/>
        <a:lstStyle/>
        <a:p>
          <a:pPr rtl="1"/>
          <a:endParaRPr lang="ar-SA"/>
        </a:p>
      </dgm:t>
    </dgm:pt>
    <dgm:pt modelId="{41F6BB53-1DD7-44FF-8C96-EBD7CE4908B8}" type="sibTrans" cxnId="{2B848E38-4FC0-4420-B628-265070C5C4F5}">
      <dgm:prSet/>
      <dgm:spPr/>
      <dgm:t>
        <a:bodyPr/>
        <a:lstStyle/>
        <a:p>
          <a:pPr rtl="1"/>
          <a:endParaRPr lang="ar-SA"/>
        </a:p>
      </dgm:t>
    </dgm:pt>
    <dgm:pt modelId="{8AC2CB48-AC3F-4A87-88C8-CA7496FE7A51}">
      <dgm:prSet phldrT="[نص]"/>
      <dgm:spPr>
        <a:solidFill>
          <a:schemeClr val="accent4">
            <a:lumMod val="60000"/>
            <a:lumOff val="40000"/>
          </a:schemeClr>
        </a:solidFill>
      </dgm:spPr>
      <dgm:t>
        <a:bodyPr/>
        <a:lstStyle/>
        <a:p>
          <a:pPr rtl="1"/>
          <a:r>
            <a:rPr lang="en-US" b="1" i="1" u="none" dirty="0" err="1"/>
            <a:t>ibutilide</a:t>
          </a:r>
          <a:r>
            <a:rPr lang="en-US" b="1" i="1" u="none" dirty="0"/>
            <a:t> </a:t>
          </a:r>
          <a:endParaRPr lang="ar-SA" u="none" dirty="0"/>
        </a:p>
      </dgm:t>
    </dgm:pt>
    <dgm:pt modelId="{FAE495BC-13D8-4EA6-9F76-42C2047C98C0}" type="parTrans" cxnId="{C57B7A27-D1E9-4389-BABD-251889F398B2}">
      <dgm:prSet/>
      <dgm:spPr/>
      <dgm:t>
        <a:bodyPr/>
        <a:lstStyle/>
        <a:p>
          <a:pPr rtl="1"/>
          <a:endParaRPr lang="ar-SA"/>
        </a:p>
      </dgm:t>
    </dgm:pt>
    <dgm:pt modelId="{CB661931-9445-4C5E-9DCD-5EEC3792D3F5}" type="sibTrans" cxnId="{C57B7A27-D1E9-4389-BABD-251889F398B2}">
      <dgm:prSet/>
      <dgm:spPr/>
      <dgm:t>
        <a:bodyPr/>
        <a:lstStyle/>
        <a:p>
          <a:pPr rtl="1"/>
          <a:endParaRPr lang="ar-SA"/>
        </a:p>
      </dgm:t>
    </dgm:pt>
    <dgm:pt modelId="{230F0A22-65A3-49C2-8AF3-0CA99F8ADE0D}" type="pres">
      <dgm:prSet presAssocID="{86018630-7469-4E4C-8C11-2A1C936F8EC8}" presName="hierChild1" presStyleCnt="0">
        <dgm:presLayoutVars>
          <dgm:orgChart val="1"/>
          <dgm:chPref val="1"/>
          <dgm:dir/>
          <dgm:animOne val="branch"/>
          <dgm:animLvl val="lvl"/>
          <dgm:resizeHandles/>
        </dgm:presLayoutVars>
      </dgm:prSet>
      <dgm:spPr/>
      <dgm:t>
        <a:bodyPr/>
        <a:lstStyle/>
        <a:p>
          <a:endParaRPr lang="ru-RU"/>
        </a:p>
      </dgm:t>
    </dgm:pt>
    <dgm:pt modelId="{30D17CDB-20C3-4213-89C6-2B5F784B617A}" type="pres">
      <dgm:prSet presAssocID="{4CC639E3-088E-4DCB-9428-97D2E34DF3C9}" presName="hierRoot1" presStyleCnt="0">
        <dgm:presLayoutVars>
          <dgm:hierBranch val="init"/>
        </dgm:presLayoutVars>
      </dgm:prSet>
      <dgm:spPr/>
    </dgm:pt>
    <dgm:pt modelId="{A9BC21DF-BD69-478D-ADEF-89434E4B7A7D}" type="pres">
      <dgm:prSet presAssocID="{4CC639E3-088E-4DCB-9428-97D2E34DF3C9}" presName="rootComposite1" presStyleCnt="0"/>
      <dgm:spPr/>
    </dgm:pt>
    <dgm:pt modelId="{A39481A0-E1D1-4CBA-8D12-C9827B064A66}" type="pres">
      <dgm:prSet presAssocID="{4CC639E3-088E-4DCB-9428-97D2E34DF3C9}" presName="rootText1" presStyleLbl="node0" presStyleIdx="0" presStyleCnt="1">
        <dgm:presLayoutVars>
          <dgm:chPref val="3"/>
        </dgm:presLayoutVars>
      </dgm:prSet>
      <dgm:spPr/>
      <dgm:t>
        <a:bodyPr/>
        <a:lstStyle/>
        <a:p>
          <a:endParaRPr lang="ru-RU"/>
        </a:p>
      </dgm:t>
    </dgm:pt>
    <dgm:pt modelId="{47B2B93C-A1F0-4DBA-8A87-4047042CB7FB}" type="pres">
      <dgm:prSet presAssocID="{4CC639E3-088E-4DCB-9428-97D2E34DF3C9}" presName="rootConnector1" presStyleLbl="node1" presStyleIdx="0" presStyleCnt="0"/>
      <dgm:spPr/>
      <dgm:t>
        <a:bodyPr/>
        <a:lstStyle/>
        <a:p>
          <a:endParaRPr lang="ru-RU"/>
        </a:p>
      </dgm:t>
    </dgm:pt>
    <dgm:pt modelId="{B9B0913C-CBCB-4AD5-A240-778B044ABE30}" type="pres">
      <dgm:prSet presAssocID="{4CC639E3-088E-4DCB-9428-97D2E34DF3C9}" presName="hierChild2" presStyleCnt="0"/>
      <dgm:spPr/>
    </dgm:pt>
    <dgm:pt modelId="{03F73338-A9FC-47D8-A3C5-636512529BB6}" type="pres">
      <dgm:prSet presAssocID="{2A53D1A3-3737-4270-BF98-2F2B9A3900CF}" presName="Name37" presStyleLbl="parChTrans1D2" presStyleIdx="0" presStyleCnt="3"/>
      <dgm:spPr/>
      <dgm:t>
        <a:bodyPr/>
        <a:lstStyle/>
        <a:p>
          <a:endParaRPr lang="ru-RU"/>
        </a:p>
      </dgm:t>
    </dgm:pt>
    <dgm:pt modelId="{18AE82F3-9C22-4AB8-926D-E4F7FBFF1B1A}" type="pres">
      <dgm:prSet presAssocID="{42DD3131-6875-47EF-818E-54AD13A0904E}" presName="hierRoot2" presStyleCnt="0">
        <dgm:presLayoutVars>
          <dgm:hierBranch val="init"/>
        </dgm:presLayoutVars>
      </dgm:prSet>
      <dgm:spPr/>
    </dgm:pt>
    <dgm:pt modelId="{E1FE29A9-2652-451B-A801-A3216F3C340B}" type="pres">
      <dgm:prSet presAssocID="{42DD3131-6875-47EF-818E-54AD13A0904E}" presName="rootComposite" presStyleCnt="0"/>
      <dgm:spPr/>
    </dgm:pt>
    <dgm:pt modelId="{32833B57-CE66-4F82-A04C-3B8A8C3F36D4}" type="pres">
      <dgm:prSet presAssocID="{42DD3131-6875-47EF-818E-54AD13A0904E}" presName="rootText" presStyleLbl="node2" presStyleIdx="0" presStyleCnt="3" custLinFactNeighborX="-1399" custLinFactNeighborY="5320">
        <dgm:presLayoutVars>
          <dgm:chPref val="3"/>
        </dgm:presLayoutVars>
      </dgm:prSet>
      <dgm:spPr/>
      <dgm:t>
        <a:bodyPr/>
        <a:lstStyle/>
        <a:p>
          <a:endParaRPr lang="ru-RU"/>
        </a:p>
      </dgm:t>
    </dgm:pt>
    <dgm:pt modelId="{6957821B-0136-4F5F-A31D-38410E9C3138}" type="pres">
      <dgm:prSet presAssocID="{42DD3131-6875-47EF-818E-54AD13A0904E}" presName="rootConnector" presStyleLbl="node2" presStyleIdx="0" presStyleCnt="3"/>
      <dgm:spPr/>
      <dgm:t>
        <a:bodyPr/>
        <a:lstStyle/>
        <a:p>
          <a:endParaRPr lang="ru-RU"/>
        </a:p>
      </dgm:t>
    </dgm:pt>
    <dgm:pt modelId="{4D058967-87CB-45B2-B0A9-2C89B70F3AB9}" type="pres">
      <dgm:prSet presAssocID="{42DD3131-6875-47EF-818E-54AD13A0904E}" presName="hierChild4" presStyleCnt="0"/>
      <dgm:spPr/>
    </dgm:pt>
    <dgm:pt modelId="{FCFFC185-7746-4504-B0F0-EF5E39FDEDE9}" type="pres">
      <dgm:prSet presAssocID="{42DD3131-6875-47EF-818E-54AD13A0904E}" presName="hierChild5" presStyleCnt="0"/>
      <dgm:spPr/>
    </dgm:pt>
    <dgm:pt modelId="{56341DFA-3B67-4D85-B2AB-84BC242A4927}" type="pres">
      <dgm:prSet presAssocID="{E5F1AF80-4CFD-452D-9C49-F58FDCDEA990}" presName="Name37" presStyleLbl="parChTrans1D2" presStyleIdx="1" presStyleCnt="3"/>
      <dgm:spPr/>
      <dgm:t>
        <a:bodyPr/>
        <a:lstStyle/>
        <a:p>
          <a:endParaRPr lang="ru-RU"/>
        </a:p>
      </dgm:t>
    </dgm:pt>
    <dgm:pt modelId="{96103CBE-D57B-42A6-B7DB-A871073F9482}" type="pres">
      <dgm:prSet presAssocID="{F8C8D59A-6688-4C11-BB84-E4BDF6B302A6}" presName="hierRoot2" presStyleCnt="0">
        <dgm:presLayoutVars>
          <dgm:hierBranch val="init"/>
        </dgm:presLayoutVars>
      </dgm:prSet>
      <dgm:spPr/>
    </dgm:pt>
    <dgm:pt modelId="{51BF6691-F23D-4D61-937B-F968638D5AEB}" type="pres">
      <dgm:prSet presAssocID="{F8C8D59A-6688-4C11-BB84-E4BDF6B302A6}" presName="rootComposite" presStyleCnt="0"/>
      <dgm:spPr/>
    </dgm:pt>
    <dgm:pt modelId="{7BDAE5A5-9B2F-454D-9CE2-38F9C74B2636}" type="pres">
      <dgm:prSet presAssocID="{F8C8D59A-6688-4C11-BB84-E4BDF6B302A6}" presName="rootText" presStyleLbl="node2" presStyleIdx="1" presStyleCnt="3">
        <dgm:presLayoutVars>
          <dgm:chPref val="3"/>
        </dgm:presLayoutVars>
      </dgm:prSet>
      <dgm:spPr/>
      <dgm:t>
        <a:bodyPr/>
        <a:lstStyle/>
        <a:p>
          <a:endParaRPr lang="ru-RU"/>
        </a:p>
      </dgm:t>
    </dgm:pt>
    <dgm:pt modelId="{E861BC99-E73C-4EA2-AD65-4534105B10BA}" type="pres">
      <dgm:prSet presAssocID="{F8C8D59A-6688-4C11-BB84-E4BDF6B302A6}" presName="rootConnector" presStyleLbl="node2" presStyleIdx="1" presStyleCnt="3"/>
      <dgm:spPr/>
      <dgm:t>
        <a:bodyPr/>
        <a:lstStyle/>
        <a:p>
          <a:endParaRPr lang="ru-RU"/>
        </a:p>
      </dgm:t>
    </dgm:pt>
    <dgm:pt modelId="{6259935E-68A2-4568-B294-DAB14D59289F}" type="pres">
      <dgm:prSet presAssocID="{F8C8D59A-6688-4C11-BB84-E4BDF6B302A6}" presName="hierChild4" presStyleCnt="0"/>
      <dgm:spPr/>
    </dgm:pt>
    <dgm:pt modelId="{603FE0A0-D46F-4F0F-ADCC-2A7DA97BF575}" type="pres">
      <dgm:prSet presAssocID="{F8C8D59A-6688-4C11-BB84-E4BDF6B302A6}" presName="hierChild5" presStyleCnt="0"/>
      <dgm:spPr/>
    </dgm:pt>
    <dgm:pt modelId="{585ADE97-BD7F-44C1-9C07-8E2C755161A2}" type="pres">
      <dgm:prSet presAssocID="{FAE495BC-13D8-4EA6-9F76-42C2047C98C0}" presName="Name37" presStyleLbl="parChTrans1D2" presStyleIdx="2" presStyleCnt="3"/>
      <dgm:spPr/>
      <dgm:t>
        <a:bodyPr/>
        <a:lstStyle/>
        <a:p>
          <a:endParaRPr lang="ru-RU"/>
        </a:p>
      </dgm:t>
    </dgm:pt>
    <dgm:pt modelId="{27A3ADB6-3DFF-4A18-941D-5F18044B671E}" type="pres">
      <dgm:prSet presAssocID="{8AC2CB48-AC3F-4A87-88C8-CA7496FE7A51}" presName="hierRoot2" presStyleCnt="0">
        <dgm:presLayoutVars>
          <dgm:hierBranch val="init"/>
        </dgm:presLayoutVars>
      </dgm:prSet>
      <dgm:spPr/>
    </dgm:pt>
    <dgm:pt modelId="{5AC7BEBB-3A52-4AF0-B7E9-CE3CFCABA9EB}" type="pres">
      <dgm:prSet presAssocID="{8AC2CB48-AC3F-4A87-88C8-CA7496FE7A51}" presName="rootComposite" presStyleCnt="0"/>
      <dgm:spPr/>
    </dgm:pt>
    <dgm:pt modelId="{9EE33387-ABD9-4402-A2AB-874B801D7218}" type="pres">
      <dgm:prSet presAssocID="{8AC2CB48-AC3F-4A87-88C8-CA7496FE7A51}" presName="rootText" presStyleLbl="node2" presStyleIdx="2" presStyleCnt="3">
        <dgm:presLayoutVars>
          <dgm:chPref val="3"/>
        </dgm:presLayoutVars>
      </dgm:prSet>
      <dgm:spPr/>
      <dgm:t>
        <a:bodyPr/>
        <a:lstStyle/>
        <a:p>
          <a:endParaRPr lang="ru-RU"/>
        </a:p>
      </dgm:t>
    </dgm:pt>
    <dgm:pt modelId="{19CD94F0-E5AC-4BED-875B-42BF6FBB9880}" type="pres">
      <dgm:prSet presAssocID="{8AC2CB48-AC3F-4A87-88C8-CA7496FE7A51}" presName="rootConnector" presStyleLbl="node2" presStyleIdx="2" presStyleCnt="3"/>
      <dgm:spPr/>
      <dgm:t>
        <a:bodyPr/>
        <a:lstStyle/>
        <a:p>
          <a:endParaRPr lang="ru-RU"/>
        </a:p>
      </dgm:t>
    </dgm:pt>
    <dgm:pt modelId="{03723B24-0BEB-4E92-ACE4-3FD18E2F98F8}" type="pres">
      <dgm:prSet presAssocID="{8AC2CB48-AC3F-4A87-88C8-CA7496FE7A51}" presName="hierChild4" presStyleCnt="0"/>
      <dgm:spPr/>
    </dgm:pt>
    <dgm:pt modelId="{7CBD3733-B6F9-461D-8C05-951AFCEA1940}" type="pres">
      <dgm:prSet presAssocID="{8AC2CB48-AC3F-4A87-88C8-CA7496FE7A51}" presName="hierChild5" presStyleCnt="0"/>
      <dgm:spPr/>
    </dgm:pt>
    <dgm:pt modelId="{C9234A23-EC86-4F2B-87D8-7BCF4A6B7F7E}" type="pres">
      <dgm:prSet presAssocID="{4CC639E3-088E-4DCB-9428-97D2E34DF3C9}" presName="hierChild3" presStyleCnt="0"/>
      <dgm:spPr/>
    </dgm:pt>
  </dgm:ptLst>
  <dgm:cxnLst>
    <dgm:cxn modelId="{C7163069-4C5C-45EB-ADD9-EAD8E0A87C77}" type="presOf" srcId="{2A53D1A3-3737-4270-BF98-2F2B9A3900CF}" destId="{03F73338-A9FC-47D8-A3C5-636512529BB6}" srcOrd="0" destOrd="0" presId="urn:microsoft.com/office/officeart/2005/8/layout/orgChart1"/>
    <dgm:cxn modelId="{5FA88659-20EE-495F-BFF5-E02065F99D04}" srcId="{4CC639E3-088E-4DCB-9428-97D2E34DF3C9}" destId="{42DD3131-6875-47EF-818E-54AD13A0904E}" srcOrd="0" destOrd="0" parTransId="{2A53D1A3-3737-4270-BF98-2F2B9A3900CF}" sibTransId="{47EC58B7-F5EC-4BE1-9557-ACE4EB66CD76}"/>
    <dgm:cxn modelId="{FD0589F0-C114-4D49-9E14-0692E8F107DB}" type="presOf" srcId="{42DD3131-6875-47EF-818E-54AD13A0904E}" destId="{32833B57-CE66-4F82-A04C-3B8A8C3F36D4}" srcOrd="0" destOrd="0" presId="urn:microsoft.com/office/officeart/2005/8/layout/orgChart1"/>
    <dgm:cxn modelId="{02A2FE4D-C979-4E88-AAB2-640FE28738A3}" type="presOf" srcId="{8AC2CB48-AC3F-4A87-88C8-CA7496FE7A51}" destId="{19CD94F0-E5AC-4BED-875B-42BF6FBB9880}" srcOrd="1" destOrd="0" presId="urn:microsoft.com/office/officeart/2005/8/layout/orgChart1"/>
    <dgm:cxn modelId="{2B848E38-4FC0-4420-B628-265070C5C4F5}" srcId="{4CC639E3-088E-4DCB-9428-97D2E34DF3C9}" destId="{F8C8D59A-6688-4C11-BB84-E4BDF6B302A6}" srcOrd="1" destOrd="0" parTransId="{E5F1AF80-4CFD-452D-9C49-F58FDCDEA990}" sibTransId="{41F6BB53-1DD7-44FF-8C96-EBD7CE4908B8}"/>
    <dgm:cxn modelId="{36E97C21-E51B-4A93-A813-817A82E6038C}" type="presOf" srcId="{42DD3131-6875-47EF-818E-54AD13A0904E}" destId="{6957821B-0136-4F5F-A31D-38410E9C3138}" srcOrd="1" destOrd="0" presId="urn:microsoft.com/office/officeart/2005/8/layout/orgChart1"/>
    <dgm:cxn modelId="{CA29C214-B56D-4C18-9018-191694B42F28}" type="presOf" srcId="{86018630-7469-4E4C-8C11-2A1C936F8EC8}" destId="{230F0A22-65A3-49C2-8AF3-0CA99F8ADE0D}" srcOrd="0" destOrd="0" presId="urn:microsoft.com/office/officeart/2005/8/layout/orgChart1"/>
    <dgm:cxn modelId="{6065E7D2-7B7E-4801-B14B-641A93A0061E}" type="presOf" srcId="{E5F1AF80-4CFD-452D-9C49-F58FDCDEA990}" destId="{56341DFA-3B67-4D85-B2AB-84BC242A4927}" srcOrd="0" destOrd="0" presId="urn:microsoft.com/office/officeart/2005/8/layout/orgChart1"/>
    <dgm:cxn modelId="{C57B7A27-D1E9-4389-BABD-251889F398B2}" srcId="{4CC639E3-088E-4DCB-9428-97D2E34DF3C9}" destId="{8AC2CB48-AC3F-4A87-88C8-CA7496FE7A51}" srcOrd="2" destOrd="0" parTransId="{FAE495BC-13D8-4EA6-9F76-42C2047C98C0}" sibTransId="{CB661931-9445-4C5E-9DCD-5EEC3792D3F5}"/>
    <dgm:cxn modelId="{D356FBBB-C4E4-4E65-A8B6-CDAB7349E81F}" type="presOf" srcId="{F8C8D59A-6688-4C11-BB84-E4BDF6B302A6}" destId="{E861BC99-E73C-4EA2-AD65-4534105B10BA}" srcOrd="1" destOrd="0" presId="urn:microsoft.com/office/officeart/2005/8/layout/orgChart1"/>
    <dgm:cxn modelId="{27072289-E643-417C-A936-4AD54894717A}" type="presOf" srcId="{F8C8D59A-6688-4C11-BB84-E4BDF6B302A6}" destId="{7BDAE5A5-9B2F-454D-9CE2-38F9C74B2636}" srcOrd="0" destOrd="0" presId="urn:microsoft.com/office/officeart/2005/8/layout/orgChart1"/>
    <dgm:cxn modelId="{D54819B1-1B8B-4DFE-B38C-6C8030D0E9B7}" type="presOf" srcId="{8AC2CB48-AC3F-4A87-88C8-CA7496FE7A51}" destId="{9EE33387-ABD9-4402-A2AB-874B801D7218}" srcOrd="0" destOrd="0" presId="urn:microsoft.com/office/officeart/2005/8/layout/orgChart1"/>
    <dgm:cxn modelId="{C4E87898-4590-4B40-8C01-2CD8C6FD9656}" type="presOf" srcId="{4CC639E3-088E-4DCB-9428-97D2E34DF3C9}" destId="{47B2B93C-A1F0-4DBA-8A87-4047042CB7FB}" srcOrd="1" destOrd="0" presId="urn:microsoft.com/office/officeart/2005/8/layout/orgChart1"/>
    <dgm:cxn modelId="{4294B6AB-BA8C-416B-A163-8FF5F77E7582}" type="presOf" srcId="{4CC639E3-088E-4DCB-9428-97D2E34DF3C9}" destId="{A39481A0-E1D1-4CBA-8D12-C9827B064A66}" srcOrd="0" destOrd="0" presId="urn:microsoft.com/office/officeart/2005/8/layout/orgChart1"/>
    <dgm:cxn modelId="{612C4548-1246-45BC-98CA-4E8AE3BC2EDD}" srcId="{86018630-7469-4E4C-8C11-2A1C936F8EC8}" destId="{4CC639E3-088E-4DCB-9428-97D2E34DF3C9}" srcOrd="0" destOrd="0" parTransId="{5D866891-5CBB-4199-B59D-314AFF4A4EE8}" sibTransId="{C1D3F1F4-DBF5-46B1-8027-F020E1D98550}"/>
    <dgm:cxn modelId="{C36D346E-85AF-4486-B651-57FDDC168023}" type="presOf" srcId="{FAE495BC-13D8-4EA6-9F76-42C2047C98C0}" destId="{585ADE97-BD7F-44C1-9C07-8E2C755161A2}" srcOrd="0" destOrd="0" presId="urn:microsoft.com/office/officeart/2005/8/layout/orgChart1"/>
    <dgm:cxn modelId="{EB351F26-35C8-40E2-A14C-A766F8F6910C}" type="presParOf" srcId="{230F0A22-65A3-49C2-8AF3-0CA99F8ADE0D}" destId="{30D17CDB-20C3-4213-89C6-2B5F784B617A}" srcOrd="0" destOrd="0" presId="urn:microsoft.com/office/officeart/2005/8/layout/orgChart1"/>
    <dgm:cxn modelId="{705F63D2-8D83-4A00-A5E2-8305A97BD2D7}" type="presParOf" srcId="{30D17CDB-20C3-4213-89C6-2B5F784B617A}" destId="{A9BC21DF-BD69-478D-ADEF-89434E4B7A7D}" srcOrd="0" destOrd="0" presId="urn:microsoft.com/office/officeart/2005/8/layout/orgChart1"/>
    <dgm:cxn modelId="{0980AB2E-4B5D-4877-A10A-2CDE9DE04B51}" type="presParOf" srcId="{A9BC21DF-BD69-478D-ADEF-89434E4B7A7D}" destId="{A39481A0-E1D1-4CBA-8D12-C9827B064A66}" srcOrd="0" destOrd="0" presId="urn:microsoft.com/office/officeart/2005/8/layout/orgChart1"/>
    <dgm:cxn modelId="{51A61964-2E80-47C2-B4FF-2597E6E81D84}" type="presParOf" srcId="{A9BC21DF-BD69-478D-ADEF-89434E4B7A7D}" destId="{47B2B93C-A1F0-4DBA-8A87-4047042CB7FB}" srcOrd="1" destOrd="0" presId="urn:microsoft.com/office/officeart/2005/8/layout/orgChart1"/>
    <dgm:cxn modelId="{DAF5D442-E12A-4E35-AD92-C147131FE5D7}" type="presParOf" srcId="{30D17CDB-20C3-4213-89C6-2B5F784B617A}" destId="{B9B0913C-CBCB-4AD5-A240-778B044ABE30}" srcOrd="1" destOrd="0" presId="urn:microsoft.com/office/officeart/2005/8/layout/orgChart1"/>
    <dgm:cxn modelId="{03D159BE-DCE9-4FF7-B6C5-BEDABDC74846}" type="presParOf" srcId="{B9B0913C-CBCB-4AD5-A240-778B044ABE30}" destId="{03F73338-A9FC-47D8-A3C5-636512529BB6}" srcOrd="0" destOrd="0" presId="urn:microsoft.com/office/officeart/2005/8/layout/orgChart1"/>
    <dgm:cxn modelId="{C591A7A8-A7D9-4775-A313-C67C160C6445}" type="presParOf" srcId="{B9B0913C-CBCB-4AD5-A240-778B044ABE30}" destId="{18AE82F3-9C22-4AB8-926D-E4F7FBFF1B1A}" srcOrd="1" destOrd="0" presId="urn:microsoft.com/office/officeart/2005/8/layout/orgChart1"/>
    <dgm:cxn modelId="{CC6AE133-F622-43B3-A5B8-B68DE2314522}" type="presParOf" srcId="{18AE82F3-9C22-4AB8-926D-E4F7FBFF1B1A}" destId="{E1FE29A9-2652-451B-A801-A3216F3C340B}" srcOrd="0" destOrd="0" presId="urn:microsoft.com/office/officeart/2005/8/layout/orgChart1"/>
    <dgm:cxn modelId="{87F83ED8-D060-4F54-9927-C83C91779B00}" type="presParOf" srcId="{E1FE29A9-2652-451B-A801-A3216F3C340B}" destId="{32833B57-CE66-4F82-A04C-3B8A8C3F36D4}" srcOrd="0" destOrd="0" presId="urn:microsoft.com/office/officeart/2005/8/layout/orgChart1"/>
    <dgm:cxn modelId="{6C4F91F9-ED7B-4515-B674-56EFD53D0BA4}" type="presParOf" srcId="{E1FE29A9-2652-451B-A801-A3216F3C340B}" destId="{6957821B-0136-4F5F-A31D-38410E9C3138}" srcOrd="1" destOrd="0" presId="urn:microsoft.com/office/officeart/2005/8/layout/orgChart1"/>
    <dgm:cxn modelId="{C6808FC4-365C-44ED-B8A0-6E33C0E5F6D5}" type="presParOf" srcId="{18AE82F3-9C22-4AB8-926D-E4F7FBFF1B1A}" destId="{4D058967-87CB-45B2-B0A9-2C89B70F3AB9}" srcOrd="1" destOrd="0" presId="urn:microsoft.com/office/officeart/2005/8/layout/orgChart1"/>
    <dgm:cxn modelId="{3DDA5F7B-D365-4DBF-9BCB-2C1181039EC2}" type="presParOf" srcId="{18AE82F3-9C22-4AB8-926D-E4F7FBFF1B1A}" destId="{FCFFC185-7746-4504-B0F0-EF5E39FDEDE9}" srcOrd="2" destOrd="0" presId="urn:microsoft.com/office/officeart/2005/8/layout/orgChart1"/>
    <dgm:cxn modelId="{8728A9DC-F7BF-470B-A690-5B304990A492}" type="presParOf" srcId="{B9B0913C-CBCB-4AD5-A240-778B044ABE30}" destId="{56341DFA-3B67-4D85-B2AB-84BC242A4927}" srcOrd="2" destOrd="0" presId="urn:microsoft.com/office/officeart/2005/8/layout/orgChart1"/>
    <dgm:cxn modelId="{0AF6124B-9B41-4946-B9CF-DC2C6BD68103}" type="presParOf" srcId="{B9B0913C-CBCB-4AD5-A240-778B044ABE30}" destId="{96103CBE-D57B-42A6-B7DB-A871073F9482}" srcOrd="3" destOrd="0" presId="urn:microsoft.com/office/officeart/2005/8/layout/orgChart1"/>
    <dgm:cxn modelId="{E2D98546-1F0E-4045-8121-85AFF1063132}" type="presParOf" srcId="{96103CBE-D57B-42A6-B7DB-A871073F9482}" destId="{51BF6691-F23D-4D61-937B-F968638D5AEB}" srcOrd="0" destOrd="0" presId="urn:microsoft.com/office/officeart/2005/8/layout/orgChart1"/>
    <dgm:cxn modelId="{8CFC28C9-1276-4D0B-A15A-29D70459A559}" type="presParOf" srcId="{51BF6691-F23D-4D61-937B-F968638D5AEB}" destId="{7BDAE5A5-9B2F-454D-9CE2-38F9C74B2636}" srcOrd="0" destOrd="0" presId="urn:microsoft.com/office/officeart/2005/8/layout/orgChart1"/>
    <dgm:cxn modelId="{78F1B463-F32A-40F8-A240-B38738EDE96D}" type="presParOf" srcId="{51BF6691-F23D-4D61-937B-F968638D5AEB}" destId="{E861BC99-E73C-4EA2-AD65-4534105B10BA}" srcOrd="1" destOrd="0" presId="urn:microsoft.com/office/officeart/2005/8/layout/orgChart1"/>
    <dgm:cxn modelId="{CC26A22C-76F9-4C99-8D76-91E57CE4AC72}" type="presParOf" srcId="{96103CBE-D57B-42A6-B7DB-A871073F9482}" destId="{6259935E-68A2-4568-B294-DAB14D59289F}" srcOrd="1" destOrd="0" presId="urn:microsoft.com/office/officeart/2005/8/layout/orgChart1"/>
    <dgm:cxn modelId="{B83AFDB5-25C3-4D5C-A6A3-1573778D3775}" type="presParOf" srcId="{96103CBE-D57B-42A6-B7DB-A871073F9482}" destId="{603FE0A0-D46F-4F0F-ADCC-2A7DA97BF575}" srcOrd="2" destOrd="0" presId="urn:microsoft.com/office/officeart/2005/8/layout/orgChart1"/>
    <dgm:cxn modelId="{8730308C-5082-4359-8725-27A29187BF10}" type="presParOf" srcId="{B9B0913C-CBCB-4AD5-A240-778B044ABE30}" destId="{585ADE97-BD7F-44C1-9C07-8E2C755161A2}" srcOrd="4" destOrd="0" presId="urn:microsoft.com/office/officeart/2005/8/layout/orgChart1"/>
    <dgm:cxn modelId="{0DC9A92C-4A2F-48C7-8867-EE4CE1ABCBE9}" type="presParOf" srcId="{B9B0913C-CBCB-4AD5-A240-778B044ABE30}" destId="{27A3ADB6-3DFF-4A18-941D-5F18044B671E}" srcOrd="5" destOrd="0" presId="urn:microsoft.com/office/officeart/2005/8/layout/orgChart1"/>
    <dgm:cxn modelId="{5745A35C-88E4-4021-8A4E-9534E15DCDCC}" type="presParOf" srcId="{27A3ADB6-3DFF-4A18-941D-5F18044B671E}" destId="{5AC7BEBB-3A52-4AF0-B7E9-CE3CFCABA9EB}" srcOrd="0" destOrd="0" presId="urn:microsoft.com/office/officeart/2005/8/layout/orgChart1"/>
    <dgm:cxn modelId="{6598D1D2-BE82-48CE-A6FC-168A8DBF4A92}" type="presParOf" srcId="{5AC7BEBB-3A52-4AF0-B7E9-CE3CFCABA9EB}" destId="{9EE33387-ABD9-4402-A2AB-874B801D7218}" srcOrd="0" destOrd="0" presId="urn:microsoft.com/office/officeart/2005/8/layout/orgChart1"/>
    <dgm:cxn modelId="{5D9D74C5-DA31-4E51-B619-C68D30645D17}" type="presParOf" srcId="{5AC7BEBB-3A52-4AF0-B7E9-CE3CFCABA9EB}" destId="{19CD94F0-E5AC-4BED-875B-42BF6FBB9880}" srcOrd="1" destOrd="0" presId="urn:microsoft.com/office/officeart/2005/8/layout/orgChart1"/>
    <dgm:cxn modelId="{4A1A7DFD-539D-4976-9883-D6E43F681124}" type="presParOf" srcId="{27A3ADB6-3DFF-4A18-941D-5F18044B671E}" destId="{03723B24-0BEB-4E92-ACE4-3FD18E2F98F8}" srcOrd="1" destOrd="0" presId="urn:microsoft.com/office/officeart/2005/8/layout/orgChart1"/>
    <dgm:cxn modelId="{DC726CD1-F287-4238-BC6C-5D864E7A94EB}" type="presParOf" srcId="{27A3ADB6-3DFF-4A18-941D-5F18044B671E}" destId="{7CBD3733-B6F9-461D-8C05-951AFCEA1940}" srcOrd="2" destOrd="0" presId="urn:microsoft.com/office/officeart/2005/8/layout/orgChart1"/>
    <dgm:cxn modelId="{92E49B72-03D5-4B37-9736-31410D73EF37}" type="presParOf" srcId="{30D17CDB-20C3-4213-89C6-2B5F784B617A}" destId="{C9234A23-EC86-4F2B-87D8-7BCF4A6B7F7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C26CB-3CD9-42F1-9972-B708BEA627E3}">
      <dsp:nvSpPr>
        <dsp:cNvPr id="0" name=""/>
        <dsp:cNvSpPr/>
      </dsp:nvSpPr>
      <dsp:spPr>
        <a:xfrm>
          <a:off x="2773150" y="845741"/>
          <a:ext cx="1962024" cy="340516"/>
        </a:xfrm>
        <a:custGeom>
          <a:avLst/>
          <a:gdLst/>
          <a:ahLst/>
          <a:cxnLst/>
          <a:rect l="0" t="0" r="0" b="0"/>
          <a:pathLst>
            <a:path>
              <a:moveTo>
                <a:pt x="0" y="0"/>
              </a:moveTo>
              <a:lnTo>
                <a:pt x="0" y="170258"/>
              </a:lnTo>
              <a:lnTo>
                <a:pt x="1962024" y="170258"/>
              </a:lnTo>
              <a:lnTo>
                <a:pt x="1962024" y="340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73084-D4C9-45C9-9F6E-44BBCFF1491D}">
      <dsp:nvSpPr>
        <dsp:cNvPr id="0" name=""/>
        <dsp:cNvSpPr/>
      </dsp:nvSpPr>
      <dsp:spPr>
        <a:xfrm>
          <a:off x="2727430" y="845741"/>
          <a:ext cx="91440" cy="340516"/>
        </a:xfrm>
        <a:custGeom>
          <a:avLst/>
          <a:gdLst/>
          <a:ahLst/>
          <a:cxnLst/>
          <a:rect l="0" t="0" r="0" b="0"/>
          <a:pathLst>
            <a:path>
              <a:moveTo>
                <a:pt x="45720" y="0"/>
              </a:moveTo>
              <a:lnTo>
                <a:pt x="45720" y="340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616678-9699-4E11-BECE-34260394C752}">
      <dsp:nvSpPr>
        <dsp:cNvPr id="0" name=""/>
        <dsp:cNvSpPr/>
      </dsp:nvSpPr>
      <dsp:spPr>
        <a:xfrm>
          <a:off x="811126" y="845741"/>
          <a:ext cx="1962024" cy="340516"/>
        </a:xfrm>
        <a:custGeom>
          <a:avLst/>
          <a:gdLst/>
          <a:ahLst/>
          <a:cxnLst/>
          <a:rect l="0" t="0" r="0" b="0"/>
          <a:pathLst>
            <a:path>
              <a:moveTo>
                <a:pt x="1962024" y="0"/>
              </a:moveTo>
              <a:lnTo>
                <a:pt x="1962024" y="170258"/>
              </a:lnTo>
              <a:lnTo>
                <a:pt x="0" y="170258"/>
              </a:lnTo>
              <a:lnTo>
                <a:pt x="0" y="340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EC3D2-FF49-4A28-B091-F871C0143F71}">
      <dsp:nvSpPr>
        <dsp:cNvPr id="0" name=""/>
        <dsp:cNvSpPr/>
      </dsp:nvSpPr>
      <dsp:spPr>
        <a:xfrm>
          <a:off x="1962396" y="34987"/>
          <a:ext cx="1621507" cy="81075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en-US" sz="2900" kern="1200" dirty="0"/>
            <a:t>Class IB</a:t>
          </a:r>
          <a:endParaRPr lang="ar-SA" sz="2900" kern="1200" dirty="0"/>
        </a:p>
      </dsp:txBody>
      <dsp:txXfrm>
        <a:off x="1962396" y="34987"/>
        <a:ext cx="1621507" cy="810753"/>
      </dsp:txXfrm>
    </dsp:sp>
    <dsp:sp modelId="{42E85BD4-A576-4B4C-9C96-4EC9FFB000CE}">
      <dsp:nvSpPr>
        <dsp:cNvPr id="0" name=""/>
        <dsp:cNvSpPr/>
      </dsp:nvSpPr>
      <dsp:spPr>
        <a:xfrm>
          <a:off x="372" y="1186258"/>
          <a:ext cx="1621507" cy="81075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en-US" sz="2900" kern="1200" dirty="0" err="1"/>
            <a:t>lidocaine</a:t>
          </a:r>
          <a:endParaRPr lang="ar-SA" sz="2900" kern="1200" dirty="0"/>
        </a:p>
      </dsp:txBody>
      <dsp:txXfrm>
        <a:off x="372" y="1186258"/>
        <a:ext cx="1621507" cy="810753"/>
      </dsp:txXfrm>
    </dsp:sp>
    <dsp:sp modelId="{BCD22EF8-6EB8-4EA9-9011-A0F7855211A3}">
      <dsp:nvSpPr>
        <dsp:cNvPr id="0" name=""/>
        <dsp:cNvSpPr/>
      </dsp:nvSpPr>
      <dsp:spPr>
        <a:xfrm>
          <a:off x="1962396" y="1186258"/>
          <a:ext cx="1621507" cy="81075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en-US" sz="2900" kern="1200" dirty="0" err="1"/>
            <a:t>mexiletine</a:t>
          </a:r>
          <a:endParaRPr lang="ar-SA" sz="2900" kern="1200" dirty="0"/>
        </a:p>
      </dsp:txBody>
      <dsp:txXfrm>
        <a:off x="1962396" y="1186258"/>
        <a:ext cx="1621507" cy="810753"/>
      </dsp:txXfrm>
    </dsp:sp>
    <dsp:sp modelId="{C72C62AF-D310-446B-B860-512FFC54D0C3}">
      <dsp:nvSpPr>
        <dsp:cNvPr id="0" name=""/>
        <dsp:cNvSpPr/>
      </dsp:nvSpPr>
      <dsp:spPr>
        <a:xfrm>
          <a:off x="3924420" y="1186258"/>
          <a:ext cx="1621507" cy="81075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en-US" sz="2900" kern="1200" dirty="0" err="1"/>
            <a:t>tocainide</a:t>
          </a:r>
          <a:endParaRPr lang="ar-SA" sz="2900" kern="1200" dirty="0"/>
        </a:p>
      </dsp:txBody>
      <dsp:txXfrm>
        <a:off x="3924420" y="1186258"/>
        <a:ext cx="1621507" cy="810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9B9B-BFD9-4A63-AE4A-BA865C8775C7}">
      <dsp:nvSpPr>
        <dsp:cNvPr id="0" name=""/>
        <dsp:cNvSpPr/>
      </dsp:nvSpPr>
      <dsp:spPr>
        <a:xfrm>
          <a:off x="2123312" y="629869"/>
          <a:ext cx="761322" cy="264260"/>
        </a:xfrm>
        <a:custGeom>
          <a:avLst/>
          <a:gdLst/>
          <a:ahLst/>
          <a:cxnLst/>
          <a:rect l="0" t="0" r="0" b="0"/>
          <a:pathLst>
            <a:path>
              <a:moveTo>
                <a:pt x="0" y="0"/>
              </a:moveTo>
              <a:lnTo>
                <a:pt x="0" y="132130"/>
              </a:lnTo>
              <a:lnTo>
                <a:pt x="761322" y="132130"/>
              </a:lnTo>
              <a:lnTo>
                <a:pt x="761322" y="264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43E2B-32C1-4613-8233-7B519DA2B3B2}">
      <dsp:nvSpPr>
        <dsp:cNvPr id="0" name=""/>
        <dsp:cNvSpPr/>
      </dsp:nvSpPr>
      <dsp:spPr>
        <a:xfrm>
          <a:off x="1226443" y="629869"/>
          <a:ext cx="896869" cy="264938"/>
        </a:xfrm>
        <a:custGeom>
          <a:avLst/>
          <a:gdLst/>
          <a:ahLst/>
          <a:cxnLst/>
          <a:rect l="0" t="0" r="0" b="0"/>
          <a:pathLst>
            <a:path>
              <a:moveTo>
                <a:pt x="896869" y="0"/>
              </a:moveTo>
              <a:lnTo>
                <a:pt x="896869" y="132807"/>
              </a:lnTo>
              <a:lnTo>
                <a:pt x="0" y="132807"/>
              </a:lnTo>
              <a:lnTo>
                <a:pt x="0" y="264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87DC44-E8A4-4D49-B659-9236810B9D7E}">
      <dsp:nvSpPr>
        <dsp:cNvPr id="0" name=""/>
        <dsp:cNvSpPr/>
      </dsp:nvSpPr>
      <dsp:spPr>
        <a:xfrm>
          <a:off x="1494120" y="677"/>
          <a:ext cx="1258384" cy="629192"/>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kern="1200" dirty="0"/>
            <a:t>Class IC</a:t>
          </a:r>
          <a:endParaRPr lang="ar-SA" sz="2200" kern="1200" dirty="0"/>
        </a:p>
      </dsp:txBody>
      <dsp:txXfrm>
        <a:off x="1494120" y="677"/>
        <a:ext cx="1258384" cy="629192"/>
      </dsp:txXfrm>
    </dsp:sp>
    <dsp:sp modelId="{28BE703D-2C76-4DA6-8F47-514B6809289D}">
      <dsp:nvSpPr>
        <dsp:cNvPr id="0" name=""/>
        <dsp:cNvSpPr/>
      </dsp:nvSpPr>
      <dsp:spPr>
        <a:xfrm>
          <a:off x="597251" y="894807"/>
          <a:ext cx="1258384" cy="629192"/>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kern="1200" dirty="0" err="1"/>
            <a:t>flecainide</a:t>
          </a:r>
          <a:endParaRPr lang="ar-SA" sz="2200" kern="1200" dirty="0"/>
        </a:p>
      </dsp:txBody>
      <dsp:txXfrm>
        <a:off x="597251" y="894807"/>
        <a:ext cx="1258384" cy="629192"/>
      </dsp:txXfrm>
    </dsp:sp>
    <dsp:sp modelId="{CE4B28B9-B411-4CE7-8431-9FA53AF08FBA}">
      <dsp:nvSpPr>
        <dsp:cNvPr id="0" name=""/>
        <dsp:cNvSpPr/>
      </dsp:nvSpPr>
      <dsp:spPr>
        <a:xfrm>
          <a:off x="2119895" y="894130"/>
          <a:ext cx="1529477" cy="629192"/>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kern="1200" dirty="0" err="1"/>
            <a:t>propafenone</a:t>
          </a:r>
          <a:endParaRPr lang="ar-SA" sz="2200" kern="1200" dirty="0"/>
        </a:p>
      </dsp:txBody>
      <dsp:txXfrm>
        <a:off x="2119895" y="894130"/>
        <a:ext cx="1529477" cy="629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ADE97-BD7F-44C1-9C07-8E2C755161A2}">
      <dsp:nvSpPr>
        <dsp:cNvPr id="0" name=""/>
        <dsp:cNvSpPr/>
      </dsp:nvSpPr>
      <dsp:spPr>
        <a:xfrm>
          <a:off x="3029029" y="724303"/>
          <a:ext cx="1751582" cy="303993"/>
        </a:xfrm>
        <a:custGeom>
          <a:avLst/>
          <a:gdLst/>
          <a:ahLst/>
          <a:cxnLst/>
          <a:rect l="0" t="0" r="0" b="0"/>
          <a:pathLst>
            <a:path>
              <a:moveTo>
                <a:pt x="0" y="0"/>
              </a:moveTo>
              <a:lnTo>
                <a:pt x="0" y="151996"/>
              </a:lnTo>
              <a:lnTo>
                <a:pt x="1751582" y="151996"/>
              </a:lnTo>
              <a:lnTo>
                <a:pt x="1751582" y="303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41DFA-3B67-4D85-B2AB-84BC242A4927}">
      <dsp:nvSpPr>
        <dsp:cNvPr id="0" name=""/>
        <dsp:cNvSpPr/>
      </dsp:nvSpPr>
      <dsp:spPr>
        <a:xfrm>
          <a:off x="2983309" y="724303"/>
          <a:ext cx="91440" cy="303993"/>
        </a:xfrm>
        <a:custGeom>
          <a:avLst/>
          <a:gdLst/>
          <a:ahLst/>
          <a:cxnLst/>
          <a:rect l="0" t="0" r="0" b="0"/>
          <a:pathLst>
            <a:path>
              <a:moveTo>
                <a:pt x="45720" y="0"/>
              </a:moveTo>
              <a:lnTo>
                <a:pt x="45720" y="303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73338-A9FC-47D8-A3C5-636512529BB6}">
      <dsp:nvSpPr>
        <dsp:cNvPr id="0" name=""/>
        <dsp:cNvSpPr/>
      </dsp:nvSpPr>
      <dsp:spPr>
        <a:xfrm>
          <a:off x="1257194" y="724303"/>
          <a:ext cx="1771834" cy="304502"/>
        </a:xfrm>
        <a:custGeom>
          <a:avLst/>
          <a:gdLst/>
          <a:ahLst/>
          <a:cxnLst/>
          <a:rect l="0" t="0" r="0" b="0"/>
          <a:pathLst>
            <a:path>
              <a:moveTo>
                <a:pt x="1771834" y="0"/>
              </a:moveTo>
              <a:lnTo>
                <a:pt x="1771834" y="152505"/>
              </a:lnTo>
              <a:lnTo>
                <a:pt x="0" y="152505"/>
              </a:lnTo>
              <a:lnTo>
                <a:pt x="0" y="3045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481A0-E1D1-4CBA-8D12-C9827B064A66}">
      <dsp:nvSpPr>
        <dsp:cNvPr id="0" name=""/>
        <dsp:cNvSpPr/>
      </dsp:nvSpPr>
      <dsp:spPr>
        <a:xfrm>
          <a:off x="2305234" y="508"/>
          <a:ext cx="1447588" cy="72379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kern="1200" dirty="0"/>
            <a:t>Class III</a:t>
          </a:r>
          <a:endParaRPr lang="ar-SA" sz="2200" kern="1200" dirty="0"/>
        </a:p>
      </dsp:txBody>
      <dsp:txXfrm>
        <a:off x="2305234" y="508"/>
        <a:ext cx="1447588" cy="723794"/>
      </dsp:txXfrm>
    </dsp:sp>
    <dsp:sp modelId="{32833B57-CE66-4F82-A04C-3B8A8C3F36D4}">
      <dsp:nvSpPr>
        <dsp:cNvPr id="0" name=""/>
        <dsp:cNvSpPr/>
      </dsp:nvSpPr>
      <dsp:spPr>
        <a:xfrm>
          <a:off x="533400" y="1028805"/>
          <a:ext cx="1447588" cy="72379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b="1" kern="1200" dirty="0" err="1"/>
            <a:t>sotalol</a:t>
          </a:r>
          <a:endParaRPr lang="ar-SA" sz="2200" b="1" kern="1200" dirty="0"/>
        </a:p>
      </dsp:txBody>
      <dsp:txXfrm>
        <a:off x="533400" y="1028805"/>
        <a:ext cx="1447588" cy="723794"/>
      </dsp:txXfrm>
    </dsp:sp>
    <dsp:sp modelId="{7BDAE5A5-9B2F-454D-9CE2-38F9C74B2636}">
      <dsp:nvSpPr>
        <dsp:cNvPr id="0" name=""/>
        <dsp:cNvSpPr/>
      </dsp:nvSpPr>
      <dsp:spPr>
        <a:xfrm>
          <a:off x="2305234" y="1028296"/>
          <a:ext cx="1447588" cy="72379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b="1" kern="1200" dirty="0" err="1"/>
            <a:t>amiodarone</a:t>
          </a:r>
          <a:endParaRPr lang="ar-SA" sz="2200" b="1" kern="1200" dirty="0"/>
        </a:p>
      </dsp:txBody>
      <dsp:txXfrm>
        <a:off x="2305234" y="1028296"/>
        <a:ext cx="1447588" cy="723794"/>
      </dsp:txXfrm>
    </dsp:sp>
    <dsp:sp modelId="{9EE33387-ABD9-4402-A2AB-874B801D7218}">
      <dsp:nvSpPr>
        <dsp:cNvPr id="0" name=""/>
        <dsp:cNvSpPr/>
      </dsp:nvSpPr>
      <dsp:spPr>
        <a:xfrm>
          <a:off x="4056817" y="1028296"/>
          <a:ext cx="1447588" cy="72379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US" sz="2200" b="1" i="1" u="none" kern="1200" dirty="0" err="1"/>
            <a:t>ibutilide</a:t>
          </a:r>
          <a:r>
            <a:rPr lang="en-US" sz="2200" b="1" i="1" u="none" kern="1200" dirty="0"/>
            <a:t> </a:t>
          </a:r>
          <a:endParaRPr lang="ar-SA" sz="2200" u="none" kern="1200" dirty="0"/>
        </a:p>
      </dsp:txBody>
      <dsp:txXfrm>
        <a:off x="4056817" y="1028296"/>
        <a:ext cx="1447588" cy="7237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E09D4EE4-FBB9-49A1-8963-4CF4F3D8707B}"/>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73731" name="Rectangle 3">
            <a:extLst>
              <a:ext uri="{FF2B5EF4-FFF2-40B4-BE49-F238E27FC236}">
                <a16:creationId xmlns:a16="http://schemas.microsoft.com/office/drawing/2014/main" xmlns="" id="{DBE0DE0F-D8A7-427F-BF46-048CA536C2DE}"/>
              </a:ext>
            </a:extLst>
          </p:cNvPr>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73732" name="Rectangle 4">
            <a:extLst>
              <a:ext uri="{FF2B5EF4-FFF2-40B4-BE49-F238E27FC236}">
                <a16:creationId xmlns:a16="http://schemas.microsoft.com/office/drawing/2014/main" xmlns="" id="{1C9878C0-5546-428B-BB28-162249B1C6BD}"/>
              </a:ext>
            </a:extLst>
          </p:cNvPr>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73733" name="Rectangle 5">
            <a:extLst>
              <a:ext uri="{FF2B5EF4-FFF2-40B4-BE49-F238E27FC236}">
                <a16:creationId xmlns:a16="http://schemas.microsoft.com/office/drawing/2014/main" xmlns="" id="{91778B51-315C-4B63-96B8-B0F474680218}"/>
              </a:ext>
            </a:extLst>
          </p:cNvPr>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7CE9D2-4090-4536-97E7-189C9FF37F1E}" type="slidenum">
              <a:rPr lang="ar-SA" altLang="ru-RU"/>
              <a:pPr/>
              <a:t>‹#›</a:t>
            </a:fld>
            <a:endParaRPr lang="en-US"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390658BD-8E89-40B3-B6EF-CC9C2354CED7}"/>
              </a:ext>
            </a:extLst>
          </p:cNvPr>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a:extLst>
              <a:ext uri="{FF2B5EF4-FFF2-40B4-BE49-F238E27FC236}">
                <a16:creationId xmlns:a16="http://schemas.microsoft.com/office/drawing/2014/main" xmlns="" id="{83A04A47-7476-45E9-B2B6-9B2BD82147F5}"/>
              </a:ext>
            </a:extLst>
          </p:cNvPr>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2F96E4C7-5C8F-41D7-87FF-DAC35506AB99}" type="datetimeFigureOut">
              <a:rPr lang="ru-RU"/>
              <a:pPr>
                <a:defRPr/>
              </a:pPr>
              <a:t>15.11.2021</a:t>
            </a:fld>
            <a:endParaRPr lang="ru-RU"/>
          </a:p>
        </p:txBody>
      </p:sp>
      <p:sp>
        <p:nvSpPr>
          <p:cNvPr id="4" name="Образ слайда 3">
            <a:extLst>
              <a:ext uri="{FF2B5EF4-FFF2-40B4-BE49-F238E27FC236}">
                <a16:creationId xmlns:a16="http://schemas.microsoft.com/office/drawing/2014/main" xmlns="" id="{39B55E8D-A271-416C-A24D-9A744F8E8E97}"/>
              </a:ext>
            </a:extLst>
          </p:cNvPr>
          <p:cNvSpPr>
            <a:spLocks noGrp="1" noRot="1" noChangeAspect="1"/>
          </p:cNvSpPr>
          <p:nvPr>
            <p:ph type="sldImg" idx="2"/>
          </p:nvPr>
        </p:nvSpPr>
        <p:spPr>
          <a:xfrm>
            <a:off x="909638" y="744538"/>
            <a:ext cx="4964112"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xmlns="" id="{8794E345-97E5-4EC9-A113-B059E6DC583E}"/>
              </a:ext>
            </a:extLst>
          </p:cNvPr>
          <p:cNvSpPr>
            <a:spLocks noGrp="1"/>
          </p:cNvSpPr>
          <p:nvPr>
            <p:ph type="body" sz="quarter" idx="3"/>
          </p:nvPr>
        </p:nvSpPr>
        <p:spPr>
          <a:xfrm>
            <a:off x="677863" y="4714875"/>
            <a:ext cx="54260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xmlns="" id="{6BBB7259-85ED-4251-89B0-C0479DC2C8D5}"/>
              </a:ext>
            </a:extLst>
          </p:cNvPr>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a:extLst>
              <a:ext uri="{FF2B5EF4-FFF2-40B4-BE49-F238E27FC236}">
                <a16:creationId xmlns:a16="http://schemas.microsoft.com/office/drawing/2014/main" xmlns="" id="{32F2D96A-7213-434D-AB8F-9935C5FB7465}"/>
              </a:ext>
            </a:extLst>
          </p:cNvPr>
          <p:cNvSpPr>
            <a:spLocks noGrp="1"/>
          </p:cNvSpPr>
          <p:nvPr>
            <p:ph type="sldNum" sz="quarter" idx="5"/>
          </p:nvPr>
        </p:nvSpPr>
        <p:spPr>
          <a:xfrm>
            <a:off x="3841750" y="9428163"/>
            <a:ext cx="2938463"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758B3F-59AE-4495-A93D-7B14ABB5BE0A}" type="slidenum">
              <a:rPr lang="ru-RU" altLang="ru-RU"/>
              <a:pPr/>
              <a:t>‹#›</a:t>
            </a:fld>
            <a:endParaRPr lang="ru-RU" altLang="ru-RU"/>
          </a:p>
        </p:txBody>
      </p:sp>
    </p:spTree>
    <p:extLst>
      <p:ext uri="{BB962C8B-B14F-4D97-AF65-F5344CB8AC3E}">
        <p14:creationId xmlns:p14="http://schemas.microsoft.com/office/powerpoint/2010/main" val="1204361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206DDD93-6206-4135-8804-F7273B59A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xmlns="" id="{42C6DFD3-5F7F-4060-B200-467AF34A84EF}"/>
              </a:ext>
            </a:extLst>
          </p:cNvPr>
          <p:cNvSpPr>
            <a:spLocks noGrp="1"/>
          </p:cNvSpPr>
          <p:nvPr>
            <p:ph type="body" idx="1"/>
          </p:nvPr>
        </p:nvSpPr>
        <p:spPr bwMode="auto">
          <a:xfrm>
            <a:off x="904875" y="4714875"/>
            <a:ext cx="49720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D9F668AD-20A6-4526-8613-7CAD536347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xmlns="" id="{23C0B79B-F6E5-494F-9C5B-26CD7D08165B}"/>
              </a:ext>
            </a:extLst>
          </p:cNvPr>
          <p:cNvSpPr>
            <a:spLocks noGrp="1"/>
          </p:cNvSpPr>
          <p:nvPr>
            <p:ph type="body" idx="1"/>
          </p:nvPr>
        </p:nvSpPr>
        <p:spPr bwMode="auto">
          <a:xfrm>
            <a:off x="904875" y="4714875"/>
            <a:ext cx="49720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AAB8706D-D7ED-4146-8811-7846E28269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xmlns="" id="{26D99D8B-E31B-4877-922C-5E2809F719B3}"/>
              </a:ext>
            </a:extLst>
          </p:cNvPr>
          <p:cNvSpPr>
            <a:spLocks noGrp="1"/>
          </p:cNvSpPr>
          <p:nvPr>
            <p:ph type="body" idx="1"/>
          </p:nvPr>
        </p:nvSpPr>
        <p:spPr bwMode="auto">
          <a:xfrm>
            <a:off x="904875" y="4714875"/>
            <a:ext cx="49720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a:extLst>
              <a:ext uri="{FF2B5EF4-FFF2-40B4-BE49-F238E27FC236}">
                <a16:creationId xmlns:a16="http://schemas.microsoft.com/office/drawing/2014/main" xmlns="" id="{1F1F4E22-973C-4AF4-997C-5065F7F29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عنصر نائب للملاحظات 2">
            <a:extLst>
              <a:ext uri="{FF2B5EF4-FFF2-40B4-BE49-F238E27FC236}">
                <a16:creationId xmlns:a16="http://schemas.microsoft.com/office/drawing/2014/main" xmlns="" id="{92D484BD-A299-4C0C-8438-D83749C69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ru-RU">
              <a:cs typeface="Arial" panose="020B0604020202020204" pitchFamily="34" charset="0"/>
            </a:endParaRPr>
          </a:p>
        </p:txBody>
      </p:sp>
      <p:sp>
        <p:nvSpPr>
          <p:cNvPr id="56324" name="عنصر نائب لرقم الشريحة 3">
            <a:extLst>
              <a:ext uri="{FF2B5EF4-FFF2-40B4-BE49-F238E27FC236}">
                <a16:creationId xmlns:a16="http://schemas.microsoft.com/office/drawing/2014/main" xmlns="" id="{37D99B4B-1B4C-446B-A2B1-CF3B43766E48}"/>
              </a:ext>
            </a:extLst>
          </p:cNvPr>
          <p:cNvSpPr txBox="1">
            <a:spLocks noGrp="1"/>
          </p:cNvSpPr>
          <p:nvPr/>
        </p:nvSpPr>
        <p:spPr bwMode="auto">
          <a:xfrm>
            <a:off x="1588" y="942816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FD534C41-4AB2-40D0-B825-E1FBE6BE4BFB}" type="slidenum">
              <a:rPr lang="ar-SA" altLang="ru-RU" sz="1200"/>
              <a:pPr algn="l" eaLnBrk="1" hangingPunct="1"/>
              <a:t>37</a:t>
            </a:fld>
            <a:endParaRPr lang="ar-SA" alt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xmlns="" id="{12DBD88A-16D5-4635-B59F-39D1730F89AA}"/>
              </a:ext>
            </a:extLst>
          </p:cNvPr>
          <p:cNvSpPr>
            <a:spLocks noGrp="1" noChangeArrowheads="1"/>
          </p:cNvSpPr>
          <p:nvPr>
            <p:ph type="dt" sz="half" idx="10"/>
          </p:nvPr>
        </p:nvSpPr>
        <p:spPr>
          <a:ln/>
        </p:spPr>
        <p:txBody>
          <a:bodyPr/>
          <a:lstStyle>
            <a:lvl1pPr>
              <a:defRPr/>
            </a:lvl1pPr>
          </a:lstStyle>
          <a:p>
            <a:pPr>
              <a:defRPr/>
            </a:pPr>
            <a:fld id="{1D49F7AC-D622-4E24-9D1F-F111FC1D24FC}" type="datetimeFigureOut">
              <a:rPr lang="ru-RU"/>
              <a:pPr>
                <a:defRPr/>
              </a:pPr>
              <a:t>15.11.2021</a:t>
            </a:fld>
            <a:endParaRPr lang="ru-RU"/>
          </a:p>
        </p:txBody>
      </p:sp>
      <p:sp>
        <p:nvSpPr>
          <p:cNvPr id="5" name="Rectangle 5">
            <a:extLst>
              <a:ext uri="{FF2B5EF4-FFF2-40B4-BE49-F238E27FC236}">
                <a16:creationId xmlns:a16="http://schemas.microsoft.com/office/drawing/2014/main" xmlns="" id="{7A5D4888-E6CC-45BC-B474-ED051FCFCE1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59A47342-011E-4C71-84C3-3BF28219398B}"/>
              </a:ext>
            </a:extLst>
          </p:cNvPr>
          <p:cNvSpPr>
            <a:spLocks noGrp="1" noChangeArrowheads="1"/>
          </p:cNvSpPr>
          <p:nvPr>
            <p:ph type="sldNum" sz="quarter" idx="12"/>
          </p:nvPr>
        </p:nvSpPr>
        <p:spPr>
          <a:ln/>
        </p:spPr>
        <p:txBody>
          <a:bodyPr/>
          <a:lstStyle>
            <a:lvl1pPr>
              <a:defRPr/>
            </a:lvl1pPr>
          </a:lstStyle>
          <a:p>
            <a:fld id="{98E04947-E4A4-41AA-978A-E1AFCB1CE190}" type="slidenum">
              <a:rPr lang="ru-RU" altLang="ru-RU"/>
              <a:pPr/>
              <a:t>‹#›</a:t>
            </a:fld>
            <a:endParaRPr lang="ru-RU" altLang="ru-RU"/>
          </a:p>
        </p:txBody>
      </p:sp>
    </p:spTree>
    <p:extLst>
      <p:ext uri="{BB962C8B-B14F-4D97-AF65-F5344CB8AC3E}">
        <p14:creationId xmlns:p14="http://schemas.microsoft.com/office/powerpoint/2010/main" val="122991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35BA99EF-1119-491C-986C-A64096F99888}"/>
              </a:ext>
            </a:extLst>
          </p:cNvPr>
          <p:cNvSpPr>
            <a:spLocks noGrp="1" noChangeArrowheads="1"/>
          </p:cNvSpPr>
          <p:nvPr>
            <p:ph type="dt" sz="half" idx="10"/>
          </p:nvPr>
        </p:nvSpPr>
        <p:spPr>
          <a:ln/>
        </p:spPr>
        <p:txBody>
          <a:bodyPr/>
          <a:lstStyle>
            <a:lvl1pPr>
              <a:defRPr/>
            </a:lvl1pPr>
          </a:lstStyle>
          <a:p>
            <a:pPr>
              <a:defRPr/>
            </a:pPr>
            <a:fld id="{A8EE917F-265B-4200-A21B-B371D7163236}" type="datetimeFigureOut">
              <a:rPr lang="ru-RU"/>
              <a:pPr>
                <a:defRPr/>
              </a:pPr>
              <a:t>15.11.2021</a:t>
            </a:fld>
            <a:endParaRPr lang="ru-RU"/>
          </a:p>
        </p:txBody>
      </p:sp>
      <p:sp>
        <p:nvSpPr>
          <p:cNvPr id="5" name="Rectangle 5">
            <a:extLst>
              <a:ext uri="{FF2B5EF4-FFF2-40B4-BE49-F238E27FC236}">
                <a16:creationId xmlns:a16="http://schemas.microsoft.com/office/drawing/2014/main" xmlns="" id="{4DABB162-E71F-4C26-8FBA-F2F16595390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CEFFD002-42FC-40F7-848F-95359F87CCAB}"/>
              </a:ext>
            </a:extLst>
          </p:cNvPr>
          <p:cNvSpPr>
            <a:spLocks noGrp="1" noChangeArrowheads="1"/>
          </p:cNvSpPr>
          <p:nvPr>
            <p:ph type="sldNum" sz="quarter" idx="12"/>
          </p:nvPr>
        </p:nvSpPr>
        <p:spPr>
          <a:ln/>
        </p:spPr>
        <p:txBody>
          <a:bodyPr/>
          <a:lstStyle>
            <a:lvl1pPr>
              <a:defRPr/>
            </a:lvl1pPr>
          </a:lstStyle>
          <a:p>
            <a:fld id="{9D2F7737-445D-4BA9-8523-C12233AC624D}" type="slidenum">
              <a:rPr lang="ru-RU" altLang="ru-RU"/>
              <a:pPr/>
              <a:t>‹#›</a:t>
            </a:fld>
            <a:endParaRPr lang="ru-RU" altLang="ru-RU"/>
          </a:p>
        </p:txBody>
      </p:sp>
    </p:spTree>
    <p:extLst>
      <p:ext uri="{BB962C8B-B14F-4D97-AF65-F5344CB8AC3E}">
        <p14:creationId xmlns:p14="http://schemas.microsoft.com/office/powerpoint/2010/main" val="219686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2D527E2B-90E2-49AF-839A-B93A8372BB3F}"/>
              </a:ext>
            </a:extLst>
          </p:cNvPr>
          <p:cNvSpPr>
            <a:spLocks noGrp="1" noChangeArrowheads="1"/>
          </p:cNvSpPr>
          <p:nvPr>
            <p:ph type="dt" sz="half" idx="10"/>
          </p:nvPr>
        </p:nvSpPr>
        <p:spPr>
          <a:ln/>
        </p:spPr>
        <p:txBody>
          <a:bodyPr/>
          <a:lstStyle>
            <a:lvl1pPr>
              <a:defRPr/>
            </a:lvl1pPr>
          </a:lstStyle>
          <a:p>
            <a:pPr>
              <a:defRPr/>
            </a:pPr>
            <a:fld id="{D4B5DA08-04A6-4BE7-9E9C-82D68401BDF6}" type="datetimeFigureOut">
              <a:rPr lang="ru-RU"/>
              <a:pPr>
                <a:defRPr/>
              </a:pPr>
              <a:t>15.11.2021</a:t>
            </a:fld>
            <a:endParaRPr lang="ru-RU"/>
          </a:p>
        </p:txBody>
      </p:sp>
      <p:sp>
        <p:nvSpPr>
          <p:cNvPr id="5" name="Rectangle 5">
            <a:extLst>
              <a:ext uri="{FF2B5EF4-FFF2-40B4-BE49-F238E27FC236}">
                <a16:creationId xmlns:a16="http://schemas.microsoft.com/office/drawing/2014/main" xmlns="" id="{599D5AAA-BE3E-4236-BE0B-7D34F3CE064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B15FDF4C-D4E2-4D48-A3EE-FDB1E7DCBA94}"/>
              </a:ext>
            </a:extLst>
          </p:cNvPr>
          <p:cNvSpPr>
            <a:spLocks noGrp="1" noChangeArrowheads="1"/>
          </p:cNvSpPr>
          <p:nvPr>
            <p:ph type="sldNum" sz="quarter" idx="12"/>
          </p:nvPr>
        </p:nvSpPr>
        <p:spPr>
          <a:ln/>
        </p:spPr>
        <p:txBody>
          <a:bodyPr/>
          <a:lstStyle>
            <a:lvl1pPr>
              <a:defRPr/>
            </a:lvl1pPr>
          </a:lstStyle>
          <a:p>
            <a:fld id="{E0E6D32F-83AF-48EC-AE7C-D9F6507BB0BE}" type="slidenum">
              <a:rPr lang="ru-RU" altLang="ru-RU"/>
              <a:pPr/>
              <a:t>‹#›</a:t>
            </a:fld>
            <a:endParaRPr lang="ru-RU" altLang="ru-RU"/>
          </a:p>
        </p:txBody>
      </p:sp>
    </p:spTree>
    <p:extLst>
      <p:ext uri="{BB962C8B-B14F-4D97-AF65-F5344CB8AC3E}">
        <p14:creationId xmlns:p14="http://schemas.microsoft.com/office/powerpoint/2010/main" val="296523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1546"/>
            <a:ext cx="7772400" cy="1470025"/>
          </a:xfrm>
        </p:spPr>
        <p:txBody>
          <a:bodyPr/>
          <a:lstStyle/>
          <a:p>
            <a:r>
              <a:rPr lang="ru-RU"/>
              <a:t>Образец заголовка</a:t>
            </a:r>
            <a:endParaRPr lang="fr-FR"/>
          </a:p>
        </p:txBody>
      </p:sp>
      <p:sp>
        <p:nvSpPr>
          <p:cNvPr id="3" name="Subtitle 2"/>
          <p:cNvSpPr>
            <a:spLocks noGrp="1"/>
          </p:cNvSpPr>
          <p:nvPr>
            <p:ph type="subTitle" idx="1"/>
          </p:nvPr>
        </p:nvSpPr>
        <p:spPr>
          <a:xfrm>
            <a:off x="1371600" y="5105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fr-FR"/>
          </a:p>
        </p:txBody>
      </p:sp>
    </p:spTree>
    <p:extLst>
      <p:ext uri="{BB962C8B-B14F-4D97-AF65-F5344CB8AC3E}">
        <p14:creationId xmlns:p14="http://schemas.microsoft.com/office/powerpoint/2010/main" val="3725488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Christophe\Desktop\NEW SHOWEET\CHIMIE\fond_medecine3.jpg">
            <a:extLst>
              <a:ext uri="{FF2B5EF4-FFF2-40B4-BE49-F238E27FC236}">
                <a16:creationId xmlns:a16="http://schemas.microsoft.com/office/drawing/2014/main" xmlns="" id="{18D9FF84-0EFF-4572-9895-12C0C36BBD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8662" y="2071678"/>
            <a:ext cx="7772400" cy="1470025"/>
          </a:xfrm>
        </p:spPr>
        <p:txBody>
          <a:bodyPr>
            <a:normAutofit/>
          </a:bodyPr>
          <a:lstStyle>
            <a:lvl1pPr>
              <a:defRPr sz="4000" b="1" cap="small" baseline="0">
                <a:solidFill>
                  <a:schemeClr val="tx1">
                    <a:lumMod val="85000"/>
                    <a:lumOff val="15000"/>
                  </a:schemeClr>
                </a:solidFill>
              </a:defRPr>
            </a:lvl1pPr>
          </a:lstStyle>
          <a:p>
            <a:r>
              <a:rPr lang="ru-RU" noProof="0"/>
              <a:t>Образец заголовка</a:t>
            </a:r>
            <a:endParaRPr lang="en-US" noProof="0"/>
          </a:p>
        </p:txBody>
      </p:sp>
      <p:sp>
        <p:nvSpPr>
          <p:cNvPr id="3" name="Subtitle 2"/>
          <p:cNvSpPr>
            <a:spLocks noGrp="1"/>
          </p:cNvSpPr>
          <p:nvPr>
            <p:ph type="subTitle" idx="1"/>
          </p:nvPr>
        </p:nvSpPr>
        <p:spPr>
          <a:xfrm>
            <a:off x="1571604" y="1214422"/>
            <a:ext cx="6400800" cy="714380"/>
          </a:xfrm>
        </p:spPr>
        <p:txBody>
          <a:bodyPr anchor="ctr"/>
          <a:lstStyle>
            <a:lvl1pPr marL="0" indent="0" algn="ctr">
              <a:buNone/>
              <a:defRPr cap="small" baseline="0">
                <a:solidFill>
                  <a:srgbClr val="0195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a:t>Образец подзаголовка</a:t>
            </a:r>
            <a:endParaRPr lang="en-US" noProof="0"/>
          </a:p>
        </p:txBody>
      </p:sp>
    </p:spTree>
    <p:extLst>
      <p:ext uri="{BB962C8B-B14F-4D97-AF65-F5344CB8AC3E}">
        <p14:creationId xmlns:p14="http://schemas.microsoft.com/office/powerpoint/2010/main" val="152495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2" descr="C:\Users\Christophe\Desktop\NEW SHOWEET\CHIMIE\fond_medecine4.jpg">
            <a:extLst>
              <a:ext uri="{FF2B5EF4-FFF2-40B4-BE49-F238E27FC236}">
                <a16:creationId xmlns:a16="http://schemas.microsoft.com/office/drawing/2014/main" xmlns="" id="{4AEEB87E-C4CE-464F-90F4-5F317F3BD9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28794" y="274638"/>
            <a:ext cx="6929486" cy="1143000"/>
          </a:xfrm>
        </p:spPr>
        <p:txBody>
          <a:bodyPr>
            <a:normAutofit/>
          </a:bodyPr>
          <a:lstStyle>
            <a:lvl1pPr algn="l">
              <a:defRPr sz="3600" b="1">
                <a:solidFill>
                  <a:schemeClr val="tx1">
                    <a:lumMod val="85000"/>
                    <a:lumOff val="15000"/>
                  </a:schemeClr>
                </a:solidFill>
              </a:defRPr>
            </a:lvl1pPr>
          </a:lstStyle>
          <a:p>
            <a:r>
              <a:rPr lang="ru-RU" noProof="0"/>
              <a:t>Образец заголовка</a:t>
            </a:r>
            <a:endParaRPr lang="en-US" noProof="0"/>
          </a:p>
        </p:txBody>
      </p:sp>
      <p:sp>
        <p:nvSpPr>
          <p:cNvPr id="3" name="Content Placeholder 2"/>
          <p:cNvSpPr>
            <a:spLocks noGrp="1"/>
          </p:cNvSpPr>
          <p:nvPr>
            <p:ph idx="1"/>
          </p:nvPr>
        </p:nvSpPr>
        <p:spPr>
          <a:xfrm>
            <a:off x="1928794" y="1600200"/>
            <a:ext cx="6929486" cy="4525963"/>
          </a:xfrm>
        </p:spPr>
        <p:txBody>
          <a:bodyPr/>
          <a:lstStyle>
            <a:lvl1pPr algn="l">
              <a:defRPr>
                <a:solidFill>
                  <a:srgbClr val="0195FF"/>
                </a:solidFill>
              </a:defRPr>
            </a:lvl1pPr>
            <a:lvl2pPr algn="l">
              <a:defRPr>
                <a:solidFill>
                  <a:srgbClr val="0195FF"/>
                </a:solidFill>
              </a:defRPr>
            </a:lvl2pPr>
            <a:lvl3pPr algn="l">
              <a:defRPr>
                <a:solidFill>
                  <a:srgbClr val="0195FF"/>
                </a:solidFill>
              </a:defRPr>
            </a:lvl3pPr>
            <a:lvl4pPr algn="l">
              <a:defRPr>
                <a:solidFill>
                  <a:srgbClr val="0195FF"/>
                </a:solidFill>
              </a:defRPr>
            </a:lvl4pPr>
            <a:lvl5pPr algn="l">
              <a:defRPr>
                <a:solidFill>
                  <a:srgbClr val="0195FF"/>
                </a:solidFil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5" name="Footer Placeholder 4">
            <a:extLst>
              <a:ext uri="{FF2B5EF4-FFF2-40B4-BE49-F238E27FC236}">
                <a16:creationId xmlns:a16="http://schemas.microsoft.com/office/drawing/2014/main" xmlns="" id="{79EC0509-AC97-4FFF-B47A-EB04B078FA0D}"/>
              </a:ext>
            </a:extLst>
          </p:cNvPr>
          <p:cNvSpPr>
            <a:spLocks noGrp="1"/>
          </p:cNvSpPr>
          <p:nvPr>
            <p:ph type="ftr" sz="quarter" idx="10"/>
          </p:nvPr>
        </p:nvSpPr>
        <p:spPr>
          <a:xfrm>
            <a:off x="4786313" y="6356350"/>
            <a:ext cx="2895600" cy="365125"/>
          </a:xfrm>
        </p:spPr>
        <p:txBody>
          <a:bodyPr/>
          <a:lstStyle>
            <a:lvl1pPr algn="r">
              <a:defRPr>
                <a:solidFill>
                  <a:schemeClr val="tx1">
                    <a:lumMod val="75000"/>
                    <a:lumOff val="25000"/>
                  </a:schemeClr>
                </a:solidFill>
              </a:defRPr>
            </a:lvl1pPr>
          </a:lstStyle>
          <a:p>
            <a:pPr>
              <a:defRPr/>
            </a:pPr>
            <a:endParaRPr lang="ru-RU"/>
          </a:p>
        </p:txBody>
      </p:sp>
      <p:sp>
        <p:nvSpPr>
          <p:cNvPr id="6" name="Slide Number Placeholder 5">
            <a:extLst>
              <a:ext uri="{FF2B5EF4-FFF2-40B4-BE49-F238E27FC236}">
                <a16:creationId xmlns:a16="http://schemas.microsoft.com/office/drawing/2014/main" xmlns="" id="{AA5332E4-9329-4E15-A824-16813928F661}"/>
              </a:ext>
            </a:extLst>
          </p:cNvPr>
          <p:cNvSpPr>
            <a:spLocks noGrp="1"/>
          </p:cNvSpPr>
          <p:nvPr>
            <p:ph type="sldNum" sz="quarter" idx="11"/>
          </p:nvPr>
        </p:nvSpPr>
        <p:spPr>
          <a:xfrm>
            <a:off x="7815263" y="6356350"/>
            <a:ext cx="1042987" cy="365125"/>
          </a:xfrm>
        </p:spPr>
        <p:txBody>
          <a:bodyPr/>
          <a:lstStyle>
            <a:lvl1pPr>
              <a:defRPr>
                <a:solidFill>
                  <a:srgbClr val="404040"/>
                </a:solidFill>
              </a:defRPr>
            </a:lvl1pPr>
          </a:lstStyle>
          <a:p>
            <a:fld id="{52786273-BEBE-4C9E-A876-7A34A4F9F2CF}" type="slidenum">
              <a:rPr lang="ru-RU" altLang="ru-RU"/>
              <a:pPr/>
              <a:t>‹#›</a:t>
            </a:fld>
            <a:endParaRPr lang="ru-RU" altLang="ru-RU"/>
          </a:p>
        </p:txBody>
      </p:sp>
    </p:spTree>
    <p:extLst>
      <p:ext uri="{BB962C8B-B14F-4D97-AF65-F5344CB8AC3E}">
        <p14:creationId xmlns:p14="http://schemas.microsoft.com/office/powerpoint/2010/main" val="110756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2" descr="C:\Users\Christophe\Desktop\NEW SHOWEET\CHIMIE\fond_medecine1.jpg">
            <a:extLst>
              <a:ext uri="{FF2B5EF4-FFF2-40B4-BE49-F238E27FC236}">
                <a16:creationId xmlns:a16="http://schemas.microsoft.com/office/drawing/2014/main" xmlns="" id="{62C7811E-2F35-456A-82C4-19AA303855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28662" y="2071678"/>
            <a:ext cx="7772400" cy="1470025"/>
          </a:xfrm>
        </p:spPr>
        <p:txBody>
          <a:bodyPr>
            <a:normAutofit/>
          </a:bodyPr>
          <a:lstStyle>
            <a:lvl1pPr>
              <a:defRPr sz="4000" b="1" cap="small" baseline="0">
                <a:solidFill>
                  <a:schemeClr val="tx1">
                    <a:lumMod val="85000"/>
                    <a:lumOff val="15000"/>
                  </a:schemeClr>
                </a:solidFill>
              </a:defRPr>
            </a:lvl1pPr>
          </a:lstStyle>
          <a:p>
            <a:r>
              <a:rPr lang="ru-RU" noProof="0"/>
              <a:t>Образец заголовка</a:t>
            </a:r>
            <a:endParaRPr lang="en-US" noProof="0"/>
          </a:p>
        </p:txBody>
      </p:sp>
      <p:sp>
        <p:nvSpPr>
          <p:cNvPr id="3" name="Subtitle 2"/>
          <p:cNvSpPr>
            <a:spLocks noGrp="1"/>
          </p:cNvSpPr>
          <p:nvPr>
            <p:ph type="subTitle" idx="1"/>
          </p:nvPr>
        </p:nvSpPr>
        <p:spPr>
          <a:xfrm>
            <a:off x="1571604" y="1214422"/>
            <a:ext cx="6400800" cy="714380"/>
          </a:xfrm>
        </p:spPr>
        <p:txBody>
          <a:bodyPr anchor="ctr"/>
          <a:lstStyle>
            <a:lvl1pPr marL="0" indent="0" algn="ctr">
              <a:buNone/>
              <a:defRPr cap="sm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a:t>Образец подзаголовка</a:t>
            </a:r>
            <a:endParaRPr lang="en-US" noProof="0"/>
          </a:p>
        </p:txBody>
      </p:sp>
    </p:spTree>
    <p:extLst>
      <p:ext uri="{BB962C8B-B14F-4D97-AF65-F5344CB8AC3E}">
        <p14:creationId xmlns:p14="http://schemas.microsoft.com/office/powerpoint/2010/main" val="333904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C:\Users\Christophe\Desktop\NEW SHOWEET\CHIMIE\fond_medecine2.jpg">
            <a:extLst>
              <a:ext uri="{FF2B5EF4-FFF2-40B4-BE49-F238E27FC236}">
                <a16:creationId xmlns:a16="http://schemas.microsoft.com/office/drawing/2014/main" xmlns="" id="{36CDC9C0-A8C2-430A-BD2E-A2AC6C757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28794" y="274638"/>
            <a:ext cx="6929486" cy="1143000"/>
          </a:xfrm>
        </p:spPr>
        <p:txBody>
          <a:bodyPr>
            <a:normAutofit/>
          </a:bodyPr>
          <a:lstStyle>
            <a:lvl1pPr algn="l">
              <a:defRPr sz="3600" b="1">
                <a:solidFill>
                  <a:schemeClr val="tx1">
                    <a:lumMod val="85000"/>
                    <a:lumOff val="15000"/>
                  </a:schemeClr>
                </a:solidFill>
              </a:defRPr>
            </a:lvl1pPr>
          </a:lstStyle>
          <a:p>
            <a:r>
              <a:rPr lang="ru-RU" noProof="0"/>
              <a:t>Образец заголовка</a:t>
            </a:r>
            <a:endParaRPr lang="en-US" noProof="0"/>
          </a:p>
        </p:txBody>
      </p:sp>
      <p:sp>
        <p:nvSpPr>
          <p:cNvPr id="3" name="Content Placeholder 2"/>
          <p:cNvSpPr>
            <a:spLocks noGrp="1"/>
          </p:cNvSpPr>
          <p:nvPr>
            <p:ph idx="1"/>
          </p:nvPr>
        </p:nvSpPr>
        <p:spPr>
          <a:xfrm>
            <a:off x="1928794" y="1600200"/>
            <a:ext cx="6929486" cy="4525963"/>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5" name="Footer Placeholder 4">
            <a:extLst>
              <a:ext uri="{FF2B5EF4-FFF2-40B4-BE49-F238E27FC236}">
                <a16:creationId xmlns:a16="http://schemas.microsoft.com/office/drawing/2014/main" xmlns="" id="{97FA1902-8358-4B69-BB44-8E8DD1A1DD35}"/>
              </a:ext>
            </a:extLst>
          </p:cNvPr>
          <p:cNvSpPr>
            <a:spLocks noGrp="1"/>
          </p:cNvSpPr>
          <p:nvPr>
            <p:ph type="ftr" sz="quarter" idx="10"/>
          </p:nvPr>
        </p:nvSpPr>
        <p:spPr>
          <a:xfrm>
            <a:off x="4786313" y="6356350"/>
            <a:ext cx="2895600" cy="365125"/>
          </a:xfrm>
        </p:spPr>
        <p:txBody>
          <a:bodyPr/>
          <a:lstStyle>
            <a:lvl1pPr algn="r">
              <a:defRPr>
                <a:solidFill>
                  <a:schemeClr val="bg1"/>
                </a:solidFill>
              </a:defRPr>
            </a:lvl1pPr>
          </a:lstStyle>
          <a:p>
            <a:pPr>
              <a:defRPr/>
            </a:pPr>
            <a:endParaRPr lang="ru-RU"/>
          </a:p>
        </p:txBody>
      </p:sp>
      <p:sp>
        <p:nvSpPr>
          <p:cNvPr id="6" name="Slide Number Placeholder 5">
            <a:extLst>
              <a:ext uri="{FF2B5EF4-FFF2-40B4-BE49-F238E27FC236}">
                <a16:creationId xmlns:a16="http://schemas.microsoft.com/office/drawing/2014/main" xmlns="" id="{41F22F12-A5A6-4B0C-964A-E131A9B36C03}"/>
              </a:ext>
            </a:extLst>
          </p:cNvPr>
          <p:cNvSpPr>
            <a:spLocks noGrp="1"/>
          </p:cNvSpPr>
          <p:nvPr>
            <p:ph type="sldNum" sz="quarter" idx="11"/>
          </p:nvPr>
        </p:nvSpPr>
        <p:spPr>
          <a:xfrm>
            <a:off x="7815263" y="6356350"/>
            <a:ext cx="1042987" cy="365125"/>
          </a:xfrm>
        </p:spPr>
        <p:txBody>
          <a:bodyPr/>
          <a:lstStyle>
            <a:lvl1pPr>
              <a:defRPr>
                <a:solidFill>
                  <a:schemeClr val="bg1"/>
                </a:solidFill>
              </a:defRPr>
            </a:lvl1pPr>
          </a:lstStyle>
          <a:p>
            <a:fld id="{4A020E7F-98AF-4EAD-8B04-79CF0299253D}" type="slidenum">
              <a:rPr lang="ru-RU" altLang="ru-RU"/>
              <a:pPr/>
              <a:t>‹#›</a:t>
            </a:fld>
            <a:endParaRPr lang="ru-RU" altLang="ru-RU"/>
          </a:p>
        </p:txBody>
      </p:sp>
    </p:spTree>
    <p:extLst>
      <p:ext uri="{BB962C8B-B14F-4D97-AF65-F5344CB8AC3E}">
        <p14:creationId xmlns:p14="http://schemas.microsoft.com/office/powerpoint/2010/main" val="1130137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83C97D4-486B-4AC0-9BA6-F2AB9C00ADE1}"/>
              </a:ext>
            </a:extLst>
          </p:cNvPr>
          <p:cNvSpPr>
            <a:spLocks noGrp="1"/>
          </p:cNvSpPr>
          <p:nvPr>
            <p:ph type="dt" sz="half" idx="10"/>
          </p:nvPr>
        </p:nvSpPr>
        <p:spPr/>
        <p:txBody>
          <a:bodyPr/>
          <a:lstStyle>
            <a:lvl1pPr>
              <a:defRPr/>
            </a:lvl1pPr>
          </a:lstStyle>
          <a:p>
            <a:pPr>
              <a:defRPr/>
            </a:pPr>
            <a:fld id="{48CA35DD-F560-4E5A-8466-21056D1AC558}" type="datetimeFigureOut">
              <a:rPr lang="ru-RU"/>
              <a:pPr>
                <a:defRPr/>
              </a:pPr>
              <a:t>15.11.2021</a:t>
            </a:fld>
            <a:endParaRPr lang="ru-RU"/>
          </a:p>
        </p:txBody>
      </p:sp>
      <p:sp>
        <p:nvSpPr>
          <p:cNvPr id="3" name="Footer Placeholder 4">
            <a:extLst>
              <a:ext uri="{FF2B5EF4-FFF2-40B4-BE49-F238E27FC236}">
                <a16:creationId xmlns:a16="http://schemas.microsoft.com/office/drawing/2014/main" xmlns="" id="{7D996602-0E87-46C1-A943-6B7050CF6816}"/>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xmlns="" id="{3378CD87-8718-4986-85C5-4A7AF75BE1C2}"/>
              </a:ext>
            </a:extLst>
          </p:cNvPr>
          <p:cNvSpPr>
            <a:spLocks noGrp="1"/>
          </p:cNvSpPr>
          <p:nvPr>
            <p:ph type="sldNum" sz="quarter" idx="12"/>
          </p:nvPr>
        </p:nvSpPr>
        <p:spPr/>
        <p:txBody>
          <a:bodyPr/>
          <a:lstStyle>
            <a:lvl1pPr>
              <a:defRPr/>
            </a:lvl1pPr>
          </a:lstStyle>
          <a:p>
            <a:fld id="{DA0E541E-AC22-4B5F-BD87-235CE36EAF32}" type="slidenum">
              <a:rPr lang="ru-RU" altLang="ru-RU"/>
              <a:pPr/>
              <a:t>‹#›</a:t>
            </a:fld>
            <a:endParaRPr lang="ru-RU" altLang="ru-RU"/>
          </a:p>
        </p:txBody>
      </p:sp>
    </p:spTree>
    <p:extLst>
      <p:ext uri="{BB962C8B-B14F-4D97-AF65-F5344CB8AC3E}">
        <p14:creationId xmlns:p14="http://schemas.microsoft.com/office/powerpoint/2010/main" val="52361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Date Placeholder 3">
            <a:extLst>
              <a:ext uri="{FF2B5EF4-FFF2-40B4-BE49-F238E27FC236}">
                <a16:creationId xmlns:a16="http://schemas.microsoft.com/office/drawing/2014/main" xmlns="" id="{A11CB950-14F4-45F8-BBB6-74F76105F20E}"/>
              </a:ext>
            </a:extLst>
          </p:cNvPr>
          <p:cNvSpPr>
            <a:spLocks noGrp="1"/>
          </p:cNvSpPr>
          <p:nvPr>
            <p:ph type="dt" sz="half" idx="10"/>
          </p:nvPr>
        </p:nvSpPr>
        <p:spPr/>
        <p:txBody>
          <a:bodyPr/>
          <a:lstStyle>
            <a:lvl1pPr>
              <a:defRPr/>
            </a:lvl1pPr>
          </a:lstStyle>
          <a:p>
            <a:pPr>
              <a:defRPr/>
            </a:pPr>
            <a:fld id="{96B8F544-FDF1-4E72-BAD4-BA17FBA89339}" type="datetimeFigureOut">
              <a:rPr lang="ru-RU"/>
              <a:pPr>
                <a:defRPr/>
              </a:pPr>
              <a:t>15.11.2021</a:t>
            </a:fld>
            <a:endParaRPr lang="ru-RU"/>
          </a:p>
        </p:txBody>
      </p:sp>
      <p:sp>
        <p:nvSpPr>
          <p:cNvPr id="4" name="Footer Placeholder 4">
            <a:extLst>
              <a:ext uri="{FF2B5EF4-FFF2-40B4-BE49-F238E27FC236}">
                <a16:creationId xmlns:a16="http://schemas.microsoft.com/office/drawing/2014/main" xmlns="" id="{A3EAA5B9-857C-4C1E-9085-BABE8FC129AD}"/>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xmlns="" id="{2EB1ECF5-9AE0-4C4F-A366-EE93604326D1}"/>
              </a:ext>
            </a:extLst>
          </p:cNvPr>
          <p:cNvSpPr>
            <a:spLocks noGrp="1"/>
          </p:cNvSpPr>
          <p:nvPr>
            <p:ph type="sldNum" sz="quarter" idx="12"/>
          </p:nvPr>
        </p:nvSpPr>
        <p:spPr/>
        <p:txBody>
          <a:bodyPr/>
          <a:lstStyle>
            <a:lvl1pPr>
              <a:defRPr/>
            </a:lvl1pPr>
          </a:lstStyle>
          <a:p>
            <a:fld id="{5C08A414-8AF3-48BF-9C94-2A4292A7701A}" type="slidenum">
              <a:rPr lang="ru-RU" altLang="ru-RU"/>
              <a:pPr/>
              <a:t>‹#›</a:t>
            </a:fld>
            <a:endParaRPr lang="ru-RU" altLang="ru-RU"/>
          </a:p>
        </p:txBody>
      </p:sp>
    </p:spTree>
    <p:extLst>
      <p:ext uri="{BB962C8B-B14F-4D97-AF65-F5344CB8AC3E}">
        <p14:creationId xmlns:p14="http://schemas.microsoft.com/office/powerpoint/2010/main" val="1112282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D7685BC6-1D99-4D8C-97BD-C300F30E041B}"/>
              </a:ext>
            </a:extLst>
          </p:cNvPr>
          <p:cNvSpPr>
            <a:spLocks noGrp="1"/>
          </p:cNvSpPr>
          <p:nvPr>
            <p:ph type="dt" sz="half" idx="10"/>
          </p:nvPr>
        </p:nvSpPr>
        <p:spPr/>
        <p:txBody>
          <a:bodyPr/>
          <a:lstStyle>
            <a:lvl1pPr>
              <a:defRPr/>
            </a:lvl1pPr>
          </a:lstStyle>
          <a:p>
            <a:pPr>
              <a:defRPr/>
            </a:pPr>
            <a:fld id="{0E72FCF5-BF5D-484C-BB64-5781DC374657}" type="datetimeFigureOut">
              <a:rPr lang="en-US"/>
              <a:pPr>
                <a:defRPr/>
              </a:pPr>
              <a:t>11/15/2021</a:t>
            </a:fld>
            <a:endParaRPr lang="en-US"/>
          </a:p>
        </p:txBody>
      </p:sp>
      <p:sp>
        <p:nvSpPr>
          <p:cNvPr id="3" name="Espace réservé du pied de page 2">
            <a:extLst>
              <a:ext uri="{FF2B5EF4-FFF2-40B4-BE49-F238E27FC236}">
                <a16:creationId xmlns:a16="http://schemas.microsoft.com/office/drawing/2014/main" xmlns="" id="{156EC0DD-4089-403F-AFF7-9C36A638B151}"/>
              </a:ext>
            </a:extLst>
          </p:cNvPr>
          <p:cNvSpPr>
            <a:spLocks noGrp="1"/>
          </p:cNvSpPr>
          <p:nvPr>
            <p:ph type="ftr" sz="quarter" idx="11"/>
          </p:nvPr>
        </p:nvSpPr>
        <p:spPr/>
        <p:txBody>
          <a:bodyPr/>
          <a:lstStyle>
            <a:lvl1pPr>
              <a:defRPr/>
            </a:lvl1pPr>
          </a:lstStyle>
          <a:p>
            <a:pPr>
              <a:defRPr/>
            </a:pPr>
            <a:endParaRPr lang="en-US"/>
          </a:p>
        </p:txBody>
      </p:sp>
      <p:sp>
        <p:nvSpPr>
          <p:cNvPr id="4" name="Espace réservé du numéro de diapositive 3">
            <a:extLst>
              <a:ext uri="{FF2B5EF4-FFF2-40B4-BE49-F238E27FC236}">
                <a16:creationId xmlns:a16="http://schemas.microsoft.com/office/drawing/2014/main" xmlns="" id="{805EB020-9C3F-4635-A1A1-3E0331AA0079}"/>
              </a:ext>
            </a:extLst>
          </p:cNvPr>
          <p:cNvSpPr>
            <a:spLocks noGrp="1"/>
          </p:cNvSpPr>
          <p:nvPr>
            <p:ph type="sldNum" sz="quarter" idx="12"/>
          </p:nvPr>
        </p:nvSpPr>
        <p:spPr/>
        <p:txBody>
          <a:bodyPr/>
          <a:lstStyle>
            <a:lvl1pPr>
              <a:defRPr/>
            </a:lvl1pPr>
          </a:lstStyle>
          <a:p>
            <a:fld id="{CBFB8ED3-1829-42AB-801E-FB8D8C2DF3AE}" type="slidenum">
              <a:rPr lang="en-US" altLang="ru-RU"/>
              <a:pPr/>
              <a:t>‹#›</a:t>
            </a:fld>
            <a:endParaRPr lang="en-US" altLang="ru-RU"/>
          </a:p>
        </p:txBody>
      </p:sp>
    </p:spTree>
    <p:extLst>
      <p:ext uri="{BB962C8B-B14F-4D97-AF65-F5344CB8AC3E}">
        <p14:creationId xmlns:p14="http://schemas.microsoft.com/office/powerpoint/2010/main" val="52429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xmlns="" id="{764A9CC0-44D0-4564-9313-15B058C67734}"/>
              </a:ext>
            </a:extLst>
          </p:cNvPr>
          <p:cNvSpPr>
            <a:spLocks noGrp="1" noChangeArrowheads="1"/>
          </p:cNvSpPr>
          <p:nvPr>
            <p:ph type="dt" sz="half" idx="10"/>
          </p:nvPr>
        </p:nvSpPr>
        <p:spPr>
          <a:ln/>
        </p:spPr>
        <p:txBody>
          <a:bodyPr/>
          <a:lstStyle>
            <a:lvl1pPr>
              <a:defRPr/>
            </a:lvl1pPr>
          </a:lstStyle>
          <a:p>
            <a:pPr>
              <a:defRPr/>
            </a:pPr>
            <a:fld id="{3F2C357F-6C5C-41D7-B6DD-8C9E70EDF3D6}" type="datetimeFigureOut">
              <a:rPr lang="ru-RU"/>
              <a:pPr>
                <a:defRPr/>
              </a:pPr>
              <a:t>15.11.2021</a:t>
            </a:fld>
            <a:endParaRPr lang="ru-RU"/>
          </a:p>
        </p:txBody>
      </p:sp>
      <p:sp>
        <p:nvSpPr>
          <p:cNvPr id="5" name="Rectangle 5">
            <a:extLst>
              <a:ext uri="{FF2B5EF4-FFF2-40B4-BE49-F238E27FC236}">
                <a16:creationId xmlns:a16="http://schemas.microsoft.com/office/drawing/2014/main" xmlns="" id="{59457808-392F-48BE-B952-F9F32608679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66C9058B-F55D-468D-A15A-0658AEF71C10}"/>
              </a:ext>
            </a:extLst>
          </p:cNvPr>
          <p:cNvSpPr>
            <a:spLocks noGrp="1" noChangeArrowheads="1"/>
          </p:cNvSpPr>
          <p:nvPr>
            <p:ph type="sldNum" sz="quarter" idx="12"/>
          </p:nvPr>
        </p:nvSpPr>
        <p:spPr>
          <a:ln/>
        </p:spPr>
        <p:txBody>
          <a:bodyPr/>
          <a:lstStyle>
            <a:lvl1pPr>
              <a:defRPr/>
            </a:lvl1pPr>
          </a:lstStyle>
          <a:p>
            <a:fld id="{17AC9965-11D5-4518-AA0C-42BD751F65FB}" type="slidenum">
              <a:rPr lang="ru-RU" altLang="ru-RU"/>
              <a:pPr/>
              <a:t>‹#›</a:t>
            </a:fld>
            <a:endParaRPr lang="ru-RU" altLang="ru-RU"/>
          </a:p>
        </p:txBody>
      </p:sp>
    </p:spTree>
    <p:extLst>
      <p:ext uri="{BB962C8B-B14F-4D97-AF65-F5344CB8AC3E}">
        <p14:creationId xmlns:p14="http://schemas.microsoft.com/office/powerpoint/2010/main" val="118811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rtlCol="0">
            <a:normAutofit/>
          </a:bodyPr>
          <a:lstStyle>
            <a:lvl1pPr>
              <a:defRPr>
                <a:solidFill>
                  <a:schemeClr val="bg1"/>
                </a:solidFill>
              </a:defRPr>
            </a:lvl1pPr>
          </a:lstStyle>
          <a:p>
            <a:r>
              <a:rPr lang="ru-RU"/>
              <a:t>Образец заголовка</a:t>
            </a:r>
            <a:endParaRPr lang="en-US" dirty="0"/>
          </a:p>
        </p:txBody>
      </p:sp>
    </p:spTree>
    <p:extLst>
      <p:ext uri="{BB962C8B-B14F-4D97-AF65-F5344CB8AC3E}">
        <p14:creationId xmlns:p14="http://schemas.microsoft.com/office/powerpoint/2010/main" val="310840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xmlns="" id="{E68EC3B4-8982-44F3-B4C4-6A51B8A5FC48}"/>
              </a:ext>
            </a:extLst>
          </p:cNvPr>
          <p:cNvSpPr>
            <a:spLocks noGrp="1" noChangeArrowheads="1"/>
          </p:cNvSpPr>
          <p:nvPr>
            <p:ph type="dt" sz="half" idx="10"/>
          </p:nvPr>
        </p:nvSpPr>
        <p:spPr>
          <a:ln/>
        </p:spPr>
        <p:txBody>
          <a:bodyPr/>
          <a:lstStyle>
            <a:lvl1pPr>
              <a:defRPr/>
            </a:lvl1pPr>
          </a:lstStyle>
          <a:p>
            <a:pPr>
              <a:defRPr/>
            </a:pPr>
            <a:fld id="{24500F7B-6B3D-4A30-925F-0A4FC6BFCB19}" type="datetimeFigureOut">
              <a:rPr lang="ru-RU"/>
              <a:pPr>
                <a:defRPr/>
              </a:pPr>
              <a:t>15.11.2021</a:t>
            </a:fld>
            <a:endParaRPr lang="ru-RU"/>
          </a:p>
        </p:txBody>
      </p:sp>
      <p:sp>
        <p:nvSpPr>
          <p:cNvPr id="5" name="Rectangle 5">
            <a:extLst>
              <a:ext uri="{FF2B5EF4-FFF2-40B4-BE49-F238E27FC236}">
                <a16:creationId xmlns:a16="http://schemas.microsoft.com/office/drawing/2014/main" xmlns="" id="{36A2A504-9F8E-4D71-A538-84CBD5AA65E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xmlns="" id="{56EAEC9E-549F-4C73-930E-1C56CC566172}"/>
              </a:ext>
            </a:extLst>
          </p:cNvPr>
          <p:cNvSpPr>
            <a:spLocks noGrp="1" noChangeArrowheads="1"/>
          </p:cNvSpPr>
          <p:nvPr>
            <p:ph type="sldNum" sz="quarter" idx="12"/>
          </p:nvPr>
        </p:nvSpPr>
        <p:spPr>
          <a:ln/>
        </p:spPr>
        <p:txBody>
          <a:bodyPr/>
          <a:lstStyle>
            <a:lvl1pPr>
              <a:defRPr/>
            </a:lvl1pPr>
          </a:lstStyle>
          <a:p>
            <a:fld id="{C04D5D5E-1D4B-417B-BCF6-5627010380E1}" type="slidenum">
              <a:rPr lang="ru-RU" altLang="ru-RU"/>
              <a:pPr/>
              <a:t>‹#›</a:t>
            </a:fld>
            <a:endParaRPr lang="ru-RU" altLang="ru-RU"/>
          </a:p>
        </p:txBody>
      </p:sp>
    </p:spTree>
    <p:extLst>
      <p:ext uri="{BB962C8B-B14F-4D97-AF65-F5344CB8AC3E}">
        <p14:creationId xmlns:p14="http://schemas.microsoft.com/office/powerpoint/2010/main" val="212254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xmlns="" id="{BC595175-F33A-497C-A9E7-F9B2AD88AD13}"/>
              </a:ext>
            </a:extLst>
          </p:cNvPr>
          <p:cNvSpPr>
            <a:spLocks noGrp="1" noChangeArrowheads="1"/>
          </p:cNvSpPr>
          <p:nvPr>
            <p:ph type="dt" sz="half" idx="10"/>
          </p:nvPr>
        </p:nvSpPr>
        <p:spPr>
          <a:ln/>
        </p:spPr>
        <p:txBody>
          <a:bodyPr/>
          <a:lstStyle>
            <a:lvl1pPr>
              <a:defRPr/>
            </a:lvl1pPr>
          </a:lstStyle>
          <a:p>
            <a:pPr>
              <a:defRPr/>
            </a:pPr>
            <a:fld id="{8EBCCE49-B2F7-4935-8300-550226ECC8DA}" type="datetimeFigureOut">
              <a:rPr lang="ru-RU"/>
              <a:pPr>
                <a:defRPr/>
              </a:pPr>
              <a:t>15.11.2021</a:t>
            </a:fld>
            <a:endParaRPr lang="ru-RU"/>
          </a:p>
        </p:txBody>
      </p:sp>
      <p:sp>
        <p:nvSpPr>
          <p:cNvPr id="6" name="Rectangle 5">
            <a:extLst>
              <a:ext uri="{FF2B5EF4-FFF2-40B4-BE49-F238E27FC236}">
                <a16:creationId xmlns:a16="http://schemas.microsoft.com/office/drawing/2014/main" xmlns="" id="{AC76E2B8-D763-40B9-986A-8364BC1B819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3285875F-B738-4A17-A278-53EAAF3545C9}"/>
              </a:ext>
            </a:extLst>
          </p:cNvPr>
          <p:cNvSpPr>
            <a:spLocks noGrp="1" noChangeArrowheads="1"/>
          </p:cNvSpPr>
          <p:nvPr>
            <p:ph type="sldNum" sz="quarter" idx="12"/>
          </p:nvPr>
        </p:nvSpPr>
        <p:spPr>
          <a:ln/>
        </p:spPr>
        <p:txBody>
          <a:bodyPr/>
          <a:lstStyle>
            <a:lvl1pPr>
              <a:defRPr/>
            </a:lvl1pPr>
          </a:lstStyle>
          <a:p>
            <a:fld id="{060617D9-2575-46F9-9308-423478162FAB}" type="slidenum">
              <a:rPr lang="ru-RU" altLang="ru-RU"/>
              <a:pPr/>
              <a:t>‹#›</a:t>
            </a:fld>
            <a:endParaRPr lang="ru-RU" altLang="ru-RU"/>
          </a:p>
        </p:txBody>
      </p:sp>
    </p:spTree>
    <p:extLst>
      <p:ext uri="{BB962C8B-B14F-4D97-AF65-F5344CB8AC3E}">
        <p14:creationId xmlns:p14="http://schemas.microsoft.com/office/powerpoint/2010/main" val="299021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xmlns="" id="{BE9A1417-8754-453D-8299-CDDBDCFED37E}"/>
              </a:ext>
            </a:extLst>
          </p:cNvPr>
          <p:cNvSpPr>
            <a:spLocks noGrp="1" noChangeArrowheads="1"/>
          </p:cNvSpPr>
          <p:nvPr>
            <p:ph type="dt" sz="half" idx="10"/>
          </p:nvPr>
        </p:nvSpPr>
        <p:spPr>
          <a:ln/>
        </p:spPr>
        <p:txBody>
          <a:bodyPr/>
          <a:lstStyle>
            <a:lvl1pPr>
              <a:defRPr/>
            </a:lvl1pPr>
          </a:lstStyle>
          <a:p>
            <a:pPr>
              <a:defRPr/>
            </a:pPr>
            <a:fld id="{1D6E6C6C-05DB-4B3C-9B04-12EF622E3EAF}" type="datetimeFigureOut">
              <a:rPr lang="ru-RU"/>
              <a:pPr>
                <a:defRPr/>
              </a:pPr>
              <a:t>15.11.2021</a:t>
            </a:fld>
            <a:endParaRPr lang="ru-RU"/>
          </a:p>
        </p:txBody>
      </p:sp>
      <p:sp>
        <p:nvSpPr>
          <p:cNvPr id="8" name="Rectangle 5">
            <a:extLst>
              <a:ext uri="{FF2B5EF4-FFF2-40B4-BE49-F238E27FC236}">
                <a16:creationId xmlns:a16="http://schemas.microsoft.com/office/drawing/2014/main" xmlns="" id="{637807F0-366C-45C2-B0D1-4A007703F67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xmlns="" id="{DF65115A-8780-482B-9E56-EBEC4641C485}"/>
              </a:ext>
            </a:extLst>
          </p:cNvPr>
          <p:cNvSpPr>
            <a:spLocks noGrp="1" noChangeArrowheads="1"/>
          </p:cNvSpPr>
          <p:nvPr>
            <p:ph type="sldNum" sz="quarter" idx="12"/>
          </p:nvPr>
        </p:nvSpPr>
        <p:spPr>
          <a:ln/>
        </p:spPr>
        <p:txBody>
          <a:bodyPr/>
          <a:lstStyle>
            <a:lvl1pPr>
              <a:defRPr/>
            </a:lvl1pPr>
          </a:lstStyle>
          <a:p>
            <a:fld id="{FE98ADDC-BF32-4FF4-8EA9-04169227F80D}" type="slidenum">
              <a:rPr lang="ru-RU" altLang="ru-RU"/>
              <a:pPr/>
              <a:t>‹#›</a:t>
            </a:fld>
            <a:endParaRPr lang="ru-RU" altLang="ru-RU"/>
          </a:p>
        </p:txBody>
      </p:sp>
    </p:spTree>
    <p:extLst>
      <p:ext uri="{BB962C8B-B14F-4D97-AF65-F5344CB8AC3E}">
        <p14:creationId xmlns:p14="http://schemas.microsoft.com/office/powerpoint/2010/main" val="34745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xmlns="" id="{E4E1EC9D-1595-451F-99A2-2227AEEA1820}"/>
              </a:ext>
            </a:extLst>
          </p:cNvPr>
          <p:cNvSpPr>
            <a:spLocks noGrp="1" noChangeArrowheads="1"/>
          </p:cNvSpPr>
          <p:nvPr>
            <p:ph type="dt" sz="half" idx="10"/>
          </p:nvPr>
        </p:nvSpPr>
        <p:spPr>
          <a:ln/>
        </p:spPr>
        <p:txBody>
          <a:bodyPr/>
          <a:lstStyle>
            <a:lvl1pPr>
              <a:defRPr/>
            </a:lvl1pPr>
          </a:lstStyle>
          <a:p>
            <a:pPr>
              <a:defRPr/>
            </a:pPr>
            <a:fld id="{79332CB3-2981-4AF6-8606-629DC6DA2256}" type="datetimeFigureOut">
              <a:rPr lang="ru-RU"/>
              <a:pPr>
                <a:defRPr/>
              </a:pPr>
              <a:t>15.11.2021</a:t>
            </a:fld>
            <a:endParaRPr lang="ru-RU"/>
          </a:p>
        </p:txBody>
      </p:sp>
      <p:sp>
        <p:nvSpPr>
          <p:cNvPr id="4" name="Rectangle 5">
            <a:extLst>
              <a:ext uri="{FF2B5EF4-FFF2-40B4-BE49-F238E27FC236}">
                <a16:creationId xmlns:a16="http://schemas.microsoft.com/office/drawing/2014/main" xmlns="" id="{BB7E6D24-C93B-4680-901F-80E47054812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xmlns="" id="{3E364E5B-A2AA-4C2B-BF78-622739AB50E5}"/>
              </a:ext>
            </a:extLst>
          </p:cNvPr>
          <p:cNvSpPr>
            <a:spLocks noGrp="1" noChangeArrowheads="1"/>
          </p:cNvSpPr>
          <p:nvPr>
            <p:ph type="sldNum" sz="quarter" idx="12"/>
          </p:nvPr>
        </p:nvSpPr>
        <p:spPr>
          <a:ln/>
        </p:spPr>
        <p:txBody>
          <a:bodyPr/>
          <a:lstStyle>
            <a:lvl1pPr>
              <a:defRPr/>
            </a:lvl1pPr>
          </a:lstStyle>
          <a:p>
            <a:fld id="{5163F122-FD12-4C83-A1A9-D46C2E978607}" type="slidenum">
              <a:rPr lang="ru-RU" altLang="ru-RU"/>
              <a:pPr/>
              <a:t>‹#›</a:t>
            </a:fld>
            <a:endParaRPr lang="ru-RU" altLang="ru-RU"/>
          </a:p>
        </p:txBody>
      </p:sp>
    </p:spTree>
    <p:extLst>
      <p:ext uri="{BB962C8B-B14F-4D97-AF65-F5344CB8AC3E}">
        <p14:creationId xmlns:p14="http://schemas.microsoft.com/office/powerpoint/2010/main" val="163606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A2B8B70-85F4-4D0D-AF1C-6823608B042E}"/>
              </a:ext>
            </a:extLst>
          </p:cNvPr>
          <p:cNvSpPr>
            <a:spLocks noGrp="1" noChangeArrowheads="1"/>
          </p:cNvSpPr>
          <p:nvPr>
            <p:ph type="dt" sz="half" idx="10"/>
          </p:nvPr>
        </p:nvSpPr>
        <p:spPr>
          <a:ln/>
        </p:spPr>
        <p:txBody>
          <a:bodyPr/>
          <a:lstStyle>
            <a:lvl1pPr>
              <a:defRPr/>
            </a:lvl1pPr>
          </a:lstStyle>
          <a:p>
            <a:pPr>
              <a:defRPr/>
            </a:pPr>
            <a:fld id="{6A1D4A75-FC96-4447-AE2B-AE4FE54BF04F}" type="datetimeFigureOut">
              <a:rPr lang="ru-RU"/>
              <a:pPr>
                <a:defRPr/>
              </a:pPr>
              <a:t>15.11.2021</a:t>
            </a:fld>
            <a:endParaRPr lang="ru-RU"/>
          </a:p>
        </p:txBody>
      </p:sp>
      <p:sp>
        <p:nvSpPr>
          <p:cNvPr id="3" name="Rectangle 5">
            <a:extLst>
              <a:ext uri="{FF2B5EF4-FFF2-40B4-BE49-F238E27FC236}">
                <a16:creationId xmlns:a16="http://schemas.microsoft.com/office/drawing/2014/main" xmlns="" id="{6EED4089-DFA9-4266-BFE8-A5ACA39665D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xmlns="" id="{C1397091-450A-499E-8D05-6EA7CE0DD7B4}"/>
              </a:ext>
            </a:extLst>
          </p:cNvPr>
          <p:cNvSpPr>
            <a:spLocks noGrp="1" noChangeArrowheads="1"/>
          </p:cNvSpPr>
          <p:nvPr>
            <p:ph type="sldNum" sz="quarter" idx="12"/>
          </p:nvPr>
        </p:nvSpPr>
        <p:spPr>
          <a:ln/>
        </p:spPr>
        <p:txBody>
          <a:bodyPr/>
          <a:lstStyle>
            <a:lvl1pPr>
              <a:defRPr/>
            </a:lvl1pPr>
          </a:lstStyle>
          <a:p>
            <a:fld id="{A3D07F97-B6A0-4FCE-8578-968BF4D58AC6}" type="slidenum">
              <a:rPr lang="ru-RU" altLang="ru-RU"/>
              <a:pPr/>
              <a:t>‹#›</a:t>
            </a:fld>
            <a:endParaRPr lang="ru-RU" altLang="ru-RU"/>
          </a:p>
        </p:txBody>
      </p:sp>
    </p:spTree>
    <p:extLst>
      <p:ext uri="{BB962C8B-B14F-4D97-AF65-F5344CB8AC3E}">
        <p14:creationId xmlns:p14="http://schemas.microsoft.com/office/powerpoint/2010/main" val="387158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CD3E5A6F-16DD-4CF3-84D4-46621635FF85}"/>
              </a:ext>
            </a:extLst>
          </p:cNvPr>
          <p:cNvSpPr>
            <a:spLocks noGrp="1" noChangeArrowheads="1"/>
          </p:cNvSpPr>
          <p:nvPr>
            <p:ph type="dt" sz="half" idx="10"/>
          </p:nvPr>
        </p:nvSpPr>
        <p:spPr>
          <a:ln/>
        </p:spPr>
        <p:txBody>
          <a:bodyPr/>
          <a:lstStyle>
            <a:lvl1pPr>
              <a:defRPr/>
            </a:lvl1pPr>
          </a:lstStyle>
          <a:p>
            <a:pPr>
              <a:defRPr/>
            </a:pPr>
            <a:fld id="{E633CDA3-69AF-4F4F-ADD9-B8F83762A9A5}" type="datetimeFigureOut">
              <a:rPr lang="ru-RU"/>
              <a:pPr>
                <a:defRPr/>
              </a:pPr>
              <a:t>15.11.2021</a:t>
            </a:fld>
            <a:endParaRPr lang="ru-RU"/>
          </a:p>
        </p:txBody>
      </p:sp>
      <p:sp>
        <p:nvSpPr>
          <p:cNvPr id="6" name="Rectangle 5">
            <a:extLst>
              <a:ext uri="{FF2B5EF4-FFF2-40B4-BE49-F238E27FC236}">
                <a16:creationId xmlns:a16="http://schemas.microsoft.com/office/drawing/2014/main" xmlns="" id="{DB836D1B-AC7B-43D2-9EDD-DBCA2D37A1C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E430B994-ADC0-4289-BE2F-7B3C2A5D8830}"/>
              </a:ext>
            </a:extLst>
          </p:cNvPr>
          <p:cNvSpPr>
            <a:spLocks noGrp="1" noChangeArrowheads="1"/>
          </p:cNvSpPr>
          <p:nvPr>
            <p:ph type="sldNum" sz="quarter" idx="12"/>
          </p:nvPr>
        </p:nvSpPr>
        <p:spPr>
          <a:ln/>
        </p:spPr>
        <p:txBody>
          <a:bodyPr/>
          <a:lstStyle>
            <a:lvl1pPr>
              <a:defRPr/>
            </a:lvl1pPr>
          </a:lstStyle>
          <a:p>
            <a:fld id="{62B89C9A-A67B-493D-85A8-9D95A6D6D137}" type="slidenum">
              <a:rPr lang="ru-RU" altLang="ru-RU"/>
              <a:pPr/>
              <a:t>‹#›</a:t>
            </a:fld>
            <a:endParaRPr lang="ru-RU" altLang="ru-RU"/>
          </a:p>
        </p:txBody>
      </p:sp>
    </p:spTree>
    <p:extLst>
      <p:ext uri="{BB962C8B-B14F-4D97-AF65-F5344CB8AC3E}">
        <p14:creationId xmlns:p14="http://schemas.microsoft.com/office/powerpoint/2010/main" val="253662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xmlns="" id="{AA4EEEA9-ED2C-4CF6-9E02-119FB1ED3320}"/>
              </a:ext>
            </a:extLst>
          </p:cNvPr>
          <p:cNvSpPr>
            <a:spLocks noGrp="1" noChangeArrowheads="1"/>
          </p:cNvSpPr>
          <p:nvPr>
            <p:ph type="dt" sz="half" idx="10"/>
          </p:nvPr>
        </p:nvSpPr>
        <p:spPr>
          <a:ln/>
        </p:spPr>
        <p:txBody>
          <a:bodyPr/>
          <a:lstStyle>
            <a:lvl1pPr>
              <a:defRPr/>
            </a:lvl1pPr>
          </a:lstStyle>
          <a:p>
            <a:pPr>
              <a:defRPr/>
            </a:pPr>
            <a:fld id="{DF502D94-797A-44C8-9BD2-3D6C37031414}" type="datetimeFigureOut">
              <a:rPr lang="ru-RU"/>
              <a:pPr>
                <a:defRPr/>
              </a:pPr>
              <a:t>15.11.2021</a:t>
            </a:fld>
            <a:endParaRPr lang="ru-RU"/>
          </a:p>
        </p:txBody>
      </p:sp>
      <p:sp>
        <p:nvSpPr>
          <p:cNvPr id="6" name="Rectangle 5">
            <a:extLst>
              <a:ext uri="{FF2B5EF4-FFF2-40B4-BE49-F238E27FC236}">
                <a16:creationId xmlns:a16="http://schemas.microsoft.com/office/drawing/2014/main" xmlns="" id="{8E82334B-2609-464F-9A2E-B02A0AAC78A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xmlns="" id="{A71ADFC9-DFB6-47A3-9BC7-778BEF12804A}"/>
              </a:ext>
            </a:extLst>
          </p:cNvPr>
          <p:cNvSpPr>
            <a:spLocks noGrp="1" noChangeArrowheads="1"/>
          </p:cNvSpPr>
          <p:nvPr>
            <p:ph type="sldNum" sz="quarter" idx="12"/>
          </p:nvPr>
        </p:nvSpPr>
        <p:spPr>
          <a:ln/>
        </p:spPr>
        <p:txBody>
          <a:bodyPr/>
          <a:lstStyle>
            <a:lvl1pPr>
              <a:defRPr/>
            </a:lvl1pPr>
          </a:lstStyle>
          <a:p>
            <a:fld id="{76874FE1-B9EA-4C73-BD63-CA62EE1C86BB}" type="slidenum">
              <a:rPr lang="ru-RU" altLang="ru-RU"/>
              <a:pPr/>
              <a:t>‹#›</a:t>
            </a:fld>
            <a:endParaRPr lang="ru-RU" altLang="ru-RU"/>
          </a:p>
        </p:txBody>
      </p:sp>
    </p:spTree>
    <p:extLst>
      <p:ext uri="{BB962C8B-B14F-4D97-AF65-F5344CB8AC3E}">
        <p14:creationId xmlns:p14="http://schemas.microsoft.com/office/powerpoint/2010/main" val="309775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E197F2C-6312-4A6B-950D-A67890B4DBC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xmlns="" id="{C063C6BC-FA8E-4CB7-8C71-2D37C11A9F1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73732" name="Rectangle 4">
            <a:extLst>
              <a:ext uri="{FF2B5EF4-FFF2-40B4-BE49-F238E27FC236}">
                <a16:creationId xmlns:a16="http://schemas.microsoft.com/office/drawing/2014/main" xmlns="" id="{3499DBED-62D3-4FE4-AA57-BF0F421C3A8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C80EEDDD-F863-4364-B67D-A8DC182B8A7B}" type="datetimeFigureOut">
              <a:rPr lang="ru-RU"/>
              <a:pPr>
                <a:defRPr/>
              </a:pPr>
              <a:t>15.11.2021</a:t>
            </a:fld>
            <a:endParaRPr lang="ru-RU"/>
          </a:p>
        </p:txBody>
      </p:sp>
      <p:sp>
        <p:nvSpPr>
          <p:cNvPr id="73733" name="Rectangle 5">
            <a:extLst>
              <a:ext uri="{FF2B5EF4-FFF2-40B4-BE49-F238E27FC236}">
                <a16:creationId xmlns:a16="http://schemas.microsoft.com/office/drawing/2014/main" xmlns="" id="{AD1D8BA0-EE9D-4908-96A0-B844184056F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ru-RU"/>
          </a:p>
        </p:txBody>
      </p:sp>
      <p:sp>
        <p:nvSpPr>
          <p:cNvPr id="73734" name="Rectangle 6">
            <a:extLst>
              <a:ext uri="{FF2B5EF4-FFF2-40B4-BE49-F238E27FC236}">
                <a16:creationId xmlns:a16="http://schemas.microsoft.com/office/drawing/2014/main" xmlns="" id="{BDD7ECE4-DC20-4DC2-B766-42122938FB0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C0BA94-82B5-48A0-8F7B-A1E68587F9A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46505216-2AE1-4317-8338-87D34F830B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2051" name="Text Placeholder 2">
            <a:extLst>
              <a:ext uri="{FF2B5EF4-FFF2-40B4-BE49-F238E27FC236}">
                <a16:creationId xmlns:a16="http://schemas.microsoft.com/office/drawing/2014/main" xmlns="" id="{2E727785-788B-46E5-B7E2-F7C6ADEFA64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a16="http://schemas.microsoft.com/office/drawing/2014/main" xmlns="" id="{F7BC4DEB-88D5-4347-9EB7-D9C05BA6BA2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6CE61E4D-0127-49AF-8E89-FED79EAAA166}" type="datetimeFigureOut">
              <a:rPr lang="ru-RU"/>
              <a:pPr>
                <a:defRPr/>
              </a:pPr>
              <a:t>15.11.2021</a:t>
            </a:fld>
            <a:endParaRPr lang="ru-RU"/>
          </a:p>
        </p:txBody>
      </p:sp>
      <p:sp>
        <p:nvSpPr>
          <p:cNvPr id="5" name="Footer Placeholder 4">
            <a:extLst>
              <a:ext uri="{FF2B5EF4-FFF2-40B4-BE49-F238E27FC236}">
                <a16:creationId xmlns:a16="http://schemas.microsoft.com/office/drawing/2014/main" xmlns="" id="{3CFB906D-4AA8-4953-A6DD-F43497413F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a:p>
        </p:txBody>
      </p:sp>
      <p:sp>
        <p:nvSpPr>
          <p:cNvPr id="6" name="Slide Number Placeholder 5">
            <a:extLst>
              <a:ext uri="{FF2B5EF4-FFF2-40B4-BE49-F238E27FC236}">
                <a16:creationId xmlns:a16="http://schemas.microsoft.com/office/drawing/2014/main" xmlns="" id="{8D289806-388E-450C-B0DF-983EC2025E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ACAE7F5-E423-47A2-A7EA-8E5F1FB837A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2" r:id="rId6"/>
    <p:sldLayoutId id="2147484023"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a:extLst>
              <a:ext uri="{FF2B5EF4-FFF2-40B4-BE49-F238E27FC236}">
                <a16:creationId xmlns:a16="http://schemas.microsoft.com/office/drawing/2014/main" xmlns="" id="{A364C71D-FD3A-40CC-814A-D31202C145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3075" name="Espace réservé du texte 2">
            <a:extLst>
              <a:ext uri="{FF2B5EF4-FFF2-40B4-BE49-F238E27FC236}">
                <a16:creationId xmlns:a16="http://schemas.microsoft.com/office/drawing/2014/main" xmlns="" id="{66AF8CE0-9D6C-4A56-90ED-DA8DCBE91AC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fr-FR" altLang="ru-RU"/>
          </a:p>
        </p:txBody>
      </p:sp>
      <p:sp>
        <p:nvSpPr>
          <p:cNvPr id="4" name="Espace réservé de la date 3">
            <a:extLst>
              <a:ext uri="{FF2B5EF4-FFF2-40B4-BE49-F238E27FC236}">
                <a16:creationId xmlns:a16="http://schemas.microsoft.com/office/drawing/2014/main" xmlns="" id="{65C91E9B-80A6-468F-A01A-9E726C2D01B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Arial" charset="0"/>
              </a:defRPr>
            </a:lvl1pPr>
          </a:lstStyle>
          <a:p>
            <a:pPr>
              <a:defRPr/>
            </a:pPr>
            <a:fld id="{42507409-18CD-4703-84E7-A4283011A149}" type="datetimeFigureOut">
              <a:rPr lang="en-US"/>
              <a:pPr>
                <a:defRPr/>
              </a:pPr>
              <a:t>11/15/2021</a:t>
            </a:fld>
            <a:endParaRPr lang="en-US"/>
          </a:p>
        </p:txBody>
      </p:sp>
      <p:sp>
        <p:nvSpPr>
          <p:cNvPr id="5" name="Espace réservé du pied de page 4">
            <a:extLst>
              <a:ext uri="{FF2B5EF4-FFF2-40B4-BE49-F238E27FC236}">
                <a16:creationId xmlns:a16="http://schemas.microsoft.com/office/drawing/2014/main" xmlns="" id="{9E7ED9FA-3EC8-4102-BF2F-2B61668701D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r>
              <a:rPr lang="en-US"/>
              <a:t>Footer</a:t>
            </a:r>
          </a:p>
        </p:txBody>
      </p:sp>
      <p:sp>
        <p:nvSpPr>
          <p:cNvPr id="6" name="Espace réservé du numéro de diapositive 5">
            <a:extLst>
              <a:ext uri="{FF2B5EF4-FFF2-40B4-BE49-F238E27FC236}">
                <a16:creationId xmlns:a16="http://schemas.microsoft.com/office/drawing/2014/main" xmlns="" id="{2BF1A0FA-0E29-45E5-A376-CD557B6A01C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3D82377-6BE0-4C23-B0D7-5205E2288477}" type="slidenum">
              <a:rPr lang="en-US" altLang="ru-RU"/>
              <a:pPr/>
              <a:t>‹#›</a:t>
            </a:fld>
            <a:endParaRPr lang="en-US" altLang="ru-RU"/>
          </a:p>
        </p:txBody>
      </p:sp>
      <p:sp>
        <p:nvSpPr>
          <p:cNvPr id="8" name="Rectangle 7">
            <a:extLst>
              <a:ext uri="{FF2B5EF4-FFF2-40B4-BE49-F238E27FC236}">
                <a16:creationId xmlns:a16="http://schemas.microsoft.com/office/drawing/2014/main" xmlns="" id="{50143A0D-163C-4ED7-93D3-554120A02D1D}"/>
              </a:ext>
            </a:extLst>
          </p:cNvPr>
          <p:cNvSpPr/>
          <p:nvPr/>
        </p:nvSpPr>
        <p:spPr>
          <a:xfrm rot="5400000">
            <a:off x="8473282" y="5799931"/>
            <a:ext cx="1839912" cy="27622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solidFill>
              </a:rPr>
              <a:t>© Copyright Showeet.com</a:t>
            </a:r>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5.jpe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B39EA7FB-079D-4E89-9CEE-BF6E354FE8FE}"/>
              </a:ext>
            </a:extLst>
          </p:cNvPr>
          <p:cNvSpPr>
            <a:spLocks noGrp="1" noChangeArrowheads="1"/>
          </p:cNvSpPr>
          <p:nvPr>
            <p:ph type="ctrTitle"/>
          </p:nvPr>
        </p:nvSpPr>
        <p:spPr>
          <a:xfrm>
            <a:off x="914400" y="2362200"/>
            <a:ext cx="7772400" cy="1470025"/>
          </a:xfrm>
        </p:spPr>
        <p:txBody>
          <a:bodyPr>
            <a:noAutofit/>
          </a:bodyPr>
          <a:lstStyle/>
          <a:p>
            <a:pPr eaLnBrk="1" hangingPunct="1">
              <a:defRPr/>
            </a:pPr>
            <a: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CARDIOTONICS</a:t>
            </a:r>
            <a:r>
              <a:rPr lang="uk-UA"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CARDIAC GLYCOSIDES</a:t>
            </a:r>
            <a:r>
              <a:rPr lang="uk-UA"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ANTIARRHYTMIC DRUGS</a:t>
            </a:r>
            <a:endParaRPr lang="en-US" sz="4400" dirty="0">
              <a:solidFill>
                <a:schemeClr val="bg1"/>
              </a:solidFill>
              <a:effectLst>
                <a:outerShdw blurRad="38100" dist="38100" dir="2700000" algn="tl">
                  <a:srgbClr val="000000">
                    <a:alpha val="43137"/>
                  </a:srgbClr>
                </a:outerShdw>
              </a:effectLst>
            </a:endParaRPr>
          </a:p>
        </p:txBody>
      </p:sp>
      <p:sp>
        <p:nvSpPr>
          <p:cNvPr id="11267" name="AutoShape 10" descr="data:image/jpeg;base64,/9j/4AAQSkZJRgABAQAAAQABAAD/2wCEAAkGBhQSERQUEhQVFRQVFRUVFhQWFBQUFRQUFBQVFBUUFRQXHCYeFxkjGRQUHy8gIycpLCwsFR4xNTAqNSYrLCkBCQoKDgwOGg8PGikkHyQsLCwsLCwtLCwsKSwsLCwsLCwsLCwpLCwsLCwsKSwsLCwsLCksLCwsLCwpLSwsKSkpLP/AABEIAOsA1gMBIgACEQEDEQH/xAAbAAACAgMBAAAAAAAAAAAAAAAEBQMGAAECB//EAD0QAAEDAgIHBQYEBgIDAQAAAAEAAgMEESExBRJBUWFxgQYikaGxEzJSwdHwQmKC4QcUI3KS8aLCM3OyJP/EABsBAAIDAQEBAAAAAAAAAAAAAAMEAQIFAAYH/8QALxEAAgIBAwIEBQMFAQAAAAAAAAECAxEEEiExQRMiUWEFMoGx0UJxwSMzkaHwFP/aAAwDAQACEQMRAD8A8cdmea5IXbxiea5KIaLRxZasurLLKCmAmljuOqK9rqhaoWf0yePyQkrrlXzhBEiX2tyi6XHBL2BHNBay4wJwv6pdx3Mfpt8NZCZ68R4NxfvzDfqVDGGvxd72/fzQQYpmGyNFYFZ2Ox5YxZRgBTRAZEDcgIZSiWglS5I6Ne7gV6V0UY+83GM5HcfhKXBXvRNEJQ+J/uuFuR2HoqTWUxjkcx3vNcWnoVUXshseDlma3LmuAV3KqnfpOQuHLtqjeVBSXQxY0LSlgbiuKxW5pBGQQzyp5XIcKozc/wBJuyyyxTQx7VzeASR1Gy3NbeV0SoXFUSyFSwdxHHosXdNHc9FiuTg4eMTzXNl084nmtI5zNWWaq6W7LjtoypmWgHEu+iWvzTdo/wDzs/V6lKpBiun0LJGRjFO5If6LLjC5IPkk8IxVmqYf6cY3N9SSqQWWFl8hXntXKKnhsoIm4rpMFBBlLFdOKfR6zQ2j9a1lbdE6D1x7R/djbt+I7hvVTRorXzMF0Vo0NGttKo38Q6YMrXEfjYx/Uix82r0+WZt7DoF5r/Etw/nABshjB594/NHljakhb4hDCUirBSPyCiClOSAZ0HwzlqjcpWBbNK6+ItzwXESXBEEVTtwuovY8UUWWChh9PB53egNKcVyAuy1YI74KCrTbyaijuUSVsR2CjeUPqy0Y4OXuW4474nJbji2nJamm3K/siW+7JWy49FpQQ59PosV1EHvZ07M81gCx2Z5ldAooRGLFtaXFx1C29O3m71SqcYp3opmtTHg8+YBS6phXT6EohpG4hXWtptVrf7G+iplMLFXzTYuGf+th/wCIXU9wkvlKtUxoHVsUznCEfGhTKQLH2YqrnV34JizR1XUuDR3Gk2Y1zrYbLNGPklHYylfJUxxxtLnE+AGbidgG9ew6MoYdHswd7ScjvSn0aPwjzO1TGp28DUtU6klDqJtCfw2kjs6omYB8IvfxKVdof4Kirnkm/nQC44NEQIa0ABrfe2AI/THacud73motH6TcTcEpz/yxhHDkKTjbqXiT/BRdMfwffSjWkm12fFHHj1ucFXZaOCMEBrnn87reTbL36mrxKCyTEEWx4rzntT2Gk9o8xRPc2/4Wk+iXlDYRVTiThLqUaLWcLNAaPyi3mozow3uVYRo0wR3kY4HYC0tueoSGqq3OvsG4YJTc2+WaU6K64rCyzhtG0HG3z8EPVTbA0qeFuBKHey5VsxF5qezHTIK55U0MVs81JFT3N9gUj8FVyzwhXa+5BIVyyPaVK2LaUPNNfLJcvQiTSNTTbAhyVhduXUUBcirgVlJyZuDPp9FiMgia3POyxTvJSB3ZnmthaOZ5rpoRg6MspWUrjstzwW2zWywT/snoE1Ul3XETMXnK+5gO8+igs+ORv2Q7Ovlp3gWsX+8cG4CxxOaZzfw3JH/njB3d71snU9YGNDWANa0Wa0YADgl8ennNO/gUwq+PMyyi+4kn/hpUtxZqSf2PFz+l1kdpmke2OL2jXMd7NrSHC2LRqn0Tqj044OvkrTS6aa6M+2DXM/MA4eBwVVVjmPJeUJJZXJ4vM1QNgLiAASSQABiSTgABvV67UV2j7kCFod8UTi3yHdPgs7A6DF5Ktw7sXdiDhnI4e9+kHxI3ILg3Lb3KdFksnZPQP8lH7NtjUyi8z9kbc/Zg7htO08kh7RaYAe5rHawGGtvPDgrCyEOgmc55DtgBtdefV8Oa0ZLwI7YAcPJHHWFzk7oazVVbp48UwikNws6c5dzZ0aii5dn68B73u91rct5Jw9EdP2tIysFS6qqMUBsbazgOhBS2CpcSMbro3QUcyWWddTuvcceh6BT9ohLdsgD2HAhwBHgVU+2nYmNrfb02DTcuj3AZlnLa3wRFC7u8U8p5deEjMsLZLb2jB4/xPkhSnC3sHlo3UlNPHqjyioiDGgYBB6oOA9E605on2U8jALgG7Scbtd3mnwIQ4piBjmk3JR4EbHObAHtsFCWbSjZIgMXeCXVMt/opi8i8/KQTy35IU44BFMpi7E4BY6VrcG4neiJ9kJSbb5I46UDFyx9VsbgonuJzWgERL1K4O4c+n0WLqA49PosRS6idFuJ5rYatnM81tsg3K4ykkdwwFxAAuSQBzOAXqlJTilpmRDMC7jvccz97lR+yDfaVTBYWbd5/SMPMhXLTM1zZWrXm5J4lJL0AamoJXFPTlxXAcneiqcZnADNGXnYVLLB/5XVFzgEu7Q9oNQCNmJTvSOnIomuLmh2xoO07FUqXRT6qbX1bBxyG/cELUXKtYi+Rmul2S2ozs7oGWrlFhc3zOQ+gXrkkcdPCyBmOqMT8TziT4pbSRtoodUWDyO8fhG7mq7U9o7OuDllz3qmliof1LGUuhveIfKv9v1/BYtOQ+wiBeQHPxDb4gcQqVVTAoXSGmZJHFznFxO0oMS3+/U5Il2sz1BwolJ4Qa0i6Z0sQdmq9HcZW/wAh9UdBVFpx9UGGph3Dx0049BlpyHVi7w1gCHA47L+dkj0fMHC4VpoqhsjCx+LSLHhfaOKrDtHup5yw5X6EHIhJapxXMOn2NOndvTmvqWGmyT3RLtXHf5hLKOjJAtjirHDosiwtks5ajw+RvVWwS2sUdr9AdxkzRdoGrfc0nAHi0kjk4Kk1UVsT0C9opI2mFzJQC0losdocCD5ei8o0/o32Uj2yH3XED4nAHA25I1jTamujPPubeU+xVKgFxwF/khJImszxduHzTGrm2NGqPM8ylcjUeGWJzWWDzSF3LchyFNI7r6KM35JmKwAaS6nGr0WsOawsXTY+CIsFc+huF2PRYpIYDfosU7kdmRp2Z5lYFjszzKxGGC29gWWdK8jJoA6kn5JnX1V3FKeycurDKfztHkVLM/FSnhMvXHLYXSm5TGp0iGMte29JqeSyEnk15NVx6Kk7dkcocpq3y2nbGPqZQPw3wHzXoejKdsFm2xYwPefhDvdZ/e/yaHHcq3oqIQN17AvJDY2n8Tzlf8otc8AjdM1fsYhGHaznHWlffF8rsyeQFrbAFm7m/MzTlThqmH1Yv07psyvJOAvsSSSqAF/AWBv9OaiqZupOQ2uJ22GxDTRuw3HeC1xNtoOzyCs7WEnSlxFEzSX8vvHiOJsFrWZfFxNtwuOhwHghJ6y/dGQzPxEfIbAsil4KmX1F5bc7Vh/b6fkYxamxzvD90dC4fDficvAfVAUzhcd0FWCgeDm0eQ9ErZNoaqh6YJNGNOsP9eia6Q0Z7ZgNu+zI7xtCY6JoI3EYEeBV5oey8ZANz4BDjbKzyJC2q1sKOJdRD2O7PFzWyOwthzKtE1CGjG1t6MjLIwGNsAhNOONuCtdT4Ve+XU87bqbNRdl8J9P2K9p7SbIgMbC972N3EbtmC8o7QaQ9rK+Sxu9xP2V6PWSsILZBrNOYJ8wdh4qk9odG+y77RrRk4O2tPwv3HjkfJCqtcjRdbhFfcps7HHZb73lCOoidnim01SgJaj7utGLkJT9wU0O/Ba/lWjMhbfPwCiM3AIyUgL2kmowcVntmjIKAzHguDMVZQK5QZHVY4NW0JHM6/T6LFfYjsohdmeaxY44nmsumgpY+yZu2Vv8Aa71CPmjSjsnPafV+NpHUYj0Ke1YsSqtjFXOUc0rAAXOyAXGgaL2sxccvQIepkOrqjajIWmOLVyMgN/7R73je3ilLp5aia+kpazN/Qa6KnEtS6U2EcQPswciB+I8XOA6BKdN6RBffC+LrnEMBwvba7O3NMIHiKnOR3fmtk353VWmY5xAOBOLj5nHcB4WSr5Y7BOKb7s5bI55IaS0bXbXWzudvkBwQtRUht2x4395+/gD8/s6qqm41WYNy3F3PhwQwiV1Ez7bZZxHl+v8AC9jtsinikULYrImKS2QuukRXF/qDqUOKfUBtt6Kvwzb/AARsVXZJ2RbNOpqJfdGV4bYhX3s5ph0lwchreS8h0VKXFej9jZbax2YjxAS6W15EvitEZVOeOS0siGqSc74fNTupvaMsehSWu0jZgtmCT5XTfR1WHxhwOBF/FMx1UbE4zXB5eyucY7/cp2nNFuBOGSrEjtW4cLtODgRcEHYRtC9YraVsjeOwql6X0Ycd/iCs/d4MvY2NHq1Ytszy3tD2dDB7SLGImxF8Y3HJruB2Hpzq89PzXqstLqkhzbtcC1zTk5pzAO/bvVD07op0EhHvMPeY74mnLqMjxC2NPduRGqoUOV0ZW3xneonNKPkA3KExp5Mz3BPoBG6zWKKdEVwWIqwCdbI4Dj0+ixTxMx6LSk7YROzPNbC0czzXYCuGisk1DU+zkY/4XA9NvldXCsfrG4yOIVJ1VYtB6QBZqPuS3I3x1d3RDmsoa072z5GFJBc8FlJWe1ke7NrDqtH5dUjzIv1QmkNJ2bZgsDgTtscFLBGIoAR+JzfAuASUo4N1WLK9EH1+ue84gWGGLbNaNwGZSOoqG7h3h3rADDdYef7ImXSNx7otjhbcbZ9Evd7N2Z1bbfsEHyQ8eoxO1bcRaIJzGPdLr7iP+yGLyinRxN/E553AWHUlDvmB/CBuI+e9WMyz3aXsufyjTT1UgcoAumkrmgcJ4CRKjaR1yhoNHPJytzIHzTyhomsxc5t9mIPk26DPBo0Vzby+Bro8atgM9qu2hajVbzdfpaypFFO0uGqL8Th/xVl0dUXc4breiRs4Qxq4boYG1fW3HUjyKl7I9oP6ZYT7rj4HH6qu1tXgf7j/APJKU6I0jqTOF8HD5/uh11GdZp4yj4b7nrTdJWNroavIeFV4tJnfi3zaUazSFxmquDT2sSeidbygesZY45b/AKjakuntDiSF1tnebtAO3kCM+IB3p1LUA4OUUes03BuNxyPPgiV1yrflHduYbWeTVVFvFvRASUpCv/aPRcYlIb3dcB7QfdIOYG7HBViqoC02IsfIrUpuUjJnVFvAhN1oFMZYN46od9NuTqYu4SiRRtF1ixrCCsRCu5+gLqYlSBq052JXBerh1iJISuW1JaQRmFGSubLikrH2HbZBK3dfPgUY+otFC2QXAY4uG8sfcFV2mnLDfxG8JmJtYAHEXcP0uYP3StsRum3dy+obNWNxDWttcm1tju8D5pXIdynpXjV72be6eV/r6qOePdkhJJcD7k5RTBCFgKlZT3uTgBmflxXMwGAbkNpzJ+XJVYtta5OF01q5aLomnhVS9cXJ4JqSDackcJrod77CwWoSqtGrHFfkRY9FutididaFmuXn8x8gFXKZ2q3nmnmh8I77wXcr4+lkhcuBicsrBzXVHdf94uu30uq+J++0jaPUfVMa2X+kTtLtbobhvp5pEZcAfhJ8jceqYhDCENS8NP6luj0h7rxuB6Ef7R8ddqkY912IVd0aQ5rm/CTY/ld3gPNE0spIMbsxi36K1taktw6474KRZXSawuP9HctU1ZY2PpfySigrth5EbwjpBu6H5KKsPyyBximsM67WaNEkUb25sJbya4aw8w7xVRFWW92Qa7eOY6q4RVBMUjdoaHD9LgfQlJKuiEguMHequ4bXiXQyNRpnFvAom0cHDWiNx8O0JTNBY7j95hHyxujdhcEKUVrJcJRZ3xBHjKUPdCW7HDEuqb4i6xMqjRTmm7e805ELSYjZFrJDSKu44nmtLHZnmtXTAtk2uSVhK0pIbMKPgkwvu1fK4Pk4JeUdRZX2awB3WcLeoHihWdC1UsSJS6zjfJwseeR8rHouonnK+LcD8jyKjkFxuscOBGX3xWmm+IwIwsdo3HiEuzSrk0yd8lxjj5IeRu5TFthjcc/rkVjIkPAzJb+CGKI3TJjdVq3T04GPqslff6jFcx6mrwo5fUFdicEXStuQFEGBG0bNtr8kKUuCIR5CJn5N2HDoMXeWHVP6I3jO4guPI5N6+gVdeLHfjqgbzfH/AJWH6VYIwWwG57xve3DCw80ndwkdKWZYFVTLdkl9wO7J30KRQvwfzB8bj6Jm6S4cN7X+l/kkzXWa88W/Mp6C4A61/K/3G9NWarm2ycxl/NvyCYTzZOGY9Rj5hV2rksG8GN/+g7/snFLNrN8CiQWYjeiu35rGT5L2kbtz57U1o6sEcD5FJtHWxbcAO/DfLiOCls6J1jgPJKSjhhXHayywsvcbSx4v8V2myQ61k70RPdzQeh6JXNDfHaMx807VJWLDKqKk3GXt/IPOxsgs7PekFfQFpxHIp09a9oHCzsQhuMq37GTq9LtK9T1z2YA4LEZV6LIN24grautj54MlxkiludieawFRuOJ5la1k8JqZNdaJUYesuuJ35OiUVTVpDSw4tOzceHVCXWg5Vkso6M9ryNYngi5vfC9t+/HeFxtuP9/up6INPewuQRbZcYkf9hzO5aniJN8rZbkrnnBq1pyjlGmyOvmbbMTh+UhHU1PfG1j4eWSgpdYfQ2I80fJOQN+8WGHEWUYwa2mrwt0jJSMroct68QozUa2X1/ddRnHC48whSCytUmTRxJpHEGtyxO7NAwS44geXou6yptls6hLyy2E3QiskrCXPaDjYgDC1sBs2bU7rHAQ4bsubiUi0bNcjfc8dgAs7Ym2kXf0z9+CVt+dIUlJOWUI2nEcbjxBCUye6B8TvkB9UzyseqCqG6sg3MBd4YjzIWmjtUsxRFVvuXW2Xb/jqj5IzQ9RhyPklcT8CFPo+az7b0SHDwJaW3bcpeo9fZrrnp6Ju14lj7pxGbTt4hKJMWj7z/db0XVarrFDuhlcHopLLx6li0JPZ4BwI+i3TT64HxDzG5DOdqEvxtquII5H5pbQVmSHTynJCN9myxP2G9RFfEdQl8jdyasl1hrDPaN6FqYfxNy9E9GSmuRpONscMCbUWWlzIxYgukyrNG1Lg87ecTzPqtLH5nmfVaumzyJ0sutXWlJOTq6y65C6AUE5yH6MqALh2RtlnhkRxCdiG9sscnDJ30PBV2BmKsWjZbC2bDmNoO8INke5ufDk84ZKItXNDTHHBNKgjoUvkhQHI9DY4tYQFJG3O1t5BtiumxuGRvzHzH0RBjvn9/VahpbHBxtuzHmqOXAl4DzlL/HBLSsOZHUEfsoZXHNHzANbcmyWyT7g48mlDTz2K2pQ4bGuiY8b4DkCfHH5JnpFpMebOpI+SB0M5+eoQd5Ib4o/SlO7UBfa+YaLAcCfiKRl/dWQcVufCf2EssBa3G2OQGOe3FB1zLyOG9uqOYA+iOZckXzLhmhJWgveSbC+YF8ScFp9hy+CccL/uBSxdg2IO5Fz0dzrXAvtzY7w908EK6Gx94X4ElWTzyYrg4PkfUst2+a1ezkNo0kixvccCmEkRzV5co9Vp34laY6opg6GQbfZuA/V3fmq01xY5NDUmOJrb++7yZj6kIavhuNYdUGC289mZHxD+5vX7BtDW2TQuFtYZHMKpU9RY2TuhrrcjmER5i8opp7sPBLU0+0ZFYp5MMRiCtI8Z5XBouafOTyp+Z5n1XK6fmeZXKIfPzFixbAXHGwFNGxcsYjaeFSN0UuTJKeFEvk1clsCwQc8i7qbTxTD3J3TF5sDd242ueAO0qSnqW5HWaciC51uWOXVKHORBrta2sMRhrbbcb58igzrfYThqvNljtsQO/wDyd9VNTxY7euKUwE5gut+TvAc2HFvTBN6JzSPeJ62PgAClJrBs0Xxn0XP0JZ3obXuVxPI0H/ydHHW88wuBET+LA8PmChpeoWV2c4X2HmjTcW2X727+1G6Vm7vyzCH0dEQ0AEf429Co9MhxAsQONjf1SKSdqBVyknlp5+n5BKcjWv8ACPM4JfL7pO9x8h+6OijDWYXO0k78UJJ7o6n78Fqdh6cc8P0BGEg3YbHa05HoihZwy1HbdUWvxG8cEPqKZmWCGxWNRPSYG2B4702po/vEJRDJY/PNPaB9yMcNp4bc0WEjTosxDDFfaSW0kbRkxg8XEuPyXdHUBwscig9Nv1pXOGROHICw8kNRT2Nkw68w2mNP55Ql3+5LWRFrl3SVaIqW67L7Qk+tqlAi9yw+qMttwltZa6WtsLZhYk1JVYLFTahtaiLXPUpz8zzPquVt+Z5laTx5c2FKxq4aFPE1cHrjlk0ESPhZbFQwsUskik3KIKEcs1NIgJX3Us0iGcVIpqLdzOSsCwrHKwgS0kzmuBabEJ+3SrC3+qwX+Jo+X0SGmYp6t2FkvZFSYzTbKqLaY0jnbbuuDhwzHNuaIp6Y7BgdoyPgqjIUw0bXSNI1Xkcj93QbKOOGHr+J44nEv1KywCG0uULSaXkAFyHcwPUKDSWmse8wHkSPqsyumXiD1OvrbXVHZ909FDM3ZwUkFSxzLjDfcjBcvljdk8dTq+q0Wn6GwrYYzkDK01y7EQv77f8AJv1XY9m3F0jB+oHyGKELO6C6tGRxE7L+SJnrtVvswLH8XEbBy9Uuq+0LGi0Tbn43DDo3b1S2kqi55LiSXYknamKK3nMhR/EIblCH1Y6k7zbpc82KPhdsQlWxNyDalboqSD6WpyPQqDSFPY3GRQlFNY23po3vNLTnsSNq2y3oz9QvEgrF17i2nlsbLFjo7OWkVNNZFFNdxA7M8ysCJdCL5eZWCEbvMoxmKJEwIuJq1HEPu6KijC4eogb1rBRPkUjmBRPjC5DdljSwgdzlGUSYh93WjEPu6uhCXIOAsCIMQ+7rbIhf/akrglpmKCqdco9kYsgpYhf/AGh45L28RSAHZo/R7MQoPYj7JTGgjF11vyiiiN4EBpM95Mogl9ewayRpj5xqpcogacFFKiWsFlHIwJ/BsTflFUoxXACMliF/9rj2Q+7qxiyj5gchdwusQpnRD7uteyH3dSiEmpZG8EmAK7qm3F1DSN7qM1e6uZ6eme+vDEzsCmdPPcA7QhJ4wpaFqDKO5YEq3ibg+jDZ4dazhtWKWkGaxIpuPAhOtKTP/9k=">
            <a:extLst>
              <a:ext uri="{FF2B5EF4-FFF2-40B4-BE49-F238E27FC236}">
                <a16:creationId xmlns:a16="http://schemas.microsoft.com/office/drawing/2014/main" xmlns="" id="{BFEE3F96-2451-4886-98C7-6BAFC1538E5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endParaRPr lang="ru-RU" altLang="ru-RU" sz="1600"/>
          </a:p>
        </p:txBody>
      </p:sp>
      <p:sp>
        <p:nvSpPr>
          <p:cNvPr id="5124" name="Rectangle 4">
            <a:extLst>
              <a:ext uri="{FF2B5EF4-FFF2-40B4-BE49-F238E27FC236}">
                <a16:creationId xmlns:a16="http://schemas.microsoft.com/office/drawing/2014/main" xmlns="" id="{FB7AD3C6-8F76-4517-80B8-46A4C14D9180}"/>
              </a:ext>
            </a:extLst>
          </p:cNvPr>
          <p:cNvSpPr>
            <a:spLocks noChangeArrowheads="1"/>
          </p:cNvSpPr>
          <p:nvPr/>
        </p:nvSpPr>
        <p:spPr bwMode="auto">
          <a:xfrm>
            <a:off x="0" y="914400"/>
            <a:ext cx="9144000" cy="981075"/>
          </a:xfrm>
          <a:prstGeom prst="rect">
            <a:avLst/>
          </a:prstGeom>
          <a:noFill/>
          <a:ln w="9525">
            <a:noFill/>
            <a:miter lim="800000"/>
            <a:headEnd/>
            <a:tailEnd/>
          </a:ln>
        </p:spPr>
        <p:txBody>
          <a:bodyPr anchor="ctr"/>
          <a:lstStyle/>
          <a:p>
            <a:pPr>
              <a:defRPr/>
            </a:pPr>
            <a:r>
              <a:rPr lang="en-US" sz="1900" b="1" dirty="0">
                <a:solidFill>
                  <a:schemeClr val="bg1"/>
                </a:solidFill>
                <a:latin typeface="Times New Roman" pitchFamily="18" charset="0"/>
                <a:cs typeface="Times New Roman" pitchFamily="18" charset="0"/>
              </a:rPr>
              <a:t>KHARKIV NATIONAL MEDICAL UNIVERSITY</a:t>
            </a:r>
            <a:br>
              <a:rPr lang="en-US" sz="1900" b="1" dirty="0">
                <a:solidFill>
                  <a:schemeClr val="bg1"/>
                </a:solidFill>
                <a:latin typeface="Times New Roman" pitchFamily="18" charset="0"/>
                <a:cs typeface="Times New Roman" pitchFamily="18" charset="0"/>
              </a:rPr>
            </a:br>
            <a:r>
              <a:rPr lang="en-US" sz="1900" b="1" dirty="0">
                <a:solidFill>
                  <a:schemeClr val="bg1"/>
                </a:solidFill>
                <a:latin typeface="Times New Roman" pitchFamily="18" charset="0"/>
                <a:cs typeface="Times New Roman" pitchFamily="18" charset="0"/>
              </a:rPr>
              <a:t>DEPARTMENT OF PHARMACOLOGY AND MEDICAL PRESCRIPTION</a:t>
            </a:r>
            <a:r>
              <a:rPr lang="en-US" sz="1900" b="1" dirty="0">
                <a:solidFill>
                  <a:schemeClr val="tx2">
                    <a:lumMod val="75000"/>
                  </a:schemeClr>
                </a:solidFill>
                <a:latin typeface="Times New Roman" pitchFamily="18" charset="0"/>
                <a:cs typeface="Times New Roman" pitchFamily="18" charset="0"/>
              </a:rPr>
              <a:t/>
            </a:r>
            <a:br>
              <a:rPr lang="en-US" sz="1900" b="1" dirty="0">
                <a:solidFill>
                  <a:schemeClr val="tx2">
                    <a:lumMod val="75000"/>
                  </a:schemeClr>
                </a:solidFill>
                <a:latin typeface="Times New Roman" pitchFamily="18" charset="0"/>
                <a:cs typeface="Times New Roman" pitchFamily="18" charset="0"/>
              </a:rPr>
            </a:br>
            <a:endParaRPr lang="ru-RU" sz="1900" b="1" dirty="0">
              <a:solidFill>
                <a:schemeClr val="tx2">
                  <a:lumMod val="75000"/>
                </a:schemeClr>
              </a:solidFill>
              <a:latin typeface="Times New Roman" pitchFamily="18" charset="0"/>
              <a:cs typeface="Times New Roman" pitchFamily="18" charset="0"/>
            </a:endParaRPr>
          </a:p>
        </p:txBody>
      </p:sp>
      <p:sp>
        <p:nvSpPr>
          <p:cNvPr id="11269" name="Rectangle 5">
            <a:extLst>
              <a:ext uri="{FF2B5EF4-FFF2-40B4-BE49-F238E27FC236}">
                <a16:creationId xmlns:a16="http://schemas.microsoft.com/office/drawing/2014/main" xmlns="" id="{C44AA0F2-5707-4530-9EB3-5108F6C69478}"/>
              </a:ext>
            </a:extLst>
          </p:cNvPr>
          <p:cNvSpPr>
            <a:spLocks noChangeArrowheads="1"/>
          </p:cNvSpPr>
          <p:nvPr/>
        </p:nvSpPr>
        <p:spPr bwMode="auto">
          <a:xfrm>
            <a:off x="0" y="5105400"/>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400">
                <a:solidFill>
                  <a:schemeClr val="bg1"/>
                </a:solidFill>
                <a:latin typeface="Times New Roman" panose="02020603050405020304" pitchFamily="18" charset="0"/>
                <a:cs typeface="Times New Roman" panose="02020603050405020304" pitchFamily="18" charset="0"/>
              </a:rPr>
              <a:t>Assistant Doroshenko Oksana N.</a:t>
            </a:r>
            <a:endParaRPr lang="ru-RU" altLang="ru-RU"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00E5695F-30B1-4954-991C-67F8284C8E23}"/>
              </a:ext>
            </a:extLst>
          </p:cNvPr>
          <p:cNvSpPr>
            <a:spLocks noGrp="1" noChangeArrowheads="1"/>
          </p:cNvSpPr>
          <p:nvPr>
            <p:ph type="title" idx="4294967295"/>
          </p:nvPr>
        </p:nvSpPr>
        <p:spPr>
          <a:xfrm>
            <a:off x="0" y="0"/>
            <a:ext cx="9144000" cy="825500"/>
          </a:xfrm>
          <a:solidFill>
            <a:schemeClr val="tx2">
              <a:lumMod val="20000"/>
              <a:lumOff val="80000"/>
            </a:schemeClr>
          </a:solidFill>
        </p:spPr>
        <p:txBody>
          <a:bodyPr rtlCol="0">
            <a:normAutofit/>
          </a:bodyPr>
          <a:lstStyle/>
          <a:p>
            <a:pPr eaLnBrk="1" fontAlgn="auto" hangingPunct="1">
              <a:spcAft>
                <a:spcPts val="0"/>
              </a:spcAft>
              <a:defRPr/>
            </a:pPr>
            <a:r>
              <a:rPr lang="en-GB" sz="4000" b="1" i="1" dirty="0">
                <a:solidFill>
                  <a:schemeClr val="tx2">
                    <a:lumMod val="75000"/>
                  </a:schemeClr>
                </a:solidFill>
                <a:latin typeface="Arial Black" pitchFamily="34" charset="0"/>
              </a:rPr>
              <a:t>Pharmacokinetic </a:t>
            </a:r>
            <a:r>
              <a:rPr lang="en-US" sz="4000" b="1" i="1" dirty="0">
                <a:solidFill>
                  <a:schemeClr val="tx2">
                    <a:lumMod val="75000"/>
                  </a:schemeClr>
                </a:solidFill>
                <a:latin typeface="Arial Black" pitchFamily="34" charset="0"/>
                <a:cs typeface="Times New Roman" pitchFamily="18" charset="0"/>
              </a:rPr>
              <a:t>of </a:t>
            </a:r>
            <a:r>
              <a:rPr lang="en-US" sz="4000" b="1" i="1" u="sng" dirty="0">
                <a:solidFill>
                  <a:schemeClr val="tx2">
                    <a:lumMod val="75000"/>
                  </a:schemeClr>
                </a:solidFill>
                <a:latin typeface="Arial Black" pitchFamily="34" charset="0"/>
                <a:cs typeface="Times New Roman" pitchFamily="18" charset="0"/>
              </a:rPr>
              <a:t>CGS</a:t>
            </a:r>
            <a:endParaRPr lang="ru-RU" sz="4000" b="1" i="1" u="sng" dirty="0">
              <a:solidFill>
                <a:schemeClr val="tx2">
                  <a:lumMod val="75000"/>
                </a:schemeClr>
              </a:solidFill>
              <a:latin typeface="Arial Black" pitchFamily="34" charset="0"/>
            </a:endParaRPr>
          </a:p>
        </p:txBody>
      </p:sp>
      <p:sp>
        <p:nvSpPr>
          <p:cNvPr id="14339" name="Text Box 4">
            <a:extLst>
              <a:ext uri="{FF2B5EF4-FFF2-40B4-BE49-F238E27FC236}">
                <a16:creationId xmlns:a16="http://schemas.microsoft.com/office/drawing/2014/main" xmlns="" id="{F69E45FA-77C6-49B7-9543-B3437868B47B}"/>
              </a:ext>
            </a:extLst>
          </p:cNvPr>
          <p:cNvSpPr txBox="1">
            <a:spLocks noChangeArrowheads="1"/>
          </p:cNvSpPr>
          <p:nvPr/>
        </p:nvSpPr>
        <p:spPr bwMode="auto">
          <a:xfrm>
            <a:off x="0" y="923925"/>
            <a:ext cx="9144000" cy="2446824"/>
          </a:xfrm>
          <a:prstGeom prst="rect">
            <a:avLst/>
          </a:prstGeom>
          <a:noFill/>
          <a:ln w="9525">
            <a:noFill/>
            <a:miter lim="800000"/>
            <a:headEnd/>
            <a:tailEnd/>
          </a:ln>
        </p:spPr>
        <p:txBody>
          <a:bodyPr>
            <a:spAutoFit/>
          </a:bodyPr>
          <a:lstStyle/>
          <a:p>
            <a:pPr>
              <a:spcBef>
                <a:spcPct val="50000"/>
              </a:spcBef>
              <a:defRPr/>
            </a:pPr>
            <a:r>
              <a:rPr lang="en-GB" i="1" dirty="0">
                <a:solidFill>
                  <a:schemeClr val="tx2">
                    <a:lumMod val="75000"/>
                  </a:schemeClr>
                </a:solidFill>
              </a:rPr>
              <a:t>CGs consist of a </a:t>
            </a:r>
            <a:r>
              <a:rPr lang="en-GB" b="1" i="1" dirty="0">
                <a:solidFill>
                  <a:schemeClr val="accent2">
                    <a:lumMod val="50000"/>
                  </a:schemeClr>
                </a:solidFill>
              </a:rPr>
              <a:t>non-saccharine</a:t>
            </a:r>
            <a:r>
              <a:rPr lang="en-GB" i="1" dirty="0">
                <a:solidFill>
                  <a:schemeClr val="tx2">
                    <a:lumMod val="75000"/>
                  </a:schemeClr>
                </a:solidFill>
              </a:rPr>
              <a:t> part (</a:t>
            </a:r>
            <a:r>
              <a:rPr lang="en-GB" b="1" i="1" dirty="0">
                <a:solidFill>
                  <a:schemeClr val="accent2">
                    <a:lumMod val="50000"/>
                  </a:schemeClr>
                </a:solidFill>
              </a:rPr>
              <a:t>aglycone</a:t>
            </a:r>
            <a:r>
              <a:rPr lang="en-GB" i="1" dirty="0">
                <a:solidFill>
                  <a:schemeClr val="tx2">
                    <a:lumMod val="75000"/>
                  </a:schemeClr>
                </a:solidFill>
              </a:rPr>
              <a:t> or </a:t>
            </a:r>
            <a:r>
              <a:rPr lang="en-GB" i="1" dirty="0" err="1">
                <a:solidFill>
                  <a:schemeClr val="tx2">
                    <a:lumMod val="75000"/>
                  </a:schemeClr>
                </a:solidFill>
              </a:rPr>
              <a:t>genine</a:t>
            </a:r>
            <a:r>
              <a:rPr lang="en-GB" i="1" dirty="0">
                <a:solidFill>
                  <a:schemeClr val="tx2">
                    <a:lumMod val="75000"/>
                  </a:schemeClr>
                </a:solidFill>
              </a:rPr>
              <a:t>)</a:t>
            </a:r>
          </a:p>
          <a:p>
            <a:pPr>
              <a:spcBef>
                <a:spcPct val="50000"/>
              </a:spcBef>
              <a:defRPr/>
            </a:pPr>
            <a:r>
              <a:rPr lang="en-GB" i="1" dirty="0">
                <a:solidFill>
                  <a:schemeClr val="tx2">
                    <a:lumMod val="75000"/>
                  </a:schemeClr>
                </a:solidFill>
              </a:rPr>
              <a:t> and a </a:t>
            </a:r>
            <a:r>
              <a:rPr lang="en-GB" b="1" i="1" dirty="0">
                <a:solidFill>
                  <a:schemeClr val="accent2">
                    <a:lumMod val="50000"/>
                  </a:schemeClr>
                </a:solidFill>
              </a:rPr>
              <a:t>saccharine</a:t>
            </a:r>
            <a:r>
              <a:rPr lang="en-GB" i="1" dirty="0">
                <a:solidFill>
                  <a:schemeClr val="tx2">
                    <a:lumMod val="75000"/>
                  </a:schemeClr>
                </a:solidFill>
              </a:rPr>
              <a:t> (</a:t>
            </a:r>
            <a:r>
              <a:rPr lang="en-GB" b="1" i="1" dirty="0" err="1">
                <a:solidFill>
                  <a:schemeClr val="accent2">
                    <a:lumMod val="50000"/>
                  </a:schemeClr>
                </a:solidFill>
              </a:rPr>
              <a:t>glycone</a:t>
            </a:r>
            <a:r>
              <a:rPr lang="en-GB" i="1" dirty="0">
                <a:solidFill>
                  <a:schemeClr val="tx2">
                    <a:lumMod val="75000"/>
                  </a:schemeClr>
                </a:solidFill>
              </a:rPr>
              <a:t>) part. </a:t>
            </a:r>
          </a:p>
          <a:p>
            <a:pPr algn="just">
              <a:spcBef>
                <a:spcPct val="50000"/>
              </a:spcBef>
              <a:buFontTx/>
              <a:buChar char="•"/>
              <a:defRPr/>
            </a:pPr>
            <a:r>
              <a:rPr lang="en-GB" i="1" dirty="0">
                <a:solidFill>
                  <a:schemeClr val="tx2">
                    <a:lumMod val="75000"/>
                  </a:schemeClr>
                </a:solidFill>
              </a:rPr>
              <a:t>The cardiotonic effect of these medicines is connected with aglycone. The main chemical structure of aglycone is </a:t>
            </a:r>
            <a:r>
              <a:rPr lang="en-GB" b="1" i="1" u="sng" dirty="0" err="1">
                <a:solidFill>
                  <a:schemeClr val="accent2">
                    <a:lumMod val="50000"/>
                  </a:schemeClr>
                </a:solidFill>
              </a:rPr>
              <a:t>cyclopentan-perhydrophenantren</a:t>
            </a:r>
            <a:r>
              <a:rPr lang="en-GB" i="1" dirty="0">
                <a:solidFill>
                  <a:schemeClr val="tx2">
                    <a:lumMod val="75000"/>
                  </a:schemeClr>
                </a:solidFill>
              </a:rPr>
              <a:t> nucleus bound to the unsaturated </a:t>
            </a:r>
            <a:r>
              <a:rPr lang="en-GB" b="1" i="1" dirty="0" err="1">
                <a:solidFill>
                  <a:schemeClr val="accent2">
                    <a:lumMod val="50000"/>
                  </a:schemeClr>
                </a:solidFill>
              </a:rPr>
              <a:t>lactone</a:t>
            </a:r>
            <a:r>
              <a:rPr lang="en-GB" b="1" i="1" dirty="0">
                <a:solidFill>
                  <a:schemeClr val="accent2">
                    <a:lumMod val="50000"/>
                  </a:schemeClr>
                </a:solidFill>
              </a:rPr>
              <a:t> ring</a:t>
            </a:r>
            <a:r>
              <a:rPr lang="en-GB" i="1" dirty="0">
                <a:solidFill>
                  <a:schemeClr val="tx2">
                    <a:lumMod val="75000"/>
                  </a:schemeClr>
                </a:solidFill>
              </a:rPr>
              <a:t>. </a:t>
            </a:r>
          </a:p>
          <a:p>
            <a:pPr algn="just">
              <a:spcBef>
                <a:spcPct val="50000"/>
              </a:spcBef>
              <a:buFontTx/>
              <a:buChar char="•"/>
              <a:defRPr/>
            </a:pPr>
            <a:r>
              <a:rPr lang="en-GB" i="1" dirty="0">
                <a:solidFill>
                  <a:schemeClr val="tx2">
                    <a:lumMod val="75000"/>
                  </a:schemeClr>
                </a:solidFill>
              </a:rPr>
              <a:t>The saccharine part affects the glycosides solubility, their absorption, </a:t>
            </a:r>
            <a:r>
              <a:rPr lang="en-GB" i="1" dirty="0" err="1">
                <a:solidFill>
                  <a:schemeClr val="tx2">
                    <a:lumMod val="75000"/>
                  </a:schemeClr>
                </a:solidFill>
              </a:rPr>
              <a:t>bioavailibility</a:t>
            </a:r>
            <a:r>
              <a:rPr lang="en-GB" i="1" dirty="0">
                <a:solidFill>
                  <a:schemeClr val="tx2">
                    <a:lumMod val="75000"/>
                  </a:schemeClr>
                </a:solidFill>
              </a:rPr>
              <a:t> and other pharmacokinetic peculiarities. </a:t>
            </a:r>
          </a:p>
        </p:txBody>
      </p:sp>
      <p:pic>
        <p:nvPicPr>
          <p:cNvPr id="3" name="Рисунок 2">
            <a:extLst>
              <a:ext uri="{FF2B5EF4-FFF2-40B4-BE49-F238E27FC236}">
                <a16:creationId xmlns:a16="http://schemas.microsoft.com/office/drawing/2014/main" xmlns="" id="{AAB86251-CCA3-4EB0-B551-5930C3E1C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1"/>
            <a:ext cx="5486400" cy="3581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00E5695F-30B1-4954-991C-67F8284C8E23}"/>
              </a:ext>
            </a:extLst>
          </p:cNvPr>
          <p:cNvSpPr>
            <a:spLocks noGrp="1" noChangeArrowheads="1"/>
          </p:cNvSpPr>
          <p:nvPr>
            <p:ph type="title" idx="4294967295"/>
          </p:nvPr>
        </p:nvSpPr>
        <p:spPr>
          <a:xfrm>
            <a:off x="0" y="0"/>
            <a:ext cx="9144000" cy="825500"/>
          </a:xfrm>
          <a:solidFill>
            <a:schemeClr val="tx2">
              <a:lumMod val="20000"/>
              <a:lumOff val="80000"/>
            </a:schemeClr>
          </a:solidFill>
        </p:spPr>
        <p:txBody>
          <a:bodyPr rtlCol="0">
            <a:normAutofit/>
          </a:bodyPr>
          <a:lstStyle/>
          <a:p>
            <a:pPr eaLnBrk="1" fontAlgn="auto" hangingPunct="1">
              <a:spcAft>
                <a:spcPts val="0"/>
              </a:spcAft>
              <a:defRPr/>
            </a:pPr>
            <a:r>
              <a:rPr lang="en-GB" sz="4000" b="1" i="1" dirty="0">
                <a:solidFill>
                  <a:schemeClr val="tx2">
                    <a:lumMod val="75000"/>
                  </a:schemeClr>
                </a:solidFill>
                <a:latin typeface="Arial Black" pitchFamily="34" charset="0"/>
              </a:rPr>
              <a:t>Pharmacokinetic </a:t>
            </a:r>
            <a:r>
              <a:rPr lang="en-US" sz="4000" b="1" i="1" dirty="0">
                <a:solidFill>
                  <a:schemeClr val="tx2">
                    <a:lumMod val="75000"/>
                  </a:schemeClr>
                </a:solidFill>
                <a:latin typeface="Arial Black" pitchFamily="34" charset="0"/>
                <a:cs typeface="Times New Roman" pitchFamily="18" charset="0"/>
              </a:rPr>
              <a:t>of </a:t>
            </a:r>
            <a:r>
              <a:rPr lang="en-US" sz="4000" b="1" i="1" u="sng" dirty="0">
                <a:solidFill>
                  <a:schemeClr val="tx2">
                    <a:lumMod val="75000"/>
                  </a:schemeClr>
                </a:solidFill>
                <a:latin typeface="Arial Black" pitchFamily="34" charset="0"/>
                <a:cs typeface="Times New Roman" pitchFamily="18" charset="0"/>
              </a:rPr>
              <a:t>CGs</a:t>
            </a:r>
            <a:endParaRPr lang="ru-RU" sz="4000" b="1" i="1" u="sng" dirty="0">
              <a:solidFill>
                <a:schemeClr val="tx2">
                  <a:lumMod val="75000"/>
                </a:schemeClr>
              </a:solidFill>
              <a:latin typeface="Arial Black" pitchFamily="34" charset="0"/>
            </a:endParaRPr>
          </a:p>
        </p:txBody>
      </p:sp>
      <p:sp>
        <p:nvSpPr>
          <p:cNvPr id="6" name="Прямоугольник 5">
            <a:extLst>
              <a:ext uri="{FF2B5EF4-FFF2-40B4-BE49-F238E27FC236}">
                <a16:creationId xmlns:a16="http://schemas.microsoft.com/office/drawing/2014/main" xmlns="" id="{C97C6AFC-4174-47D3-A9B1-6BC0301DC263}"/>
              </a:ext>
            </a:extLst>
          </p:cNvPr>
          <p:cNvSpPr/>
          <p:nvPr/>
        </p:nvSpPr>
        <p:spPr>
          <a:xfrm>
            <a:off x="2606675" y="919162"/>
            <a:ext cx="3641725" cy="369888"/>
          </a:xfrm>
          <a:prstGeom prst="rect">
            <a:avLst/>
          </a:prstGeom>
        </p:spPr>
        <p:txBody>
          <a:bodyPr wrap="none">
            <a:spAutoFit/>
          </a:bodyPr>
          <a:lstStyle/>
          <a:p>
            <a:pPr>
              <a:defRPr/>
            </a:pPr>
            <a:r>
              <a:rPr lang="en-GB" b="1" i="1" dirty="0">
                <a:solidFill>
                  <a:schemeClr val="tx2">
                    <a:lumMod val="75000"/>
                  </a:schemeClr>
                </a:solidFill>
                <a:latin typeface="Arial Black" pitchFamily="34" charset="0"/>
                <a:cs typeface="Arial" charset="0"/>
              </a:rPr>
              <a:t>Comparative characteristic</a:t>
            </a:r>
            <a:endParaRPr lang="ru-RU" b="1" i="1" dirty="0">
              <a:solidFill>
                <a:schemeClr val="tx2">
                  <a:lumMod val="75000"/>
                </a:schemeClr>
              </a:solidFill>
              <a:latin typeface="Arial Black" pitchFamily="34" charset="0"/>
              <a:cs typeface="Arial" charset="0"/>
            </a:endParaRPr>
          </a:p>
        </p:txBody>
      </p:sp>
      <p:sp>
        <p:nvSpPr>
          <p:cNvPr id="7" name="Oval 5">
            <a:extLst>
              <a:ext uri="{FF2B5EF4-FFF2-40B4-BE49-F238E27FC236}">
                <a16:creationId xmlns:a16="http://schemas.microsoft.com/office/drawing/2014/main" xmlns="" id="{F47C8FF6-2FB6-4AF5-B7FC-9C77612E3700}"/>
              </a:ext>
            </a:extLst>
          </p:cNvPr>
          <p:cNvSpPr>
            <a:spLocks noChangeArrowheads="1"/>
          </p:cNvSpPr>
          <p:nvPr/>
        </p:nvSpPr>
        <p:spPr bwMode="auto">
          <a:xfrm>
            <a:off x="195238" y="1441450"/>
            <a:ext cx="2438400" cy="990600"/>
          </a:xfrm>
          <a:prstGeom prst="ellipse">
            <a:avLst/>
          </a:prstGeom>
          <a:solidFill>
            <a:schemeClr val="tx2">
              <a:lumMod val="20000"/>
              <a:lumOff val="80000"/>
            </a:schemeClr>
          </a:solidFill>
          <a:ln w="9525">
            <a:solidFill>
              <a:schemeClr val="tx1"/>
            </a:solidFill>
            <a:round/>
            <a:headEnd/>
            <a:tailEnd/>
          </a:ln>
        </p:spPr>
        <p:txBody>
          <a:bodyPr wrap="none" anchor="ctr"/>
          <a:lstStyle/>
          <a:p>
            <a:pPr>
              <a:defRPr/>
            </a:pPr>
            <a:r>
              <a:rPr lang="en-GB" sz="2000" b="1" dirty="0" err="1">
                <a:solidFill>
                  <a:schemeClr val="tx2">
                    <a:lumMod val="75000"/>
                  </a:schemeClr>
                </a:solidFill>
                <a:latin typeface="+mn-lt"/>
                <a:cs typeface="Arial" charset="0"/>
              </a:rPr>
              <a:t>Lipophylic</a:t>
            </a:r>
            <a:r>
              <a:rPr lang="en-GB" sz="2000" b="1" dirty="0">
                <a:solidFill>
                  <a:schemeClr val="tx2">
                    <a:lumMod val="75000"/>
                  </a:schemeClr>
                </a:solidFill>
                <a:latin typeface="+mn-lt"/>
                <a:cs typeface="Arial" charset="0"/>
              </a:rPr>
              <a:t> </a:t>
            </a:r>
          </a:p>
          <a:p>
            <a:pPr>
              <a:defRPr/>
            </a:pPr>
            <a:r>
              <a:rPr lang="en-GB" sz="2000" b="1" u="sng" dirty="0">
                <a:solidFill>
                  <a:schemeClr val="tx2">
                    <a:lumMod val="75000"/>
                  </a:schemeClr>
                </a:solidFill>
                <a:latin typeface="+mn-lt"/>
                <a:cs typeface="Arial" charset="0"/>
              </a:rPr>
              <a:t>(</a:t>
            </a:r>
            <a:r>
              <a:rPr lang="en-GB" sz="2000" b="1" u="sng" dirty="0" err="1">
                <a:solidFill>
                  <a:schemeClr val="tx2">
                    <a:lumMod val="75000"/>
                  </a:schemeClr>
                </a:solidFill>
                <a:latin typeface="+mn-lt"/>
                <a:cs typeface="Arial" charset="0"/>
              </a:rPr>
              <a:t>Digitoxin</a:t>
            </a:r>
            <a:r>
              <a:rPr lang="en-GB" sz="2000" b="1" u="sng" dirty="0">
                <a:solidFill>
                  <a:schemeClr val="tx2">
                    <a:lumMod val="75000"/>
                  </a:schemeClr>
                </a:solidFill>
                <a:latin typeface="+mn-lt"/>
                <a:cs typeface="Arial" charset="0"/>
              </a:rPr>
              <a:t>)</a:t>
            </a:r>
            <a:endParaRPr lang="ru-RU" sz="2000" b="1" u="sng" dirty="0">
              <a:solidFill>
                <a:schemeClr val="tx2">
                  <a:lumMod val="75000"/>
                </a:schemeClr>
              </a:solidFill>
              <a:latin typeface="+mn-lt"/>
              <a:cs typeface="Arial" charset="0"/>
            </a:endParaRPr>
          </a:p>
        </p:txBody>
      </p:sp>
      <p:sp>
        <p:nvSpPr>
          <p:cNvPr id="10" name="Oval 6">
            <a:extLst>
              <a:ext uri="{FF2B5EF4-FFF2-40B4-BE49-F238E27FC236}">
                <a16:creationId xmlns:a16="http://schemas.microsoft.com/office/drawing/2014/main" xmlns="" id="{DCAF79F3-D4EF-4E55-9B27-AE7809756351}"/>
              </a:ext>
            </a:extLst>
          </p:cNvPr>
          <p:cNvSpPr>
            <a:spLocks noChangeArrowheads="1"/>
          </p:cNvSpPr>
          <p:nvPr/>
        </p:nvSpPr>
        <p:spPr bwMode="auto">
          <a:xfrm>
            <a:off x="3170237" y="1410970"/>
            <a:ext cx="2514600" cy="990600"/>
          </a:xfrm>
          <a:prstGeom prst="ellipse">
            <a:avLst/>
          </a:prstGeom>
          <a:solidFill>
            <a:schemeClr val="tx2">
              <a:lumMod val="20000"/>
              <a:lumOff val="80000"/>
            </a:schemeClr>
          </a:solidFill>
          <a:ln w="9525">
            <a:solidFill>
              <a:schemeClr val="tx1"/>
            </a:solidFill>
            <a:round/>
            <a:headEnd/>
            <a:tailEnd/>
          </a:ln>
        </p:spPr>
        <p:txBody>
          <a:bodyPr wrap="none" anchor="ctr"/>
          <a:lstStyle/>
          <a:p>
            <a:pPr>
              <a:defRPr/>
            </a:pPr>
            <a:r>
              <a:rPr lang="en-GB" sz="2000" b="1" dirty="0" err="1">
                <a:solidFill>
                  <a:schemeClr val="tx2">
                    <a:lumMod val="75000"/>
                  </a:schemeClr>
                </a:solidFill>
                <a:latin typeface="+mn-lt"/>
                <a:cs typeface="Arial" charset="0"/>
              </a:rPr>
              <a:t>Hydrophylic</a:t>
            </a:r>
            <a:r>
              <a:rPr lang="en-GB" sz="2000" b="1" dirty="0">
                <a:solidFill>
                  <a:schemeClr val="tx2">
                    <a:lumMod val="75000"/>
                  </a:schemeClr>
                </a:solidFill>
                <a:latin typeface="+mn-lt"/>
                <a:cs typeface="Arial" charset="0"/>
              </a:rPr>
              <a:t> </a:t>
            </a:r>
          </a:p>
          <a:p>
            <a:pPr>
              <a:defRPr/>
            </a:pPr>
            <a:r>
              <a:rPr lang="en-GB" sz="2000" b="1" u="sng" dirty="0">
                <a:solidFill>
                  <a:schemeClr val="tx2">
                    <a:lumMod val="75000"/>
                  </a:schemeClr>
                </a:solidFill>
                <a:latin typeface="+mn-lt"/>
                <a:cs typeface="Arial" charset="0"/>
              </a:rPr>
              <a:t>(</a:t>
            </a:r>
            <a:r>
              <a:rPr lang="en-GB" sz="2000" b="1" u="sng" dirty="0" err="1">
                <a:solidFill>
                  <a:schemeClr val="tx2">
                    <a:lumMod val="75000"/>
                  </a:schemeClr>
                </a:solidFill>
                <a:latin typeface="+mn-lt"/>
                <a:cs typeface="Arial" charset="0"/>
              </a:rPr>
              <a:t>Strophanthine</a:t>
            </a:r>
            <a:r>
              <a:rPr lang="en-GB" sz="2000" b="1" u="sng" dirty="0">
                <a:solidFill>
                  <a:schemeClr val="tx2">
                    <a:lumMod val="75000"/>
                  </a:schemeClr>
                </a:solidFill>
                <a:latin typeface="+mn-lt"/>
                <a:cs typeface="Arial" charset="0"/>
              </a:rPr>
              <a:t>)</a:t>
            </a:r>
            <a:endParaRPr lang="ru-RU" sz="2000" b="1" u="sng" dirty="0">
              <a:solidFill>
                <a:schemeClr val="tx2">
                  <a:lumMod val="75000"/>
                </a:schemeClr>
              </a:solidFill>
              <a:latin typeface="+mn-lt"/>
              <a:cs typeface="Arial" charset="0"/>
            </a:endParaRPr>
          </a:p>
        </p:txBody>
      </p:sp>
      <p:sp>
        <p:nvSpPr>
          <p:cNvPr id="13" name="Oval 7">
            <a:extLst>
              <a:ext uri="{FF2B5EF4-FFF2-40B4-BE49-F238E27FC236}">
                <a16:creationId xmlns:a16="http://schemas.microsoft.com/office/drawing/2014/main" xmlns="" id="{AE7040E1-44BB-4822-9EDA-92528BB6467B}"/>
              </a:ext>
            </a:extLst>
          </p:cNvPr>
          <p:cNvSpPr>
            <a:spLocks noChangeArrowheads="1"/>
          </p:cNvSpPr>
          <p:nvPr/>
        </p:nvSpPr>
        <p:spPr bwMode="auto">
          <a:xfrm>
            <a:off x="6400800" y="1433244"/>
            <a:ext cx="2362200" cy="1066800"/>
          </a:xfrm>
          <a:prstGeom prst="ellipse">
            <a:avLst/>
          </a:prstGeom>
          <a:solidFill>
            <a:schemeClr val="tx2">
              <a:lumMod val="20000"/>
              <a:lumOff val="80000"/>
            </a:schemeClr>
          </a:solidFill>
          <a:ln w="9525">
            <a:solidFill>
              <a:schemeClr val="tx1"/>
            </a:solidFill>
            <a:round/>
            <a:headEnd/>
            <a:tailEnd/>
          </a:ln>
        </p:spPr>
        <p:txBody>
          <a:bodyPr wrap="none" anchor="ctr"/>
          <a:lstStyle/>
          <a:p>
            <a:pPr>
              <a:defRPr/>
            </a:pPr>
            <a:r>
              <a:rPr lang="en-GB" sz="1400" b="1" dirty="0">
                <a:solidFill>
                  <a:schemeClr val="tx2">
                    <a:lumMod val="75000"/>
                  </a:schemeClr>
                </a:solidFill>
                <a:latin typeface="+mn-lt"/>
                <a:cs typeface="Arial" charset="0"/>
              </a:rPr>
              <a:t>Mixed </a:t>
            </a:r>
          </a:p>
          <a:p>
            <a:pPr>
              <a:defRPr/>
            </a:pPr>
            <a:r>
              <a:rPr lang="en-GB" sz="1400" b="1" dirty="0" err="1">
                <a:solidFill>
                  <a:schemeClr val="tx2">
                    <a:lumMod val="75000"/>
                  </a:schemeClr>
                </a:solidFill>
                <a:latin typeface="+mn-lt"/>
                <a:cs typeface="Arial" charset="0"/>
              </a:rPr>
              <a:t>hydrophylic</a:t>
            </a:r>
            <a:endParaRPr lang="en-GB" sz="1400" b="1" dirty="0">
              <a:solidFill>
                <a:schemeClr val="tx2">
                  <a:lumMod val="75000"/>
                </a:schemeClr>
              </a:solidFill>
              <a:latin typeface="+mn-lt"/>
              <a:cs typeface="Arial" charset="0"/>
            </a:endParaRPr>
          </a:p>
          <a:p>
            <a:pPr>
              <a:defRPr/>
            </a:pPr>
            <a:r>
              <a:rPr lang="en-GB" sz="1400" b="1" dirty="0">
                <a:solidFill>
                  <a:schemeClr val="tx2">
                    <a:lumMod val="75000"/>
                  </a:schemeClr>
                </a:solidFill>
                <a:latin typeface="+mn-lt"/>
                <a:cs typeface="Arial" charset="0"/>
              </a:rPr>
              <a:t>-</a:t>
            </a:r>
            <a:r>
              <a:rPr lang="en-GB" sz="1400" b="1" dirty="0" err="1">
                <a:solidFill>
                  <a:schemeClr val="tx2">
                    <a:lumMod val="75000"/>
                  </a:schemeClr>
                </a:solidFill>
                <a:latin typeface="+mn-lt"/>
                <a:cs typeface="Arial" charset="0"/>
              </a:rPr>
              <a:t>lipophylic</a:t>
            </a:r>
            <a:r>
              <a:rPr lang="en-GB" sz="1400" b="1" dirty="0">
                <a:solidFill>
                  <a:schemeClr val="tx2">
                    <a:lumMod val="75000"/>
                  </a:schemeClr>
                </a:solidFill>
                <a:latin typeface="+mn-lt"/>
                <a:cs typeface="Arial" charset="0"/>
              </a:rPr>
              <a:t> </a:t>
            </a:r>
          </a:p>
          <a:p>
            <a:pPr>
              <a:defRPr/>
            </a:pPr>
            <a:r>
              <a:rPr lang="en-GB" sz="1400" b="1" u="sng" dirty="0">
                <a:solidFill>
                  <a:schemeClr val="tx2">
                    <a:lumMod val="75000"/>
                  </a:schemeClr>
                </a:solidFill>
                <a:latin typeface="+mn-lt"/>
                <a:cs typeface="Arial" charset="0"/>
              </a:rPr>
              <a:t>(</a:t>
            </a:r>
            <a:r>
              <a:rPr lang="en-GB" sz="1400" b="1" u="sng" dirty="0" err="1">
                <a:solidFill>
                  <a:schemeClr val="tx2">
                    <a:lumMod val="75000"/>
                  </a:schemeClr>
                </a:solidFill>
                <a:latin typeface="+mn-lt"/>
                <a:cs typeface="Arial" charset="0"/>
              </a:rPr>
              <a:t>Digoxin</a:t>
            </a:r>
            <a:r>
              <a:rPr lang="en-GB" sz="1400" b="1" u="sng" dirty="0">
                <a:solidFill>
                  <a:schemeClr val="tx2">
                    <a:lumMod val="75000"/>
                  </a:schemeClr>
                </a:solidFill>
                <a:latin typeface="+mn-lt"/>
                <a:cs typeface="Arial" charset="0"/>
              </a:rPr>
              <a:t> ,etc</a:t>
            </a:r>
            <a:r>
              <a:rPr lang="en-GB" sz="2400" b="1" u="sng" dirty="0">
                <a:latin typeface="Arial" charset="0"/>
                <a:cs typeface="Arial" charset="0"/>
              </a:rPr>
              <a:t>.</a:t>
            </a:r>
            <a:r>
              <a:rPr lang="en-GB" sz="1400" dirty="0">
                <a:latin typeface="Arial" charset="0"/>
                <a:cs typeface="Arial" charset="0"/>
              </a:rPr>
              <a:t>)</a:t>
            </a:r>
            <a:r>
              <a:rPr lang="en-GB" dirty="0">
                <a:latin typeface="Arial" charset="0"/>
                <a:cs typeface="Arial" charset="0"/>
              </a:rPr>
              <a:t> </a:t>
            </a:r>
            <a:endParaRPr lang="ru-RU" dirty="0">
              <a:latin typeface="Arial" charset="0"/>
              <a:cs typeface="Arial" charset="0"/>
            </a:endParaRPr>
          </a:p>
        </p:txBody>
      </p:sp>
      <p:sp>
        <p:nvSpPr>
          <p:cNvPr id="14" name="Text Box 9">
            <a:extLst>
              <a:ext uri="{FF2B5EF4-FFF2-40B4-BE49-F238E27FC236}">
                <a16:creationId xmlns:a16="http://schemas.microsoft.com/office/drawing/2014/main" xmlns="" id="{B8020E73-204A-45B2-A1F8-5F60E86E6D9E}"/>
              </a:ext>
            </a:extLst>
          </p:cNvPr>
          <p:cNvSpPr txBox="1">
            <a:spLocks noChangeArrowheads="1"/>
          </p:cNvSpPr>
          <p:nvPr/>
        </p:nvSpPr>
        <p:spPr bwMode="auto">
          <a:xfrm>
            <a:off x="0" y="3438525"/>
            <a:ext cx="3124200" cy="2354263"/>
          </a:xfrm>
          <a:prstGeom prst="rect">
            <a:avLst/>
          </a:prstGeom>
          <a:solidFill>
            <a:schemeClr val="tx2">
              <a:lumMod val="20000"/>
              <a:lumOff val="80000"/>
            </a:schemeClr>
          </a:solidFill>
          <a:ln w="34925" algn="ctr">
            <a:solidFill>
              <a:srgbClr val="808000"/>
            </a:solidFill>
            <a:miter lim="800000"/>
            <a:headEnd/>
            <a:tailEnd/>
          </a:ln>
        </p:spPr>
        <p:txBody>
          <a:bodyPr>
            <a:spAutoFit/>
          </a:bodyPr>
          <a:lstStyle/>
          <a:p>
            <a:pPr algn="l">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are well absorbed from the GIT and </a:t>
            </a:r>
          </a:p>
          <a:p>
            <a:pPr algn="l">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bound actively to blood plasma proteins, eliminate slowly and accumulate. </a:t>
            </a:r>
          </a:p>
          <a:p>
            <a:pPr algn="l">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They are introduced </a:t>
            </a:r>
            <a:r>
              <a:rPr lang="en-GB" dirty="0" err="1">
                <a:solidFill>
                  <a:schemeClr val="tx2">
                    <a:lumMod val="75000"/>
                  </a:schemeClr>
                </a:solidFill>
                <a:latin typeface="+mn-lt"/>
                <a:cs typeface="Arial" charset="0"/>
              </a:rPr>
              <a:t>perorally</a:t>
            </a:r>
            <a:r>
              <a:rPr lang="en-GB" i="1" dirty="0">
                <a:solidFill>
                  <a:schemeClr val="tx2">
                    <a:lumMod val="75000"/>
                  </a:schemeClr>
                </a:solidFill>
                <a:latin typeface="+mn-lt"/>
                <a:cs typeface="Arial" charset="0"/>
              </a:rPr>
              <a:t> </a:t>
            </a:r>
            <a:r>
              <a:rPr lang="en-GB" dirty="0">
                <a:solidFill>
                  <a:schemeClr val="tx2">
                    <a:lumMod val="75000"/>
                  </a:schemeClr>
                </a:solidFill>
                <a:latin typeface="+mn-lt"/>
                <a:cs typeface="Arial" charset="0"/>
              </a:rPr>
              <a:t>and are used in CHRONIC HF</a:t>
            </a:r>
            <a:r>
              <a:rPr lang="en-GB" sz="2100" b="1" dirty="0">
                <a:solidFill>
                  <a:srgbClr val="740000"/>
                </a:solidFill>
                <a:latin typeface="Arial" charset="0"/>
                <a:cs typeface="Arial" charset="0"/>
              </a:rPr>
              <a:t>.</a:t>
            </a:r>
            <a:endParaRPr lang="ru-RU" sz="2100" b="1" dirty="0">
              <a:solidFill>
                <a:srgbClr val="740000"/>
              </a:solidFill>
              <a:latin typeface="Arial" charset="0"/>
              <a:cs typeface="Arial" charset="0"/>
            </a:endParaRPr>
          </a:p>
        </p:txBody>
      </p:sp>
      <p:sp>
        <p:nvSpPr>
          <p:cNvPr id="15" name="Text Box 10">
            <a:extLst>
              <a:ext uri="{FF2B5EF4-FFF2-40B4-BE49-F238E27FC236}">
                <a16:creationId xmlns:a16="http://schemas.microsoft.com/office/drawing/2014/main" xmlns="" id="{5CD1A6E9-A762-4515-AC72-2F2C1B30F4ED}"/>
              </a:ext>
            </a:extLst>
          </p:cNvPr>
          <p:cNvSpPr txBox="1">
            <a:spLocks noChangeArrowheads="1"/>
          </p:cNvSpPr>
          <p:nvPr/>
        </p:nvSpPr>
        <p:spPr bwMode="auto">
          <a:xfrm>
            <a:off x="3124200" y="3253581"/>
            <a:ext cx="3124200" cy="2724150"/>
          </a:xfrm>
          <a:prstGeom prst="rect">
            <a:avLst/>
          </a:prstGeom>
          <a:solidFill>
            <a:schemeClr val="tx2">
              <a:lumMod val="20000"/>
              <a:lumOff val="80000"/>
            </a:schemeClr>
          </a:solidFill>
          <a:ln w="34925" algn="ctr">
            <a:solidFill>
              <a:srgbClr val="808000"/>
            </a:solidFill>
            <a:miter lim="800000"/>
            <a:headEnd/>
            <a:tailEnd/>
          </a:ln>
        </p:spPr>
        <p:txBody>
          <a:bodyPr>
            <a:spAutoFit/>
          </a:bodyPr>
          <a:lstStyle/>
          <a:p>
            <a:pPr>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Poor </a:t>
            </a:r>
            <a:r>
              <a:rPr lang="en-GB" dirty="0" err="1">
                <a:solidFill>
                  <a:schemeClr val="tx2">
                    <a:lumMod val="75000"/>
                  </a:schemeClr>
                </a:solidFill>
                <a:latin typeface="+mn-lt"/>
                <a:cs typeface="Arial" charset="0"/>
              </a:rPr>
              <a:t>absorbtion</a:t>
            </a:r>
            <a:r>
              <a:rPr lang="en-GB" dirty="0">
                <a:solidFill>
                  <a:schemeClr val="tx2">
                    <a:lumMod val="75000"/>
                  </a:schemeClr>
                </a:solidFill>
                <a:latin typeface="+mn-lt"/>
                <a:cs typeface="Arial" charset="0"/>
              </a:rPr>
              <a:t> from the GIT</a:t>
            </a:r>
          </a:p>
          <a:p>
            <a:pPr>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are not almost bound to plasma proteins, </a:t>
            </a:r>
          </a:p>
          <a:p>
            <a:pPr>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they are eliminated quickly and do not accumulate.</a:t>
            </a:r>
          </a:p>
          <a:p>
            <a:pPr>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They are introduced </a:t>
            </a:r>
            <a:r>
              <a:rPr lang="en-GB" dirty="0" err="1">
                <a:solidFill>
                  <a:schemeClr val="tx2">
                    <a:lumMod val="75000"/>
                  </a:schemeClr>
                </a:solidFill>
                <a:latin typeface="+mn-lt"/>
                <a:cs typeface="Arial" charset="0"/>
              </a:rPr>
              <a:t>parenterally</a:t>
            </a:r>
            <a:r>
              <a:rPr lang="en-GB" dirty="0">
                <a:solidFill>
                  <a:schemeClr val="tx2">
                    <a:lumMod val="75000"/>
                  </a:schemeClr>
                </a:solidFill>
                <a:latin typeface="+mn-lt"/>
                <a:cs typeface="Arial" charset="0"/>
              </a:rPr>
              <a:t> and are used in ACUTE HF</a:t>
            </a:r>
            <a:endParaRPr lang="ru-RU" dirty="0">
              <a:solidFill>
                <a:schemeClr val="tx2">
                  <a:lumMod val="75000"/>
                </a:schemeClr>
              </a:solidFill>
              <a:latin typeface="+mn-lt"/>
              <a:cs typeface="Arial" charset="0"/>
            </a:endParaRPr>
          </a:p>
        </p:txBody>
      </p:sp>
      <p:sp>
        <p:nvSpPr>
          <p:cNvPr id="16" name="Text Box 11">
            <a:extLst>
              <a:ext uri="{FF2B5EF4-FFF2-40B4-BE49-F238E27FC236}">
                <a16:creationId xmlns:a16="http://schemas.microsoft.com/office/drawing/2014/main" xmlns="" id="{8D8542B7-18B9-4B54-96D3-D5A14600B564}"/>
              </a:ext>
            </a:extLst>
          </p:cNvPr>
          <p:cNvSpPr txBox="1">
            <a:spLocks noChangeArrowheads="1"/>
          </p:cNvSpPr>
          <p:nvPr/>
        </p:nvSpPr>
        <p:spPr bwMode="auto">
          <a:xfrm>
            <a:off x="6248400" y="3699876"/>
            <a:ext cx="2895600" cy="1754188"/>
          </a:xfrm>
          <a:prstGeom prst="rect">
            <a:avLst/>
          </a:prstGeom>
          <a:solidFill>
            <a:schemeClr val="tx2">
              <a:lumMod val="20000"/>
              <a:lumOff val="80000"/>
            </a:schemeClr>
          </a:solidFill>
          <a:ln w="34925">
            <a:solidFill>
              <a:srgbClr val="808000"/>
            </a:solidFill>
            <a:miter lim="800000"/>
            <a:headEnd/>
            <a:tailEnd/>
          </a:ln>
        </p:spPr>
        <p:txBody>
          <a:bodyPr>
            <a:spAutoFit/>
          </a:bodyPr>
          <a:lstStyle/>
          <a:p>
            <a:pPr>
              <a:spcBef>
                <a:spcPct val="50000"/>
              </a:spcBef>
              <a:buClr>
                <a:schemeClr val="hlink"/>
              </a:buClr>
              <a:buFont typeface="Wingdings" pitchFamily="2" charset="2"/>
              <a:buChar char="ü"/>
              <a:defRPr/>
            </a:pPr>
            <a:r>
              <a:rPr lang="en-GB" dirty="0">
                <a:solidFill>
                  <a:schemeClr val="tx2">
                    <a:lumMod val="75000"/>
                  </a:schemeClr>
                </a:solidFill>
                <a:latin typeface="+mn-lt"/>
                <a:cs typeface="Arial" charset="0"/>
              </a:rPr>
              <a:t>have an intermediate position by their physical and chemical properties and that is why they can be introduced both </a:t>
            </a:r>
            <a:r>
              <a:rPr lang="en-GB" dirty="0" err="1">
                <a:solidFill>
                  <a:schemeClr val="tx2">
                    <a:lumMod val="75000"/>
                  </a:schemeClr>
                </a:solidFill>
                <a:latin typeface="+mn-lt"/>
                <a:cs typeface="Arial" charset="0"/>
              </a:rPr>
              <a:t>perorally</a:t>
            </a:r>
            <a:r>
              <a:rPr lang="en-GB" dirty="0">
                <a:solidFill>
                  <a:schemeClr val="tx2">
                    <a:lumMod val="75000"/>
                  </a:schemeClr>
                </a:solidFill>
                <a:latin typeface="+mn-lt"/>
                <a:cs typeface="Arial" charset="0"/>
              </a:rPr>
              <a:t> </a:t>
            </a:r>
            <a:r>
              <a:rPr lang="en-GB" i="1" dirty="0">
                <a:solidFill>
                  <a:schemeClr val="tx2">
                    <a:lumMod val="75000"/>
                  </a:schemeClr>
                </a:solidFill>
                <a:latin typeface="+mn-lt"/>
                <a:cs typeface="Arial" charset="0"/>
              </a:rPr>
              <a:t>and </a:t>
            </a:r>
            <a:r>
              <a:rPr lang="en-GB" dirty="0" err="1">
                <a:solidFill>
                  <a:schemeClr val="tx2">
                    <a:lumMod val="75000"/>
                  </a:schemeClr>
                </a:solidFill>
                <a:latin typeface="+mn-lt"/>
                <a:cs typeface="Arial" charset="0"/>
              </a:rPr>
              <a:t>parenterally</a:t>
            </a:r>
            <a:r>
              <a:rPr lang="en-GB" dirty="0">
                <a:solidFill>
                  <a:schemeClr val="tx2">
                    <a:lumMod val="75000"/>
                  </a:schemeClr>
                </a:solidFill>
                <a:latin typeface="+mn-lt"/>
                <a:cs typeface="Arial" charset="0"/>
              </a:rPr>
              <a:t>.</a:t>
            </a:r>
            <a:endParaRPr lang="ru-RU" dirty="0">
              <a:solidFill>
                <a:schemeClr val="tx2">
                  <a:lumMod val="75000"/>
                </a:schemeClr>
              </a:solidFill>
              <a:latin typeface="+mn-lt"/>
              <a:cs typeface="Arial" charset="0"/>
            </a:endParaRPr>
          </a:p>
        </p:txBody>
      </p:sp>
    </p:spTree>
    <p:extLst>
      <p:ext uri="{BB962C8B-B14F-4D97-AF65-F5344CB8AC3E}">
        <p14:creationId xmlns:p14="http://schemas.microsoft.com/office/powerpoint/2010/main" val="216072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xmlns="" id="{A52251B8-E845-49EC-9312-E51F97BD7727}"/>
              </a:ext>
            </a:extLst>
          </p:cNvPr>
          <p:cNvSpPr>
            <a:spLocks noGrp="1" noChangeArrowheads="1"/>
          </p:cNvSpPr>
          <p:nvPr>
            <p:ph type="body" idx="4294967295"/>
          </p:nvPr>
        </p:nvSpPr>
        <p:spPr>
          <a:xfrm>
            <a:off x="457200" y="886691"/>
            <a:ext cx="5486400" cy="5257800"/>
          </a:xfrm>
        </p:spPr>
        <p:txBody>
          <a:bodyPr/>
          <a:lstStyle/>
          <a:p>
            <a:pPr marL="0" indent="0" eaLnBrk="1" hangingPunct="1">
              <a:buNone/>
            </a:pPr>
            <a:r>
              <a:rPr lang="en-GB" altLang="ru-RU" sz="2400" b="1" i="1" u="sng" dirty="0">
                <a:solidFill>
                  <a:schemeClr val="accent2">
                    <a:lumMod val="50000"/>
                  </a:schemeClr>
                </a:solidFill>
              </a:rPr>
              <a:t>CARDIAC effects of CGs</a:t>
            </a:r>
          </a:p>
          <a:p>
            <a:pPr eaLnBrk="1" hangingPunct="1">
              <a:buFont typeface="Wingdings" panose="05000000000000000000" pitchFamily="2" charset="2"/>
              <a:buChar char="Ø"/>
            </a:pPr>
            <a:r>
              <a:rPr lang="en-GB" altLang="ru-RU" sz="2000" b="1" i="1" dirty="0"/>
              <a:t>a </a:t>
            </a:r>
            <a:r>
              <a:rPr lang="en-GB" altLang="ru-RU" sz="2000" b="1" i="1" dirty="0">
                <a:solidFill>
                  <a:srgbClr val="CC0000"/>
                </a:solidFill>
              </a:rPr>
              <a:t>positive inotropic</a:t>
            </a:r>
            <a:r>
              <a:rPr lang="en-GB" altLang="ru-RU" sz="2000" b="1" i="1" dirty="0"/>
              <a:t> effect </a:t>
            </a:r>
          </a:p>
          <a:p>
            <a:pPr marL="0" indent="0" eaLnBrk="1" hangingPunct="1">
              <a:buNone/>
            </a:pPr>
            <a:r>
              <a:rPr lang="en-GB" altLang="ru-RU" sz="2000" b="1" i="1" dirty="0"/>
              <a:t>(increase in force of systole and in myocardial tone)</a:t>
            </a:r>
          </a:p>
          <a:p>
            <a:pPr eaLnBrk="1" hangingPunct="1">
              <a:buFont typeface="Wingdings" panose="05000000000000000000" pitchFamily="2" charset="2"/>
              <a:buChar char="Ø"/>
            </a:pPr>
            <a:r>
              <a:rPr lang="en-GB" altLang="ru-RU" sz="2000" b="1" i="1" dirty="0"/>
              <a:t>a </a:t>
            </a:r>
            <a:r>
              <a:rPr lang="en-GB" altLang="ru-RU" sz="2000" b="1" i="1" dirty="0">
                <a:solidFill>
                  <a:srgbClr val="CC0000"/>
                </a:solidFill>
              </a:rPr>
              <a:t>negative </a:t>
            </a:r>
            <a:r>
              <a:rPr lang="en-GB" altLang="ru-RU" sz="2000" b="1" i="1" dirty="0" err="1">
                <a:solidFill>
                  <a:srgbClr val="CC0000"/>
                </a:solidFill>
              </a:rPr>
              <a:t>chronotropic</a:t>
            </a:r>
            <a:r>
              <a:rPr lang="en-GB" altLang="ru-RU" sz="2000" b="1" i="1" dirty="0"/>
              <a:t> effect </a:t>
            </a:r>
          </a:p>
          <a:p>
            <a:pPr marL="0" indent="0" eaLnBrk="1" hangingPunct="1">
              <a:buNone/>
            </a:pPr>
            <a:r>
              <a:rPr lang="en-GB" altLang="ru-RU" sz="2000" b="1" i="1" dirty="0"/>
              <a:t>(the prolongation of diastole, slowing of heart rate)</a:t>
            </a:r>
          </a:p>
          <a:p>
            <a:pPr eaLnBrk="1" hangingPunct="1">
              <a:buFont typeface="Wingdings" panose="05000000000000000000" pitchFamily="2" charset="2"/>
              <a:buChar char="Ø"/>
            </a:pPr>
            <a:r>
              <a:rPr lang="en-GB" altLang="ru-RU" sz="2000" b="1" i="1" dirty="0"/>
              <a:t>a </a:t>
            </a:r>
            <a:r>
              <a:rPr lang="en-GB" altLang="ru-RU" sz="2000" b="1" i="1" dirty="0">
                <a:solidFill>
                  <a:srgbClr val="CC0000"/>
                </a:solidFill>
              </a:rPr>
              <a:t>negative </a:t>
            </a:r>
            <a:r>
              <a:rPr lang="en-GB" altLang="ru-RU" sz="2000" b="1" i="1" dirty="0" err="1">
                <a:solidFill>
                  <a:srgbClr val="CC0000"/>
                </a:solidFill>
              </a:rPr>
              <a:t>dromotropic</a:t>
            </a:r>
            <a:r>
              <a:rPr lang="en-GB" altLang="ru-RU" sz="2000" b="1" i="1" dirty="0"/>
              <a:t> effect </a:t>
            </a:r>
          </a:p>
          <a:p>
            <a:pPr marL="0" indent="0" eaLnBrk="1" hangingPunct="1">
              <a:buNone/>
            </a:pPr>
            <a:r>
              <a:rPr lang="en-GB" altLang="ru-RU" sz="2000" b="1" i="1" dirty="0"/>
              <a:t>(decrease of conductivity)</a:t>
            </a:r>
          </a:p>
          <a:p>
            <a:pPr eaLnBrk="1" hangingPunct="1">
              <a:buFont typeface="Wingdings" panose="05000000000000000000" pitchFamily="2" charset="2"/>
              <a:buChar char="Ø"/>
            </a:pPr>
            <a:r>
              <a:rPr lang="en-GB" altLang="ru-RU" sz="2000" b="1" i="1" dirty="0"/>
              <a:t>a </a:t>
            </a:r>
            <a:r>
              <a:rPr lang="en-GB" altLang="ru-RU" sz="2000" b="1" i="1" dirty="0">
                <a:solidFill>
                  <a:srgbClr val="CC0000"/>
                </a:solidFill>
              </a:rPr>
              <a:t>positive </a:t>
            </a:r>
            <a:r>
              <a:rPr lang="en-GB" altLang="ru-RU" sz="2000" b="1" i="1" dirty="0" err="1">
                <a:solidFill>
                  <a:srgbClr val="CC0000"/>
                </a:solidFill>
              </a:rPr>
              <a:t>bathmotropic</a:t>
            </a:r>
            <a:r>
              <a:rPr lang="en-GB" altLang="ru-RU" sz="2000" b="1" i="1" dirty="0"/>
              <a:t> effect </a:t>
            </a:r>
          </a:p>
          <a:p>
            <a:pPr marL="0" indent="0" eaLnBrk="1" hangingPunct="1">
              <a:buNone/>
            </a:pPr>
            <a:r>
              <a:rPr lang="en-GB" altLang="ru-RU" sz="2000" b="1" i="1" dirty="0"/>
              <a:t>(an increase in myocardial excitation)</a:t>
            </a:r>
          </a:p>
          <a:p>
            <a:pPr eaLnBrk="1" hangingPunct="1">
              <a:buFont typeface="Wingdings" panose="05000000000000000000" pitchFamily="2" charset="2"/>
              <a:buChar char="Ø"/>
            </a:pPr>
            <a:r>
              <a:rPr lang="en-GB" altLang="ru-RU" sz="2000" b="1" i="1" dirty="0"/>
              <a:t>the </a:t>
            </a:r>
            <a:r>
              <a:rPr lang="en-GB" altLang="ru-RU" sz="2000" b="1" i="1" dirty="0">
                <a:solidFill>
                  <a:srgbClr val="CC0000"/>
                </a:solidFill>
              </a:rPr>
              <a:t>improvement of blood circulation</a:t>
            </a:r>
            <a:endParaRPr lang="en-GB" altLang="ru-RU" sz="2000" b="1" i="1" dirty="0"/>
          </a:p>
          <a:p>
            <a:pPr eaLnBrk="1" hangingPunct="1">
              <a:buFont typeface="Wingdings" panose="05000000000000000000" pitchFamily="2" charset="2"/>
              <a:buChar char="Ø"/>
            </a:pPr>
            <a:r>
              <a:rPr lang="en-GB" altLang="ru-RU" sz="2000" b="1" i="1" dirty="0"/>
              <a:t>a </a:t>
            </a:r>
            <a:r>
              <a:rPr lang="en-GB" altLang="ru-RU" sz="2000" b="1" i="1" dirty="0">
                <a:solidFill>
                  <a:srgbClr val="CC0000"/>
                </a:solidFill>
              </a:rPr>
              <a:t>decrease in venous pressure</a:t>
            </a:r>
            <a:r>
              <a:rPr lang="en-GB" altLang="ru-RU" sz="2000" b="1" i="1" dirty="0"/>
              <a:t>, </a:t>
            </a:r>
          </a:p>
          <a:p>
            <a:pPr marL="0" indent="0" eaLnBrk="1" hangingPunct="1">
              <a:buNone/>
            </a:pPr>
            <a:r>
              <a:rPr lang="en-GB" altLang="ru-RU" sz="2000" b="1" i="1" dirty="0">
                <a:solidFill>
                  <a:srgbClr val="CC0000"/>
                </a:solidFill>
              </a:rPr>
              <a:t>normalization of arterial</a:t>
            </a:r>
            <a:r>
              <a:rPr lang="en-GB" altLang="ru-RU" sz="2000" b="1" i="1" dirty="0"/>
              <a:t> blood </a:t>
            </a:r>
            <a:r>
              <a:rPr lang="en-GB" altLang="ru-RU" sz="2000" b="1" i="1" dirty="0">
                <a:solidFill>
                  <a:srgbClr val="CC0000"/>
                </a:solidFill>
              </a:rPr>
              <a:t>pressure</a:t>
            </a:r>
            <a:endParaRPr lang="en-GB" altLang="ru-RU" sz="2000" b="1" i="1" dirty="0"/>
          </a:p>
          <a:p>
            <a:pPr eaLnBrk="1" hangingPunct="1">
              <a:buFont typeface="Wingdings" panose="05000000000000000000" pitchFamily="2" charset="2"/>
              <a:buChar char="Ø"/>
            </a:pPr>
            <a:r>
              <a:rPr lang="en-GB" altLang="ru-RU" sz="2000" b="1" i="1" dirty="0"/>
              <a:t>an </a:t>
            </a:r>
            <a:r>
              <a:rPr lang="en-GB" altLang="ru-RU" sz="2000" b="1" i="1" dirty="0">
                <a:solidFill>
                  <a:srgbClr val="CC0000"/>
                </a:solidFill>
              </a:rPr>
              <a:t>increase in renal blood flow</a:t>
            </a:r>
            <a:r>
              <a:rPr lang="en-GB" altLang="ru-RU" sz="2000" b="1" i="1" dirty="0"/>
              <a:t>, </a:t>
            </a:r>
          </a:p>
          <a:p>
            <a:pPr marL="0" indent="0" eaLnBrk="1" hangingPunct="1">
              <a:buNone/>
            </a:pPr>
            <a:r>
              <a:rPr lang="en-GB" altLang="ru-RU" sz="2000" b="1" i="1" dirty="0"/>
              <a:t>that increase in diuresis and decrease in oedema</a:t>
            </a:r>
          </a:p>
          <a:p>
            <a:pPr eaLnBrk="1" hangingPunct="1"/>
            <a:endParaRPr lang="en-US" altLang="ru-RU" b="1" i="1" dirty="0">
              <a:latin typeface="Aharoni" panose="02010803020104030203" pitchFamily="2" charset="-79"/>
              <a:cs typeface="Aharoni" panose="02010803020104030203" pitchFamily="2" charset="-79"/>
            </a:endParaRPr>
          </a:p>
        </p:txBody>
      </p:sp>
      <p:sp>
        <p:nvSpPr>
          <p:cNvPr id="19459" name="Text Box 5">
            <a:extLst>
              <a:ext uri="{FF2B5EF4-FFF2-40B4-BE49-F238E27FC236}">
                <a16:creationId xmlns:a16="http://schemas.microsoft.com/office/drawing/2014/main" xmlns="" id="{3B27F527-7D47-4481-BAD6-9EE1377B7435}"/>
              </a:ext>
            </a:extLst>
          </p:cNvPr>
          <p:cNvSpPr txBox="1">
            <a:spLocks noChangeArrowheads="1"/>
          </p:cNvSpPr>
          <p:nvPr/>
        </p:nvSpPr>
        <p:spPr bwMode="auto">
          <a:xfrm>
            <a:off x="0" y="0"/>
            <a:ext cx="9144000" cy="701731"/>
          </a:xfrm>
          <a:prstGeom prst="rect">
            <a:avLst/>
          </a:prstGeom>
          <a:solidFill>
            <a:schemeClr val="tx2">
              <a:lumMod val="20000"/>
              <a:lumOff val="80000"/>
            </a:schemeClr>
          </a:solidFill>
          <a:ln w="9525">
            <a:noFill/>
            <a:miter lim="800000"/>
            <a:headEnd/>
            <a:tailEnd/>
          </a:ln>
        </p:spPr>
        <p:txBody>
          <a:bodyPr>
            <a:spAutoFit/>
          </a:bodyPr>
          <a:lstStyle/>
          <a:p>
            <a:pPr>
              <a:lnSpc>
                <a:spcPct val="90000"/>
              </a:lnSpc>
              <a:spcBef>
                <a:spcPct val="20000"/>
              </a:spcBef>
              <a:defRPr/>
            </a:pPr>
            <a:r>
              <a:rPr lang="en-US" sz="4400" b="1" dirty="0">
                <a:solidFill>
                  <a:schemeClr val="tx2">
                    <a:lumMod val="75000"/>
                  </a:schemeClr>
                </a:solidFill>
                <a:latin typeface="Times New Roman" pitchFamily="18" charset="0"/>
                <a:cs typeface="Times New Roman" pitchFamily="18" charset="0"/>
              </a:rPr>
              <a:t>PHARMACODYNAMIC OF </a:t>
            </a:r>
            <a:r>
              <a:rPr lang="en-US" sz="4400" b="1" u="sng" dirty="0">
                <a:solidFill>
                  <a:schemeClr val="tx2">
                    <a:lumMod val="75000"/>
                  </a:schemeClr>
                </a:solidFill>
                <a:latin typeface="Times New Roman" pitchFamily="18" charset="0"/>
                <a:cs typeface="Times New Roman" pitchFamily="18" charset="0"/>
              </a:rPr>
              <a:t>CGs</a:t>
            </a:r>
            <a:endParaRPr lang="ru-RU" sz="4400" b="1" u="sng" dirty="0">
              <a:solidFill>
                <a:srgbClr val="CC000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95400"/>
            <a:ext cx="3505200" cy="48490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a:extLst>
              <a:ext uri="{FF2B5EF4-FFF2-40B4-BE49-F238E27FC236}">
                <a16:creationId xmlns:a16="http://schemas.microsoft.com/office/drawing/2014/main" xmlns="" id="{3B27F527-7D47-4481-BAD6-9EE1377B7435}"/>
              </a:ext>
            </a:extLst>
          </p:cNvPr>
          <p:cNvSpPr txBox="1">
            <a:spLocks noChangeArrowheads="1"/>
          </p:cNvSpPr>
          <p:nvPr/>
        </p:nvSpPr>
        <p:spPr bwMode="auto">
          <a:xfrm>
            <a:off x="0" y="0"/>
            <a:ext cx="9144000" cy="701731"/>
          </a:xfrm>
          <a:prstGeom prst="rect">
            <a:avLst/>
          </a:prstGeom>
          <a:solidFill>
            <a:schemeClr val="tx2">
              <a:lumMod val="20000"/>
              <a:lumOff val="80000"/>
            </a:schemeClr>
          </a:solidFill>
          <a:ln w="9525">
            <a:noFill/>
            <a:miter lim="800000"/>
            <a:headEnd/>
            <a:tailEnd/>
          </a:ln>
        </p:spPr>
        <p:txBody>
          <a:bodyPr>
            <a:spAutoFit/>
          </a:bodyPr>
          <a:lstStyle/>
          <a:p>
            <a:pPr>
              <a:lnSpc>
                <a:spcPct val="90000"/>
              </a:lnSpc>
              <a:spcBef>
                <a:spcPct val="20000"/>
              </a:spcBef>
              <a:defRPr/>
            </a:pPr>
            <a:r>
              <a:rPr lang="en-US" sz="4400" b="1" dirty="0">
                <a:solidFill>
                  <a:schemeClr val="tx2">
                    <a:lumMod val="75000"/>
                  </a:schemeClr>
                </a:solidFill>
                <a:latin typeface="Times New Roman" pitchFamily="18" charset="0"/>
                <a:cs typeface="Times New Roman" pitchFamily="18" charset="0"/>
              </a:rPr>
              <a:t>PHARMACODYNAMIC OF </a:t>
            </a:r>
            <a:r>
              <a:rPr lang="en-US" sz="4400" b="1" u="sng" dirty="0">
                <a:solidFill>
                  <a:schemeClr val="tx2">
                    <a:lumMod val="75000"/>
                  </a:schemeClr>
                </a:solidFill>
                <a:latin typeface="Times New Roman" pitchFamily="18" charset="0"/>
                <a:cs typeface="Times New Roman" pitchFamily="18" charset="0"/>
              </a:rPr>
              <a:t>CG</a:t>
            </a:r>
            <a:r>
              <a:rPr lang="en-US" sz="3600" b="1" u="sng" dirty="0">
                <a:solidFill>
                  <a:schemeClr val="tx2">
                    <a:lumMod val="75000"/>
                  </a:schemeClr>
                </a:solidFill>
                <a:latin typeface="Times New Roman" pitchFamily="18" charset="0"/>
                <a:cs typeface="Times New Roman" pitchFamily="18" charset="0"/>
              </a:rPr>
              <a:t>S</a:t>
            </a:r>
            <a:endParaRPr lang="ru-RU" sz="3600" b="1" u="sng" dirty="0">
              <a:solidFill>
                <a:srgbClr val="CC0000"/>
              </a:solidFill>
              <a:latin typeface="Times New Roman" pitchFamily="18" charset="0"/>
              <a:cs typeface="Times New Roman" pitchFamily="18" charset="0"/>
            </a:endParaRPr>
          </a:p>
        </p:txBody>
      </p:sp>
      <p:sp>
        <p:nvSpPr>
          <p:cNvPr id="5" name="Text Box 5">
            <a:extLst>
              <a:ext uri="{FF2B5EF4-FFF2-40B4-BE49-F238E27FC236}">
                <a16:creationId xmlns:a16="http://schemas.microsoft.com/office/drawing/2014/main" xmlns="" id="{36B3A639-70F4-47F8-96BD-66973FA5F47D}"/>
              </a:ext>
            </a:extLst>
          </p:cNvPr>
          <p:cNvSpPr txBox="1">
            <a:spLocks noChangeArrowheads="1"/>
          </p:cNvSpPr>
          <p:nvPr/>
        </p:nvSpPr>
        <p:spPr bwMode="auto">
          <a:xfrm>
            <a:off x="457200" y="3108325"/>
            <a:ext cx="7924800" cy="641350"/>
          </a:xfrm>
          <a:prstGeom prst="rect">
            <a:avLst/>
          </a:prstGeom>
          <a:noFill/>
          <a:ln w="9525">
            <a:noFill/>
            <a:miter lim="800000"/>
            <a:headEnd/>
            <a:tailEnd/>
          </a:ln>
        </p:spPr>
        <p:txBody>
          <a:bodyPr>
            <a:spAutoFit/>
          </a:bodyPr>
          <a:lstStyle/>
          <a:p>
            <a:pPr>
              <a:spcBef>
                <a:spcPct val="50000"/>
              </a:spcBef>
              <a:defRPr/>
            </a:pPr>
            <a:r>
              <a:rPr lang="en-GB" sz="3600" b="1" i="1" dirty="0">
                <a:solidFill>
                  <a:schemeClr val="tx2">
                    <a:lumMod val="75000"/>
                  </a:schemeClr>
                </a:solidFill>
                <a:latin typeface="Arial" charset="0"/>
                <a:cs typeface="Arial" charset="0"/>
              </a:rPr>
              <a:t>Mechanism of action</a:t>
            </a:r>
            <a:endParaRPr lang="ru-RU" sz="3600" b="1" i="1" dirty="0">
              <a:solidFill>
                <a:schemeClr val="tx2">
                  <a:lumMod val="75000"/>
                </a:schemeClr>
              </a:solidFill>
              <a:latin typeface="Arial" charset="0"/>
              <a:cs typeface="Arial" charset="0"/>
            </a:endParaRPr>
          </a:p>
        </p:txBody>
      </p:sp>
      <p:sp>
        <p:nvSpPr>
          <p:cNvPr id="6" name="Rectangle 3">
            <a:extLst>
              <a:ext uri="{FF2B5EF4-FFF2-40B4-BE49-F238E27FC236}">
                <a16:creationId xmlns:a16="http://schemas.microsoft.com/office/drawing/2014/main" xmlns="" id="{A965C58E-3A3B-49E2-9FC1-86649F4787BE}"/>
              </a:ext>
            </a:extLst>
          </p:cNvPr>
          <p:cNvSpPr txBox="1">
            <a:spLocks noChangeArrowheads="1"/>
          </p:cNvSpPr>
          <p:nvPr/>
        </p:nvSpPr>
        <p:spPr>
          <a:xfrm>
            <a:off x="0" y="3777384"/>
            <a:ext cx="9144000" cy="4530725"/>
          </a:xfrm>
          <a:prstGeom prst="rect">
            <a:avLst/>
          </a:prstGeom>
        </p:spPr>
        <p:txBody>
          <a:bodyPr>
            <a:normAutofit/>
          </a:bodyPr>
          <a:lstStyle/>
          <a:p>
            <a:pPr marL="342900" indent="-342900" algn="l" fontAlgn="auto">
              <a:spcBef>
                <a:spcPct val="20000"/>
              </a:spcBef>
              <a:spcAft>
                <a:spcPts val="0"/>
              </a:spcAft>
              <a:buFont typeface="Arial" pitchFamily="34" charset="0"/>
              <a:buChar char="•"/>
              <a:defRPr/>
            </a:pPr>
            <a:r>
              <a:rPr lang="en-GB" sz="2000" b="1" i="1" dirty="0">
                <a:solidFill>
                  <a:schemeClr val="tx2">
                    <a:lumMod val="75000"/>
                  </a:schemeClr>
                </a:solidFill>
                <a:latin typeface="+mn-lt"/>
                <a:cs typeface="+mn-cs"/>
              </a:rPr>
              <a:t>The mechanism of the </a:t>
            </a:r>
            <a:r>
              <a:rPr lang="en-GB" sz="2000" b="1" i="1" dirty="0">
                <a:solidFill>
                  <a:schemeClr val="accent2">
                    <a:lumMod val="75000"/>
                  </a:schemeClr>
                </a:solidFill>
                <a:latin typeface="+mn-lt"/>
                <a:cs typeface="+mn-cs"/>
              </a:rPr>
              <a:t>positive </a:t>
            </a:r>
            <a:r>
              <a:rPr lang="en-GB" sz="2000" b="1" i="1" dirty="0" err="1">
                <a:solidFill>
                  <a:schemeClr val="accent2">
                    <a:lumMod val="75000"/>
                  </a:schemeClr>
                </a:solidFill>
                <a:latin typeface="+mn-lt"/>
                <a:cs typeface="+mn-cs"/>
              </a:rPr>
              <a:t>inotropic</a:t>
            </a:r>
            <a:r>
              <a:rPr lang="en-GB" sz="2000" b="1" i="1" dirty="0">
                <a:solidFill>
                  <a:schemeClr val="accent2">
                    <a:lumMod val="75000"/>
                  </a:schemeClr>
                </a:solidFill>
                <a:latin typeface="+mn-lt"/>
                <a:cs typeface="+mn-cs"/>
              </a:rPr>
              <a:t> </a:t>
            </a:r>
            <a:r>
              <a:rPr lang="en-GB" sz="2000" b="1" i="1" dirty="0">
                <a:solidFill>
                  <a:schemeClr val="tx2">
                    <a:lumMod val="75000"/>
                  </a:schemeClr>
                </a:solidFill>
                <a:latin typeface="+mn-lt"/>
                <a:cs typeface="+mn-cs"/>
              </a:rPr>
              <a:t>effect</a:t>
            </a:r>
            <a:r>
              <a:rPr lang="en-GB" sz="2000" i="1" dirty="0">
                <a:solidFill>
                  <a:schemeClr val="tx2">
                    <a:lumMod val="75000"/>
                  </a:schemeClr>
                </a:solidFill>
                <a:latin typeface="+mn-lt"/>
                <a:cs typeface="+mn-cs"/>
              </a:rPr>
              <a:t> of the </a:t>
            </a:r>
            <a:r>
              <a:rPr lang="en-GB" sz="2000" b="1" i="1" dirty="0">
                <a:solidFill>
                  <a:schemeClr val="tx2">
                    <a:lumMod val="75000"/>
                  </a:schemeClr>
                </a:solidFill>
                <a:latin typeface="+mn-lt"/>
                <a:cs typeface="+mn-cs"/>
              </a:rPr>
              <a:t>CGs</a:t>
            </a:r>
            <a:r>
              <a:rPr lang="en-GB" sz="2000" i="1" dirty="0">
                <a:solidFill>
                  <a:schemeClr val="tx2">
                    <a:lumMod val="75000"/>
                  </a:schemeClr>
                </a:solidFill>
                <a:latin typeface="+mn-lt"/>
                <a:cs typeface="+mn-cs"/>
              </a:rPr>
              <a:t> is </a:t>
            </a:r>
            <a:r>
              <a:rPr lang="en-GB" sz="2000" i="1" dirty="0">
                <a:solidFill>
                  <a:schemeClr val="accent2">
                    <a:lumMod val="75000"/>
                  </a:schemeClr>
                </a:solidFill>
                <a:latin typeface="+mn-lt"/>
                <a:cs typeface="+mn-cs"/>
              </a:rPr>
              <a:t>connected with their ability to increase the content of </a:t>
            </a:r>
            <a:r>
              <a:rPr lang="en-GB" sz="2000" b="1" i="1" dirty="0">
                <a:solidFill>
                  <a:schemeClr val="accent2">
                    <a:lumMod val="75000"/>
                  </a:schemeClr>
                </a:solidFill>
                <a:latin typeface="+mn-lt"/>
                <a:cs typeface="+mn-cs"/>
              </a:rPr>
              <a:t>Ca</a:t>
            </a:r>
            <a:r>
              <a:rPr lang="en-GB" sz="2000" b="1" i="1" baseline="30000" dirty="0">
                <a:solidFill>
                  <a:schemeClr val="accent2">
                    <a:lumMod val="75000"/>
                  </a:schemeClr>
                </a:solidFill>
                <a:latin typeface="+mn-lt"/>
                <a:cs typeface="+mn-cs"/>
              </a:rPr>
              <a:t>2+</a:t>
            </a:r>
            <a:r>
              <a:rPr lang="en-GB" sz="2000" i="1" dirty="0">
                <a:solidFill>
                  <a:schemeClr val="accent2">
                    <a:lumMod val="75000"/>
                  </a:schemeClr>
                </a:solidFill>
                <a:latin typeface="+mn-lt"/>
                <a:cs typeface="+mn-cs"/>
              </a:rPr>
              <a:t> ions in the </a:t>
            </a:r>
            <a:r>
              <a:rPr lang="en-GB" sz="2000" i="1" dirty="0" err="1">
                <a:solidFill>
                  <a:schemeClr val="accent2">
                    <a:lumMod val="75000"/>
                  </a:schemeClr>
                </a:solidFill>
                <a:latin typeface="+mn-lt"/>
                <a:cs typeface="+mn-cs"/>
              </a:rPr>
              <a:t>cardiomyocytes</a:t>
            </a:r>
            <a:r>
              <a:rPr lang="en-GB" sz="2000" i="1" dirty="0">
                <a:solidFill>
                  <a:schemeClr val="accent2">
                    <a:lumMod val="75000"/>
                  </a:schemeClr>
                </a:solidFill>
                <a:latin typeface="+mn-lt"/>
                <a:cs typeface="+mn-cs"/>
              </a:rPr>
              <a:t> mainly due to the blockade of SH-groups of </a:t>
            </a:r>
            <a:r>
              <a:rPr lang="en-GB" sz="2000" i="1" dirty="0" err="1">
                <a:solidFill>
                  <a:schemeClr val="accent2">
                    <a:lumMod val="75000"/>
                  </a:schemeClr>
                </a:solidFill>
                <a:latin typeface="+mn-lt"/>
                <a:cs typeface="+mn-cs"/>
              </a:rPr>
              <a:t>Na+,K</a:t>
            </a:r>
            <a:r>
              <a:rPr lang="en-GB" sz="2000" i="1" dirty="0">
                <a:solidFill>
                  <a:schemeClr val="accent2">
                    <a:lumMod val="75000"/>
                  </a:schemeClr>
                </a:solidFill>
                <a:latin typeface="+mn-lt"/>
                <a:cs typeface="+mn-cs"/>
              </a:rPr>
              <a:t>+-ATP-</a:t>
            </a:r>
            <a:r>
              <a:rPr lang="en-GB" sz="2000" i="1" dirty="0" err="1">
                <a:solidFill>
                  <a:schemeClr val="accent2">
                    <a:lumMod val="75000"/>
                  </a:schemeClr>
                </a:solidFill>
                <a:latin typeface="+mn-lt"/>
                <a:cs typeface="+mn-cs"/>
              </a:rPr>
              <a:t>ase</a:t>
            </a:r>
            <a:r>
              <a:rPr lang="en-GB" sz="2000" i="1" dirty="0">
                <a:solidFill>
                  <a:schemeClr val="accent2">
                    <a:lumMod val="75000"/>
                  </a:schemeClr>
                </a:solidFill>
                <a:latin typeface="+mn-lt"/>
                <a:cs typeface="+mn-cs"/>
              </a:rPr>
              <a:t> enzyme. </a:t>
            </a:r>
            <a:r>
              <a:rPr lang="en-GB" sz="2000" i="1" dirty="0">
                <a:solidFill>
                  <a:schemeClr val="tx2">
                    <a:lumMod val="75000"/>
                  </a:schemeClr>
                </a:solidFill>
                <a:latin typeface="+mn-lt"/>
                <a:cs typeface="+mn-cs"/>
              </a:rPr>
              <a:t>The increase of the </a:t>
            </a:r>
            <a:r>
              <a:rPr lang="en-GB" sz="2000" b="1" i="1" dirty="0">
                <a:solidFill>
                  <a:schemeClr val="tx2">
                    <a:lumMod val="75000"/>
                  </a:schemeClr>
                </a:solidFill>
                <a:latin typeface="+mn-lt"/>
                <a:cs typeface="+mn-cs"/>
              </a:rPr>
              <a:t>Ca</a:t>
            </a:r>
            <a:r>
              <a:rPr lang="en-GB" sz="2000" b="1" i="1" baseline="30000" dirty="0">
                <a:solidFill>
                  <a:schemeClr val="tx2">
                    <a:lumMod val="75000"/>
                  </a:schemeClr>
                </a:solidFill>
                <a:latin typeface="+mn-lt"/>
                <a:cs typeface="+mn-cs"/>
              </a:rPr>
              <a:t>2+</a:t>
            </a:r>
            <a:r>
              <a:rPr lang="en-GB" sz="2000" i="1" dirty="0">
                <a:solidFill>
                  <a:schemeClr val="tx2">
                    <a:lumMod val="75000"/>
                  </a:schemeClr>
                </a:solidFill>
                <a:latin typeface="+mn-lt"/>
                <a:cs typeface="+mn-cs"/>
              </a:rPr>
              <a:t> ions concentration leads to th</a:t>
            </a:r>
            <a:r>
              <a:rPr lang="en-GB" sz="2000" i="1" dirty="0">
                <a:latin typeface="+mn-lt"/>
                <a:cs typeface="+mn-cs"/>
              </a:rPr>
              <a:t>e </a:t>
            </a:r>
            <a:r>
              <a:rPr lang="en-GB" sz="2000" i="1" dirty="0">
                <a:solidFill>
                  <a:schemeClr val="accent2">
                    <a:lumMod val="75000"/>
                  </a:schemeClr>
                </a:solidFill>
                <a:latin typeface="+mn-lt"/>
                <a:cs typeface="+mn-cs"/>
              </a:rPr>
              <a:t>increase of the contractile proteins activity </a:t>
            </a:r>
            <a:r>
              <a:rPr lang="en-GB" sz="2000" i="1" dirty="0">
                <a:solidFill>
                  <a:schemeClr val="tx2">
                    <a:lumMod val="75000"/>
                  </a:schemeClr>
                </a:solidFill>
                <a:latin typeface="+mn-lt"/>
                <a:cs typeface="+mn-cs"/>
              </a:rPr>
              <a:t>and as a consequence to the </a:t>
            </a:r>
            <a:r>
              <a:rPr lang="en-GB" sz="2000" i="1" dirty="0">
                <a:solidFill>
                  <a:schemeClr val="accent2">
                    <a:lumMod val="75000"/>
                  </a:schemeClr>
                </a:solidFill>
                <a:latin typeface="+mn-lt"/>
                <a:cs typeface="+mn-cs"/>
              </a:rPr>
              <a:t>increase of the heart contraction </a:t>
            </a:r>
            <a:r>
              <a:rPr lang="en-GB" sz="2000" i="1" dirty="0">
                <a:solidFill>
                  <a:schemeClr val="tx2">
                    <a:lumMod val="75000"/>
                  </a:schemeClr>
                </a:solidFill>
                <a:latin typeface="+mn-lt"/>
                <a:cs typeface="+mn-cs"/>
              </a:rPr>
              <a:t>force</a:t>
            </a:r>
            <a:r>
              <a:rPr lang="en-US" sz="2000" i="1" dirty="0">
                <a:solidFill>
                  <a:schemeClr val="tx2">
                    <a:lumMod val="75000"/>
                  </a:schemeClr>
                </a:solidFill>
                <a:latin typeface="+mn-lt"/>
                <a:cs typeface="+mn-cs"/>
              </a:rPr>
              <a:t>:</a:t>
            </a:r>
          </a:p>
          <a:p>
            <a:pPr marL="342900" indent="-342900" algn="l" fontAlgn="auto">
              <a:spcBef>
                <a:spcPct val="20000"/>
              </a:spcBef>
              <a:spcAft>
                <a:spcPts val="0"/>
              </a:spcAft>
              <a:buClr>
                <a:schemeClr val="tx2"/>
              </a:buClr>
              <a:buFontTx/>
              <a:buChar char="o"/>
              <a:defRPr/>
            </a:pPr>
            <a:r>
              <a:rPr lang="en-US" sz="2000" b="1" i="1" dirty="0">
                <a:solidFill>
                  <a:schemeClr val="tx2">
                    <a:lumMod val="75000"/>
                  </a:schemeClr>
                </a:solidFill>
                <a:latin typeface="+mn-lt"/>
                <a:cs typeface="Aharoni" pitchFamily="2" charset="-79"/>
              </a:rPr>
              <a:t>increased cardiac output;         </a:t>
            </a:r>
          </a:p>
          <a:p>
            <a:pPr marL="342900" indent="-342900" algn="l" fontAlgn="auto">
              <a:spcBef>
                <a:spcPct val="20000"/>
              </a:spcBef>
              <a:spcAft>
                <a:spcPts val="0"/>
              </a:spcAft>
              <a:buClr>
                <a:schemeClr val="tx2"/>
              </a:buClr>
              <a:buFontTx/>
              <a:buChar char="o"/>
              <a:defRPr/>
            </a:pPr>
            <a:r>
              <a:rPr lang="en-US" sz="2000" b="1" i="1" dirty="0">
                <a:solidFill>
                  <a:schemeClr val="tx2">
                    <a:lumMod val="75000"/>
                  </a:schemeClr>
                </a:solidFill>
                <a:latin typeface="+mn-lt"/>
                <a:cs typeface="Aharoni" pitchFamily="2" charset="-79"/>
              </a:rPr>
              <a:t>decreased cardiac size;</a:t>
            </a:r>
          </a:p>
          <a:p>
            <a:pPr marL="342900" indent="-342900" algn="l" fontAlgn="auto">
              <a:spcBef>
                <a:spcPct val="20000"/>
              </a:spcBef>
              <a:spcAft>
                <a:spcPts val="0"/>
              </a:spcAft>
              <a:buClr>
                <a:schemeClr val="tx2"/>
              </a:buClr>
              <a:buFontTx/>
              <a:buChar char="o"/>
              <a:defRPr/>
            </a:pPr>
            <a:r>
              <a:rPr lang="en-US" sz="2000" b="1" i="1" dirty="0">
                <a:solidFill>
                  <a:schemeClr val="tx2">
                    <a:lumMod val="75000"/>
                  </a:schemeClr>
                </a:solidFill>
                <a:latin typeface="+mn-lt"/>
                <a:cs typeface="Aharoni" pitchFamily="2" charset="-79"/>
              </a:rPr>
              <a:t>decreased venous pressure and blood volume;</a:t>
            </a:r>
          </a:p>
          <a:p>
            <a:pPr marL="342900" indent="-342900" algn="l" fontAlgn="auto">
              <a:spcBef>
                <a:spcPct val="20000"/>
              </a:spcBef>
              <a:spcAft>
                <a:spcPts val="0"/>
              </a:spcAft>
              <a:buClr>
                <a:schemeClr val="tx2"/>
              </a:buClr>
              <a:buFontTx/>
              <a:buChar char="o"/>
              <a:defRPr/>
            </a:pPr>
            <a:r>
              <a:rPr lang="en-US" sz="2000" b="1" i="1" dirty="0" err="1">
                <a:solidFill>
                  <a:schemeClr val="tx2">
                    <a:lumMod val="75000"/>
                  </a:schemeClr>
                </a:solidFill>
                <a:latin typeface="+mn-lt"/>
                <a:cs typeface="Aharoni" pitchFamily="2" charset="-79"/>
              </a:rPr>
              <a:t>diuresis</a:t>
            </a:r>
            <a:r>
              <a:rPr lang="en-US" sz="2000" b="1" i="1" dirty="0">
                <a:solidFill>
                  <a:schemeClr val="tx2">
                    <a:lumMod val="75000"/>
                  </a:schemeClr>
                </a:solidFill>
                <a:latin typeface="+mn-lt"/>
                <a:cs typeface="Aharoni" pitchFamily="2" charset="-79"/>
              </a:rPr>
              <a:t> and relief of  edema.</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701731"/>
            <a:ext cx="4762500" cy="2562225"/>
          </a:xfrm>
          <a:prstGeom prst="rect">
            <a:avLst/>
          </a:prstGeom>
        </p:spPr>
      </p:pic>
    </p:spTree>
    <p:extLst>
      <p:ext uri="{BB962C8B-B14F-4D97-AF65-F5344CB8AC3E}">
        <p14:creationId xmlns:p14="http://schemas.microsoft.com/office/powerpoint/2010/main" val="91885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9652CCAF-C56B-4E4D-B1FE-7FBF9D7DBCF4}"/>
              </a:ext>
            </a:extLst>
          </p:cNvPr>
          <p:cNvSpPr>
            <a:spLocks noChangeArrowheads="1"/>
          </p:cNvSpPr>
          <p:nvPr/>
        </p:nvSpPr>
        <p:spPr bwMode="auto">
          <a:xfrm>
            <a:off x="0" y="0"/>
            <a:ext cx="9144000" cy="708025"/>
          </a:xfrm>
          <a:prstGeom prst="rect">
            <a:avLst/>
          </a:prstGeom>
          <a:solidFill>
            <a:schemeClr val="accent6">
              <a:lumMod val="40000"/>
              <a:lumOff val="60000"/>
            </a:schemeClr>
          </a:solidFill>
          <a:ln w="9525">
            <a:noFill/>
            <a:miter lim="800000"/>
            <a:headEnd/>
            <a:tailEnd/>
          </a:ln>
        </p:spPr>
        <p:txBody>
          <a:bodyPr>
            <a:spAutoFit/>
          </a:bodyPr>
          <a:lstStyle/>
          <a:p>
            <a:pPr>
              <a:defRPr/>
            </a:pPr>
            <a:r>
              <a:rPr lang="en-US" sz="2000" b="1" i="1" dirty="0">
                <a:solidFill>
                  <a:schemeClr val="tx2">
                    <a:lumMod val="75000"/>
                  </a:schemeClr>
                </a:solidFill>
                <a:latin typeface="Arial" charset="0"/>
                <a:cs typeface="Arial" charset="0"/>
              </a:rPr>
              <a:t>MOLECULAR MECHANISM </a:t>
            </a:r>
            <a:br>
              <a:rPr lang="en-US" sz="2000" b="1" i="1" dirty="0">
                <a:solidFill>
                  <a:schemeClr val="tx2">
                    <a:lumMod val="75000"/>
                  </a:schemeClr>
                </a:solidFill>
                <a:latin typeface="Arial" charset="0"/>
                <a:cs typeface="Arial" charset="0"/>
              </a:rPr>
            </a:br>
            <a:r>
              <a:rPr lang="en-US" sz="2000" b="1" i="1" dirty="0">
                <a:solidFill>
                  <a:schemeClr val="tx2">
                    <a:lumMod val="75000"/>
                  </a:schemeClr>
                </a:solidFill>
                <a:latin typeface="Arial" charset="0"/>
                <a:cs typeface="Arial" charset="0"/>
              </a:rPr>
              <a:t>OF THE POSITIVE INOTROPIC EFFECT OF </a:t>
            </a:r>
            <a:r>
              <a:rPr lang="en-US" sz="2000" b="1" i="1" u="sng" dirty="0">
                <a:solidFill>
                  <a:schemeClr val="tx2">
                    <a:lumMod val="75000"/>
                  </a:schemeClr>
                </a:solidFill>
                <a:latin typeface="Arial" charset="0"/>
                <a:cs typeface="Arial" charset="0"/>
              </a:rPr>
              <a:t>CGS</a:t>
            </a:r>
            <a:endParaRPr lang="ru-RU" sz="2000" b="1" u="sng" dirty="0">
              <a:solidFill>
                <a:schemeClr val="tx2">
                  <a:lumMod val="75000"/>
                </a:schemeClr>
              </a:solidFill>
              <a:latin typeface="Arial" charset="0"/>
              <a:cs typeface="Arial" charset="0"/>
            </a:endParaRPr>
          </a:p>
        </p:txBody>
      </p:sp>
      <p:pic>
        <p:nvPicPr>
          <p:cNvPr id="2" name="Рисунок 12" descr="Дигоксин.jpeg">
            <a:extLst>
              <a:ext uri="{FF2B5EF4-FFF2-40B4-BE49-F238E27FC236}">
                <a16:creationId xmlns:a16="http://schemas.microsoft.com/office/drawing/2014/main" xmlns="" id="{7BC519AE-3740-4DC0-8541-2FEE20040C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7">
            <a:extLst>
              <a:ext uri="{FF2B5EF4-FFF2-40B4-BE49-F238E27FC236}">
                <a16:creationId xmlns:a16="http://schemas.microsoft.com/office/drawing/2014/main" xmlns="" id="{6291B45A-E20A-4EB8-9A4A-399F7BF68828}"/>
              </a:ext>
            </a:extLst>
          </p:cNvPr>
          <p:cNvSpPr>
            <a:spLocks noGrp="1" noChangeArrowheads="1"/>
          </p:cNvSpPr>
          <p:nvPr>
            <p:ph type="body" idx="4294967295"/>
          </p:nvPr>
        </p:nvSpPr>
        <p:spPr>
          <a:xfrm>
            <a:off x="0" y="1676400"/>
            <a:ext cx="9144000" cy="3048000"/>
          </a:xfrm>
        </p:spPr>
        <p:txBody>
          <a:bodyPr/>
          <a:lstStyle/>
          <a:p>
            <a:pPr eaLnBrk="1" hangingPunct="1">
              <a:lnSpc>
                <a:spcPct val="90000"/>
              </a:lnSpc>
              <a:buClr>
                <a:schemeClr val="hlink"/>
              </a:buClr>
              <a:buFont typeface="Wingdings" panose="05000000000000000000" pitchFamily="2" charset="2"/>
              <a:buChar char="Ø"/>
            </a:pPr>
            <a:r>
              <a:rPr lang="en-US" altLang="ru-RU">
                <a:solidFill>
                  <a:srgbClr val="0070C0"/>
                </a:solidFill>
              </a:rPr>
              <a:t>A </a:t>
            </a:r>
            <a:r>
              <a:rPr lang="en-US" altLang="ru-RU" b="1" i="1">
                <a:solidFill>
                  <a:srgbClr val="0070C0"/>
                </a:solidFill>
              </a:rPr>
              <a:t>vagal</a:t>
            </a:r>
            <a:r>
              <a:rPr lang="en-US" altLang="ru-RU">
                <a:solidFill>
                  <a:srgbClr val="0070C0"/>
                </a:solidFill>
              </a:rPr>
              <a:t> effect and an </a:t>
            </a:r>
            <a:r>
              <a:rPr lang="en-US" altLang="ru-RU" b="1" i="1">
                <a:solidFill>
                  <a:srgbClr val="0070C0"/>
                </a:solidFill>
              </a:rPr>
              <a:t>extravagal</a:t>
            </a:r>
            <a:r>
              <a:rPr lang="en-US" altLang="ru-RU">
                <a:solidFill>
                  <a:srgbClr val="0070C0"/>
                </a:solidFill>
              </a:rPr>
              <a:t> effect:</a:t>
            </a:r>
          </a:p>
          <a:p>
            <a:pPr eaLnBrk="1" hangingPunct="1">
              <a:lnSpc>
                <a:spcPct val="90000"/>
              </a:lnSpc>
              <a:buClr>
                <a:schemeClr val="hlink"/>
              </a:buClr>
            </a:pPr>
            <a:r>
              <a:rPr lang="en-US" altLang="ru-RU">
                <a:solidFill>
                  <a:srgbClr val="0070C0"/>
                </a:solidFill>
              </a:rPr>
              <a:t>  The </a:t>
            </a:r>
            <a:r>
              <a:rPr lang="en-US" altLang="ru-RU" b="1" i="1">
                <a:solidFill>
                  <a:srgbClr val="0070C0"/>
                </a:solidFill>
              </a:rPr>
              <a:t>vagal action </a:t>
            </a:r>
            <a:r>
              <a:rPr lang="en-US" altLang="ru-RU">
                <a:solidFill>
                  <a:srgbClr val="0070C0"/>
                </a:solidFill>
              </a:rPr>
              <a:t>is due to the reflex and direct stimulation of the nervus vagus center;</a:t>
            </a:r>
          </a:p>
          <a:p>
            <a:pPr eaLnBrk="1" hangingPunct="1">
              <a:lnSpc>
                <a:spcPct val="90000"/>
              </a:lnSpc>
              <a:buClr>
                <a:schemeClr val="hlink"/>
              </a:buClr>
            </a:pPr>
            <a:r>
              <a:rPr lang="en-US" altLang="ru-RU">
                <a:solidFill>
                  <a:srgbClr val="0070C0"/>
                </a:solidFill>
              </a:rPr>
              <a:t>The </a:t>
            </a:r>
            <a:r>
              <a:rPr lang="en-US" altLang="ru-RU" b="1" i="1">
                <a:solidFill>
                  <a:srgbClr val="0070C0"/>
                </a:solidFill>
              </a:rPr>
              <a:t>extravagal</a:t>
            </a:r>
            <a:r>
              <a:rPr lang="en-US" altLang="ru-RU">
                <a:solidFill>
                  <a:srgbClr val="0070C0"/>
                </a:solidFill>
              </a:rPr>
              <a:t> action is due to the direct inhibition of SA and AV (</a:t>
            </a:r>
            <a:r>
              <a:rPr lang="en-GB" altLang="ru-RU">
                <a:solidFill>
                  <a:srgbClr val="0070C0"/>
                </a:solidFill>
              </a:rPr>
              <a:t>atrioventricular</a:t>
            </a:r>
            <a:r>
              <a:rPr lang="en-US" altLang="ru-RU">
                <a:solidFill>
                  <a:srgbClr val="0070C0"/>
                </a:solidFill>
              </a:rPr>
              <a:t>) nodes and hypersensitization of SA node to acetylcholine. </a:t>
            </a:r>
          </a:p>
        </p:txBody>
      </p:sp>
      <p:sp>
        <p:nvSpPr>
          <p:cNvPr id="22531" name="Text Box 40">
            <a:extLst>
              <a:ext uri="{FF2B5EF4-FFF2-40B4-BE49-F238E27FC236}">
                <a16:creationId xmlns:a16="http://schemas.microsoft.com/office/drawing/2014/main" xmlns="" id="{8998DCEF-55A0-4941-AF6C-CE1EE26836B9}"/>
              </a:ext>
            </a:extLst>
          </p:cNvPr>
          <p:cNvSpPr txBox="1">
            <a:spLocks noChangeArrowheads="1"/>
          </p:cNvSpPr>
          <p:nvPr/>
        </p:nvSpPr>
        <p:spPr bwMode="auto">
          <a:xfrm>
            <a:off x="0" y="0"/>
            <a:ext cx="9144000" cy="1676400"/>
          </a:xfrm>
          <a:prstGeom prst="rect">
            <a:avLst/>
          </a:prstGeom>
          <a:noFill/>
          <a:ln w="9525">
            <a:noFill/>
            <a:miter lim="800000"/>
            <a:headEnd/>
            <a:tailEnd/>
          </a:ln>
        </p:spPr>
        <p:txBody>
          <a:bodyPr>
            <a:spAutoFit/>
          </a:bodyPr>
          <a:lstStyle/>
          <a:p>
            <a:pPr>
              <a:spcBef>
                <a:spcPct val="50000"/>
              </a:spcBef>
              <a:defRPr/>
            </a:pPr>
            <a:r>
              <a:rPr lang="en-GB" sz="2400" b="1" u="sng" dirty="0">
                <a:solidFill>
                  <a:schemeClr val="accent2">
                    <a:lumMod val="75000"/>
                  </a:schemeClr>
                </a:solidFill>
                <a:latin typeface="+mn-lt"/>
                <a:cs typeface="Arial" charset="0"/>
              </a:rPr>
              <a:t>THE </a:t>
            </a:r>
            <a:r>
              <a:rPr lang="en-GB" sz="2800" b="1" i="1" u="sng" dirty="0">
                <a:solidFill>
                  <a:schemeClr val="accent2">
                    <a:lumMod val="75000"/>
                  </a:schemeClr>
                </a:solidFill>
                <a:latin typeface="+mn-lt"/>
                <a:cs typeface="Arial" charset="0"/>
              </a:rPr>
              <a:t>NEGATIVE CHRONOTROPIC EFFECT OF </a:t>
            </a:r>
            <a:r>
              <a:rPr lang="en-US" sz="2800" b="1" i="1" u="sng" dirty="0">
                <a:solidFill>
                  <a:schemeClr val="accent2">
                    <a:lumMod val="75000"/>
                  </a:schemeClr>
                </a:solidFill>
                <a:latin typeface="+mn-lt"/>
                <a:cs typeface="Arial" charset="0"/>
              </a:rPr>
              <a:t>CARDIAC GLYCOSIDES</a:t>
            </a:r>
            <a:r>
              <a:rPr lang="en-GB" sz="2400" b="1" u="sng" dirty="0">
                <a:solidFill>
                  <a:schemeClr val="accent2">
                    <a:lumMod val="75000"/>
                  </a:schemeClr>
                </a:solidFill>
                <a:latin typeface="+mn-lt"/>
                <a:cs typeface="Arial" charset="0"/>
              </a:rPr>
              <a:t> (THE DIASTOLE’S PROLONGING OR </a:t>
            </a:r>
            <a:r>
              <a:rPr lang="en-US" sz="2400" b="1" u="sng" dirty="0">
                <a:solidFill>
                  <a:schemeClr val="accent2">
                    <a:lumMod val="75000"/>
                  </a:schemeClr>
                </a:solidFill>
                <a:latin typeface="+mn-lt"/>
                <a:cs typeface="Arial" charset="0"/>
              </a:rPr>
              <a:t>SLOW THE ACCELERATED HEART RATE</a:t>
            </a:r>
            <a:r>
              <a:rPr lang="en-GB" sz="2400" b="1" u="sng" dirty="0">
                <a:solidFill>
                  <a:schemeClr val="accent2">
                    <a:lumMod val="75000"/>
                  </a:schemeClr>
                </a:solidFill>
                <a:latin typeface="+mn-lt"/>
                <a:cs typeface="Arial" charset="0"/>
              </a:rPr>
              <a:t>) OCCURS </a:t>
            </a:r>
            <a:r>
              <a:rPr lang="en-US" sz="2400" b="1" u="sng" dirty="0">
                <a:solidFill>
                  <a:schemeClr val="accent2">
                    <a:lumMod val="75000"/>
                  </a:schemeClr>
                </a:solidFill>
                <a:latin typeface="+mn-lt"/>
                <a:cs typeface="Arial" charset="0"/>
              </a:rPr>
              <a:t>VIA TWO MECHANISMS.</a:t>
            </a:r>
            <a:endParaRPr lang="ru-RU" b="1" u="sng" dirty="0">
              <a:solidFill>
                <a:schemeClr val="accent2">
                  <a:lumMod val="75000"/>
                </a:schemeClr>
              </a:solidFill>
              <a:latin typeface="+mn-lt"/>
              <a:cs typeface="Arial" charset="0"/>
            </a:endParaRPr>
          </a:p>
        </p:txBody>
      </p:sp>
      <p:sp>
        <p:nvSpPr>
          <p:cNvPr id="4" name="Стрелка вниз 3">
            <a:extLst>
              <a:ext uri="{FF2B5EF4-FFF2-40B4-BE49-F238E27FC236}">
                <a16:creationId xmlns:a16="http://schemas.microsoft.com/office/drawing/2014/main" xmlns="" id="{067C15E2-DBBD-4107-9B9A-24E864E4D998}"/>
              </a:ext>
            </a:extLst>
          </p:cNvPr>
          <p:cNvSpPr/>
          <p:nvPr/>
        </p:nvSpPr>
        <p:spPr>
          <a:xfrm>
            <a:off x="4267200" y="4724400"/>
            <a:ext cx="838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600"/>
          </a:p>
        </p:txBody>
      </p:sp>
      <p:sp>
        <p:nvSpPr>
          <p:cNvPr id="22533" name="TextBox 4">
            <a:extLst>
              <a:ext uri="{FF2B5EF4-FFF2-40B4-BE49-F238E27FC236}">
                <a16:creationId xmlns:a16="http://schemas.microsoft.com/office/drawing/2014/main" xmlns="" id="{D0BF0F57-94F8-457A-AB2F-6DC002E9D215}"/>
              </a:ext>
            </a:extLst>
          </p:cNvPr>
          <p:cNvSpPr txBox="1">
            <a:spLocks noChangeArrowheads="1"/>
          </p:cNvSpPr>
          <p:nvPr/>
        </p:nvSpPr>
        <p:spPr bwMode="auto">
          <a:xfrm>
            <a:off x="0" y="5657850"/>
            <a:ext cx="9144000" cy="1190625"/>
          </a:xfrm>
          <a:prstGeom prst="rect">
            <a:avLst/>
          </a:prstGeom>
          <a:solidFill>
            <a:schemeClr val="accent2">
              <a:lumMod val="75000"/>
            </a:schemeClr>
          </a:solidFill>
          <a:ln w="9525">
            <a:noFill/>
            <a:miter lim="800000"/>
            <a:headEnd/>
            <a:tailEnd/>
          </a:ln>
        </p:spPr>
        <p:txBody>
          <a:bodyPr>
            <a:spAutoFit/>
          </a:bodyPr>
          <a:lstStyle/>
          <a:p>
            <a:pPr>
              <a:defRPr/>
            </a:pPr>
            <a:r>
              <a:rPr lang="en-US" sz="2800" b="1" dirty="0">
                <a:solidFill>
                  <a:schemeClr val="accent2">
                    <a:lumMod val="20000"/>
                    <a:lumOff val="80000"/>
                  </a:schemeClr>
                </a:solidFill>
                <a:latin typeface="Arial" charset="0"/>
                <a:cs typeface="Arial" charset="0"/>
              </a:rPr>
              <a:t>Slowing of the conduction and prolongation of the refractory period of the AV node!!!</a:t>
            </a:r>
          </a:p>
          <a:p>
            <a:pPr algn="l">
              <a:defRPr/>
            </a:pPr>
            <a:endParaRPr lang="ru-RU" sz="1600" b="1" dirty="0">
              <a:solidFill>
                <a:schemeClr val="accent2">
                  <a:lumMod val="75000"/>
                </a:schemeClr>
              </a:solidFill>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xmlns="" id="{C826861E-08B8-4593-9B1A-392C33746417}"/>
              </a:ext>
            </a:extLst>
          </p:cNvPr>
          <p:cNvSpPr>
            <a:spLocks noGrp="1" noChangeArrowheads="1"/>
          </p:cNvSpPr>
          <p:nvPr>
            <p:ph type="body" idx="4294967295"/>
          </p:nvPr>
        </p:nvSpPr>
        <p:spPr>
          <a:xfrm>
            <a:off x="-15240" y="641350"/>
            <a:ext cx="8686800" cy="5988050"/>
          </a:xfrm>
        </p:spPr>
        <p:txBody>
          <a:bodyPr/>
          <a:lstStyle/>
          <a:p>
            <a:pPr marL="533400" indent="-533400" eaLnBrk="1" hangingPunct="1"/>
            <a:r>
              <a:rPr lang="en-GB" altLang="ru-RU" sz="2800" b="1" i="1" dirty="0">
                <a:solidFill>
                  <a:srgbClr val="CC0000"/>
                </a:solidFill>
              </a:rPr>
              <a:t>negative dromotropic effect - </a:t>
            </a:r>
          </a:p>
          <a:p>
            <a:pPr marL="533400" indent="-533400" eaLnBrk="1" hangingPunct="1">
              <a:buFont typeface="Wingdings" panose="05000000000000000000" pitchFamily="2" charset="2"/>
              <a:buNone/>
            </a:pPr>
            <a:r>
              <a:rPr lang="en-GB" altLang="ru-RU" sz="1600" b="1" i="1" dirty="0"/>
              <a:t>    </a:t>
            </a:r>
            <a:r>
              <a:rPr lang="en-GB" altLang="ru-RU" sz="1800" i="1" dirty="0"/>
              <a:t>the decrease of the </a:t>
            </a:r>
            <a:r>
              <a:rPr lang="en-GB" altLang="ru-RU" sz="1800" i="1" dirty="0">
                <a:solidFill>
                  <a:srgbClr val="CC0000"/>
                </a:solidFill>
              </a:rPr>
              <a:t>impulse conducting </a:t>
            </a:r>
            <a:r>
              <a:rPr lang="en-GB" altLang="ru-RU" sz="1800" i="1" dirty="0"/>
              <a:t>through the heart’s conductive system.</a:t>
            </a:r>
          </a:p>
          <a:p>
            <a:pPr marL="533400" indent="-533400" algn="just" eaLnBrk="1" hangingPunct="1">
              <a:buFont typeface="Wingdings" panose="05000000000000000000" pitchFamily="2" charset="2"/>
              <a:buNone/>
            </a:pPr>
            <a:r>
              <a:rPr lang="en-US" altLang="ru-RU" sz="1800" i="1" dirty="0"/>
              <a:t>            Cardiac glycosides, exerting a direct inhibitory effect on the cardiac conduction system and toning the </a:t>
            </a:r>
            <a:r>
              <a:rPr lang="en-US" altLang="ru-RU" sz="1800" i="1" dirty="0" err="1"/>
              <a:t>vagus</a:t>
            </a:r>
            <a:r>
              <a:rPr lang="en-US" altLang="ru-RU" sz="1800" i="1" dirty="0"/>
              <a:t> nerve, reduce the rate of excitation conduction (negative dromotropic action). The refractory period of the atrioventricular node and the atrioventricular bundle (His bundle) increases. The P-Q interval becomes longer. </a:t>
            </a:r>
            <a:r>
              <a:rPr lang="en-US" altLang="ru-RU" sz="1800" i="1" dirty="0">
                <a:solidFill>
                  <a:srgbClr val="CC0000"/>
                </a:solidFill>
              </a:rPr>
              <a:t>In toxic doses</a:t>
            </a:r>
            <a:r>
              <a:rPr lang="en-US" altLang="ru-RU" sz="1800" i="1" dirty="0"/>
              <a:t>, cardiac glycosides can cause atrioventricular block.</a:t>
            </a:r>
            <a:endParaRPr lang="en-GB" altLang="ru-RU" sz="1800" i="1" dirty="0"/>
          </a:p>
          <a:p>
            <a:pPr eaLnBrk="1" hangingPunct="1"/>
            <a:r>
              <a:rPr lang="en-GB" altLang="ru-RU" sz="2400" b="1" i="1" dirty="0">
                <a:solidFill>
                  <a:srgbClr val="CC0000"/>
                </a:solidFill>
              </a:rPr>
              <a:t> </a:t>
            </a:r>
            <a:r>
              <a:rPr lang="en-GB" altLang="ru-RU" sz="2800" b="1" i="1" dirty="0">
                <a:solidFill>
                  <a:srgbClr val="CC0000"/>
                </a:solidFill>
              </a:rPr>
              <a:t>positive </a:t>
            </a:r>
            <a:r>
              <a:rPr lang="en-GB" altLang="ru-RU" sz="2800" b="1" i="1" dirty="0" err="1">
                <a:solidFill>
                  <a:srgbClr val="CC0000"/>
                </a:solidFill>
              </a:rPr>
              <a:t>batmotropic</a:t>
            </a:r>
            <a:r>
              <a:rPr lang="en-GB" altLang="ru-RU" sz="2800" b="1" i="1" dirty="0">
                <a:solidFill>
                  <a:srgbClr val="CC0000"/>
                </a:solidFill>
              </a:rPr>
              <a:t> effect -  </a:t>
            </a:r>
            <a:endParaRPr lang="en-GB" altLang="ru-RU" sz="2400" b="1" i="1" dirty="0">
              <a:solidFill>
                <a:srgbClr val="CC0000"/>
              </a:solidFill>
            </a:endParaRPr>
          </a:p>
          <a:p>
            <a:pPr marL="533400" indent="-533400" eaLnBrk="1" hangingPunct="1">
              <a:buFont typeface="Wingdings" panose="05000000000000000000" pitchFamily="2" charset="2"/>
              <a:buNone/>
            </a:pPr>
            <a:r>
              <a:rPr lang="en-GB" altLang="ru-RU" sz="1600" b="1" i="1" dirty="0"/>
              <a:t>    </a:t>
            </a:r>
            <a:r>
              <a:rPr lang="en-GB" altLang="ru-RU" sz="1800" i="1" dirty="0"/>
              <a:t>the increase of the myocardial </a:t>
            </a:r>
            <a:r>
              <a:rPr lang="en-GB" altLang="ru-RU" sz="1800" i="1" dirty="0">
                <a:solidFill>
                  <a:srgbClr val="CC0000"/>
                </a:solidFill>
              </a:rPr>
              <a:t>excitability</a:t>
            </a:r>
            <a:r>
              <a:rPr lang="en-GB" altLang="ru-RU" sz="1800" i="1" dirty="0"/>
              <a:t> (manifests as extrasystoles in the overdose of cardiac glycosides).</a:t>
            </a:r>
          </a:p>
          <a:p>
            <a:pPr marL="533400" indent="-533400" algn="just" eaLnBrk="1" hangingPunct="1">
              <a:buFont typeface="Wingdings" panose="05000000000000000000" pitchFamily="2" charset="2"/>
              <a:buNone/>
            </a:pPr>
            <a:r>
              <a:rPr lang="en-US" altLang="ru-RU" sz="1800" i="1" dirty="0">
                <a:solidFill>
                  <a:srgbClr val="CC0000"/>
                </a:solidFill>
              </a:rPr>
              <a:t>            In large doses</a:t>
            </a:r>
            <a:r>
              <a:rPr lang="en-US" altLang="ru-RU" sz="1800" i="1" dirty="0"/>
              <a:t>, cardiac glycosides increase the </a:t>
            </a:r>
            <a:r>
              <a:rPr lang="en-US" altLang="ru-RU" sz="2400" i="1" dirty="0">
                <a:solidFill>
                  <a:srgbClr val="CC0000"/>
                </a:solidFill>
              </a:rPr>
              <a:t>automatism</a:t>
            </a:r>
            <a:r>
              <a:rPr lang="en-US" altLang="ru-RU" sz="1800" i="1" dirty="0"/>
              <a:t> of the heart. This leads to the formation of ectopic foci of excitation, generating impulses independently of the sinus node. </a:t>
            </a:r>
          </a:p>
          <a:p>
            <a:pPr marL="533400" indent="-533400" algn="just" eaLnBrk="1" hangingPunct="1">
              <a:buFont typeface="Wingdings" panose="05000000000000000000" pitchFamily="2" charset="2"/>
              <a:buNone/>
            </a:pPr>
            <a:r>
              <a:rPr lang="en-US" altLang="ru-RU" sz="1800" i="1" dirty="0"/>
              <a:t>            Judging by experiments on animals, </a:t>
            </a:r>
            <a:r>
              <a:rPr lang="en-US" altLang="ru-RU" sz="1800" i="1" dirty="0">
                <a:solidFill>
                  <a:srgbClr val="CC0000"/>
                </a:solidFill>
              </a:rPr>
              <a:t>in small doses</a:t>
            </a:r>
            <a:r>
              <a:rPr lang="en-US" altLang="ru-RU" sz="1800" i="1" dirty="0"/>
              <a:t>, cardiac glycosides </a:t>
            </a:r>
            <a:r>
              <a:rPr lang="en-US" altLang="ru-RU" sz="1800" i="1" dirty="0">
                <a:solidFill>
                  <a:srgbClr val="CC0000"/>
                </a:solidFill>
              </a:rPr>
              <a:t>increase the </a:t>
            </a:r>
            <a:r>
              <a:rPr lang="en-US" altLang="ru-RU" sz="2400" i="1" dirty="0">
                <a:solidFill>
                  <a:srgbClr val="CC0000"/>
                </a:solidFill>
              </a:rPr>
              <a:t>excitability</a:t>
            </a:r>
            <a:r>
              <a:rPr lang="en-US" altLang="ru-RU" sz="1800" i="1" dirty="0"/>
              <a:t> of the myocardium (positive </a:t>
            </a:r>
            <a:r>
              <a:rPr lang="en-US" altLang="ru-RU" sz="1800" i="1" dirty="0" err="1"/>
              <a:t>batmotropic</a:t>
            </a:r>
            <a:r>
              <a:rPr lang="en-US" altLang="ru-RU" sz="1800" i="1" dirty="0"/>
              <a:t> action). This is manifested in a decrease in the threshold of myocardial excitability in response to stimuli coming to it. </a:t>
            </a:r>
          </a:p>
          <a:p>
            <a:pPr marL="533400" indent="-533400" algn="just" eaLnBrk="1" hangingPunct="1">
              <a:buFont typeface="Wingdings" panose="05000000000000000000" pitchFamily="2" charset="2"/>
              <a:buNone/>
            </a:pPr>
            <a:r>
              <a:rPr lang="en-US" altLang="ru-RU" sz="1800" i="1" dirty="0"/>
              <a:t>          </a:t>
            </a:r>
            <a:r>
              <a:rPr lang="en-US" altLang="ru-RU" sz="1800" i="1" dirty="0">
                <a:solidFill>
                  <a:srgbClr val="CC0000"/>
                </a:solidFill>
              </a:rPr>
              <a:t>In large doses</a:t>
            </a:r>
            <a:r>
              <a:rPr lang="en-US" altLang="ru-RU" sz="1800" i="1" dirty="0"/>
              <a:t>, cardiac glycosides </a:t>
            </a:r>
            <a:r>
              <a:rPr lang="en-US" altLang="ru-RU" sz="1800" i="1" dirty="0">
                <a:solidFill>
                  <a:srgbClr val="CC0000"/>
                </a:solidFill>
              </a:rPr>
              <a:t>reduce the </a:t>
            </a:r>
            <a:r>
              <a:rPr lang="en-US" altLang="ru-RU" sz="2400" i="1" dirty="0">
                <a:solidFill>
                  <a:srgbClr val="CC0000"/>
                </a:solidFill>
              </a:rPr>
              <a:t>excitability</a:t>
            </a:r>
            <a:r>
              <a:rPr lang="en-US" altLang="ru-RU" sz="1800" i="1" dirty="0">
                <a:solidFill>
                  <a:srgbClr val="CC0000"/>
                </a:solidFill>
              </a:rPr>
              <a:t> </a:t>
            </a:r>
            <a:r>
              <a:rPr lang="en-US" altLang="ru-RU" sz="1800" i="1" dirty="0"/>
              <a:t>of the heart muscle.</a:t>
            </a:r>
          </a:p>
        </p:txBody>
      </p:sp>
      <p:sp>
        <p:nvSpPr>
          <p:cNvPr id="23555" name="Text Box 5">
            <a:extLst>
              <a:ext uri="{FF2B5EF4-FFF2-40B4-BE49-F238E27FC236}">
                <a16:creationId xmlns:a16="http://schemas.microsoft.com/office/drawing/2014/main" xmlns="" id="{187ECFC1-08D7-46C9-B4F5-BE56A7BF1A20}"/>
              </a:ext>
            </a:extLst>
          </p:cNvPr>
          <p:cNvSpPr txBox="1">
            <a:spLocks noChangeArrowheads="1"/>
          </p:cNvSpPr>
          <p:nvPr/>
        </p:nvSpPr>
        <p:spPr bwMode="auto">
          <a:xfrm>
            <a:off x="0" y="0"/>
            <a:ext cx="91440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en-GB" sz="3600" b="1" i="1" dirty="0" err="1">
                <a:solidFill>
                  <a:schemeClr val="accent5">
                    <a:lumMod val="50000"/>
                  </a:schemeClr>
                </a:solidFill>
                <a:latin typeface="Arial" charset="0"/>
                <a:cs typeface="Arial" charset="0"/>
              </a:rPr>
              <a:t>Pharmacodynamic</a:t>
            </a:r>
            <a:r>
              <a:rPr lang="en-GB" sz="3600" b="1" i="1" dirty="0">
                <a:solidFill>
                  <a:schemeClr val="accent5">
                    <a:lumMod val="50000"/>
                  </a:schemeClr>
                </a:solidFill>
                <a:latin typeface="Arial" charset="0"/>
                <a:cs typeface="Arial" charset="0"/>
              </a:rPr>
              <a:t> of </a:t>
            </a:r>
            <a:r>
              <a:rPr lang="en-GB" sz="3600" b="1" i="1" u="sng" dirty="0">
                <a:solidFill>
                  <a:schemeClr val="accent5">
                    <a:lumMod val="50000"/>
                  </a:schemeClr>
                </a:solidFill>
                <a:latin typeface="Arial" charset="0"/>
                <a:cs typeface="Arial" charset="0"/>
              </a:rPr>
              <a:t>CGs</a:t>
            </a:r>
            <a:r>
              <a:rPr lang="en-GB" sz="3600" b="1" i="1" dirty="0">
                <a:solidFill>
                  <a:schemeClr val="accent5">
                    <a:lumMod val="50000"/>
                  </a:schemeClr>
                </a:solidFill>
                <a:latin typeface="Arial" charset="0"/>
                <a:cs typeface="Arial" charset="0"/>
              </a:rPr>
              <a:t> </a:t>
            </a:r>
            <a:endParaRPr lang="ru-RU" sz="3600" b="1" i="1" dirty="0">
              <a:solidFill>
                <a:schemeClr val="accent5">
                  <a:lumMod val="50000"/>
                </a:schemeClr>
              </a:solidFill>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a:extLst>
              <a:ext uri="{FF2B5EF4-FFF2-40B4-BE49-F238E27FC236}">
                <a16:creationId xmlns:a16="http://schemas.microsoft.com/office/drawing/2014/main" xmlns="" id="{187ECFC1-08D7-46C9-B4F5-BE56A7BF1A20}"/>
              </a:ext>
            </a:extLst>
          </p:cNvPr>
          <p:cNvSpPr txBox="1">
            <a:spLocks noChangeArrowheads="1"/>
          </p:cNvSpPr>
          <p:nvPr/>
        </p:nvSpPr>
        <p:spPr bwMode="auto">
          <a:xfrm>
            <a:off x="0" y="0"/>
            <a:ext cx="91440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en-GB" sz="3600" b="1" i="1" dirty="0" err="1">
                <a:solidFill>
                  <a:schemeClr val="accent5">
                    <a:lumMod val="50000"/>
                  </a:schemeClr>
                </a:solidFill>
                <a:latin typeface="Arial" charset="0"/>
                <a:cs typeface="Arial" charset="0"/>
              </a:rPr>
              <a:t>Pharmacodynamic</a:t>
            </a:r>
            <a:r>
              <a:rPr lang="en-GB" sz="3600" b="1" i="1" dirty="0">
                <a:solidFill>
                  <a:schemeClr val="accent5">
                    <a:lumMod val="50000"/>
                  </a:schemeClr>
                </a:solidFill>
                <a:latin typeface="Arial" charset="0"/>
                <a:cs typeface="Arial" charset="0"/>
              </a:rPr>
              <a:t> of </a:t>
            </a:r>
            <a:r>
              <a:rPr lang="en-GB" sz="3600" b="1" i="1" u="sng" dirty="0">
                <a:solidFill>
                  <a:schemeClr val="accent5">
                    <a:lumMod val="50000"/>
                  </a:schemeClr>
                </a:solidFill>
                <a:latin typeface="Arial" charset="0"/>
                <a:cs typeface="Arial" charset="0"/>
              </a:rPr>
              <a:t>CGs</a:t>
            </a:r>
            <a:r>
              <a:rPr lang="en-GB" sz="3600" b="1" i="1" dirty="0">
                <a:solidFill>
                  <a:schemeClr val="accent5">
                    <a:lumMod val="50000"/>
                  </a:schemeClr>
                </a:solidFill>
                <a:latin typeface="Arial" charset="0"/>
                <a:cs typeface="Arial" charset="0"/>
              </a:rPr>
              <a:t> </a:t>
            </a:r>
            <a:endParaRPr lang="ru-RU" sz="3600" b="1" i="1" dirty="0">
              <a:solidFill>
                <a:schemeClr val="accent5">
                  <a:lumMod val="50000"/>
                </a:schemeClr>
              </a:solidFill>
              <a:latin typeface="Arial" charset="0"/>
              <a:cs typeface="Arial" charset="0"/>
            </a:endParaRPr>
          </a:p>
        </p:txBody>
      </p:sp>
      <p:sp>
        <p:nvSpPr>
          <p:cNvPr id="5" name="Rectangle 2">
            <a:extLst>
              <a:ext uri="{FF2B5EF4-FFF2-40B4-BE49-F238E27FC236}">
                <a16:creationId xmlns:a16="http://schemas.microsoft.com/office/drawing/2014/main" xmlns="" id="{CDBBAA2E-5549-45D1-A6AF-85D8F261492A}"/>
              </a:ext>
            </a:extLst>
          </p:cNvPr>
          <p:cNvSpPr txBox="1">
            <a:spLocks noChangeArrowheads="1"/>
          </p:cNvSpPr>
          <p:nvPr/>
        </p:nvSpPr>
        <p:spPr>
          <a:xfrm>
            <a:off x="169718" y="954232"/>
            <a:ext cx="4038600" cy="1276350"/>
          </a:xfrm>
          <a:prstGeom prst="rect">
            <a:avLst/>
          </a:prstGeom>
        </p:spPr>
        <p:txBody>
          <a:bodyPr/>
          <a:lstStyle/>
          <a:p>
            <a:pPr marL="722313" indent="-546100" algn="l" fontAlgn="auto">
              <a:spcBef>
                <a:spcPct val="20000"/>
              </a:spcBef>
              <a:spcAft>
                <a:spcPts val="0"/>
              </a:spcAft>
              <a:buFont typeface="Wingdings" pitchFamily="2" charset="2"/>
              <a:buNone/>
              <a:defRPr/>
            </a:pPr>
            <a:r>
              <a:rPr lang="en-US" sz="2400" b="1" dirty="0" err="1">
                <a:solidFill>
                  <a:srgbClr val="CC0000"/>
                </a:solidFill>
                <a:latin typeface="+mn-lt"/>
                <a:cs typeface="+mn-cs"/>
              </a:rPr>
              <a:t>Extracardiac</a:t>
            </a:r>
            <a:r>
              <a:rPr lang="en-US" sz="2400" b="1" dirty="0">
                <a:solidFill>
                  <a:srgbClr val="CC0000"/>
                </a:solidFill>
                <a:latin typeface="+mn-lt"/>
                <a:cs typeface="+mn-cs"/>
              </a:rPr>
              <a:t> action of </a:t>
            </a:r>
            <a:r>
              <a:rPr lang="en-US" sz="2400" b="1" u="sng" dirty="0">
                <a:solidFill>
                  <a:srgbClr val="CC0000"/>
                </a:solidFill>
                <a:latin typeface="+mn-lt"/>
                <a:cs typeface="+mn-cs"/>
              </a:rPr>
              <a:t>CGs</a:t>
            </a:r>
            <a:endParaRPr lang="uk-UA" sz="2400" b="1" u="sng" dirty="0">
              <a:solidFill>
                <a:srgbClr val="CC0000"/>
              </a:solidFill>
              <a:latin typeface="+mn-lt"/>
              <a:cs typeface="+mn-cs"/>
            </a:endParaRPr>
          </a:p>
          <a:p>
            <a:pPr marL="722313" indent="-546100" algn="l" fontAlgn="auto">
              <a:spcBef>
                <a:spcPct val="20000"/>
              </a:spcBef>
              <a:spcAft>
                <a:spcPts val="0"/>
              </a:spcAft>
              <a:buFont typeface="Arial" pitchFamily="34" charset="0"/>
              <a:buChar char="•"/>
              <a:defRPr/>
            </a:pPr>
            <a:r>
              <a:rPr lang="en-US" sz="2400" b="1" i="1" dirty="0">
                <a:latin typeface="+mn-lt"/>
                <a:cs typeface="+mn-cs"/>
              </a:rPr>
              <a:t>Diuretic;</a:t>
            </a:r>
            <a:r>
              <a:rPr lang="uk-UA" sz="2400" b="1" i="1" dirty="0">
                <a:latin typeface="+mn-lt"/>
                <a:cs typeface="+mn-cs"/>
              </a:rPr>
              <a:t> </a:t>
            </a:r>
          </a:p>
          <a:p>
            <a:pPr marL="722313" indent="-546100" algn="l" fontAlgn="auto">
              <a:spcBef>
                <a:spcPct val="20000"/>
              </a:spcBef>
              <a:spcAft>
                <a:spcPts val="0"/>
              </a:spcAft>
              <a:buFont typeface="Arial" pitchFamily="34" charset="0"/>
              <a:buChar char="•"/>
              <a:defRPr/>
            </a:pPr>
            <a:r>
              <a:rPr lang="en-US" sz="2400" b="1" i="1" dirty="0">
                <a:latin typeface="+mn-lt"/>
                <a:cs typeface="+mn-cs"/>
              </a:rPr>
              <a:t>Sedative;</a:t>
            </a:r>
            <a:endParaRPr lang="uk-UA" sz="2400" b="1" i="1" dirty="0">
              <a:latin typeface="+mn-lt"/>
              <a:cs typeface="+mn-cs"/>
            </a:endParaRPr>
          </a:p>
          <a:p>
            <a:pPr marL="722313" indent="-546100" algn="l" fontAlgn="auto">
              <a:spcBef>
                <a:spcPct val="20000"/>
              </a:spcBef>
              <a:spcAft>
                <a:spcPts val="0"/>
              </a:spcAft>
              <a:buFont typeface="Arial" pitchFamily="34" charset="0"/>
              <a:buChar char="•"/>
              <a:defRPr/>
            </a:pPr>
            <a:r>
              <a:rPr lang="en-US" sz="2400" b="1" i="1" dirty="0">
                <a:latin typeface="+mn-lt"/>
                <a:cs typeface="+mn-cs"/>
              </a:rPr>
              <a:t>Stimulating influence on smooth muscles</a:t>
            </a:r>
            <a:r>
              <a:rPr lang="en-US" sz="1600" b="1" i="1" dirty="0">
                <a:latin typeface="+mn-lt"/>
                <a:cs typeface="+mn-cs"/>
              </a:rPr>
              <a:t>.</a:t>
            </a:r>
            <a:endParaRPr lang="uk-UA" sz="1600" b="1" i="1" dirty="0">
              <a:latin typeface="+mn-lt"/>
              <a:cs typeface="+mn-cs"/>
            </a:endParaRPr>
          </a:p>
        </p:txBody>
      </p:sp>
      <p:sp>
        <p:nvSpPr>
          <p:cNvPr id="6" name="Прямоугольник 5">
            <a:extLst>
              <a:ext uri="{FF2B5EF4-FFF2-40B4-BE49-F238E27FC236}">
                <a16:creationId xmlns:a16="http://schemas.microsoft.com/office/drawing/2014/main" xmlns="" id="{614543C1-A92E-4FD1-976A-4F93659D5A9A}"/>
              </a:ext>
            </a:extLst>
          </p:cNvPr>
          <p:cNvSpPr/>
          <p:nvPr/>
        </p:nvSpPr>
        <p:spPr>
          <a:xfrm>
            <a:off x="4343400" y="1219200"/>
            <a:ext cx="4572000" cy="2308324"/>
          </a:xfrm>
          <a:prstGeom prst="rect">
            <a:avLst/>
          </a:prstGeom>
        </p:spPr>
        <p:txBody>
          <a:bodyPr>
            <a:spAutoFit/>
          </a:bodyPr>
          <a:lstStyle/>
          <a:p>
            <a:pPr algn="l">
              <a:defRPr/>
            </a:pPr>
            <a:r>
              <a:rPr lang="en-US" b="1" dirty="0">
                <a:latin typeface="+mn-lt"/>
                <a:cs typeface="Arial" charset="0"/>
              </a:rPr>
              <a:t>Cardiac Glycosides </a:t>
            </a:r>
            <a:r>
              <a:rPr lang="en-US" dirty="0">
                <a:solidFill>
                  <a:srgbClr val="CC0000"/>
                </a:solidFill>
                <a:latin typeface="+mn-lt"/>
                <a:cs typeface="Arial" charset="0"/>
              </a:rPr>
              <a:t>reduces venous pressure</a:t>
            </a:r>
            <a:r>
              <a:rPr lang="en-US" dirty="0">
                <a:latin typeface="+mn-lt"/>
                <a:cs typeface="Arial" charset="0"/>
              </a:rPr>
              <a:t> as a result of improved circulation and tissue perfusion produced by the enhanced myocardial contractility (decreased blood volume);</a:t>
            </a:r>
          </a:p>
          <a:p>
            <a:pPr algn="l">
              <a:defRPr/>
            </a:pPr>
            <a:r>
              <a:rPr lang="en-US" dirty="0">
                <a:latin typeface="+mn-lt"/>
                <a:cs typeface="Arial" charset="0"/>
              </a:rPr>
              <a:t>This in turn </a:t>
            </a:r>
            <a:r>
              <a:rPr lang="en-US" dirty="0">
                <a:solidFill>
                  <a:srgbClr val="CC0000"/>
                </a:solidFill>
                <a:latin typeface="+mn-lt"/>
                <a:cs typeface="Arial" charset="0"/>
              </a:rPr>
              <a:t>relieves congestion</a:t>
            </a:r>
            <a:r>
              <a:rPr lang="en-US" dirty="0">
                <a:latin typeface="+mn-lt"/>
                <a:cs typeface="Arial" charset="0"/>
              </a:rPr>
              <a:t>;</a:t>
            </a:r>
          </a:p>
          <a:p>
            <a:pPr algn="l">
              <a:defRPr/>
            </a:pPr>
            <a:r>
              <a:rPr lang="en-US" b="1" dirty="0">
                <a:solidFill>
                  <a:srgbClr val="CC0000"/>
                </a:solidFill>
                <a:latin typeface="+mn-lt"/>
                <a:cs typeface="Arial" charset="0"/>
              </a:rPr>
              <a:t>Ventricular end-diastolic volume</a:t>
            </a:r>
            <a:r>
              <a:rPr lang="en-US" b="1" dirty="0">
                <a:latin typeface="+mn-lt"/>
                <a:cs typeface="Arial" charset="0"/>
              </a:rPr>
              <a:t> </a:t>
            </a:r>
            <a:br>
              <a:rPr lang="en-US" b="1" dirty="0">
                <a:latin typeface="+mn-lt"/>
                <a:cs typeface="Arial" charset="0"/>
              </a:rPr>
            </a:br>
            <a:r>
              <a:rPr lang="en-US" b="1" dirty="0">
                <a:latin typeface="+mn-lt"/>
                <a:cs typeface="Arial" charset="0"/>
              </a:rPr>
              <a:t>(VEDV) is reduced.</a:t>
            </a:r>
          </a:p>
        </p:txBody>
      </p:sp>
      <p:sp>
        <p:nvSpPr>
          <p:cNvPr id="7" name="Прямоугольник 6">
            <a:extLst>
              <a:ext uri="{FF2B5EF4-FFF2-40B4-BE49-F238E27FC236}">
                <a16:creationId xmlns:a16="http://schemas.microsoft.com/office/drawing/2014/main" xmlns="" id="{DFB4AEEF-81A4-4237-8126-033140BDB730}"/>
              </a:ext>
            </a:extLst>
          </p:cNvPr>
          <p:cNvSpPr/>
          <p:nvPr/>
        </p:nvSpPr>
        <p:spPr>
          <a:xfrm>
            <a:off x="190500" y="3733800"/>
            <a:ext cx="8763000" cy="2419124"/>
          </a:xfrm>
          <a:prstGeom prst="rect">
            <a:avLst/>
          </a:prstGeom>
        </p:spPr>
        <p:txBody>
          <a:bodyPr>
            <a:spAutoFit/>
          </a:bodyPr>
          <a:lstStyle/>
          <a:p>
            <a:pPr algn="l">
              <a:lnSpc>
                <a:spcPct val="90000"/>
              </a:lnSpc>
              <a:defRPr/>
            </a:pPr>
            <a:r>
              <a:rPr lang="en-US" sz="2400" b="1" i="1" u="sng" dirty="0">
                <a:solidFill>
                  <a:schemeClr val="accent2">
                    <a:lumMod val="75000"/>
                  </a:schemeClr>
                </a:solidFill>
                <a:latin typeface="+mn-lt"/>
                <a:cs typeface="Arial" charset="0"/>
              </a:rPr>
              <a:t>Cardiac Glycosides cause relief of HF-induced edema!!!</a:t>
            </a:r>
          </a:p>
          <a:p>
            <a:pPr algn="l">
              <a:lnSpc>
                <a:spcPct val="90000"/>
              </a:lnSpc>
              <a:defRPr/>
            </a:pPr>
            <a:endParaRPr lang="en-US" sz="2000" i="1" u="sng" dirty="0">
              <a:latin typeface="+mn-lt"/>
              <a:cs typeface="Arial" charset="0"/>
            </a:endParaRPr>
          </a:p>
          <a:p>
            <a:pPr algn="l">
              <a:lnSpc>
                <a:spcPct val="90000"/>
              </a:lnSpc>
              <a:defRPr/>
            </a:pPr>
            <a:r>
              <a:rPr lang="en-US" sz="2000" dirty="0">
                <a:latin typeface="+mn-lt"/>
                <a:cs typeface="Arial" charset="0"/>
              </a:rPr>
              <a:t>This depends on the </a:t>
            </a:r>
            <a:r>
              <a:rPr lang="en-US" sz="2000" b="1" dirty="0">
                <a:solidFill>
                  <a:srgbClr val="CC0000"/>
                </a:solidFill>
                <a:latin typeface="+mn-lt"/>
                <a:cs typeface="Arial" charset="0"/>
              </a:rPr>
              <a:t>improved </a:t>
            </a:r>
            <a:r>
              <a:rPr lang="en-GB" sz="2000" b="1" dirty="0">
                <a:solidFill>
                  <a:srgbClr val="CC0000"/>
                </a:solidFill>
                <a:latin typeface="+mn-lt"/>
                <a:cs typeface="Arial" charset="0"/>
              </a:rPr>
              <a:t>blood circulation</a:t>
            </a:r>
            <a:r>
              <a:rPr lang="en-GB" sz="2000" dirty="0">
                <a:latin typeface="+mn-lt"/>
                <a:cs typeface="Arial" charset="0"/>
              </a:rPr>
              <a:t> </a:t>
            </a:r>
            <a:r>
              <a:rPr lang="en-US" sz="2000" dirty="0">
                <a:latin typeface="+mn-lt"/>
                <a:cs typeface="Arial" charset="0"/>
              </a:rPr>
              <a:t> that increases </a:t>
            </a:r>
            <a:r>
              <a:rPr lang="en-US" sz="2000" b="1" dirty="0">
                <a:solidFill>
                  <a:srgbClr val="CC0000"/>
                </a:solidFill>
                <a:latin typeface="+mn-lt"/>
                <a:cs typeface="Arial" charset="0"/>
              </a:rPr>
              <a:t>renal blood flow</a:t>
            </a:r>
            <a:r>
              <a:rPr lang="en-US" sz="2000" dirty="0">
                <a:latin typeface="+mn-lt"/>
                <a:cs typeface="Arial" charset="0"/>
              </a:rPr>
              <a:t> and consequently </a:t>
            </a:r>
            <a:r>
              <a:rPr lang="en-US" sz="2000" b="1" dirty="0" err="1">
                <a:latin typeface="+mn-lt"/>
                <a:cs typeface="Arial" charset="0"/>
              </a:rPr>
              <a:t>glomerular</a:t>
            </a:r>
            <a:r>
              <a:rPr lang="en-US" sz="2000" b="1" dirty="0">
                <a:latin typeface="+mn-lt"/>
                <a:cs typeface="Arial" charset="0"/>
              </a:rPr>
              <a:t> filtration rate is increased;</a:t>
            </a:r>
          </a:p>
          <a:p>
            <a:pPr algn="l">
              <a:lnSpc>
                <a:spcPct val="90000"/>
              </a:lnSpc>
              <a:defRPr/>
            </a:pPr>
            <a:r>
              <a:rPr lang="en-US" sz="2000" dirty="0">
                <a:latin typeface="+mn-lt"/>
                <a:cs typeface="Arial" charset="0"/>
              </a:rPr>
              <a:t>This results in </a:t>
            </a:r>
            <a:r>
              <a:rPr lang="en-US" sz="2000" b="1" dirty="0">
                <a:latin typeface="+mn-lt"/>
                <a:cs typeface="Arial" charset="0"/>
              </a:rPr>
              <a:t>down-regulation</a:t>
            </a:r>
            <a:r>
              <a:rPr lang="en-US" sz="2000" dirty="0">
                <a:latin typeface="+mn-lt"/>
                <a:cs typeface="Arial" charset="0"/>
              </a:rPr>
              <a:t> of the </a:t>
            </a:r>
            <a:r>
              <a:rPr lang="en-US" sz="2000" b="1" i="1" dirty="0" err="1">
                <a:solidFill>
                  <a:srgbClr val="CC0000"/>
                </a:solidFill>
                <a:latin typeface="+mn-lt"/>
                <a:cs typeface="Arial" charset="0"/>
              </a:rPr>
              <a:t>renin-angiotensin-aldosterone</a:t>
            </a:r>
            <a:r>
              <a:rPr lang="en-US" sz="2000" b="1" i="1" dirty="0">
                <a:solidFill>
                  <a:srgbClr val="CC0000"/>
                </a:solidFill>
                <a:latin typeface="+mn-lt"/>
                <a:cs typeface="Arial" charset="0"/>
              </a:rPr>
              <a:t> (RAA)</a:t>
            </a:r>
            <a:r>
              <a:rPr lang="en-US" sz="2000" dirty="0">
                <a:solidFill>
                  <a:srgbClr val="CC0000"/>
                </a:solidFill>
                <a:latin typeface="+mn-lt"/>
                <a:cs typeface="Arial" charset="0"/>
              </a:rPr>
              <a:t> system</a:t>
            </a:r>
            <a:r>
              <a:rPr lang="en-US" sz="2000" dirty="0">
                <a:latin typeface="+mn-lt"/>
                <a:cs typeface="Arial" charset="0"/>
              </a:rPr>
              <a:t> that is stimulated in HF;</a:t>
            </a:r>
          </a:p>
          <a:p>
            <a:pPr algn="l">
              <a:lnSpc>
                <a:spcPct val="90000"/>
              </a:lnSpc>
              <a:defRPr/>
            </a:pPr>
            <a:r>
              <a:rPr lang="en-US" sz="2000" dirty="0">
                <a:latin typeface="+mn-lt"/>
                <a:cs typeface="Arial" charset="0"/>
              </a:rPr>
              <a:t>Hence, the </a:t>
            </a:r>
            <a:r>
              <a:rPr lang="en-US" sz="2000" b="1" i="1" dirty="0">
                <a:solidFill>
                  <a:srgbClr val="CC0000"/>
                </a:solidFill>
                <a:latin typeface="+mn-lt"/>
                <a:cs typeface="Arial" charset="0"/>
              </a:rPr>
              <a:t>edema (pulmonary and peripheral)</a:t>
            </a:r>
            <a:r>
              <a:rPr lang="en-US" sz="2000" dirty="0">
                <a:latin typeface="+mn-lt"/>
                <a:cs typeface="Arial" charset="0"/>
              </a:rPr>
              <a:t> is decreased in response to </a:t>
            </a:r>
            <a:r>
              <a:rPr lang="en-US" sz="2000" u="sng" dirty="0">
                <a:latin typeface="+mn-lt"/>
                <a:cs typeface="Arial" charset="0"/>
              </a:rPr>
              <a:t>CGs</a:t>
            </a:r>
            <a:r>
              <a:rPr lang="en-US" sz="2000" dirty="0">
                <a:latin typeface="+mn-lt"/>
                <a:cs typeface="Arial" charset="0"/>
              </a:rPr>
              <a:t> as a result of the inhibition of the RAA-induced water and salt retention</a:t>
            </a:r>
            <a:r>
              <a:rPr lang="en-US" sz="2400" dirty="0">
                <a:latin typeface="Arial" charset="0"/>
                <a:cs typeface="Arial" charset="0"/>
              </a:rPr>
              <a:t>. </a:t>
            </a:r>
          </a:p>
        </p:txBody>
      </p:sp>
    </p:spTree>
    <p:extLst>
      <p:ext uri="{BB962C8B-B14F-4D97-AF65-F5344CB8AC3E}">
        <p14:creationId xmlns:p14="http://schemas.microsoft.com/office/powerpoint/2010/main" val="130654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D8DC9B1A-8C7E-4B71-B6EF-4711A6C4EF40}"/>
              </a:ext>
            </a:extLst>
          </p:cNvPr>
          <p:cNvSpPr>
            <a:spLocks noGrp="1" noChangeArrowheads="1"/>
          </p:cNvSpPr>
          <p:nvPr>
            <p:ph type="title" idx="4294967295"/>
          </p:nvPr>
        </p:nvSpPr>
        <p:spPr>
          <a:xfrm>
            <a:off x="2819400" y="228600"/>
            <a:ext cx="6324600" cy="1143000"/>
          </a:xfrm>
        </p:spPr>
        <p:txBody>
          <a:bodyPr rtlCol="0">
            <a:normAutofit/>
          </a:bodyPr>
          <a:lstStyle/>
          <a:p>
            <a:pPr eaLnBrk="1" fontAlgn="auto" hangingPunct="1">
              <a:spcAft>
                <a:spcPts val="0"/>
              </a:spcAft>
              <a:defRPr/>
            </a:pPr>
            <a:r>
              <a:rPr lang="en-GB" sz="3200" b="1" dirty="0">
                <a:solidFill>
                  <a:schemeClr val="accent2">
                    <a:lumMod val="75000"/>
                  </a:schemeClr>
                </a:solidFill>
                <a:latin typeface="+mn-lt"/>
              </a:rPr>
              <a:t>Indications </a:t>
            </a:r>
            <a:r>
              <a:rPr lang="en-US" sz="3200" b="1" dirty="0">
                <a:solidFill>
                  <a:schemeClr val="accent2">
                    <a:lumMod val="75000"/>
                  </a:schemeClr>
                </a:solidFill>
                <a:latin typeface="+mn-lt"/>
              </a:rPr>
              <a:t>for</a:t>
            </a:r>
            <a:br>
              <a:rPr lang="en-US" sz="3200" b="1" dirty="0">
                <a:solidFill>
                  <a:schemeClr val="accent2">
                    <a:lumMod val="75000"/>
                  </a:schemeClr>
                </a:solidFill>
                <a:latin typeface="+mn-lt"/>
              </a:rPr>
            </a:br>
            <a:r>
              <a:rPr lang="en-US" sz="3200" b="1" u="sng" dirty="0">
                <a:solidFill>
                  <a:schemeClr val="accent2">
                    <a:lumMod val="75000"/>
                  </a:schemeClr>
                </a:solidFill>
                <a:latin typeface="+mn-lt"/>
              </a:rPr>
              <a:t>Cardiac Glycosides</a:t>
            </a:r>
          </a:p>
        </p:txBody>
      </p:sp>
      <p:sp>
        <p:nvSpPr>
          <p:cNvPr id="27651" name="Rectangle 3">
            <a:extLst>
              <a:ext uri="{FF2B5EF4-FFF2-40B4-BE49-F238E27FC236}">
                <a16:creationId xmlns:a16="http://schemas.microsoft.com/office/drawing/2014/main" xmlns="" id="{CB265F9C-539E-4361-B4FB-D676EE63B421}"/>
              </a:ext>
            </a:extLst>
          </p:cNvPr>
          <p:cNvSpPr>
            <a:spLocks noGrp="1" noChangeArrowheads="1"/>
          </p:cNvSpPr>
          <p:nvPr>
            <p:ph type="body" idx="4294967295"/>
          </p:nvPr>
        </p:nvSpPr>
        <p:spPr>
          <a:xfrm>
            <a:off x="5334000" y="1371600"/>
            <a:ext cx="3422372" cy="3276600"/>
          </a:xfrm>
        </p:spPr>
        <p:txBody>
          <a:bodyPr rtlCol="0">
            <a:normAutofit fontScale="55000" lnSpcReduction="20000"/>
          </a:bodyPr>
          <a:lstStyle/>
          <a:p>
            <a:pPr eaLnBrk="1" fontAlgn="auto" hangingPunct="1">
              <a:spcAft>
                <a:spcPts val="0"/>
              </a:spcAft>
              <a:buClr>
                <a:schemeClr val="accent2"/>
              </a:buClr>
              <a:buFont typeface="Wingdings" pitchFamily="2" charset="2"/>
              <a:buChar char="q"/>
              <a:defRPr/>
            </a:pPr>
            <a:r>
              <a:rPr lang="en-GB" sz="3800" b="1" dirty="0">
                <a:solidFill>
                  <a:schemeClr val="tx2">
                    <a:lumMod val="75000"/>
                  </a:schemeClr>
                </a:solidFill>
              </a:rPr>
              <a:t>Chronic and acute </a:t>
            </a:r>
            <a:r>
              <a:rPr lang="en-US" sz="3800" b="1" dirty="0">
                <a:solidFill>
                  <a:schemeClr val="tx2">
                    <a:lumMod val="75000"/>
                  </a:schemeClr>
                </a:solidFill>
              </a:rPr>
              <a:t>heart failure; </a:t>
            </a:r>
          </a:p>
          <a:p>
            <a:pPr eaLnBrk="1" fontAlgn="auto" hangingPunct="1">
              <a:spcAft>
                <a:spcPts val="0"/>
              </a:spcAft>
              <a:buClr>
                <a:schemeClr val="accent2"/>
              </a:buClr>
              <a:buFont typeface="Wingdings" pitchFamily="2" charset="2"/>
              <a:buChar char="q"/>
              <a:defRPr/>
            </a:pPr>
            <a:r>
              <a:rPr lang="en-GB" sz="3800" b="1" dirty="0" err="1">
                <a:solidFill>
                  <a:schemeClr val="tx2">
                    <a:lumMod val="75000"/>
                  </a:schemeClr>
                </a:solidFill>
              </a:rPr>
              <a:t>Tachyarrhythmias</a:t>
            </a:r>
            <a:r>
              <a:rPr lang="en-GB" sz="3800" b="1" dirty="0">
                <a:solidFill>
                  <a:schemeClr val="tx2">
                    <a:lumMod val="75000"/>
                  </a:schemeClr>
                </a:solidFill>
              </a:rPr>
              <a:t>;</a:t>
            </a:r>
            <a:endParaRPr lang="en-US" sz="3800" b="1" dirty="0">
              <a:solidFill>
                <a:schemeClr val="tx2">
                  <a:lumMod val="75000"/>
                </a:schemeClr>
              </a:solidFill>
            </a:endParaRPr>
          </a:p>
          <a:p>
            <a:pPr eaLnBrk="1" fontAlgn="auto" hangingPunct="1">
              <a:spcAft>
                <a:spcPts val="0"/>
              </a:spcAft>
              <a:buClr>
                <a:schemeClr val="accent2"/>
              </a:buClr>
              <a:buFont typeface="Wingdings" pitchFamily="2" charset="2"/>
              <a:buChar char="q"/>
              <a:defRPr/>
            </a:pPr>
            <a:r>
              <a:rPr lang="en-US" sz="3800" b="1" dirty="0">
                <a:solidFill>
                  <a:schemeClr val="tx2">
                    <a:lumMod val="75000"/>
                  </a:schemeClr>
                </a:solidFill>
              </a:rPr>
              <a:t>Treatment of </a:t>
            </a:r>
            <a:r>
              <a:rPr lang="en-US" sz="3800" b="1" dirty="0" err="1">
                <a:solidFill>
                  <a:schemeClr val="tx2">
                    <a:lumMod val="75000"/>
                  </a:schemeClr>
                </a:solidFill>
              </a:rPr>
              <a:t>atrial</a:t>
            </a:r>
            <a:r>
              <a:rPr lang="en-US" sz="3800" b="1" dirty="0">
                <a:solidFill>
                  <a:schemeClr val="tx2">
                    <a:lumMod val="75000"/>
                  </a:schemeClr>
                </a:solidFill>
              </a:rPr>
              <a:t> fibrillation and flutter by slowing SA nodal firing rate as well as AV conduction preventing the occurrence of the life-threatening ventricular arrhythmia</a:t>
            </a:r>
            <a:r>
              <a:rPr lang="en-US" sz="2600" b="1" dirty="0">
                <a:solidFill>
                  <a:schemeClr val="tx2">
                    <a:lumMod val="75000"/>
                  </a:schemeClr>
                </a:solidFill>
              </a:rPr>
              <a:t>s.</a:t>
            </a:r>
          </a:p>
          <a:p>
            <a:pPr eaLnBrk="1" fontAlgn="auto" hangingPunct="1">
              <a:spcAft>
                <a:spcPts val="0"/>
              </a:spcAft>
              <a:buClr>
                <a:schemeClr val="accent2"/>
              </a:buClr>
              <a:buFont typeface="Wingdings" pitchFamily="2" charset="2"/>
              <a:buNone/>
              <a:defRPr/>
            </a:pPr>
            <a:endParaRPr lang="en-US"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204" y="4391022"/>
            <a:ext cx="4082796" cy="244619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4082796"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xmlns="" id="{9238D70F-32AE-4096-A6D8-9F2155435337}"/>
              </a:ext>
            </a:extLst>
          </p:cNvPr>
          <p:cNvSpPr>
            <a:spLocks noGrp="1" noChangeArrowheads="1"/>
          </p:cNvSpPr>
          <p:nvPr>
            <p:ph type="body" idx="4294967295"/>
          </p:nvPr>
        </p:nvSpPr>
        <p:spPr>
          <a:xfrm>
            <a:off x="0" y="990600"/>
            <a:ext cx="9144000" cy="4987925"/>
          </a:xfrm>
          <a:solidFill>
            <a:schemeClr val="tx2">
              <a:lumMod val="20000"/>
              <a:lumOff val="80000"/>
            </a:schemeClr>
          </a:solidFill>
        </p:spPr>
        <p:txBody>
          <a:bodyPr rtlCol="0">
            <a:normAutofit fontScale="92500" lnSpcReduction="10000"/>
          </a:bodyPr>
          <a:lstStyle/>
          <a:p>
            <a:pPr algn="ctr" eaLnBrk="1" fontAlgn="auto" hangingPunct="1">
              <a:lnSpc>
                <a:spcPct val="90000"/>
              </a:lnSpc>
              <a:spcAft>
                <a:spcPts val="0"/>
              </a:spcAft>
              <a:buFont typeface="Wingdings" pitchFamily="2" charset="2"/>
              <a:buNone/>
              <a:defRPr/>
            </a:pPr>
            <a:r>
              <a:rPr lang="en-GB" sz="2800" b="1" dirty="0">
                <a:solidFill>
                  <a:schemeClr val="tx2">
                    <a:lumMod val="75000"/>
                  </a:schemeClr>
                </a:solidFill>
              </a:rPr>
              <a:t>Therapeutic tactics of the glycosides treatment includes two phases:</a:t>
            </a:r>
          </a:p>
          <a:p>
            <a:pPr eaLnBrk="1" fontAlgn="auto" hangingPunct="1">
              <a:lnSpc>
                <a:spcPct val="90000"/>
              </a:lnSpc>
              <a:spcAft>
                <a:spcPts val="0"/>
              </a:spcAft>
              <a:defRPr/>
            </a:pPr>
            <a:r>
              <a:rPr lang="en-GB" sz="2800" b="1" dirty="0">
                <a:solidFill>
                  <a:schemeClr val="accent2">
                    <a:lumMod val="75000"/>
                  </a:schemeClr>
                </a:solidFill>
              </a:rPr>
              <a:t>The phase of digitalization</a:t>
            </a:r>
            <a:r>
              <a:rPr lang="en-GB" sz="2800" b="1" dirty="0">
                <a:solidFill>
                  <a:schemeClr val="tx2">
                    <a:lumMod val="75000"/>
                  </a:schemeClr>
                </a:solidFill>
              </a:rPr>
              <a:t> </a:t>
            </a:r>
            <a:r>
              <a:rPr lang="en-GB" sz="2800" dirty="0">
                <a:solidFill>
                  <a:schemeClr val="tx2">
                    <a:lumMod val="75000"/>
                  </a:schemeClr>
                </a:solidFill>
              </a:rPr>
              <a:t>is saturation of organism by cardiac glycosides (1-7 days). The medicine is administered  in a full therapeutic dose until the therapeutic effect without the symptoms of intoxication is achieved. The twenty-four hours dose of digitalis medicines is 2-2.5 mg, the dose of  </a:t>
            </a:r>
            <a:r>
              <a:rPr lang="en-GB" sz="2800" dirty="0" err="1">
                <a:solidFill>
                  <a:schemeClr val="tx2">
                    <a:lumMod val="75000"/>
                  </a:schemeClr>
                </a:solidFill>
              </a:rPr>
              <a:t>strophanthin</a:t>
            </a:r>
            <a:r>
              <a:rPr lang="en-GB" sz="2800" dirty="0">
                <a:solidFill>
                  <a:schemeClr val="tx2">
                    <a:lumMod val="75000"/>
                  </a:schemeClr>
                </a:solidFill>
              </a:rPr>
              <a:t> is 0.6-1 mg.</a:t>
            </a:r>
            <a:endParaRPr lang="en-GB" sz="2800" b="1" dirty="0">
              <a:solidFill>
                <a:schemeClr val="tx2">
                  <a:lumMod val="75000"/>
                </a:schemeClr>
              </a:solidFill>
            </a:endParaRPr>
          </a:p>
          <a:p>
            <a:pPr eaLnBrk="1" fontAlgn="auto" hangingPunct="1">
              <a:lnSpc>
                <a:spcPct val="90000"/>
              </a:lnSpc>
              <a:spcAft>
                <a:spcPts val="0"/>
              </a:spcAft>
              <a:defRPr/>
            </a:pPr>
            <a:r>
              <a:rPr lang="en-GB" sz="2800" b="1" dirty="0">
                <a:solidFill>
                  <a:schemeClr val="accent2">
                    <a:lumMod val="75000"/>
                  </a:schemeClr>
                </a:solidFill>
              </a:rPr>
              <a:t>The phase of supporting therapy</a:t>
            </a:r>
            <a:r>
              <a:rPr lang="en-GB" sz="2800" b="1" dirty="0">
                <a:solidFill>
                  <a:schemeClr val="tx2">
                    <a:lumMod val="75000"/>
                  </a:schemeClr>
                </a:solidFill>
              </a:rPr>
              <a:t> </a:t>
            </a:r>
            <a:r>
              <a:rPr lang="en-GB" sz="2800" dirty="0">
                <a:solidFill>
                  <a:schemeClr val="tx2">
                    <a:lumMod val="75000"/>
                  </a:schemeClr>
                </a:solidFill>
              </a:rPr>
              <a:t>provides stabilization of the achieved level of the therapeutic effect by prescribing a medicine in the maintaining dose (supporting a stable concentration in blood).</a:t>
            </a:r>
          </a:p>
          <a:p>
            <a:pPr algn="ctr" eaLnBrk="1" fontAlgn="auto" hangingPunct="1">
              <a:lnSpc>
                <a:spcPct val="90000"/>
              </a:lnSpc>
              <a:spcAft>
                <a:spcPts val="0"/>
              </a:spcAft>
              <a:buFont typeface="Wingdings" pitchFamily="2" charset="2"/>
              <a:buNone/>
              <a:defRPr/>
            </a:pPr>
            <a:r>
              <a:rPr lang="en-GB" sz="3000" b="1" i="1" u="sng" dirty="0">
                <a:solidFill>
                  <a:schemeClr val="accent2">
                    <a:lumMod val="75000"/>
                  </a:schemeClr>
                </a:solidFill>
              </a:rPr>
              <a:t>NB!!! Heart rate should not be less than 60 </a:t>
            </a:r>
            <a:br>
              <a:rPr lang="en-GB" sz="3000" b="1" i="1" u="sng" dirty="0">
                <a:solidFill>
                  <a:schemeClr val="accent2">
                    <a:lumMod val="75000"/>
                  </a:schemeClr>
                </a:solidFill>
              </a:rPr>
            </a:br>
            <a:r>
              <a:rPr lang="en-GB" sz="3000" b="1" i="1" u="sng" dirty="0">
                <a:solidFill>
                  <a:schemeClr val="accent2">
                    <a:lumMod val="75000"/>
                  </a:schemeClr>
                </a:solidFill>
              </a:rPr>
              <a:t>per 1 minute !!!</a:t>
            </a:r>
            <a:endParaRPr lang="ru-RU" sz="3000" b="1" i="1" u="sng" dirty="0">
              <a:solidFill>
                <a:schemeClr val="accent2">
                  <a:lumMod val="75000"/>
                </a:schemeClr>
              </a:solidFill>
            </a:endParaRPr>
          </a:p>
        </p:txBody>
      </p:sp>
      <p:sp>
        <p:nvSpPr>
          <p:cNvPr id="17411" name="Text Box 4">
            <a:extLst>
              <a:ext uri="{FF2B5EF4-FFF2-40B4-BE49-F238E27FC236}">
                <a16:creationId xmlns:a16="http://schemas.microsoft.com/office/drawing/2014/main" xmlns="" id="{E19EA840-8051-4A73-9905-2A192B332577}"/>
              </a:ext>
            </a:extLst>
          </p:cNvPr>
          <p:cNvSpPr txBox="1">
            <a:spLocks noChangeArrowheads="1"/>
          </p:cNvSpPr>
          <p:nvPr/>
        </p:nvSpPr>
        <p:spPr bwMode="auto">
          <a:xfrm>
            <a:off x="0" y="0"/>
            <a:ext cx="9144000" cy="738188"/>
          </a:xfrm>
          <a:prstGeom prst="rect">
            <a:avLst/>
          </a:prstGeom>
          <a:solidFill>
            <a:schemeClr val="tx2">
              <a:lumMod val="20000"/>
              <a:lumOff val="80000"/>
            </a:schemeClr>
          </a:solidFill>
          <a:ln w="9525">
            <a:noFill/>
            <a:miter lim="800000"/>
            <a:headEnd/>
            <a:tailEnd/>
          </a:ln>
        </p:spPr>
        <p:txBody>
          <a:bodyPr>
            <a:spAutoFit/>
          </a:bodyPr>
          <a:lstStyle/>
          <a:p>
            <a:pPr>
              <a:spcBef>
                <a:spcPct val="50000"/>
              </a:spcBef>
              <a:defRPr/>
            </a:pPr>
            <a:r>
              <a:rPr lang="en-GB" sz="4000" i="1" dirty="0">
                <a:solidFill>
                  <a:schemeClr val="tx2">
                    <a:lumMod val="75000"/>
                  </a:schemeClr>
                </a:solidFill>
                <a:latin typeface="Arial Black" pitchFamily="34" charset="0"/>
                <a:cs typeface="Arial" charset="0"/>
              </a:rPr>
              <a:t>Principles</a:t>
            </a:r>
            <a:r>
              <a:rPr lang="en-GB" sz="4200" b="1" i="1" dirty="0">
                <a:solidFill>
                  <a:schemeClr val="tx2">
                    <a:lumMod val="75000"/>
                  </a:schemeClr>
                </a:solidFill>
                <a:latin typeface="Arial Black" pitchFamily="34" charset="0"/>
                <a:cs typeface="Arial" charset="0"/>
              </a:rPr>
              <a:t> </a:t>
            </a:r>
            <a:r>
              <a:rPr lang="en-US" sz="3600" b="1" i="1" dirty="0">
                <a:solidFill>
                  <a:schemeClr val="tx2">
                    <a:lumMod val="75000"/>
                  </a:schemeClr>
                </a:solidFill>
                <a:latin typeface="Arial" charset="0"/>
                <a:cs typeface="Arial" charset="0"/>
              </a:rPr>
              <a:t>of digitalis therapy</a:t>
            </a:r>
            <a:endParaRPr lang="ru-RU" sz="3600" b="1" i="1" dirty="0">
              <a:solidFill>
                <a:schemeClr val="tx2">
                  <a:lumMod val="75000"/>
                </a:schemeClr>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xmlns="" id="{58B23E56-1449-4039-80A7-BA1C1F3D4FC1}"/>
              </a:ext>
            </a:extLst>
          </p:cNvPr>
          <p:cNvSpPr>
            <a:spLocks noGrp="1" noChangeArrowheads="1"/>
          </p:cNvSpPr>
          <p:nvPr>
            <p:ph type="title"/>
          </p:nvPr>
        </p:nvSpPr>
        <p:spPr>
          <a:xfrm>
            <a:off x="914400" y="304800"/>
            <a:ext cx="8229600" cy="914400"/>
          </a:xfrm>
        </p:spPr>
        <p:txBody>
          <a:bodyPr rtlCol="0"/>
          <a:lstStyle/>
          <a:p>
            <a:pPr algn="ctr" eaLnBrk="1" fontAlgn="auto" hangingPunct="1">
              <a:spcAft>
                <a:spcPts val="0"/>
              </a:spcAft>
              <a:defRPr/>
            </a:pPr>
            <a:r>
              <a:rPr lang="en-US" b="0" i="1" dirty="0"/>
              <a:t>Plan of the lecture:</a:t>
            </a:r>
            <a:endParaRPr lang="ru-RU" b="0" i="1" dirty="0"/>
          </a:p>
        </p:txBody>
      </p:sp>
      <p:sp>
        <p:nvSpPr>
          <p:cNvPr id="6147" name="Rectangle 2">
            <a:extLst>
              <a:ext uri="{FF2B5EF4-FFF2-40B4-BE49-F238E27FC236}">
                <a16:creationId xmlns:a16="http://schemas.microsoft.com/office/drawing/2014/main" xmlns="" id="{106BAD40-029C-413A-BA44-0BF89D5D041A}"/>
              </a:ext>
            </a:extLst>
          </p:cNvPr>
          <p:cNvSpPr>
            <a:spLocks noChangeArrowheads="1"/>
          </p:cNvSpPr>
          <p:nvPr/>
        </p:nvSpPr>
        <p:spPr bwMode="auto">
          <a:xfrm>
            <a:off x="2743200" y="1143000"/>
            <a:ext cx="5867400" cy="2819400"/>
          </a:xfrm>
          <a:prstGeom prst="rect">
            <a:avLst/>
          </a:prstGeom>
          <a:noFill/>
          <a:ln w="9525">
            <a:noFill/>
            <a:miter lim="800000"/>
            <a:headEnd/>
            <a:tailEnd/>
          </a:ln>
        </p:spPr>
        <p:txBody>
          <a:bodyPr anchor="ctr"/>
          <a:lstStyle/>
          <a:p>
            <a:pPr marL="1270000" indent="-1270000" algn="l">
              <a:defRPr/>
            </a:pPr>
            <a:r>
              <a:rPr lang="en-US" sz="4000" b="1" u="sng" dirty="0">
                <a:solidFill>
                  <a:schemeClr val="tx2">
                    <a:lumMod val="75000"/>
                  </a:schemeClr>
                </a:solidFill>
                <a:latin typeface="+mn-lt"/>
                <a:cs typeface="Times New Roman" pitchFamily="18" charset="0"/>
              </a:rPr>
              <a:t>I. </a:t>
            </a:r>
            <a:r>
              <a:rPr lang="en-US" sz="4000" b="1" u="sng" dirty="0" err="1">
                <a:solidFill>
                  <a:schemeClr val="tx2">
                    <a:lumMod val="75000"/>
                  </a:schemeClr>
                </a:solidFill>
                <a:latin typeface="+mn-lt"/>
                <a:cs typeface="Times New Roman" pitchFamily="18" charset="0"/>
              </a:rPr>
              <a:t>Inotropic</a:t>
            </a:r>
            <a:r>
              <a:rPr lang="en-GB" sz="4000" b="1" u="sng" dirty="0">
                <a:solidFill>
                  <a:schemeClr val="tx2">
                    <a:lumMod val="75000"/>
                  </a:schemeClr>
                </a:solidFill>
                <a:latin typeface="+mn-lt"/>
                <a:cs typeface="Times New Roman" pitchFamily="18" charset="0"/>
              </a:rPr>
              <a:t> Drugs</a:t>
            </a:r>
            <a:endParaRPr lang="en-GB" sz="4000" dirty="0">
              <a:solidFill>
                <a:schemeClr val="tx2">
                  <a:lumMod val="75000"/>
                </a:schemeClr>
              </a:solidFill>
              <a:latin typeface="+mn-lt"/>
              <a:cs typeface="Times New Roman" pitchFamily="18" charset="0"/>
            </a:endParaRPr>
          </a:p>
          <a:p>
            <a:pPr marL="1270000" indent="-1270000" algn="l">
              <a:defRPr/>
            </a:pPr>
            <a:r>
              <a:rPr lang="en-US" sz="4000" b="1" u="sng" dirty="0">
                <a:solidFill>
                  <a:schemeClr val="tx2">
                    <a:lumMod val="75000"/>
                  </a:schemeClr>
                </a:solidFill>
                <a:latin typeface="+mn-lt"/>
                <a:cs typeface="Times New Roman" pitchFamily="18" charset="0"/>
              </a:rPr>
              <a:t>II. Antiarrhythmic Agents</a:t>
            </a:r>
          </a:p>
        </p:txBody>
      </p:sp>
      <p:pic>
        <p:nvPicPr>
          <p:cNvPr id="3" name="Рисунок 2">
            <a:extLst>
              <a:ext uri="{FF2B5EF4-FFF2-40B4-BE49-F238E27FC236}">
                <a16:creationId xmlns:a16="http://schemas.microsoft.com/office/drawing/2014/main" xmlns="" id="{E6BE1B9C-13E4-4659-8B0A-D87E64D20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343275"/>
            <a:ext cx="6063192" cy="32099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3B9D1192-689B-4AC5-9E9B-3ED3DA26FEB1}"/>
              </a:ext>
            </a:extLst>
          </p:cNvPr>
          <p:cNvSpPr/>
          <p:nvPr/>
        </p:nvSpPr>
        <p:spPr>
          <a:xfrm>
            <a:off x="3124200" y="0"/>
            <a:ext cx="5715000" cy="954107"/>
          </a:xfrm>
          <a:prstGeom prst="rect">
            <a:avLst/>
          </a:prstGeom>
        </p:spPr>
        <p:txBody>
          <a:bodyPr wrap="square">
            <a:spAutoFit/>
          </a:bodyPr>
          <a:lstStyle/>
          <a:p>
            <a:pPr>
              <a:defRPr/>
            </a:pPr>
            <a:r>
              <a:rPr lang="en-US" sz="2800" b="1" dirty="0">
                <a:solidFill>
                  <a:schemeClr val="accent2">
                    <a:lumMod val="75000"/>
                  </a:schemeClr>
                </a:solidFill>
                <a:latin typeface="Arial Black" pitchFamily="34" charset="0"/>
                <a:cs typeface="Arial" charset="0"/>
              </a:rPr>
              <a:t>Adverse Effects of Digitalis </a:t>
            </a:r>
            <a:r>
              <a:rPr lang="en-US" sz="2800" b="1" u="sng" dirty="0">
                <a:solidFill>
                  <a:schemeClr val="accent2">
                    <a:lumMod val="75000"/>
                  </a:schemeClr>
                </a:solidFill>
                <a:latin typeface="Arial Black" pitchFamily="34" charset="0"/>
                <a:cs typeface="Arial" charset="0"/>
              </a:rPr>
              <a:t>Glycosides</a:t>
            </a:r>
            <a:endParaRPr lang="ru-RU" sz="2800" dirty="0">
              <a:solidFill>
                <a:schemeClr val="accent2">
                  <a:lumMod val="75000"/>
                </a:schemeClr>
              </a:solidFill>
              <a:latin typeface="Arial" charset="0"/>
              <a:cs typeface="Arial" charset="0"/>
            </a:endParaRPr>
          </a:p>
        </p:txBody>
      </p:sp>
      <p:sp>
        <p:nvSpPr>
          <p:cNvPr id="6" name="Rectangle 3">
            <a:extLst>
              <a:ext uri="{FF2B5EF4-FFF2-40B4-BE49-F238E27FC236}">
                <a16:creationId xmlns:a16="http://schemas.microsoft.com/office/drawing/2014/main" xmlns="" id="{4A6380FB-694A-4214-A18B-49BAD3701BC9}"/>
              </a:ext>
            </a:extLst>
          </p:cNvPr>
          <p:cNvSpPr txBox="1">
            <a:spLocks noChangeArrowheads="1"/>
          </p:cNvSpPr>
          <p:nvPr/>
        </p:nvSpPr>
        <p:spPr>
          <a:xfrm>
            <a:off x="-27709" y="2907913"/>
            <a:ext cx="9144000" cy="3733800"/>
          </a:xfrm>
          <a:prstGeom prst="rect">
            <a:avLst/>
          </a:prstGeom>
        </p:spPr>
        <p:txBody>
          <a:bodyPr>
            <a:noAutofit/>
          </a:bodyPr>
          <a:lstStyle/>
          <a:p>
            <a:pPr algn="l" fontAlgn="auto">
              <a:spcBef>
                <a:spcPct val="20000"/>
              </a:spcBef>
              <a:spcAft>
                <a:spcPts val="0"/>
              </a:spcAft>
              <a:defRPr/>
            </a:pPr>
            <a:r>
              <a:rPr lang="en-US" dirty="0" smtClean="0"/>
              <a:t>Digoxin is well tolerated BUT it has very </a:t>
            </a:r>
            <a:r>
              <a:rPr lang="en-US" i="1" u="sng" dirty="0" smtClean="0"/>
              <a:t>narrow therapeutic index</a:t>
            </a:r>
            <a:endParaRPr lang="ru-RU" i="1" u="sng" dirty="0" smtClean="0"/>
          </a:p>
          <a:p>
            <a:pPr marL="342900" indent="-342900" algn="l" fontAlgn="auto">
              <a:spcBef>
                <a:spcPct val="20000"/>
              </a:spcBef>
              <a:spcAft>
                <a:spcPts val="0"/>
              </a:spcAft>
              <a:buFont typeface="Arial" pitchFamily="34" charset="0"/>
              <a:buChar char="•"/>
              <a:defRPr/>
            </a:pPr>
            <a:r>
              <a:rPr lang="en-US" dirty="0" smtClean="0">
                <a:latin typeface="Arial" charset="0"/>
                <a:cs typeface="Arial" charset="0"/>
              </a:rPr>
              <a:t>S</a:t>
            </a:r>
            <a:r>
              <a:rPr lang="en-US" dirty="0" smtClean="0">
                <a:latin typeface="Arial" charset="0"/>
                <a:cs typeface="Arial" charset="0"/>
              </a:rPr>
              <a:t>timulation </a:t>
            </a:r>
            <a:r>
              <a:rPr lang="en-US" dirty="0">
                <a:latin typeface="Arial" charset="0"/>
                <a:cs typeface="Arial" charset="0"/>
              </a:rPr>
              <a:t>of the vagal centre and chemoreceptor trigger zone (CTZ) results in </a:t>
            </a:r>
            <a:r>
              <a:rPr lang="en-US" dirty="0">
                <a:solidFill>
                  <a:srgbClr val="CC0000"/>
                </a:solidFill>
                <a:latin typeface="Arial" charset="0"/>
                <a:cs typeface="Arial" charset="0"/>
              </a:rPr>
              <a:t>nausea, vomiting, diarrhea &amp; </a:t>
            </a:r>
            <a:r>
              <a:rPr lang="en-US" dirty="0" smtClean="0">
                <a:solidFill>
                  <a:srgbClr val="CC0000"/>
                </a:solidFill>
                <a:latin typeface="Arial" charset="0"/>
                <a:cs typeface="Arial" charset="0"/>
              </a:rPr>
              <a:t>anorexia</a:t>
            </a:r>
          </a:p>
          <a:p>
            <a:pPr marL="342900" indent="-342900" algn="l" fontAlgn="auto">
              <a:spcBef>
                <a:spcPct val="20000"/>
              </a:spcBef>
              <a:spcAft>
                <a:spcPts val="0"/>
              </a:spcAft>
              <a:buFont typeface="Arial" pitchFamily="34" charset="0"/>
              <a:buChar char="•"/>
              <a:defRPr/>
            </a:pPr>
            <a:r>
              <a:rPr lang="en-US" dirty="0" err="1" smtClean="0">
                <a:latin typeface="Arial" charset="0"/>
                <a:cs typeface="Arial" charset="0"/>
              </a:rPr>
              <a:t>bradycardia</a:t>
            </a:r>
            <a:endParaRPr lang="en-US" dirty="0">
              <a:latin typeface="Arial" charset="0"/>
              <a:cs typeface="Arial" charset="0"/>
            </a:endParaRPr>
          </a:p>
          <a:p>
            <a:pPr marL="342900" indent="-342900" algn="l" fontAlgn="auto">
              <a:spcBef>
                <a:spcPct val="20000"/>
              </a:spcBef>
              <a:spcAft>
                <a:spcPts val="0"/>
              </a:spcAft>
              <a:buFont typeface="Arial" pitchFamily="34" charset="0"/>
              <a:buChar char="•"/>
              <a:defRPr/>
            </a:pPr>
            <a:r>
              <a:rPr lang="en-US" dirty="0">
                <a:latin typeface="Arial" charset="0"/>
                <a:cs typeface="Arial" charset="0"/>
              </a:rPr>
              <a:t>n</a:t>
            </a:r>
            <a:r>
              <a:rPr lang="en-US" dirty="0" smtClean="0">
                <a:latin typeface="Arial" charset="0"/>
                <a:cs typeface="Arial" charset="0"/>
              </a:rPr>
              <a:t>eurological </a:t>
            </a:r>
            <a:r>
              <a:rPr lang="en-US" dirty="0" smtClean="0">
                <a:latin typeface="Arial" charset="0"/>
                <a:cs typeface="Arial" charset="0"/>
              </a:rPr>
              <a:t>SE</a:t>
            </a:r>
            <a:r>
              <a:rPr lang="uk-UA" dirty="0" smtClean="0">
                <a:latin typeface="Arial" charset="0"/>
                <a:cs typeface="Arial" charset="0"/>
              </a:rPr>
              <a:t>:</a:t>
            </a:r>
            <a:r>
              <a:rPr lang="uk-UA" dirty="0" smtClean="0">
                <a:solidFill>
                  <a:srgbClr val="CC0000"/>
                </a:solidFill>
                <a:latin typeface="Arial" charset="0"/>
                <a:cs typeface="Arial" charset="0"/>
              </a:rPr>
              <a:t> </a:t>
            </a:r>
            <a:r>
              <a:rPr lang="en-US" dirty="0" smtClean="0">
                <a:solidFill>
                  <a:srgbClr val="CC0000"/>
                </a:solidFill>
                <a:latin typeface="Arial" charset="0"/>
                <a:cs typeface="Arial" charset="0"/>
              </a:rPr>
              <a:t>headache</a:t>
            </a:r>
            <a:r>
              <a:rPr lang="uk-UA" dirty="0" smtClean="0">
                <a:solidFill>
                  <a:srgbClr val="CC0000"/>
                </a:solidFill>
                <a:latin typeface="Arial" charset="0"/>
                <a:cs typeface="Arial" charset="0"/>
              </a:rPr>
              <a:t>, </a:t>
            </a:r>
            <a:r>
              <a:rPr lang="en-US" dirty="0">
                <a:solidFill>
                  <a:srgbClr val="CC0000"/>
                </a:solidFill>
                <a:latin typeface="Arial" charset="0"/>
                <a:cs typeface="Arial" charset="0"/>
              </a:rPr>
              <a:t>d</a:t>
            </a:r>
            <a:r>
              <a:rPr lang="en-US" dirty="0" smtClean="0">
                <a:solidFill>
                  <a:srgbClr val="CC0000"/>
                </a:solidFill>
                <a:latin typeface="Arial" charset="0"/>
                <a:cs typeface="Arial" charset="0"/>
              </a:rPr>
              <a:t>izziness</a:t>
            </a:r>
            <a:r>
              <a:rPr lang="uk-UA" dirty="0" smtClean="0">
                <a:solidFill>
                  <a:srgbClr val="CC0000"/>
                </a:solidFill>
                <a:latin typeface="Arial" charset="0"/>
                <a:cs typeface="Arial" charset="0"/>
              </a:rPr>
              <a:t>, </a:t>
            </a:r>
            <a:r>
              <a:rPr lang="en-US" dirty="0" smtClean="0">
                <a:solidFill>
                  <a:srgbClr val="CC0000"/>
                </a:solidFill>
                <a:latin typeface="Arial" charset="0"/>
                <a:cs typeface="Arial" charset="0"/>
              </a:rPr>
              <a:t>fatigue</a:t>
            </a:r>
            <a:r>
              <a:rPr lang="uk-UA" dirty="0" smtClean="0">
                <a:solidFill>
                  <a:srgbClr val="CC0000"/>
                </a:solidFill>
                <a:latin typeface="Arial" charset="0"/>
                <a:cs typeface="Arial" charset="0"/>
              </a:rPr>
              <a:t>,</a:t>
            </a:r>
            <a:r>
              <a:rPr lang="en-US" dirty="0" smtClean="0">
                <a:solidFill>
                  <a:srgbClr val="CC0000"/>
                </a:solidFill>
                <a:latin typeface="Arial" charset="0"/>
                <a:cs typeface="Arial" charset="0"/>
              </a:rPr>
              <a:t> depression</a:t>
            </a:r>
          </a:p>
          <a:p>
            <a:pPr marL="342900" indent="-342900" algn="l" fontAlgn="auto">
              <a:spcBef>
                <a:spcPct val="20000"/>
              </a:spcBef>
              <a:spcAft>
                <a:spcPts val="0"/>
              </a:spcAft>
              <a:buFont typeface="Arial" pitchFamily="34" charset="0"/>
              <a:buChar char="•"/>
              <a:defRPr/>
            </a:pPr>
            <a:r>
              <a:rPr lang="en-US" dirty="0" err="1" smtClean="0">
                <a:solidFill>
                  <a:srgbClr val="FF0000"/>
                </a:solidFill>
                <a:latin typeface="Arial" charset="0"/>
                <a:cs typeface="Arial" charset="0"/>
              </a:rPr>
              <a:t>Gynecomastia</a:t>
            </a:r>
            <a:r>
              <a:rPr lang="en-US" dirty="0" smtClean="0">
                <a:latin typeface="Arial" charset="0"/>
                <a:cs typeface="Arial" charset="0"/>
              </a:rPr>
              <a:t> </a:t>
            </a:r>
            <a:r>
              <a:rPr lang="en-US" dirty="0">
                <a:latin typeface="Arial" charset="0"/>
                <a:cs typeface="Arial" charset="0"/>
              </a:rPr>
              <a:t>may occur in men either </a:t>
            </a:r>
            <a:r>
              <a:rPr lang="en-US" dirty="0" smtClean="0">
                <a:latin typeface="Arial" charset="0"/>
                <a:cs typeface="Arial" charset="0"/>
              </a:rPr>
              <a:t>due </a:t>
            </a:r>
            <a:r>
              <a:rPr lang="en-US" dirty="0">
                <a:latin typeface="Arial" charset="0"/>
                <a:cs typeface="Arial" charset="0"/>
              </a:rPr>
              <a:t>to peripheral estrogenic actions </a:t>
            </a:r>
            <a:r>
              <a:rPr lang="en-US" dirty="0" smtClean="0">
                <a:latin typeface="Arial" charset="0"/>
                <a:cs typeface="Arial" charset="0"/>
              </a:rPr>
              <a:t>of </a:t>
            </a:r>
            <a:r>
              <a:rPr lang="en-US" dirty="0">
                <a:latin typeface="Arial" charset="0"/>
                <a:cs typeface="Arial" charset="0"/>
              </a:rPr>
              <a:t>cardiac </a:t>
            </a:r>
            <a:r>
              <a:rPr lang="en-US" dirty="0" smtClean="0">
                <a:latin typeface="Arial" charset="0"/>
                <a:cs typeface="Arial" charset="0"/>
              </a:rPr>
              <a:t>glycosides </a:t>
            </a:r>
            <a:r>
              <a:rPr lang="en-US" dirty="0">
                <a:latin typeface="Arial" charset="0"/>
                <a:cs typeface="Arial" charset="0"/>
              </a:rPr>
              <a:t>or hypothalamic </a:t>
            </a:r>
            <a:r>
              <a:rPr lang="en-US" dirty="0" smtClean="0">
                <a:latin typeface="Arial" charset="0"/>
                <a:cs typeface="Arial" charset="0"/>
              </a:rPr>
              <a:t>stimulation</a:t>
            </a:r>
          </a:p>
          <a:p>
            <a:pPr marL="342900" indent="-342900" algn="l" fontAlgn="auto">
              <a:spcBef>
                <a:spcPct val="20000"/>
              </a:spcBef>
              <a:spcAft>
                <a:spcPts val="0"/>
              </a:spcAft>
              <a:buFont typeface="Arial" pitchFamily="34" charset="0"/>
              <a:buChar char="•"/>
              <a:defRPr/>
            </a:pPr>
            <a:r>
              <a:rPr lang="en-US" dirty="0" err="1">
                <a:latin typeface="Arial" charset="0"/>
                <a:cs typeface="Arial" charset="0"/>
              </a:rPr>
              <a:t>t</a:t>
            </a:r>
            <a:r>
              <a:rPr lang="en-US" dirty="0" err="1" smtClean="0">
                <a:latin typeface="Arial" charset="0"/>
                <a:cs typeface="Arial" charset="0"/>
              </a:rPr>
              <a:t>rombocytopenia</a:t>
            </a:r>
            <a:endParaRPr lang="ru-RU" dirty="0" smtClean="0">
              <a:latin typeface="Arial" charset="0"/>
              <a:cs typeface="Arial" charset="0"/>
            </a:endParaRPr>
          </a:p>
          <a:p>
            <a:pPr marL="342900" indent="-342900" algn="l" fontAlgn="auto">
              <a:spcBef>
                <a:spcPct val="20000"/>
              </a:spcBef>
              <a:spcAft>
                <a:spcPts val="0"/>
              </a:spcAft>
              <a:buFont typeface="Arial" pitchFamily="34" charset="0"/>
              <a:buChar char="•"/>
              <a:defRPr/>
            </a:pPr>
            <a:r>
              <a:rPr lang="en-US" dirty="0"/>
              <a:t>headache</a:t>
            </a:r>
          </a:p>
          <a:p>
            <a:pPr marL="342900" indent="-342900" algn="l" fontAlgn="auto">
              <a:spcBef>
                <a:spcPct val="20000"/>
              </a:spcBef>
              <a:spcAft>
                <a:spcPts val="0"/>
              </a:spcAft>
              <a:buFont typeface="Arial" pitchFamily="34" charset="0"/>
              <a:buChar char="•"/>
              <a:defRPr/>
            </a:pPr>
            <a:r>
              <a:rPr lang="en-US" dirty="0"/>
              <a:t>dizziness </a:t>
            </a:r>
          </a:p>
          <a:p>
            <a:pPr marL="342900" indent="-342900" algn="l" fontAlgn="auto">
              <a:spcBef>
                <a:spcPct val="20000"/>
              </a:spcBef>
              <a:spcAft>
                <a:spcPts val="0"/>
              </a:spcAft>
              <a:buFont typeface="Arial" pitchFamily="34" charset="0"/>
              <a:buChar char="•"/>
              <a:defRPr/>
            </a:pPr>
            <a:r>
              <a:rPr lang="en-US" dirty="0"/>
              <a:t>fatigue</a:t>
            </a:r>
          </a:p>
          <a:p>
            <a:pPr marL="342900" indent="-342900" algn="l" fontAlgn="auto">
              <a:spcBef>
                <a:spcPct val="20000"/>
              </a:spcBef>
              <a:spcAft>
                <a:spcPts val="0"/>
              </a:spcAft>
              <a:buFont typeface="Arial" pitchFamily="34" charset="0"/>
              <a:buChar char="•"/>
              <a:defRPr/>
            </a:pPr>
            <a:endParaRPr lang="en-US" dirty="0">
              <a:latin typeface="+mn-lt"/>
              <a:cs typeface="+mn-cs"/>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 y="0"/>
            <a:ext cx="2264132" cy="180423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883" y="1024417"/>
            <a:ext cx="2516820" cy="167969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680" y="1203709"/>
            <a:ext cx="2619375" cy="174307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449" y="5010834"/>
            <a:ext cx="2328862" cy="1669750"/>
          </a:xfrm>
          <a:prstGeom prst="rect">
            <a:avLst/>
          </a:prstGeom>
        </p:spPr>
      </p:pic>
    </p:spTree>
    <p:extLst>
      <p:ext uri="{BB962C8B-B14F-4D97-AF65-F5344CB8AC3E}">
        <p14:creationId xmlns:p14="http://schemas.microsoft.com/office/powerpoint/2010/main" val="127687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3B9D1192-689B-4AC5-9E9B-3ED3DA26FEB1}"/>
              </a:ext>
            </a:extLst>
          </p:cNvPr>
          <p:cNvSpPr/>
          <p:nvPr/>
        </p:nvSpPr>
        <p:spPr>
          <a:xfrm>
            <a:off x="3124200" y="0"/>
            <a:ext cx="5715000" cy="954107"/>
          </a:xfrm>
          <a:prstGeom prst="rect">
            <a:avLst/>
          </a:prstGeom>
        </p:spPr>
        <p:txBody>
          <a:bodyPr wrap="square">
            <a:spAutoFit/>
          </a:bodyPr>
          <a:lstStyle/>
          <a:p>
            <a:pPr>
              <a:defRPr/>
            </a:pPr>
            <a:r>
              <a:rPr lang="en-US" sz="2800" b="1" dirty="0" smtClean="0">
                <a:solidFill>
                  <a:schemeClr val="accent2">
                    <a:lumMod val="75000"/>
                  </a:schemeClr>
                </a:solidFill>
                <a:latin typeface="Arial Black" pitchFamily="34" charset="0"/>
                <a:cs typeface="Arial" charset="0"/>
              </a:rPr>
              <a:t>Toxicity </a:t>
            </a:r>
            <a:r>
              <a:rPr lang="en-US" sz="2800" b="1" dirty="0">
                <a:solidFill>
                  <a:schemeClr val="accent2">
                    <a:lumMod val="75000"/>
                  </a:schemeClr>
                </a:solidFill>
                <a:latin typeface="Arial Black" pitchFamily="34" charset="0"/>
                <a:cs typeface="Arial" charset="0"/>
              </a:rPr>
              <a:t>of Digitalis </a:t>
            </a:r>
            <a:r>
              <a:rPr lang="en-US" sz="2800" b="1" u="sng" dirty="0">
                <a:solidFill>
                  <a:schemeClr val="accent2">
                    <a:lumMod val="75000"/>
                  </a:schemeClr>
                </a:solidFill>
                <a:latin typeface="Arial Black" pitchFamily="34" charset="0"/>
                <a:cs typeface="Arial" charset="0"/>
              </a:rPr>
              <a:t>Glycosides</a:t>
            </a:r>
            <a:endParaRPr lang="ru-RU" sz="2800" dirty="0">
              <a:solidFill>
                <a:schemeClr val="accent2">
                  <a:lumMod val="75000"/>
                </a:schemeClr>
              </a:solidFill>
              <a:latin typeface="Arial" charset="0"/>
              <a:cs typeface="Arial" charset="0"/>
            </a:endParaRPr>
          </a:p>
        </p:txBody>
      </p:sp>
      <p:sp>
        <p:nvSpPr>
          <p:cNvPr id="6" name="Rectangle 3">
            <a:extLst>
              <a:ext uri="{FF2B5EF4-FFF2-40B4-BE49-F238E27FC236}">
                <a16:creationId xmlns:a16="http://schemas.microsoft.com/office/drawing/2014/main" xmlns="" id="{4A6380FB-694A-4214-A18B-49BAD3701BC9}"/>
              </a:ext>
            </a:extLst>
          </p:cNvPr>
          <p:cNvSpPr txBox="1">
            <a:spLocks noChangeArrowheads="1"/>
          </p:cNvSpPr>
          <p:nvPr/>
        </p:nvSpPr>
        <p:spPr>
          <a:xfrm>
            <a:off x="48490" y="1795084"/>
            <a:ext cx="9144000" cy="3733800"/>
          </a:xfrm>
          <a:prstGeom prst="rect">
            <a:avLst/>
          </a:prstGeom>
        </p:spPr>
        <p:txBody>
          <a:bodyPr>
            <a:noAutofit/>
          </a:bodyPr>
          <a:lstStyle/>
          <a:p>
            <a:pPr marL="342900" indent="-342900" algn="l" fontAlgn="auto">
              <a:spcBef>
                <a:spcPct val="20000"/>
              </a:spcBef>
              <a:spcAft>
                <a:spcPts val="0"/>
              </a:spcAft>
              <a:buFont typeface="Arial" pitchFamily="34" charset="0"/>
              <a:buChar char="•"/>
              <a:defRPr/>
            </a:pPr>
            <a:r>
              <a:rPr lang="en-US" sz="2000" dirty="0"/>
              <a:t>With increasing cardiac glycoside concentrations, free intracellular </a:t>
            </a:r>
            <a:r>
              <a:rPr lang="en-US" sz="2000" dirty="0">
                <a:solidFill>
                  <a:srgbClr val="CC0000"/>
                </a:solidFill>
              </a:rPr>
              <a:t>[Ca</a:t>
            </a:r>
            <a:r>
              <a:rPr lang="en-US" sz="2000" baseline="30000" dirty="0">
                <a:solidFill>
                  <a:srgbClr val="CC0000"/>
                </a:solidFill>
              </a:rPr>
              <a:t>2+</a:t>
            </a:r>
            <a:r>
              <a:rPr lang="en-US" sz="2000" dirty="0">
                <a:solidFill>
                  <a:srgbClr val="CC0000"/>
                </a:solidFill>
              </a:rPr>
              <a:t>] reaches toxic </a:t>
            </a:r>
            <a:r>
              <a:rPr lang="en-US" sz="2000" dirty="0" smtClean="0">
                <a:solidFill>
                  <a:srgbClr val="CC0000"/>
                </a:solidFill>
              </a:rPr>
              <a:t>levels</a:t>
            </a:r>
            <a:endParaRPr lang="en-US" sz="2000" dirty="0">
              <a:solidFill>
                <a:srgbClr val="CC0000"/>
              </a:solidFill>
            </a:endParaRPr>
          </a:p>
          <a:p>
            <a:pPr marL="342900" indent="-342900" algn="l" fontAlgn="auto">
              <a:spcBef>
                <a:spcPct val="20000"/>
              </a:spcBef>
              <a:spcAft>
                <a:spcPts val="0"/>
              </a:spcAft>
              <a:buFont typeface="Arial" pitchFamily="34" charset="0"/>
              <a:buChar char="•"/>
              <a:defRPr/>
            </a:pPr>
            <a:r>
              <a:rPr lang="en-US" sz="2000" dirty="0"/>
              <a:t>This high [Ca</a:t>
            </a:r>
            <a:r>
              <a:rPr lang="en-US" sz="2000" baseline="30000" dirty="0"/>
              <a:t>2+</a:t>
            </a:r>
            <a:r>
              <a:rPr lang="en-US" sz="2000" dirty="0"/>
              <a:t>] concentration saturates the sarcoplasmic reticulum sequestration mechanisms resulting in oscillations in [Ca</a:t>
            </a:r>
            <a:r>
              <a:rPr lang="en-US" sz="2000" baseline="30000" dirty="0"/>
              <a:t>2+</a:t>
            </a:r>
            <a:r>
              <a:rPr lang="en-US" sz="2000" dirty="0"/>
              <a:t>] levels due to Ca</a:t>
            </a:r>
            <a:r>
              <a:rPr lang="en-US" sz="2000" baseline="30000" dirty="0"/>
              <a:t>2+</a:t>
            </a:r>
            <a:r>
              <a:rPr lang="en-US" sz="2000" dirty="0"/>
              <a:t>-induced [Ca</a:t>
            </a:r>
            <a:r>
              <a:rPr lang="en-US" sz="2000" baseline="30000" dirty="0"/>
              <a:t>2+</a:t>
            </a:r>
            <a:r>
              <a:rPr lang="en-US" sz="2000" dirty="0"/>
              <a:t>] release leading to membrane potential oscillations </a:t>
            </a:r>
            <a:r>
              <a:rPr lang="en-US" sz="2000" dirty="0">
                <a:solidFill>
                  <a:srgbClr val="CC0000"/>
                </a:solidFill>
              </a:rPr>
              <a:t>(oscillatory after potentials</a:t>
            </a:r>
            <a:r>
              <a:rPr lang="en-US" sz="2000" dirty="0" smtClean="0">
                <a:solidFill>
                  <a:srgbClr val="CC0000"/>
                </a:solidFill>
              </a:rPr>
              <a:t>)</a:t>
            </a:r>
            <a:endParaRPr lang="en-US" sz="2000" dirty="0">
              <a:solidFill>
                <a:srgbClr val="CC0000"/>
              </a:solidFill>
            </a:endParaRPr>
          </a:p>
          <a:p>
            <a:pPr marL="342900" indent="-342900" algn="l" fontAlgn="auto">
              <a:spcBef>
                <a:spcPct val="20000"/>
              </a:spcBef>
              <a:spcAft>
                <a:spcPts val="0"/>
              </a:spcAft>
              <a:buFont typeface="Arial" pitchFamily="34" charset="0"/>
              <a:buChar char="•"/>
              <a:defRPr/>
            </a:pPr>
            <a:r>
              <a:rPr lang="en-US" sz="2000" dirty="0"/>
              <a:t>Arrhythmias resulting from oscillatory after potentials include </a:t>
            </a:r>
            <a:r>
              <a:rPr lang="en-US" sz="2000" i="1" u="sng" dirty="0">
                <a:solidFill>
                  <a:srgbClr val="CC0000"/>
                </a:solidFill>
              </a:rPr>
              <a:t>single and multiple ventricular premature beats and </a:t>
            </a:r>
            <a:r>
              <a:rPr lang="en-US" sz="2000" i="1" u="sng" dirty="0" err="1" smtClean="0">
                <a:solidFill>
                  <a:srgbClr val="CC0000"/>
                </a:solidFill>
              </a:rPr>
              <a:t>tachyarrhythmias</a:t>
            </a:r>
            <a:endParaRPr lang="en-US" sz="2000" i="1" u="sng" dirty="0">
              <a:solidFill>
                <a:schemeClr val="hlink"/>
              </a:solidFill>
            </a:endParaRPr>
          </a:p>
          <a:p>
            <a:pPr marL="342900" indent="-342900" algn="l" fontAlgn="auto">
              <a:spcBef>
                <a:spcPct val="20000"/>
              </a:spcBef>
              <a:spcAft>
                <a:spcPts val="0"/>
              </a:spcAft>
              <a:buFont typeface="Arial" pitchFamily="34" charset="0"/>
              <a:buChar char="•"/>
              <a:defRPr/>
            </a:pPr>
            <a:r>
              <a:rPr lang="en-US" sz="2000" dirty="0" smtClean="0">
                <a:solidFill>
                  <a:srgbClr val="CC0000"/>
                </a:solidFill>
              </a:rPr>
              <a:t>nausea</a:t>
            </a:r>
            <a:r>
              <a:rPr lang="en-US" sz="2000" dirty="0">
                <a:solidFill>
                  <a:srgbClr val="CC0000"/>
                </a:solidFill>
              </a:rPr>
              <a:t>, vomiting, diarrhea &amp; </a:t>
            </a:r>
            <a:r>
              <a:rPr lang="en-US" sz="2000" dirty="0" smtClean="0">
                <a:solidFill>
                  <a:srgbClr val="CC0000"/>
                </a:solidFill>
              </a:rPr>
              <a:t>anorexia</a:t>
            </a:r>
            <a:endParaRPr lang="en-US" sz="2000" dirty="0">
              <a:solidFill>
                <a:srgbClr val="CC0000"/>
              </a:solidFill>
            </a:endParaRPr>
          </a:p>
          <a:p>
            <a:pPr marL="342900" indent="-342900" algn="l" fontAlgn="auto">
              <a:spcBef>
                <a:spcPct val="20000"/>
              </a:spcBef>
              <a:spcAft>
                <a:spcPts val="0"/>
              </a:spcAft>
              <a:buFont typeface="Arial" pitchFamily="34" charset="0"/>
              <a:buChar char="•"/>
              <a:defRPr/>
            </a:pPr>
            <a:r>
              <a:rPr lang="en-US" sz="2000" dirty="0" smtClean="0">
                <a:solidFill>
                  <a:srgbClr val="CC0000"/>
                </a:solidFill>
              </a:rPr>
              <a:t>blurred </a:t>
            </a:r>
            <a:r>
              <a:rPr lang="en-US" sz="2000" dirty="0">
                <a:solidFill>
                  <a:srgbClr val="CC0000"/>
                </a:solidFill>
              </a:rPr>
              <a:t>vision</a:t>
            </a:r>
            <a:r>
              <a:rPr lang="uk-UA" sz="2000" dirty="0">
                <a:solidFill>
                  <a:srgbClr val="CC0000"/>
                </a:solidFill>
              </a:rPr>
              <a:t>, </a:t>
            </a:r>
            <a:r>
              <a:rPr lang="en-US" sz="2000" dirty="0">
                <a:solidFill>
                  <a:srgbClr val="CC0000"/>
                </a:solidFill>
              </a:rPr>
              <a:t>yellowish vision (</a:t>
            </a:r>
            <a:r>
              <a:rPr lang="en-US" sz="2000" b="1" i="1" dirty="0" err="1">
                <a:solidFill>
                  <a:srgbClr val="CC0000"/>
                </a:solidFill>
              </a:rPr>
              <a:t>xanthopsia</a:t>
            </a:r>
            <a:r>
              <a:rPr lang="en-US" sz="2000" dirty="0">
                <a:solidFill>
                  <a:srgbClr val="CC0000"/>
                </a:solidFill>
              </a:rPr>
              <a:t>)</a:t>
            </a:r>
            <a:r>
              <a:rPr lang="en-US" sz="2000" dirty="0">
                <a:solidFill>
                  <a:schemeClr val="hlink"/>
                </a:solidFill>
              </a:rPr>
              <a:t> </a:t>
            </a:r>
            <a:endParaRPr lang="en-US" sz="2000" dirty="0"/>
          </a:p>
          <a:p>
            <a:pPr marL="342900" indent="-342900" algn="l" fontAlgn="auto">
              <a:spcBef>
                <a:spcPct val="20000"/>
              </a:spcBef>
              <a:spcAft>
                <a:spcPts val="0"/>
              </a:spcAft>
              <a:buFont typeface="Arial" pitchFamily="34" charset="0"/>
              <a:buChar char="•"/>
              <a:defRPr/>
            </a:pPr>
            <a:r>
              <a:rPr lang="en-US" sz="2000" dirty="0"/>
              <a:t>h</a:t>
            </a:r>
            <a:r>
              <a:rPr lang="en-US" sz="2000" dirty="0" smtClean="0"/>
              <a:t>eadache</a:t>
            </a:r>
            <a:endParaRPr lang="en-US" sz="2000" dirty="0"/>
          </a:p>
          <a:p>
            <a:pPr marL="342900" indent="-342900" algn="l" fontAlgn="auto">
              <a:spcBef>
                <a:spcPct val="20000"/>
              </a:spcBef>
              <a:spcAft>
                <a:spcPts val="0"/>
              </a:spcAft>
              <a:buFont typeface="Arial" pitchFamily="34" charset="0"/>
              <a:buChar char="•"/>
              <a:defRPr/>
            </a:pPr>
            <a:r>
              <a:rPr lang="en-US" sz="2000" dirty="0"/>
              <a:t>d</a:t>
            </a:r>
            <a:r>
              <a:rPr lang="en-US" sz="2000" dirty="0" smtClean="0"/>
              <a:t>izziness </a:t>
            </a:r>
            <a:endParaRPr lang="en-US" sz="2000" dirty="0"/>
          </a:p>
          <a:p>
            <a:pPr marL="342900" indent="-342900" algn="l" fontAlgn="auto">
              <a:spcBef>
                <a:spcPct val="20000"/>
              </a:spcBef>
              <a:spcAft>
                <a:spcPts val="0"/>
              </a:spcAft>
              <a:buFont typeface="Arial" pitchFamily="34" charset="0"/>
              <a:buChar char="•"/>
              <a:defRPr/>
            </a:pPr>
            <a:r>
              <a:rPr lang="en-US" sz="2000" dirty="0"/>
              <a:t>f</a:t>
            </a:r>
            <a:r>
              <a:rPr lang="en-US" sz="2000" dirty="0" smtClean="0"/>
              <a:t>atigue</a:t>
            </a:r>
            <a:endParaRPr lang="en-US" sz="2000" dirty="0"/>
          </a:p>
          <a:p>
            <a:pPr marL="342900" indent="-342900" algn="l" fontAlgn="auto">
              <a:spcBef>
                <a:spcPct val="20000"/>
              </a:spcBef>
              <a:spcAft>
                <a:spcPts val="0"/>
              </a:spcAft>
              <a:buFont typeface="Arial" pitchFamily="34" charset="0"/>
              <a:buChar char="•"/>
              <a:defRPr/>
            </a:pPr>
            <a:r>
              <a:rPr lang="en-US" sz="2000" dirty="0">
                <a:solidFill>
                  <a:srgbClr val="CC0000"/>
                </a:solidFill>
              </a:rPr>
              <a:t>h</a:t>
            </a:r>
            <a:r>
              <a:rPr lang="en-US" sz="2000" dirty="0" smtClean="0">
                <a:solidFill>
                  <a:srgbClr val="CC0000"/>
                </a:solidFill>
              </a:rPr>
              <a:t>allucinations</a:t>
            </a:r>
            <a:endParaRPr lang="en-US" sz="20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85"/>
            <a:ext cx="2264132" cy="1804230"/>
          </a:xfrm>
          <a:prstGeom prst="rect">
            <a:avLst/>
          </a:prstGeom>
        </p:spPr>
      </p:pic>
    </p:spTree>
    <p:extLst>
      <p:ext uri="{BB962C8B-B14F-4D97-AF65-F5344CB8AC3E}">
        <p14:creationId xmlns:p14="http://schemas.microsoft.com/office/powerpoint/2010/main" val="16944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88C328F0-5062-4BC5-A746-0A06D04708FC}"/>
              </a:ext>
            </a:extLst>
          </p:cNvPr>
          <p:cNvSpPr>
            <a:spLocks noGrp="1" noChangeArrowheads="1"/>
          </p:cNvSpPr>
          <p:nvPr>
            <p:ph type="title" idx="4294967295"/>
          </p:nvPr>
        </p:nvSpPr>
        <p:spPr>
          <a:xfrm>
            <a:off x="0" y="0"/>
            <a:ext cx="9144000" cy="990600"/>
          </a:xfrm>
          <a:solidFill>
            <a:schemeClr val="accent5">
              <a:lumMod val="40000"/>
              <a:lumOff val="60000"/>
            </a:schemeClr>
          </a:solidFill>
        </p:spPr>
        <p:txBody>
          <a:bodyPr rtlCol="0">
            <a:normAutofit/>
          </a:bodyPr>
          <a:lstStyle/>
          <a:p>
            <a:pPr eaLnBrk="1" fontAlgn="auto" hangingPunct="1">
              <a:spcAft>
                <a:spcPts val="0"/>
              </a:spcAft>
              <a:defRPr/>
            </a:pPr>
            <a:r>
              <a:rPr lang="en-US" sz="4000" b="1" i="1" dirty="0">
                <a:solidFill>
                  <a:schemeClr val="tx2">
                    <a:lumMod val="75000"/>
                  </a:schemeClr>
                </a:solidFill>
                <a:latin typeface="+mn-lt"/>
              </a:rPr>
              <a:t>Treatment of  Digitalis Toxicity</a:t>
            </a:r>
          </a:p>
        </p:txBody>
      </p:sp>
      <p:sp>
        <p:nvSpPr>
          <p:cNvPr id="26627" name="Rectangle 3">
            <a:extLst>
              <a:ext uri="{FF2B5EF4-FFF2-40B4-BE49-F238E27FC236}">
                <a16:creationId xmlns:a16="http://schemas.microsoft.com/office/drawing/2014/main" xmlns="" id="{A76B8654-D7E0-4D47-A88B-0DFC3B326A4A}"/>
              </a:ext>
            </a:extLst>
          </p:cNvPr>
          <p:cNvSpPr>
            <a:spLocks noGrp="1" noChangeArrowheads="1"/>
          </p:cNvSpPr>
          <p:nvPr>
            <p:ph type="body" idx="4294967295"/>
          </p:nvPr>
        </p:nvSpPr>
        <p:spPr>
          <a:xfrm>
            <a:off x="0" y="1143000"/>
            <a:ext cx="9144000" cy="5410200"/>
          </a:xfrm>
        </p:spPr>
        <p:txBody>
          <a:bodyPr/>
          <a:lstStyle/>
          <a:p>
            <a:pPr eaLnBrk="1" hangingPunct="1">
              <a:lnSpc>
                <a:spcPct val="80000"/>
              </a:lnSpc>
            </a:pPr>
            <a:r>
              <a:rPr lang="en-US" altLang="ru-RU" sz="2000" dirty="0"/>
              <a:t>Digitalis should be </a:t>
            </a:r>
            <a:r>
              <a:rPr lang="en-US" altLang="ru-RU" sz="2000" dirty="0">
                <a:solidFill>
                  <a:srgbClr val="CC0000"/>
                </a:solidFill>
              </a:rPr>
              <a:t>immediately withdrawn</a:t>
            </a:r>
            <a:r>
              <a:rPr lang="en-US" altLang="ru-RU" sz="2000" dirty="0">
                <a:solidFill>
                  <a:srgbClr val="C00000"/>
                </a:solidFill>
              </a:rPr>
              <a:t>,</a:t>
            </a:r>
            <a:r>
              <a:rPr lang="en-US" altLang="ru-RU" sz="2000" dirty="0">
                <a:solidFill>
                  <a:schemeClr val="hlink"/>
                </a:solidFill>
              </a:rPr>
              <a:t> </a:t>
            </a:r>
            <a:r>
              <a:rPr lang="en-US" altLang="ru-RU" sz="2000" dirty="0"/>
              <a:t>toxicity symptoms may persist for some time due to slow elimination;</a:t>
            </a:r>
          </a:p>
          <a:p>
            <a:pPr eaLnBrk="1" hangingPunct="1">
              <a:lnSpc>
                <a:spcPct val="80000"/>
              </a:lnSpc>
            </a:pPr>
            <a:r>
              <a:rPr lang="en-US" altLang="ru-RU" sz="2000" b="1" u="sng" dirty="0">
                <a:solidFill>
                  <a:srgbClr val="CC0000"/>
                </a:solidFill>
              </a:rPr>
              <a:t>K</a:t>
            </a:r>
            <a:r>
              <a:rPr lang="en-US" altLang="ru-RU" sz="2000" b="1" u="sng" baseline="30000" dirty="0">
                <a:solidFill>
                  <a:srgbClr val="CC0000"/>
                </a:solidFill>
              </a:rPr>
              <a:t>+</a:t>
            </a:r>
            <a:r>
              <a:rPr lang="en-US" altLang="ru-RU" sz="2000" u="sng" dirty="0">
                <a:solidFill>
                  <a:srgbClr val="CC0000"/>
                </a:solidFill>
              </a:rPr>
              <a:t> </a:t>
            </a:r>
            <a:r>
              <a:rPr lang="en-US" altLang="ru-RU" sz="2000" b="1" i="1" u="sng" dirty="0">
                <a:solidFill>
                  <a:srgbClr val="CC0000"/>
                </a:solidFill>
              </a:rPr>
              <a:t>Supplementation (Potassium chloride, </a:t>
            </a:r>
            <a:r>
              <a:rPr lang="en-US" altLang="ru-RU" sz="2000" b="1" i="1" u="sng" dirty="0" err="1">
                <a:solidFill>
                  <a:srgbClr val="CC0000"/>
                </a:solidFill>
              </a:rPr>
              <a:t>Panangin</a:t>
            </a:r>
            <a:r>
              <a:rPr lang="en-US" altLang="ru-RU" sz="2000" b="1" i="1" u="sng" dirty="0">
                <a:solidFill>
                  <a:srgbClr val="CC0000"/>
                </a:solidFill>
              </a:rPr>
              <a:t>)</a:t>
            </a:r>
            <a:r>
              <a:rPr lang="en-US" altLang="ru-RU" sz="2000" dirty="0"/>
              <a:t> Digitalis treatment usually results in myocardial K</a:t>
            </a:r>
            <a:r>
              <a:rPr lang="en-US" altLang="ru-RU" sz="2000" baseline="30000" dirty="0"/>
              <a:t>+</a:t>
            </a:r>
            <a:r>
              <a:rPr lang="en-US" altLang="ru-RU" sz="2000" dirty="0"/>
              <a:t> loss; </a:t>
            </a:r>
          </a:p>
          <a:p>
            <a:pPr eaLnBrk="1" hangingPunct="1">
              <a:lnSpc>
                <a:spcPct val="80000"/>
              </a:lnSpc>
              <a:buClr>
                <a:srgbClr val="6600FF"/>
              </a:buClr>
              <a:buFont typeface="Wingdings" panose="05000000000000000000" pitchFamily="2" charset="2"/>
              <a:buChar char="Ø"/>
            </a:pPr>
            <a:r>
              <a:rPr lang="en-US" altLang="ru-RU" sz="2000" dirty="0"/>
              <a:t>Hence, </a:t>
            </a:r>
            <a:r>
              <a:rPr lang="en-US" altLang="ru-RU" sz="2000" b="1" i="1" dirty="0">
                <a:solidFill>
                  <a:srgbClr val="CC0000"/>
                </a:solidFill>
              </a:rPr>
              <a:t>intravenous administration of K</a:t>
            </a:r>
            <a:r>
              <a:rPr lang="en-US" altLang="ru-RU" sz="2000" b="1" i="1" baseline="30000" dirty="0">
                <a:solidFill>
                  <a:srgbClr val="CC0000"/>
                </a:solidFill>
              </a:rPr>
              <a:t>+</a:t>
            </a:r>
            <a:r>
              <a:rPr lang="en-US" altLang="ru-RU" sz="2000" b="1" i="1" dirty="0">
                <a:solidFill>
                  <a:srgbClr val="CC0000"/>
                </a:solidFill>
              </a:rPr>
              <a:t> salts</a:t>
            </a:r>
            <a:r>
              <a:rPr lang="en-US" altLang="ru-RU" sz="2000" b="1" i="1" dirty="0">
                <a:solidFill>
                  <a:srgbClr val="740000"/>
                </a:solidFill>
              </a:rPr>
              <a:t> </a:t>
            </a:r>
            <a:r>
              <a:rPr lang="en-US" altLang="ru-RU" sz="2000" dirty="0"/>
              <a:t>usually produces immediate relief, since K</a:t>
            </a:r>
            <a:r>
              <a:rPr lang="en-US" altLang="ru-RU" sz="2000" baseline="30000" dirty="0"/>
              <a:t>+</a:t>
            </a:r>
            <a:r>
              <a:rPr lang="en-US" altLang="ru-RU" sz="2000" dirty="0"/>
              <a:t> loss is the probable cause of dysrhythmias;</a:t>
            </a:r>
          </a:p>
          <a:p>
            <a:pPr eaLnBrk="1" hangingPunct="1">
              <a:lnSpc>
                <a:spcPct val="80000"/>
              </a:lnSpc>
              <a:buClr>
                <a:srgbClr val="6600FF"/>
              </a:buClr>
              <a:buFont typeface="Wingdings" panose="05000000000000000000" pitchFamily="2" charset="2"/>
              <a:buChar char="Ø"/>
            </a:pPr>
            <a:r>
              <a:rPr lang="en-US" altLang="ru-RU" sz="2000" dirty="0"/>
              <a:t>K</a:t>
            </a:r>
            <a:r>
              <a:rPr lang="en-US" altLang="ru-RU" sz="2000" baseline="30000" dirty="0"/>
              <a:t>+</a:t>
            </a:r>
            <a:r>
              <a:rPr lang="en-US" altLang="ru-RU" sz="2000" dirty="0"/>
              <a:t> supplementation would raise the extracellular K</a:t>
            </a:r>
            <a:r>
              <a:rPr lang="en-US" altLang="ru-RU" sz="2000" baseline="30000" dirty="0"/>
              <a:t>+</a:t>
            </a:r>
            <a:r>
              <a:rPr lang="en-US" altLang="ru-RU" sz="2000" dirty="0"/>
              <a:t> </a:t>
            </a:r>
            <a:r>
              <a:rPr lang="en-US" altLang="ru-RU" sz="2000" i="1" u="sng" dirty="0">
                <a:solidFill>
                  <a:srgbClr val="CC0000"/>
                </a:solidFill>
              </a:rPr>
              <a:t>decreasing the slope of phase-4 depolarization</a:t>
            </a:r>
            <a:r>
              <a:rPr lang="en-US" altLang="ru-RU" sz="2000" dirty="0"/>
              <a:t> and diminishing increased automaticity;</a:t>
            </a:r>
          </a:p>
          <a:p>
            <a:pPr eaLnBrk="1" hangingPunct="1">
              <a:lnSpc>
                <a:spcPct val="80000"/>
              </a:lnSpc>
              <a:buClr>
                <a:srgbClr val="6600FF"/>
              </a:buClr>
              <a:buFont typeface="Wingdings" panose="05000000000000000000" pitchFamily="2" charset="2"/>
              <a:buChar char="Ø"/>
            </a:pPr>
            <a:r>
              <a:rPr lang="en-US" altLang="ru-RU" sz="2000" dirty="0"/>
              <a:t>However </a:t>
            </a:r>
            <a:r>
              <a:rPr lang="en-US" altLang="ru-RU" sz="2000" dirty="0">
                <a:solidFill>
                  <a:srgbClr val="CC0000"/>
                </a:solidFill>
              </a:rPr>
              <a:t>K</a:t>
            </a:r>
            <a:r>
              <a:rPr lang="en-US" altLang="ru-RU" sz="2000" baseline="30000" dirty="0">
                <a:solidFill>
                  <a:srgbClr val="CC0000"/>
                </a:solidFill>
              </a:rPr>
              <a:t>+</a:t>
            </a:r>
            <a:r>
              <a:rPr lang="en-US" altLang="ru-RU" sz="2000" dirty="0">
                <a:solidFill>
                  <a:srgbClr val="CC0000"/>
                </a:solidFill>
              </a:rPr>
              <a:t> supplementation may lead to complete A-V block</a:t>
            </a:r>
            <a:r>
              <a:rPr lang="en-US" altLang="ru-RU" sz="2000" dirty="0"/>
              <a:t> in cases of depressed automaticity or decreased conduction </a:t>
            </a:r>
            <a:r>
              <a:rPr lang="en-US" altLang="ru-RU" sz="2000" u="sng" dirty="0" smtClean="0">
                <a:solidFill>
                  <a:srgbClr val="CC0000"/>
                </a:solidFill>
              </a:rPr>
              <a:t>NB!!!(</a:t>
            </a:r>
            <a:r>
              <a:rPr lang="en-US" altLang="ru-RU" sz="2000" u="sng" dirty="0"/>
              <a:t>contraindicated with digitalis-induced second- and third-degree heart block</a:t>
            </a:r>
            <a:r>
              <a:rPr lang="en-US" altLang="ru-RU" sz="2000" u="sng" dirty="0">
                <a:solidFill>
                  <a:srgbClr val="CC0000"/>
                </a:solidFill>
              </a:rPr>
              <a:t>)!!!</a:t>
            </a:r>
          </a:p>
          <a:p>
            <a:pPr eaLnBrk="1" hangingPunct="1">
              <a:lnSpc>
                <a:spcPct val="80000"/>
              </a:lnSpc>
              <a:buClr>
                <a:srgbClr val="6600FF"/>
              </a:buClr>
              <a:buFont typeface="Wingdings" panose="05000000000000000000" pitchFamily="2" charset="2"/>
              <a:buChar char="Ø"/>
            </a:pPr>
            <a:r>
              <a:rPr lang="en-US" altLang="ru-RU" sz="2000" dirty="0"/>
              <a:t>SH –group donator </a:t>
            </a:r>
            <a:r>
              <a:rPr lang="en-US" altLang="ru-RU" sz="2000" dirty="0">
                <a:solidFill>
                  <a:srgbClr val="CC0000"/>
                </a:solidFill>
              </a:rPr>
              <a:t>(</a:t>
            </a:r>
            <a:r>
              <a:rPr lang="en-US" altLang="ru-RU" sz="2000" b="1" dirty="0" err="1">
                <a:solidFill>
                  <a:srgbClr val="CC0000"/>
                </a:solidFill>
              </a:rPr>
              <a:t>Unithiolum</a:t>
            </a:r>
            <a:r>
              <a:rPr lang="en-US" altLang="ru-RU" sz="2000" b="1" dirty="0">
                <a:solidFill>
                  <a:srgbClr val="CC0000"/>
                </a:solidFill>
              </a:rPr>
              <a:t>);</a:t>
            </a:r>
          </a:p>
          <a:p>
            <a:pPr eaLnBrk="1" hangingPunct="1">
              <a:lnSpc>
                <a:spcPct val="80000"/>
              </a:lnSpc>
            </a:pPr>
            <a:r>
              <a:rPr lang="en-US" altLang="ru-RU" sz="2000" b="1" dirty="0" err="1">
                <a:solidFill>
                  <a:srgbClr val="CC0000"/>
                </a:solidFill>
              </a:rPr>
              <a:t>Lidocaine</a:t>
            </a:r>
            <a:r>
              <a:rPr lang="en-US" altLang="ru-RU" sz="2000" b="1" dirty="0">
                <a:solidFill>
                  <a:srgbClr val="CC0000"/>
                </a:solidFill>
              </a:rPr>
              <a:t> or phenytoin </a:t>
            </a:r>
            <a:r>
              <a:rPr lang="en-US" altLang="ru-RU" sz="2000" dirty="0"/>
              <a:t>is effective against K</a:t>
            </a:r>
            <a:r>
              <a:rPr lang="en-US" altLang="ru-RU" sz="2000" baseline="30000" dirty="0"/>
              <a:t>+</a:t>
            </a:r>
            <a:r>
              <a:rPr lang="en-US" altLang="ru-RU" sz="2000" dirty="0"/>
              <a:t> digitalis-induced</a:t>
            </a:r>
            <a:r>
              <a:rPr lang="en-US" altLang="ru-RU" sz="2000" dirty="0">
                <a:solidFill>
                  <a:srgbClr val="CC0000"/>
                </a:solidFill>
              </a:rPr>
              <a:t> </a:t>
            </a:r>
            <a:r>
              <a:rPr lang="en-US" altLang="ru-RU" sz="2000" b="1" dirty="0" err="1">
                <a:solidFill>
                  <a:srgbClr val="CC0000"/>
                </a:solidFill>
              </a:rPr>
              <a:t>dysryhthmias</a:t>
            </a:r>
            <a:r>
              <a:rPr lang="en-US" altLang="ru-RU" sz="2000" b="1" dirty="0" smtClean="0">
                <a:solidFill>
                  <a:srgbClr val="CC0000"/>
                </a:solidFill>
              </a:rPr>
              <a:t>;</a:t>
            </a:r>
          </a:p>
          <a:p>
            <a:pPr eaLnBrk="1" hangingPunct="1">
              <a:lnSpc>
                <a:spcPct val="80000"/>
              </a:lnSpc>
            </a:pPr>
            <a:r>
              <a:rPr lang="en-US" altLang="ru-RU" sz="2000" b="1" dirty="0" smtClean="0">
                <a:solidFill>
                  <a:srgbClr val="CC0000"/>
                </a:solidFill>
              </a:rPr>
              <a:t>Atropine sulfate </a:t>
            </a:r>
            <a:r>
              <a:rPr lang="en-US" altLang="ru-RU" sz="2000" dirty="0" smtClean="0"/>
              <a:t>to reduce vagal influence on the heart</a:t>
            </a:r>
            <a:endParaRPr lang="en-US" altLang="ru-RU" sz="2000" b="1" dirty="0">
              <a:solidFill>
                <a:srgbClr val="CC0000"/>
              </a:solidFill>
            </a:endParaRPr>
          </a:p>
        </p:txBody>
      </p:sp>
      <p:sp>
        <p:nvSpPr>
          <p:cNvPr id="6" name="Прямоугольник 5">
            <a:extLst>
              <a:ext uri="{FF2B5EF4-FFF2-40B4-BE49-F238E27FC236}">
                <a16:creationId xmlns:a16="http://schemas.microsoft.com/office/drawing/2014/main" xmlns="" id="{61044291-32BD-41AB-AB97-925B8742A964}"/>
              </a:ext>
            </a:extLst>
          </p:cNvPr>
          <p:cNvSpPr/>
          <p:nvPr/>
        </p:nvSpPr>
        <p:spPr>
          <a:xfrm>
            <a:off x="1406236" y="5018088"/>
            <a:ext cx="3883025" cy="369888"/>
          </a:xfrm>
          <a:prstGeom prst="rect">
            <a:avLst/>
          </a:prstGeom>
          <a:solidFill>
            <a:schemeClr val="accent5">
              <a:lumMod val="40000"/>
              <a:lumOff val="60000"/>
            </a:schemeClr>
          </a:solidFill>
        </p:spPr>
        <p:txBody>
          <a:bodyPr wrap="none">
            <a:spAutoFit/>
          </a:bodyPr>
          <a:lstStyle/>
          <a:p>
            <a:pPr>
              <a:defRPr/>
            </a:pPr>
            <a:r>
              <a:rPr lang="en-US" b="1" i="1" dirty="0" err="1">
                <a:solidFill>
                  <a:schemeClr val="tx2">
                    <a:lumMod val="75000"/>
                  </a:schemeClr>
                </a:solidFill>
                <a:latin typeface="Arial Black" pitchFamily="34" charset="0"/>
                <a:cs typeface="Arial" charset="0"/>
              </a:rPr>
              <a:t>Digoxin</a:t>
            </a:r>
            <a:r>
              <a:rPr lang="en-US" b="1" i="1" dirty="0">
                <a:solidFill>
                  <a:schemeClr val="tx2">
                    <a:lumMod val="75000"/>
                  </a:schemeClr>
                </a:solidFill>
                <a:latin typeface="Arial Black" pitchFamily="34" charset="0"/>
                <a:cs typeface="Arial" charset="0"/>
              </a:rPr>
              <a:t> antibodies </a:t>
            </a:r>
            <a:r>
              <a:rPr lang="en-US" b="1" i="1" u="sng" dirty="0">
                <a:solidFill>
                  <a:schemeClr val="tx2">
                    <a:lumMod val="75000"/>
                  </a:schemeClr>
                </a:solidFill>
                <a:latin typeface="Arial Black" pitchFamily="34" charset="0"/>
                <a:cs typeface="Arial" charset="0"/>
              </a:rPr>
              <a:t>(</a:t>
            </a:r>
            <a:r>
              <a:rPr lang="en-US" b="1" i="1" u="sng" dirty="0" err="1">
                <a:solidFill>
                  <a:schemeClr val="tx2">
                    <a:lumMod val="75000"/>
                  </a:schemeClr>
                </a:solidFill>
                <a:latin typeface="Arial Black" pitchFamily="34" charset="0"/>
                <a:cs typeface="Arial" charset="0"/>
              </a:rPr>
              <a:t>Digibind</a:t>
            </a:r>
            <a:r>
              <a:rPr lang="en-US" b="1" i="1" u="sng" dirty="0">
                <a:solidFill>
                  <a:schemeClr val="tx2">
                    <a:lumMod val="75000"/>
                  </a:schemeClr>
                </a:solidFill>
                <a:latin typeface="Arial Black" pitchFamily="34" charset="0"/>
                <a:cs typeface="Arial" charset="0"/>
              </a:rPr>
              <a:t>)</a:t>
            </a:r>
            <a:r>
              <a:rPr lang="en-US" b="1" i="1" dirty="0">
                <a:solidFill>
                  <a:schemeClr val="tx2">
                    <a:lumMod val="75000"/>
                  </a:schemeClr>
                </a:solidFill>
                <a:latin typeface="Arial Black" pitchFamily="34" charset="0"/>
                <a:cs typeface="Arial" charset="0"/>
              </a:rPr>
              <a:t> </a:t>
            </a:r>
            <a:endParaRPr lang="ru-RU" dirty="0">
              <a:solidFill>
                <a:schemeClr val="tx2">
                  <a:lumMod val="75000"/>
                </a:schemeClr>
              </a:solidFill>
              <a:latin typeface="Arial" charset="0"/>
              <a:cs typeface="Arial" charset="0"/>
            </a:endParaRPr>
          </a:p>
        </p:txBody>
      </p:sp>
      <p:sp>
        <p:nvSpPr>
          <p:cNvPr id="7" name="Прямоугольник 6">
            <a:extLst>
              <a:ext uri="{FF2B5EF4-FFF2-40B4-BE49-F238E27FC236}">
                <a16:creationId xmlns:a16="http://schemas.microsoft.com/office/drawing/2014/main" xmlns="" id="{6FF8BA17-B9CF-4745-91B2-585D2865E99A}"/>
              </a:ext>
            </a:extLst>
          </p:cNvPr>
          <p:cNvSpPr/>
          <p:nvPr/>
        </p:nvSpPr>
        <p:spPr>
          <a:xfrm>
            <a:off x="1143000" y="5410200"/>
            <a:ext cx="4572000" cy="1200150"/>
          </a:xfrm>
          <a:prstGeom prst="rect">
            <a:avLst/>
          </a:prstGeom>
        </p:spPr>
        <p:txBody>
          <a:bodyPr>
            <a:spAutoFit/>
          </a:bodyPr>
          <a:lstStyle/>
          <a:p>
            <a:pPr>
              <a:defRPr/>
            </a:pPr>
            <a:r>
              <a:rPr lang="en-US" b="1" i="1" dirty="0" err="1">
                <a:solidFill>
                  <a:schemeClr val="tx2">
                    <a:lumMod val="75000"/>
                  </a:schemeClr>
                </a:solidFill>
                <a:latin typeface="Arial" charset="0"/>
                <a:cs typeface="Arial" charset="0"/>
              </a:rPr>
              <a:t>Digoxin</a:t>
            </a:r>
            <a:r>
              <a:rPr lang="en-US" b="1" i="1" dirty="0">
                <a:solidFill>
                  <a:schemeClr val="tx2">
                    <a:lumMod val="75000"/>
                  </a:schemeClr>
                </a:solidFill>
                <a:latin typeface="Arial" charset="0"/>
                <a:cs typeface="Arial" charset="0"/>
              </a:rPr>
              <a:t> antibodies </a:t>
            </a:r>
            <a:r>
              <a:rPr lang="en-US" b="1" i="1" u="sng" dirty="0">
                <a:solidFill>
                  <a:schemeClr val="tx2">
                    <a:lumMod val="75000"/>
                  </a:schemeClr>
                </a:solidFill>
                <a:latin typeface="Arial" charset="0"/>
                <a:cs typeface="Arial" charset="0"/>
              </a:rPr>
              <a:t>(</a:t>
            </a:r>
            <a:r>
              <a:rPr lang="en-US" b="1" i="1" u="sng" dirty="0" err="1">
                <a:solidFill>
                  <a:schemeClr val="tx2">
                    <a:lumMod val="75000"/>
                  </a:schemeClr>
                </a:solidFill>
                <a:latin typeface="Arial" charset="0"/>
                <a:cs typeface="Arial" charset="0"/>
              </a:rPr>
              <a:t>Digibind</a:t>
            </a:r>
            <a:r>
              <a:rPr lang="en-US" b="1" i="1" u="sng" dirty="0">
                <a:solidFill>
                  <a:schemeClr val="tx2">
                    <a:lumMod val="75000"/>
                  </a:schemeClr>
                </a:solidFill>
                <a:latin typeface="Arial" charset="0"/>
                <a:cs typeface="Arial" charset="0"/>
              </a:rPr>
              <a:t>) </a:t>
            </a:r>
            <a:r>
              <a:rPr lang="en-US" dirty="0">
                <a:solidFill>
                  <a:schemeClr val="tx2">
                    <a:lumMod val="75000"/>
                  </a:schemeClr>
                </a:solidFill>
                <a:latin typeface="Arial" charset="0"/>
                <a:cs typeface="Arial" charset="0"/>
              </a:rPr>
              <a:t>are used safely for the treatment of the life-threatening cardiac glycosides-induced </a:t>
            </a:r>
            <a:r>
              <a:rPr lang="en-US" i="1" dirty="0">
                <a:solidFill>
                  <a:schemeClr val="tx2">
                    <a:lumMod val="75000"/>
                  </a:schemeClr>
                </a:solidFill>
                <a:latin typeface="Arial" charset="0"/>
                <a:cs typeface="Arial" charset="0"/>
              </a:rPr>
              <a:t>arrhythmias and heart block!!!</a:t>
            </a:r>
            <a:endParaRPr lang="ru-RU" dirty="0">
              <a:solidFill>
                <a:schemeClr val="tx2">
                  <a:lumMod val="75000"/>
                </a:schemeClr>
              </a:solidFill>
              <a:latin typeface="Arial" charset="0"/>
              <a:cs typeface="Arial" charset="0"/>
            </a:endParaRPr>
          </a:p>
        </p:txBody>
      </p:sp>
      <p:pic>
        <p:nvPicPr>
          <p:cNvPr id="26630" name="Picture 5" descr="загруженное (6)">
            <a:extLst>
              <a:ext uri="{FF2B5EF4-FFF2-40B4-BE49-F238E27FC236}">
                <a16:creationId xmlns:a16="http://schemas.microsoft.com/office/drawing/2014/main" xmlns="" id="{190D710A-A76F-4EF3-89EE-71FBA9C5F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755" y="4800600"/>
            <a:ext cx="128552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xmlns="" id="{AF75E6F0-9CB7-4FC4-8D6B-73D731490104}"/>
              </a:ext>
            </a:extLst>
          </p:cNvPr>
          <p:cNvSpPr>
            <a:spLocks noGrp="1" noChangeArrowheads="1"/>
          </p:cNvSpPr>
          <p:nvPr>
            <p:ph type="body" idx="4294967295"/>
          </p:nvPr>
        </p:nvSpPr>
        <p:spPr>
          <a:xfrm>
            <a:off x="0" y="0"/>
            <a:ext cx="9144000" cy="6477000"/>
          </a:xfrm>
        </p:spPr>
        <p:txBody>
          <a:bodyPr rtlCol="0">
            <a:normAutofit/>
          </a:bodyPr>
          <a:lstStyle/>
          <a:p>
            <a:pPr eaLnBrk="1" fontAlgn="auto" hangingPunct="1">
              <a:spcAft>
                <a:spcPts val="0"/>
              </a:spcAft>
              <a:buFont typeface="Wingdings" pitchFamily="2" charset="2"/>
              <a:buNone/>
              <a:defRPr/>
            </a:pPr>
            <a:r>
              <a:rPr lang="en-US" sz="2400" b="1" dirty="0">
                <a:solidFill>
                  <a:schemeClr val="tx2">
                    <a:lumMod val="75000"/>
                  </a:schemeClr>
                </a:solidFill>
              </a:rPr>
              <a:t>                 </a:t>
            </a:r>
            <a:r>
              <a:rPr lang="en-US" sz="2400" b="1" u="sng" dirty="0">
                <a:solidFill>
                  <a:schemeClr val="tx2">
                    <a:lumMod val="75000"/>
                  </a:schemeClr>
                </a:solidFill>
              </a:rPr>
              <a:t>NON-STEROIDAL INOTROPIC DRUGS</a:t>
            </a:r>
          </a:p>
          <a:p>
            <a:pPr eaLnBrk="1" fontAlgn="auto" hangingPunct="1">
              <a:spcAft>
                <a:spcPts val="0"/>
              </a:spcAft>
              <a:buFont typeface="Wingdings" pitchFamily="2" charset="2"/>
              <a:buNone/>
              <a:defRPr/>
            </a:pPr>
            <a:r>
              <a:rPr lang="en-US" sz="1800" b="1" dirty="0">
                <a:solidFill>
                  <a:schemeClr val="accent2">
                    <a:lumMod val="75000"/>
                  </a:schemeClr>
                </a:solidFill>
              </a:rPr>
              <a:t>1. PHOSPHODIESTERASE III (PDE-III) INHIBITORS:</a:t>
            </a:r>
            <a:endParaRPr lang="en-US" sz="1800" b="1" i="1" dirty="0">
              <a:solidFill>
                <a:schemeClr val="accent2">
                  <a:lumMod val="75000"/>
                </a:schemeClr>
              </a:solidFill>
            </a:endParaRPr>
          </a:p>
          <a:p>
            <a:pPr eaLnBrk="1" fontAlgn="auto" hangingPunct="1">
              <a:spcAft>
                <a:spcPts val="0"/>
              </a:spcAft>
              <a:defRPr/>
            </a:pPr>
            <a:r>
              <a:rPr lang="en-US" sz="1800" b="1" i="1" dirty="0" err="1">
                <a:solidFill>
                  <a:schemeClr val="tx2">
                    <a:lumMod val="75000"/>
                  </a:schemeClr>
                </a:solidFill>
              </a:rPr>
              <a:t>Amrinone</a:t>
            </a:r>
            <a:r>
              <a:rPr lang="en-US" sz="1800" b="1" i="1" dirty="0">
                <a:solidFill>
                  <a:schemeClr val="tx2">
                    <a:lumMod val="75000"/>
                  </a:schemeClr>
                </a:solidFill>
              </a:rPr>
              <a:t>, </a:t>
            </a:r>
          </a:p>
          <a:p>
            <a:pPr eaLnBrk="1" fontAlgn="auto" hangingPunct="1">
              <a:spcAft>
                <a:spcPts val="0"/>
              </a:spcAft>
              <a:defRPr/>
            </a:pPr>
            <a:r>
              <a:rPr lang="en-US" sz="1800" b="1" i="1" dirty="0" err="1">
                <a:solidFill>
                  <a:schemeClr val="tx2">
                    <a:lumMod val="75000"/>
                  </a:schemeClr>
                </a:solidFill>
              </a:rPr>
              <a:t>Milrinone</a:t>
            </a:r>
            <a:r>
              <a:rPr lang="en-US" sz="1800" b="1" i="1" dirty="0">
                <a:solidFill>
                  <a:schemeClr val="tx2">
                    <a:lumMod val="75000"/>
                  </a:schemeClr>
                </a:solidFill>
              </a:rPr>
              <a:t>.</a:t>
            </a:r>
          </a:p>
          <a:p>
            <a:pPr eaLnBrk="1" fontAlgn="auto" hangingPunct="1">
              <a:spcAft>
                <a:spcPts val="0"/>
              </a:spcAft>
              <a:buFont typeface="Wingdings" pitchFamily="2" charset="2"/>
              <a:buNone/>
              <a:defRPr/>
            </a:pPr>
            <a:r>
              <a:rPr lang="en-US" sz="1800" b="1" dirty="0">
                <a:solidFill>
                  <a:schemeClr val="accent2">
                    <a:lumMod val="75000"/>
                  </a:schemeClr>
                </a:solidFill>
              </a:rPr>
              <a:t>2. ADRENOMIMETICS:</a:t>
            </a:r>
          </a:p>
          <a:p>
            <a:pPr eaLnBrk="1" fontAlgn="auto" hangingPunct="1">
              <a:spcAft>
                <a:spcPts val="0"/>
              </a:spcAft>
              <a:defRPr/>
            </a:pPr>
            <a:r>
              <a:rPr lang="en-US" sz="1800" b="1" i="1" dirty="0" err="1">
                <a:solidFill>
                  <a:schemeClr val="tx2">
                    <a:lumMod val="75000"/>
                  </a:schemeClr>
                </a:solidFill>
              </a:rPr>
              <a:t>Dobutamine</a:t>
            </a:r>
            <a:r>
              <a:rPr lang="en-US" sz="1800" b="1" i="1" dirty="0">
                <a:solidFill>
                  <a:schemeClr val="tx2">
                    <a:lumMod val="75000"/>
                  </a:schemeClr>
                </a:solidFill>
              </a:rPr>
              <a:t> </a:t>
            </a:r>
            <a:r>
              <a:rPr lang="en-US" sz="1800" i="1" dirty="0">
                <a:solidFill>
                  <a:schemeClr val="tx2">
                    <a:lumMod val="75000"/>
                  </a:schemeClr>
                </a:solidFill>
              </a:rPr>
              <a:t>(</a:t>
            </a:r>
            <a:r>
              <a:rPr lang="el-GR" sz="1800" i="1" dirty="0">
                <a:solidFill>
                  <a:schemeClr val="tx2">
                    <a:lumMod val="75000"/>
                  </a:schemeClr>
                </a:solidFill>
              </a:rPr>
              <a:t>β</a:t>
            </a:r>
            <a:r>
              <a:rPr lang="en-US" sz="1800" i="1" dirty="0">
                <a:solidFill>
                  <a:schemeClr val="tx2">
                    <a:lumMod val="75000"/>
                  </a:schemeClr>
                </a:solidFill>
              </a:rPr>
              <a:t>1-adrenomimetic);</a:t>
            </a:r>
          </a:p>
          <a:p>
            <a:pPr eaLnBrk="1" fontAlgn="auto" hangingPunct="1">
              <a:spcAft>
                <a:spcPts val="0"/>
              </a:spcAft>
              <a:defRPr/>
            </a:pPr>
            <a:r>
              <a:rPr lang="en-US" sz="1800" b="1" i="1" dirty="0">
                <a:solidFill>
                  <a:schemeClr val="tx2">
                    <a:lumMod val="75000"/>
                  </a:schemeClr>
                </a:solidFill>
              </a:rPr>
              <a:t>Dopamine</a:t>
            </a:r>
            <a:r>
              <a:rPr lang="en-US" sz="1800" i="1" dirty="0">
                <a:solidFill>
                  <a:schemeClr val="tx2">
                    <a:lumMod val="75000"/>
                  </a:schemeClr>
                </a:solidFill>
              </a:rPr>
              <a:t> (</a:t>
            </a:r>
            <a:r>
              <a:rPr lang="el-GR" sz="1800" i="1" dirty="0">
                <a:solidFill>
                  <a:schemeClr val="tx2">
                    <a:lumMod val="75000"/>
                  </a:schemeClr>
                </a:solidFill>
              </a:rPr>
              <a:t>β</a:t>
            </a:r>
            <a:r>
              <a:rPr lang="en-US" sz="1800" i="1" dirty="0">
                <a:solidFill>
                  <a:schemeClr val="tx2">
                    <a:lumMod val="75000"/>
                  </a:schemeClr>
                </a:solidFill>
              </a:rPr>
              <a:t>1-adrenergic agonist);</a:t>
            </a:r>
          </a:p>
          <a:p>
            <a:pPr eaLnBrk="1" fontAlgn="auto" hangingPunct="1">
              <a:spcAft>
                <a:spcPts val="0"/>
              </a:spcAft>
              <a:defRPr/>
            </a:pPr>
            <a:r>
              <a:rPr lang="en-US" sz="1800" b="1" i="1" dirty="0" err="1">
                <a:solidFill>
                  <a:schemeClr val="tx2">
                    <a:lumMod val="75000"/>
                  </a:schemeClr>
                </a:solidFill>
              </a:rPr>
              <a:t>Isoprenaline</a:t>
            </a:r>
            <a:r>
              <a:rPr lang="en-US" sz="1800" i="1" dirty="0">
                <a:solidFill>
                  <a:schemeClr val="tx2">
                    <a:lumMod val="75000"/>
                  </a:schemeClr>
                </a:solidFill>
              </a:rPr>
              <a:t> (</a:t>
            </a:r>
            <a:r>
              <a:rPr lang="el-GR" sz="1800" i="1" dirty="0">
                <a:solidFill>
                  <a:schemeClr val="tx2">
                    <a:lumMod val="75000"/>
                  </a:schemeClr>
                </a:solidFill>
              </a:rPr>
              <a:t>β</a:t>
            </a:r>
            <a:r>
              <a:rPr lang="en-US" sz="1800" i="1" dirty="0">
                <a:solidFill>
                  <a:schemeClr val="tx2">
                    <a:lumMod val="75000"/>
                  </a:schemeClr>
                </a:solidFill>
              </a:rPr>
              <a:t>1-, </a:t>
            </a:r>
            <a:r>
              <a:rPr lang="el-GR" sz="1800" i="1" dirty="0">
                <a:solidFill>
                  <a:schemeClr val="tx2">
                    <a:lumMod val="75000"/>
                  </a:schemeClr>
                </a:solidFill>
              </a:rPr>
              <a:t>β</a:t>
            </a:r>
            <a:r>
              <a:rPr lang="en-US" sz="1800" i="1" dirty="0">
                <a:solidFill>
                  <a:schemeClr val="tx2">
                    <a:lumMod val="75000"/>
                  </a:schemeClr>
                </a:solidFill>
              </a:rPr>
              <a:t>2- adrenergic agonist);</a:t>
            </a:r>
          </a:p>
          <a:p>
            <a:pPr eaLnBrk="1" fontAlgn="auto" hangingPunct="1">
              <a:spcAft>
                <a:spcPts val="0"/>
              </a:spcAft>
              <a:defRPr/>
            </a:pPr>
            <a:r>
              <a:rPr lang="en-US" sz="1800" b="1" i="1" dirty="0">
                <a:solidFill>
                  <a:schemeClr val="tx2">
                    <a:lumMod val="75000"/>
                  </a:schemeClr>
                </a:solidFill>
              </a:rPr>
              <a:t>Ephedrine</a:t>
            </a:r>
            <a:r>
              <a:rPr lang="en-US" sz="1800" i="1" dirty="0">
                <a:solidFill>
                  <a:schemeClr val="tx2">
                    <a:lumMod val="75000"/>
                  </a:schemeClr>
                </a:solidFill>
              </a:rPr>
              <a:t> (</a:t>
            </a:r>
            <a:r>
              <a:rPr lang="el-GR" sz="1800" i="1" dirty="0">
                <a:solidFill>
                  <a:schemeClr val="tx2">
                    <a:lumMod val="75000"/>
                  </a:schemeClr>
                </a:solidFill>
              </a:rPr>
              <a:t>α</a:t>
            </a:r>
            <a:r>
              <a:rPr lang="en-US" sz="1800" i="1" dirty="0">
                <a:solidFill>
                  <a:schemeClr val="tx2">
                    <a:lumMod val="75000"/>
                  </a:schemeClr>
                </a:solidFill>
              </a:rPr>
              <a:t>-, </a:t>
            </a:r>
            <a:r>
              <a:rPr lang="el-GR" sz="1800" i="1" dirty="0">
                <a:solidFill>
                  <a:schemeClr val="tx2">
                    <a:lumMod val="75000"/>
                  </a:schemeClr>
                </a:solidFill>
              </a:rPr>
              <a:t>β</a:t>
            </a:r>
            <a:r>
              <a:rPr lang="en-US" sz="1800" i="1" dirty="0">
                <a:solidFill>
                  <a:schemeClr val="tx2">
                    <a:lumMod val="75000"/>
                  </a:schemeClr>
                </a:solidFill>
              </a:rPr>
              <a:t>- adrenergic agonist).</a:t>
            </a:r>
          </a:p>
          <a:p>
            <a:pPr eaLnBrk="1" fontAlgn="auto" hangingPunct="1">
              <a:spcAft>
                <a:spcPts val="0"/>
              </a:spcAft>
              <a:buFont typeface="Wingdings" pitchFamily="2" charset="2"/>
              <a:buNone/>
              <a:defRPr/>
            </a:pPr>
            <a:r>
              <a:rPr lang="en-US" sz="1800" b="1" dirty="0">
                <a:solidFill>
                  <a:schemeClr val="accent2">
                    <a:lumMod val="75000"/>
                  </a:schemeClr>
                </a:solidFill>
              </a:rPr>
              <a:t>3. </a:t>
            </a:r>
            <a:r>
              <a:rPr lang="it-IT" sz="1800" b="1" dirty="0">
                <a:solidFill>
                  <a:schemeClr val="accent2">
                    <a:lumMod val="75000"/>
                  </a:schemeClr>
                </a:solidFill>
              </a:rPr>
              <a:t>C</a:t>
            </a:r>
            <a:r>
              <a:rPr lang="en-US" sz="1800" b="1" dirty="0">
                <a:solidFill>
                  <a:schemeClr val="accent2">
                    <a:lumMod val="75000"/>
                  </a:schemeClr>
                </a:solidFill>
              </a:rPr>
              <a:t>ALCIUM SENSITISERS:</a:t>
            </a:r>
          </a:p>
          <a:p>
            <a:pPr eaLnBrk="1" fontAlgn="auto" hangingPunct="1">
              <a:spcAft>
                <a:spcPts val="0"/>
              </a:spcAft>
              <a:defRPr/>
            </a:pPr>
            <a:r>
              <a:rPr lang="en-US" sz="1800" b="1" i="1" dirty="0" err="1">
                <a:solidFill>
                  <a:schemeClr val="tx2">
                    <a:lumMod val="75000"/>
                  </a:schemeClr>
                </a:solidFill>
              </a:rPr>
              <a:t>Levosimendan</a:t>
            </a:r>
            <a:r>
              <a:rPr lang="en-US" sz="1800" b="1" i="1" dirty="0">
                <a:solidFill>
                  <a:schemeClr val="tx2">
                    <a:lumMod val="75000"/>
                  </a:schemeClr>
                </a:solidFill>
              </a:rPr>
              <a:t>.</a:t>
            </a:r>
            <a:r>
              <a:rPr lang="ru-RU" sz="1800" b="1" i="1" dirty="0">
                <a:solidFill>
                  <a:schemeClr val="tx2">
                    <a:lumMod val="75000"/>
                  </a:schemeClr>
                </a:solidFill>
              </a:rPr>
              <a:t> </a:t>
            </a:r>
          </a:p>
          <a:p>
            <a:pPr eaLnBrk="1" fontAlgn="auto" hangingPunct="1">
              <a:spcBef>
                <a:spcPct val="0"/>
              </a:spcBef>
              <a:spcAft>
                <a:spcPts val="0"/>
              </a:spcAft>
              <a:buFontTx/>
              <a:buChar char="•"/>
              <a:defRPr/>
            </a:pPr>
            <a:endParaRPr lang="en-US" b="1" i="1" dirty="0"/>
          </a:p>
        </p:txBody>
      </p:sp>
      <p:pic>
        <p:nvPicPr>
          <p:cNvPr id="27651" name="Picture 7" descr="images (8)">
            <a:extLst>
              <a:ext uri="{FF2B5EF4-FFF2-40B4-BE49-F238E27FC236}">
                <a16:creationId xmlns:a16="http://schemas.microsoft.com/office/drawing/2014/main" xmlns="" id="{1D83208A-10B6-48DA-89F2-951B26FEC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09600"/>
            <a:ext cx="31003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95D72156-21CD-4AAD-8485-0F87441E72BD}"/>
              </a:ext>
            </a:extLst>
          </p:cNvPr>
          <p:cNvSpPr/>
          <p:nvPr/>
        </p:nvSpPr>
        <p:spPr>
          <a:xfrm>
            <a:off x="0" y="3810000"/>
            <a:ext cx="4572000" cy="2862263"/>
          </a:xfrm>
          <a:prstGeom prst="rect">
            <a:avLst/>
          </a:prstGeom>
        </p:spPr>
        <p:txBody>
          <a:bodyPr>
            <a:spAutoFit/>
          </a:bodyPr>
          <a:lstStyle/>
          <a:p>
            <a:pPr>
              <a:defRPr/>
            </a:pPr>
            <a:r>
              <a:rPr lang="en-US" b="1" u="sng" dirty="0">
                <a:solidFill>
                  <a:schemeClr val="accent2">
                    <a:lumMod val="75000"/>
                  </a:schemeClr>
                </a:solidFill>
                <a:latin typeface="+mn-lt"/>
                <a:cs typeface="Arial" charset="0"/>
              </a:rPr>
              <a:t>1. PD III inhibitors</a:t>
            </a:r>
          </a:p>
          <a:p>
            <a:pPr algn="l">
              <a:defRPr/>
            </a:pPr>
            <a:r>
              <a:rPr lang="en-US" dirty="0">
                <a:solidFill>
                  <a:schemeClr val="tx2">
                    <a:lumMod val="75000"/>
                  </a:schemeClr>
                </a:solidFill>
                <a:latin typeface="+mn-lt"/>
                <a:cs typeface="Arial" charset="0"/>
              </a:rPr>
              <a:t>   Agents in this class include: </a:t>
            </a:r>
            <a:r>
              <a:rPr lang="en-US" b="1" i="1" dirty="0" err="1">
                <a:solidFill>
                  <a:schemeClr val="tx2">
                    <a:lumMod val="75000"/>
                  </a:schemeClr>
                </a:solidFill>
                <a:latin typeface="+mn-lt"/>
                <a:cs typeface="Arial" charset="0"/>
              </a:rPr>
              <a:t>Amrinone</a:t>
            </a:r>
            <a:r>
              <a:rPr lang="en-US" b="1" i="1" dirty="0">
                <a:solidFill>
                  <a:schemeClr val="tx2">
                    <a:lumMod val="75000"/>
                  </a:schemeClr>
                </a:solidFill>
                <a:latin typeface="+mn-lt"/>
                <a:cs typeface="Arial" charset="0"/>
              </a:rPr>
              <a:t> and </a:t>
            </a:r>
            <a:r>
              <a:rPr lang="en-US" b="1" i="1" dirty="0" err="1">
                <a:solidFill>
                  <a:schemeClr val="tx2">
                    <a:lumMod val="75000"/>
                  </a:schemeClr>
                </a:solidFill>
                <a:latin typeface="+mn-lt"/>
                <a:cs typeface="Arial" charset="0"/>
              </a:rPr>
              <a:t>Milrinone</a:t>
            </a:r>
            <a:r>
              <a:rPr lang="en-US" b="1" i="1" dirty="0">
                <a:solidFill>
                  <a:schemeClr val="tx2">
                    <a:lumMod val="75000"/>
                  </a:schemeClr>
                </a:solidFill>
                <a:latin typeface="+mn-lt"/>
                <a:cs typeface="Arial" charset="0"/>
              </a:rPr>
              <a:t>.</a:t>
            </a:r>
            <a:endParaRPr lang="en-US" dirty="0">
              <a:solidFill>
                <a:schemeClr val="tx2">
                  <a:lumMod val="75000"/>
                </a:schemeClr>
              </a:solidFill>
              <a:latin typeface="+mn-lt"/>
              <a:cs typeface="Arial" charset="0"/>
            </a:endParaRPr>
          </a:p>
          <a:p>
            <a:pPr algn="l">
              <a:defRPr/>
            </a:pPr>
            <a:r>
              <a:rPr lang="en-US" dirty="0">
                <a:solidFill>
                  <a:schemeClr val="tx2">
                    <a:lumMod val="75000"/>
                  </a:schemeClr>
                </a:solidFill>
                <a:latin typeface="+mn-lt"/>
                <a:cs typeface="Arial" charset="0"/>
              </a:rPr>
              <a:t>   Inhibition of myocardial </a:t>
            </a:r>
            <a:r>
              <a:rPr lang="en-US" dirty="0" err="1">
                <a:solidFill>
                  <a:schemeClr val="tx2">
                    <a:lumMod val="75000"/>
                  </a:schemeClr>
                </a:solidFill>
                <a:latin typeface="+mn-lt"/>
                <a:cs typeface="Arial" charset="0"/>
              </a:rPr>
              <a:t>phosphodiesterase</a:t>
            </a:r>
            <a:r>
              <a:rPr lang="en-US" dirty="0">
                <a:solidFill>
                  <a:schemeClr val="tx2">
                    <a:lumMod val="75000"/>
                  </a:schemeClr>
                </a:solidFill>
                <a:latin typeface="+mn-lt"/>
                <a:cs typeface="Arial" charset="0"/>
              </a:rPr>
              <a:t> III (PD-III), the enzyme responsible for </a:t>
            </a:r>
            <a:r>
              <a:rPr lang="en-US" dirty="0" err="1">
                <a:solidFill>
                  <a:schemeClr val="tx2">
                    <a:lumMod val="75000"/>
                  </a:schemeClr>
                </a:solidFill>
                <a:latin typeface="+mn-lt"/>
                <a:cs typeface="Arial" charset="0"/>
              </a:rPr>
              <a:t>cAMP</a:t>
            </a:r>
            <a:r>
              <a:rPr lang="en-US" dirty="0">
                <a:solidFill>
                  <a:schemeClr val="tx2">
                    <a:lumMod val="75000"/>
                  </a:schemeClr>
                </a:solidFill>
                <a:latin typeface="+mn-lt"/>
                <a:cs typeface="Arial" charset="0"/>
              </a:rPr>
              <a:t> degradation, results in </a:t>
            </a:r>
            <a:r>
              <a:rPr lang="en-US" b="1" i="1" dirty="0">
                <a:solidFill>
                  <a:schemeClr val="tx2">
                    <a:lumMod val="75000"/>
                  </a:schemeClr>
                </a:solidFill>
                <a:latin typeface="+mn-lt"/>
                <a:cs typeface="Arial" charset="0"/>
              </a:rPr>
              <a:t>+</a:t>
            </a:r>
            <a:r>
              <a:rPr lang="en-US" b="1" i="1" dirty="0" err="1">
                <a:solidFill>
                  <a:schemeClr val="tx2">
                    <a:lumMod val="75000"/>
                  </a:schemeClr>
                </a:solidFill>
                <a:latin typeface="+mn-lt"/>
                <a:cs typeface="Arial" charset="0"/>
              </a:rPr>
              <a:t>ve</a:t>
            </a:r>
            <a:r>
              <a:rPr lang="en-US" b="1" i="1" dirty="0">
                <a:solidFill>
                  <a:schemeClr val="tx2">
                    <a:lumMod val="75000"/>
                  </a:schemeClr>
                </a:solidFill>
                <a:latin typeface="+mn-lt"/>
                <a:cs typeface="Arial" charset="0"/>
              </a:rPr>
              <a:t> </a:t>
            </a:r>
            <a:r>
              <a:rPr lang="en-US" b="1" i="1" dirty="0" err="1">
                <a:solidFill>
                  <a:schemeClr val="tx2">
                    <a:lumMod val="75000"/>
                  </a:schemeClr>
                </a:solidFill>
                <a:latin typeface="+mn-lt"/>
                <a:cs typeface="Arial" charset="0"/>
              </a:rPr>
              <a:t>inotropism</a:t>
            </a:r>
            <a:r>
              <a:rPr lang="en-US" dirty="0">
                <a:solidFill>
                  <a:schemeClr val="tx2">
                    <a:lumMod val="75000"/>
                  </a:schemeClr>
                </a:solidFill>
                <a:latin typeface="+mn-lt"/>
                <a:cs typeface="Arial" charset="0"/>
              </a:rPr>
              <a:t> via </a:t>
            </a:r>
            <a:r>
              <a:rPr lang="en-US" dirty="0" err="1">
                <a:solidFill>
                  <a:schemeClr val="tx2">
                    <a:lumMod val="75000"/>
                  </a:schemeClr>
                </a:solidFill>
                <a:latin typeface="+mn-lt"/>
                <a:cs typeface="Arial" charset="0"/>
              </a:rPr>
              <a:t>cAMP</a:t>
            </a:r>
            <a:r>
              <a:rPr lang="en-US" dirty="0">
                <a:solidFill>
                  <a:schemeClr val="tx2">
                    <a:lumMod val="75000"/>
                  </a:schemeClr>
                </a:solidFill>
                <a:latin typeface="+mn-lt"/>
                <a:cs typeface="Arial" charset="0"/>
              </a:rPr>
              <a:t>-PKC cascade. </a:t>
            </a:r>
          </a:p>
          <a:p>
            <a:pPr algn="l">
              <a:defRPr/>
            </a:pPr>
            <a:r>
              <a:rPr lang="en-US" dirty="0">
                <a:solidFill>
                  <a:schemeClr val="tx2">
                    <a:lumMod val="75000"/>
                  </a:schemeClr>
                </a:solidFill>
                <a:latin typeface="+mn-lt"/>
                <a:cs typeface="Arial" charset="0"/>
              </a:rPr>
              <a:t>   Are suitable only for </a:t>
            </a:r>
            <a:r>
              <a:rPr lang="en-US" b="1" i="1" dirty="0">
                <a:solidFill>
                  <a:schemeClr val="tx2">
                    <a:lumMod val="75000"/>
                  </a:schemeClr>
                </a:solidFill>
                <a:latin typeface="+mn-lt"/>
                <a:cs typeface="Arial" charset="0"/>
              </a:rPr>
              <a:t>acute HF after surgery on heart</a:t>
            </a:r>
            <a:r>
              <a:rPr lang="en-US" dirty="0">
                <a:solidFill>
                  <a:schemeClr val="tx2">
                    <a:lumMod val="75000"/>
                  </a:schemeClr>
                </a:solidFill>
                <a:latin typeface="+mn-lt"/>
                <a:cs typeface="Arial" charset="0"/>
              </a:rPr>
              <a:t> because they can induce life-threatening arrhythmias on chronic use.</a:t>
            </a:r>
            <a:endParaRPr lang="ru-RU" dirty="0">
              <a:solidFill>
                <a:schemeClr val="tx2">
                  <a:lumMod val="75000"/>
                </a:schemeClr>
              </a:solidFill>
              <a:latin typeface="+mn-lt"/>
              <a:cs typeface="Arial" charset="0"/>
            </a:endParaRPr>
          </a:p>
        </p:txBody>
      </p:sp>
      <p:sp>
        <p:nvSpPr>
          <p:cNvPr id="6" name="Прямоугольник 5">
            <a:extLst>
              <a:ext uri="{FF2B5EF4-FFF2-40B4-BE49-F238E27FC236}">
                <a16:creationId xmlns:a16="http://schemas.microsoft.com/office/drawing/2014/main" xmlns="" id="{4B4DFF59-6B5B-4993-8EE3-C4A6F59924D2}"/>
              </a:ext>
            </a:extLst>
          </p:cNvPr>
          <p:cNvSpPr/>
          <p:nvPr/>
        </p:nvSpPr>
        <p:spPr>
          <a:xfrm>
            <a:off x="4572000" y="2590800"/>
            <a:ext cx="4572000" cy="1200150"/>
          </a:xfrm>
          <a:prstGeom prst="rect">
            <a:avLst/>
          </a:prstGeom>
        </p:spPr>
        <p:txBody>
          <a:bodyPr>
            <a:spAutoFit/>
          </a:bodyPr>
          <a:lstStyle/>
          <a:p>
            <a:pPr algn="l">
              <a:defRPr/>
            </a:pPr>
            <a:r>
              <a:rPr lang="en-US" b="1" dirty="0">
                <a:solidFill>
                  <a:schemeClr val="accent2">
                    <a:lumMod val="75000"/>
                  </a:schemeClr>
                </a:solidFill>
                <a:latin typeface="+mn-lt"/>
                <a:cs typeface="Arial" charset="0"/>
              </a:rPr>
              <a:t>   </a:t>
            </a:r>
            <a:r>
              <a:rPr lang="en-US" b="1" u="sng" dirty="0" err="1">
                <a:solidFill>
                  <a:schemeClr val="accent2">
                    <a:lumMod val="75000"/>
                  </a:schemeClr>
                </a:solidFill>
                <a:latin typeface="+mn-lt"/>
                <a:cs typeface="Arial" charset="0"/>
              </a:rPr>
              <a:t>Amrinone</a:t>
            </a:r>
            <a:r>
              <a:rPr lang="en-US" dirty="0">
                <a:solidFill>
                  <a:schemeClr val="accent2">
                    <a:lumMod val="75000"/>
                  </a:schemeClr>
                </a:solidFill>
                <a:latin typeface="+mn-lt"/>
                <a:cs typeface="Arial" charset="0"/>
              </a:rPr>
              <a:t> </a:t>
            </a:r>
            <a:r>
              <a:rPr lang="en-US" dirty="0">
                <a:solidFill>
                  <a:schemeClr val="tx2">
                    <a:lumMod val="75000"/>
                  </a:schemeClr>
                </a:solidFill>
                <a:latin typeface="+mn-lt"/>
                <a:cs typeface="Arial" charset="0"/>
              </a:rPr>
              <a:t>is the first member of a new class of </a:t>
            </a:r>
            <a:r>
              <a:rPr lang="en-US" dirty="0" err="1">
                <a:solidFill>
                  <a:schemeClr val="tx2">
                    <a:lumMod val="75000"/>
                  </a:schemeClr>
                </a:solidFill>
                <a:latin typeface="+mn-lt"/>
                <a:cs typeface="Arial" charset="0"/>
              </a:rPr>
              <a:t>inotropic</a:t>
            </a:r>
            <a:r>
              <a:rPr lang="en-US" dirty="0">
                <a:solidFill>
                  <a:schemeClr val="tx2">
                    <a:lumMod val="75000"/>
                  </a:schemeClr>
                </a:solidFill>
                <a:latin typeface="+mn-lt"/>
                <a:cs typeface="Arial" charset="0"/>
              </a:rPr>
              <a:t> drugs chemically and pharmacologically distinct from digitalis and </a:t>
            </a:r>
            <a:r>
              <a:rPr lang="en-US" dirty="0" err="1">
                <a:solidFill>
                  <a:schemeClr val="tx2">
                    <a:lumMod val="75000"/>
                  </a:schemeClr>
                </a:solidFill>
                <a:latin typeface="+mn-lt"/>
                <a:cs typeface="Arial" charset="0"/>
              </a:rPr>
              <a:t>catecholamines</a:t>
            </a:r>
            <a:r>
              <a:rPr lang="en-US" dirty="0">
                <a:solidFill>
                  <a:schemeClr val="tx2">
                    <a:lumMod val="75000"/>
                  </a:schemeClr>
                </a:solidFill>
                <a:latin typeface="+mn-lt"/>
                <a:cs typeface="Arial" charset="0"/>
              </a:rPr>
              <a:t>.</a:t>
            </a:r>
            <a:endParaRPr lang="ru-RU" dirty="0">
              <a:solidFill>
                <a:schemeClr val="tx2">
                  <a:lumMod val="75000"/>
                </a:schemeClr>
              </a:solidFill>
              <a:latin typeface="+mn-lt"/>
              <a:cs typeface="Arial" charset="0"/>
            </a:endParaRPr>
          </a:p>
        </p:txBody>
      </p:sp>
      <p:sp>
        <p:nvSpPr>
          <p:cNvPr id="7" name="Прямоугольник 6">
            <a:extLst>
              <a:ext uri="{FF2B5EF4-FFF2-40B4-BE49-F238E27FC236}">
                <a16:creationId xmlns:a16="http://schemas.microsoft.com/office/drawing/2014/main" xmlns="" id="{CE98339E-178D-41B7-A53D-B27B82D7A26A}"/>
              </a:ext>
            </a:extLst>
          </p:cNvPr>
          <p:cNvSpPr/>
          <p:nvPr/>
        </p:nvSpPr>
        <p:spPr>
          <a:xfrm>
            <a:off x="4572000" y="4038600"/>
            <a:ext cx="4572000" cy="2586038"/>
          </a:xfrm>
          <a:prstGeom prst="rect">
            <a:avLst/>
          </a:prstGeom>
        </p:spPr>
        <p:txBody>
          <a:bodyPr>
            <a:spAutoFit/>
          </a:bodyPr>
          <a:lstStyle/>
          <a:p>
            <a:pPr algn="l">
              <a:defRPr/>
            </a:pPr>
            <a:r>
              <a:rPr lang="en-US" dirty="0">
                <a:solidFill>
                  <a:schemeClr val="tx2">
                    <a:lumMod val="75000"/>
                  </a:schemeClr>
                </a:solidFill>
                <a:latin typeface="+mn-lt"/>
                <a:cs typeface="Arial" charset="0"/>
              </a:rPr>
              <a:t>    It is a </a:t>
            </a:r>
            <a:r>
              <a:rPr lang="en-US" dirty="0" err="1">
                <a:solidFill>
                  <a:schemeClr val="tx2">
                    <a:lumMod val="75000"/>
                  </a:schemeClr>
                </a:solidFill>
                <a:latin typeface="+mn-lt"/>
                <a:cs typeface="Arial" charset="0"/>
              </a:rPr>
              <a:t>bipyridine</a:t>
            </a:r>
            <a:r>
              <a:rPr lang="en-US" dirty="0">
                <a:solidFill>
                  <a:schemeClr val="tx2">
                    <a:lumMod val="75000"/>
                  </a:schemeClr>
                </a:solidFill>
                <a:latin typeface="+mn-lt"/>
                <a:cs typeface="Arial" charset="0"/>
              </a:rPr>
              <a:t> derivative, Selective </a:t>
            </a:r>
            <a:r>
              <a:rPr lang="en-US" dirty="0" err="1">
                <a:solidFill>
                  <a:schemeClr val="tx2">
                    <a:lumMod val="75000"/>
                  </a:schemeClr>
                </a:solidFill>
                <a:latin typeface="+mn-lt"/>
                <a:cs typeface="Arial" charset="0"/>
              </a:rPr>
              <a:t>phosphodiesterase</a:t>
            </a:r>
            <a:r>
              <a:rPr lang="en-US" dirty="0">
                <a:solidFill>
                  <a:schemeClr val="tx2">
                    <a:lumMod val="75000"/>
                  </a:schemeClr>
                </a:solidFill>
                <a:latin typeface="+mn-lt"/>
                <a:cs typeface="Arial" charset="0"/>
              </a:rPr>
              <a:t> III (PDE III) inhibitor. </a:t>
            </a:r>
          </a:p>
          <a:p>
            <a:pPr algn="l">
              <a:defRPr/>
            </a:pPr>
            <a:r>
              <a:rPr lang="en-US" dirty="0">
                <a:solidFill>
                  <a:schemeClr val="tx2">
                    <a:lumMod val="75000"/>
                  </a:schemeClr>
                </a:solidFill>
                <a:latin typeface="+mn-lt"/>
                <a:cs typeface="Arial" charset="0"/>
              </a:rPr>
              <a:t>    The two most important actions of </a:t>
            </a:r>
            <a:r>
              <a:rPr lang="en-US" dirty="0" err="1">
                <a:solidFill>
                  <a:schemeClr val="tx2">
                    <a:lumMod val="75000"/>
                  </a:schemeClr>
                </a:solidFill>
                <a:latin typeface="+mn-lt"/>
                <a:cs typeface="Arial" charset="0"/>
              </a:rPr>
              <a:t>amrinone</a:t>
            </a:r>
            <a:r>
              <a:rPr lang="en-US" dirty="0">
                <a:solidFill>
                  <a:schemeClr val="tx2">
                    <a:lumMod val="75000"/>
                  </a:schemeClr>
                </a:solidFill>
                <a:latin typeface="+mn-lt"/>
                <a:cs typeface="Arial" charset="0"/>
              </a:rPr>
              <a:t> are </a:t>
            </a:r>
            <a:r>
              <a:rPr lang="en-US" b="1" dirty="0">
                <a:solidFill>
                  <a:schemeClr val="tx2">
                    <a:lumMod val="75000"/>
                  </a:schemeClr>
                </a:solidFill>
                <a:latin typeface="+mn-lt"/>
                <a:cs typeface="Arial" charset="0"/>
              </a:rPr>
              <a:t>positive </a:t>
            </a:r>
            <a:r>
              <a:rPr lang="en-US" b="1" dirty="0" err="1">
                <a:solidFill>
                  <a:schemeClr val="tx2">
                    <a:lumMod val="75000"/>
                  </a:schemeClr>
                </a:solidFill>
                <a:latin typeface="+mn-lt"/>
                <a:cs typeface="Arial" charset="0"/>
              </a:rPr>
              <a:t>inotropic</a:t>
            </a:r>
            <a:r>
              <a:rPr lang="en-US" b="1" dirty="0">
                <a:solidFill>
                  <a:schemeClr val="tx2">
                    <a:lumMod val="75000"/>
                  </a:schemeClr>
                </a:solidFill>
                <a:latin typeface="+mn-lt"/>
                <a:cs typeface="Arial" charset="0"/>
              </a:rPr>
              <a:t> </a:t>
            </a:r>
            <a:r>
              <a:rPr lang="en-US" dirty="0">
                <a:solidFill>
                  <a:schemeClr val="tx2">
                    <a:lumMod val="75000"/>
                  </a:schemeClr>
                </a:solidFill>
                <a:latin typeface="+mn-lt"/>
                <a:cs typeface="Arial" charset="0"/>
              </a:rPr>
              <a:t>and direct </a:t>
            </a:r>
            <a:r>
              <a:rPr lang="en-US" b="1" dirty="0" err="1">
                <a:solidFill>
                  <a:schemeClr val="tx2">
                    <a:lumMod val="75000"/>
                  </a:schemeClr>
                </a:solidFill>
                <a:latin typeface="+mn-lt"/>
                <a:cs typeface="Arial" charset="0"/>
              </a:rPr>
              <a:t>vasodilatative</a:t>
            </a:r>
            <a:r>
              <a:rPr lang="en-US" dirty="0">
                <a:solidFill>
                  <a:schemeClr val="tx2">
                    <a:lumMod val="75000"/>
                  </a:schemeClr>
                </a:solidFill>
                <a:latin typeface="+mn-lt"/>
                <a:cs typeface="Arial" charset="0"/>
              </a:rPr>
              <a:t>: has been called an </a:t>
            </a:r>
            <a:r>
              <a:rPr lang="en-US" b="1" dirty="0">
                <a:solidFill>
                  <a:schemeClr val="tx2">
                    <a:lumMod val="75000"/>
                  </a:schemeClr>
                </a:solidFill>
                <a:latin typeface="+mn-lt"/>
                <a:cs typeface="Arial" charset="0"/>
              </a:rPr>
              <a:t>'</a:t>
            </a:r>
            <a:r>
              <a:rPr lang="en-US" b="1" dirty="0" err="1">
                <a:solidFill>
                  <a:schemeClr val="tx2">
                    <a:lumMod val="75000"/>
                  </a:schemeClr>
                </a:solidFill>
                <a:latin typeface="+mn-lt"/>
                <a:cs typeface="Arial" charset="0"/>
              </a:rPr>
              <a:t>inodilator</a:t>
            </a:r>
            <a:r>
              <a:rPr lang="en-US" b="1" dirty="0">
                <a:solidFill>
                  <a:schemeClr val="tx2">
                    <a:lumMod val="75000"/>
                  </a:schemeClr>
                </a:solidFill>
                <a:latin typeface="+mn-lt"/>
                <a:cs typeface="Arial" charset="0"/>
              </a:rPr>
              <a:t>'.</a:t>
            </a:r>
            <a:r>
              <a:rPr lang="en-US" dirty="0">
                <a:solidFill>
                  <a:schemeClr val="tx2">
                    <a:lumMod val="75000"/>
                  </a:schemeClr>
                </a:solidFill>
                <a:latin typeface="+mn-lt"/>
                <a:cs typeface="Arial" charset="0"/>
              </a:rPr>
              <a:t> </a:t>
            </a:r>
          </a:p>
          <a:p>
            <a:pPr algn="l">
              <a:defRPr/>
            </a:pPr>
            <a:r>
              <a:rPr lang="en-US" dirty="0">
                <a:solidFill>
                  <a:schemeClr val="tx2">
                    <a:lumMod val="75000"/>
                  </a:schemeClr>
                </a:solidFill>
                <a:latin typeface="+mn-lt"/>
                <a:cs typeface="Arial" charset="0"/>
              </a:rPr>
              <a:t>    It </a:t>
            </a:r>
            <a:r>
              <a:rPr lang="en-US" i="1" dirty="0">
                <a:solidFill>
                  <a:schemeClr val="tx2">
                    <a:lumMod val="75000"/>
                  </a:schemeClr>
                </a:solidFill>
                <a:latin typeface="+mn-lt"/>
                <a:cs typeface="Arial" charset="0"/>
              </a:rPr>
              <a:t>increases the rate of development of tension in myocardial </a:t>
            </a:r>
            <a:r>
              <a:rPr lang="en-US" i="1" dirty="0" err="1">
                <a:solidFill>
                  <a:schemeClr val="tx2">
                    <a:lumMod val="75000"/>
                  </a:schemeClr>
                </a:solidFill>
                <a:latin typeface="+mn-lt"/>
                <a:cs typeface="Arial" charset="0"/>
              </a:rPr>
              <a:t>fibres</a:t>
            </a:r>
            <a:r>
              <a:rPr lang="en-US" i="1" dirty="0">
                <a:solidFill>
                  <a:schemeClr val="tx2">
                    <a:lumMod val="75000"/>
                  </a:schemeClr>
                </a:solidFill>
                <a:latin typeface="+mn-lt"/>
                <a:cs typeface="Arial" charset="0"/>
              </a:rPr>
              <a:t> as well as the peak tension</a:t>
            </a:r>
            <a:r>
              <a:rPr lang="en-US" dirty="0">
                <a:solidFill>
                  <a:schemeClr val="tx2">
                    <a:lumMod val="75000"/>
                  </a:schemeClr>
                </a:solidFill>
                <a:latin typeface="+mn-lt"/>
                <a:cs typeface="Arial" charset="0"/>
              </a:rPr>
              <a:t>. </a:t>
            </a:r>
          </a:p>
          <a:p>
            <a:pPr algn="l">
              <a:defRPr/>
            </a:pPr>
            <a:r>
              <a:rPr lang="en-US" dirty="0">
                <a:solidFill>
                  <a:schemeClr val="tx2">
                    <a:lumMod val="75000"/>
                  </a:schemeClr>
                </a:solidFill>
                <a:latin typeface="+mn-lt"/>
                <a:cs typeface="Arial" charset="0"/>
              </a:rPr>
              <a:t>    Systemic vascular resistance is reduced</a:t>
            </a:r>
            <a:r>
              <a:rPr lang="en-US" u="sng" dirty="0">
                <a:latin typeface="Arial" charset="0"/>
                <a:cs typeface="Arial" charset="0"/>
              </a:rPr>
              <a:t>.</a:t>
            </a:r>
            <a:endParaRPr lang="ru-RU" u="sng" dirty="0">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a:extLst>
              <a:ext uri="{FF2B5EF4-FFF2-40B4-BE49-F238E27FC236}">
                <a16:creationId xmlns:a16="http://schemas.microsoft.com/office/drawing/2014/main" xmlns="" id="{9C5B904D-B3F0-41E1-909A-E89216A6A0C7}"/>
              </a:ext>
            </a:extLst>
          </p:cNvPr>
          <p:cNvSpPr txBox="1">
            <a:spLocks noChangeArrowheads="1"/>
          </p:cNvSpPr>
          <p:nvPr/>
        </p:nvSpPr>
        <p:spPr bwMode="auto">
          <a:xfrm>
            <a:off x="0" y="533400"/>
            <a:ext cx="9144000" cy="3046413"/>
          </a:xfrm>
          <a:prstGeom prst="rect">
            <a:avLst/>
          </a:prstGeom>
          <a:solidFill>
            <a:schemeClr val="accent1">
              <a:lumMod val="20000"/>
              <a:lumOff val="80000"/>
            </a:schemeClr>
          </a:solidFill>
          <a:ln w="9525">
            <a:noFill/>
            <a:miter lim="800000"/>
            <a:headEnd/>
            <a:tailEnd/>
          </a:ln>
        </p:spPr>
        <p:txBody>
          <a:bodyPr>
            <a:spAutoFit/>
          </a:bodyPr>
          <a:lstStyle/>
          <a:p>
            <a:pPr algn="l">
              <a:buFontTx/>
              <a:buChar char="•"/>
              <a:defRPr/>
            </a:pPr>
            <a:r>
              <a:rPr lang="en-US" sz="2400" dirty="0">
                <a:solidFill>
                  <a:schemeClr val="tx2">
                    <a:lumMod val="75000"/>
                  </a:schemeClr>
                </a:solidFill>
                <a:latin typeface="+mn-lt"/>
                <a:cs typeface="Arial" charset="0"/>
              </a:rPr>
              <a:t>In CHF patients </a:t>
            </a:r>
            <a:r>
              <a:rPr lang="en-US" sz="2400" dirty="0" err="1">
                <a:solidFill>
                  <a:schemeClr val="tx2">
                    <a:lumMod val="75000"/>
                  </a:schemeClr>
                </a:solidFill>
                <a:latin typeface="+mn-lt"/>
                <a:cs typeface="Arial" charset="0"/>
              </a:rPr>
              <a:t>i.v</a:t>
            </a:r>
            <a:r>
              <a:rPr lang="en-US" sz="2400" dirty="0">
                <a:solidFill>
                  <a:schemeClr val="tx2">
                    <a:lumMod val="75000"/>
                  </a:schemeClr>
                </a:solidFill>
                <a:latin typeface="+mn-lt"/>
                <a:cs typeface="Arial" charset="0"/>
              </a:rPr>
              <a:t>. </a:t>
            </a:r>
            <a:r>
              <a:rPr lang="en-US" sz="2400" dirty="0" err="1">
                <a:solidFill>
                  <a:schemeClr val="tx2">
                    <a:lumMod val="75000"/>
                  </a:schemeClr>
                </a:solidFill>
                <a:latin typeface="+mn-lt"/>
                <a:cs typeface="Arial" charset="0"/>
              </a:rPr>
              <a:t>amrinone</a:t>
            </a:r>
            <a:r>
              <a:rPr lang="en-US" sz="2400" dirty="0">
                <a:solidFill>
                  <a:schemeClr val="tx2">
                    <a:lumMod val="75000"/>
                  </a:schemeClr>
                </a:solidFill>
                <a:latin typeface="+mn-lt"/>
                <a:cs typeface="Arial" charset="0"/>
              </a:rPr>
              <a:t> action starts in 5 min and lasts 2-3 hours; </a:t>
            </a:r>
          </a:p>
          <a:p>
            <a:pPr algn="l">
              <a:buFontTx/>
              <a:buChar char="•"/>
              <a:defRPr/>
            </a:pPr>
            <a:r>
              <a:rPr lang="en-US" sz="2400" dirty="0">
                <a:solidFill>
                  <a:schemeClr val="tx2">
                    <a:lumMod val="75000"/>
                  </a:schemeClr>
                </a:solidFill>
                <a:latin typeface="+mn-lt"/>
                <a:cs typeface="Arial" charset="0"/>
              </a:rPr>
              <a:t>It increases cardiac index, left ventricular ejection fraction and decreases peripheral vascular resistance,</a:t>
            </a:r>
          </a:p>
          <a:p>
            <a:pPr algn="l">
              <a:buFontTx/>
              <a:buChar char="•"/>
              <a:defRPr/>
            </a:pPr>
            <a:r>
              <a:rPr lang="en-US" sz="2400" dirty="0">
                <a:solidFill>
                  <a:schemeClr val="tx2">
                    <a:lumMod val="75000"/>
                  </a:schemeClr>
                </a:solidFill>
                <a:latin typeface="+mn-lt"/>
                <a:cs typeface="Arial" charset="0"/>
              </a:rPr>
              <a:t>Central venous pressure (CVP), left ventricular end diastolic volume and pressure accompanied by mild tachycardia and slight fall in BP. </a:t>
            </a:r>
          </a:p>
          <a:p>
            <a:pPr algn="l">
              <a:buFontTx/>
              <a:buChar char="•"/>
              <a:defRPr/>
            </a:pPr>
            <a:r>
              <a:rPr lang="en-US" sz="2400" dirty="0">
                <a:solidFill>
                  <a:schemeClr val="tx2">
                    <a:lumMod val="75000"/>
                  </a:schemeClr>
                </a:solidFill>
                <a:latin typeface="+mn-lt"/>
                <a:cs typeface="Arial" charset="0"/>
              </a:rPr>
              <a:t>The </a:t>
            </a:r>
            <a:r>
              <a:rPr lang="en-US" sz="2400" b="1" dirty="0">
                <a:solidFill>
                  <a:schemeClr val="tx2">
                    <a:lumMod val="75000"/>
                  </a:schemeClr>
                </a:solidFill>
                <a:latin typeface="+mn-lt"/>
                <a:cs typeface="Arial" charset="0"/>
              </a:rPr>
              <a:t>vasodilator action </a:t>
            </a:r>
            <a:r>
              <a:rPr lang="en-US" sz="2400" dirty="0">
                <a:solidFill>
                  <a:schemeClr val="tx2">
                    <a:lumMod val="75000"/>
                  </a:schemeClr>
                </a:solidFill>
                <a:latin typeface="+mn-lt"/>
                <a:cs typeface="Arial" charset="0"/>
              </a:rPr>
              <a:t>may be playing an important role in the beneficial </a:t>
            </a:r>
            <a:r>
              <a:rPr lang="en-US" sz="2400" dirty="0" err="1">
                <a:solidFill>
                  <a:schemeClr val="tx2">
                    <a:lumMod val="75000"/>
                  </a:schemeClr>
                </a:solidFill>
                <a:latin typeface="+mn-lt"/>
                <a:cs typeface="Arial" charset="0"/>
              </a:rPr>
              <a:t>haemodynamic</a:t>
            </a:r>
            <a:r>
              <a:rPr lang="en-US" sz="2400" dirty="0">
                <a:solidFill>
                  <a:schemeClr val="tx2">
                    <a:lumMod val="75000"/>
                  </a:schemeClr>
                </a:solidFill>
                <a:latin typeface="+mn-lt"/>
                <a:cs typeface="Arial" charset="0"/>
              </a:rPr>
              <a:t> effects. </a:t>
            </a:r>
          </a:p>
          <a:p>
            <a:pPr algn="l">
              <a:buFontTx/>
              <a:buChar char="•"/>
              <a:defRPr/>
            </a:pPr>
            <a:r>
              <a:rPr lang="en-US" sz="2400" dirty="0">
                <a:solidFill>
                  <a:schemeClr val="tx2">
                    <a:lumMod val="75000"/>
                  </a:schemeClr>
                </a:solidFill>
                <a:latin typeface="+mn-lt"/>
                <a:cs typeface="Arial" charset="0"/>
              </a:rPr>
              <a:t>Its </a:t>
            </a:r>
            <a:r>
              <a:rPr lang="en-US" sz="2400" dirty="0" err="1">
                <a:solidFill>
                  <a:schemeClr val="tx2">
                    <a:lumMod val="75000"/>
                  </a:schemeClr>
                </a:solidFill>
                <a:latin typeface="+mn-lt"/>
                <a:cs typeface="Arial" charset="0"/>
              </a:rPr>
              <a:t>inotropic</a:t>
            </a:r>
            <a:r>
              <a:rPr lang="en-US" sz="2400" dirty="0">
                <a:solidFill>
                  <a:schemeClr val="tx2">
                    <a:lumMod val="75000"/>
                  </a:schemeClr>
                </a:solidFill>
                <a:latin typeface="+mn-lt"/>
                <a:cs typeface="Arial" charset="0"/>
              </a:rPr>
              <a:t> effects are additive with </a:t>
            </a:r>
            <a:r>
              <a:rPr lang="en-US" sz="2400" dirty="0" err="1">
                <a:solidFill>
                  <a:schemeClr val="tx2">
                    <a:lumMod val="75000"/>
                  </a:schemeClr>
                </a:solidFill>
                <a:latin typeface="+mn-lt"/>
                <a:cs typeface="Arial" charset="0"/>
              </a:rPr>
              <a:t>digoxin</a:t>
            </a:r>
            <a:r>
              <a:rPr lang="en-US" sz="2400" dirty="0">
                <a:solidFill>
                  <a:schemeClr val="tx2">
                    <a:lumMod val="75000"/>
                  </a:schemeClr>
                </a:solidFill>
                <a:latin typeface="+mn-lt"/>
                <a:cs typeface="Arial" charset="0"/>
              </a:rPr>
              <a:t>.</a:t>
            </a:r>
            <a:endParaRPr lang="ru-RU" sz="2400" dirty="0">
              <a:solidFill>
                <a:schemeClr val="tx2">
                  <a:lumMod val="75000"/>
                </a:schemeClr>
              </a:solidFill>
              <a:latin typeface="+mn-lt"/>
              <a:cs typeface="Arial" charset="0"/>
            </a:endParaRPr>
          </a:p>
        </p:txBody>
      </p:sp>
      <p:sp>
        <p:nvSpPr>
          <p:cNvPr id="28675" name="TextBox 5">
            <a:extLst>
              <a:ext uri="{FF2B5EF4-FFF2-40B4-BE49-F238E27FC236}">
                <a16:creationId xmlns:a16="http://schemas.microsoft.com/office/drawing/2014/main" xmlns="" id="{A8756821-2D95-4473-A2C8-43225A8F6A2A}"/>
              </a:ext>
            </a:extLst>
          </p:cNvPr>
          <p:cNvSpPr txBox="1">
            <a:spLocks noChangeArrowheads="1"/>
          </p:cNvSpPr>
          <p:nvPr/>
        </p:nvSpPr>
        <p:spPr bwMode="auto">
          <a:xfrm>
            <a:off x="990600" y="685800"/>
            <a:ext cx="662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endParaRPr lang="ru-RU" altLang="ru-RU" sz="1600"/>
          </a:p>
        </p:txBody>
      </p:sp>
      <p:sp>
        <p:nvSpPr>
          <p:cNvPr id="36868" name="TextBox 6">
            <a:extLst>
              <a:ext uri="{FF2B5EF4-FFF2-40B4-BE49-F238E27FC236}">
                <a16:creationId xmlns:a16="http://schemas.microsoft.com/office/drawing/2014/main" xmlns="" id="{1C6CE478-F779-4A70-B3E5-B106F34A615E}"/>
              </a:ext>
            </a:extLst>
          </p:cNvPr>
          <p:cNvSpPr txBox="1">
            <a:spLocks noChangeArrowheads="1"/>
          </p:cNvSpPr>
          <p:nvPr/>
        </p:nvSpPr>
        <p:spPr bwMode="auto">
          <a:xfrm>
            <a:off x="0" y="0"/>
            <a:ext cx="9144000" cy="579438"/>
          </a:xfrm>
          <a:prstGeom prst="rect">
            <a:avLst/>
          </a:prstGeom>
          <a:solidFill>
            <a:schemeClr val="accent5">
              <a:lumMod val="40000"/>
              <a:lumOff val="60000"/>
            </a:schemeClr>
          </a:solidFill>
          <a:ln w="9525">
            <a:noFill/>
            <a:miter lim="800000"/>
            <a:headEnd/>
            <a:tailEnd/>
          </a:ln>
        </p:spPr>
        <p:txBody>
          <a:bodyPr>
            <a:spAutoFit/>
          </a:bodyPr>
          <a:lstStyle/>
          <a:p>
            <a:pPr>
              <a:defRPr/>
            </a:pPr>
            <a:r>
              <a:rPr lang="en-US" sz="3200" b="1" dirty="0">
                <a:solidFill>
                  <a:srgbClr val="CC0000"/>
                </a:solidFill>
                <a:latin typeface="Arial" charset="0"/>
                <a:cs typeface="Arial" charset="0"/>
              </a:rPr>
              <a:t> </a:t>
            </a:r>
            <a:r>
              <a:rPr lang="en-US" sz="3200" b="1" dirty="0" err="1">
                <a:solidFill>
                  <a:schemeClr val="tx2">
                    <a:lumMod val="75000"/>
                  </a:schemeClr>
                </a:solidFill>
                <a:latin typeface="Arial" charset="0"/>
                <a:cs typeface="Arial" charset="0"/>
              </a:rPr>
              <a:t>Pharmacodynamics</a:t>
            </a:r>
            <a:r>
              <a:rPr lang="en-US" sz="3200" b="1" dirty="0">
                <a:solidFill>
                  <a:schemeClr val="tx2">
                    <a:lumMod val="75000"/>
                  </a:schemeClr>
                </a:solidFill>
                <a:latin typeface="Arial" charset="0"/>
                <a:cs typeface="Arial" charset="0"/>
              </a:rPr>
              <a:t> of </a:t>
            </a:r>
            <a:r>
              <a:rPr lang="en-US" sz="3200" b="1" dirty="0" err="1">
                <a:solidFill>
                  <a:schemeClr val="tx2">
                    <a:lumMod val="75000"/>
                  </a:schemeClr>
                </a:solidFill>
                <a:latin typeface="Arial" charset="0"/>
                <a:cs typeface="Arial" charset="0"/>
              </a:rPr>
              <a:t>Amrinone</a:t>
            </a:r>
            <a:endParaRPr lang="ru-RU" sz="3200" dirty="0">
              <a:solidFill>
                <a:schemeClr val="tx2">
                  <a:lumMod val="75000"/>
                </a:schemeClr>
              </a:solidFill>
              <a:latin typeface="Arial" charset="0"/>
              <a:cs typeface="Arial" charset="0"/>
            </a:endParaRPr>
          </a:p>
        </p:txBody>
      </p:sp>
      <p:sp>
        <p:nvSpPr>
          <p:cNvPr id="6" name="TextBox 3">
            <a:extLst>
              <a:ext uri="{FF2B5EF4-FFF2-40B4-BE49-F238E27FC236}">
                <a16:creationId xmlns:a16="http://schemas.microsoft.com/office/drawing/2014/main" xmlns="" id="{9EF86D83-45D2-4230-AD7A-A69D8F177E1A}"/>
              </a:ext>
            </a:extLst>
          </p:cNvPr>
          <p:cNvSpPr txBox="1">
            <a:spLocks noChangeArrowheads="1"/>
          </p:cNvSpPr>
          <p:nvPr/>
        </p:nvSpPr>
        <p:spPr bwMode="auto">
          <a:xfrm>
            <a:off x="0" y="3581400"/>
            <a:ext cx="9144000" cy="584200"/>
          </a:xfrm>
          <a:prstGeom prst="rect">
            <a:avLst/>
          </a:prstGeom>
          <a:solidFill>
            <a:schemeClr val="accent5">
              <a:lumMod val="40000"/>
              <a:lumOff val="60000"/>
            </a:schemeClr>
          </a:solidFill>
          <a:ln w="9525">
            <a:noFill/>
            <a:miter lim="800000"/>
            <a:headEnd/>
            <a:tailEnd/>
          </a:ln>
        </p:spPr>
        <p:txBody>
          <a:bodyPr>
            <a:spAutoFit/>
          </a:bodyPr>
          <a:lstStyle/>
          <a:p>
            <a:pPr>
              <a:defRPr/>
            </a:pPr>
            <a:r>
              <a:rPr lang="en-US" sz="3200" b="1" dirty="0">
                <a:solidFill>
                  <a:schemeClr val="tx2">
                    <a:lumMod val="75000"/>
                  </a:schemeClr>
                </a:solidFill>
                <a:latin typeface="Arial" charset="0"/>
                <a:cs typeface="Arial" charset="0"/>
              </a:rPr>
              <a:t>Adverse effects of  </a:t>
            </a:r>
            <a:r>
              <a:rPr lang="en-US" sz="3200" b="1" dirty="0" err="1">
                <a:solidFill>
                  <a:schemeClr val="tx2">
                    <a:lumMod val="75000"/>
                  </a:schemeClr>
                </a:solidFill>
                <a:latin typeface="Arial" charset="0"/>
                <a:cs typeface="Arial" charset="0"/>
              </a:rPr>
              <a:t>Amrinon</a:t>
            </a:r>
            <a:endParaRPr lang="ru-RU" sz="3200" b="1" dirty="0">
              <a:solidFill>
                <a:schemeClr val="tx2">
                  <a:lumMod val="75000"/>
                </a:schemeClr>
              </a:solidFill>
              <a:latin typeface="Arial" charset="0"/>
              <a:cs typeface="Arial" charset="0"/>
            </a:endParaRPr>
          </a:p>
        </p:txBody>
      </p:sp>
      <p:sp>
        <p:nvSpPr>
          <p:cNvPr id="7" name="Прямоугольник 6">
            <a:extLst>
              <a:ext uri="{FF2B5EF4-FFF2-40B4-BE49-F238E27FC236}">
                <a16:creationId xmlns:a16="http://schemas.microsoft.com/office/drawing/2014/main" xmlns="" id="{D0E8D557-BEA5-4A38-9D65-06ECA4AB6537}"/>
              </a:ext>
            </a:extLst>
          </p:cNvPr>
          <p:cNvSpPr/>
          <p:nvPr/>
        </p:nvSpPr>
        <p:spPr>
          <a:xfrm>
            <a:off x="0" y="4114800"/>
            <a:ext cx="9144000" cy="923925"/>
          </a:xfrm>
          <a:prstGeom prst="rect">
            <a:avLst/>
          </a:prstGeom>
          <a:solidFill>
            <a:schemeClr val="accent1">
              <a:lumMod val="20000"/>
              <a:lumOff val="80000"/>
            </a:schemeClr>
          </a:solidFill>
        </p:spPr>
        <p:txBody>
          <a:bodyPr>
            <a:spAutoFit/>
          </a:bodyPr>
          <a:lstStyle/>
          <a:p>
            <a:pPr algn="l">
              <a:defRPr/>
            </a:pPr>
            <a:r>
              <a:rPr lang="en-US" b="1" dirty="0">
                <a:solidFill>
                  <a:schemeClr val="tx2">
                    <a:lumMod val="75000"/>
                  </a:schemeClr>
                </a:solidFill>
                <a:latin typeface="Arial" charset="0"/>
                <a:cs typeface="Arial" charset="0"/>
              </a:rPr>
              <a:t>    Thrombocytopenia</a:t>
            </a:r>
            <a:r>
              <a:rPr lang="en-US" dirty="0">
                <a:solidFill>
                  <a:schemeClr val="tx2">
                    <a:lumMod val="75000"/>
                  </a:schemeClr>
                </a:solidFill>
                <a:latin typeface="Arial" charset="0"/>
                <a:cs typeface="Arial" charset="0"/>
              </a:rPr>
              <a:t> is the most prominent and dose related side effect. It is mostly transient and asymptomatic.</a:t>
            </a:r>
          </a:p>
          <a:p>
            <a:pPr algn="l">
              <a:defRPr/>
            </a:pPr>
            <a:r>
              <a:rPr lang="en-US" b="1" dirty="0">
                <a:solidFill>
                  <a:schemeClr val="tx2">
                    <a:lumMod val="75000"/>
                  </a:schemeClr>
                </a:solidFill>
                <a:latin typeface="Arial" charset="0"/>
                <a:cs typeface="Arial" charset="0"/>
              </a:rPr>
              <a:t>    Nausea, diarrhea, abdominal pain, liver damage, fever and arrhythmias.</a:t>
            </a:r>
            <a:endParaRPr lang="en-US" dirty="0">
              <a:solidFill>
                <a:schemeClr val="tx2">
                  <a:lumMod val="75000"/>
                </a:schemeClr>
              </a:solidFill>
              <a:latin typeface="Arial" charset="0"/>
              <a:cs typeface="Arial" charset="0"/>
            </a:endParaRPr>
          </a:p>
        </p:txBody>
      </p:sp>
      <p:pic>
        <p:nvPicPr>
          <p:cNvPr id="28679" name="Picture 5" descr="images (23)">
            <a:extLst>
              <a:ext uri="{FF2B5EF4-FFF2-40B4-BE49-F238E27FC236}">
                <a16:creationId xmlns:a16="http://schemas.microsoft.com/office/drawing/2014/main" xmlns="" id="{08A1EA27-FCAE-4478-B4A3-D52F01D02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4921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a:extLst>
              <a:ext uri="{FF2B5EF4-FFF2-40B4-BE49-F238E27FC236}">
                <a16:creationId xmlns:a16="http://schemas.microsoft.com/office/drawing/2014/main" xmlns="" id="{9932B059-18D8-4478-92F3-DCE7AF131AA9}"/>
              </a:ext>
            </a:extLst>
          </p:cNvPr>
          <p:cNvSpPr/>
          <p:nvPr/>
        </p:nvSpPr>
        <p:spPr>
          <a:xfrm>
            <a:off x="4876800" y="5029200"/>
            <a:ext cx="4267200" cy="646113"/>
          </a:xfrm>
          <a:prstGeom prst="rect">
            <a:avLst/>
          </a:prstGeom>
          <a:solidFill>
            <a:schemeClr val="accent5">
              <a:lumMod val="40000"/>
              <a:lumOff val="60000"/>
            </a:schemeClr>
          </a:solidFill>
        </p:spPr>
        <p:txBody>
          <a:bodyPr>
            <a:spAutoFit/>
          </a:bodyPr>
          <a:lstStyle/>
          <a:p>
            <a:pPr>
              <a:defRPr/>
            </a:pPr>
            <a:r>
              <a:rPr lang="en-US" b="1" dirty="0" err="1">
                <a:solidFill>
                  <a:schemeClr val="tx2">
                    <a:lumMod val="75000"/>
                  </a:schemeClr>
                </a:solidFill>
                <a:latin typeface="Arial" charset="0"/>
                <a:cs typeface="Arial" charset="0"/>
              </a:rPr>
              <a:t>Milrinone</a:t>
            </a:r>
            <a:r>
              <a:rPr lang="en-US" dirty="0">
                <a:solidFill>
                  <a:schemeClr val="tx2">
                    <a:lumMod val="75000"/>
                  </a:schemeClr>
                </a:solidFill>
                <a:latin typeface="Arial" charset="0"/>
                <a:cs typeface="Arial" charset="0"/>
              </a:rPr>
              <a:t> </a:t>
            </a:r>
          </a:p>
          <a:p>
            <a:pPr>
              <a:defRPr/>
            </a:pPr>
            <a:r>
              <a:rPr lang="en-US" dirty="0">
                <a:solidFill>
                  <a:schemeClr val="tx2">
                    <a:lumMod val="75000"/>
                  </a:schemeClr>
                </a:solidFill>
                <a:latin typeface="Arial" charset="0"/>
                <a:cs typeface="Arial" charset="0"/>
              </a:rPr>
              <a:t>related to </a:t>
            </a:r>
            <a:r>
              <a:rPr lang="en-US" dirty="0" err="1">
                <a:solidFill>
                  <a:schemeClr val="tx2">
                    <a:lumMod val="75000"/>
                  </a:schemeClr>
                </a:solidFill>
                <a:latin typeface="Arial" charset="0"/>
                <a:cs typeface="Arial" charset="0"/>
              </a:rPr>
              <a:t>Amrinone</a:t>
            </a:r>
            <a:endParaRPr lang="ru-RU" dirty="0">
              <a:solidFill>
                <a:schemeClr val="tx2">
                  <a:lumMod val="75000"/>
                </a:schemeClr>
              </a:solidFill>
              <a:latin typeface="Arial" charset="0"/>
              <a:cs typeface="Arial" charset="0"/>
            </a:endParaRPr>
          </a:p>
        </p:txBody>
      </p:sp>
      <p:sp>
        <p:nvSpPr>
          <p:cNvPr id="10" name="Прямоугольник 9">
            <a:extLst>
              <a:ext uri="{FF2B5EF4-FFF2-40B4-BE49-F238E27FC236}">
                <a16:creationId xmlns:a16="http://schemas.microsoft.com/office/drawing/2014/main" xmlns="" id="{3A62F790-BC25-4C28-9A0B-814A114C8FCA}"/>
              </a:ext>
            </a:extLst>
          </p:cNvPr>
          <p:cNvSpPr/>
          <p:nvPr/>
        </p:nvSpPr>
        <p:spPr>
          <a:xfrm>
            <a:off x="4876800" y="5715000"/>
            <a:ext cx="4267200" cy="1077913"/>
          </a:xfrm>
          <a:prstGeom prst="rect">
            <a:avLst/>
          </a:prstGeom>
          <a:solidFill>
            <a:schemeClr val="accent1">
              <a:lumMod val="20000"/>
              <a:lumOff val="80000"/>
            </a:schemeClr>
          </a:solidFill>
        </p:spPr>
        <p:txBody>
          <a:bodyPr>
            <a:spAutoFit/>
          </a:bodyPr>
          <a:lstStyle/>
          <a:p>
            <a:pPr algn="l">
              <a:defRPr/>
            </a:pPr>
            <a:r>
              <a:rPr lang="en-US" sz="1600" dirty="0">
                <a:solidFill>
                  <a:schemeClr val="tx2">
                    <a:lumMod val="75000"/>
                  </a:schemeClr>
                </a:solidFill>
                <a:latin typeface="+mn-lt"/>
                <a:cs typeface="Arial" charset="0"/>
              </a:rPr>
              <a:t>  Has similar action but at least 10 times more potent. Thrombocytopenia is not significant but it is probably more </a:t>
            </a:r>
            <a:r>
              <a:rPr lang="en-US" sz="1600" dirty="0" err="1">
                <a:solidFill>
                  <a:schemeClr val="tx2">
                    <a:lumMod val="75000"/>
                  </a:schemeClr>
                </a:solidFill>
                <a:latin typeface="+mn-lt"/>
                <a:cs typeface="Arial" charset="0"/>
              </a:rPr>
              <a:t>arrhythmogenic</a:t>
            </a:r>
            <a:r>
              <a:rPr lang="en-US" sz="1600" dirty="0">
                <a:solidFill>
                  <a:schemeClr val="tx2">
                    <a:lumMod val="75000"/>
                  </a:schemeClr>
                </a:solidFill>
                <a:latin typeface="+mn-lt"/>
                <a:cs typeface="Arial" charset="0"/>
              </a:rPr>
              <a:t>. It is preferred over </a:t>
            </a:r>
            <a:r>
              <a:rPr lang="en-US" sz="1600" dirty="0" err="1">
                <a:solidFill>
                  <a:schemeClr val="tx2">
                    <a:lumMod val="75000"/>
                  </a:schemeClr>
                </a:solidFill>
                <a:latin typeface="+mn-lt"/>
                <a:cs typeface="Arial" charset="0"/>
              </a:rPr>
              <a:t>amrinone</a:t>
            </a:r>
            <a:r>
              <a:rPr lang="en-US" sz="1600" dirty="0">
                <a:solidFill>
                  <a:schemeClr val="tx2">
                    <a:lumMod val="75000"/>
                  </a:schemeClr>
                </a:solidFill>
                <a:latin typeface="+mn-lt"/>
                <a:cs typeface="Arial" charset="0"/>
              </a:rPr>
              <a:t> for short term use.</a:t>
            </a:r>
            <a:endParaRPr lang="ru-RU" sz="1600" dirty="0">
              <a:solidFill>
                <a:schemeClr val="tx2">
                  <a:lumMod val="75000"/>
                </a:schemeClr>
              </a:solidFill>
              <a:latin typeface="+mn-lt"/>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0CAB252A-1DCF-4340-85FA-0215F94541E3}"/>
              </a:ext>
            </a:extLst>
          </p:cNvPr>
          <p:cNvSpPr>
            <a:spLocks noGrp="1" noChangeArrowheads="1"/>
          </p:cNvSpPr>
          <p:nvPr>
            <p:ph type="title"/>
          </p:nvPr>
        </p:nvSpPr>
        <p:spPr>
          <a:xfrm>
            <a:off x="1752600" y="0"/>
            <a:ext cx="7391400" cy="914400"/>
          </a:xfrm>
          <a:solidFill>
            <a:schemeClr val="tx2">
              <a:lumMod val="40000"/>
              <a:lumOff val="60000"/>
            </a:schemeClr>
          </a:solidFill>
        </p:spPr>
        <p:txBody>
          <a:bodyPr rtlCol="0"/>
          <a:lstStyle/>
          <a:p>
            <a:pPr algn="ctr" eaLnBrk="1" fontAlgn="auto" hangingPunct="1">
              <a:spcAft>
                <a:spcPts val="0"/>
              </a:spcAft>
              <a:defRPr/>
            </a:pPr>
            <a:r>
              <a:rPr lang="it-IT" sz="4000" dirty="0">
                <a:solidFill>
                  <a:schemeClr val="tx2">
                    <a:lumMod val="75000"/>
                  </a:schemeClr>
                </a:solidFill>
              </a:rPr>
              <a:t>2. Adrenomimetics</a:t>
            </a:r>
            <a:endParaRPr lang="ru-RU" sz="4000" dirty="0">
              <a:solidFill>
                <a:schemeClr val="tx2">
                  <a:lumMod val="75000"/>
                </a:schemeClr>
              </a:solidFill>
            </a:endParaRPr>
          </a:p>
        </p:txBody>
      </p:sp>
      <p:sp>
        <p:nvSpPr>
          <p:cNvPr id="7" name="Rectangle 3">
            <a:extLst>
              <a:ext uri="{FF2B5EF4-FFF2-40B4-BE49-F238E27FC236}">
                <a16:creationId xmlns:a16="http://schemas.microsoft.com/office/drawing/2014/main" xmlns="" id="{5CD8BB2F-BBA9-4C2C-9EFE-DC44C3577493}"/>
              </a:ext>
            </a:extLst>
          </p:cNvPr>
          <p:cNvSpPr txBox="1">
            <a:spLocks noChangeArrowheads="1"/>
          </p:cNvSpPr>
          <p:nvPr/>
        </p:nvSpPr>
        <p:spPr>
          <a:xfrm>
            <a:off x="2133600" y="3883270"/>
            <a:ext cx="7391400" cy="3048000"/>
          </a:xfrm>
          <a:prstGeom prst="rect">
            <a:avLst/>
          </a:prstGeom>
          <a:noFill/>
        </p:spPr>
        <p:txBody>
          <a:bodyPr>
            <a:normAutofit fontScale="92500" lnSpcReduction="20000"/>
          </a:bodyPr>
          <a:lstStyle/>
          <a:p>
            <a:pPr marL="342900" indent="-342900" fontAlgn="auto">
              <a:lnSpc>
                <a:spcPct val="80000"/>
              </a:lnSpc>
              <a:spcBef>
                <a:spcPct val="20000"/>
              </a:spcBef>
              <a:spcAft>
                <a:spcPts val="0"/>
              </a:spcAft>
              <a:defRPr/>
            </a:pPr>
            <a:r>
              <a:rPr lang="en-US" sz="2600" b="1" dirty="0">
                <a:solidFill>
                  <a:schemeClr val="accent2">
                    <a:lumMod val="75000"/>
                  </a:schemeClr>
                </a:solidFill>
                <a:latin typeface="+mn-lt"/>
                <a:cs typeface="+mn-cs"/>
              </a:rPr>
              <a:t>                        Dopamine</a:t>
            </a:r>
          </a:p>
          <a:p>
            <a:pPr marL="342900" indent="-342900" algn="l" fontAlgn="auto">
              <a:lnSpc>
                <a:spcPct val="80000"/>
              </a:lnSpc>
              <a:spcBef>
                <a:spcPct val="20000"/>
              </a:spcBef>
              <a:spcAft>
                <a:spcPts val="0"/>
              </a:spcAft>
              <a:defRPr/>
            </a:pPr>
            <a:r>
              <a:rPr lang="en-US" sz="2200" dirty="0">
                <a:solidFill>
                  <a:srgbClr val="002060"/>
                </a:solidFill>
                <a:latin typeface="+mn-lt"/>
                <a:cs typeface="+mn-cs"/>
              </a:rPr>
              <a:t>Receptors: α, β1&gt;β2, D agonist;</a:t>
            </a:r>
          </a:p>
          <a:p>
            <a:pPr marL="342900" indent="-342900" algn="l"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Vascular effects: Vasoconstriction  at higher doses</a:t>
            </a:r>
          </a:p>
          <a:p>
            <a:pPr marL="342900" indent="-342900" algn="l"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Cardiac effects at lower doses:</a:t>
            </a:r>
          </a:p>
          <a:p>
            <a:pPr marL="342900" indent="-342900"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Increase in cardiac output;</a:t>
            </a:r>
          </a:p>
          <a:p>
            <a:pPr marL="342900" indent="-342900"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Increase in heart rate.</a:t>
            </a:r>
          </a:p>
          <a:p>
            <a:pPr marL="342900" indent="-342900" fontAlgn="auto">
              <a:lnSpc>
                <a:spcPct val="80000"/>
              </a:lnSpc>
              <a:spcBef>
                <a:spcPct val="20000"/>
              </a:spcBef>
              <a:spcAft>
                <a:spcPts val="0"/>
              </a:spcAft>
              <a:buFont typeface="Wingdings" pitchFamily="2" charset="2"/>
              <a:buNone/>
              <a:defRPr/>
            </a:pPr>
            <a:r>
              <a:rPr lang="en-US" sz="2200" u="sng" dirty="0">
                <a:solidFill>
                  <a:srgbClr val="002060"/>
                </a:solidFill>
                <a:latin typeface="+mn-lt"/>
                <a:cs typeface="+mn-cs"/>
              </a:rPr>
              <a:t>Uses</a:t>
            </a:r>
            <a:r>
              <a:rPr lang="en-US" sz="2200" dirty="0">
                <a:solidFill>
                  <a:srgbClr val="002060"/>
                </a:solidFill>
                <a:latin typeface="+mn-lt"/>
                <a:cs typeface="+mn-cs"/>
              </a:rPr>
              <a:t>: </a:t>
            </a:r>
          </a:p>
          <a:p>
            <a:pPr marL="342900" indent="-342900" algn="l"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Septic and other types of Shock; </a:t>
            </a:r>
          </a:p>
          <a:p>
            <a:pPr marL="342900" indent="-342900" algn="l"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Renal failure.</a:t>
            </a:r>
          </a:p>
          <a:p>
            <a:pPr marL="342900" indent="-342900" fontAlgn="auto">
              <a:lnSpc>
                <a:spcPct val="80000"/>
              </a:lnSpc>
              <a:spcBef>
                <a:spcPct val="20000"/>
              </a:spcBef>
              <a:spcAft>
                <a:spcPts val="0"/>
              </a:spcAft>
              <a:buFont typeface="Wingdings" pitchFamily="2" charset="2"/>
              <a:buNone/>
              <a:defRPr/>
            </a:pPr>
            <a:r>
              <a:rPr lang="en-US" sz="2200" u="sng" dirty="0">
                <a:solidFill>
                  <a:srgbClr val="002060"/>
                </a:solidFill>
                <a:latin typeface="+mn-lt"/>
                <a:cs typeface="+mn-cs"/>
              </a:rPr>
              <a:t>Side effects: </a:t>
            </a:r>
          </a:p>
          <a:p>
            <a:pPr marL="342900" indent="-342900" algn="l" fontAlgn="auto">
              <a:lnSpc>
                <a:spcPct val="80000"/>
              </a:lnSpc>
              <a:spcBef>
                <a:spcPct val="20000"/>
              </a:spcBef>
              <a:spcAft>
                <a:spcPts val="0"/>
              </a:spcAft>
              <a:buFont typeface="Arial" pitchFamily="34" charset="0"/>
              <a:buChar char="•"/>
              <a:defRPr/>
            </a:pPr>
            <a:r>
              <a:rPr lang="en-US" sz="2200" dirty="0" err="1">
                <a:solidFill>
                  <a:srgbClr val="002060"/>
                </a:solidFill>
                <a:latin typeface="+mn-lt"/>
                <a:cs typeface="+mn-cs"/>
              </a:rPr>
              <a:t>Dysrhythmia</a:t>
            </a:r>
            <a:r>
              <a:rPr lang="en-US" sz="2200" dirty="0">
                <a:solidFill>
                  <a:srgbClr val="002060"/>
                </a:solidFill>
                <a:latin typeface="+mn-lt"/>
                <a:cs typeface="+mn-cs"/>
              </a:rPr>
              <a:t> – </a:t>
            </a:r>
            <a:r>
              <a:rPr lang="en-US" sz="2200" dirty="0" err="1">
                <a:solidFill>
                  <a:srgbClr val="002060"/>
                </a:solidFill>
                <a:latin typeface="+mn-lt"/>
                <a:cs typeface="+mn-cs"/>
              </a:rPr>
              <a:t>atrial</a:t>
            </a:r>
            <a:r>
              <a:rPr lang="en-US" sz="2200" dirty="0">
                <a:solidFill>
                  <a:srgbClr val="002060"/>
                </a:solidFill>
                <a:latin typeface="+mn-lt"/>
                <a:cs typeface="+mn-cs"/>
              </a:rPr>
              <a:t>  fibrillation;</a:t>
            </a:r>
          </a:p>
          <a:p>
            <a:pPr marL="342900" indent="-342900" algn="l" fontAlgn="auto">
              <a:lnSpc>
                <a:spcPct val="80000"/>
              </a:lnSpc>
              <a:spcBef>
                <a:spcPct val="20000"/>
              </a:spcBef>
              <a:spcAft>
                <a:spcPts val="0"/>
              </a:spcAft>
              <a:buFont typeface="Arial" pitchFamily="34" charset="0"/>
              <a:buChar char="•"/>
              <a:defRPr/>
            </a:pPr>
            <a:r>
              <a:rPr lang="en-US" sz="2200" dirty="0">
                <a:solidFill>
                  <a:srgbClr val="002060"/>
                </a:solidFill>
                <a:latin typeface="+mn-lt"/>
                <a:cs typeface="+mn-cs"/>
              </a:rPr>
              <a:t>Vasoconstriction.</a:t>
            </a:r>
            <a:endParaRPr lang="ru-RU" sz="2200" dirty="0">
              <a:solidFill>
                <a:srgbClr val="002060"/>
              </a:solidFill>
              <a:latin typeface="+mn-lt"/>
              <a:cs typeface="+mn-cs"/>
            </a:endParaRPr>
          </a:p>
        </p:txBody>
      </p:sp>
      <p:pic>
        <p:nvPicPr>
          <p:cNvPr id="3" name="Рисунок 2">
            <a:extLst>
              <a:ext uri="{FF2B5EF4-FFF2-40B4-BE49-F238E27FC236}">
                <a16:creationId xmlns:a16="http://schemas.microsoft.com/office/drawing/2014/main" xmlns="" id="{1B74205A-D4E1-440A-B160-5CFD7980F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996169"/>
            <a:ext cx="5676900" cy="2819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xmlns="" id="{0E7E1C25-77D3-4E89-A68D-1F7B98119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
            <a:ext cx="5943600" cy="683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a:extLst>
              <a:ext uri="{FF2B5EF4-FFF2-40B4-BE49-F238E27FC236}">
                <a16:creationId xmlns:a16="http://schemas.microsoft.com/office/drawing/2014/main" xmlns="" id="{E7A094C5-20F9-4CDD-8224-45FAF23F58B5}"/>
              </a:ext>
            </a:extLst>
          </p:cNvPr>
          <p:cNvSpPr>
            <a:spLocks noGrp="1" noChangeArrowheads="1"/>
          </p:cNvSpPr>
          <p:nvPr>
            <p:ph idx="1"/>
          </p:nvPr>
        </p:nvSpPr>
        <p:spPr>
          <a:xfrm>
            <a:off x="6248400" y="685800"/>
            <a:ext cx="2590800" cy="5181600"/>
          </a:xfrm>
        </p:spPr>
        <p:txBody>
          <a:bodyPr rtlCol="0">
            <a:normAutofit/>
          </a:bodyPr>
          <a:lstStyle/>
          <a:p>
            <a:pPr algn="ctr" eaLnBrk="1" fontAlgn="auto" hangingPunct="1">
              <a:spcAft>
                <a:spcPts val="0"/>
              </a:spcAft>
              <a:buFont typeface="Wingdings" pitchFamily="2" charset="2"/>
              <a:buNone/>
              <a:defRPr/>
            </a:pPr>
            <a:r>
              <a:rPr lang="en-US" b="1" dirty="0" err="1">
                <a:solidFill>
                  <a:schemeClr val="accent2">
                    <a:lumMod val="75000"/>
                  </a:schemeClr>
                </a:solidFill>
              </a:rPr>
              <a:t>Dobutamine</a:t>
            </a:r>
            <a:endParaRPr lang="en-US" b="1" dirty="0">
              <a:solidFill>
                <a:schemeClr val="accent2">
                  <a:lumMod val="75000"/>
                </a:schemeClr>
              </a:solidFill>
            </a:endParaRPr>
          </a:p>
          <a:p>
            <a:pPr eaLnBrk="1" fontAlgn="auto" hangingPunct="1">
              <a:spcAft>
                <a:spcPts val="0"/>
              </a:spcAft>
              <a:defRPr/>
            </a:pPr>
            <a:r>
              <a:rPr lang="en-US" sz="1900" dirty="0">
                <a:solidFill>
                  <a:srgbClr val="002060"/>
                </a:solidFill>
              </a:rPr>
              <a:t>Relatively selective </a:t>
            </a:r>
            <a:r>
              <a:rPr lang="el-GR" sz="1900" dirty="0">
                <a:solidFill>
                  <a:srgbClr val="002060"/>
                </a:solidFill>
              </a:rPr>
              <a:t>β</a:t>
            </a:r>
            <a:r>
              <a:rPr lang="en-US" sz="1900" dirty="0">
                <a:solidFill>
                  <a:srgbClr val="002060"/>
                </a:solidFill>
              </a:rPr>
              <a:t>1 agonist with prominent </a:t>
            </a:r>
            <a:r>
              <a:rPr lang="en-US" sz="1900" dirty="0" err="1">
                <a:solidFill>
                  <a:srgbClr val="002060"/>
                </a:solidFill>
              </a:rPr>
              <a:t>inotropic</a:t>
            </a:r>
            <a:r>
              <a:rPr lang="en-US" sz="1900" dirty="0">
                <a:solidFill>
                  <a:srgbClr val="002060"/>
                </a:solidFill>
              </a:rPr>
              <a:t> action. </a:t>
            </a:r>
          </a:p>
          <a:p>
            <a:pPr marL="0" indent="0" eaLnBrk="1" fontAlgn="auto" hangingPunct="1">
              <a:spcAft>
                <a:spcPts val="0"/>
              </a:spcAft>
              <a:buNone/>
              <a:defRPr/>
            </a:pPr>
            <a:r>
              <a:rPr lang="en-US" sz="1900" u="sng" dirty="0">
                <a:solidFill>
                  <a:srgbClr val="002060"/>
                </a:solidFill>
              </a:rPr>
              <a:t>Uses:</a:t>
            </a:r>
          </a:p>
          <a:p>
            <a:pPr eaLnBrk="1" fontAlgn="auto" hangingPunct="1">
              <a:spcAft>
                <a:spcPts val="0"/>
              </a:spcAft>
              <a:defRPr/>
            </a:pPr>
            <a:r>
              <a:rPr lang="en-US" sz="1900" dirty="0">
                <a:solidFill>
                  <a:srgbClr val="002060"/>
                </a:solidFill>
              </a:rPr>
              <a:t>Acute congestive heart failure;</a:t>
            </a:r>
          </a:p>
          <a:p>
            <a:pPr eaLnBrk="1" fontAlgn="auto" hangingPunct="1">
              <a:spcAft>
                <a:spcPts val="0"/>
              </a:spcAft>
              <a:defRPr/>
            </a:pPr>
            <a:r>
              <a:rPr lang="en-US" sz="1900" dirty="0">
                <a:solidFill>
                  <a:srgbClr val="002060"/>
                </a:solidFill>
              </a:rPr>
              <a:t>MI with heart failure;</a:t>
            </a:r>
          </a:p>
          <a:p>
            <a:pPr eaLnBrk="1" fontAlgn="auto" hangingPunct="1">
              <a:spcAft>
                <a:spcPts val="0"/>
              </a:spcAft>
              <a:defRPr/>
            </a:pPr>
            <a:r>
              <a:rPr lang="en-US" sz="1900" dirty="0">
                <a:solidFill>
                  <a:srgbClr val="002060"/>
                </a:solidFill>
              </a:rPr>
              <a:t>Cardiac surgery. </a:t>
            </a:r>
          </a:p>
          <a:p>
            <a:pPr eaLnBrk="1" fontAlgn="auto" hangingPunct="1">
              <a:spcAft>
                <a:spcPts val="0"/>
              </a:spcAft>
              <a:defRPr/>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6B5517A7-601E-43BE-8AFE-93066B701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517"/>
            <a:ext cx="7467600" cy="6866739"/>
          </a:xfrm>
          <a:prstGeom prst="rect">
            <a:avLst/>
          </a:prstGeom>
        </p:spPr>
      </p:pic>
    </p:spTree>
    <p:extLst>
      <p:ext uri="{BB962C8B-B14F-4D97-AF65-F5344CB8AC3E}">
        <p14:creationId xmlns:p14="http://schemas.microsoft.com/office/powerpoint/2010/main" val="205753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794AED5C-C314-4A8D-9D20-CD1386367A13}"/>
              </a:ext>
            </a:extLst>
          </p:cNvPr>
          <p:cNvSpPr>
            <a:spLocks noGrp="1" noChangeArrowheads="1"/>
          </p:cNvSpPr>
          <p:nvPr>
            <p:ph type="title"/>
          </p:nvPr>
        </p:nvSpPr>
        <p:spPr>
          <a:xfrm>
            <a:off x="1752600" y="0"/>
            <a:ext cx="7391400" cy="838200"/>
          </a:xfrm>
          <a:solidFill>
            <a:schemeClr val="tx2">
              <a:lumMod val="40000"/>
              <a:lumOff val="60000"/>
            </a:schemeClr>
          </a:solidFill>
        </p:spPr>
        <p:txBody>
          <a:bodyPr rtlCol="0"/>
          <a:lstStyle/>
          <a:p>
            <a:pPr algn="ctr" eaLnBrk="1" fontAlgn="auto" hangingPunct="1">
              <a:spcAft>
                <a:spcPts val="0"/>
              </a:spcAft>
              <a:defRPr/>
            </a:pPr>
            <a:r>
              <a:rPr lang="it-IT" dirty="0">
                <a:solidFill>
                  <a:schemeClr val="tx2">
                    <a:lumMod val="75000"/>
                  </a:schemeClr>
                </a:solidFill>
              </a:rPr>
              <a:t>3. C</a:t>
            </a:r>
            <a:r>
              <a:rPr lang="en-US" dirty="0" err="1">
                <a:solidFill>
                  <a:schemeClr val="tx2">
                    <a:lumMod val="75000"/>
                  </a:schemeClr>
                </a:solidFill>
              </a:rPr>
              <a:t>alcium</a:t>
            </a:r>
            <a:r>
              <a:rPr lang="en-US" dirty="0">
                <a:solidFill>
                  <a:schemeClr val="tx2">
                    <a:lumMod val="75000"/>
                  </a:schemeClr>
                </a:solidFill>
              </a:rPr>
              <a:t> </a:t>
            </a:r>
            <a:r>
              <a:rPr lang="en-US" dirty="0" err="1">
                <a:solidFill>
                  <a:schemeClr val="tx2">
                    <a:lumMod val="75000"/>
                  </a:schemeClr>
                </a:solidFill>
              </a:rPr>
              <a:t>sensitisers</a:t>
            </a:r>
            <a:endParaRPr lang="ru-RU" dirty="0">
              <a:solidFill>
                <a:schemeClr val="tx2">
                  <a:lumMod val="75000"/>
                </a:schemeClr>
              </a:solidFill>
            </a:endParaRPr>
          </a:p>
        </p:txBody>
      </p:sp>
      <p:sp>
        <p:nvSpPr>
          <p:cNvPr id="41987" name="Rectangle 3">
            <a:extLst>
              <a:ext uri="{FF2B5EF4-FFF2-40B4-BE49-F238E27FC236}">
                <a16:creationId xmlns:a16="http://schemas.microsoft.com/office/drawing/2014/main" xmlns="" id="{6D1C9F13-898A-4B9C-909D-A9E32168444D}"/>
              </a:ext>
            </a:extLst>
          </p:cNvPr>
          <p:cNvSpPr>
            <a:spLocks noGrp="1" noChangeArrowheads="1"/>
          </p:cNvSpPr>
          <p:nvPr>
            <p:ph idx="1"/>
          </p:nvPr>
        </p:nvSpPr>
        <p:spPr>
          <a:xfrm>
            <a:off x="1676400" y="1143000"/>
            <a:ext cx="7467600" cy="5257800"/>
          </a:xfrm>
        </p:spPr>
        <p:txBody>
          <a:bodyPr rtlCol="0">
            <a:normAutofit lnSpcReduction="10000"/>
          </a:bodyPr>
          <a:lstStyle/>
          <a:p>
            <a:pPr algn="ctr" eaLnBrk="1" fontAlgn="auto" hangingPunct="1">
              <a:lnSpc>
                <a:spcPct val="80000"/>
              </a:lnSpc>
              <a:spcAft>
                <a:spcPts val="0"/>
              </a:spcAft>
              <a:buFont typeface="Arial" panose="020B0604020202020204" pitchFamily="34" charset="0"/>
              <a:buNone/>
              <a:defRPr/>
            </a:pPr>
            <a:r>
              <a:rPr lang="en-US" sz="1800" dirty="0">
                <a:solidFill>
                  <a:schemeClr val="accent2">
                    <a:lumMod val="75000"/>
                  </a:schemeClr>
                </a:solidFill>
              </a:rPr>
              <a:t> </a:t>
            </a:r>
            <a:r>
              <a:rPr lang="en-US" sz="3600" b="1" dirty="0" err="1">
                <a:solidFill>
                  <a:schemeClr val="accent2">
                    <a:lumMod val="75000"/>
                  </a:schemeClr>
                </a:solidFill>
              </a:rPr>
              <a:t>Levosimendan</a:t>
            </a:r>
            <a:endParaRPr lang="en-US" sz="3600" b="1" dirty="0">
              <a:solidFill>
                <a:schemeClr val="accent2">
                  <a:lumMod val="75000"/>
                </a:schemeClr>
              </a:solidFill>
            </a:endParaRPr>
          </a:p>
          <a:p>
            <a:pPr eaLnBrk="1" fontAlgn="auto" hangingPunct="1">
              <a:lnSpc>
                <a:spcPct val="80000"/>
              </a:lnSpc>
              <a:spcAft>
                <a:spcPts val="0"/>
              </a:spcAft>
              <a:buFont typeface="Wingdings" pitchFamily="2" charset="2"/>
              <a:buNone/>
              <a:defRPr/>
            </a:pPr>
            <a:r>
              <a:rPr lang="en-US" sz="2300" dirty="0">
                <a:solidFill>
                  <a:schemeClr val="accent5">
                    <a:lumMod val="50000"/>
                  </a:schemeClr>
                </a:solidFill>
              </a:rPr>
              <a:t>1. It exerts its positive </a:t>
            </a:r>
            <a:r>
              <a:rPr lang="en-US" sz="2300" dirty="0" err="1">
                <a:solidFill>
                  <a:schemeClr val="accent5">
                    <a:lumMod val="50000"/>
                  </a:schemeClr>
                </a:solidFill>
              </a:rPr>
              <a:t>inotropic</a:t>
            </a:r>
            <a:r>
              <a:rPr lang="en-US" sz="2300" dirty="0">
                <a:solidFill>
                  <a:schemeClr val="accent5">
                    <a:lumMod val="50000"/>
                  </a:schemeClr>
                </a:solidFill>
              </a:rPr>
              <a:t> effect by </a:t>
            </a:r>
            <a:r>
              <a:rPr lang="en-US" sz="2300" b="1" u="sng" dirty="0">
                <a:solidFill>
                  <a:srgbClr val="CC0000"/>
                </a:solidFill>
              </a:rPr>
              <a:t>increasing calcium</a:t>
            </a:r>
            <a:r>
              <a:rPr lang="en-US" sz="2300" b="1" dirty="0">
                <a:solidFill>
                  <a:srgbClr val="CC0000"/>
                </a:solidFill>
              </a:rPr>
              <a:t> </a:t>
            </a:r>
            <a:r>
              <a:rPr lang="en-US" sz="2300" b="1" u="sng" dirty="0">
                <a:solidFill>
                  <a:srgbClr val="CC0000"/>
                </a:solidFill>
              </a:rPr>
              <a:t>sensitivity </a:t>
            </a:r>
            <a:r>
              <a:rPr lang="en-US" sz="2300" dirty="0">
                <a:solidFill>
                  <a:schemeClr val="accent5">
                    <a:lumMod val="50000"/>
                  </a:schemeClr>
                </a:solidFill>
              </a:rPr>
              <a:t>of </a:t>
            </a:r>
            <a:r>
              <a:rPr lang="en-US" sz="2300" dirty="0" err="1">
                <a:solidFill>
                  <a:schemeClr val="accent5">
                    <a:lumMod val="50000"/>
                  </a:schemeClr>
                </a:solidFill>
              </a:rPr>
              <a:t>cardiomyocytes</a:t>
            </a:r>
            <a:r>
              <a:rPr lang="en-US" sz="2300" dirty="0">
                <a:solidFill>
                  <a:schemeClr val="accent5">
                    <a:lumMod val="50000"/>
                  </a:schemeClr>
                </a:solidFill>
              </a:rPr>
              <a:t> by </a:t>
            </a:r>
            <a:r>
              <a:rPr lang="en-US" sz="2300" dirty="0">
                <a:solidFill>
                  <a:srgbClr val="CC0000"/>
                </a:solidFill>
              </a:rPr>
              <a:t>binding to cardiac </a:t>
            </a:r>
            <a:r>
              <a:rPr lang="en-US" sz="2300" dirty="0" err="1">
                <a:solidFill>
                  <a:srgbClr val="CC0000"/>
                </a:solidFill>
              </a:rPr>
              <a:t>troponin</a:t>
            </a:r>
            <a:r>
              <a:rPr lang="en-US" sz="2300" dirty="0">
                <a:solidFill>
                  <a:srgbClr val="CC0000"/>
                </a:solidFill>
              </a:rPr>
              <a:t> C</a:t>
            </a:r>
            <a:r>
              <a:rPr lang="en-US" sz="2300" dirty="0"/>
              <a:t>  </a:t>
            </a:r>
            <a:r>
              <a:rPr lang="en-US" sz="2300" dirty="0">
                <a:solidFill>
                  <a:schemeClr val="accent5">
                    <a:lumMod val="50000"/>
                  </a:schemeClr>
                </a:solidFill>
              </a:rPr>
              <a:t>in a calcium-dependent manner.</a:t>
            </a:r>
          </a:p>
          <a:p>
            <a:pPr eaLnBrk="1" fontAlgn="auto" hangingPunct="1">
              <a:lnSpc>
                <a:spcPct val="80000"/>
              </a:lnSpc>
              <a:spcAft>
                <a:spcPts val="0"/>
              </a:spcAft>
              <a:buFont typeface="Wingdings" pitchFamily="2" charset="2"/>
              <a:buNone/>
              <a:defRPr/>
            </a:pPr>
            <a:r>
              <a:rPr lang="en-US" sz="2300" dirty="0">
                <a:solidFill>
                  <a:schemeClr val="accent5">
                    <a:lumMod val="50000"/>
                  </a:schemeClr>
                </a:solidFill>
              </a:rPr>
              <a:t>2. It also has a </a:t>
            </a:r>
            <a:r>
              <a:rPr lang="en-US" sz="2300" dirty="0" err="1">
                <a:solidFill>
                  <a:srgbClr val="CC0000"/>
                </a:solidFill>
              </a:rPr>
              <a:t>vasodilatory</a:t>
            </a:r>
            <a:r>
              <a:rPr lang="en-US" sz="2300" dirty="0">
                <a:solidFill>
                  <a:srgbClr val="CC0000"/>
                </a:solidFill>
              </a:rPr>
              <a:t> effect,</a:t>
            </a:r>
            <a:r>
              <a:rPr lang="en-US" sz="2300" dirty="0"/>
              <a:t> </a:t>
            </a:r>
            <a:r>
              <a:rPr lang="en-US" sz="2300" dirty="0">
                <a:solidFill>
                  <a:schemeClr val="accent5">
                    <a:lumMod val="50000"/>
                  </a:schemeClr>
                </a:solidFill>
              </a:rPr>
              <a:t>by opening ATP-sensitive</a:t>
            </a:r>
          </a:p>
          <a:p>
            <a:pPr eaLnBrk="1" fontAlgn="auto" hangingPunct="1">
              <a:lnSpc>
                <a:spcPct val="80000"/>
              </a:lnSpc>
              <a:spcAft>
                <a:spcPts val="0"/>
              </a:spcAft>
              <a:buFont typeface="Wingdings" pitchFamily="2" charset="2"/>
              <a:buNone/>
              <a:defRPr/>
            </a:pPr>
            <a:r>
              <a:rPr lang="en-US" sz="2300" dirty="0">
                <a:solidFill>
                  <a:schemeClr val="accent5">
                    <a:lumMod val="50000"/>
                  </a:schemeClr>
                </a:solidFill>
              </a:rPr>
              <a:t>     potassium channels in vascular smooth muscle  to cause smooth muscle relaxation. </a:t>
            </a:r>
          </a:p>
          <a:p>
            <a:pPr eaLnBrk="1" fontAlgn="auto" hangingPunct="1">
              <a:lnSpc>
                <a:spcPct val="80000"/>
              </a:lnSpc>
              <a:spcAft>
                <a:spcPts val="0"/>
              </a:spcAft>
              <a:buFont typeface="Wingdings" pitchFamily="2" charset="2"/>
              <a:buNone/>
              <a:defRPr/>
            </a:pPr>
            <a:r>
              <a:rPr lang="en-US" sz="2300" dirty="0">
                <a:solidFill>
                  <a:schemeClr val="accent5">
                    <a:lumMod val="50000"/>
                  </a:schemeClr>
                </a:solidFill>
              </a:rPr>
              <a:t>3. The </a:t>
            </a:r>
            <a:r>
              <a:rPr lang="en-US" sz="2300" dirty="0">
                <a:solidFill>
                  <a:srgbClr val="CC0000"/>
                </a:solidFill>
              </a:rPr>
              <a:t>combined </a:t>
            </a:r>
            <a:r>
              <a:rPr lang="en-US" sz="2300" dirty="0" err="1">
                <a:solidFill>
                  <a:srgbClr val="CC0000"/>
                </a:solidFill>
              </a:rPr>
              <a:t>inotropic</a:t>
            </a:r>
            <a:r>
              <a:rPr lang="en-US" sz="2300" dirty="0">
                <a:solidFill>
                  <a:srgbClr val="CC0000"/>
                </a:solidFill>
              </a:rPr>
              <a:t> and </a:t>
            </a:r>
            <a:r>
              <a:rPr lang="en-US" sz="2300" dirty="0" err="1">
                <a:solidFill>
                  <a:srgbClr val="CC0000"/>
                </a:solidFill>
              </a:rPr>
              <a:t>vasodilatory</a:t>
            </a:r>
            <a:r>
              <a:rPr lang="en-US" sz="2300" dirty="0"/>
              <a:t> </a:t>
            </a:r>
            <a:r>
              <a:rPr lang="en-US" sz="2300" dirty="0">
                <a:solidFill>
                  <a:schemeClr val="accent5">
                    <a:lumMod val="50000"/>
                  </a:schemeClr>
                </a:solidFill>
              </a:rPr>
              <a:t>actions result in an increased force of contraction, decreased preload and decreased </a:t>
            </a:r>
            <a:r>
              <a:rPr lang="en-US" sz="2300" dirty="0" err="1">
                <a:solidFill>
                  <a:schemeClr val="accent5">
                    <a:lumMod val="50000"/>
                  </a:schemeClr>
                </a:solidFill>
              </a:rPr>
              <a:t>afterload</a:t>
            </a:r>
            <a:r>
              <a:rPr lang="en-US" sz="2300" dirty="0">
                <a:solidFill>
                  <a:schemeClr val="accent5">
                    <a:lumMod val="50000"/>
                  </a:schemeClr>
                </a:solidFill>
              </a:rPr>
              <a:t>.</a:t>
            </a:r>
          </a:p>
          <a:p>
            <a:pPr eaLnBrk="1" fontAlgn="auto" hangingPunct="1">
              <a:lnSpc>
                <a:spcPct val="80000"/>
              </a:lnSpc>
              <a:spcAft>
                <a:spcPts val="0"/>
              </a:spcAft>
              <a:buFont typeface="Wingdings" pitchFamily="2" charset="2"/>
              <a:buNone/>
              <a:defRPr/>
            </a:pPr>
            <a:r>
              <a:rPr lang="en-US" sz="2300" dirty="0">
                <a:solidFill>
                  <a:schemeClr val="accent5">
                    <a:lumMod val="50000"/>
                  </a:schemeClr>
                </a:solidFill>
              </a:rPr>
              <a:t>4. By opening also the mitochondrial (ATP)-sensitive </a:t>
            </a:r>
            <a:r>
              <a:rPr lang="en-US" sz="2300" dirty="0" smtClean="0">
                <a:solidFill>
                  <a:schemeClr val="accent5">
                    <a:lumMod val="50000"/>
                  </a:schemeClr>
                </a:solidFill>
              </a:rPr>
              <a:t>potassium channels  </a:t>
            </a:r>
            <a:r>
              <a:rPr lang="en-US" sz="2300" dirty="0">
                <a:solidFill>
                  <a:schemeClr val="accent5">
                    <a:lumMod val="50000"/>
                  </a:schemeClr>
                </a:solidFill>
              </a:rPr>
              <a:t>in </a:t>
            </a:r>
            <a:r>
              <a:rPr lang="en-US" sz="2300" dirty="0" err="1">
                <a:solidFill>
                  <a:schemeClr val="accent5">
                    <a:lumMod val="50000"/>
                  </a:schemeClr>
                </a:solidFill>
              </a:rPr>
              <a:t>cardiomyocytes</a:t>
            </a:r>
            <a:r>
              <a:rPr lang="en-US" sz="2300" dirty="0">
                <a:solidFill>
                  <a:schemeClr val="accent5">
                    <a:lumMod val="50000"/>
                  </a:schemeClr>
                </a:solidFill>
              </a:rPr>
              <a:t>, the drug exerts a</a:t>
            </a:r>
            <a:r>
              <a:rPr lang="en-US" sz="2300" dirty="0"/>
              <a:t> </a:t>
            </a:r>
            <a:r>
              <a:rPr lang="en-US" sz="2300" dirty="0" err="1">
                <a:solidFill>
                  <a:srgbClr val="CC0000"/>
                </a:solidFill>
              </a:rPr>
              <a:t>cardioprotective</a:t>
            </a:r>
            <a:r>
              <a:rPr lang="en-US" sz="2300" dirty="0">
                <a:solidFill>
                  <a:srgbClr val="CC0000"/>
                </a:solidFill>
              </a:rPr>
              <a:t> effect.</a:t>
            </a:r>
          </a:p>
          <a:p>
            <a:pPr eaLnBrk="1" fontAlgn="auto" hangingPunct="1">
              <a:lnSpc>
                <a:spcPct val="80000"/>
              </a:lnSpc>
              <a:spcAft>
                <a:spcPts val="0"/>
              </a:spcAft>
              <a:buFont typeface="Wingdings" pitchFamily="2" charset="2"/>
              <a:buNone/>
              <a:defRPr/>
            </a:pPr>
            <a:endParaRPr lang="en-US" sz="2300" dirty="0">
              <a:solidFill>
                <a:srgbClr val="CC0000"/>
              </a:solidFill>
            </a:endParaRPr>
          </a:p>
          <a:p>
            <a:pPr algn="ctr" eaLnBrk="1" fontAlgn="auto" hangingPunct="1">
              <a:lnSpc>
                <a:spcPct val="80000"/>
              </a:lnSpc>
              <a:spcAft>
                <a:spcPts val="0"/>
              </a:spcAft>
              <a:buFont typeface="Wingdings" pitchFamily="2" charset="2"/>
              <a:buNone/>
              <a:defRPr/>
            </a:pPr>
            <a:r>
              <a:rPr lang="en-US" sz="2300" dirty="0">
                <a:solidFill>
                  <a:schemeClr val="accent5">
                    <a:lumMod val="50000"/>
                  </a:schemeClr>
                </a:solidFill>
              </a:rPr>
              <a:t>Common</a:t>
            </a:r>
            <a:r>
              <a:rPr lang="en-US" sz="2300" dirty="0"/>
              <a:t> </a:t>
            </a:r>
            <a:r>
              <a:rPr lang="en-US" sz="2300" b="1" u="sng" dirty="0">
                <a:solidFill>
                  <a:srgbClr val="CC0000"/>
                </a:solidFill>
              </a:rPr>
              <a:t>side effects</a:t>
            </a:r>
            <a:r>
              <a:rPr lang="en-US" sz="2300" dirty="0"/>
              <a:t> </a:t>
            </a:r>
            <a:r>
              <a:rPr lang="en-US" sz="2300" dirty="0">
                <a:solidFill>
                  <a:schemeClr val="accent5">
                    <a:lumMod val="50000"/>
                  </a:schemeClr>
                </a:solidFill>
              </a:rPr>
              <a:t>(about 1%): headache, hypotension, arrhythmias, myocardial ischemia, </a:t>
            </a:r>
            <a:r>
              <a:rPr lang="en-US" sz="2300" dirty="0" err="1">
                <a:solidFill>
                  <a:schemeClr val="accent5">
                    <a:lumMod val="50000"/>
                  </a:schemeClr>
                </a:solidFill>
              </a:rPr>
              <a:t>hypokalemia</a:t>
            </a:r>
            <a:r>
              <a:rPr lang="en-US" sz="2300" dirty="0">
                <a:solidFill>
                  <a:schemeClr val="accent5">
                    <a:lumMod val="50000"/>
                  </a:schemeClr>
                </a:solidFill>
              </a:rPr>
              <a:t> and/or nausea. </a:t>
            </a:r>
            <a:endParaRPr lang="ru-RU" sz="2300" dirty="0">
              <a:solidFill>
                <a:schemeClr val="accent5">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F7709214-6327-49A7-A161-0E333BE83CBA}"/>
              </a:ext>
            </a:extLst>
          </p:cNvPr>
          <p:cNvSpPr>
            <a:spLocks noGrp="1" noChangeArrowheads="1"/>
          </p:cNvSpPr>
          <p:nvPr>
            <p:ph type="title"/>
          </p:nvPr>
        </p:nvSpPr>
        <p:spPr>
          <a:xfrm>
            <a:off x="0" y="0"/>
            <a:ext cx="7086600" cy="914400"/>
          </a:xfrm>
          <a:solidFill>
            <a:schemeClr val="accent4">
              <a:lumMod val="20000"/>
              <a:lumOff val="80000"/>
            </a:schemeClr>
          </a:solidFill>
        </p:spPr>
        <p:txBody>
          <a:bodyPr rtlCol="0">
            <a:normAutofit fontScale="90000"/>
          </a:bodyPr>
          <a:lstStyle/>
          <a:p>
            <a:pPr algn="ctr" eaLnBrk="1" fontAlgn="auto" hangingPunct="1">
              <a:spcAft>
                <a:spcPts val="0"/>
              </a:spcAft>
              <a:defRPr/>
            </a:pPr>
            <a:r>
              <a:rPr lang="ru-RU" dirty="0">
                <a:solidFill>
                  <a:srgbClr val="CC0000"/>
                </a:solidFill>
              </a:rPr>
              <a:t/>
            </a:r>
            <a:br>
              <a:rPr lang="ru-RU" dirty="0">
                <a:solidFill>
                  <a:srgbClr val="CC0000"/>
                </a:solidFill>
              </a:rPr>
            </a:br>
            <a:r>
              <a:rPr lang="en-US" sz="4400" dirty="0">
                <a:solidFill>
                  <a:schemeClr val="accent4">
                    <a:lumMod val="75000"/>
                  </a:schemeClr>
                </a:solidFill>
              </a:rPr>
              <a:t>II. Antiarrhythmic preparations</a:t>
            </a:r>
            <a:r>
              <a:rPr lang="ru-RU" dirty="0">
                <a:solidFill>
                  <a:srgbClr val="CC0000"/>
                </a:solidFill>
              </a:rPr>
              <a:t/>
            </a:r>
            <a:br>
              <a:rPr lang="ru-RU" dirty="0">
                <a:solidFill>
                  <a:srgbClr val="CC0000"/>
                </a:solidFill>
              </a:rPr>
            </a:br>
            <a:r>
              <a:rPr lang="en-US" dirty="0">
                <a:solidFill>
                  <a:srgbClr val="CC0000"/>
                </a:solidFill>
              </a:rPr>
              <a:t>Arrhythmia</a:t>
            </a:r>
          </a:p>
        </p:txBody>
      </p:sp>
      <p:sp>
        <p:nvSpPr>
          <p:cNvPr id="90115" name="Rectangle 3">
            <a:extLst>
              <a:ext uri="{FF2B5EF4-FFF2-40B4-BE49-F238E27FC236}">
                <a16:creationId xmlns:a16="http://schemas.microsoft.com/office/drawing/2014/main" xmlns="" id="{CC829BFA-0BAD-41ED-9889-44B4CAC463BE}"/>
              </a:ext>
            </a:extLst>
          </p:cNvPr>
          <p:cNvSpPr>
            <a:spLocks noGrp="1" noChangeArrowheads="1"/>
          </p:cNvSpPr>
          <p:nvPr>
            <p:ph idx="1"/>
          </p:nvPr>
        </p:nvSpPr>
        <p:spPr>
          <a:xfrm>
            <a:off x="1828800" y="1295400"/>
            <a:ext cx="6934200" cy="2438400"/>
          </a:xfrm>
        </p:spPr>
        <p:txBody>
          <a:bodyPr/>
          <a:lstStyle/>
          <a:p>
            <a:pPr eaLnBrk="1" hangingPunct="1">
              <a:lnSpc>
                <a:spcPct val="90000"/>
              </a:lnSpc>
              <a:buFont typeface="Arial" charset="0"/>
              <a:buChar char="•"/>
              <a:defRPr/>
            </a:pPr>
            <a:r>
              <a:rPr lang="en-US" sz="2000" dirty="0">
                <a:solidFill>
                  <a:schemeClr val="accent4">
                    <a:lumMod val="75000"/>
                  </a:schemeClr>
                </a:solidFill>
              </a:rPr>
              <a:t>Heart condition where disturbances in: </a:t>
            </a:r>
          </a:p>
          <a:p>
            <a:pPr lvl="1" eaLnBrk="1" hangingPunct="1">
              <a:lnSpc>
                <a:spcPct val="90000"/>
              </a:lnSpc>
              <a:buFont typeface="Arial" charset="0"/>
              <a:buChar char="–"/>
              <a:defRPr/>
            </a:pPr>
            <a:r>
              <a:rPr lang="en-US" sz="2000" dirty="0">
                <a:solidFill>
                  <a:schemeClr val="accent4">
                    <a:lumMod val="75000"/>
                  </a:schemeClr>
                </a:solidFill>
              </a:rPr>
              <a:t>Pacemaker impulse formation;</a:t>
            </a:r>
          </a:p>
          <a:p>
            <a:pPr lvl="1" eaLnBrk="1" hangingPunct="1">
              <a:lnSpc>
                <a:spcPct val="90000"/>
              </a:lnSpc>
              <a:buFont typeface="Arial" charset="0"/>
              <a:buChar char="–"/>
              <a:defRPr/>
            </a:pPr>
            <a:r>
              <a:rPr lang="en-US" sz="2000" dirty="0">
                <a:solidFill>
                  <a:schemeClr val="accent4">
                    <a:lumMod val="75000"/>
                  </a:schemeClr>
                </a:solidFill>
              </a:rPr>
              <a:t>Contraction impulse conduction;</a:t>
            </a:r>
          </a:p>
          <a:p>
            <a:pPr lvl="1" eaLnBrk="1" hangingPunct="1">
              <a:lnSpc>
                <a:spcPct val="90000"/>
              </a:lnSpc>
              <a:buFont typeface="Arial" charset="0"/>
              <a:buChar char="–"/>
              <a:defRPr/>
            </a:pPr>
            <a:r>
              <a:rPr lang="en-US" sz="2000" dirty="0">
                <a:solidFill>
                  <a:schemeClr val="accent4">
                    <a:lumMod val="75000"/>
                  </a:schemeClr>
                </a:solidFill>
              </a:rPr>
              <a:t>Combination of the two.</a:t>
            </a:r>
          </a:p>
          <a:p>
            <a:pPr lvl="1" algn="ctr" eaLnBrk="1" hangingPunct="1">
              <a:lnSpc>
                <a:spcPct val="90000"/>
              </a:lnSpc>
              <a:buFont typeface="Wingdings" pitchFamily="2" charset="2"/>
              <a:buNone/>
              <a:defRPr/>
            </a:pPr>
            <a:r>
              <a:rPr lang="en-US" sz="2000" dirty="0">
                <a:solidFill>
                  <a:schemeClr val="accent4">
                    <a:lumMod val="75000"/>
                  </a:schemeClr>
                </a:solidFill>
              </a:rPr>
              <a:t>Results in rate and/or timing of contraction of heart muscle that is insufficient to maintain normal cardiac output (CO).</a:t>
            </a:r>
          </a:p>
          <a:p>
            <a:pPr lvl="1" algn="ctr" eaLnBrk="1" hangingPunct="1">
              <a:lnSpc>
                <a:spcPct val="90000"/>
              </a:lnSpc>
              <a:buFont typeface="Wingdings" pitchFamily="2" charset="2"/>
              <a:buNone/>
              <a:defRPr/>
            </a:pPr>
            <a:r>
              <a:rPr lang="en-US" sz="2000" b="1" i="1" dirty="0">
                <a:solidFill>
                  <a:schemeClr val="accent4">
                    <a:lumMod val="50000"/>
                  </a:schemeClr>
                </a:solidFill>
              </a:rPr>
              <a:t>!!! To understand how </a:t>
            </a:r>
            <a:r>
              <a:rPr lang="en-US" sz="2000" b="1" i="1" dirty="0" err="1">
                <a:solidFill>
                  <a:schemeClr val="accent4">
                    <a:lumMod val="50000"/>
                  </a:schemeClr>
                </a:solidFill>
              </a:rPr>
              <a:t>antiarrhythmic</a:t>
            </a:r>
            <a:r>
              <a:rPr lang="en-US" sz="2000" b="1" i="1" dirty="0">
                <a:solidFill>
                  <a:schemeClr val="accent4">
                    <a:lumMod val="50000"/>
                  </a:schemeClr>
                </a:solidFill>
              </a:rPr>
              <a:t> drugs work, need to understand electrophysiology of normal contraction of heart !!!</a:t>
            </a:r>
          </a:p>
        </p:txBody>
      </p:sp>
      <p:pic>
        <p:nvPicPr>
          <p:cNvPr id="32772" name="Picture 7" descr="images (25)">
            <a:extLst>
              <a:ext uri="{FF2B5EF4-FFF2-40B4-BE49-F238E27FC236}">
                <a16:creationId xmlns:a16="http://schemas.microsoft.com/office/drawing/2014/main" xmlns="" id="{30B55364-5AB5-4F8E-AB0F-A3E72D1E7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0"/>
            <a:ext cx="2174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xmlns="" id="{4C9DAEB9-B34E-4C46-9878-69636A882785}"/>
              </a:ext>
            </a:extLst>
          </p:cNvPr>
          <p:cNvSpPr/>
          <p:nvPr/>
        </p:nvSpPr>
        <p:spPr>
          <a:xfrm>
            <a:off x="2004646" y="4572000"/>
            <a:ext cx="7162800" cy="400050"/>
          </a:xfrm>
          <a:prstGeom prst="rect">
            <a:avLst/>
          </a:prstGeom>
          <a:solidFill>
            <a:schemeClr val="accent2">
              <a:lumMod val="20000"/>
              <a:lumOff val="80000"/>
            </a:schemeClr>
          </a:solidFill>
        </p:spPr>
        <p:txBody>
          <a:bodyPr>
            <a:spAutoFit/>
          </a:bodyPr>
          <a:lstStyle/>
          <a:p>
            <a:pPr>
              <a:defRPr/>
            </a:pPr>
            <a:r>
              <a:rPr lang="en-US" sz="2000" b="1" i="1" dirty="0">
                <a:solidFill>
                  <a:schemeClr val="accent2">
                    <a:lumMod val="75000"/>
                  </a:schemeClr>
                </a:solidFill>
                <a:latin typeface="+mn-lt"/>
                <a:cs typeface="Arial" charset="0"/>
              </a:rPr>
              <a:t>IONIC BASIS OF MEMBRANE ELECTRICAL ACTIVITY</a:t>
            </a:r>
            <a:endParaRPr lang="ru-RU" sz="2000" b="1" dirty="0">
              <a:solidFill>
                <a:schemeClr val="accent2">
                  <a:lumMod val="75000"/>
                </a:schemeClr>
              </a:solidFill>
              <a:latin typeface="+mn-lt"/>
              <a:cs typeface="Arial" charset="0"/>
            </a:endParaRPr>
          </a:p>
        </p:txBody>
      </p:sp>
      <p:sp>
        <p:nvSpPr>
          <p:cNvPr id="7" name="Rectangle 3">
            <a:extLst>
              <a:ext uri="{FF2B5EF4-FFF2-40B4-BE49-F238E27FC236}">
                <a16:creationId xmlns:a16="http://schemas.microsoft.com/office/drawing/2014/main" xmlns="" id="{0DFEB478-33FF-4E58-B158-2DB40090ADC1}"/>
              </a:ext>
            </a:extLst>
          </p:cNvPr>
          <p:cNvSpPr txBox="1">
            <a:spLocks noChangeArrowheads="1"/>
          </p:cNvSpPr>
          <p:nvPr/>
        </p:nvSpPr>
        <p:spPr bwMode="auto">
          <a:xfrm>
            <a:off x="1981200" y="5105400"/>
            <a:ext cx="7162800" cy="1752600"/>
          </a:xfrm>
          <a:prstGeom prst="rect">
            <a:avLst/>
          </a:prstGeom>
          <a:noFill/>
          <a:ln w="9525">
            <a:noFill/>
            <a:miter lim="800000"/>
            <a:headEnd/>
            <a:tailEnd/>
          </a:ln>
        </p:spPr>
        <p:txBody>
          <a:bodyPr/>
          <a:lstStyle/>
          <a:p>
            <a:pPr marL="342900" indent="-342900" algn="l">
              <a:lnSpc>
                <a:spcPct val="90000"/>
              </a:lnSpc>
              <a:spcBef>
                <a:spcPct val="20000"/>
              </a:spcBef>
              <a:buFont typeface="Wingdings" pitchFamily="2" charset="2"/>
              <a:buChar char="Ø"/>
              <a:defRPr/>
            </a:pPr>
            <a:r>
              <a:rPr lang="en-US" sz="2000" i="1" dirty="0" err="1">
                <a:solidFill>
                  <a:schemeClr val="accent2">
                    <a:lumMod val="50000"/>
                  </a:schemeClr>
                </a:solidFill>
                <a:latin typeface="+mn-lt"/>
                <a:cs typeface="+mn-cs"/>
              </a:rPr>
              <a:t>Transmembrane</a:t>
            </a:r>
            <a:r>
              <a:rPr lang="en-US" sz="2000" i="1" dirty="0">
                <a:solidFill>
                  <a:schemeClr val="accent2">
                    <a:lumMod val="50000"/>
                  </a:schemeClr>
                </a:solidFill>
                <a:latin typeface="+mn-lt"/>
                <a:cs typeface="+mn-cs"/>
              </a:rPr>
              <a:t> potential of cardiac cells is determined by the concentrations of the ff. ions:</a:t>
            </a:r>
          </a:p>
          <a:p>
            <a:pPr marL="742950" lvl="1" indent="-285750" algn="l">
              <a:lnSpc>
                <a:spcPct val="90000"/>
              </a:lnSpc>
              <a:spcBef>
                <a:spcPct val="20000"/>
              </a:spcBef>
              <a:buFont typeface="Arial" charset="0"/>
              <a:buChar char="–"/>
              <a:defRPr/>
            </a:pPr>
            <a:r>
              <a:rPr lang="en-US" sz="2000" i="1" dirty="0">
                <a:solidFill>
                  <a:schemeClr val="accent2">
                    <a:lumMod val="50000"/>
                  </a:schemeClr>
                </a:solidFill>
                <a:effectLst>
                  <a:outerShdw blurRad="38100" dist="38100" dir="2700000" algn="tl">
                    <a:srgbClr val="000000">
                      <a:alpha val="43137"/>
                    </a:srgbClr>
                  </a:outerShdw>
                </a:effectLst>
                <a:latin typeface="+mn-lt"/>
                <a:cs typeface="+mn-cs"/>
              </a:rPr>
              <a:t>Sodium, Potassium, Calcium;</a:t>
            </a:r>
          </a:p>
          <a:p>
            <a:pPr marL="342900" indent="-342900" algn="l">
              <a:lnSpc>
                <a:spcPct val="90000"/>
              </a:lnSpc>
              <a:spcBef>
                <a:spcPct val="20000"/>
              </a:spcBef>
              <a:buFont typeface="Wingdings" pitchFamily="2" charset="2"/>
              <a:buChar char="Ø"/>
              <a:defRPr/>
            </a:pPr>
            <a:r>
              <a:rPr lang="en-US" sz="2000" i="1" dirty="0">
                <a:solidFill>
                  <a:schemeClr val="accent2">
                    <a:lumMod val="50000"/>
                  </a:schemeClr>
                </a:solidFill>
                <a:latin typeface="+mn-lt"/>
                <a:cs typeface="+mn-cs"/>
              </a:rPr>
              <a:t>The movement of these ions produces currents that form the basis of the cardiac </a:t>
            </a:r>
            <a:r>
              <a:rPr lang="en-US" sz="2000" i="1" dirty="0">
                <a:solidFill>
                  <a:schemeClr val="accent2">
                    <a:lumMod val="50000"/>
                  </a:schemeClr>
                </a:solidFill>
                <a:effectLst>
                  <a:outerShdw blurRad="38100" dist="38100" dir="2700000" algn="tl">
                    <a:srgbClr val="000000">
                      <a:alpha val="43137"/>
                    </a:srgbClr>
                  </a:outerShdw>
                </a:effectLst>
                <a:latin typeface="+mn-lt"/>
                <a:cs typeface="+mn-cs"/>
              </a:rPr>
              <a:t>action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 calcmode="lin" valueType="num">
                                      <p:cBhvr additive="base">
                                        <p:cTn id="4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xmlns="" id="{3449CB5F-F474-44FB-8772-CEB6B933AA8A}"/>
              </a:ext>
            </a:extLst>
          </p:cNvPr>
          <p:cNvSpPr>
            <a:spLocks noGrp="1" noChangeArrowheads="1"/>
          </p:cNvSpPr>
          <p:nvPr>
            <p:ph type="body" idx="4294967295"/>
          </p:nvPr>
        </p:nvSpPr>
        <p:spPr>
          <a:xfrm>
            <a:off x="0" y="1371600"/>
            <a:ext cx="9144000" cy="3657600"/>
          </a:xfrm>
        </p:spPr>
        <p:txBody>
          <a:bodyPr/>
          <a:lstStyle/>
          <a:p>
            <a:pPr eaLnBrk="1" hangingPunct="1">
              <a:buFont typeface="Wingdings" panose="05000000000000000000" pitchFamily="2" charset="2"/>
              <a:buNone/>
            </a:pPr>
            <a:r>
              <a:rPr lang="ru-RU" altLang="ru-RU" sz="2000" b="1"/>
              <a:t>   </a:t>
            </a:r>
            <a:r>
              <a:rPr lang="en-GB" altLang="ru-RU" sz="2000" b="1"/>
              <a:t>- are preparations increase</a:t>
            </a:r>
            <a:r>
              <a:rPr lang="ru-RU" altLang="ru-RU" sz="2000" b="1"/>
              <a:t> </a:t>
            </a:r>
            <a:r>
              <a:rPr lang="en-GB" altLang="ru-RU" sz="2000" b="1"/>
              <a:t>the force of myocardium contraction and </a:t>
            </a:r>
          </a:p>
          <a:p>
            <a:pPr eaLnBrk="1" hangingPunct="1">
              <a:buFont typeface="Wingdings" panose="05000000000000000000" pitchFamily="2" charset="2"/>
              <a:buNone/>
            </a:pPr>
            <a:r>
              <a:rPr lang="en-GB" altLang="ru-RU" sz="2000" b="1"/>
              <a:t>cardiac output without a significant increase in oxygen consumption.</a:t>
            </a:r>
          </a:p>
        </p:txBody>
      </p:sp>
      <p:sp>
        <p:nvSpPr>
          <p:cNvPr id="7171" name="TextBox 4">
            <a:extLst>
              <a:ext uri="{FF2B5EF4-FFF2-40B4-BE49-F238E27FC236}">
                <a16:creationId xmlns:a16="http://schemas.microsoft.com/office/drawing/2014/main" xmlns="" id="{C5709DE5-ED58-475B-A65C-0B6672824B07}"/>
              </a:ext>
            </a:extLst>
          </p:cNvPr>
          <p:cNvSpPr txBox="1">
            <a:spLocks noChangeArrowheads="1"/>
          </p:cNvSpPr>
          <p:nvPr/>
        </p:nvSpPr>
        <p:spPr bwMode="auto">
          <a:xfrm>
            <a:off x="228600" y="457200"/>
            <a:ext cx="6019800" cy="769938"/>
          </a:xfrm>
          <a:prstGeom prst="rect">
            <a:avLst/>
          </a:prstGeom>
          <a:noFill/>
          <a:ln w="9525">
            <a:noFill/>
            <a:miter lim="800000"/>
            <a:headEnd/>
            <a:tailEnd/>
          </a:ln>
        </p:spPr>
        <p:txBody>
          <a:bodyPr>
            <a:spAutoFit/>
          </a:bodyPr>
          <a:lstStyle/>
          <a:p>
            <a:pPr algn="l">
              <a:defRPr/>
            </a:pPr>
            <a:r>
              <a:rPr lang="en-GB" sz="4400" b="1" u="sng" dirty="0">
                <a:solidFill>
                  <a:schemeClr val="tx2">
                    <a:lumMod val="75000"/>
                  </a:schemeClr>
                </a:solidFill>
                <a:latin typeface="Arial" charset="0"/>
                <a:cs typeface="Arial" charset="0"/>
              </a:rPr>
              <a:t>I. INOTROPIC DRUGS</a:t>
            </a:r>
            <a:endParaRPr lang="ru-RU" sz="4400" u="sng" dirty="0">
              <a:solidFill>
                <a:schemeClr val="tx2">
                  <a:lumMod val="75000"/>
                </a:schemeClr>
              </a:solidFill>
              <a:latin typeface="Arial" charset="0"/>
              <a:cs typeface="Arial" charset="0"/>
            </a:endParaRPr>
          </a:p>
        </p:txBody>
      </p:sp>
      <p:pic>
        <p:nvPicPr>
          <p:cNvPr id="13316" name="Picture 7" descr="images (8)">
            <a:extLst>
              <a:ext uri="{FF2B5EF4-FFF2-40B4-BE49-F238E27FC236}">
                <a16:creationId xmlns:a16="http://schemas.microsoft.com/office/drawing/2014/main" xmlns="" id="{A6FABDD5-CB43-4C72-A51D-43DF6A1BC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0"/>
            <a:ext cx="26781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xmlns="" id="{62DA76D7-D32D-4BCA-A0E8-5E719322907C}"/>
              </a:ext>
            </a:extLst>
          </p:cNvPr>
          <p:cNvSpPr/>
          <p:nvPr/>
        </p:nvSpPr>
        <p:spPr>
          <a:xfrm>
            <a:off x="5240338" y="2209800"/>
            <a:ext cx="3349625" cy="369888"/>
          </a:xfrm>
          <a:prstGeom prst="rect">
            <a:avLst/>
          </a:prstGeom>
        </p:spPr>
        <p:txBody>
          <a:bodyPr wrap="none">
            <a:spAutoFit/>
          </a:bodyPr>
          <a:lstStyle/>
          <a:p>
            <a:pPr>
              <a:defRPr/>
            </a:pPr>
            <a:r>
              <a:rPr lang="en-US" b="1" dirty="0">
                <a:solidFill>
                  <a:schemeClr val="accent2">
                    <a:lumMod val="75000"/>
                  </a:schemeClr>
                </a:solidFill>
                <a:latin typeface="+mn-lt"/>
                <a:cs typeface="Arial" charset="0"/>
              </a:rPr>
              <a:t>Pathogenesis</a:t>
            </a:r>
            <a:r>
              <a:rPr lang="ru-RU" b="1" dirty="0">
                <a:solidFill>
                  <a:schemeClr val="accent2">
                    <a:lumMod val="75000"/>
                  </a:schemeClr>
                </a:solidFill>
                <a:latin typeface="+mn-lt"/>
                <a:cs typeface="Arial" charset="0"/>
              </a:rPr>
              <a:t> </a:t>
            </a:r>
            <a:r>
              <a:rPr lang="en-US" b="1" dirty="0">
                <a:solidFill>
                  <a:schemeClr val="accent2">
                    <a:lumMod val="75000"/>
                  </a:schemeClr>
                </a:solidFill>
                <a:latin typeface="+mn-lt"/>
                <a:cs typeface="Arial" charset="0"/>
              </a:rPr>
              <a:t>of the Heart Failure</a:t>
            </a:r>
            <a:endParaRPr lang="ru-RU" b="1" dirty="0">
              <a:solidFill>
                <a:schemeClr val="accent2">
                  <a:lumMod val="75000"/>
                </a:schemeClr>
              </a:solidFill>
              <a:latin typeface="+mn-lt"/>
              <a:cs typeface="Arial" charset="0"/>
            </a:endParaRPr>
          </a:p>
        </p:txBody>
      </p:sp>
      <p:sp>
        <p:nvSpPr>
          <p:cNvPr id="8" name="Прямоугольник 7">
            <a:extLst>
              <a:ext uri="{FF2B5EF4-FFF2-40B4-BE49-F238E27FC236}">
                <a16:creationId xmlns:a16="http://schemas.microsoft.com/office/drawing/2014/main" xmlns="" id="{795917C4-4F14-4AF6-A0BF-17AE38FF0F6B}"/>
              </a:ext>
            </a:extLst>
          </p:cNvPr>
          <p:cNvSpPr/>
          <p:nvPr/>
        </p:nvSpPr>
        <p:spPr>
          <a:xfrm>
            <a:off x="5029200" y="2590800"/>
            <a:ext cx="3886200" cy="3140075"/>
          </a:xfrm>
          <a:prstGeom prst="rect">
            <a:avLst/>
          </a:prstGeom>
        </p:spPr>
        <p:txBody>
          <a:bodyPr>
            <a:spAutoFit/>
          </a:bodyPr>
          <a:lstStyle/>
          <a:p>
            <a:pPr algn="l">
              <a:defRPr/>
            </a:pPr>
            <a:r>
              <a:rPr lang="en-GB" i="1" dirty="0">
                <a:solidFill>
                  <a:schemeClr val="tx2">
                    <a:lumMod val="75000"/>
                  </a:schemeClr>
                </a:solidFill>
                <a:latin typeface="+mn-lt"/>
                <a:cs typeface="Arial" charset="0"/>
              </a:rPr>
              <a:t>   By further progressing of the disease the compensatory mechanism is exhausted and cardiac insufficiency comes into the </a:t>
            </a:r>
            <a:r>
              <a:rPr lang="en-GB" i="1" u="sng" dirty="0" err="1">
                <a:solidFill>
                  <a:schemeClr val="tx2">
                    <a:lumMod val="75000"/>
                  </a:schemeClr>
                </a:solidFill>
                <a:latin typeface="+mn-lt"/>
                <a:cs typeface="Arial" charset="0"/>
              </a:rPr>
              <a:t>decompensation</a:t>
            </a:r>
            <a:r>
              <a:rPr lang="en-GB" i="1" dirty="0">
                <a:solidFill>
                  <a:schemeClr val="tx2">
                    <a:lumMod val="75000"/>
                  </a:schemeClr>
                </a:solidFill>
                <a:latin typeface="+mn-lt"/>
                <a:cs typeface="Arial" charset="0"/>
              </a:rPr>
              <a:t> stage characterized by </a:t>
            </a:r>
            <a:r>
              <a:rPr lang="en-GB" b="1" i="1" dirty="0">
                <a:solidFill>
                  <a:schemeClr val="tx2">
                    <a:lumMod val="75000"/>
                  </a:schemeClr>
                </a:solidFill>
                <a:latin typeface="+mn-lt"/>
                <a:cs typeface="Arial" charset="0"/>
              </a:rPr>
              <a:t>tachycardia</a:t>
            </a:r>
            <a:r>
              <a:rPr lang="en-GB" i="1" dirty="0">
                <a:solidFill>
                  <a:schemeClr val="tx2">
                    <a:lumMod val="75000"/>
                  </a:schemeClr>
                </a:solidFill>
                <a:latin typeface="+mn-lt"/>
                <a:cs typeface="Arial" charset="0"/>
              </a:rPr>
              <a:t>, </a:t>
            </a:r>
            <a:br>
              <a:rPr lang="en-GB" i="1" dirty="0">
                <a:solidFill>
                  <a:schemeClr val="tx2">
                    <a:lumMod val="75000"/>
                  </a:schemeClr>
                </a:solidFill>
                <a:latin typeface="+mn-lt"/>
                <a:cs typeface="Arial" charset="0"/>
              </a:rPr>
            </a:br>
            <a:r>
              <a:rPr lang="en-GB" b="1" i="1" dirty="0">
                <a:solidFill>
                  <a:schemeClr val="tx2">
                    <a:lumMod val="75000"/>
                  </a:schemeClr>
                </a:solidFill>
                <a:latin typeface="+mn-lt"/>
                <a:cs typeface="Arial" charset="0"/>
              </a:rPr>
              <a:t>increase of the circulating blood volume</a:t>
            </a:r>
            <a:r>
              <a:rPr lang="en-GB" i="1" dirty="0">
                <a:solidFill>
                  <a:schemeClr val="tx2">
                    <a:lumMod val="75000"/>
                  </a:schemeClr>
                </a:solidFill>
                <a:latin typeface="+mn-lt"/>
                <a:cs typeface="Arial" charset="0"/>
              </a:rPr>
              <a:t>, </a:t>
            </a:r>
            <a:r>
              <a:rPr lang="en-GB" b="1" i="1" dirty="0">
                <a:solidFill>
                  <a:schemeClr val="tx2">
                    <a:lumMod val="75000"/>
                  </a:schemeClr>
                </a:solidFill>
                <a:latin typeface="+mn-lt"/>
                <a:cs typeface="Arial" charset="0"/>
              </a:rPr>
              <a:t>increase of the venous pressure</a:t>
            </a:r>
            <a:r>
              <a:rPr lang="en-GB" i="1" dirty="0">
                <a:solidFill>
                  <a:schemeClr val="tx2">
                    <a:lumMod val="75000"/>
                  </a:schemeClr>
                </a:solidFill>
                <a:latin typeface="+mn-lt"/>
                <a:cs typeface="Arial" charset="0"/>
              </a:rPr>
              <a:t>, </a:t>
            </a:r>
            <a:r>
              <a:rPr lang="en-GB" b="1" i="1" dirty="0" err="1">
                <a:solidFill>
                  <a:schemeClr val="tx2">
                    <a:lumMod val="75000"/>
                  </a:schemeClr>
                </a:solidFill>
                <a:latin typeface="+mn-lt"/>
                <a:cs typeface="Arial" charset="0"/>
              </a:rPr>
              <a:t>hemostatic</a:t>
            </a:r>
            <a:r>
              <a:rPr lang="en-GB" b="1" i="1" dirty="0">
                <a:solidFill>
                  <a:schemeClr val="tx2">
                    <a:lumMod val="75000"/>
                  </a:schemeClr>
                </a:solidFill>
                <a:latin typeface="+mn-lt"/>
                <a:cs typeface="Arial" charset="0"/>
              </a:rPr>
              <a:t> phenomena in the systemic circulation</a:t>
            </a:r>
            <a:r>
              <a:rPr lang="en-GB" i="1" dirty="0">
                <a:solidFill>
                  <a:schemeClr val="tx2">
                    <a:lumMod val="75000"/>
                  </a:schemeClr>
                </a:solidFill>
                <a:latin typeface="+mn-lt"/>
                <a:cs typeface="Arial" charset="0"/>
              </a:rPr>
              <a:t>, </a:t>
            </a:r>
            <a:r>
              <a:rPr lang="en-GB" b="1" i="1" dirty="0">
                <a:solidFill>
                  <a:schemeClr val="tx2">
                    <a:lumMod val="75000"/>
                  </a:schemeClr>
                </a:solidFill>
                <a:latin typeface="+mn-lt"/>
                <a:cs typeface="Arial" charset="0"/>
              </a:rPr>
              <a:t>the lower extremities </a:t>
            </a:r>
            <a:r>
              <a:rPr lang="en-GB" b="1" i="1" dirty="0" err="1">
                <a:solidFill>
                  <a:schemeClr val="tx2">
                    <a:lumMod val="75000"/>
                  </a:schemeClr>
                </a:solidFill>
                <a:latin typeface="+mn-lt"/>
                <a:cs typeface="Arial" charset="0"/>
              </a:rPr>
              <a:t>edema</a:t>
            </a:r>
            <a:r>
              <a:rPr lang="en-GB" i="1" dirty="0">
                <a:solidFill>
                  <a:schemeClr val="tx2">
                    <a:lumMod val="75000"/>
                  </a:schemeClr>
                </a:solidFill>
                <a:latin typeface="+mn-lt"/>
                <a:cs typeface="Arial" charset="0"/>
              </a:rPr>
              <a:t>, as well as </a:t>
            </a:r>
            <a:r>
              <a:rPr lang="en-GB" b="1" i="1" dirty="0">
                <a:solidFill>
                  <a:schemeClr val="tx2">
                    <a:lumMod val="75000"/>
                  </a:schemeClr>
                </a:solidFill>
                <a:latin typeface="+mn-lt"/>
                <a:cs typeface="Arial" charset="0"/>
              </a:rPr>
              <a:t>cyanosis</a:t>
            </a:r>
            <a:r>
              <a:rPr lang="en-GB" i="1" dirty="0">
                <a:solidFill>
                  <a:schemeClr val="tx2">
                    <a:lumMod val="75000"/>
                  </a:schemeClr>
                </a:solidFill>
                <a:latin typeface="+mn-lt"/>
                <a:cs typeface="Arial" charset="0"/>
              </a:rPr>
              <a:t> and </a:t>
            </a:r>
            <a:r>
              <a:rPr lang="en-GB" b="1" i="1" dirty="0">
                <a:solidFill>
                  <a:schemeClr val="tx2">
                    <a:lumMod val="75000"/>
                  </a:schemeClr>
                </a:solidFill>
                <a:latin typeface="+mn-lt"/>
                <a:cs typeface="Arial" charset="0"/>
              </a:rPr>
              <a:t>dyspnoea</a:t>
            </a:r>
            <a:r>
              <a:rPr lang="en-GB" b="1" dirty="0">
                <a:solidFill>
                  <a:schemeClr val="tx2">
                    <a:lumMod val="50000"/>
                  </a:schemeClr>
                </a:solidFill>
                <a:latin typeface="Arial" charset="0"/>
                <a:cs typeface="Arial" charset="0"/>
              </a:rPr>
              <a:t>.</a:t>
            </a:r>
            <a:endParaRPr lang="ru-RU" dirty="0">
              <a:solidFill>
                <a:schemeClr val="tx2">
                  <a:lumMod val="50000"/>
                </a:schemeClr>
              </a:solidFill>
              <a:latin typeface="Arial" charset="0"/>
              <a:cs typeface="Arial" charset="0"/>
            </a:endParaRPr>
          </a:p>
        </p:txBody>
      </p:sp>
      <p:pic>
        <p:nvPicPr>
          <p:cNvPr id="13319" name="Picture 6" descr="C:\Users\Ксюша\Desktop\Рисунок2.jpg">
            <a:extLst>
              <a:ext uri="{FF2B5EF4-FFF2-40B4-BE49-F238E27FC236}">
                <a16:creationId xmlns:a16="http://schemas.microsoft.com/office/drawing/2014/main" xmlns="" id="{2DFCF9FE-CAD2-4130-B9B1-22EFD369D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4572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xmlns="" id="{A96911D2-C5A6-40FF-8C09-D18F90DC379F}"/>
              </a:ext>
            </a:extLst>
          </p:cNvPr>
          <p:cNvSpPr/>
          <p:nvPr/>
        </p:nvSpPr>
        <p:spPr>
          <a:xfrm>
            <a:off x="1676400" y="4800600"/>
            <a:ext cx="1082675" cy="369888"/>
          </a:xfrm>
          <a:prstGeom prst="rect">
            <a:avLst/>
          </a:prstGeom>
        </p:spPr>
        <p:txBody>
          <a:bodyPr wrap="none">
            <a:spAutoFit/>
          </a:bodyPr>
          <a:lstStyle/>
          <a:p>
            <a:pPr>
              <a:defRPr/>
            </a:pPr>
            <a:r>
              <a:rPr lang="en-US" b="1" dirty="0">
                <a:solidFill>
                  <a:schemeClr val="accent2">
                    <a:lumMod val="75000"/>
                  </a:schemeClr>
                </a:solidFill>
                <a:latin typeface="Arial" charset="0"/>
                <a:cs typeface="Arial" charset="0"/>
              </a:rPr>
              <a:t>Causes</a:t>
            </a:r>
            <a:r>
              <a:rPr lang="uk-UA" b="1" dirty="0">
                <a:solidFill>
                  <a:schemeClr val="accent2">
                    <a:lumMod val="75000"/>
                  </a:schemeClr>
                </a:solidFill>
                <a:latin typeface="Arial" charset="0"/>
                <a:cs typeface="Arial" charset="0"/>
              </a:rPr>
              <a:t>:</a:t>
            </a:r>
            <a:endParaRPr lang="ru-RU" dirty="0">
              <a:solidFill>
                <a:schemeClr val="accent2">
                  <a:lumMod val="75000"/>
                </a:schemeClr>
              </a:solidFill>
              <a:latin typeface="Arial" charset="0"/>
              <a:cs typeface="Arial" charset="0"/>
            </a:endParaRPr>
          </a:p>
        </p:txBody>
      </p:sp>
      <p:sp>
        <p:nvSpPr>
          <p:cNvPr id="11" name="Прямоугольник 10">
            <a:extLst>
              <a:ext uri="{FF2B5EF4-FFF2-40B4-BE49-F238E27FC236}">
                <a16:creationId xmlns:a16="http://schemas.microsoft.com/office/drawing/2014/main" xmlns="" id="{B23FF199-5A35-401E-97DA-FCCD82704811}"/>
              </a:ext>
            </a:extLst>
          </p:cNvPr>
          <p:cNvSpPr/>
          <p:nvPr/>
        </p:nvSpPr>
        <p:spPr>
          <a:xfrm>
            <a:off x="0" y="5105400"/>
            <a:ext cx="3048000" cy="954088"/>
          </a:xfrm>
          <a:prstGeom prst="rect">
            <a:avLst/>
          </a:prstGeom>
        </p:spPr>
        <p:txBody>
          <a:bodyPr>
            <a:spAutoFit/>
          </a:bodyPr>
          <a:lstStyle/>
          <a:p>
            <a:pPr algn="l">
              <a:defRPr/>
            </a:pPr>
            <a:r>
              <a:rPr lang="en-US" sz="1400" b="1" dirty="0">
                <a:latin typeface="+mn-lt"/>
                <a:cs typeface="Arial" charset="0"/>
              </a:rPr>
              <a:t>PRIMARY CAUSES: </a:t>
            </a:r>
          </a:p>
          <a:p>
            <a:pPr algn="l">
              <a:defRPr/>
            </a:pPr>
            <a:r>
              <a:rPr lang="en-US" sz="1400" dirty="0" err="1">
                <a:latin typeface="+mn-lt"/>
                <a:cs typeface="Arial" charset="0"/>
              </a:rPr>
              <a:t>Cardiomyopathy</a:t>
            </a:r>
            <a:endParaRPr lang="en-US" sz="1400" dirty="0">
              <a:latin typeface="+mn-lt"/>
              <a:cs typeface="Arial" charset="0"/>
            </a:endParaRPr>
          </a:p>
          <a:p>
            <a:pPr algn="l">
              <a:defRPr/>
            </a:pPr>
            <a:r>
              <a:rPr lang="en-US" sz="1400" dirty="0">
                <a:latin typeface="+mn-lt"/>
                <a:cs typeface="Arial" charset="0"/>
              </a:rPr>
              <a:t>Coronary artery disease</a:t>
            </a:r>
          </a:p>
          <a:p>
            <a:pPr algn="l">
              <a:defRPr/>
            </a:pPr>
            <a:r>
              <a:rPr lang="en-US" sz="1400" dirty="0">
                <a:latin typeface="+mn-lt"/>
                <a:cs typeface="Arial" charset="0"/>
              </a:rPr>
              <a:t>Hypertension</a:t>
            </a:r>
          </a:p>
        </p:txBody>
      </p:sp>
      <p:sp>
        <p:nvSpPr>
          <p:cNvPr id="12" name="Прямоугольник 11">
            <a:extLst>
              <a:ext uri="{FF2B5EF4-FFF2-40B4-BE49-F238E27FC236}">
                <a16:creationId xmlns:a16="http://schemas.microsoft.com/office/drawing/2014/main" xmlns="" id="{BBDCF8F5-56E8-4330-AB1D-548DA8DDAA1E}"/>
              </a:ext>
            </a:extLst>
          </p:cNvPr>
          <p:cNvSpPr/>
          <p:nvPr/>
        </p:nvSpPr>
        <p:spPr>
          <a:xfrm>
            <a:off x="2057400" y="5105400"/>
            <a:ext cx="2971800" cy="1816100"/>
          </a:xfrm>
          <a:prstGeom prst="rect">
            <a:avLst/>
          </a:prstGeom>
        </p:spPr>
        <p:txBody>
          <a:bodyPr>
            <a:spAutoFit/>
          </a:bodyPr>
          <a:lstStyle/>
          <a:p>
            <a:pPr algn="l">
              <a:defRPr/>
            </a:pPr>
            <a:r>
              <a:rPr lang="en-US" sz="1400" b="1" dirty="0">
                <a:latin typeface="+mn-lt"/>
                <a:cs typeface="Arial" charset="0"/>
              </a:rPr>
              <a:t>SECONDARY CAUSES: </a:t>
            </a:r>
          </a:p>
          <a:p>
            <a:pPr algn="l">
              <a:defRPr/>
            </a:pPr>
            <a:r>
              <a:rPr lang="en-US" sz="1400" dirty="0">
                <a:latin typeface="+mn-lt"/>
                <a:cs typeface="Arial" charset="0"/>
              </a:rPr>
              <a:t>High salt intake</a:t>
            </a:r>
          </a:p>
          <a:p>
            <a:pPr algn="l">
              <a:defRPr/>
            </a:pPr>
            <a:r>
              <a:rPr lang="en-US" sz="1400" dirty="0">
                <a:latin typeface="+mn-lt"/>
                <a:cs typeface="Arial" charset="0"/>
              </a:rPr>
              <a:t>Noncompliance with treatment</a:t>
            </a:r>
          </a:p>
          <a:p>
            <a:pPr algn="l">
              <a:defRPr/>
            </a:pPr>
            <a:r>
              <a:rPr lang="en-US" sz="1400" dirty="0">
                <a:latin typeface="+mn-lt"/>
                <a:cs typeface="Arial" charset="0"/>
              </a:rPr>
              <a:t>Side effects of drug therapy</a:t>
            </a:r>
          </a:p>
          <a:p>
            <a:pPr algn="l">
              <a:defRPr/>
            </a:pPr>
            <a:r>
              <a:rPr lang="en-US" sz="1400" dirty="0">
                <a:latin typeface="+mn-lt"/>
                <a:cs typeface="Arial" charset="0"/>
              </a:rPr>
              <a:t>Kidney failure</a:t>
            </a:r>
          </a:p>
          <a:p>
            <a:pPr algn="l">
              <a:defRPr/>
            </a:pPr>
            <a:r>
              <a:rPr lang="en-US" sz="1400" dirty="0">
                <a:latin typeface="+mn-lt"/>
                <a:cs typeface="Arial" charset="0"/>
              </a:rPr>
              <a:t>Infection and inflammation</a:t>
            </a:r>
          </a:p>
          <a:p>
            <a:pPr algn="l">
              <a:defRPr/>
            </a:pPr>
            <a:r>
              <a:rPr lang="en-US" sz="1400" dirty="0">
                <a:latin typeface="+mn-lt"/>
                <a:cs typeface="Arial" charset="0"/>
              </a:rPr>
              <a:t>Cigarette smoking</a:t>
            </a:r>
          </a:p>
          <a:p>
            <a:pPr algn="l">
              <a:defRPr/>
            </a:pPr>
            <a:r>
              <a:rPr lang="en-US" sz="1400" dirty="0">
                <a:latin typeface="+mn-lt"/>
                <a:cs typeface="Arial" charset="0"/>
              </a:rPr>
              <a:t>Obesity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95" y="1120506"/>
            <a:ext cx="56864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77363"/>
            <a:ext cx="3058805" cy="401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xmlns="" id="{D1DE5B24-BF07-4C73-817B-F86DF156BF6C}"/>
              </a:ext>
            </a:extLst>
          </p:cNvPr>
          <p:cNvSpPr txBox="1">
            <a:spLocks noChangeArrowheads="1"/>
          </p:cNvSpPr>
          <p:nvPr/>
        </p:nvSpPr>
        <p:spPr>
          <a:xfrm>
            <a:off x="0" y="0"/>
            <a:ext cx="7010400" cy="685800"/>
          </a:xfrm>
          <a:prstGeom prst="rect">
            <a:avLst/>
          </a:prstGeom>
          <a:solidFill>
            <a:schemeClr val="accent4">
              <a:lumMod val="20000"/>
              <a:lumOff val="80000"/>
            </a:schemeClr>
          </a:solidFill>
        </p:spPr>
        <p:txBody>
          <a:bodyPr rtlCol="0">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16000" b="1" dirty="0">
                <a:solidFill>
                  <a:schemeClr val="accent4">
                    <a:lumMod val="75000"/>
                  </a:schemeClr>
                </a:solidFill>
              </a:rPr>
              <a:t>II. Antiarrhythmic preparations</a:t>
            </a:r>
            <a:r>
              <a:rPr lang="ru-RU" dirty="0">
                <a:solidFill>
                  <a:srgbClr val="CC0000"/>
                </a:solidFill>
              </a:rPr>
              <a:t/>
            </a:r>
            <a:br>
              <a:rPr lang="ru-RU" dirty="0">
                <a:solidFill>
                  <a:srgbClr val="CC0000"/>
                </a:solidFill>
              </a:rPr>
            </a:br>
            <a:endParaRPr lang="en-US" dirty="0">
              <a:solidFill>
                <a:srgbClr val="CC0000"/>
              </a:solidFill>
            </a:endParaRPr>
          </a:p>
        </p:txBody>
      </p:sp>
      <p:pic>
        <p:nvPicPr>
          <p:cNvPr id="7" name="Picture 7" descr="images (25)">
            <a:extLst>
              <a:ext uri="{FF2B5EF4-FFF2-40B4-BE49-F238E27FC236}">
                <a16:creationId xmlns:a16="http://schemas.microsoft.com/office/drawing/2014/main" xmlns="" id="{767725BB-005A-474D-B6B4-E25E2F069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0"/>
            <a:ext cx="2174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290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DD1">
            <a:extLst>
              <a:ext uri="{FF2B5EF4-FFF2-40B4-BE49-F238E27FC236}">
                <a16:creationId xmlns:a16="http://schemas.microsoft.com/office/drawing/2014/main" xmlns="" id="{77DCBA38-9BE9-414E-AA24-ABEA1F11F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xmlns="" id="{4565BAC8-D93F-433A-9ED9-8A54462DE21E}"/>
              </a:ext>
            </a:extLst>
          </p:cNvPr>
          <p:cNvSpPr txBox="1">
            <a:spLocks noChangeArrowheads="1"/>
          </p:cNvSpPr>
          <p:nvPr/>
        </p:nvSpPr>
        <p:spPr bwMode="auto">
          <a:xfrm>
            <a:off x="3260725" y="2165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endParaRPr lang="ru-RU" altLang="ru-RU" sz="2400">
              <a:solidFill>
                <a:srgbClr val="FF3300"/>
              </a:solidFill>
              <a:latin typeface="HebarCond" pitchFamily="34" charset="0"/>
            </a:endParaRPr>
          </a:p>
        </p:txBody>
      </p:sp>
      <p:sp>
        <p:nvSpPr>
          <p:cNvPr id="33796" name="Text Box 4">
            <a:extLst>
              <a:ext uri="{FF2B5EF4-FFF2-40B4-BE49-F238E27FC236}">
                <a16:creationId xmlns:a16="http://schemas.microsoft.com/office/drawing/2014/main" xmlns="" id="{AB319F1A-6B00-4CFD-B7B4-1163B25E52D6}"/>
              </a:ext>
            </a:extLst>
          </p:cNvPr>
          <p:cNvSpPr txBox="1">
            <a:spLocks noChangeArrowheads="1"/>
          </p:cNvSpPr>
          <p:nvPr/>
        </p:nvSpPr>
        <p:spPr bwMode="auto">
          <a:xfrm>
            <a:off x="3657600" y="21336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ru-RU" sz="2400" b="1">
                <a:latin typeface="HebarCond" pitchFamily="34" charset="0"/>
              </a:rPr>
              <a:t>Depolarization</a:t>
            </a:r>
            <a:endParaRPr lang="en-US" altLang="ru-RU" sz="2400">
              <a:latin typeface="HebarCond" pitchFamily="34" charset="0"/>
            </a:endParaRPr>
          </a:p>
        </p:txBody>
      </p:sp>
      <p:sp>
        <p:nvSpPr>
          <p:cNvPr id="33797" name="Text Box 5">
            <a:extLst>
              <a:ext uri="{FF2B5EF4-FFF2-40B4-BE49-F238E27FC236}">
                <a16:creationId xmlns:a16="http://schemas.microsoft.com/office/drawing/2014/main" xmlns="" id="{F2D411DE-DD41-477F-8B70-2706BA1A9F6F}"/>
              </a:ext>
            </a:extLst>
          </p:cNvPr>
          <p:cNvSpPr txBox="1">
            <a:spLocks noChangeArrowheads="1"/>
          </p:cNvSpPr>
          <p:nvPr/>
        </p:nvSpPr>
        <p:spPr bwMode="auto">
          <a:xfrm>
            <a:off x="1219200" y="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ru-RU" sz="2400" b="1">
                <a:solidFill>
                  <a:srgbClr val="FF0000"/>
                </a:solidFill>
                <a:latin typeface="HebarCond" pitchFamily="34" charset="0"/>
              </a:rPr>
              <a:t>Rapid repolarization</a:t>
            </a:r>
            <a:endParaRPr lang="en-US" altLang="ru-RU" sz="2400">
              <a:solidFill>
                <a:srgbClr val="FF0000"/>
              </a:solidFill>
              <a:latin typeface="HebarCond" pitchFamily="34" charset="0"/>
            </a:endParaRPr>
          </a:p>
        </p:txBody>
      </p:sp>
      <p:sp>
        <p:nvSpPr>
          <p:cNvPr id="33798" name="Text Box 6">
            <a:extLst>
              <a:ext uri="{FF2B5EF4-FFF2-40B4-BE49-F238E27FC236}">
                <a16:creationId xmlns:a16="http://schemas.microsoft.com/office/drawing/2014/main" xmlns="" id="{1FD08245-41E0-450B-896B-8DCD439F94C0}"/>
              </a:ext>
            </a:extLst>
          </p:cNvPr>
          <p:cNvSpPr txBox="1">
            <a:spLocks noChangeArrowheads="1"/>
          </p:cNvSpPr>
          <p:nvPr/>
        </p:nvSpPr>
        <p:spPr bwMode="auto">
          <a:xfrm>
            <a:off x="6169025" y="182880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ru-RU" sz="2400" b="1">
                <a:solidFill>
                  <a:srgbClr val="FF0000"/>
                </a:solidFill>
                <a:latin typeface="HebarCond" pitchFamily="34" charset="0"/>
              </a:rPr>
              <a:t>Final repolarization</a:t>
            </a:r>
            <a:endParaRPr lang="en-US" altLang="ru-RU" sz="2400">
              <a:solidFill>
                <a:srgbClr val="FF0000"/>
              </a:solidFill>
              <a:latin typeface="HebarCond" pitchFamily="34" charset="0"/>
            </a:endParaRPr>
          </a:p>
        </p:txBody>
      </p:sp>
      <p:sp>
        <p:nvSpPr>
          <p:cNvPr id="33799" name="Text Box 7">
            <a:extLst>
              <a:ext uri="{FF2B5EF4-FFF2-40B4-BE49-F238E27FC236}">
                <a16:creationId xmlns:a16="http://schemas.microsoft.com/office/drawing/2014/main" xmlns="" id="{9BBB628F-804F-4DAD-B3BB-B91E4505E9D6}"/>
              </a:ext>
            </a:extLst>
          </p:cNvPr>
          <p:cNvSpPr txBox="1">
            <a:spLocks noChangeArrowheads="1"/>
          </p:cNvSpPr>
          <p:nvPr/>
        </p:nvSpPr>
        <p:spPr bwMode="auto">
          <a:xfrm>
            <a:off x="4343400" y="457200"/>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ru-RU" sz="2400" b="1">
                <a:solidFill>
                  <a:srgbClr val="FF0000"/>
                </a:solidFill>
                <a:latin typeface="HebarCond" pitchFamily="34" charset="0"/>
              </a:rPr>
              <a:t>Plateau</a:t>
            </a:r>
            <a:endParaRPr lang="en-US" altLang="ru-RU" sz="2400">
              <a:solidFill>
                <a:srgbClr val="FF0000"/>
              </a:solidFill>
              <a:latin typeface="HebarCond" pitchFamily="34" charset="0"/>
            </a:endParaRPr>
          </a:p>
        </p:txBody>
      </p:sp>
      <p:sp>
        <p:nvSpPr>
          <p:cNvPr id="33800" name="Text Box 8">
            <a:extLst>
              <a:ext uri="{FF2B5EF4-FFF2-40B4-BE49-F238E27FC236}">
                <a16:creationId xmlns:a16="http://schemas.microsoft.com/office/drawing/2014/main" xmlns="" id="{3A8140CB-1DBF-48DD-A2E3-62A23F67136E}"/>
              </a:ext>
            </a:extLst>
          </p:cNvPr>
          <p:cNvSpPr txBox="1">
            <a:spLocks noChangeArrowheads="1"/>
          </p:cNvSpPr>
          <p:nvPr/>
        </p:nvSpPr>
        <p:spPr bwMode="auto">
          <a:xfrm>
            <a:off x="3200400" y="3733800"/>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ru-RU" sz="2400" b="1">
                <a:solidFill>
                  <a:srgbClr val="FF0000"/>
                </a:solidFill>
                <a:latin typeface="HebarCond" pitchFamily="34" charset="0"/>
              </a:rPr>
              <a:t>Resting potential</a:t>
            </a:r>
          </a:p>
        </p:txBody>
      </p:sp>
      <p:sp>
        <p:nvSpPr>
          <p:cNvPr id="33801" name="Text Box 9">
            <a:extLst>
              <a:ext uri="{FF2B5EF4-FFF2-40B4-BE49-F238E27FC236}">
                <a16:creationId xmlns:a16="http://schemas.microsoft.com/office/drawing/2014/main" xmlns="" id="{EBFB8844-AEF2-4D49-A15F-9EEB41BE375C}"/>
              </a:ext>
            </a:extLst>
          </p:cNvPr>
          <p:cNvSpPr txBox="1">
            <a:spLocks noChangeArrowheads="1"/>
          </p:cNvSpPr>
          <p:nvPr/>
        </p:nvSpPr>
        <p:spPr bwMode="auto">
          <a:xfrm>
            <a:off x="6896100" y="3276600"/>
            <a:ext cx="2247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ru-RU" sz="2400" b="1">
                <a:latin typeface="HebarCond" pitchFamily="34" charset="0"/>
              </a:rPr>
              <a:t>Spontaneous</a:t>
            </a:r>
          </a:p>
          <a:p>
            <a:pPr algn="l" eaLnBrk="1" hangingPunct="1"/>
            <a:r>
              <a:rPr lang="en-US" altLang="ru-RU" sz="2400" b="1">
                <a:latin typeface="HebarCond" pitchFamily="34" charset="0"/>
              </a:rPr>
              <a:t>depolarization</a:t>
            </a:r>
            <a:endParaRPr lang="en-GB" altLang="ru-RU" sz="2400" b="1">
              <a:latin typeface="HebarCond"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264055F2-C574-4383-A9F8-C2C4D332C8E2}"/>
              </a:ext>
            </a:extLst>
          </p:cNvPr>
          <p:cNvSpPr>
            <a:spLocks noGrp="1" noChangeArrowheads="1"/>
          </p:cNvSpPr>
          <p:nvPr>
            <p:ph type="title" idx="4294967295"/>
          </p:nvPr>
        </p:nvSpPr>
        <p:spPr>
          <a:xfrm>
            <a:off x="0" y="0"/>
            <a:ext cx="9144000" cy="1143000"/>
          </a:xfrm>
          <a:solidFill>
            <a:schemeClr val="accent2">
              <a:lumMod val="40000"/>
              <a:lumOff val="60000"/>
            </a:schemeClr>
          </a:solidFill>
        </p:spPr>
        <p:txBody>
          <a:bodyPr/>
          <a:lstStyle/>
          <a:p>
            <a:pPr eaLnBrk="1" hangingPunct="1">
              <a:defRPr/>
            </a:pPr>
            <a:r>
              <a:rPr lang="en-US" sz="3600" b="1" i="1" dirty="0">
                <a:solidFill>
                  <a:schemeClr val="accent2">
                    <a:lumMod val="75000"/>
                  </a:schemeClr>
                </a:solidFill>
              </a:rPr>
              <a:t>PHASES OF cardiac ACTION POTENTIAL</a:t>
            </a:r>
          </a:p>
        </p:txBody>
      </p:sp>
      <p:sp>
        <p:nvSpPr>
          <p:cNvPr id="100355" name="Rectangle 3">
            <a:extLst>
              <a:ext uri="{FF2B5EF4-FFF2-40B4-BE49-F238E27FC236}">
                <a16:creationId xmlns:a16="http://schemas.microsoft.com/office/drawing/2014/main" xmlns="" id="{2FF12190-8623-41D6-9D92-1928C273081A}"/>
              </a:ext>
            </a:extLst>
          </p:cNvPr>
          <p:cNvSpPr>
            <a:spLocks noGrp="1" noChangeArrowheads="1"/>
          </p:cNvSpPr>
          <p:nvPr>
            <p:ph idx="4294967295"/>
          </p:nvPr>
        </p:nvSpPr>
        <p:spPr>
          <a:xfrm>
            <a:off x="0" y="3810000"/>
            <a:ext cx="2514600" cy="1447800"/>
          </a:xfrm>
          <a:ln>
            <a:solidFill>
              <a:srgbClr val="CC0000"/>
            </a:solidFill>
            <a:miter lim="800000"/>
            <a:headEnd/>
            <a:tailEnd/>
          </a:ln>
        </p:spPr>
        <p:txBody>
          <a:bodyPr/>
          <a:lstStyle/>
          <a:p>
            <a:pPr algn="ctr" eaLnBrk="1" hangingPunct="1">
              <a:buFont typeface="Wingdings" panose="05000000000000000000" pitchFamily="2" charset="2"/>
              <a:buNone/>
            </a:pPr>
            <a:r>
              <a:rPr lang="en-US" altLang="ru-RU" sz="1400" b="1"/>
              <a:t>PHASE 0</a:t>
            </a:r>
          </a:p>
          <a:p>
            <a:pPr algn="ctr" eaLnBrk="1" hangingPunct="1">
              <a:buFont typeface="Wingdings" panose="05000000000000000000" pitchFamily="2" charset="2"/>
              <a:buNone/>
            </a:pPr>
            <a:r>
              <a:rPr lang="en-US" altLang="ru-RU" sz="1400" b="1">
                <a:solidFill>
                  <a:srgbClr val="000000"/>
                </a:solidFill>
              </a:rPr>
              <a:t>&gt;Rapid depolarization</a:t>
            </a:r>
          </a:p>
          <a:p>
            <a:pPr algn="ctr" eaLnBrk="1" hangingPunct="1">
              <a:buFont typeface="Wingdings" panose="05000000000000000000" pitchFamily="2" charset="2"/>
              <a:buNone/>
            </a:pPr>
            <a:r>
              <a:rPr lang="en-US" altLang="ru-RU" sz="1400" b="1">
                <a:solidFill>
                  <a:srgbClr val="000000"/>
                </a:solidFill>
              </a:rPr>
              <a:t>&gt;Opening fast Na+ </a:t>
            </a:r>
          </a:p>
          <a:p>
            <a:pPr algn="ctr" eaLnBrk="1" hangingPunct="1">
              <a:buFont typeface="Wingdings" panose="05000000000000000000" pitchFamily="2" charset="2"/>
              <a:buNone/>
            </a:pPr>
            <a:r>
              <a:rPr lang="en-US" altLang="ru-RU" sz="1400" b="1">
                <a:solidFill>
                  <a:srgbClr val="000000"/>
                </a:solidFill>
              </a:rPr>
              <a:t>channels → Na+ rushes in →depolarization</a:t>
            </a:r>
          </a:p>
        </p:txBody>
      </p:sp>
      <p:sp>
        <p:nvSpPr>
          <p:cNvPr id="100359" name="Line 7">
            <a:extLst>
              <a:ext uri="{FF2B5EF4-FFF2-40B4-BE49-F238E27FC236}">
                <a16:creationId xmlns:a16="http://schemas.microsoft.com/office/drawing/2014/main" xmlns="" id="{3A2E5797-B27D-40EB-BBEC-34A4A70CBEA6}"/>
              </a:ext>
            </a:extLst>
          </p:cNvPr>
          <p:cNvSpPr>
            <a:spLocks noChangeShapeType="1"/>
          </p:cNvSpPr>
          <p:nvPr/>
        </p:nvSpPr>
        <p:spPr bwMode="auto">
          <a:xfrm>
            <a:off x="1219200" y="6172200"/>
            <a:ext cx="15240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0360" name="Line 8">
            <a:extLst>
              <a:ext uri="{FF2B5EF4-FFF2-40B4-BE49-F238E27FC236}">
                <a16:creationId xmlns:a16="http://schemas.microsoft.com/office/drawing/2014/main" xmlns="" id="{4F7B1CEC-240E-4141-978A-284911F124B2}"/>
              </a:ext>
            </a:extLst>
          </p:cNvPr>
          <p:cNvSpPr>
            <a:spLocks noChangeShapeType="1"/>
          </p:cNvSpPr>
          <p:nvPr/>
        </p:nvSpPr>
        <p:spPr bwMode="auto">
          <a:xfrm flipV="1">
            <a:off x="2743200" y="3733800"/>
            <a:ext cx="76200" cy="24384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0361" name="Line 9">
            <a:extLst>
              <a:ext uri="{FF2B5EF4-FFF2-40B4-BE49-F238E27FC236}">
                <a16:creationId xmlns:a16="http://schemas.microsoft.com/office/drawing/2014/main" xmlns="" id="{8B7B10B6-936E-428A-BEAB-CB36593F15F6}"/>
              </a:ext>
            </a:extLst>
          </p:cNvPr>
          <p:cNvSpPr>
            <a:spLocks noChangeShapeType="1"/>
          </p:cNvSpPr>
          <p:nvPr/>
        </p:nvSpPr>
        <p:spPr bwMode="auto">
          <a:xfrm>
            <a:off x="2819400" y="3733800"/>
            <a:ext cx="457200" cy="8382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0362" name="Line 10">
            <a:extLst>
              <a:ext uri="{FF2B5EF4-FFF2-40B4-BE49-F238E27FC236}">
                <a16:creationId xmlns:a16="http://schemas.microsoft.com/office/drawing/2014/main" xmlns="" id="{EEABB582-4F92-4399-A096-F2E32C1CC271}"/>
              </a:ext>
            </a:extLst>
          </p:cNvPr>
          <p:cNvSpPr>
            <a:spLocks noChangeShapeType="1"/>
          </p:cNvSpPr>
          <p:nvPr/>
        </p:nvSpPr>
        <p:spPr bwMode="auto">
          <a:xfrm flipV="1">
            <a:off x="3276600" y="4343400"/>
            <a:ext cx="457200" cy="22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0363" name="Arc 11">
            <a:extLst>
              <a:ext uri="{FF2B5EF4-FFF2-40B4-BE49-F238E27FC236}">
                <a16:creationId xmlns:a16="http://schemas.microsoft.com/office/drawing/2014/main" xmlns="" id="{1C2542F9-1FAE-451C-BB15-8DD26A42AC9E}"/>
              </a:ext>
            </a:extLst>
          </p:cNvPr>
          <p:cNvSpPr>
            <a:spLocks/>
          </p:cNvSpPr>
          <p:nvPr/>
        </p:nvSpPr>
        <p:spPr bwMode="auto">
          <a:xfrm>
            <a:off x="3352800" y="4348163"/>
            <a:ext cx="2133600" cy="1865312"/>
          </a:xfrm>
          <a:custGeom>
            <a:avLst/>
            <a:gdLst>
              <a:gd name="T0" fmla="*/ 2147483647 w 21600"/>
              <a:gd name="T1" fmla="*/ 0 h 24044"/>
              <a:gd name="T2" fmla="*/ 2147483647 w 21600"/>
              <a:gd name="T3" fmla="*/ 2147483647 h 24044"/>
              <a:gd name="T4" fmla="*/ 0 w 21600"/>
              <a:gd name="T5" fmla="*/ 2147483647 h 24044"/>
              <a:gd name="T6" fmla="*/ 0 60000 65536"/>
              <a:gd name="T7" fmla="*/ 0 60000 65536"/>
              <a:gd name="T8" fmla="*/ 0 60000 65536"/>
              <a:gd name="T9" fmla="*/ 0 w 21600"/>
              <a:gd name="T10" fmla="*/ 0 h 24044"/>
              <a:gd name="T11" fmla="*/ 21600 w 21600"/>
              <a:gd name="T12" fmla="*/ 24044 h 24044"/>
            </a:gdLst>
            <a:ahLst/>
            <a:cxnLst>
              <a:cxn ang="T6">
                <a:pos x="T0" y="T1"/>
              </a:cxn>
              <a:cxn ang="T7">
                <a:pos x="T2" y="T3"/>
              </a:cxn>
              <a:cxn ang="T8">
                <a:pos x="T4" y="T5"/>
              </a:cxn>
            </a:cxnLst>
            <a:rect l="T9" t="T10" r="T11" b="T12"/>
            <a:pathLst>
              <a:path w="21600" h="24044" fill="none" extrusionOk="0">
                <a:moveTo>
                  <a:pt x="3849" y="-1"/>
                </a:moveTo>
                <a:cubicBezTo>
                  <a:pt x="14126" y="1860"/>
                  <a:pt x="21600" y="10809"/>
                  <a:pt x="21600" y="21254"/>
                </a:cubicBezTo>
                <a:cubicBezTo>
                  <a:pt x="21600" y="22186"/>
                  <a:pt x="21539" y="23118"/>
                  <a:pt x="21419" y="24044"/>
                </a:cubicBezTo>
              </a:path>
              <a:path w="21600" h="24044" stroke="0" extrusionOk="0">
                <a:moveTo>
                  <a:pt x="3849" y="-1"/>
                </a:moveTo>
                <a:cubicBezTo>
                  <a:pt x="14126" y="1860"/>
                  <a:pt x="21600" y="10809"/>
                  <a:pt x="21600" y="21254"/>
                </a:cubicBezTo>
                <a:cubicBezTo>
                  <a:pt x="21600" y="22186"/>
                  <a:pt x="21539" y="23118"/>
                  <a:pt x="21419" y="24044"/>
                </a:cubicBezTo>
                <a:lnTo>
                  <a:pt x="0" y="21254"/>
                </a:lnTo>
                <a:lnTo>
                  <a:pt x="3849" y="-1"/>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00364" name="Line 12">
            <a:extLst>
              <a:ext uri="{FF2B5EF4-FFF2-40B4-BE49-F238E27FC236}">
                <a16:creationId xmlns:a16="http://schemas.microsoft.com/office/drawing/2014/main" xmlns="" id="{3FE81B43-7F36-4318-B30F-237560B3AC01}"/>
              </a:ext>
            </a:extLst>
          </p:cNvPr>
          <p:cNvSpPr>
            <a:spLocks noChangeShapeType="1"/>
          </p:cNvSpPr>
          <p:nvPr/>
        </p:nvSpPr>
        <p:spPr bwMode="auto">
          <a:xfrm>
            <a:off x="5486400" y="6172200"/>
            <a:ext cx="30480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0365" name="Rectangle 13">
            <a:extLst>
              <a:ext uri="{FF2B5EF4-FFF2-40B4-BE49-F238E27FC236}">
                <a16:creationId xmlns:a16="http://schemas.microsoft.com/office/drawing/2014/main" xmlns="" id="{2A2CF1F1-29C9-41BB-BC73-A8F895003AB4}"/>
              </a:ext>
            </a:extLst>
          </p:cNvPr>
          <p:cNvSpPr>
            <a:spLocks noChangeArrowheads="1"/>
          </p:cNvSpPr>
          <p:nvPr/>
        </p:nvSpPr>
        <p:spPr bwMode="auto">
          <a:xfrm>
            <a:off x="0" y="1447800"/>
            <a:ext cx="3124200" cy="16764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en-US" altLang="ru-RU" sz="1400" b="1"/>
              <a:t>PHASE 1</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&gt;Limited depolarization</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&gt;Inactivation of  fast </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Na+ channels → Na+ </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ion conc. equalizes</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 ↑ K+ efflux &amp; Cl- influx</a:t>
            </a:r>
          </a:p>
        </p:txBody>
      </p:sp>
      <p:sp>
        <p:nvSpPr>
          <p:cNvPr id="100366" name="Rectangle 14">
            <a:extLst>
              <a:ext uri="{FF2B5EF4-FFF2-40B4-BE49-F238E27FC236}">
                <a16:creationId xmlns:a16="http://schemas.microsoft.com/office/drawing/2014/main" xmlns="" id="{5C8470AF-C500-45F8-B9E7-90F72C3ECA5B}"/>
              </a:ext>
            </a:extLst>
          </p:cNvPr>
          <p:cNvSpPr>
            <a:spLocks noChangeArrowheads="1"/>
          </p:cNvSpPr>
          <p:nvPr/>
        </p:nvSpPr>
        <p:spPr bwMode="auto">
          <a:xfrm>
            <a:off x="3505200" y="1447800"/>
            <a:ext cx="2743200" cy="1828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en-US" altLang="ru-RU" sz="1400" b="1"/>
              <a:t>PHASE 2</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&gt;Plateau Stage</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&gt;Cell less permeable to Na+</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&gt;Ca++ influx through slow Ca++ channels</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&gt;K+ begins to leave cell</a:t>
            </a:r>
          </a:p>
        </p:txBody>
      </p:sp>
      <p:cxnSp>
        <p:nvCxnSpPr>
          <p:cNvPr id="100367" name="AutoShape 15">
            <a:extLst>
              <a:ext uri="{FF2B5EF4-FFF2-40B4-BE49-F238E27FC236}">
                <a16:creationId xmlns:a16="http://schemas.microsoft.com/office/drawing/2014/main" xmlns="" id="{42EE8CD5-E43F-4F71-9840-AF2922783F73}"/>
              </a:ext>
            </a:extLst>
          </p:cNvPr>
          <p:cNvCxnSpPr>
            <a:cxnSpLocks noChangeShapeType="1"/>
          </p:cNvCxnSpPr>
          <p:nvPr/>
        </p:nvCxnSpPr>
        <p:spPr bwMode="auto">
          <a:xfrm rot="16200000" flipH="1">
            <a:off x="2000250" y="4781550"/>
            <a:ext cx="228600" cy="1181100"/>
          </a:xfrm>
          <a:prstGeom prst="bentConnector2">
            <a:avLst/>
          </a:prstGeom>
          <a:noFill/>
          <a:ln w="28575">
            <a:solidFill>
              <a:srgbClr val="CC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0368" name="AutoShape 16">
            <a:extLst>
              <a:ext uri="{FF2B5EF4-FFF2-40B4-BE49-F238E27FC236}">
                <a16:creationId xmlns:a16="http://schemas.microsoft.com/office/drawing/2014/main" xmlns="" id="{8B5CC903-8278-4E49-9205-1456C08C5011}"/>
              </a:ext>
            </a:extLst>
          </p:cNvPr>
          <p:cNvCxnSpPr>
            <a:cxnSpLocks noChangeShapeType="1"/>
            <a:stCxn id="100365" idx="3"/>
          </p:cNvCxnSpPr>
          <p:nvPr/>
        </p:nvCxnSpPr>
        <p:spPr bwMode="auto">
          <a:xfrm flipH="1">
            <a:off x="2819400" y="2286000"/>
            <a:ext cx="304800" cy="1447800"/>
          </a:xfrm>
          <a:prstGeom prst="bentConnector4">
            <a:avLst>
              <a:gd name="adj1" fmla="val -75000"/>
              <a:gd name="adj2" fmla="val 78949"/>
            </a:avLst>
          </a:prstGeom>
          <a:noFill/>
          <a:ln w="28575">
            <a:solidFill>
              <a:srgbClr val="CC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00369" name="Rectangle 17">
            <a:extLst>
              <a:ext uri="{FF2B5EF4-FFF2-40B4-BE49-F238E27FC236}">
                <a16:creationId xmlns:a16="http://schemas.microsoft.com/office/drawing/2014/main" xmlns="" id="{FCB134A9-8D52-4D16-A38B-1FECB985BF9B}"/>
              </a:ext>
            </a:extLst>
          </p:cNvPr>
          <p:cNvSpPr>
            <a:spLocks noChangeArrowheads="1"/>
          </p:cNvSpPr>
          <p:nvPr/>
        </p:nvSpPr>
        <p:spPr bwMode="auto">
          <a:xfrm>
            <a:off x="6324600" y="2209800"/>
            <a:ext cx="2819400" cy="16764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en-US" altLang="ru-RU" sz="1400" b="1"/>
              <a:t>PHASE 3</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&gt;Rapid repolarization</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&gt;Na+ gates closed</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&gt;K+ efflux</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&gt;Inactivation of slow Ca++ channels</a:t>
            </a:r>
          </a:p>
        </p:txBody>
      </p:sp>
      <p:cxnSp>
        <p:nvCxnSpPr>
          <p:cNvPr id="100370" name="AutoShape 18">
            <a:extLst>
              <a:ext uri="{FF2B5EF4-FFF2-40B4-BE49-F238E27FC236}">
                <a16:creationId xmlns:a16="http://schemas.microsoft.com/office/drawing/2014/main" xmlns="" id="{F35AC8C3-6327-4991-BD8D-C97B4508ECC2}"/>
              </a:ext>
            </a:extLst>
          </p:cNvPr>
          <p:cNvCxnSpPr>
            <a:cxnSpLocks noChangeShapeType="1"/>
          </p:cNvCxnSpPr>
          <p:nvPr/>
        </p:nvCxnSpPr>
        <p:spPr bwMode="auto">
          <a:xfrm rot="5400000">
            <a:off x="3390900" y="3543300"/>
            <a:ext cx="990600" cy="457200"/>
          </a:xfrm>
          <a:prstGeom prst="bentConnector3">
            <a:avLst>
              <a:gd name="adj1" fmla="val 56569"/>
            </a:avLst>
          </a:prstGeom>
          <a:noFill/>
          <a:ln w="28575">
            <a:solidFill>
              <a:srgbClr val="CC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0371" name="AutoShape 19">
            <a:extLst>
              <a:ext uri="{FF2B5EF4-FFF2-40B4-BE49-F238E27FC236}">
                <a16:creationId xmlns:a16="http://schemas.microsoft.com/office/drawing/2014/main" xmlns="" id="{C07DF8C0-3BF4-4566-99CF-2CC83A534C63}"/>
              </a:ext>
            </a:extLst>
          </p:cNvPr>
          <p:cNvCxnSpPr>
            <a:cxnSpLocks noChangeShapeType="1"/>
          </p:cNvCxnSpPr>
          <p:nvPr/>
        </p:nvCxnSpPr>
        <p:spPr bwMode="auto">
          <a:xfrm rot="10800000" flipV="1">
            <a:off x="4419600" y="3886200"/>
            <a:ext cx="2590800" cy="533400"/>
          </a:xfrm>
          <a:prstGeom prst="bentConnector3">
            <a:avLst>
              <a:gd name="adj1" fmla="val 50000"/>
            </a:avLst>
          </a:prstGeom>
          <a:noFill/>
          <a:ln w="28575">
            <a:solidFill>
              <a:srgbClr val="CC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00372" name="Rectangle 20">
            <a:extLst>
              <a:ext uri="{FF2B5EF4-FFF2-40B4-BE49-F238E27FC236}">
                <a16:creationId xmlns:a16="http://schemas.microsoft.com/office/drawing/2014/main" xmlns="" id="{9ABD6FBC-7B36-4E22-943A-39F270053774}"/>
              </a:ext>
            </a:extLst>
          </p:cNvPr>
          <p:cNvSpPr>
            <a:spLocks noChangeArrowheads="1"/>
          </p:cNvSpPr>
          <p:nvPr/>
        </p:nvSpPr>
        <p:spPr bwMode="auto">
          <a:xfrm>
            <a:off x="6019800" y="4267200"/>
            <a:ext cx="3124200" cy="1447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en-US" altLang="ru-RU" sz="1400" b="1"/>
              <a:t>PHASE 4</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&gt;Resting Membrane Potential</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&gt;High K+ efflux</a:t>
            </a:r>
          </a:p>
          <a:p>
            <a:pPr eaLnBrk="1" hangingPunct="1">
              <a:spcBef>
                <a:spcPct val="20000"/>
              </a:spcBef>
              <a:buClr>
                <a:schemeClr val="bg2"/>
              </a:buClr>
              <a:buSzPct val="75000"/>
              <a:buFont typeface="Wingdings" panose="05000000000000000000" pitchFamily="2" charset="2"/>
              <a:buNone/>
            </a:pPr>
            <a:r>
              <a:rPr lang="en-US" altLang="ru-RU" sz="1400" b="1">
                <a:solidFill>
                  <a:srgbClr val="000000"/>
                </a:solidFill>
              </a:rPr>
              <a:t>&gt;Ca++, Na+ influx</a:t>
            </a:r>
          </a:p>
        </p:txBody>
      </p:sp>
      <p:cxnSp>
        <p:nvCxnSpPr>
          <p:cNvPr id="100373" name="AutoShape 21">
            <a:extLst>
              <a:ext uri="{FF2B5EF4-FFF2-40B4-BE49-F238E27FC236}">
                <a16:creationId xmlns:a16="http://schemas.microsoft.com/office/drawing/2014/main" xmlns="" id="{068623E7-BBF9-441E-8BC6-19CA66774BF0}"/>
              </a:ext>
            </a:extLst>
          </p:cNvPr>
          <p:cNvCxnSpPr>
            <a:cxnSpLocks noChangeShapeType="1"/>
          </p:cNvCxnSpPr>
          <p:nvPr/>
        </p:nvCxnSpPr>
        <p:spPr bwMode="auto">
          <a:xfrm>
            <a:off x="7315200" y="5715000"/>
            <a:ext cx="0" cy="457200"/>
          </a:xfrm>
          <a:prstGeom prst="straightConnector1">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00359"/>
                                        </p:tgtEl>
                                        <p:attrNameLst>
                                          <p:attrName>style.visibility</p:attrName>
                                        </p:attrNameLst>
                                      </p:cBhvr>
                                      <p:to>
                                        <p:strVal val="visible"/>
                                      </p:to>
                                    </p:set>
                                    <p:anim calcmode="lin" valueType="num">
                                      <p:cBhvr additive="base">
                                        <p:cTn id="7" dur="500" fill="hold"/>
                                        <p:tgtEl>
                                          <p:spTgt spid="100359"/>
                                        </p:tgtEl>
                                        <p:attrNameLst>
                                          <p:attrName>ppt_x</p:attrName>
                                        </p:attrNameLst>
                                      </p:cBhvr>
                                      <p:tavLst>
                                        <p:tav tm="0">
                                          <p:val>
                                            <p:strVal val="0-#ppt_w/2"/>
                                          </p:val>
                                        </p:tav>
                                        <p:tav tm="100000">
                                          <p:val>
                                            <p:strVal val="#ppt_x"/>
                                          </p:val>
                                        </p:tav>
                                      </p:tavLst>
                                    </p:anim>
                                    <p:anim calcmode="lin" valueType="num">
                                      <p:cBhvr additive="base">
                                        <p:cTn id="8" dur="500" fill="hold"/>
                                        <p:tgtEl>
                                          <p:spTgt spid="1003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nodeType="afterEffect">
                                  <p:stCondLst>
                                    <p:cond delay="0"/>
                                  </p:stCondLst>
                                  <p:childTnLst>
                                    <p:set>
                                      <p:cBhvr>
                                        <p:cTn id="11" dur="1" fill="hold">
                                          <p:stCondLst>
                                            <p:cond delay="0"/>
                                          </p:stCondLst>
                                        </p:cTn>
                                        <p:tgtEl>
                                          <p:spTgt spid="100360"/>
                                        </p:tgtEl>
                                        <p:attrNameLst>
                                          <p:attrName>style.visibility</p:attrName>
                                        </p:attrNameLst>
                                      </p:cBhvr>
                                      <p:to>
                                        <p:strVal val="visible"/>
                                      </p:to>
                                    </p:set>
                                    <p:animEffect transition="in" filter="blinds(horizontal)">
                                      <p:cBhvr>
                                        <p:cTn id="12" dur="500"/>
                                        <p:tgtEl>
                                          <p:spTgt spid="100360"/>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00355">
                                            <p:bg/>
                                          </p:spTgt>
                                        </p:tgtEl>
                                        <p:attrNameLst>
                                          <p:attrName>style.visibility</p:attrName>
                                        </p:attrNameLst>
                                      </p:cBhvr>
                                      <p:to>
                                        <p:strVal val="visible"/>
                                      </p:to>
                                    </p:set>
                                    <p:anim calcmode="discrete" valueType="clr">
                                      <p:cBhvr override="childStyle">
                                        <p:cTn id="15" dur="80"/>
                                        <p:tgtEl>
                                          <p:spTgt spid="100355">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0355">
                                            <p:bg/>
                                          </p:spTgt>
                                        </p:tgtEl>
                                        <p:attrNameLst>
                                          <p:attrName>fillcolor</p:attrName>
                                        </p:attrNameLst>
                                      </p:cBhvr>
                                      <p:tavLst>
                                        <p:tav tm="0">
                                          <p:val>
                                            <p:clrVal>
                                              <a:schemeClr val="accent2"/>
                                            </p:clrVal>
                                          </p:val>
                                        </p:tav>
                                        <p:tav tm="50000">
                                          <p:val>
                                            <p:clrVal>
                                              <a:schemeClr val="hlink"/>
                                            </p:clrVal>
                                          </p:val>
                                        </p:tav>
                                      </p:tavLst>
                                    </p:anim>
                                    <p:set>
                                      <p:cBhvr>
                                        <p:cTn id="17" dur="80"/>
                                        <p:tgtEl>
                                          <p:spTgt spid="100355">
                                            <p:bg/>
                                          </p:spTgt>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100355">
                                            <p:txEl>
                                              <p:pRg st="0" end="0"/>
                                            </p:txEl>
                                          </p:spTgt>
                                        </p:tgtEl>
                                        <p:attrNameLst>
                                          <p:attrName>style.visibility</p:attrName>
                                        </p:attrNameLst>
                                      </p:cBhvr>
                                      <p:to>
                                        <p:strVal val="visible"/>
                                      </p:to>
                                    </p:set>
                                    <p:anim calcmode="discrete" valueType="clr">
                                      <p:cBhvr override="childStyle">
                                        <p:cTn id="20" dur="80"/>
                                        <p:tgtEl>
                                          <p:spTgt spid="1003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0355">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00355">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100355">
                                            <p:txEl>
                                              <p:pRg st="1" end="1"/>
                                            </p:txEl>
                                          </p:spTgt>
                                        </p:tgtEl>
                                        <p:attrNameLst>
                                          <p:attrName>style.visibility</p:attrName>
                                        </p:attrNameLst>
                                      </p:cBhvr>
                                      <p:to>
                                        <p:strVal val="visible"/>
                                      </p:to>
                                    </p:set>
                                    <p:anim calcmode="discrete" valueType="clr">
                                      <p:cBhvr override="childStyle">
                                        <p:cTn id="25" dur="80"/>
                                        <p:tgtEl>
                                          <p:spTgt spid="1003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0355">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100355">
                                            <p:txEl>
                                              <p:pRg st="1" end="1"/>
                                            </p:txEl>
                                          </p:spTgt>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00355">
                                            <p:txEl>
                                              <p:pRg st="2" end="2"/>
                                            </p:txEl>
                                          </p:spTgt>
                                        </p:tgtEl>
                                        <p:attrNameLst>
                                          <p:attrName>style.visibility</p:attrName>
                                        </p:attrNameLst>
                                      </p:cBhvr>
                                      <p:to>
                                        <p:strVal val="visible"/>
                                      </p:to>
                                    </p:set>
                                    <p:anim calcmode="discrete" valueType="clr">
                                      <p:cBhvr override="childStyle">
                                        <p:cTn id="30" dur="80"/>
                                        <p:tgtEl>
                                          <p:spTgt spid="1003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0355">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100355">
                                            <p:txEl>
                                              <p:pRg st="2" end="2"/>
                                            </p:txEl>
                                          </p:spTgt>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100355">
                                            <p:txEl>
                                              <p:pRg st="3" end="3"/>
                                            </p:txEl>
                                          </p:spTgt>
                                        </p:tgtEl>
                                        <p:attrNameLst>
                                          <p:attrName>style.visibility</p:attrName>
                                        </p:attrNameLst>
                                      </p:cBhvr>
                                      <p:to>
                                        <p:strVal val="visible"/>
                                      </p:to>
                                    </p:set>
                                    <p:anim calcmode="discrete" valueType="clr">
                                      <p:cBhvr override="childStyle">
                                        <p:cTn id="35" dur="80"/>
                                        <p:tgtEl>
                                          <p:spTgt spid="1003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0355">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00355">
                                            <p:txEl>
                                              <p:pRg st="3" end="3"/>
                                            </p:txEl>
                                          </p:spTgt>
                                        </p:tgtEl>
                                        <p:attrNameLst>
                                          <p:attrName>fill.type</p:attrName>
                                        </p:attrNameLst>
                                      </p:cBhvr>
                                      <p:to>
                                        <p:strVal val="solid"/>
                                      </p:to>
                                    </p:set>
                                  </p:childTnLst>
                                </p:cTn>
                              </p:par>
                              <p:par>
                                <p:cTn id="38" presetID="5" presetClass="entr" presetSubtype="10" fill="hold" nodeType="withEffect">
                                  <p:stCondLst>
                                    <p:cond delay="0"/>
                                  </p:stCondLst>
                                  <p:childTnLst>
                                    <p:set>
                                      <p:cBhvr>
                                        <p:cTn id="39" dur="1" fill="hold">
                                          <p:stCondLst>
                                            <p:cond delay="0"/>
                                          </p:stCondLst>
                                        </p:cTn>
                                        <p:tgtEl>
                                          <p:spTgt spid="100367"/>
                                        </p:tgtEl>
                                        <p:attrNameLst>
                                          <p:attrName>style.visibility</p:attrName>
                                        </p:attrNameLst>
                                      </p:cBhvr>
                                      <p:to>
                                        <p:strVal val="visible"/>
                                      </p:to>
                                    </p:set>
                                    <p:animEffect transition="in" filter="checkerboard(across)">
                                      <p:cBhvr>
                                        <p:cTn id="40" dur="500"/>
                                        <p:tgtEl>
                                          <p:spTgt spid="10036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100361"/>
                                        </p:tgtEl>
                                        <p:attrNameLst>
                                          <p:attrName>style.visibility</p:attrName>
                                        </p:attrNameLst>
                                      </p:cBhvr>
                                      <p:to>
                                        <p:strVal val="visible"/>
                                      </p:to>
                                    </p:set>
                                    <p:anim calcmode="lin" valueType="num">
                                      <p:cBhvr additive="base">
                                        <p:cTn id="45" dur="500" fill="hold"/>
                                        <p:tgtEl>
                                          <p:spTgt spid="100361"/>
                                        </p:tgtEl>
                                        <p:attrNameLst>
                                          <p:attrName>ppt_x</p:attrName>
                                        </p:attrNameLst>
                                      </p:cBhvr>
                                      <p:tavLst>
                                        <p:tav tm="0">
                                          <p:val>
                                            <p:strVal val="0-#ppt_w/2"/>
                                          </p:val>
                                        </p:tav>
                                        <p:tav tm="100000">
                                          <p:val>
                                            <p:strVal val="#ppt_x"/>
                                          </p:val>
                                        </p:tav>
                                      </p:tavLst>
                                    </p:anim>
                                    <p:anim calcmode="lin" valueType="num">
                                      <p:cBhvr additive="base">
                                        <p:cTn id="46" dur="500" fill="hold"/>
                                        <p:tgtEl>
                                          <p:spTgt spid="100361"/>
                                        </p:tgtEl>
                                        <p:attrNameLst>
                                          <p:attrName>ppt_y</p:attrName>
                                        </p:attrNameLst>
                                      </p:cBhvr>
                                      <p:tavLst>
                                        <p:tav tm="0">
                                          <p:val>
                                            <p:strVal val="#ppt_y"/>
                                          </p:val>
                                        </p:tav>
                                        <p:tav tm="100000">
                                          <p:val>
                                            <p:strVal val="#ppt_y"/>
                                          </p:val>
                                        </p:tav>
                                      </p:tavLst>
                                    </p:anim>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100365"/>
                                        </p:tgtEl>
                                        <p:attrNameLst>
                                          <p:attrName>style.visibility</p:attrName>
                                        </p:attrNameLst>
                                      </p:cBhvr>
                                      <p:to>
                                        <p:strVal val="visible"/>
                                      </p:to>
                                    </p:set>
                                    <p:anim calcmode="discrete" valueType="clr">
                                      <p:cBhvr override="childStyle">
                                        <p:cTn id="49" dur="80"/>
                                        <p:tgtEl>
                                          <p:spTgt spid="10036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0365"/>
                                        </p:tgtEl>
                                        <p:attrNameLst>
                                          <p:attrName>fillcolor</p:attrName>
                                        </p:attrNameLst>
                                      </p:cBhvr>
                                      <p:tavLst>
                                        <p:tav tm="0">
                                          <p:val>
                                            <p:clrVal>
                                              <a:schemeClr val="accent2"/>
                                            </p:clrVal>
                                          </p:val>
                                        </p:tav>
                                        <p:tav tm="50000">
                                          <p:val>
                                            <p:clrVal>
                                              <a:schemeClr val="hlink"/>
                                            </p:clrVal>
                                          </p:val>
                                        </p:tav>
                                      </p:tavLst>
                                    </p:anim>
                                    <p:set>
                                      <p:cBhvr>
                                        <p:cTn id="51" dur="80"/>
                                        <p:tgtEl>
                                          <p:spTgt spid="100365"/>
                                        </p:tgtEl>
                                        <p:attrNameLst>
                                          <p:attrName>fill.type</p:attrName>
                                        </p:attrNameLst>
                                      </p:cBhvr>
                                      <p:to>
                                        <p:strVal val="solid"/>
                                      </p:to>
                                    </p:set>
                                  </p:childTnLst>
                                </p:cTn>
                              </p:par>
                              <p:par>
                                <p:cTn id="52" presetID="5" presetClass="entr" presetSubtype="10" fill="hold" nodeType="withEffect">
                                  <p:stCondLst>
                                    <p:cond delay="0"/>
                                  </p:stCondLst>
                                  <p:childTnLst>
                                    <p:set>
                                      <p:cBhvr>
                                        <p:cTn id="53" dur="1" fill="hold">
                                          <p:stCondLst>
                                            <p:cond delay="0"/>
                                          </p:stCondLst>
                                        </p:cTn>
                                        <p:tgtEl>
                                          <p:spTgt spid="100368"/>
                                        </p:tgtEl>
                                        <p:attrNameLst>
                                          <p:attrName>style.visibility</p:attrName>
                                        </p:attrNameLst>
                                      </p:cBhvr>
                                      <p:to>
                                        <p:strVal val="visible"/>
                                      </p:to>
                                    </p:set>
                                    <p:animEffect transition="in" filter="checkerboard(across)">
                                      <p:cBhvr>
                                        <p:cTn id="54" dur="500"/>
                                        <p:tgtEl>
                                          <p:spTgt spid="100368"/>
                                        </p:tgtEl>
                                      </p:cBhvr>
                                    </p:animEffect>
                                  </p:childTnLst>
                                </p:cTn>
                              </p:par>
                              <p:par>
                                <p:cTn id="55" presetID="2" presetClass="entr" presetSubtype="8" fill="hold" nodeType="withEffect">
                                  <p:stCondLst>
                                    <p:cond delay="0"/>
                                  </p:stCondLst>
                                  <p:childTnLst>
                                    <p:set>
                                      <p:cBhvr>
                                        <p:cTn id="56" dur="1" fill="hold">
                                          <p:stCondLst>
                                            <p:cond delay="0"/>
                                          </p:stCondLst>
                                        </p:cTn>
                                        <p:tgtEl>
                                          <p:spTgt spid="100362"/>
                                        </p:tgtEl>
                                        <p:attrNameLst>
                                          <p:attrName>style.visibility</p:attrName>
                                        </p:attrNameLst>
                                      </p:cBhvr>
                                      <p:to>
                                        <p:strVal val="visible"/>
                                      </p:to>
                                    </p:set>
                                    <p:anim calcmode="lin" valueType="num">
                                      <p:cBhvr additive="base">
                                        <p:cTn id="57" dur="500" fill="hold"/>
                                        <p:tgtEl>
                                          <p:spTgt spid="100362"/>
                                        </p:tgtEl>
                                        <p:attrNameLst>
                                          <p:attrName>ppt_x</p:attrName>
                                        </p:attrNameLst>
                                      </p:cBhvr>
                                      <p:tavLst>
                                        <p:tav tm="0">
                                          <p:val>
                                            <p:strVal val="0-#ppt_w/2"/>
                                          </p:val>
                                        </p:tav>
                                        <p:tav tm="100000">
                                          <p:val>
                                            <p:strVal val="#ppt_x"/>
                                          </p:val>
                                        </p:tav>
                                      </p:tavLst>
                                    </p:anim>
                                    <p:anim calcmode="lin" valueType="num">
                                      <p:cBhvr additive="base">
                                        <p:cTn id="58" dur="500" fill="hold"/>
                                        <p:tgtEl>
                                          <p:spTgt spid="10036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100363"/>
                                        </p:tgtEl>
                                        <p:attrNameLst>
                                          <p:attrName>style.visibility</p:attrName>
                                        </p:attrNameLst>
                                      </p:cBhvr>
                                      <p:to>
                                        <p:strVal val="visible"/>
                                      </p:to>
                                    </p:set>
                                    <p:anim calcmode="lin" valueType="num">
                                      <p:cBhvr additive="base">
                                        <p:cTn id="63" dur="500" fill="hold"/>
                                        <p:tgtEl>
                                          <p:spTgt spid="100363"/>
                                        </p:tgtEl>
                                        <p:attrNameLst>
                                          <p:attrName>ppt_x</p:attrName>
                                        </p:attrNameLst>
                                      </p:cBhvr>
                                      <p:tavLst>
                                        <p:tav tm="0">
                                          <p:val>
                                            <p:strVal val="0-#ppt_w/2"/>
                                          </p:val>
                                        </p:tav>
                                        <p:tav tm="100000">
                                          <p:val>
                                            <p:strVal val="#ppt_x"/>
                                          </p:val>
                                        </p:tav>
                                      </p:tavLst>
                                    </p:anim>
                                    <p:anim calcmode="lin" valueType="num">
                                      <p:cBhvr additive="base">
                                        <p:cTn id="64" dur="500" fill="hold"/>
                                        <p:tgtEl>
                                          <p:spTgt spid="100363"/>
                                        </p:tgtEl>
                                        <p:attrNameLst>
                                          <p:attrName>ppt_y</p:attrName>
                                        </p:attrNameLst>
                                      </p:cBhvr>
                                      <p:tavLst>
                                        <p:tav tm="0">
                                          <p:val>
                                            <p:strVal val="#ppt_y"/>
                                          </p:val>
                                        </p:tav>
                                        <p:tav tm="100000">
                                          <p:val>
                                            <p:strVal val="#ppt_y"/>
                                          </p:val>
                                        </p:tav>
                                      </p:tavLst>
                                    </p:anim>
                                  </p:childTnLst>
                                </p:cTn>
                              </p:par>
                              <p:par>
                                <p:cTn id="65" presetID="27" presetClass="entr" presetSubtype="0" fill="hold" grpId="0" nodeType="withEffect">
                                  <p:stCondLst>
                                    <p:cond delay="0"/>
                                  </p:stCondLst>
                                  <p:iterate type="lt">
                                    <p:tmPct val="50000"/>
                                  </p:iterate>
                                  <p:childTnLst>
                                    <p:set>
                                      <p:cBhvr>
                                        <p:cTn id="66" dur="1" fill="hold">
                                          <p:stCondLst>
                                            <p:cond delay="0"/>
                                          </p:stCondLst>
                                        </p:cTn>
                                        <p:tgtEl>
                                          <p:spTgt spid="100366"/>
                                        </p:tgtEl>
                                        <p:attrNameLst>
                                          <p:attrName>style.visibility</p:attrName>
                                        </p:attrNameLst>
                                      </p:cBhvr>
                                      <p:to>
                                        <p:strVal val="visible"/>
                                      </p:to>
                                    </p:set>
                                    <p:anim calcmode="discrete" valueType="clr">
                                      <p:cBhvr override="childStyle">
                                        <p:cTn id="67" dur="80"/>
                                        <p:tgtEl>
                                          <p:spTgt spid="10036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00366"/>
                                        </p:tgtEl>
                                        <p:attrNameLst>
                                          <p:attrName>fillcolor</p:attrName>
                                        </p:attrNameLst>
                                      </p:cBhvr>
                                      <p:tavLst>
                                        <p:tav tm="0">
                                          <p:val>
                                            <p:clrVal>
                                              <a:schemeClr val="accent2"/>
                                            </p:clrVal>
                                          </p:val>
                                        </p:tav>
                                        <p:tav tm="50000">
                                          <p:val>
                                            <p:clrVal>
                                              <a:schemeClr val="hlink"/>
                                            </p:clrVal>
                                          </p:val>
                                        </p:tav>
                                      </p:tavLst>
                                    </p:anim>
                                    <p:set>
                                      <p:cBhvr>
                                        <p:cTn id="69" dur="80"/>
                                        <p:tgtEl>
                                          <p:spTgt spid="100366"/>
                                        </p:tgtEl>
                                        <p:attrNameLst>
                                          <p:attrName>fill.type</p:attrName>
                                        </p:attrNameLst>
                                      </p:cBhvr>
                                      <p:to>
                                        <p:strVal val="solid"/>
                                      </p:to>
                                    </p:set>
                                  </p:childTnLst>
                                </p:cTn>
                              </p:par>
                              <p:par>
                                <p:cTn id="70" presetID="5" presetClass="entr" presetSubtype="10" fill="hold" nodeType="withEffect">
                                  <p:stCondLst>
                                    <p:cond delay="0"/>
                                  </p:stCondLst>
                                  <p:childTnLst>
                                    <p:set>
                                      <p:cBhvr>
                                        <p:cTn id="71" dur="1" fill="hold">
                                          <p:stCondLst>
                                            <p:cond delay="0"/>
                                          </p:stCondLst>
                                        </p:cTn>
                                        <p:tgtEl>
                                          <p:spTgt spid="100370"/>
                                        </p:tgtEl>
                                        <p:attrNameLst>
                                          <p:attrName>style.visibility</p:attrName>
                                        </p:attrNameLst>
                                      </p:cBhvr>
                                      <p:to>
                                        <p:strVal val="visible"/>
                                      </p:to>
                                    </p:set>
                                    <p:animEffect transition="in" filter="checkerboard(across)">
                                      <p:cBhvr>
                                        <p:cTn id="72" dur="500"/>
                                        <p:tgtEl>
                                          <p:spTgt spid="10037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00369"/>
                                        </p:tgtEl>
                                        <p:attrNameLst>
                                          <p:attrName>style.visibility</p:attrName>
                                        </p:attrNameLst>
                                      </p:cBhvr>
                                      <p:to>
                                        <p:strVal val="visible"/>
                                      </p:to>
                                    </p:set>
                                    <p:anim calcmode="discrete" valueType="clr">
                                      <p:cBhvr override="childStyle">
                                        <p:cTn id="77" dur="80"/>
                                        <p:tgtEl>
                                          <p:spTgt spid="10036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00369"/>
                                        </p:tgtEl>
                                        <p:attrNameLst>
                                          <p:attrName>fillcolor</p:attrName>
                                        </p:attrNameLst>
                                      </p:cBhvr>
                                      <p:tavLst>
                                        <p:tav tm="0">
                                          <p:val>
                                            <p:clrVal>
                                              <a:schemeClr val="accent2"/>
                                            </p:clrVal>
                                          </p:val>
                                        </p:tav>
                                        <p:tav tm="50000">
                                          <p:val>
                                            <p:clrVal>
                                              <a:schemeClr val="hlink"/>
                                            </p:clrVal>
                                          </p:val>
                                        </p:tav>
                                      </p:tavLst>
                                    </p:anim>
                                    <p:set>
                                      <p:cBhvr>
                                        <p:cTn id="79" dur="80"/>
                                        <p:tgtEl>
                                          <p:spTgt spid="100369"/>
                                        </p:tgtEl>
                                        <p:attrNameLst>
                                          <p:attrName>fill.type</p:attrName>
                                        </p:attrNameLst>
                                      </p:cBhvr>
                                      <p:to>
                                        <p:strVal val="solid"/>
                                      </p:to>
                                    </p:set>
                                  </p:childTnLst>
                                </p:cTn>
                              </p:par>
                              <p:par>
                                <p:cTn id="80" presetID="5" presetClass="entr" presetSubtype="10" fill="hold" nodeType="withEffect">
                                  <p:stCondLst>
                                    <p:cond delay="0"/>
                                  </p:stCondLst>
                                  <p:childTnLst>
                                    <p:set>
                                      <p:cBhvr>
                                        <p:cTn id="81" dur="1" fill="hold">
                                          <p:stCondLst>
                                            <p:cond delay="0"/>
                                          </p:stCondLst>
                                        </p:cTn>
                                        <p:tgtEl>
                                          <p:spTgt spid="100371"/>
                                        </p:tgtEl>
                                        <p:attrNameLst>
                                          <p:attrName>style.visibility</p:attrName>
                                        </p:attrNameLst>
                                      </p:cBhvr>
                                      <p:to>
                                        <p:strVal val="visible"/>
                                      </p:to>
                                    </p:set>
                                    <p:animEffect transition="in" filter="checkerboard(across)">
                                      <p:cBhvr>
                                        <p:cTn id="82" dur="500"/>
                                        <p:tgtEl>
                                          <p:spTgt spid="10037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nodeType="clickEffect">
                                  <p:stCondLst>
                                    <p:cond delay="0"/>
                                  </p:stCondLst>
                                  <p:childTnLst>
                                    <p:set>
                                      <p:cBhvr>
                                        <p:cTn id="86" dur="1" fill="hold">
                                          <p:stCondLst>
                                            <p:cond delay="0"/>
                                          </p:stCondLst>
                                        </p:cTn>
                                        <p:tgtEl>
                                          <p:spTgt spid="100364"/>
                                        </p:tgtEl>
                                        <p:attrNameLst>
                                          <p:attrName>style.visibility</p:attrName>
                                        </p:attrNameLst>
                                      </p:cBhvr>
                                      <p:to>
                                        <p:strVal val="visible"/>
                                      </p:to>
                                    </p:set>
                                    <p:anim calcmode="lin" valueType="num">
                                      <p:cBhvr additive="base">
                                        <p:cTn id="87" dur="500" fill="hold"/>
                                        <p:tgtEl>
                                          <p:spTgt spid="100364"/>
                                        </p:tgtEl>
                                        <p:attrNameLst>
                                          <p:attrName>ppt_x</p:attrName>
                                        </p:attrNameLst>
                                      </p:cBhvr>
                                      <p:tavLst>
                                        <p:tav tm="0">
                                          <p:val>
                                            <p:strVal val="0-#ppt_w/2"/>
                                          </p:val>
                                        </p:tav>
                                        <p:tav tm="100000">
                                          <p:val>
                                            <p:strVal val="#ppt_x"/>
                                          </p:val>
                                        </p:tav>
                                      </p:tavLst>
                                    </p:anim>
                                    <p:anim calcmode="lin" valueType="num">
                                      <p:cBhvr additive="base">
                                        <p:cTn id="88" dur="500" fill="hold"/>
                                        <p:tgtEl>
                                          <p:spTgt spid="100364"/>
                                        </p:tgtEl>
                                        <p:attrNameLst>
                                          <p:attrName>ppt_y</p:attrName>
                                        </p:attrNameLst>
                                      </p:cBhvr>
                                      <p:tavLst>
                                        <p:tav tm="0">
                                          <p:val>
                                            <p:strVal val="#ppt_y"/>
                                          </p:val>
                                        </p:tav>
                                        <p:tav tm="100000">
                                          <p:val>
                                            <p:strVal val="#ppt_y"/>
                                          </p:val>
                                        </p:tav>
                                      </p:tavLst>
                                    </p:anim>
                                  </p:childTnLst>
                                </p:cTn>
                              </p:par>
                              <p:par>
                                <p:cTn id="89" presetID="27" presetClass="entr" presetSubtype="0" fill="hold" grpId="0" nodeType="withEffect">
                                  <p:stCondLst>
                                    <p:cond delay="0"/>
                                  </p:stCondLst>
                                  <p:iterate type="lt">
                                    <p:tmPct val="50000"/>
                                  </p:iterate>
                                  <p:childTnLst>
                                    <p:set>
                                      <p:cBhvr>
                                        <p:cTn id="90" dur="1" fill="hold">
                                          <p:stCondLst>
                                            <p:cond delay="0"/>
                                          </p:stCondLst>
                                        </p:cTn>
                                        <p:tgtEl>
                                          <p:spTgt spid="100372"/>
                                        </p:tgtEl>
                                        <p:attrNameLst>
                                          <p:attrName>style.visibility</p:attrName>
                                        </p:attrNameLst>
                                      </p:cBhvr>
                                      <p:to>
                                        <p:strVal val="visible"/>
                                      </p:to>
                                    </p:set>
                                    <p:anim calcmode="discrete" valueType="clr">
                                      <p:cBhvr override="childStyle">
                                        <p:cTn id="91" dur="80"/>
                                        <p:tgtEl>
                                          <p:spTgt spid="100372"/>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00372"/>
                                        </p:tgtEl>
                                        <p:attrNameLst>
                                          <p:attrName>fillcolor</p:attrName>
                                        </p:attrNameLst>
                                      </p:cBhvr>
                                      <p:tavLst>
                                        <p:tav tm="0">
                                          <p:val>
                                            <p:clrVal>
                                              <a:schemeClr val="accent2"/>
                                            </p:clrVal>
                                          </p:val>
                                        </p:tav>
                                        <p:tav tm="50000">
                                          <p:val>
                                            <p:clrVal>
                                              <a:schemeClr val="hlink"/>
                                            </p:clrVal>
                                          </p:val>
                                        </p:tav>
                                      </p:tavLst>
                                    </p:anim>
                                    <p:set>
                                      <p:cBhvr>
                                        <p:cTn id="93" dur="80"/>
                                        <p:tgtEl>
                                          <p:spTgt spid="100372"/>
                                        </p:tgtEl>
                                        <p:attrNameLst>
                                          <p:attrName>fill.type</p:attrName>
                                        </p:attrNameLst>
                                      </p:cBhvr>
                                      <p:to>
                                        <p:strVal val="solid"/>
                                      </p:to>
                                    </p:set>
                                  </p:childTnLst>
                                </p:cTn>
                              </p:par>
                              <p:par>
                                <p:cTn id="94" presetID="5" presetClass="entr" presetSubtype="10" fill="hold" nodeType="withEffect">
                                  <p:stCondLst>
                                    <p:cond delay="0"/>
                                  </p:stCondLst>
                                  <p:childTnLst>
                                    <p:set>
                                      <p:cBhvr>
                                        <p:cTn id="95" dur="1" fill="hold">
                                          <p:stCondLst>
                                            <p:cond delay="0"/>
                                          </p:stCondLst>
                                        </p:cTn>
                                        <p:tgtEl>
                                          <p:spTgt spid="100373"/>
                                        </p:tgtEl>
                                        <p:attrNameLst>
                                          <p:attrName>style.visibility</p:attrName>
                                        </p:attrNameLst>
                                      </p:cBhvr>
                                      <p:to>
                                        <p:strVal val="visible"/>
                                      </p:to>
                                    </p:set>
                                    <p:animEffect transition="in" filter="checkerboard(across)">
                                      <p:cBhvr>
                                        <p:cTn id="96" dur="500"/>
                                        <p:tgtEl>
                                          <p:spTgt spid="100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nimBg="1"/>
      <p:bldP spid="100365" grpId="0" animBg="1"/>
      <p:bldP spid="100366" grpId="0" animBg="1"/>
      <p:bldP spid="100369" grpId="0" animBg="1"/>
      <p:bldP spid="1003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4F5F3130-032D-4C03-B77E-3305F332B939}"/>
              </a:ext>
            </a:extLst>
          </p:cNvPr>
          <p:cNvSpPr>
            <a:spLocks noGrp="1" noChangeArrowheads="1"/>
          </p:cNvSpPr>
          <p:nvPr>
            <p:ph type="title" idx="4294967295"/>
          </p:nvPr>
        </p:nvSpPr>
        <p:spPr>
          <a:xfrm>
            <a:off x="0" y="914400"/>
            <a:ext cx="5105400" cy="457200"/>
          </a:xfrm>
        </p:spPr>
        <p:txBody>
          <a:bodyPr rtlCol="0">
            <a:normAutofit/>
          </a:bodyPr>
          <a:lstStyle/>
          <a:p>
            <a:pPr eaLnBrk="1" fontAlgn="auto" hangingPunct="1">
              <a:spcAft>
                <a:spcPts val="0"/>
              </a:spcAft>
              <a:defRPr/>
            </a:pPr>
            <a:r>
              <a:rPr lang="en-US" sz="2000" b="1" u="sng" dirty="0">
                <a:solidFill>
                  <a:schemeClr val="accent2">
                    <a:lumMod val="75000"/>
                  </a:schemeClr>
                </a:solidFill>
              </a:rPr>
              <a:t>CLASS I: Sodium Channel Blocking Drugs</a:t>
            </a:r>
          </a:p>
        </p:txBody>
      </p:sp>
      <p:sp>
        <p:nvSpPr>
          <p:cNvPr id="93187" name="Rectangle 3">
            <a:extLst>
              <a:ext uri="{FF2B5EF4-FFF2-40B4-BE49-F238E27FC236}">
                <a16:creationId xmlns:a16="http://schemas.microsoft.com/office/drawing/2014/main" xmlns="" id="{4D8D83A0-145F-4F16-BEF0-977FF8F372C4}"/>
              </a:ext>
            </a:extLst>
          </p:cNvPr>
          <p:cNvSpPr>
            <a:spLocks noGrp="1" noChangeArrowheads="1"/>
          </p:cNvSpPr>
          <p:nvPr>
            <p:ph idx="4294967295"/>
          </p:nvPr>
        </p:nvSpPr>
        <p:spPr>
          <a:xfrm>
            <a:off x="0" y="1295400"/>
            <a:ext cx="6324600" cy="2819400"/>
          </a:xfrm>
        </p:spPr>
        <p:txBody>
          <a:bodyPr/>
          <a:lstStyle/>
          <a:p>
            <a:pPr eaLnBrk="1" hangingPunct="1">
              <a:lnSpc>
                <a:spcPct val="90000"/>
              </a:lnSpc>
              <a:buFont typeface="Arial" charset="0"/>
              <a:buChar char="•"/>
              <a:defRPr/>
            </a:pPr>
            <a:r>
              <a:rPr lang="en-US" sz="1800" b="1" dirty="0">
                <a:solidFill>
                  <a:schemeClr val="tx2">
                    <a:lumMod val="75000"/>
                  </a:schemeClr>
                </a:solidFill>
              </a:rPr>
              <a:t>IA	-	lengthen AP duration</a:t>
            </a:r>
          </a:p>
          <a:p>
            <a:pPr lvl="2" eaLnBrk="1" hangingPunct="1">
              <a:lnSpc>
                <a:spcPct val="90000"/>
              </a:lnSpc>
              <a:buFontTx/>
              <a:buNone/>
              <a:defRPr/>
            </a:pPr>
            <a:r>
              <a:rPr lang="en-US" sz="1800" b="1" dirty="0">
                <a:solidFill>
                  <a:schemeClr val="tx2">
                    <a:lumMod val="75000"/>
                  </a:schemeClr>
                </a:solidFill>
              </a:rPr>
              <a:t>-		Intermediate interaction with Na+ channels</a:t>
            </a:r>
          </a:p>
          <a:p>
            <a:pPr lvl="2" eaLnBrk="1" hangingPunct="1">
              <a:lnSpc>
                <a:spcPct val="90000"/>
              </a:lnSpc>
              <a:buFontTx/>
              <a:buNone/>
              <a:defRPr/>
            </a:pPr>
            <a:r>
              <a:rPr lang="en-US" sz="1800" b="1" dirty="0">
                <a:solidFill>
                  <a:schemeClr val="tx2">
                    <a:lumMod val="75000"/>
                  </a:schemeClr>
                </a:solidFill>
              </a:rPr>
              <a:t>-		</a:t>
            </a:r>
            <a:r>
              <a:rPr lang="en-US" sz="1800" b="1" i="1" dirty="0" err="1">
                <a:solidFill>
                  <a:srgbClr val="C00000"/>
                </a:solidFill>
              </a:rPr>
              <a:t>Quinidine</a:t>
            </a:r>
            <a:r>
              <a:rPr lang="en-US" sz="1800" b="1" i="1" dirty="0">
                <a:solidFill>
                  <a:srgbClr val="C00000"/>
                </a:solidFill>
              </a:rPr>
              <a:t>, </a:t>
            </a:r>
            <a:r>
              <a:rPr lang="en-US" sz="1800" b="1" i="1" dirty="0" err="1">
                <a:solidFill>
                  <a:srgbClr val="C00000"/>
                </a:solidFill>
              </a:rPr>
              <a:t>Procainamide</a:t>
            </a:r>
            <a:r>
              <a:rPr lang="en-US" sz="1800" b="1" i="1" dirty="0">
                <a:solidFill>
                  <a:srgbClr val="C00000"/>
                </a:solidFill>
              </a:rPr>
              <a:t>, </a:t>
            </a:r>
            <a:r>
              <a:rPr lang="en-US" sz="1800" b="1" i="1" dirty="0" err="1">
                <a:solidFill>
                  <a:srgbClr val="C00000"/>
                </a:solidFill>
              </a:rPr>
              <a:t>Disopyramide</a:t>
            </a:r>
            <a:endParaRPr lang="en-US" sz="1800" b="1" i="1" dirty="0">
              <a:solidFill>
                <a:srgbClr val="C00000"/>
              </a:solidFill>
            </a:endParaRPr>
          </a:p>
          <a:p>
            <a:pPr eaLnBrk="1" hangingPunct="1">
              <a:lnSpc>
                <a:spcPct val="90000"/>
              </a:lnSpc>
              <a:buFont typeface="Arial" charset="0"/>
              <a:buChar char="•"/>
              <a:defRPr/>
            </a:pPr>
            <a:r>
              <a:rPr lang="en-US" sz="1800" b="1" dirty="0">
                <a:solidFill>
                  <a:schemeClr val="tx2">
                    <a:lumMod val="75000"/>
                  </a:schemeClr>
                </a:solidFill>
              </a:rPr>
              <a:t>IB	-	shorten AP duration</a:t>
            </a:r>
          </a:p>
          <a:p>
            <a:pPr eaLnBrk="1" hangingPunct="1">
              <a:lnSpc>
                <a:spcPct val="90000"/>
              </a:lnSpc>
              <a:buFont typeface="Wingdings" pitchFamily="2" charset="2"/>
              <a:buNone/>
              <a:defRPr/>
            </a:pPr>
            <a:r>
              <a:rPr lang="en-US" sz="1800" b="1" dirty="0">
                <a:solidFill>
                  <a:schemeClr val="tx2">
                    <a:lumMod val="75000"/>
                  </a:schemeClr>
                </a:solidFill>
              </a:rPr>
              <a:t>		-	slow interaction with Na+ channels</a:t>
            </a:r>
          </a:p>
          <a:p>
            <a:pPr eaLnBrk="1" hangingPunct="1">
              <a:lnSpc>
                <a:spcPct val="90000"/>
              </a:lnSpc>
              <a:buFont typeface="Wingdings" pitchFamily="2" charset="2"/>
              <a:buNone/>
              <a:defRPr/>
            </a:pPr>
            <a:r>
              <a:rPr lang="en-US" sz="1800" b="1" dirty="0">
                <a:solidFill>
                  <a:schemeClr val="tx2">
                    <a:lumMod val="75000"/>
                  </a:schemeClr>
                </a:solidFill>
              </a:rPr>
              <a:t>		-	</a:t>
            </a:r>
            <a:r>
              <a:rPr lang="en-US" sz="1800" b="1" i="1" dirty="0" err="1">
                <a:solidFill>
                  <a:srgbClr val="C00000"/>
                </a:solidFill>
              </a:rPr>
              <a:t>Lidocaine</a:t>
            </a:r>
            <a:r>
              <a:rPr lang="en-US" sz="1800" b="1" i="1" dirty="0">
                <a:solidFill>
                  <a:srgbClr val="C00000"/>
                </a:solidFill>
              </a:rPr>
              <a:t>, </a:t>
            </a:r>
            <a:r>
              <a:rPr lang="en-US" sz="1800" b="1" i="1" dirty="0" err="1">
                <a:solidFill>
                  <a:srgbClr val="C00000"/>
                </a:solidFill>
              </a:rPr>
              <a:t>Mexiletene</a:t>
            </a:r>
            <a:r>
              <a:rPr lang="en-US" sz="1800" b="1" i="1" dirty="0">
                <a:solidFill>
                  <a:srgbClr val="C00000"/>
                </a:solidFill>
              </a:rPr>
              <a:t>, </a:t>
            </a:r>
            <a:r>
              <a:rPr lang="en-US" sz="1800" b="1" i="1" dirty="0" err="1">
                <a:solidFill>
                  <a:srgbClr val="C00000"/>
                </a:solidFill>
              </a:rPr>
              <a:t>Tocainide</a:t>
            </a:r>
            <a:r>
              <a:rPr lang="en-US" sz="1800" b="1" i="1" dirty="0">
                <a:solidFill>
                  <a:srgbClr val="C00000"/>
                </a:solidFill>
              </a:rPr>
              <a:t>, </a:t>
            </a:r>
            <a:r>
              <a:rPr lang="en-US" sz="1800" b="1" i="1" dirty="0" err="1">
                <a:solidFill>
                  <a:srgbClr val="C00000"/>
                </a:solidFill>
              </a:rPr>
              <a:t>Phenytoin</a:t>
            </a:r>
            <a:endParaRPr lang="en-US" sz="1800" b="1" i="1" dirty="0">
              <a:solidFill>
                <a:srgbClr val="C00000"/>
              </a:solidFill>
            </a:endParaRPr>
          </a:p>
          <a:p>
            <a:pPr eaLnBrk="1" hangingPunct="1">
              <a:lnSpc>
                <a:spcPct val="90000"/>
              </a:lnSpc>
              <a:buFont typeface="Arial" charset="0"/>
              <a:buChar char="•"/>
              <a:defRPr/>
            </a:pPr>
            <a:r>
              <a:rPr lang="en-US" sz="1800" b="1" dirty="0">
                <a:solidFill>
                  <a:schemeClr val="tx2">
                    <a:lumMod val="75000"/>
                  </a:schemeClr>
                </a:solidFill>
              </a:rPr>
              <a:t>IC	-	no effect or minimal  ⁭  AP duration </a:t>
            </a:r>
          </a:p>
          <a:p>
            <a:pPr eaLnBrk="1" hangingPunct="1">
              <a:lnSpc>
                <a:spcPct val="90000"/>
              </a:lnSpc>
              <a:buFont typeface="Wingdings" pitchFamily="2" charset="2"/>
              <a:buNone/>
              <a:defRPr/>
            </a:pPr>
            <a:r>
              <a:rPr lang="en-US" sz="1800" b="1" dirty="0">
                <a:solidFill>
                  <a:schemeClr val="tx2">
                    <a:lumMod val="75000"/>
                  </a:schemeClr>
                </a:solidFill>
              </a:rPr>
              <a:t>		-	strong interaction with Na+ channels</a:t>
            </a:r>
          </a:p>
          <a:p>
            <a:pPr eaLnBrk="1" hangingPunct="1">
              <a:lnSpc>
                <a:spcPct val="90000"/>
              </a:lnSpc>
              <a:buFont typeface="Wingdings" pitchFamily="2" charset="2"/>
              <a:buNone/>
              <a:defRPr/>
            </a:pPr>
            <a:r>
              <a:rPr lang="en-US" sz="1800" b="1" dirty="0">
                <a:solidFill>
                  <a:schemeClr val="tx2">
                    <a:lumMod val="75000"/>
                  </a:schemeClr>
                </a:solidFill>
              </a:rPr>
              <a:t>		-	</a:t>
            </a:r>
            <a:r>
              <a:rPr lang="en-US" sz="1800" b="1" i="1" dirty="0" err="1">
                <a:solidFill>
                  <a:srgbClr val="C00000"/>
                </a:solidFill>
              </a:rPr>
              <a:t>Flecainide</a:t>
            </a:r>
            <a:r>
              <a:rPr lang="en-US" sz="1800" b="1" i="1" dirty="0">
                <a:solidFill>
                  <a:srgbClr val="C00000"/>
                </a:solidFill>
              </a:rPr>
              <a:t>, </a:t>
            </a:r>
            <a:r>
              <a:rPr lang="en-US" sz="1800" b="1" i="1" dirty="0" err="1">
                <a:solidFill>
                  <a:srgbClr val="C00000"/>
                </a:solidFill>
              </a:rPr>
              <a:t>Propafenone</a:t>
            </a:r>
            <a:r>
              <a:rPr lang="en-US" sz="1800" b="1" i="1" dirty="0">
                <a:solidFill>
                  <a:srgbClr val="C00000"/>
                </a:solidFill>
              </a:rPr>
              <a:t>, </a:t>
            </a:r>
            <a:r>
              <a:rPr lang="en-US" sz="1800" b="1" i="1" dirty="0" err="1">
                <a:solidFill>
                  <a:srgbClr val="C00000"/>
                </a:solidFill>
              </a:rPr>
              <a:t>Moricizine</a:t>
            </a:r>
            <a:endParaRPr lang="en-US" sz="1800" b="1" i="1" dirty="0">
              <a:solidFill>
                <a:srgbClr val="C00000"/>
              </a:solidFill>
            </a:endParaRPr>
          </a:p>
        </p:txBody>
      </p:sp>
      <p:sp>
        <p:nvSpPr>
          <p:cNvPr id="52228" name="Text Box 4">
            <a:extLst>
              <a:ext uri="{FF2B5EF4-FFF2-40B4-BE49-F238E27FC236}">
                <a16:creationId xmlns:a16="http://schemas.microsoft.com/office/drawing/2014/main" xmlns="" id="{6889F4F2-3FEB-46B6-86FB-B37B6F6966A4}"/>
              </a:ext>
            </a:extLst>
          </p:cNvPr>
          <p:cNvSpPr txBox="1">
            <a:spLocks noChangeArrowheads="1"/>
          </p:cNvSpPr>
          <p:nvPr/>
        </p:nvSpPr>
        <p:spPr bwMode="auto">
          <a:xfrm>
            <a:off x="0" y="0"/>
            <a:ext cx="9144000" cy="954088"/>
          </a:xfrm>
          <a:prstGeom prst="rect">
            <a:avLst/>
          </a:prstGeom>
          <a:solidFill>
            <a:schemeClr val="accent2">
              <a:lumMod val="40000"/>
              <a:lumOff val="60000"/>
            </a:schemeClr>
          </a:solidFill>
          <a:ln w="9525">
            <a:noFill/>
            <a:miter lim="800000"/>
            <a:headEnd/>
            <a:tailEnd/>
          </a:ln>
        </p:spPr>
        <p:txBody>
          <a:bodyPr>
            <a:spAutoFit/>
          </a:bodyPr>
          <a:lstStyle/>
          <a:p>
            <a:pPr>
              <a:defRPr/>
            </a:pPr>
            <a:r>
              <a:rPr lang="en-US" sz="2800" b="1" dirty="0">
                <a:solidFill>
                  <a:schemeClr val="accent2">
                    <a:lumMod val="75000"/>
                  </a:schemeClr>
                </a:solidFill>
                <a:latin typeface="Arial" charset="0"/>
                <a:cs typeface="Arial" charset="0"/>
              </a:rPr>
              <a:t>THE VAUGHAN WILLIAM’S </a:t>
            </a:r>
          </a:p>
          <a:p>
            <a:pPr>
              <a:defRPr/>
            </a:pPr>
            <a:r>
              <a:rPr lang="en-US" sz="2800" b="1" dirty="0">
                <a:solidFill>
                  <a:schemeClr val="accent2">
                    <a:lumMod val="75000"/>
                  </a:schemeClr>
                </a:solidFill>
                <a:latin typeface="Arial" charset="0"/>
                <a:cs typeface="Arial" charset="0"/>
              </a:rPr>
              <a:t>CLASSIFICATION OF </a:t>
            </a:r>
            <a:r>
              <a:rPr lang="en-US" sz="2800" b="1" u="sng" dirty="0">
                <a:solidFill>
                  <a:schemeClr val="accent2">
                    <a:lumMod val="75000"/>
                  </a:schemeClr>
                </a:solidFill>
                <a:latin typeface="Arial" charset="0"/>
                <a:cs typeface="Arial" charset="0"/>
              </a:rPr>
              <a:t>AAD</a:t>
            </a:r>
            <a:endParaRPr lang="en-US" sz="2800" b="1" i="1" dirty="0">
              <a:solidFill>
                <a:schemeClr val="accent2">
                  <a:lumMod val="75000"/>
                </a:schemeClr>
              </a:solidFill>
              <a:latin typeface="Times New Roman" pitchFamily="18" charset="0"/>
              <a:cs typeface="Arial" charset="0"/>
            </a:endParaRPr>
          </a:p>
        </p:txBody>
      </p:sp>
      <p:sp>
        <p:nvSpPr>
          <p:cNvPr id="5" name="AutoShape 3">
            <a:extLst>
              <a:ext uri="{FF2B5EF4-FFF2-40B4-BE49-F238E27FC236}">
                <a16:creationId xmlns:a16="http://schemas.microsoft.com/office/drawing/2014/main" xmlns="" id="{84A25D41-AECE-4F15-8DC8-5B203C6B9408}"/>
              </a:ext>
            </a:extLst>
          </p:cNvPr>
          <p:cNvSpPr txBox="1">
            <a:spLocks noChangeArrowheads="1"/>
          </p:cNvSpPr>
          <p:nvPr/>
        </p:nvSpPr>
        <p:spPr>
          <a:xfrm>
            <a:off x="0" y="4114800"/>
            <a:ext cx="5410200" cy="381000"/>
          </a:xfrm>
          <a:prstGeom prst="roundRect">
            <a:avLst>
              <a:gd name="adj" fmla="val 21667"/>
            </a:avLst>
          </a:prstGeom>
        </p:spPr>
        <p:txBody>
          <a:bodyPr anchor="b">
            <a:normAutofit fontScale="90000" lnSpcReduction="20000"/>
          </a:bodyPr>
          <a:lstStyle/>
          <a:p>
            <a:pPr fontAlgn="auto">
              <a:spcAft>
                <a:spcPts val="0"/>
              </a:spcAft>
              <a:defRPr/>
            </a:pPr>
            <a:r>
              <a:rPr lang="en-US" sz="2000" b="1" u="sng" dirty="0">
                <a:solidFill>
                  <a:schemeClr val="accent2">
                    <a:lumMod val="75000"/>
                  </a:schemeClr>
                </a:solidFill>
                <a:latin typeface="+mj-lt"/>
                <a:ea typeface="+mj-ea"/>
                <a:cs typeface="+mj-cs"/>
              </a:rPr>
              <a:t>CLASS II: BETA-BLOCKING AGENTS</a:t>
            </a:r>
          </a:p>
        </p:txBody>
      </p:sp>
      <p:sp>
        <p:nvSpPr>
          <p:cNvPr id="6" name="Прямоугольник 5">
            <a:extLst>
              <a:ext uri="{FF2B5EF4-FFF2-40B4-BE49-F238E27FC236}">
                <a16:creationId xmlns:a16="http://schemas.microsoft.com/office/drawing/2014/main" xmlns="" id="{AB913C70-7ABC-4040-9AD6-9DBAB64B498A}"/>
              </a:ext>
            </a:extLst>
          </p:cNvPr>
          <p:cNvSpPr/>
          <p:nvPr/>
        </p:nvSpPr>
        <p:spPr>
          <a:xfrm>
            <a:off x="152400" y="4495800"/>
            <a:ext cx="4572000" cy="1477963"/>
          </a:xfrm>
          <a:prstGeom prst="rect">
            <a:avLst/>
          </a:prstGeom>
        </p:spPr>
        <p:txBody>
          <a:bodyPr>
            <a:spAutoFit/>
          </a:bodyPr>
          <a:lstStyle/>
          <a:p>
            <a:pPr algn="l">
              <a:buFont typeface="Arial" pitchFamily="34" charset="0"/>
              <a:buChar char="•"/>
              <a:defRPr/>
            </a:pPr>
            <a:r>
              <a:rPr lang="en-US" b="1" dirty="0">
                <a:solidFill>
                  <a:schemeClr val="tx2">
                    <a:lumMod val="75000"/>
                  </a:schemeClr>
                </a:solidFill>
                <a:latin typeface="+mn-lt"/>
                <a:cs typeface="Arial" charset="0"/>
              </a:rPr>
              <a:t>Increase AV nodal conduction</a:t>
            </a:r>
          </a:p>
          <a:p>
            <a:pPr algn="l">
              <a:buFont typeface="Arial" pitchFamily="34" charset="0"/>
              <a:buChar char="•"/>
              <a:defRPr/>
            </a:pPr>
            <a:r>
              <a:rPr lang="en-US" b="1" dirty="0">
                <a:solidFill>
                  <a:schemeClr val="tx2">
                    <a:lumMod val="75000"/>
                  </a:schemeClr>
                </a:solidFill>
                <a:latin typeface="+mn-lt"/>
                <a:cs typeface="Arial" charset="0"/>
              </a:rPr>
              <a:t>Increase PR interval</a:t>
            </a:r>
          </a:p>
          <a:p>
            <a:pPr algn="l">
              <a:buFont typeface="Arial" pitchFamily="34" charset="0"/>
              <a:buChar char="•"/>
              <a:defRPr/>
            </a:pPr>
            <a:r>
              <a:rPr lang="en-US" b="1" dirty="0">
                <a:solidFill>
                  <a:schemeClr val="tx2">
                    <a:lumMod val="75000"/>
                  </a:schemeClr>
                </a:solidFill>
                <a:latin typeface="+mn-lt"/>
                <a:cs typeface="Arial" charset="0"/>
              </a:rPr>
              <a:t>Prolong AV refractoriness</a:t>
            </a:r>
          </a:p>
          <a:p>
            <a:pPr algn="l">
              <a:buFont typeface="Arial" pitchFamily="34" charset="0"/>
              <a:buChar char="•"/>
              <a:defRPr/>
            </a:pPr>
            <a:r>
              <a:rPr lang="en-US" b="1" dirty="0">
                <a:solidFill>
                  <a:schemeClr val="tx2">
                    <a:lumMod val="75000"/>
                  </a:schemeClr>
                </a:solidFill>
                <a:latin typeface="+mn-lt"/>
                <a:cs typeface="Arial" charset="0"/>
              </a:rPr>
              <a:t>Reduce adrenergic activity</a:t>
            </a:r>
          </a:p>
          <a:p>
            <a:pPr algn="l">
              <a:buFont typeface="Arial" pitchFamily="34" charset="0"/>
              <a:buChar char="•"/>
              <a:defRPr/>
            </a:pPr>
            <a:r>
              <a:rPr lang="en-US" b="1" i="1" dirty="0" err="1">
                <a:solidFill>
                  <a:srgbClr val="C00000"/>
                </a:solidFill>
                <a:latin typeface="+mn-lt"/>
                <a:cs typeface="Arial" charset="0"/>
              </a:rPr>
              <a:t>Propranolol</a:t>
            </a:r>
            <a:r>
              <a:rPr lang="en-US" b="1" i="1" dirty="0">
                <a:solidFill>
                  <a:srgbClr val="C00000"/>
                </a:solidFill>
                <a:latin typeface="+mn-lt"/>
                <a:cs typeface="Arial" charset="0"/>
              </a:rPr>
              <a:t>, </a:t>
            </a:r>
            <a:r>
              <a:rPr lang="en-US" b="1" i="1" dirty="0" err="1">
                <a:solidFill>
                  <a:srgbClr val="C00000"/>
                </a:solidFill>
                <a:latin typeface="+mn-lt"/>
                <a:cs typeface="Arial" charset="0"/>
              </a:rPr>
              <a:t>Esmolol</a:t>
            </a:r>
            <a:r>
              <a:rPr lang="en-US" b="1" i="1" dirty="0">
                <a:solidFill>
                  <a:srgbClr val="C00000"/>
                </a:solidFill>
                <a:latin typeface="+mn-lt"/>
                <a:cs typeface="Arial" charset="0"/>
              </a:rPr>
              <a:t>, </a:t>
            </a:r>
            <a:r>
              <a:rPr lang="en-US" b="1" i="1" dirty="0" err="1">
                <a:solidFill>
                  <a:srgbClr val="C00000"/>
                </a:solidFill>
                <a:latin typeface="+mn-lt"/>
                <a:cs typeface="Arial" charset="0"/>
              </a:rPr>
              <a:t>Metoprolol</a:t>
            </a:r>
            <a:r>
              <a:rPr lang="en-US" b="1" i="1" dirty="0">
                <a:solidFill>
                  <a:srgbClr val="C00000"/>
                </a:solidFill>
                <a:latin typeface="+mn-lt"/>
                <a:cs typeface="Arial" charset="0"/>
              </a:rPr>
              <a:t>, </a:t>
            </a:r>
            <a:r>
              <a:rPr lang="en-US" b="1" i="1" dirty="0" err="1">
                <a:solidFill>
                  <a:srgbClr val="C00000"/>
                </a:solidFill>
                <a:latin typeface="+mn-lt"/>
                <a:cs typeface="Arial" charset="0"/>
              </a:rPr>
              <a:t>Sotalol</a:t>
            </a:r>
            <a:endParaRPr lang="en-US" b="1" i="1" dirty="0">
              <a:solidFill>
                <a:srgbClr val="C00000"/>
              </a:solidFill>
              <a:latin typeface="+mn-lt"/>
              <a:cs typeface="Arial" charset="0"/>
            </a:endParaRPr>
          </a:p>
        </p:txBody>
      </p:sp>
      <p:sp>
        <p:nvSpPr>
          <p:cNvPr id="8" name="Прямоугольник 7">
            <a:extLst>
              <a:ext uri="{FF2B5EF4-FFF2-40B4-BE49-F238E27FC236}">
                <a16:creationId xmlns:a16="http://schemas.microsoft.com/office/drawing/2014/main" xmlns="" id="{DAB3F77D-968A-4B94-B6CB-A32EBD960082}"/>
              </a:ext>
            </a:extLst>
          </p:cNvPr>
          <p:cNvSpPr/>
          <p:nvPr/>
        </p:nvSpPr>
        <p:spPr>
          <a:xfrm>
            <a:off x="6096000" y="990600"/>
            <a:ext cx="3048000" cy="646113"/>
          </a:xfrm>
          <a:prstGeom prst="rect">
            <a:avLst/>
          </a:prstGeom>
        </p:spPr>
        <p:txBody>
          <a:bodyPr>
            <a:spAutoFit/>
          </a:bodyPr>
          <a:lstStyle/>
          <a:p>
            <a:pPr>
              <a:defRPr/>
            </a:pPr>
            <a:r>
              <a:rPr lang="en-US" b="1" u="sng" dirty="0">
                <a:solidFill>
                  <a:schemeClr val="accent2">
                    <a:lumMod val="75000"/>
                  </a:schemeClr>
                </a:solidFill>
                <a:latin typeface="+mn-lt"/>
                <a:cs typeface="Arial" charset="0"/>
              </a:rPr>
              <a:t>CLASS III: POTASSIUM CHANNEL BLOCKERS</a:t>
            </a:r>
            <a:endParaRPr lang="ru-RU" b="1" dirty="0">
              <a:solidFill>
                <a:schemeClr val="accent2">
                  <a:lumMod val="75000"/>
                </a:schemeClr>
              </a:solidFill>
              <a:latin typeface="+mn-lt"/>
              <a:cs typeface="Arial" charset="0"/>
            </a:endParaRPr>
          </a:p>
        </p:txBody>
      </p:sp>
      <p:sp>
        <p:nvSpPr>
          <p:cNvPr id="9" name="Прямоугольник 8">
            <a:extLst>
              <a:ext uri="{FF2B5EF4-FFF2-40B4-BE49-F238E27FC236}">
                <a16:creationId xmlns:a16="http://schemas.microsoft.com/office/drawing/2014/main" xmlns="" id="{AD8EAB72-0A21-4E8B-8827-2A038D8FE3B4}"/>
              </a:ext>
            </a:extLst>
          </p:cNvPr>
          <p:cNvSpPr/>
          <p:nvPr/>
        </p:nvSpPr>
        <p:spPr>
          <a:xfrm>
            <a:off x="6096000" y="1600200"/>
            <a:ext cx="3048000" cy="2308225"/>
          </a:xfrm>
          <a:prstGeom prst="rect">
            <a:avLst/>
          </a:prstGeom>
        </p:spPr>
        <p:txBody>
          <a:bodyPr>
            <a:spAutoFit/>
          </a:bodyPr>
          <a:lstStyle/>
          <a:p>
            <a:pPr algn="l">
              <a:defRPr/>
            </a:pPr>
            <a:r>
              <a:rPr lang="en-US" dirty="0">
                <a:latin typeface="+mn-lt"/>
                <a:cs typeface="Arial" charset="0"/>
              </a:rPr>
              <a:t> </a:t>
            </a:r>
            <a:r>
              <a:rPr lang="en-US" b="1" dirty="0">
                <a:latin typeface="+mn-lt"/>
                <a:cs typeface="Arial" charset="0"/>
              </a:rPr>
              <a:t> </a:t>
            </a:r>
            <a:r>
              <a:rPr lang="en-US" b="1" dirty="0">
                <a:solidFill>
                  <a:schemeClr val="tx2">
                    <a:lumMod val="75000"/>
                  </a:schemeClr>
                </a:solidFill>
                <a:latin typeface="+mn-lt"/>
                <a:cs typeface="Arial" charset="0"/>
              </a:rPr>
              <a:t>Prolong effective refractory period by prolonging Action Potential </a:t>
            </a:r>
          </a:p>
          <a:p>
            <a:pPr lvl="1" algn="l">
              <a:defRPr/>
            </a:pPr>
            <a:r>
              <a:rPr lang="en-US" i="1" dirty="0" err="1">
                <a:solidFill>
                  <a:srgbClr val="C00000"/>
                </a:solidFill>
                <a:latin typeface="+mn-lt"/>
                <a:cs typeface="Arial" charset="0"/>
              </a:rPr>
              <a:t>Amiodarone</a:t>
            </a:r>
            <a:r>
              <a:rPr lang="en-US" i="1" dirty="0">
                <a:solidFill>
                  <a:srgbClr val="C00000"/>
                </a:solidFill>
                <a:latin typeface="+mn-lt"/>
                <a:cs typeface="Arial" charset="0"/>
              </a:rPr>
              <a:t> </a:t>
            </a:r>
          </a:p>
          <a:p>
            <a:pPr lvl="1" algn="l">
              <a:defRPr/>
            </a:pPr>
            <a:r>
              <a:rPr lang="en-US" i="1" dirty="0">
                <a:solidFill>
                  <a:srgbClr val="C00000"/>
                </a:solidFill>
                <a:latin typeface="+mn-lt"/>
                <a:cs typeface="Arial" charset="0"/>
              </a:rPr>
              <a:t> </a:t>
            </a:r>
            <a:r>
              <a:rPr lang="en-US" i="1" dirty="0" err="1">
                <a:solidFill>
                  <a:srgbClr val="C00000"/>
                </a:solidFill>
                <a:latin typeface="+mn-lt"/>
                <a:cs typeface="Arial" charset="0"/>
              </a:rPr>
              <a:t>Ibutilide</a:t>
            </a:r>
            <a:r>
              <a:rPr lang="en-US" i="1" dirty="0">
                <a:solidFill>
                  <a:srgbClr val="C00000"/>
                </a:solidFill>
                <a:latin typeface="+mn-lt"/>
                <a:cs typeface="Arial" charset="0"/>
              </a:rPr>
              <a:t> </a:t>
            </a:r>
          </a:p>
          <a:p>
            <a:pPr lvl="1" algn="l">
              <a:defRPr/>
            </a:pPr>
            <a:r>
              <a:rPr lang="en-US" i="1" dirty="0" err="1">
                <a:solidFill>
                  <a:srgbClr val="C00000"/>
                </a:solidFill>
                <a:latin typeface="+mn-lt"/>
                <a:cs typeface="Arial" charset="0"/>
              </a:rPr>
              <a:t>Bretylium</a:t>
            </a:r>
            <a:r>
              <a:rPr lang="en-US" i="1" dirty="0">
                <a:solidFill>
                  <a:srgbClr val="C00000"/>
                </a:solidFill>
                <a:latin typeface="+mn-lt"/>
                <a:cs typeface="Arial" charset="0"/>
              </a:rPr>
              <a:t> 		- </a:t>
            </a:r>
            <a:r>
              <a:rPr lang="en-US" i="1" dirty="0" err="1">
                <a:solidFill>
                  <a:srgbClr val="C00000"/>
                </a:solidFill>
                <a:latin typeface="+mn-lt"/>
                <a:cs typeface="Arial" charset="0"/>
              </a:rPr>
              <a:t>Dofetilide</a:t>
            </a:r>
            <a:endParaRPr lang="en-US" i="1" dirty="0">
              <a:solidFill>
                <a:srgbClr val="C00000"/>
              </a:solidFill>
              <a:latin typeface="+mn-lt"/>
              <a:cs typeface="Arial" charset="0"/>
            </a:endParaRPr>
          </a:p>
          <a:p>
            <a:pPr lvl="1" algn="l">
              <a:defRPr/>
            </a:pPr>
            <a:r>
              <a:rPr lang="en-US" i="1" dirty="0" err="1">
                <a:solidFill>
                  <a:srgbClr val="C00000"/>
                </a:solidFill>
                <a:latin typeface="+mn-lt"/>
                <a:cs typeface="Arial" charset="0"/>
              </a:rPr>
              <a:t>Sotalol</a:t>
            </a:r>
            <a:endParaRPr lang="en-US" i="1" dirty="0">
              <a:solidFill>
                <a:srgbClr val="C00000"/>
              </a:solidFill>
              <a:latin typeface="+mn-lt"/>
              <a:cs typeface="Arial" charset="0"/>
            </a:endParaRPr>
          </a:p>
        </p:txBody>
      </p:sp>
      <p:sp>
        <p:nvSpPr>
          <p:cNvPr id="11" name="Прямоугольник 10">
            <a:extLst>
              <a:ext uri="{FF2B5EF4-FFF2-40B4-BE49-F238E27FC236}">
                <a16:creationId xmlns:a16="http://schemas.microsoft.com/office/drawing/2014/main" xmlns="" id="{82A7C065-6C32-437F-9E96-BAB47BDB139E}"/>
              </a:ext>
            </a:extLst>
          </p:cNvPr>
          <p:cNvSpPr/>
          <p:nvPr/>
        </p:nvSpPr>
        <p:spPr>
          <a:xfrm>
            <a:off x="4572000" y="4038600"/>
            <a:ext cx="4572000" cy="369888"/>
          </a:xfrm>
          <a:prstGeom prst="rect">
            <a:avLst/>
          </a:prstGeom>
        </p:spPr>
        <p:txBody>
          <a:bodyPr>
            <a:spAutoFit/>
          </a:bodyPr>
          <a:lstStyle/>
          <a:p>
            <a:pPr>
              <a:defRPr/>
            </a:pPr>
            <a:r>
              <a:rPr lang="en-US" b="1" u="sng" dirty="0">
                <a:solidFill>
                  <a:schemeClr val="accent2">
                    <a:lumMod val="75000"/>
                  </a:schemeClr>
                </a:solidFill>
                <a:latin typeface="+mn-lt"/>
                <a:cs typeface="Arial" charset="0"/>
              </a:rPr>
              <a:t>CLASS IV: CALCIUM CHANNEL BLOCKERS</a:t>
            </a:r>
            <a:endParaRPr lang="ru-RU" b="1" dirty="0">
              <a:solidFill>
                <a:schemeClr val="accent2">
                  <a:lumMod val="75000"/>
                </a:schemeClr>
              </a:solidFill>
              <a:latin typeface="+mn-lt"/>
              <a:cs typeface="Arial" charset="0"/>
            </a:endParaRPr>
          </a:p>
        </p:txBody>
      </p:sp>
      <p:sp>
        <p:nvSpPr>
          <p:cNvPr id="12" name="Прямоугольник 11">
            <a:extLst>
              <a:ext uri="{FF2B5EF4-FFF2-40B4-BE49-F238E27FC236}">
                <a16:creationId xmlns:a16="http://schemas.microsoft.com/office/drawing/2014/main" xmlns="" id="{CF61A693-287C-4807-84E1-B1A082FEB5CB}"/>
              </a:ext>
            </a:extLst>
          </p:cNvPr>
          <p:cNvSpPr/>
          <p:nvPr/>
        </p:nvSpPr>
        <p:spPr>
          <a:xfrm>
            <a:off x="4343400" y="4343400"/>
            <a:ext cx="4572000" cy="1643063"/>
          </a:xfrm>
          <a:prstGeom prst="rect">
            <a:avLst/>
          </a:prstGeom>
          <a:solidFill>
            <a:schemeClr val="bg1"/>
          </a:solidFill>
        </p:spPr>
        <p:txBody>
          <a:bodyPr>
            <a:spAutoFit/>
          </a:bodyPr>
          <a:lstStyle/>
          <a:p>
            <a:pPr marL="342900" indent="-342900" algn="l">
              <a:spcBef>
                <a:spcPct val="20000"/>
              </a:spcBef>
              <a:buClr>
                <a:schemeClr val="bg2"/>
              </a:buClr>
              <a:buSzPct val="75000"/>
              <a:buFont typeface="Wingdings" pitchFamily="2" charset="2"/>
              <a:buChar char="n"/>
              <a:defRPr/>
            </a:pPr>
            <a:r>
              <a:rPr lang="en-US" b="1" dirty="0">
                <a:solidFill>
                  <a:schemeClr val="tx2">
                    <a:lumMod val="75000"/>
                  </a:schemeClr>
                </a:solidFill>
                <a:latin typeface="+mn-lt"/>
                <a:cs typeface="Arial" charset="0"/>
              </a:rPr>
              <a:t>Blocks cardiac calcium currents </a:t>
            </a:r>
          </a:p>
          <a:p>
            <a:pPr marL="342900" indent="-342900" algn="l">
              <a:spcBef>
                <a:spcPct val="20000"/>
              </a:spcBef>
              <a:buClr>
                <a:schemeClr val="bg2"/>
              </a:buClr>
              <a:buSzPct val="75000"/>
              <a:buFont typeface="Wingdings" pitchFamily="2" charset="2"/>
              <a:buNone/>
              <a:defRPr/>
            </a:pPr>
            <a:r>
              <a:rPr lang="en-US" b="1" dirty="0">
                <a:solidFill>
                  <a:schemeClr val="tx2">
                    <a:lumMod val="75000"/>
                  </a:schemeClr>
                </a:solidFill>
                <a:latin typeface="+mn-lt"/>
                <a:cs typeface="Arial" charset="0"/>
              </a:rPr>
              <a:t>		→ slow conduction </a:t>
            </a:r>
          </a:p>
          <a:p>
            <a:pPr marL="342900" indent="-342900" algn="l">
              <a:spcBef>
                <a:spcPct val="20000"/>
              </a:spcBef>
              <a:buClr>
                <a:schemeClr val="bg2"/>
              </a:buClr>
              <a:buSzPct val="75000"/>
              <a:buFont typeface="Wingdings" pitchFamily="2" charset="2"/>
              <a:buNone/>
              <a:defRPr/>
            </a:pPr>
            <a:r>
              <a:rPr lang="en-US" b="1" dirty="0">
                <a:solidFill>
                  <a:schemeClr val="tx2">
                    <a:lumMod val="75000"/>
                  </a:schemeClr>
                </a:solidFill>
                <a:latin typeface="+mn-lt"/>
                <a:cs typeface="Arial" charset="0"/>
              </a:rPr>
              <a:t>		→ increase refractory period</a:t>
            </a:r>
          </a:p>
          <a:p>
            <a:pPr marL="342900" indent="-342900" algn="l">
              <a:spcBef>
                <a:spcPct val="20000"/>
              </a:spcBef>
              <a:buClr>
                <a:schemeClr val="bg2"/>
              </a:buClr>
              <a:buSzPct val="75000"/>
              <a:buFont typeface="Wingdings" pitchFamily="2" charset="2"/>
              <a:buNone/>
              <a:defRPr/>
            </a:pPr>
            <a:r>
              <a:rPr lang="en-US" b="1" dirty="0">
                <a:solidFill>
                  <a:schemeClr val="tx2">
                    <a:lumMod val="75000"/>
                  </a:schemeClr>
                </a:solidFill>
                <a:latin typeface="+mn-lt"/>
                <a:cs typeface="Arial" charset="0"/>
              </a:rPr>
              <a:t>	*esp. in Ca++ dependent tissues (i.e. AV node)      </a:t>
            </a:r>
            <a:r>
              <a:rPr lang="en-US" b="1" i="1" dirty="0" err="1">
                <a:solidFill>
                  <a:srgbClr val="C00000"/>
                </a:solidFill>
                <a:latin typeface="+mn-lt"/>
                <a:cs typeface="Arial" charset="0"/>
              </a:rPr>
              <a:t>Verapamil</a:t>
            </a:r>
            <a:r>
              <a:rPr lang="en-US" b="1" i="1" dirty="0">
                <a:solidFill>
                  <a:srgbClr val="C00000"/>
                </a:solidFill>
                <a:latin typeface="+mn-lt"/>
                <a:cs typeface="Arial" charset="0"/>
              </a:rPr>
              <a:t>, </a:t>
            </a:r>
            <a:r>
              <a:rPr lang="en-US" b="1" i="1" dirty="0" err="1">
                <a:solidFill>
                  <a:srgbClr val="C00000"/>
                </a:solidFill>
                <a:latin typeface="+mn-lt"/>
                <a:cs typeface="Arial" charset="0"/>
              </a:rPr>
              <a:t>Diltiazem</a:t>
            </a:r>
            <a:r>
              <a:rPr lang="en-US" b="1" i="1" dirty="0">
                <a:solidFill>
                  <a:srgbClr val="C00000"/>
                </a:solidFill>
                <a:latin typeface="+mn-lt"/>
                <a:cs typeface="Arial" charset="0"/>
              </a:rPr>
              <a:t>.</a:t>
            </a:r>
          </a:p>
        </p:txBody>
      </p:sp>
      <p:sp>
        <p:nvSpPr>
          <p:cNvPr id="13" name="Прямоугольник 12">
            <a:extLst>
              <a:ext uri="{FF2B5EF4-FFF2-40B4-BE49-F238E27FC236}">
                <a16:creationId xmlns:a16="http://schemas.microsoft.com/office/drawing/2014/main" xmlns="" id="{A3566F68-ED23-4D71-917A-30019785125E}"/>
              </a:ext>
            </a:extLst>
          </p:cNvPr>
          <p:cNvSpPr/>
          <p:nvPr/>
        </p:nvSpPr>
        <p:spPr>
          <a:xfrm>
            <a:off x="157163" y="6172200"/>
            <a:ext cx="2159000" cy="369888"/>
          </a:xfrm>
          <a:prstGeom prst="rect">
            <a:avLst/>
          </a:prstGeom>
        </p:spPr>
        <p:txBody>
          <a:bodyPr wrap="none">
            <a:spAutoFit/>
          </a:bodyPr>
          <a:lstStyle/>
          <a:p>
            <a:pPr>
              <a:defRPr/>
            </a:pPr>
            <a:r>
              <a:rPr lang="en-US" u="sng" dirty="0">
                <a:solidFill>
                  <a:schemeClr val="accent2">
                    <a:lumMod val="50000"/>
                  </a:schemeClr>
                </a:solidFill>
                <a:latin typeface="Arial" charset="0"/>
                <a:cs typeface="Arial" charset="0"/>
              </a:rPr>
              <a:t>NB! Miscellaneous:</a:t>
            </a:r>
            <a:endParaRPr lang="ru-RU" dirty="0">
              <a:solidFill>
                <a:schemeClr val="accent2">
                  <a:lumMod val="50000"/>
                </a:schemeClr>
              </a:solidFill>
              <a:latin typeface="Arial" charset="0"/>
              <a:cs typeface="Arial" charset="0"/>
            </a:endParaRPr>
          </a:p>
        </p:txBody>
      </p:sp>
      <p:sp>
        <p:nvSpPr>
          <p:cNvPr id="14" name="Прямоугольник 13">
            <a:extLst>
              <a:ext uri="{FF2B5EF4-FFF2-40B4-BE49-F238E27FC236}">
                <a16:creationId xmlns:a16="http://schemas.microsoft.com/office/drawing/2014/main" xmlns="" id="{DA6E32EE-1B2F-48EB-825C-BB514BE46F62}"/>
              </a:ext>
            </a:extLst>
          </p:cNvPr>
          <p:cNvSpPr/>
          <p:nvPr/>
        </p:nvSpPr>
        <p:spPr>
          <a:xfrm>
            <a:off x="2286000" y="6119813"/>
            <a:ext cx="6858000" cy="738187"/>
          </a:xfrm>
          <a:prstGeom prst="rect">
            <a:avLst/>
          </a:prstGeom>
        </p:spPr>
        <p:txBody>
          <a:bodyPr>
            <a:spAutoFit/>
          </a:bodyPr>
          <a:lstStyle/>
          <a:p>
            <a:pPr>
              <a:buFont typeface="Arial" pitchFamily="34" charset="0"/>
              <a:buChar char="•"/>
              <a:defRPr/>
            </a:pPr>
            <a:r>
              <a:rPr lang="en-US" sz="1400" b="1" i="1" dirty="0">
                <a:solidFill>
                  <a:srgbClr val="CC0000"/>
                </a:solidFill>
                <a:latin typeface="+mn-lt"/>
                <a:cs typeface="Arial" charset="0"/>
              </a:rPr>
              <a:t>ADENOSINE	</a:t>
            </a:r>
            <a:r>
              <a:rPr lang="en-US" sz="1400" b="1" i="1" dirty="0">
                <a:latin typeface="+mn-lt"/>
                <a:cs typeface="Arial" charset="0"/>
              </a:rPr>
              <a:t>→ </a:t>
            </a:r>
            <a:r>
              <a:rPr lang="en-US" sz="1400" b="1" dirty="0">
                <a:latin typeface="+mn-lt"/>
                <a:cs typeface="Arial" charset="0"/>
              </a:rPr>
              <a:t>inhibits AV conduction &amp; increases AV refractory period.</a:t>
            </a:r>
          </a:p>
          <a:p>
            <a:pPr>
              <a:buFont typeface="Arial" pitchFamily="34" charset="0"/>
              <a:buChar char="•"/>
              <a:defRPr/>
            </a:pPr>
            <a:r>
              <a:rPr lang="en-US" sz="1400" b="1" i="1" dirty="0">
                <a:solidFill>
                  <a:srgbClr val="CC0000"/>
                </a:solidFill>
                <a:latin typeface="+mn-lt"/>
                <a:cs typeface="Arial" charset="0"/>
              </a:rPr>
              <a:t>MAGNESIUM</a:t>
            </a:r>
            <a:r>
              <a:rPr lang="en-US" sz="1400" b="1" i="1" dirty="0">
                <a:latin typeface="+mn-lt"/>
                <a:cs typeface="Arial" charset="0"/>
              </a:rPr>
              <a:t>	 </a:t>
            </a:r>
            <a:r>
              <a:rPr lang="en-US" sz="1400" b="1" dirty="0">
                <a:latin typeface="+mn-lt"/>
                <a:cs typeface="Arial" charset="0"/>
              </a:rPr>
              <a:t>→ Na+/K+ </a:t>
            </a:r>
            <a:r>
              <a:rPr lang="en-US" sz="1400" b="1" dirty="0" err="1">
                <a:latin typeface="+mn-lt"/>
                <a:cs typeface="Arial" charset="0"/>
              </a:rPr>
              <a:t>ATPase</a:t>
            </a:r>
            <a:r>
              <a:rPr lang="en-US" sz="1400" b="1" dirty="0">
                <a:latin typeface="+mn-lt"/>
                <a:cs typeface="Arial" charset="0"/>
              </a:rPr>
              <a:t>, Na+,  K+, Ca++  channels.</a:t>
            </a:r>
          </a:p>
          <a:p>
            <a:pPr>
              <a:buFont typeface="Arial" pitchFamily="34" charset="0"/>
              <a:buChar char="•"/>
              <a:defRPr/>
            </a:pPr>
            <a:r>
              <a:rPr lang="en-US" sz="1400" b="1" i="1" dirty="0">
                <a:solidFill>
                  <a:srgbClr val="CC0000"/>
                </a:solidFill>
                <a:latin typeface="+mn-lt"/>
                <a:cs typeface="Arial" charset="0"/>
              </a:rPr>
              <a:t>POTASSIUM </a:t>
            </a:r>
            <a:r>
              <a:rPr lang="en-US" sz="1400" b="1" i="1" dirty="0">
                <a:latin typeface="+mn-lt"/>
                <a:cs typeface="Arial" charset="0"/>
              </a:rPr>
              <a:t>	 </a:t>
            </a:r>
            <a:r>
              <a:rPr lang="en-US" sz="1400" b="1" dirty="0">
                <a:latin typeface="+mn-lt"/>
                <a:cs typeface="Arial" charset="0"/>
              </a:rPr>
              <a:t>→ normalize K+  gradients.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 calcmode="lin" valueType="num">
                                      <p:cBhvr additive="base">
                                        <p:cTn id="13"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 calcmode="lin" valueType="num">
                                      <p:cBhvr additive="base">
                                        <p:cTn id="1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additive="base">
                                        <p:cTn id="21"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3187">
                                            <p:txEl>
                                              <p:pRg st="3" end="3"/>
                                            </p:txEl>
                                          </p:spTgt>
                                        </p:tgtEl>
                                        <p:attrNameLst>
                                          <p:attrName>style.visibility</p:attrName>
                                        </p:attrNameLst>
                                      </p:cBhvr>
                                      <p:to>
                                        <p:strVal val="visible"/>
                                      </p:to>
                                    </p:set>
                                    <p:anim calcmode="lin" valueType="num">
                                      <p:cBhvr additive="base">
                                        <p:cTn id="2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3187">
                                            <p:txEl>
                                              <p:pRg st="5" end="5"/>
                                            </p:txEl>
                                          </p:spTgt>
                                        </p:tgtEl>
                                        <p:attrNameLst>
                                          <p:attrName>style.visibility</p:attrName>
                                        </p:attrNameLst>
                                      </p:cBhvr>
                                      <p:to>
                                        <p:strVal val="visible"/>
                                      </p:to>
                                    </p:set>
                                    <p:anim calcmode="lin" valueType="num">
                                      <p:cBhvr additive="base">
                                        <p:cTn id="3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6" end="6"/>
                                            </p:txEl>
                                          </p:spTgt>
                                        </p:tgtEl>
                                        <p:attrNameLst>
                                          <p:attrName>style.visibility</p:attrName>
                                        </p:attrNameLst>
                                      </p:cBhvr>
                                      <p:to>
                                        <p:strVal val="visible"/>
                                      </p:to>
                                    </p:set>
                                    <p:anim calcmode="lin" valueType="num">
                                      <p:cBhvr additive="base">
                                        <p:cTn id="4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3187">
                                            <p:txEl>
                                              <p:pRg st="7" end="7"/>
                                            </p:txEl>
                                          </p:spTgt>
                                        </p:tgtEl>
                                        <p:attrNameLst>
                                          <p:attrName>style.visibility</p:attrName>
                                        </p:attrNameLst>
                                      </p:cBhvr>
                                      <p:to>
                                        <p:strVal val="visible"/>
                                      </p:to>
                                    </p:set>
                                    <p:anim calcmode="lin" valueType="num">
                                      <p:cBhvr additive="base">
                                        <p:cTn id="45"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3187">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3187">
                                            <p:txEl>
                                              <p:pRg st="8" end="8"/>
                                            </p:txEl>
                                          </p:spTgt>
                                        </p:tgtEl>
                                        <p:attrNameLst>
                                          <p:attrName>style.visibility</p:attrName>
                                        </p:attrNameLst>
                                      </p:cBhvr>
                                      <p:to>
                                        <p:strVal val="visible"/>
                                      </p:to>
                                    </p:set>
                                    <p:anim calcmode="lin" valueType="num">
                                      <p:cBhvr additive="base">
                                        <p:cTn id="49"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8" end="8"/>
                                            </p:txEl>
                                          </p:spTgt>
                                        </p:tgtEl>
                                        <p:attrNameLst>
                                          <p:attrName>ppt_y</p:attrName>
                                        </p:attrNameLst>
                                      </p:cBhvr>
                                      <p:tavLst>
                                        <p:tav tm="0">
                                          <p:val>
                                            <p:strVal val="1+#ppt_h/2"/>
                                          </p:val>
                                        </p:tav>
                                        <p:tav tm="100000">
                                          <p:val>
                                            <p:strVal val="#ppt_y"/>
                                          </p:val>
                                        </p:tav>
                                      </p:tavLst>
                                    </p:anim>
                                  </p:childTnLst>
                                </p:cTn>
                              </p:par>
                              <p:par>
                                <p:cTn id="51" presetID="5" presetClass="entr" presetSubtype="1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heckerboard(across)">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55B672FD-7C1C-46F7-8EB7-C3850539F210}"/>
              </a:ext>
            </a:extLst>
          </p:cNvPr>
          <p:cNvSpPr>
            <a:spLocks noGrp="1" noChangeArrowheads="1"/>
          </p:cNvSpPr>
          <p:nvPr>
            <p:ph type="title"/>
          </p:nvPr>
        </p:nvSpPr>
        <p:spPr>
          <a:xfrm>
            <a:off x="0" y="0"/>
            <a:ext cx="9144000" cy="990600"/>
          </a:xfrm>
          <a:solidFill>
            <a:schemeClr val="accent4">
              <a:lumMod val="40000"/>
              <a:lumOff val="60000"/>
            </a:schemeClr>
          </a:solidFill>
        </p:spPr>
        <p:txBody>
          <a:bodyPr rtlCol="0">
            <a:normAutofit fontScale="90000"/>
          </a:bodyPr>
          <a:lstStyle/>
          <a:p>
            <a:pPr algn="ctr" eaLnBrk="1" fontAlgn="auto" hangingPunct="1">
              <a:spcAft>
                <a:spcPts val="0"/>
              </a:spcAft>
              <a:defRPr/>
            </a:pPr>
            <a:r>
              <a:rPr lang="en-US" sz="3200" u="sng" dirty="0" err="1">
                <a:solidFill>
                  <a:schemeClr val="accent4">
                    <a:lumMod val="75000"/>
                  </a:schemeClr>
                </a:solidFill>
              </a:rPr>
              <a:t>Quinidine</a:t>
            </a:r>
            <a:r>
              <a:rPr lang="en-US" sz="3200" u="sng" dirty="0">
                <a:solidFill>
                  <a:schemeClr val="accent4">
                    <a:lumMod val="75000"/>
                  </a:schemeClr>
                </a:solidFill>
              </a:rPr>
              <a:t> (Class IA)</a:t>
            </a:r>
            <a:r>
              <a:rPr lang="en-US" sz="3200" dirty="0">
                <a:solidFill>
                  <a:schemeClr val="accent4">
                    <a:lumMod val="75000"/>
                  </a:schemeClr>
                </a:solidFill>
              </a:rPr>
              <a:t/>
            </a:r>
            <a:br>
              <a:rPr lang="en-US" sz="3200" dirty="0">
                <a:solidFill>
                  <a:schemeClr val="accent4">
                    <a:lumMod val="75000"/>
                  </a:schemeClr>
                </a:solidFill>
              </a:rPr>
            </a:br>
            <a:r>
              <a:rPr lang="en-US" sz="3200" dirty="0">
                <a:solidFill>
                  <a:schemeClr val="accent4">
                    <a:lumMod val="75000"/>
                  </a:schemeClr>
                </a:solidFill>
              </a:rPr>
              <a:t> (moderate inhibition of Na channels)</a:t>
            </a:r>
            <a:endParaRPr lang="en-US" dirty="0">
              <a:solidFill>
                <a:schemeClr val="accent4">
                  <a:lumMod val="75000"/>
                </a:schemeClr>
              </a:solidFill>
            </a:endParaRPr>
          </a:p>
        </p:txBody>
      </p:sp>
      <p:sp>
        <p:nvSpPr>
          <p:cNvPr id="57347" name="Rectangle 3">
            <a:extLst>
              <a:ext uri="{FF2B5EF4-FFF2-40B4-BE49-F238E27FC236}">
                <a16:creationId xmlns:a16="http://schemas.microsoft.com/office/drawing/2014/main" xmlns="" id="{313B3942-37FD-4249-83A0-4F08A344BB21}"/>
              </a:ext>
            </a:extLst>
          </p:cNvPr>
          <p:cNvSpPr>
            <a:spLocks noGrp="1" noChangeArrowheads="1"/>
          </p:cNvSpPr>
          <p:nvPr>
            <p:ph idx="1"/>
          </p:nvPr>
        </p:nvSpPr>
        <p:spPr>
          <a:xfrm>
            <a:off x="2057400" y="914400"/>
            <a:ext cx="7086600" cy="2819400"/>
          </a:xfrm>
        </p:spPr>
        <p:txBody>
          <a:bodyPr/>
          <a:lstStyle/>
          <a:p>
            <a:pPr eaLnBrk="1" hangingPunct="1">
              <a:buFont typeface="Arial" charset="0"/>
              <a:buChar char="•"/>
              <a:defRPr/>
            </a:pPr>
            <a:r>
              <a:rPr lang="en-US" sz="1800" dirty="0">
                <a:solidFill>
                  <a:schemeClr val="accent4">
                    <a:lumMod val="75000"/>
                  </a:schemeClr>
                </a:solidFill>
              </a:rPr>
              <a:t>Generally useful in </a:t>
            </a:r>
            <a:r>
              <a:rPr lang="en-US" sz="1800" b="1" dirty="0" err="1">
                <a:solidFill>
                  <a:schemeClr val="accent4">
                    <a:lumMod val="75000"/>
                  </a:schemeClr>
                </a:solidFill>
              </a:rPr>
              <a:t>supraventricular</a:t>
            </a:r>
            <a:r>
              <a:rPr lang="en-US" sz="1800" b="1" dirty="0">
                <a:solidFill>
                  <a:schemeClr val="accent4">
                    <a:lumMod val="75000"/>
                  </a:schemeClr>
                </a:solidFill>
              </a:rPr>
              <a:t> arrhythmias</a:t>
            </a:r>
            <a:r>
              <a:rPr lang="en-US" sz="1800" dirty="0">
                <a:solidFill>
                  <a:schemeClr val="accent4">
                    <a:lumMod val="75000"/>
                  </a:schemeClr>
                </a:solidFill>
              </a:rPr>
              <a:t/>
            </a:r>
            <a:br>
              <a:rPr lang="en-US" sz="1800" dirty="0">
                <a:solidFill>
                  <a:schemeClr val="accent4">
                    <a:lumMod val="75000"/>
                  </a:schemeClr>
                </a:solidFill>
              </a:rPr>
            </a:br>
            <a:r>
              <a:rPr lang="en-US" sz="1800" dirty="0">
                <a:solidFill>
                  <a:schemeClr val="accent4">
                    <a:lumMod val="75000"/>
                  </a:schemeClr>
                </a:solidFill>
              </a:rPr>
              <a:t>(decreases automaticity, increases refractory period);</a:t>
            </a:r>
          </a:p>
          <a:p>
            <a:pPr eaLnBrk="1" hangingPunct="1">
              <a:buFont typeface="Arial" charset="0"/>
              <a:buChar char="•"/>
              <a:defRPr/>
            </a:pPr>
            <a:r>
              <a:rPr lang="en-US" sz="1800" b="1" dirty="0">
                <a:solidFill>
                  <a:schemeClr val="accent4">
                    <a:lumMod val="75000"/>
                  </a:schemeClr>
                </a:solidFill>
              </a:rPr>
              <a:t>Atropine-like properties</a:t>
            </a:r>
            <a:r>
              <a:rPr lang="en-US" sz="1800" dirty="0">
                <a:solidFill>
                  <a:schemeClr val="accent4">
                    <a:lumMod val="75000"/>
                  </a:schemeClr>
                </a:solidFill>
              </a:rPr>
              <a:t/>
            </a:r>
            <a:br>
              <a:rPr lang="en-US" sz="1800" dirty="0">
                <a:solidFill>
                  <a:schemeClr val="accent4">
                    <a:lumMod val="75000"/>
                  </a:schemeClr>
                </a:solidFill>
              </a:rPr>
            </a:br>
            <a:r>
              <a:rPr lang="en-US" sz="1800" dirty="0">
                <a:solidFill>
                  <a:schemeClr val="accent4">
                    <a:lumMod val="75000"/>
                  </a:schemeClr>
                </a:solidFill>
              </a:rPr>
              <a:t>(may promote AV conduction - paradoxical tachycardia);</a:t>
            </a:r>
          </a:p>
          <a:p>
            <a:pPr eaLnBrk="1" hangingPunct="1">
              <a:buFont typeface="Arial" charset="0"/>
              <a:buChar char="•"/>
              <a:defRPr/>
            </a:pPr>
            <a:r>
              <a:rPr lang="en-US" sz="1800" b="1" dirty="0">
                <a:solidFill>
                  <a:schemeClr val="accent4">
                    <a:lumMod val="75000"/>
                  </a:schemeClr>
                </a:solidFill>
              </a:rPr>
              <a:t>Mild adrenergic blockade</a:t>
            </a:r>
            <a:br>
              <a:rPr lang="en-US" sz="1800" b="1" dirty="0">
                <a:solidFill>
                  <a:schemeClr val="accent4">
                    <a:lumMod val="75000"/>
                  </a:schemeClr>
                </a:solidFill>
              </a:rPr>
            </a:br>
            <a:r>
              <a:rPr lang="en-US" sz="1800" dirty="0">
                <a:solidFill>
                  <a:schemeClr val="accent4">
                    <a:lumMod val="75000"/>
                  </a:schemeClr>
                </a:solidFill>
              </a:rPr>
              <a:t>(hypotension);</a:t>
            </a:r>
          </a:p>
          <a:p>
            <a:pPr eaLnBrk="1" hangingPunct="1">
              <a:buFont typeface="Arial" charset="0"/>
              <a:buChar char="•"/>
              <a:defRPr/>
            </a:pPr>
            <a:r>
              <a:rPr lang="en-US" sz="1800" dirty="0">
                <a:solidFill>
                  <a:schemeClr val="accent4">
                    <a:lumMod val="75000"/>
                  </a:schemeClr>
                </a:solidFill>
              </a:rPr>
              <a:t>High doses promote bizarre cardiac arrhythmias, </a:t>
            </a:r>
            <a:r>
              <a:rPr lang="en-US" sz="1800" b="1" dirty="0" err="1">
                <a:solidFill>
                  <a:schemeClr val="accent4">
                    <a:lumMod val="75000"/>
                  </a:schemeClr>
                </a:solidFill>
              </a:rPr>
              <a:t>torsades</a:t>
            </a:r>
            <a:r>
              <a:rPr lang="en-US" sz="1800" b="1" dirty="0">
                <a:solidFill>
                  <a:schemeClr val="accent4">
                    <a:lumMod val="75000"/>
                  </a:schemeClr>
                </a:solidFill>
              </a:rPr>
              <a:t> des pointes.</a:t>
            </a:r>
          </a:p>
          <a:p>
            <a:pPr eaLnBrk="1" hangingPunct="1">
              <a:buFont typeface="Arial" charset="0"/>
              <a:buChar char="•"/>
              <a:defRPr/>
            </a:pPr>
            <a:r>
              <a:rPr lang="en-US" sz="1800" b="1" dirty="0" err="1">
                <a:solidFill>
                  <a:schemeClr val="accent4">
                    <a:lumMod val="75000"/>
                  </a:schemeClr>
                </a:solidFill>
              </a:rPr>
              <a:t>Cinchonism</a:t>
            </a:r>
            <a:r>
              <a:rPr lang="en-US" sz="1800" b="1" dirty="0">
                <a:solidFill>
                  <a:schemeClr val="accent4">
                    <a:lumMod val="75000"/>
                  </a:schemeClr>
                </a:solidFill>
              </a:rPr>
              <a:t>: </a:t>
            </a:r>
            <a:r>
              <a:rPr lang="en-US" sz="1800" dirty="0">
                <a:solidFill>
                  <a:schemeClr val="accent4">
                    <a:lumMod val="75000"/>
                  </a:schemeClr>
                </a:solidFill>
              </a:rPr>
              <a:t>GI upset, tinnitus, loss of hearing, blurred vision, headache, </a:t>
            </a:r>
            <a:r>
              <a:rPr lang="en-US" sz="1800" dirty="0" err="1">
                <a:solidFill>
                  <a:schemeClr val="accent4">
                    <a:lumMod val="75000"/>
                  </a:schemeClr>
                </a:solidFill>
              </a:rPr>
              <a:t>diplopia</a:t>
            </a:r>
            <a:r>
              <a:rPr lang="en-US" sz="1800" dirty="0">
                <a:solidFill>
                  <a:schemeClr val="accent4">
                    <a:lumMod val="75000"/>
                  </a:schemeClr>
                </a:solidFill>
              </a:rPr>
              <a:t>, delirium, psychosis, rarely thrombocytopenia.</a:t>
            </a:r>
          </a:p>
          <a:p>
            <a:pPr eaLnBrk="1" hangingPunct="1">
              <a:buFont typeface="Arial" charset="0"/>
              <a:buChar char="•"/>
              <a:defRPr/>
            </a:pPr>
            <a:endParaRPr lang="en-US" sz="2400" dirty="0"/>
          </a:p>
        </p:txBody>
      </p:sp>
      <p:pic>
        <p:nvPicPr>
          <p:cNvPr id="36868" name="Picture 3" descr="Torsade">
            <a:extLst>
              <a:ext uri="{FF2B5EF4-FFF2-40B4-BE49-F238E27FC236}">
                <a16:creationId xmlns:a16="http://schemas.microsoft.com/office/drawing/2014/main" xmlns="" id="{BD0C1AD9-023D-4286-8152-79F2EBD3E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533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xmlns="" id="{E36EC65F-A7EB-4952-BA92-91BCD6687606}"/>
              </a:ext>
            </a:extLst>
          </p:cNvPr>
          <p:cNvSpPr/>
          <p:nvPr/>
        </p:nvSpPr>
        <p:spPr>
          <a:xfrm>
            <a:off x="2286000" y="5410200"/>
            <a:ext cx="6609246" cy="923330"/>
          </a:xfrm>
          <a:prstGeom prst="rect">
            <a:avLst/>
          </a:prstGeom>
          <a:solidFill>
            <a:schemeClr val="accent4">
              <a:lumMod val="40000"/>
              <a:lumOff val="60000"/>
            </a:schemeClr>
          </a:solidFill>
        </p:spPr>
        <p:txBody>
          <a:bodyPr wrap="none">
            <a:spAutoFit/>
          </a:bodyPr>
          <a:lstStyle/>
          <a:p>
            <a:pPr algn="l">
              <a:defRPr/>
            </a:pPr>
            <a:r>
              <a:rPr lang="en-US" b="1" i="1" dirty="0" err="1">
                <a:solidFill>
                  <a:schemeClr val="accent4">
                    <a:lumMod val="75000"/>
                  </a:schemeClr>
                </a:solidFill>
                <a:effectLst>
                  <a:outerShdw blurRad="38100" dist="38100" dir="2700000" algn="tl">
                    <a:srgbClr val="C0C0C0"/>
                  </a:outerShdw>
                </a:effectLst>
                <a:latin typeface="Arial Narrow" pitchFamily="34" charset="0"/>
                <a:cs typeface="Arial" charset="0"/>
              </a:rPr>
              <a:t>Torsades</a:t>
            </a:r>
            <a:r>
              <a:rPr lang="en-US" b="1" i="1" dirty="0">
                <a:solidFill>
                  <a:schemeClr val="accent4">
                    <a:lumMod val="75000"/>
                  </a:schemeClr>
                </a:solidFill>
                <a:effectLst>
                  <a:outerShdw blurRad="38100" dist="38100" dir="2700000" algn="tl">
                    <a:srgbClr val="C0C0C0"/>
                  </a:outerShdw>
                </a:effectLst>
                <a:latin typeface="Arial Narrow" pitchFamily="34" charset="0"/>
                <a:cs typeface="Arial" charset="0"/>
              </a:rPr>
              <a:t> de pointes – </a:t>
            </a:r>
          </a:p>
          <a:p>
            <a:pPr>
              <a:defRPr/>
            </a:pPr>
            <a:r>
              <a:rPr lang="en-US" b="1" dirty="0">
                <a:solidFill>
                  <a:schemeClr val="accent4">
                    <a:lumMod val="75000"/>
                  </a:schemeClr>
                </a:solidFill>
                <a:latin typeface="+mn-lt"/>
                <a:cs typeface="Arial" charset="0"/>
              </a:rPr>
              <a:t>polymorphic ventricular tachycardia with a twisting axis on the ECG</a:t>
            </a:r>
          </a:p>
          <a:p>
            <a:pPr algn="l">
              <a:defRPr/>
            </a:pPr>
            <a:endParaRPr lang="en-US" b="1" dirty="0">
              <a:solidFill>
                <a:schemeClr val="accent4">
                  <a:lumMod val="75000"/>
                </a:schemeClr>
              </a:solidFill>
              <a:effectLst>
                <a:outerShdw blurRad="38100" dist="38100" dir="2700000" algn="tl">
                  <a:srgbClr val="C0C0C0"/>
                </a:outerShdw>
              </a:effectLst>
              <a:latin typeface="Arial Narrow" pitchFamily="34"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274838DA-6008-47D5-92B9-DB40CC7C8593}"/>
              </a:ext>
            </a:extLst>
          </p:cNvPr>
          <p:cNvSpPr>
            <a:spLocks noGrp="1" noChangeArrowheads="1"/>
          </p:cNvSpPr>
          <p:nvPr>
            <p:ph type="title"/>
          </p:nvPr>
        </p:nvSpPr>
        <p:spPr>
          <a:xfrm>
            <a:off x="0" y="0"/>
            <a:ext cx="9144000" cy="1219200"/>
          </a:xfrm>
          <a:solidFill>
            <a:schemeClr val="accent4">
              <a:lumMod val="20000"/>
              <a:lumOff val="80000"/>
            </a:schemeClr>
          </a:solidFill>
        </p:spPr>
        <p:txBody>
          <a:bodyPr/>
          <a:lstStyle/>
          <a:p>
            <a:pPr eaLnBrk="1" hangingPunct="1">
              <a:defRPr/>
            </a:pPr>
            <a:r>
              <a:rPr lang="en-US" sz="2800" b="1" u="sng" dirty="0" err="1">
                <a:solidFill>
                  <a:schemeClr val="accent4">
                    <a:lumMod val="75000"/>
                  </a:schemeClr>
                </a:solidFill>
              </a:rPr>
              <a:t>Quinidine</a:t>
            </a:r>
            <a:r>
              <a:rPr lang="en-US" sz="2800" b="1" u="sng" dirty="0">
                <a:solidFill>
                  <a:schemeClr val="accent4">
                    <a:lumMod val="75000"/>
                  </a:schemeClr>
                </a:solidFill>
              </a:rPr>
              <a:t> decreases membrane responsiveness</a:t>
            </a:r>
            <a:r>
              <a:rPr lang="en-US" sz="2800" b="1" dirty="0">
                <a:solidFill>
                  <a:schemeClr val="accent4">
                    <a:lumMod val="75000"/>
                  </a:schemeClr>
                </a:solidFill>
              </a:rPr>
              <a:t/>
            </a:r>
            <a:br>
              <a:rPr lang="en-US" sz="2800" b="1" dirty="0">
                <a:solidFill>
                  <a:schemeClr val="accent4">
                    <a:lumMod val="75000"/>
                  </a:schemeClr>
                </a:solidFill>
              </a:rPr>
            </a:br>
            <a:r>
              <a:rPr lang="en-US" sz="2800" b="1" dirty="0">
                <a:solidFill>
                  <a:schemeClr val="accent4">
                    <a:lumMod val="75000"/>
                  </a:schemeClr>
                </a:solidFill>
              </a:rPr>
              <a:t> (moderate inhibition of Na channels)</a:t>
            </a:r>
            <a:endParaRPr lang="en-US" sz="3200" b="1" dirty="0">
              <a:solidFill>
                <a:schemeClr val="accent4">
                  <a:lumMod val="75000"/>
                </a:schemeClr>
              </a:solidFill>
            </a:endParaRPr>
          </a:p>
        </p:txBody>
      </p:sp>
      <p:pic>
        <p:nvPicPr>
          <p:cNvPr id="37891" name="Picture 3">
            <a:extLst>
              <a:ext uri="{FF2B5EF4-FFF2-40B4-BE49-F238E27FC236}">
                <a16:creationId xmlns:a16="http://schemas.microsoft.com/office/drawing/2014/main" xmlns="" id="{5169246B-1960-457C-90E8-1836A6BBA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Line 4">
            <a:extLst>
              <a:ext uri="{FF2B5EF4-FFF2-40B4-BE49-F238E27FC236}">
                <a16:creationId xmlns:a16="http://schemas.microsoft.com/office/drawing/2014/main" xmlns="" id="{B7B75CA0-9157-4003-91FE-B938BF5A0451}"/>
              </a:ext>
            </a:extLst>
          </p:cNvPr>
          <p:cNvSpPr>
            <a:spLocks noChangeShapeType="1"/>
          </p:cNvSpPr>
          <p:nvPr/>
        </p:nvSpPr>
        <p:spPr bwMode="auto">
          <a:xfrm flipV="1">
            <a:off x="2971800" y="2438400"/>
            <a:ext cx="228600" cy="2209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37893" name="Freeform 5">
            <a:extLst>
              <a:ext uri="{FF2B5EF4-FFF2-40B4-BE49-F238E27FC236}">
                <a16:creationId xmlns:a16="http://schemas.microsoft.com/office/drawing/2014/main" xmlns="" id="{E888C904-78A0-4A85-A3BF-528E6972D853}"/>
              </a:ext>
            </a:extLst>
          </p:cNvPr>
          <p:cNvSpPr>
            <a:spLocks/>
          </p:cNvSpPr>
          <p:nvPr/>
        </p:nvSpPr>
        <p:spPr bwMode="auto">
          <a:xfrm>
            <a:off x="3200400" y="2438400"/>
            <a:ext cx="2133600" cy="2146300"/>
          </a:xfrm>
          <a:custGeom>
            <a:avLst/>
            <a:gdLst>
              <a:gd name="T0" fmla="*/ 0 w 1344"/>
              <a:gd name="T1" fmla="*/ 0 h 1352"/>
              <a:gd name="T2" fmla="*/ 2147483647 w 1344"/>
              <a:gd name="T3" fmla="*/ 2147483647 h 1352"/>
              <a:gd name="T4" fmla="*/ 2147483647 w 1344"/>
              <a:gd name="T5" fmla="*/ 2147483647 h 1352"/>
              <a:gd name="T6" fmla="*/ 2147483647 w 1344"/>
              <a:gd name="T7" fmla="*/ 2147483647 h 1352"/>
              <a:gd name="T8" fmla="*/ 2147483647 w 1344"/>
              <a:gd name="T9" fmla="*/ 2147483647 h 1352"/>
              <a:gd name="T10" fmla="*/ 2147483647 w 1344"/>
              <a:gd name="T11" fmla="*/ 2147483647 h 1352"/>
              <a:gd name="T12" fmla="*/ 2147483647 w 1344"/>
              <a:gd name="T13" fmla="*/ 2147483647 h 1352"/>
              <a:gd name="T14" fmla="*/ 2147483647 w 1344"/>
              <a:gd name="T15" fmla="*/ 2147483647 h 1352"/>
              <a:gd name="T16" fmla="*/ 2147483647 w 1344"/>
              <a:gd name="T17" fmla="*/ 2147483647 h 1352"/>
              <a:gd name="T18" fmla="*/ 2147483647 w 1344"/>
              <a:gd name="T19" fmla="*/ 2147483647 h 1352"/>
              <a:gd name="T20" fmla="*/ 2147483647 w 1344"/>
              <a:gd name="T21" fmla="*/ 2147483647 h 1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4"/>
              <a:gd name="T34" fmla="*/ 0 h 1352"/>
              <a:gd name="T35" fmla="*/ 1344 w 1344"/>
              <a:gd name="T36" fmla="*/ 1352 h 13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4" h="1352">
                <a:moveTo>
                  <a:pt x="0" y="0"/>
                </a:moveTo>
                <a:cubicBezTo>
                  <a:pt x="80" y="20"/>
                  <a:pt x="160" y="40"/>
                  <a:pt x="240" y="48"/>
                </a:cubicBezTo>
                <a:cubicBezTo>
                  <a:pt x="320" y="56"/>
                  <a:pt x="408" y="32"/>
                  <a:pt x="480" y="48"/>
                </a:cubicBezTo>
                <a:cubicBezTo>
                  <a:pt x="552" y="64"/>
                  <a:pt x="616" y="104"/>
                  <a:pt x="672" y="144"/>
                </a:cubicBezTo>
                <a:cubicBezTo>
                  <a:pt x="727" y="183"/>
                  <a:pt x="776" y="192"/>
                  <a:pt x="816" y="288"/>
                </a:cubicBezTo>
                <a:cubicBezTo>
                  <a:pt x="856" y="384"/>
                  <a:pt x="888" y="592"/>
                  <a:pt x="912" y="720"/>
                </a:cubicBezTo>
                <a:cubicBezTo>
                  <a:pt x="935" y="847"/>
                  <a:pt x="936" y="968"/>
                  <a:pt x="960" y="1056"/>
                </a:cubicBezTo>
                <a:cubicBezTo>
                  <a:pt x="984" y="1144"/>
                  <a:pt x="1024" y="1208"/>
                  <a:pt x="1056" y="1248"/>
                </a:cubicBezTo>
                <a:cubicBezTo>
                  <a:pt x="1088" y="1288"/>
                  <a:pt x="1128" y="1280"/>
                  <a:pt x="1152" y="1296"/>
                </a:cubicBezTo>
                <a:cubicBezTo>
                  <a:pt x="1176" y="1312"/>
                  <a:pt x="1167" y="1335"/>
                  <a:pt x="1200" y="1344"/>
                </a:cubicBezTo>
                <a:cubicBezTo>
                  <a:pt x="1232" y="1352"/>
                  <a:pt x="1320" y="1344"/>
                  <a:pt x="1344" y="13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37894" name="Text Box 6">
            <a:extLst>
              <a:ext uri="{FF2B5EF4-FFF2-40B4-BE49-F238E27FC236}">
                <a16:creationId xmlns:a16="http://schemas.microsoft.com/office/drawing/2014/main" xmlns="" id="{CDB5B29E-DC8A-4449-946A-832E1E371D0D}"/>
              </a:ext>
            </a:extLst>
          </p:cNvPr>
          <p:cNvSpPr txBox="1">
            <a:spLocks noChangeArrowheads="1"/>
          </p:cNvSpPr>
          <p:nvPr/>
        </p:nvSpPr>
        <p:spPr bwMode="auto">
          <a:xfrm>
            <a:off x="3200400" y="6400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2400" b="1">
                <a:solidFill>
                  <a:srgbClr val="FF0000"/>
                </a:solidFill>
                <a:latin typeface="Times" panose="02020603050405020304" pitchFamily="18" charset="0"/>
              </a:rPr>
              <a:t>QUINIDINE</a:t>
            </a:r>
            <a:endParaRPr lang="en-US" altLang="ru-RU" sz="2400" b="1">
              <a:latin typeface="Times" panose="02020603050405020304" pitchFamily="18" charset="0"/>
            </a:endParaRPr>
          </a:p>
        </p:txBody>
      </p:sp>
      <p:sp>
        <p:nvSpPr>
          <p:cNvPr id="37895" name="Freeform 7">
            <a:extLst>
              <a:ext uri="{FF2B5EF4-FFF2-40B4-BE49-F238E27FC236}">
                <a16:creationId xmlns:a16="http://schemas.microsoft.com/office/drawing/2014/main" xmlns="" id="{711EAEAE-1AF9-4C0E-BDE1-50F4040AD512}"/>
              </a:ext>
            </a:extLst>
          </p:cNvPr>
          <p:cNvSpPr>
            <a:spLocks/>
          </p:cNvSpPr>
          <p:nvPr/>
        </p:nvSpPr>
        <p:spPr bwMode="auto">
          <a:xfrm>
            <a:off x="6096000" y="2425700"/>
            <a:ext cx="2286000" cy="1765300"/>
          </a:xfrm>
          <a:custGeom>
            <a:avLst/>
            <a:gdLst>
              <a:gd name="T0" fmla="*/ 0 w 1440"/>
              <a:gd name="T1" fmla="*/ 2147483647 h 1112"/>
              <a:gd name="T2" fmla="*/ 2147483647 w 1440"/>
              <a:gd name="T3" fmla="*/ 2147483647 h 1112"/>
              <a:gd name="T4" fmla="*/ 2147483647 w 1440"/>
              <a:gd name="T5" fmla="*/ 2147483647 h 1112"/>
              <a:gd name="T6" fmla="*/ 2147483647 w 1440"/>
              <a:gd name="T7" fmla="*/ 2147483647 h 1112"/>
              <a:gd name="T8" fmla="*/ 2147483647 w 1440"/>
              <a:gd name="T9" fmla="*/ 2147483647 h 1112"/>
              <a:gd name="T10" fmla="*/ 2147483647 w 1440"/>
              <a:gd name="T11" fmla="*/ 2147483647 h 1112"/>
              <a:gd name="T12" fmla="*/ 2147483647 w 1440"/>
              <a:gd name="T13" fmla="*/ 2147483647 h 1112"/>
              <a:gd name="T14" fmla="*/ 2147483647 w 1440"/>
              <a:gd name="T15" fmla="*/ 2147483647 h 1112"/>
              <a:gd name="T16" fmla="*/ 2147483647 w 1440"/>
              <a:gd name="T17" fmla="*/ 2147483647 h 1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0"/>
              <a:gd name="T28" fmla="*/ 0 h 1112"/>
              <a:gd name="T29" fmla="*/ 1440 w 1440"/>
              <a:gd name="T30" fmla="*/ 1112 h 1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0" h="1112">
                <a:moveTo>
                  <a:pt x="0" y="1112"/>
                </a:moveTo>
                <a:cubicBezTo>
                  <a:pt x="168" y="707"/>
                  <a:pt x="336" y="303"/>
                  <a:pt x="432" y="152"/>
                </a:cubicBezTo>
                <a:cubicBezTo>
                  <a:pt x="527" y="0"/>
                  <a:pt x="512" y="176"/>
                  <a:pt x="576" y="200"/>
                </a:cubicBezTo>
                <a:cubicBezTo>
                  <a:pt x="639" y="223"/>
                  <a:pt x="744" y="248"/>
                  <a:pt x="816" y="296"/>
                </a:cubicBezTo>
                <a:cubicBezTo>
                  <a:pt x="887" y="343"/>
                  <a:pt x="952" y="424"/>
                  <a:pt x="1008" y="488"/>
                </a:cubicBezTo>
                <a:cubicBezTo>
                  <a:pt x="1064" y="552"/>
                  <a:pt x="1112" y="616"/>
                  <a:pt x="1152" y="680"/>
                </a:cubicBezTo>
                <a:cubicBezTo>
                  <a:pt x="1191" y="743"/>
                  <a:pt x="1216" y="808"/>
                  <a:pt x="1248" y="872"/>
                </a:cubicBezTo>
                <a:cubicBezTo>
                  <a:pt x="1279" y="935"/>
                  <a:pt x="1312" y="1024"/>
                  <a:pt x="1344" y="1064"/>
                </a:cubicBezTo>
                <a:cubicBezTo>
                  <a:pt x="1376" y="1104"/>
                  <a:pt x="1424" y="1104"/>
                  <a:pt x="1440" y="1112"/>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2D2F0B03-1923-43D3-A5E5-D9407FA6D0AC}"/>
              </a:ext>
            </a:extLst>
          </p:cNvPr>
          <p:cNvSpPr>
            <a:spLocks noGrp="1" noChangeArrowheads="1"/>
          </p:cNvSpPr>
          <p:nvPr>
            <p:ph type="title"/>
          </p:nvPr>
        </p:nvSpPr>
        <p:spPr>
          <a:xfrm>
            <a:off x="0" y="0"/>
            <a:ext cx="9144000" cy="1066800"/>
          </a:xfrm>
          <a:solidFill>
            <a:schemeClr val="accent4">
              <a:lumMod val="40000"/>
              <a:lumOff val="60000"/>
            </a:schemeClr>
          </a:solidFill>
        </p:spPr>
        <p:txBody>
          <a:bodyPr/>
          <a:lstStyle/>
          <a:p>
            <a:pPr algn="ctr" eaLnBrk="1" hangingPunct="1">
              <a:defRPr/>
            </a:pPr>
            <a:r>
              <a:rPr lang="en-US" sz="3200" u="sng" dirty="0" err="1">
                <a:solidFill>
                  <a:schemeClr val="accent4">
                    <a:lumMod val="75000"/>
                  </a:schemeClr>
                </a:solidFill>
              </a:rPr>
              <a:t>Procainamide</a:t>
            </a:r>
            <a:r>
              <a:rPr lang="en-US" sz="3200" u="sng" dirty="0">
                <a:solidFill>
                  <a:schemeClr val="accent4">
                    <a:lumMod val="75000"/>
                  </a:schemeClr>
                </a:solidFill>
              </a:rPr>
              <a:t> (Class IA)</a:t>
            </a:r>
            <a:r>
              <a:rPr lang="en-US" sz="3200" dirty="0">
                <a:solidFill>
                  <a:schemeClr val="accent4">
                    <a:lumMod val="75000"/>
                  </a:schemeClr>
                </a:solidFill>
              </a:rPr>
              <a:t/>
            </a:r>
            <a:br>
              <a:rPr lang="en-US" sz="3200" dirty="0">
                <a:solidFill>
                  <a:schemeClr val="accent4">
                    <a:lumMod val="75000"/>
                  </a:schemeClr>
                </a:solidFill>
              </a:rPr>
            </a:br>
            <a:r>
              <a:rPr lang="en-US" sz="3200" dirty="0">
                <a:solidFill>
                  <a:schemeClr val="accent4">
                    <a:lumMod val="75000"/>
                  </a:schemeClr>
                </a:solidFill>
              </a:rPr>
              <a:t>(moderate inhibition of Na channels)</a:t>
            </a:r>
            <a:endParaRPr lang="en-US" dirty="0">
              <a:solidFill>
                <a:schemeClr val="accent4">
                  <a:lumMod val="75000"/>
                </a:schemeClr>
              </a:solidFill>
            </a:endParaRPr>
          </a:p>
        </p:txBody>
      </p:sp>
      <p:sp>
        <p:nvSpPr>
          <p:cNvPr id="58371" name="Rectangle 3">
            <a:extLst>
              <a:ext uri="{FF2B5EF4-FFF2-40B4-BE49-F238E27FC236}">
                <a16:creationId xmlns:a16="http://schemas.microsoft.com/office/drawing/2014/main" xmlns="" id="{A1E95217-100B-4B2C-BFAC-8C5DE9FB197E}"/>
              </a:ext>
            </a:extLst>
          </p:cNvPr>
          <p:cNvSpPr>
            <a:spLocks noGrp="1" noChangeArrowheads="1"/>
          </p:cNvSpPr>
          <p:nvPr>
            <p:ph idx="1"/>
          </p:nvPr>
        </p:nvSpPr>
        <p:spPr>
          <a:xfrm>
            <a:off x="2362200" y="1066800"/>
            <a:ext cx="6781800" cy="3048000"/>
          </a:xfrm>
        </p:spPr>
        <p:txBody>
          <a:bodyPr rtlCol="0">
            <a:normAutofit/>
          </a:bodyPr>
          <a:lstStyle/>
          <a:p>
            <a:pPr eaLnBrk="1" fontAlgn="auto" hangingPunct="1">
              <a:lnSpc>
                <a:spcPct val="80000"/>
              </a:lnSpc>
              <a:spcAft>
                <a:spcPts val="0"/>
              </a:spcAft>
              <a:defRPr/>
            </a:pPr>
            <a:r>
              <a:rPr lang="en-US" sz="1800" dirty="0">
                <a:solidFill>
                  <a:schemeClr val="accent4">
                    <a:lumMod val="75000"/>
                  </a:schemeClr>
                </a:solidFill>
              </a:rPr>
              <a:t>Generally useful in </a:t>
            </a:r>
            <a:r>
              <a:rPr lang="en-US" sz="1800" b="1" dirty="0">
                <a:solidFill>
                  <a:schemeClr val="accent4">
                    <a:lumMod val="75000"/>
                  </a:schemeClr>
                </a:solidFill>
              </a:rPr>
              <a:t>ventricular arrhythmias;</a:t>
            </a:r>
          </a:p>
          <a:p>
            <a:pPr eaLnBrk="1" fontAlgn="auto" hangingPunct="1">
              <a:lnSpc>
                <a:spcPct val="80000"/>
              </a:lnSpc>
              <a:spcAft>
                <a:spcPts val="0"/>
              </a:spcAft>
              <a:defRPr/>
            </a:pPr>
            <a:r>
              <a:rPr lang="en-US" sz="1800" dirty="0">
                <a:solidFill>
                  <a:schemeClr val="accent4">
                    <a:lumMod val="75000"/>
                  </a:schemeClr>
                </a:solidFill>
              </a:rPr>
              <a:t>Little or </a:t>
            </a:r>
            <a:r>
              <a:rPr lang="en-US" sz="1800" b="1" dirty="0">
                <a:solidFill>
                  <a:schemeClr val="accent4">
                    <a:lumMod val="75000"/>
                  </a:schemeClr>
                </a:solidFill>
              </a:rPr>
              <a:t>no atropine-like</a:t>
            </a:r>
            <a:r>
              <a:rPr lang="en-US" sz="1800" dirty="0">
                <a:solidFill>
                  <a:schemeClr val="accent4">
                    <a:lumMod val="75000"/>
                  </a:schemeClr>
                </a:solidFill>
              </a:rPr>
              <a:t> properties;</a:t>
            </a:r>
          </a:p>
          <a:p>
            <a:pPr eaLnBrk="1" fontAlgn="auto" hangingPunct="1">
              <a:lnSpc>
                <a:spcPct val="80000"/>
              </a:lnSpc>
              <a:spcAft>
                <a:spcPts val="0"/>
              </a:spcAft>
              <a:defRPr/>
            </a:pPr>
            <a:r>
              <a:rPr lang="en-US" sz="1800" b="1" dirty="0" smtClean="0">
                <a:solidFill>
                  <a:schemeClr val="accent4">
                    <a:lumMod val="75000"/>
                  </a:schemeClr>
                </a:solidFill>
              </a:rPr>
              <a:t>Pharmacokinetic:</a:t>
            </a:r>
            <a:r>
              <a:rPr lang="ru-RU" sz="1800" b="1" dirty="0" smtClean="0">
                <a:solidFill>
                  <a:schemeClr val="accent4">
                    <a:lumMod val="75000"/>
                  </a:schemeClr>
                </a:solidFill>
              </a:rPr>
              <a:t> </a:t>
            </a:r>
            <a:r>
              <a:rPr lang="en-US" sz="1800" dirty="0" smtClean="0">
                <a:solidFill>
                  <a:schemeClr val="accent4">
                    <a:lumMod val="75000"/>
                  </a:schemeClr>
                </a:solidFill>
              </a:rPr>
              <a:t>Oral</a:t>
            </a:r>
            <a:r>
              <a:rPr lang="en-US" sz="1800" dirty="0">
                <a:solidFill>
                  <a:schemeClr val="accent4">
                    <a:lumMod val="75000"/>
                  </a:schemeClr>
                </a:solidFill>
              </a:rPr>
              <a:t>, IV, IM;</a:t>
            </a:r>
          </a:p>
          <a:p>
            <a:pPr eaLnBrk="1" fontAlgn="auto" hangingPunct="1">
              <a:lnSpc>
                <a:spcPct val="80000"/>
              </a:lnSpc>
              <a:spcAft>
                <a:spcPts val="0"/>
              </a:spcAft>
              <a:buNone/>
              <a:defRPr/>
            </a:pPr>
            <a:r>
              <a:rPr lang="en-US" sz="1800" dirty="0">
                <a:solidFill>
                  <a:schemeClr val="accent4">
                    <a:lumMod val="75000"/>
                  </a:schemeClr>
                </a:solidFill>
              </a:rPr>
              <a:t>N-</a:t>
            </a:r>
            <a:r>
              <a:rPr lang="en-US" sz="1800" dirty="0" err="1">
                <a:solidFill>
                  <a:schemeClr val="accent4">
                    <a:lumMod val="75000"/>
                  </a:schemeClr>
                </a:solidFill>
              </a:rPr>
              <a:t>acetylprocainamide</a:t>
            </a:r>
            <a:r>
              <a:rPr lang="en-US" sz="1800" dirty="0">
                <a:solidFill>
                  <a:schemeClr val="accent4">
                    <a:lumMod val="75000"/>
                  </a:schemeClr>
                </a:solidFill>
              </a:rPr>
              <a:t> (NAPA) → major metabolite;</a:t>
            </a:r>
          </a:p>
          <a:p>
            <a:pPr eaLnBrk="1" fontAlgn="auto" hangingPunct="1">
              <a:lnSpc>
                <a:spcPct val="80000"/>
              </a:lnSpc>
              <a:spcAft>
                <a:spcPts val="0"/>
              </a:spcAft>
              <a:buNone/>
              <a:defRPr/>
            </a:pPr>
            <a:r>
              <a:rPr lang="en-US" sz="1800" dirty="0">
                <a:solidFill>
                  <a:schemeClr val="accent4">
                    <a:lumMod val="75000"/>
                  </a:schemeClr>
                </a:solidFill>
              </a:rPr>
              <a:t>Metabolism: hepatic;</a:t>
            </a:r>
          </a:p>
          <a:p>
            <a:pPr eaLnBrk="1" fontAlgn="auto" hangingPunct="1">
              <a:lnSpc>
                <a:spcPct val="80000"/>
              </a:lnSpc>
              <a:spcAft>
                <a:spcPts val="0"/>
              </a:spcAft>
              <a:buNone/>
              <a:defRPr/>
            </a:pPr>
            <a:r>
              <a:rPr lang="en-US" sz="1800" dirty="0">
                <a:solidFill>
                  <a:schemeClr val="accent4">
                    <a:lumMod val="75000"/>
                  </a:schemeClr>
                </a:solidFill>
              </a:rPr>
              <a:t>Elimination: renal;</a:t>
            </a:r>
          </a:p>
          <a:p>
            <a:pPr eaLnBrk="1" fontAlgn="auto" hangingPunct="1">
              <a:lnSpc>
                <a:spcPct val="80000"/>
              </a:lnSpc>
              <a:spcAft>
                <a:spcPts val="0"/>
              </a:spcAft>
              <a:buNone/>
              <a:defRPr/>
            </a:pPr>
            <a:r>
              <a:rPr lang="en-US" sz="1800" i="1" dirty="0">
                <a:solidFill>
                  <a:schemeClr val="accent4">
                    <a:lumMod val="75000"/>
                  </a:schemeClr>
                </a:solidFill>
              </a:rPr>
              <a:t>t½</a:t>
            </a:r>
            <a:r>
              <a:rPr lang="en-US" sz="1800" dirty="0">
                <a:solidFill>
                  <a:schemeClr val="accent4">
                    <a:lumMod val="75000"/>
                  </a:schemeClr>
                </a:solidFill>
              </a:rPr>
              <a:t> = 3 to 4 hrs.</a:t>
            </a:r>
          </a:p>
          <a:p>
            <a:pPr eaLnBrk="1" fontAlgn="auto" hangingPunct="1">
              <a:lnSpc>
                <a:spcPct val="80000"/>
              </a:lnSpc>
              <a:spcAft>
                <a:spcPts val="0"/>
              </a:spcAft>
              <a:defRPr/>
            </a:pPr>
            <a:r>
              <a:rPr lang="en-US" sz="1800" b="1" dirty="0">
                <a:solidFill>
                  <a:schemeClr val="accent4">
                    <a:lumMod val="75000"/>
                  </a:schemeClr>
                </a:solidFill>
              </a:rPr>
              <a:t>ADRs:</a:t>
            </a:r>
            <a:r>
              <a:rPr lang="en-US" sz="1800" dirty="0">
                <a:solidFill>
                  <a:schemeClr val="accent4">
                    <a:lumMod val="75000"/>
                  </a:schemeClr>
                </a:solidFill>
              </a:rPr>
              <a:t> Cardiac toxicity, hypotension, CNS effects, rarely </a:t>
            </a:r>
            <a:r>
              <a:rPr lang="en-US" sz="1800" dirty="0" err="1">
                <a:solidFill>
                  <a:schemeClr val="accent4">
                    <a:lumMod val="75000"/>
                  </a:schemeClr>
                </a:solidFill>
              </a:rPr>
              <a:t>agranulocytosis</a:t>
            </a:r>
            <a:r>
              <a:rPr lang="en-US" sz="1800" dirty="0">
                <a:solidFill>
                  <a:schemeClr val="accent4">
                    <a:lumMod val="75000"/>
                  </a:schemeClr>
                </a:solidFill>
              </a:rPr>
              <a:t> or systemic lupus </a:t>
            </a:r>
            <a:r>
              <a:rPr lang="en-US" sz="1800" dirty="0" err="1">
                <a:solidFill>
                  <a:schemeClr val="accent4">
                    <a:lumMod val="75000"/>
                  </a:schemeClr>
                </a:solidFill>
              </a:rPr>
              <a:t>erythematosus</a:t>
            </a:r>
            <a:r>
              <a:rPr lang="en-US" sz="1800" dirty="0">
                <a:solidFill>
                  <a:schemeClr val="accent4">
                    <a:lumMod val="75000"/>
                  </a:schemeClr>
                </a:solidFill>
              </a:rPr>
              <a:t> (SLE)-like syndrome.</a:t>
            </a:r>
          </a:p>
        </p:txBody>
      </p:sp>
      <p:pic>
        <p:nvPicPr>
          <p:cNvPr id="38916" name="Picture 5" descr="img027">
            <a:extLst>
              <a:ext uri="{FF2B5EF4-FFF2-40B4-BE49-F238E27FC236}">
                <a16:creationId xmlns:a16="http://schemas.microsoft.com/office/drawing/2014/main" xmlns="" id="{F2F4DFD9-5125-4DFD-89A8-9A7764911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7338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xmlns="" id="{F11A7B03-AA1D-474D-9A7E-0ED05747BAB7}"/>
              </a:ext>
            </a:extLst>
          </p:cNvPr>
          <p:cNvSpPr>
            <a:spLocks noGrp="1" noChangeArrowheads="1"/>
          </p:cNvSpPr>
          <p:nvPr>
            <p:ph type="title" idx="4294967295"/>
          </p:nvPr>
        </p:nvSpPr>
        <p:spPr>
          <a:xfrm>
            <a:off x="0" y="0"/>
            <a:ext cx="9144000" cy="792163"/>
          </a:xfrm>
          <a:solidFill>
            <a:schemeClr val="accent4">
              <a:lumMod val="60000"/>
              <a:lumOff val="40000"/>
            </a:schemeClr>
          </a:solidFill>
        </p:spPr>
        <p:txBody>
          <a:bodyPr lIns="45720" rIns="45720"/>
          <a:lstStyle/>
          <a:p>
            <a:pPr eaLnBrk="1" hangingPunct="1">
              <a:defRPr/>
            </a:pPr>
            <a:r>
              <a:rPr lang="en-US" sz="3900" b="1" u="sng" dirty="0">
                <a:solidFill>
                  <a:schemeClr val="accent4">
                    <a:lumMod val="75000"/>
                  </a:schemeClr>
                </a:solidFill>
              </a:rPr>
              <a:t>Class IB Drugs</a:t>
            </a:r>
          </a:p>
        </p:txBody>
      </p:sp>
      <p:sp>
        <p:nvSpPr>
          <p:cNvPr id="62467" name="Rectangle 5">
            <a:extLst>
              <a:ext uri="{FF2B5EF4-FFF2-40B4-BE49-F238E27FC236}">
                <a16:creationId xmlns:a16="http://schemas.microsoft.com/office/drawing/2014/main" xmlns="" id="{34CAFA25-C920-4E5E-9988-703FF226D375}"/>
              </a:ext>
            </a:extLst>
          </p:cNvPr>
          <p:cNvSpPr>
            <a:spLocks noGrp="1" noChangeArrowheads="1"/>
          </p:cNvSpPr>
          <p:nvPr>
            <p:ph type="body" sz="half" idx="4294967295"/>
          </p:nvPr>
        </p:nvSpPr>
        <p:spPr>
          <a:xfrm>
            <a:off x="152400" y="3733800"/>
            <a:ext cx="5486400" cy="3124200"/>
          </a:xfrm>
        </p:spPr>
        <p:txBody>
          <a:bodyPr/>
          <a:lstStyle/>
          <a:p>
            <a:pPr marL="419100" indent="-382588" eaLnBrk="1" hangingPunct="1">
              <a:lnSpc>
                <a:spcPct val="90000"/>
              </a:lnSpc>
              <a:buFont typeface="Arial" charset="0"/>
              <a:buChar char="•"/>
              <a:defRPr/>
            </a:pPr>
            <a:r>
              <a:rPr lang="en-US" sz="2000" dirty="0">
                <a:solidFill>
                  <a:schemeClr val="accent4">
                    <a:lumMod val="75000"/>
                  </a:schemeClr>
                </a:solidFill>
              </a:rPr>
              <a:t>They shorten Phase 3 </a:t>
            </a:r>
            <a:r>
              <a:rPr lang="en-US" sz="2000" dirty="0" err="1">
                <a:solidFill>
                  <a:schemeClr val="accent4">
                    <a:lumMod val="75000"/>
                  </a:schemeClr>
                </a:solidFill>
              </a:rPr>
              <a:t>repolarization</a:t>
            </a:r>
            <a:r>
              <a:rPr lang="en-US" sz="2000" dirty="0">
                <a:solidFill>
                  <a:schemeClr val="accent4">
                    <a:lumMod val="75000"/>
                  </a:schemeClr>
                </a:solidFill>
              </a:rPr>
              <a:t>; </a:t>
            </a:r>
          </a:p>
          <a:p>
            <a:pPr marL="419100" indent="-382588" eaLnBrk="1" hangingPunct="1">
              <a:lnSpc>
                <a:spcPct val="90000"/>
              </a:lnSpc>
              <a:buFont typeface="Arial" charset="0"/>
              <a:buChar char="•"/>
              <a:defRPr/>
            </a:pPr>
            <a:r>
              <a:rPr lang="en-US" sz="2000" dirty="0">
                <a:solidFill>
                  <a:schemeClr val="accent4">
                    <a:lumMod val="75000"/>
                  </a:schemeClr>
                </a:solidFill>
              </a:rPr>
              <a:t>↓ the duration of the cardiac action potential;</a:t>
            </a:r>
          </a:p>
          <a:p>
            <a:pPr marL="419100" indent="-382588" eaLnBrk="1" hangingPunct="1">
              <a:lnSpc>
                <a:spcPct val="90000"/>
              </a:lnSpc>
              <a:buFont typeface="Arial" charset="0"/>
              <a:buChar char="•"/>
              <a:defRPr/>
            </a:pPr>
            <a:r>
              <a:rPr lang="en-US" sz="2000" dirty="0">
                <a:solidFill>
                  <a:schemeClr val="accent4">
                    <a:lumMod val="75000"/>
                  </a:schemeClr>
                </a:solidFill>
              </a:rPr>
              <a:t>They suppress arrhythmias caused by abnormal automaticity;</a:t>
            </a:r>
          </a:p>
          <a:p>
            <a:pPr marL="419100" indent="-382588" eaLnBrk="1" hangingPunct="1">
              <a:lnSpc>
                <a:spcPct val="90000"/>
              </a:lnSpc>
              <a:buFont typeface="Arial" charset="0"/>
              <a:buChar char="•"/>
              <a:defRPr/>
            </a:pPr>
            <a:r>
              <a:rPr lang="en-US" sz="2000" dirty="0">
                <a:solidFill>
                  <a:schemeClr val="accent4">
                    <a:lumMod val="75000"/>
                  </a:schemeClr>
                </a:solidFill>
              </a:rPr>
              <a:t>They show </a:t>
            </a:r>
            <a:r>
              <a:rPr lang="en-US" sz="2000" b="1" i="1" dirty="0">
                <a:solidFill>
                  <a:schemeClr val="accent4">
                    <a:lumMod val="75000"/>
                  </a:schemeClr>
                </a:solidFill>
              </a:rPr>
              <a:t>rapid association &amp; dissociation</a:t>
            </a:r>
            <a:r>
              <a:rPr lang="en-US" sz="2000" dirty="0">
                <a:solidFill>
                  <a:schemeClr val="accent4">
                    <a:lumMod val="75000"/>
                  </a:schemeClr>
                </a:solidFill>
              </a:rPr>
              <a:t> (weak effect) with Na</a:t>
            </a:r>
            <a:r>
              <a:rPr lang="en-US" sz="2000" baseline="30000" dirty="0">
                <a:solidFill>
                  <a:schemeClr val="accent4">
                    <a:lumMod val="75000"/>
                  </a:schemeClr>
                </a:solidFill>
              </a:rPr>
              <a:t>+</a:t>
            </a:r>
            <a:r>
              <a:rPr lang="en-US" sz="2000" dirty="0">
                <a:solidFill>
                  <a:schemeClr val="accent4">
                    <a:lumMod val="75000"/>
                  </a:schemeClr>
                </a:solidFill>
              </a:rPr>
              <a:t> channels with appreciable degree of use-dependence; </a:t>
            </a:r>
          </a:p>
          <a:p>
            <a:pPr marL="419100" indent="-382588" eaLnBrk="1" hangingPunct="1">
              <a:lnSpc>
                <a:spcPct val="90000"/>
              </a:lnSpc>
              <a:buFont typeface="Wingdings" pitchFamily="2" charset="2"/>
              <a:buChar char="q"/>
              <a:defRPr/>
            </a:pPr>
            <a:r>
              <a:rPr lang="en-US" sz="2600" u="sng" dirty="0">
                <a:solidFill>
                  <a:schemeClr val="bg2"/>
                </a:solidFill>
              </a:rPr>
              <a:t>No effect on conduction velocity.</a:t>
            </a:r>
          </a:p>
        </p:txBody>
      </p:sp>
      <p:pic>
        <p:nvPicPr>
          <p:cNvPr id="39940" name="Picture 7" descr="img028">
            <a:extLst>
              <a:ext uri="{FF2B5EF4-FFF2-40B4-BE49-F238E27FC236}">
                <a16:creationId xmlns:a16="http://schemas.microsoft.com/office/drawing/2014/main" xmlns="" id="{515149EC-A361-442A-972A-F87012C0B8A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70375" t="8133" r="1625" b="64233"/>
          <a:stretch>
            <a:fillRect/>
          </a:stretch>
        </p:blipFill>
        <p:spPr>
          <a:xfrm>
            <a:off x="5943600" y="3124200"/>
            <a:ext cx="2665413" cy="3352800"/>
          </a:xfrm>
        </p:spPr>
      </p:pic>
      <p:graphicFrame>
        <p:nvGraphicFramePr>
          <p:cNvPr id="5" name="رسم تخطيطي 4">
            <a:extLst>
              <a:ext uri="{FF2B5EF4-FFF2-40B4-BE49-F238E27FC236}">
                <a16:creationId xmlns:a16="http://schemas.microsoft.com/office/drawing/2014/main" xmlns="" id="{D65631A9-D96E-455A-B2BA-0B9155506BF4}"/>
              </a:ext>
            </a:extLst>
          </p:cNvPr>
          <p:cNvGraphicFramePr/>
          <p:nvPr/>
        </p:nvGraphicFramePr>
        <p:xfrm>
          <a:off x="1752600" y="838200"/>
          <a:ext cx="5546301" cy="20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0CB2351F-91B0-4612-867E-BF25A97D709E}"/>
              </a:ext>
            </a:extLst>
          </p:cNvPr>
          <p:cNvSpPr>
            <a:spLocks noGrp="1" noChangeArrowheads="1"/>
          </p:cNvSpPr>
          <p:nvPr>
            <p:ph type="title" idx="4294967295"/>
          </p:nvPr>
        </p:nvSpPr>
        <p:spPr>
          <a:xfrm>
            <a:off x="0" y="0"/>
            <a:ext cx="9144000" cy="762000"/>
          </a:xfrm>
        </p:spPr>
        <p:txBody>
          <a:bodyPr lIns="45720" rIns="45720"/>
          <a:lstStyle/>
          <a:p>
            <a:pPr eaLnBrk="1" hangingPunct="1"/>
            <a:r>
              <a:rPr lang="en-US" altLang="ru-RU" b="1" i="1">
                <a:solidFill>
                  <a:srgbClr val="CC0000"/>
                </a:solidFill>
              </a:rPr>
              <a:t>Agents of </a:t>
            </a:r>
            <a:r>
              <a:rPr lang="en-US" altLang="ru-RU" b="1" i="1" u="sng">
                <a:solidFill>
                  <a:srgbClr val="CC0000"/>
                </a:solidFill>
              </a:rPr>
              <a:t>Class IB</a:t>
            </a:r>
          </a:p>
        </p:txBody>
      </p:sp>
      <p:sp>
        <p:nvSpPr>
          <p:cNvPr id="17411" name="Rectangle 3">
            <a:extLst>
              <a:ext uri="{FF2B5EF4-FFF2-40B4-BE49-F238E27FC236}">
                <a16:creationId xmlns:a16="http://schemas.microsoft.com/office/drawing/2014/main" xmlns="" id="{50D51286-DC18-42AA-98E1-5C5AC2654A54}"/>
              </a:ext>
            </a:extLst>
          </p:cNvPr>
          <p:cNvSpPr>
            <a:spLocks noGrp="1" noChangeArrowheads="1"/>
          </p:cNvSpPr>
          <p:nvPr>
            <p:ph sz="half" idx="4294967295"/>
          </p:nvPr>
        </p:nvSpPr>
        <p:spPr>
          <a:xfrm>
            <a:off x="0" y="850900"/>
            <a:ext cx="4438650" cy="3098800"/>
          </a:xfrm>
          <a:solidFill>
            <a:schemeClr val="accent4">
              <a:lumMod val="75000"/>
            </a:schemeClr>
          </a:solidFill>
          <a:ln>
            <a:solidFill>
              <a:schemeClr val="accent5">
                <a:shade val="60000"/>
                <a:satMod val="300000"/>
              </a:schemeClr>
            </a:solidFill>
            <a:miter lim="800000"/>
            <a:headEnd/>
            <a:tailEnd/>
          </a:ln>
          <a:effectLst>
            <a:glow rad="63500">
              <a:schemeClr val="accent5">
                <a:tint val="30000"/>
                <a:shade val="95000"/>
                <a:satMod val="300000"/>
                <a:alpha val="50000"/>
              </a:schemeClr>
            </a:glow>
          </a:effectLst>
        </p:spPr>
        <p:style>
          <a:lnRef idx="1">
            <a:schemeClr val="accent5"/>
          </a:lnRef>
          <a:fillRef idx="2">
            <a:schemeClr val="accent5"/>
          </a:fillRef>
          <a:effectRef idx="1">
            <a:schemeClr val="accent5"/>
          </a:effectRef>
          <a:fontRef idx="minor">
            <a:schemeClr val="dk1"/>
          </a:fontRef>
        </p:style>
        <p:txBody>
          <a:bodyPr rtlCol="0">
            <a:normAutofit/>
          </a:bodyPr>
          <a:lstStyle/>
          <a:p>
            <a:pPr marL="419100" indent="-382588" algn="ctr" rtl="1" eaLnBrk="1" fontAlgn="auto" hangingPunct="1">
              <a:spcAft>
                <a:spcPts val="0"/>
              </a:spcAft>
              <a:buClr>
                <a:schemeClr val="accent1"/>
              </a:buClr>
              <a:buSzPct val="80000"/>
              <a:buFont typeface="Wingdings 2" pitchFamily="18" charset="2"/>
              <a:buNone/>
              <a:defRPr/>
            </a:pPr>
            <a:r>
              <a:rPr lang="en-US" sz="2000" b="1" i="1" u="sng" dirty="0">
                <a:solidFill>
                  <a:schemeClr val="bg1"/>
                </a:solidFill>
              </a:rPr>
              <a:t>LIDOCAINE</a:t>
            </a:r>
            <a:endParaRPr lang="en-US" sz="2000" b="1" dirty="0">
              <a:solidFill>
                <a:schemeClr val="bg1"/>
              </a:solidFill>
            </a:endParaRPr>
          </a:p>
          <a:p>
            <a:pPr marL="419100" indent="-382588" eaLnBrk="1" fontAlgn="auto" hangingPunct="1">
              <a:spcAft>
                <a:spcPts val="0"/>
              </a:spcAft>
              <a:buClr>
                <a:srgbClr val="800000"/>
              </a:buClr>
              <a:buSzPct val="80000"/>
              <a:buFont typeface="Wingdings 2" pitchFamily="18" charset="2"/>
              <a:buChar char=""/>
              <a:defRPr/>
            </a:pPr>
            <a:r>
              <a:rPr lang="en-US" sz="2000" b="1" dirty="0">
                <a:solidFill>
                  <a:schemeClr val="bg1"/>
                </a:solidFill>
              </a:rPr>
              <a:t>Used IV because of extensive 1</a:t>
            </a:r>
            <a:r>
              <a:rPr lang="en-US" sz="2000" b="1" baseline="30000" dirty="0">
                <a:solidFill>
                  <a:schemeClr val="bg1"/>
                </a:solidFill>
              </a:rPr>
              <a:t>st</a:t>
            </a:r>
            <a:r>
              <a:rPr lang="en-US" sz="2000" b="1" dirty="0">
                <a:solidFill>
                  <a:schemeClr val="bg1"/>
                </a:solidFill>
              </a:rPr>
              <a:t> pass metabolism;</a:t>
            </a:r>
          </a:p>
          <a:p>
            <a:pPr marL="419100" indent="-382588" eaLnBrk="1" fontAlgn="auto" hangingPunct="1">
              <a:spcAft>
                <a:spcPts val="0"/>
              </a:spcAft>
              <a:buClr>
                <a:srgbClr val="800000"/>
              </a:buClr>
              <a:buSzPct val="80000"/>
              <a:buFont typeface="Wingdings 2" pitchFamily="18" charset="2"/>
              <a:buChar char=""/>
              <a:defRPr/>
            </a:pPr>
            <a:r>
              <a:rPr lang="en-US" sz="2000" b="1" dirty="0" err="1">
                <a:solidFill>
                  <a:schemeClr val="bg1"/>
                </a:solidFill>
              </a:rPr>
              <a:t>Lidocaine</a:t>
            </a:r>
            <a:r>
              <a:rPr lang="en-US" sz="2000" b="1" dirty="0">
                <a:solidFill>
                  <a:schemeClr val="bg1"/>
                </a:solidFill>
              </a:rPr>
              <a:t> is the drug of choice in emergency treatment of ventricular arrhythmias;</a:t>
            </a:r>
          </a:p>
          <a:p>
            <a:pPr marL="419100" indent="-382588" eaLnBrk="1" fontAlgn="auto" hangingPunct="1">
              <a:spcAft>
                <a:spcPts val="0"/>
              </a:spcAft>
              <a:buClr>
                <a:srgbClr val="800000"/>
              </a:buClr>
              <a:buSzPct val="80000"/>
              <a:buFont typeface="Wingdings 2" pitchFamily="18" charset="2"/>
              <a:buChar char=""/>
              <a:defRPr/>
            </a:pPr>
            <a:r>
              <a:rPr lang="en-US" sz="2000" b="1" dirty="0">
                <a:solidFill>
                  <a:schemeClr val="bg1"/>
                </a:solidFill>
              </a:rPr>
              <a:t>Has CNS effects: drowsiness, numbness, convulsion, and </a:t>
            </a:r>
            <a:r>
              <a:rPr lang="en-US" sz="2000" b="1" dirty="0" err="1">
                <a:solidFill>
                  <a:schemeClr val="bg1"/>
                </a:solidFill>
              </a:rPr>
              <a:t>nystagmus</a:t>
            </a:r>
            <a:r>
              <a:rPr lang="en-US" sz="2000" b="1" dirty="0">
                <a:solidFill>
                  <a:schemeClr val="bg1"/>
                </a:solidFill>
              </a:rPr>
              <a:t>;</a:t>
            </a:r>
          </a:p>
        </p:txBody>
      </p:sp>
      <p:sp>
        <p:nvSpPr>
          <p:cNvPr id="17412" name="Rectangle 4">
            <a:extLst>
              <a:ext uri="{FF2B5EF4-FFF2-40B4-BE49-F238E27FC236}">
                <a16:creationId xmlns:a16="http://schemas.microsoft.com/office/drawing/2014/main" xmlns="" id="{029BC4E7-9E51-4969-A11E-F45B3F1848D8}"/>
              </a:ext>
            </a:extLst>
          </p:cNvPr>
          <p:cNvSpPr>
            <a:spLocks noGrp="1" noChangeArrowheads="1"/>
          </p:cNvSpPr>
          <p:nvPr>
            <p:ph sz="half" idx="4294967295"/>
          </p:nvPr>
        </p:nvSpPr>
        <p:spPr>
          <a:xfrm>
            <a:off x="4724400" y="873125"/>
            <a:ext cx="4419600" cy="3054350"/>
          </a:xfrm>
          <a:solidFill>
            <a:schemeClr val="accent4">
              <a:lumMod val="75000"/>
            </a:schemeClr>
          </a:solidFill>
          <a:ln>
            <a:solidFill>
              <a:schemeClr val="accent5">
                <a:shade val="60000"/>
                <a:satMod val="300000"/>
              </a:schemeClr>
            </a:solidFill>
            <a:miter lim="800000"/>
            <a:headEnd/>
            <a:tailEnd/>
          </a:ln>
          <a:effectLst>
            <a:glow rad="63500">
              <a:schemeClr val="accent5">
                <a:tint val="30000"/>
                <a:shade val="95000"/>
                <a:satMod val="300000"/>
                <a:alpha val="50000"/>
              </a:schemeClr>
            </a:glow>
          </a:effectLst>
        </p:spPr>
        <p:style>
          <a:lnRef idx="1">
            <a:schemeClr val="accent5"/>
          </a:lnRef>
          <a:fillRef idx="2">
            <a:schemeClr val="accent5"/>
          </a:fillRef>
          <a:effectRef idx="1">
            <a:schemeClr val="accent5"/>
          </a:effectRef>
          <a:fontRef idx="minor">
            <a:schemeClr val="dk1"/>
          </a:fontRef>
        </p:style>
        <p:txBody>
          <a:bodyPr rtlCol="0">
            <a:noAutofit/>
          </a:bodyPr>
          <a:lstStyle/>
          <a:p>
            <a:pPr marL="419100" indent="-382588" algn="ctr" eaLnBrk="1" fontAlgn="auto" hangingPunct="1">
              <a:lnSpc>
                <a:spcPct val="120000"/>
              </a:lnSpc>
              <a:spcAft>
                <a:spcPts val="0"/>
              </a:spcAft>
              <a:buClr>
                <a:schemeClr val="accent1"/>
              </a:buClr>
              <a:buSzPct val="80000"/>
              <a:buFont typeface="Wingdings" pitchFamily="2" charset="2"/>
              <a:buNone/>
              <a:defRPr/>
            </a:pPr>
            <a:r>
              <a:rPr lang="en-US" sz="2000" b="1" i="1" u="sng" dirty="0">
                <a:solidFill>
                  <a:schemeClr val="bg1"/>
                </a:solidFill>
              </a:rPr>
              <a:t>MEXILETINE</a:t>
            </a:r>
            <a:endParaRPr lang="en-US" sz="2000" b="1" dirty="0">
              <a:solidFill>
                <a:schemeClr val="bg1"/>
              </a:solidFill>
            </a:endParaRPr>
          </a:p>
          <a:p>
            <a:pPr marL="419100" indent="-382588" eaLnBrk="1" fontAlgn="auto" hangingPunct="1">
              <a:lnSpc>
                <a:spcPct val="120000"/>
              </a:lnSpc>
              <a:spcAft>
                <a:spcPts val="0"/>
              </a:spcAft>
              <a:buClr>
                <a:schemeClr val="accent1"/>
              </a:buClr>
              <a:buSzPct val="80000"/>
              <a:buFont typeface="Wingdings 2" pitchFamily="18" charset="2"/>
              <a:buChar char=""/>
              <a:defRPr/>
            </a:pPr>
            <a:r>
              <a:rPr lang="en-US" sz="2000" b="1" dirty="0">
                <a:solidFill>
                  <a:schemeClr val="bg1"/>
                </a:solidFill>
              </a:rPr>
              <a:t>These are the oral analogs of </a:t>
            </a:r>
            <a:r>
              <a:rPr lang="en-US" sz="2000" b="1" dirty="0" err="1">
                <a:solidFill>
                  <a:schemeClr val="bg1"/>
                </a:solidFill>
              </a:rPr>
              <a:t>lidocaine</a:t>
            </a:r>
            <a:r>
              <a:rPr lang="en-US" sz="2000" b="1" dirty="0">
                <a:solidFill>
                  <a:schemeClr val="bg1"/>
                </a:solidFill>
              </a:rPr>
              <a:t>;</a:t>
            </a:r>
          </a:p>
          <a:p>
            <a:pPr marL="419100" indent="-382588" eaLnBrk="1" fontAlgn="auto" hangingPunct="1">
              <a:lnSpc>
                <a:spcPct val="120000"/>
              </a:lnSpc>
              <a:spcAft>
                <a:spcPts val="0"/>
              </a:spcAft>
              <a:buClr>
                <a:schemeClr val="accent1"/>
              </a:buClr>
              <a:buSzPct val="80000"/>
              <a:buFont typeface="Wingdings 2" pitchFamily="18" charset="2"/>
              <a:buChar char=""/>
              <a:defRPr/>
            </a:pPr>
            <a:r>
              <a:rPr lang="en-US" sz="2000" b="1" dirty="0" err="1">
                <a:solidFill>
                  <a:schemeClr val="bg1"/>
                </a:solidFill>
              </a:rPr>
              <a:t>Mexiletine</a:t>
            </a:r>
            <a:r>
              <a:rPr lang="en-US" sz="2000" b="1" dirty="0">
                <a:solidFill>
                  <a:schemeClr val="bg1"/>
                </a:solidFill>
              </a:rPr>
              <a:t> is used for chronic treatment of ventricular arrhythmias associated with previous myocardial infarction.</a:t>
            </a:r>
          </a:p>
          <a:p>
            <a:pPr marL="419100" indent="-382588" algn="r" rtl="1" eaLnBrk="1" fontAlgn="auto" hangingPunct="1">
              <a:lnSpc>
                <a:spcPct val="120000"/>
              </a:lnSpc>
              <a:spcAft>
                <a:spcPts val="0"/>
              </a:spcAft>
              <a:buClr>
                <a:schemeClr val="accent1"/>
              </a:buClr>
              <a:buSzPct val="80000"/>
              <a:buFont typeface="Wingdings 2" pitchFamily="18" charset="2"/>
              <a:buChar char=""/>
              <a:defRPr/>
            </a:pPr>
            <a:endParaRPr lang="en-US" sz="2000" dirty="0">
              <a:solidFill>
                <a:srgbClr val="000000"/>
              </a:solidFill>
            </a:endParaRPr>
          </a:p>
        </p:txBody>
      </p:sp>
      <p:sp>
        <p:nvSpPr>
          <p:cNvPr id="17413" name="Rectangle 7">
            <a:extLst>
              <a:ext uri="{FF2B5EF4-FFF2-40B4-BE49-F238E27FC236}">
                <a16:creationId xmlns:a16="http://schemas.microsoft.com/office/drawing/2014/main" xmlns="" id="{80655DDE-4776-44D2-B10A-675CE87A004E}"/>
              </a:ext>
            </a:extLst>
          </p:cNvPr>
          <p:cNvSpPr>
            <a:spLocks noChangeArrowheads="1"/>
          </p:cNvSpPr>
          <p:nvPr/>
        </p:nvSpPr>
        <p:spPr bwMode="auto">
          <a:xfrm>
            <a:off x="0" y="5376863"/>
            <a:ext cx="9144000" cy="1484312"/>
          </a:xfrm>
          <a:prstGeom prst="rect">
            <a:avLst/>
          </a:prstGeom>
          <a:solidFill>
            <a:schemeClr val="accent4">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defRPr/>
            </a:pPr>
            <a:r>
              <a:rPr lang="en-US" b="1" i="1" u="sng" dirty="0">
                <a:solidFill>
                  <a:schemeClr val="accent4">
                    <a:lumMod val="75000"/>
                  </a:schemeClr>
                </a:solidFill>
              </a:rPr>
              <a:t>Uses</a:t>
            </a:r>
            <a:endParaRPr lang="en-US" dirty="0">
              <a:solidFill>
                <a:schemeClr val="accent4">
                  <a:lumMod val="75000"/>
                </a:schemeClr>
              </a:solidFill>
            </a:endParaRPr>
          </a:p>
          <a:p>
            <a:pPr algn="l">
              <a:buClr>
                <a:srgbClr val="800000"/>
              </a:buClr>
              <a:buFont typeface="Wingdings" pitchFamily="2" charset="2"/>
              <a:buChar char="ü"/>
              <a:defRPr/>
            </a:pPr>
            <a:r>
              <a:rPr lang="en-US" dirty="0">
                <a:solidFill>
                  <a:schemeClr val="accent4">
                    <a:lumMod val="75000"/>
                  </a:schemeClr>
                </a:solidFill>
              </a:rPr>
              <a:t>They are used in the treatment of </a:t>
            </a:r>
            <a:r>
              <a:rPr lang="en-US" b="1" dirty="0">
                <a:solidFill>
                  <a:schemeClr val="accent4">
                    <a:lumMod val="75000"/>
                  </a:schemeClr>
                </a:solidFill>
              </a:rPr>
              <a:t>ventricular arrhythmias arising during myocardial ischemia or due to </a:t>
            </a:r>
            <a:r>
              <a:rPr lang="en-US" b="1" dirty="0" err="1">
                <a:solidFill>
                  <a:schemeClr val="accent4">
                    <a:lumMod val="75000"/>
                  </a:schemeClr>
                </a:solidFill>
              </a:rPr>
              <a:t>digoxin</a:t>
            </a:r>
            <a:r>
              <a:rPr lang="en-US" b="1" dirty="0">
                <a:solidFill>
                  <a:schemeClr val="accent4">
                    <a:lumMod val="75000"/>
                  </a:schemeClr>
                </a:solidFill>
              </a:rPr>
              <a:t> toxicity;</a:t>
            </a:r>
          </a:p>
          <a:p>
            <a:pPr algn="l">
              <a:buClr>
                <a:srgbClr val="800000"/>
              </a:buClr>
              <a:buFont typeface="Wingdings" pitchFamily="2" charset="2"/>
              <a:buChar char="ü"/>
              <a:defRPr/>
            </a:pPr>
            <a:r>
              <a:rPr lang="en-US" dirty="0">
                <a:solidFill>
                  <a:schemeClr val="accent4">
                    <a:lumMod val="75000"/>
                  </a:schemeClr>
                </a:solidFill>
              </a:rPr>
              <a:t>They have </a:t>
            </a:r>
            <a:r>
              <a:rPr lang="en-US" b="1" dirty="0">
                <a:solidFill>
                  <a:schemeClr val="accent4">
                    <a:lumMod val="75000"/>
                  </a:schemeClr>
                </a:solidFill>
              </a:rPr>
              <a:t>little effect on </a:t>
            </a:r>
            <a:r>
              <a:rPr lang="en-US" b="1" dirty="0" err="1">
                <a:solidFill>
                  <a:schemeClr val="accent4">
                    <a:lumMod val="75000"/>
                  </a:schemeClr>
                </a:solidFill>
              </a:rPr>
              <a:t>atrial</a:t>
            </a:r>
            <a:r>
              <a:rPr lang="en-US" b="1" dirty="0">
                <a:solidFill>
                  <a:schemeClr val="accent4">
                    <a:lumMod val="75000"/>
                  </a:schemeClr>
                </a:solidFill>
              </a:rPr>
              <a:t> or AV junction arrhythmias</a:t>
            </a:r>
            <a:r>
              <a:rPr lang="en-US" dirty="0">
                <a:solidFill>
                  <a:schemeClr val="accent4">
                    <a:lumMod val="75000"/>
                  </a:schemeClr>
                </a:solidFill>
              </a:rPr>
              <a:t> (because they don’t act on conduction velocity);</a:t>
            </a:r>
          </a:p>
        </p:txBody>
      </p:sp>
      <p:sp>
        <p:nvSpPr>
          <p:cNvPr id="6" name="شريط إلى الأسفل 5">
            <a:extLst>
              <a:ext uri="{FF2B5EF4-FFF2-40B4-BE49-F238E27FC236}">
                <a16:creationId xmlns:a16="http://schemas.microsoft.com/office/drawing/2014/main" xmlns="" id="{50DC2F94-BBCD-42B1-98CA-171DEFA622A1}"/>
              </a:ext>
            </a:extLst>
          </p:cNvPr>
          <p:cNvSpPr/>
          <p:nvPr/>
        </p:nvSpPr>
        <p:spPr>
          <a:xfrm>
            <a:off x="107950" y="4124325"/>
            <a:ext cx="8623300" cy="1066800"/>
          </a:xfrm>
          <a:prstGeom prst="ribbon">
            <a:avLst/>
          </a:prstGeom>
          <a:solidFill>
            <a:schemeClr val="accent4">
              <a:lumMod val="60000"/>
              <a:lumOff val="4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anchor="ctr"/>
          <a:lstStyle/>
          <a:p>
            <a:pPr rtl="1">
              <a:defRPr/>
            </a:pPr>
            <a:r>
              <a:rPr lang="en-US" b="1">
                <a:solidFill>
                  <a:srgbClr val="000000"/>
                </a:solidFill>
              </a:rPr>
              <a:t>ADVERSE EFFECTS:</a:t>
            </a:r>
          </a:p>
          <a:p>
            <a:pPr rtl="1">
              <a:defRPr/>
            </a:pPr>
            <a:r>
              <a:rPr lang="en-US">
                <a:solidFill>
                  <a:srgbClr val="000000"/>
                </a:solidFill>
              </a:rPr>
              <a:t>1- neurological effects</a:t>
            </a:r>
          </a:p>
          <a:p>
            <a:pPr rtl="1">
              <a:defRPr/>
            </a:pPr>
            <a:r>
              <a:rPr lang="en-US">
                <a:solidFill>
                  <a:srgbClr val="000000"/>
                </a:solidFill>
              </a:rPr>
              <a:t>2- negative inotropic activity</a:t>
            </a:r>
            <a:endParaRPr lang="ar-SA">
              <a:solidFill>
                <a:srgbClr val="000000"/>
              </a:solidFill>
              <a:cs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DFBEEDC5-C20A-4189-9708-982D3EDD25B7}"/>
              </a:ext>
            </a:extLst>
          </p:cNvPr>
          <p:cNvSpPr>
            <a:spLocks noGrp="1" noChangeArrowheads="1"/>
          </p:cNvSpPr>
          <p:nvPr>
            <p:ph type="title" idx="4294967295"/>
          </p:nvPr>
        </p:nvSpPr>
        <p:spPr>
          <a:xfrm>
            <a:off x="0" y="0"/>
            <a:ext cx="5181600" cy="838200"/>
          </a:xfrm>
          <a:solidFill>
            <a:schemeClr val="accent4">
              <a:lumMod val="60000"/>
              <a:lumOff val="40000"/>
            </a:schemeClr>
          </a:solidFill>
        </p:spPr>
        <p:txBody>
          <a:bodyPr lIns="45720" rIns="45720"/>
          <a:lstStyle/>
          <a:p>
            <a:pPr eaLnBrk="1" hangingPunct="1">
              <a:defRPr/>
            </a:pPr>
            <a:r>
              <a:rPr lang="en-US" sz="3400" b="1" u="sng" dirty="0">
                <a:solidFill>
                  <a:schemeClr val="accent4">
                    <a:lumMod val="75000"/>
                  </a:schemeClr>
                </a:solidFill>
              </a:rPr>
              <a:t>Class IC Drugs</a:t>
            </a:r>
          </a:p>
        </p:txBody>
      </p:sp>
      <p:sp>
        <p:nvSpPr>
          <p:cNvPr id="64515" name="Rectangle 3">
            <a:extLst>
              <a:ext uri="{FF2B5EF4-FFF2-40B4-BE49-F238E27FC236}">
                <a16:creationId xmlns:a16="http://schemas.microsoft.com/office/drawing/2014/main" xmlns="" id="{8AC75A35-B297-4C76-998E-130F0A61C956}"/>
              </a:ext>
            </a:extLst>
          </p:cNvPr>
          <p:cNvSpPr>
            <a:spLocks noGrp="1" noChangeArrowheads="1"/>
          </p:cNvSpPr>
          <p:nvPr>
            <p:ph type="body" sz="half" idx="4294967295"/>
          </p:nvPr>
        </p:nvSpPr>
        <p:spPr>
          <a:xfrm>
            <a:off x="2743200" y="1600200"/>
            <a:ext cx="6400800" cy="1905000"/>
          </a:xfrm>
        </p:spPr>
        <p:txBody>
          <a:bodyPr/>
          <a:lstStyle/>
          <a:p>
            <a:pPr marL="419100" indent="-382588" eaLnBrk="1" hangingPunct="1">
              <a:lnSpc>
                <a:spcPct val="80000"/>
              </a:lnSpc>
              <a:buFont typeface="Arial" charset="0"/>
              <a:buChar char="•"/>
              <a:defRPr/>
            </a:pPr>
            <a:r>
              <a:rPr lang="en-US" sz="1400" dirty="0">
                <a:solidFill>
                  <a:schemeClr val="accent4">
                    <a:lumMod val="75000"/>
                  </a:schemeClr>
                </a:solidFill>
              </a:rPr>
              <a:t>They </a:t>
            </a:r>
            <a:r>
              <a:rPr lang="en-US" sz="1400" b="1" i="1" dirty="0">
                <a:solidFill>
                  <a:schemeClr val="accent4">
                    <a:lumMod val="75000"/>
                  </a:schemeClr>
                </a:solidFill>
              </a:rPr>
              <a:t>markedly slow Phase 0</a:t>
            </a:r>
            <a:r>
              <a:rPr lang="en-US" sz="1400" dirty="0">
                <a:solidFill>
                  <a:schemeClr val="accent4">
                    <a:lumMod val="75000"/>
                  </a:schemeClr>
                </a:solidFill>
              </a:rPr>
              <a:t> fast depolarization;</a:t>
            </a:r>
          </a:p>
          <a:p>
            <a:pPr marL="419100" indent="-382588" eaLnBrk="1" hangingPunct="1">
              <a:lnSpc>
                <a:spcPct val="80000"/>
              </a:lnSpc>
              <a:buFont typeface="Arial" charset="0"/>
              <a:buChar char="•"/>
              <a:defRPr/>
            </a:pPr>
            <a:r>
              <a:rPr lang="en-US" sz="1400" dirty="0">
                <a:solidFill>
                  <a:schemeClr val="accent4">
                    <a:lumMod val="75000"/>
                  </a:schemeClr>
                </a:solidFill>
              </a:rPr>
              <a:t>They markedly </a:t>
            </a:r>
            <a:r>
              <a:rPr lang="en-US" sz="1400" u="sng" dirty="0">
                <a:solidFill>
                  <a:schemeClr val="accent4">
                    <a:lumMod val="75000"/>
                  </a:schemeClr>
                </a:solidFill>
              </a:rPr>
              <a:t>slow conduction</a:t>
            </a:r>
            <a:r>
              <a:rPr lang="en-US" sz="1400" dirty="0">
                <a:solidFill>
                  <a:schemeClr val="accent4">
                    <a:lumMod val="75000"/>
                  </a:schemeClr>
                </a:solidFill>
              </a:rPr>
              <a:t> in the myocardial tissue;</a:t>
            </a:r>
          </a:p>
          <a:p>
            <a:pPr marL="419100" indent="-382588" eaLnBrk="1" hangingPunct="1">
              <a:lnSpc>
                <a:spcPct val="80000"/>
              </a:lnSpc>
              <a:buFont typeface="Arial" charset="0"/>
              <a:buChar char="•"/>
              <a:defRPr/>
            </a:pPr>
            <a:r>
              <a:rPr lang="en-US" sz="1400" dirty="0">
                <a:solidFill>
                  <a:schemeClr val="accent4">
                    <a:lumMod val="75000"/>
                  </a:schemeClr>
                </a:solidFill>
              </a:rPr>
              <a:t>They possess </a:t>
            </a:r>
            <a:r>
              <a:rPr lang="en-US" sz="1400" b="1" i="1" dirty="0">
                <a:solidFill>
                  <a:schemeClr val="accent4">
                    <a:lumMod val="75000"/>
                  </a:schemeClr>
                </a:solidFill>
              </a:rPr>
              <a:t>slow rate of association and dissociation (strong effect) </a:t>
            </a:r>
            <a:r>
              <a:rPr lang="en-US" sz="1400" dirty="0">
                <a:solidFill>
                  <a:schemeClr val="accent4">
                    <a:lumMod val="75000"/>
                  </a:schemeClr>
                </a:solidFill>
              </a:rPr>
              <a:t> with sodium channels;</a:t>
            </a:r>
          </a:p>
          <a:p>
            <a:pPr marL="419100" indent="-382588" eaLnBrk="1" hangingPunct="1">
              <a:lnSpc>
                <a:spcPct val="80000"/>
              </a:lnSpc>
              <a:buFont typeface="Arial" charset="0"/>
              <a:buChar char="•"/>
              <a:defRPr/>
            </a:pPr>
            <a:r>
              <a:rPr lang="en-US" sz="1400" dirty="0">
                <a:solidFill>
                  <a:schemeClr val="accent4">
                    <a:lumMod val="75000"/>
                  </a:schemeClr>
                </a:solidFill>
              </a:rPr>
              <a:t>They only have </a:t>
            </a:r>
            <a:r>
              <a:rPr lang="en-US" sz="1400" b="1" dirty="0">
                <a:solidFill>
                  <a:schemeClr val="accent4">
                    <a:lumMod val="75000"/>
                  </a:schemeClr>
                </a:solidFill>
              </a:rPr>
              <a:t>minor effects on the duration of action potential and refractoriness;</a:t>
            </a:r>
          </a:p>
          <a:p>
            <a:pPr marL="419100" indent="-382588" eaLnBrk="1" hangingPunct="1">
              <a:lnSpc>
                <a:spcPct val="80000"/>
              </a:lnSpc>
              <a:buFont typeface="Arial" charset="0"/>
              <a:buChar char="•"/>
              <a:defRPr/>
            </a:pPr>
            <a:r>
              <a:rPr lang="en-US" sz="1400" dirty="0">
                <a:solidFill>
                  <a:schemeClr val="accent4">
                    <a:lumMod val="75000"/>
                  </a:schemeClr>
                </a:solidFill>
              </a:rPr>
              <a:t>They reduce automaticity by increasing the threshold potential rather than decreasing the slope of Phase 4 spontaneous depolarization.</a:t>
            </a:r>
          </a:p>
        </p:txBody>
      </p:sp>
      <p:pic>
        <p:nvPicPr>
          <p:cNvPr id="41988" name="Picture 5" descr="img029">
            <a:extLst>
              <a:ext uri="{FF2B5EF4-FFF2-40B4-BE49-F238E27FC236}">
                <a16:creationId xmlns:a16="http://schemas.microsoft.com/office/drawing/2014/main" xmlns="" id="{5A0EE938-5E8C-426C-9572-867FF706803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r="69337" b="68045"/>
          <a:stretch>
            <a:fillRect/>
          </a:stretch>
        </p:blipFill>
        <p:spPr>
          <a:xfrm>
            <a:off x="0" y="838200"/>
            <a:ext cx="2619375" cy="3733800"/>
          </a:xfrm>
        </p:spPr>
      </p:pic>
      <p:graphicFrame>
        <p:nvGraphicFramePr>
          <p:cNvPr id="5" name="رسم تخطيطي 4">
            <a:extLst>
              <a:ext uri="{FF2B5EF4-FFF2-40B4-BE49-F238E27FC236}">
                <a16:creationId xmlns:a16="http://schemas.microsoft.com/office/drawing/2014/main" xmlns="" id="{EFBB1B67-BF15-4602-9062-4E651E57721B}"/>
              </a:ext>
            </a:extLst>
          </p:cNvPr>
          <p:cNvGraphicFramePr/>
          <p:nvPr/>
        </p:nvGraphicFramePr>
        <p:xfrm>
          <a:off x="4885030" y="12700"/>
          <a:ext cx="4246625"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a:extLst>
              <a:ext uri="{FF2B5EF4-FFF2-40B4-BE49-F238E27FC236}">
                <a16:creationId xmlns:a16="http://schemas.microsoft.com/office/drawing/2014/main" xmlns="" id="{78C23790-D54A-4E0F-86EF-E4BFDCC61A6F}"/>
              </a:ext>
            </a:extLst>
          </p:cNvPr>
          <p:cNvSpPr/>
          <p:nvPr/>
        </p:nvSpPr>
        <p:spPr>
          <a:xfrm>
            <a:off x="2819400" y="3276600"/>
            <a:ext cx="6096000" cy="2032000"/>
          </a:xfrm>
          <a:prstGeom prst="rect">
            <a:avLst/>
          </a:prstGeom>
        </p:spPr>
        <p:txBody>
          <a:bodyPr>
            <a:spAutoFit/>
          </a:bodyPr>
          <a:lstStyle/>
          <a:p>
            <a:pPr marL="419100" indent="-382588">
              <a:lnSpc>
                <a:spcPct val="90000"/>
              </a:lnSpc>
              <a:defRPr/>
            </a:pPr>
            <a:r>
              <a:rPr lang="en-US" sz="1400" b="1" dirty="0">
                <a:solidFill>
                  <a:schemeClr val="accent4">
                    <a:lumMod val="75000"/>
                  </a:schemeClr>
                </a:solidFill>
                <a:latin typeface="+mn-lt"/>
                <a:cs typeface="Arial" charset="0"/>
              </a:rPr>
              <a:t>USES: </a:t>
            </a:r>
            <a:endParaRPr lang="en-US" sz="1400" dirty="0">
              <a:solidFill>
                <a:schemeClr val="accent4">
                  <a:lumMod val="75000"/>
                </a:schemeClr>
              </a:solidFill>
              <a:latin typeface="+mn-lt"/>
              <a:cs typeface="Arial" charset="0"/>
            </a:endParaRPr>
          </a:p>
          <a:p>
            <a:pPr marL="419100" indent="-382588" algn="l">
              <a:lnSpc>
                <a:spcPct val="90000"/>
              </a:lnSpc>
              <a:buClr>
                <a:schemeClr val="hlink"/>
              </a:buClr>
              <a:defRPr/>
            </a:pPr>
            <a:r>
              <a:rPr lang="en-US" sz="1400" dirty="0">
                <a:solidFill>
                  <a:schemeClr val="accent4">
                    <a:lumMod val="75000"/>
                  </a:schemeClr>
                </a:solidFill>
                <a:latin typeface="+mn-lt"/>
                <a:cs typeface="Arial" charset="0"/>
              </a:rPr>
              <a:t>Refractory ventricular arrhythmias;</a:t>
            </a:r>
          </a:p>
          <a:p>
            <a:pPr marL="419100" indent="-382588" algn="l">
              <a:lnSpc>
                <a:spcPct val="90000"/>
              </a:lnSpc>
              <a:buClr>
                <a:schemeClr val="hlink"/>
              </a:buClr>
              <a:defRPr/>
            </a:pPr>
            <a:r>
              <a:rPr lang="en-US" sz="1400" dirty="0" err="1">
                <a:solidFill>
                  <a:schemeClr val="accent4">
                    <a:lumMod val="75000"/>
                  </a:schemeClr>
                </a:solidFill>
                <a:latin typeface="+mn-lt"/>
                <a:cs typeface="Arial" charset="0"/>
              </a:rPr>
              <a:t>Flecainide</a:t>
            </a:r>
            <a:r>
              <a:rPr lang="en-US" sz="1400" dirty="0">
                <a:solidFill>
                  <a:schemeClr val="accent4">
                    <a:lumMod val="75000"/>
                  </a:schemeClr>
                </a:solidFill>
                <a:latin typeface="+mn-lt"/>
                <a:cs typeface="Arial" charset="0"/>
              </a:rPr>
              <a:t> is a particularly potent suppressant of premature </a:t>
            </a:r>
            <a:r>
              <a:rPr lang="en-US" sz="1400" dirty="0" smtClean="0">
                <a:solidFill>
                  <a:schemeClr val="accent4">
                    <a:lumMod val="75000"/>
                  </a:schemeClr>
                </a:solidFill>
                <a:latin typeface="+mn-lt"/>
                <a:cs typeface="Arial" charset="0"/>
              </a:rPr>
              <a:t>ventricular contractions </a:t>
            </a:r>
            <a:r>
              <a:rPr lang="en-US" sz="1400" dirty="0">
                <a:solidFill>
                  <a:schemeClr val="accent4">
                    <a:lumMod val="75000"/>
                  </a:schemeClr>
                </a:solidFill>
                <a:latin typeface="+mn-lt"/>
                <a:cs typeface="Arial" charset="0"/>
              </a:rPr>
              <a:t>(beats). </a:t>
            </a:r>
          </a:p>
          <a:p>
            <a:pPr marL="419100" indent="-382588">
              <a:lnSpc>
                <a:spcPct val="90000"/>
              </a:lnSpc>
              <a:defRPr/>
            </a:pPr>
            <a:r>
              <a:rPr lang="en-US" sz="1400" b="1" i="1" dirty="0">
                <a:solidFill>
                  <a:schemeClr val="accent4">
                    <a:lumMod val="75000"/>
                  </a:schemeClr>
                </a:solidFill>
                <a:latin typeface="+mn-lt"/>
                <a:cs typeface="Arial" charset="0"/>
              </a:rPr>
              <a:t>TOXICITY AND CAUTIONS FOR </a:t>
            </a:r>
            <a:r>
              <a:rPr lang="en-US" sz="1400" b="1" i="1" u="sng" dirty="0">
                <a:solidFill>
                  <a:schemeClr val="accent4">
                    <a:lumMod val="75000"/>
                  </a:schemeClr>
                </a:solidFill>
                <a:latin typeface="+mn-lt"/>
                <a:cs typeface="Arial" charset="0"/>
              </a:rPr>
              <a:t>CLASS IC</a:t>
            </a:r>
            <a:r>
              <a:rPr lang="en-US" sz="1400" b="1" i="1" dirty="0">
                <a:solidFill>
                  <a:schemeClr val="accent4">
                    <a:lumMod val="75000"/>
                  </a:schemeClr>
                </a:solidFill>
                <a:latin typeface="+mn-lt"/>
                <a:cs typeface="Arial" charset="0"/>
              </a:rPr>
              <a:t> DRUGS:</a:t>
            </a:r>
            <a:endParaRPr lang="en-US" sz="1400" dirty="0">
              <a:solidFill>
                <a:schemeClr val="accent4">
                  <a:lumMod val="75000"/>
                </a:schemeClr>
              </a:solidFill>
              <a:latin typeface="+mn-lt"/>
              <a:cs typeface="Arial" charset="0"/>
            </a:endParaRPr>
          </a:p>
          <a:p>
            <a:pPr marL="419100" indent="-382588" algn="l">
              <a:lnSpc>
                <a:spcPct val="90000"/>
              </a:lnSpc>
              <a:buClr>
                <a:schemeClr val="hlink"/>
              </a:buClr>
              <a:defRPr/>
            </a:pPr>
            <a:r>
              <a:rPr lang="en-US" sz="1400" dirty="0">
                <a:solidFill>
                  <a:schemeClr val="accent4">
                    <a:lumMod val="75000"/>
                  </a:schemeClr>
                </a:solidFill>
                <a:latin typeface="+mn-lt"/>
                <a:cs typeface="Arial" charset="0"/>
              </a:rPr>
              <a:t>They are </a:t>
            </a:r>
            <a:r>
              <a:rPr lang="en-US" sz="1400" i="1" dirty="0">
                <a:solidFill>
                  <a:schemeClr val="accent4">
                    <a:lumMod val="75000"/>
                  </a:schemeClr>
                </a:solidFill>
                <a:latin typeface="+mn-lt"/>
                <a:cs typeface="Arial" charset="0"/>
              </a:rPr>
              <a:t>severe </a:t>
            </a:r>
            <a:r>
              <a:rPr lang="en-US" sz="1400" i="1" dirty="0" err="1">
                <a:solidFill>
                  <a:schemeClr val="accent4">
                    <a:lumMod val="75000"/>
                  </a:schemeClr>
                </a:solidFill>
                <a:latin typeface="+mn-lt"/>
                <a:cs typeface="Arial" charset="0"/>
              </a:rPr>
              <a:t>proarrhythmogenic</a:t>
            </a:r>
            <a:r>
              <a:rPr lang="en-US" sz="1400" i="1" dirty="0">
                <a:solidFill>
                  <a:schemeClr val="accent4">
                    <a:lumMod val="75000"/>
                  </a:schemeClr>
                </a:solidFill>
                <a:latin typeface="+mn-lt"/>
                <a:cs typeface="Arial" charset="0"/>
              </a:rPr>
              <a:t> drugs</a:t>
            </a:r>
            <a:r>
              <a:rPr lang="en-US" sz="1400" dirty="0">
                <a:solidFill>
                  <a:schemeClr val="accent4">
                    <a:lumMod val="75000"/>
                  </a:schemeClr>
                </a:solidFill>
                <a:latin typeface="+mn-lt"/>
                <a:cs typeface="Arial" charset="0"/>
              </a:rPr>
              <a:t> causing:</a:t>
            </a:r>
          </a:p>
          <a:p>
            <a:pPr marL="419100" indent="-382588" algn="l">
              <a:lnSpc>
                <a:spcPct val="90000"/>
              </a:lnSpc>
              <a:buClr>
                <a:schemeClr val="hlink"/>
              </a:buClr>
              <a:buFont typeface="Franklin Gothic Book" pitchFamily="34" charset="0"/>
              <a:buAutoNum type="arabicPeriod"/>
              <a:defRPr/>
            </a:pPr>
            <a:r>
              <a:rPr lang="en-US" sz="1400" dirty="0">
                <a:solidFill>
                  <a:schemeClr val="accent4">
                    <a:lumMod val="75000"/>
                  </a:schemeClr>
                </a:solidFill>
                <a:latin typeface="+mn-lt"/>
                <a:cs typeface="Arial" charset="0"/>
              </a:rPr>
              <a:t>severe worsening of a preexisting arrhythmia; </a:t>
            </a:r>
          </a:p>
          <a:p>
            <a:pPr marL="419100" indent="-382588" algn="l">
              <a:lnSpc>
                <a:spcPct val="90000"/>
              </a:lnSpc>
              <a:buClr>
                <a:schemeClr val="hlink"/>
              </a:buClr>
              <a:buFont typeface="Franklin Gothic Book" pitchFamily="34" charset="0"/>
              <a:buAutoNum type="arabicPeriod"/>
              <a:defRPr/>
            </a:pPr>
            <a:r>
              <a:rPr lang="en-US" sz="1400" dirty="0">
                <a:solidFill>
                  <a:schemeClr val="accent4">
                    <a:lumMod val="75000"/>
                  </a:schemeClr>
                </a:solidFill>
                <a:latin typeface="+mn-lt"/>
                <a:cs typeface="Arial" charset="0"/>
              </a:rPr>
              <a:t>de novo occurrence of life-threatening ventricular tachycardia.</a:t>
            </a:r>
          </a:p>
          <a:p>
            <a:pPr marL="419100" indent="-382588" algn="l">
              <a:lnSpc>
                <a:spcPct val="90000"/>
              </a:lnSpc>
              <a:buClr>
                <a:schemeClr val="hlink"/>
              </a:buClr>
              <a:defRPr/>
            </a:pPr>
            <a:r>
              <a:rPr lang="en-US" sz="1400" dirty="0">
                <a:solidFill>
                  <a:schemeClr val="accent4">
                    <a:lumMod val="75000"/>
                  </a:schemeClr>
                </a:solidFill>
                <a:latin typeface="+mn-lt"/>
                <a:cs typeface="Arial" charset="0"/>
              </a:rPr>
              <a:t>In patients with frequent premature ventricular contraction (PVC) following MI, </a:t>
            </a:r>
            <a:r>
              <a:rPr lang="en-US" sz="1400" i="1" dirty="0" err="1">
                <a:solidFill>
                  <a:schemeClr val="accent4">
                    <a:lumMod val="75000"/>
                  </a:schemeClr>
                </a:solidFill>
                <a:latin typeface="+mn-lt"/>
                <a:cs typeface="Arial" charset="0"/>
              </a:rPr>
              <a:t>flecainide</a:t>
            </a:r>
            <a:r>
              <a:rPr lang="en-US" sz="1400" i="1" dirty="0">
                <a:solidFill>
                  <a:schemeClr val="accent4">
                    <a:lumMod val="75000"/>
                  </a:schemeClr>
                </a:solidFill>
                <a:latin typeface="+mn-lt"/>
                <a:cs typeface="Arial" charset="0"/>
              </a:rPr>
              <a:t> increased mortality compared to placebo.</a:t>
            </a:r>
            <a:endParaRPr lang="en-US" sz="1400" b="1" i="1" dirty="0">
              <a:solidFill>
                <a:schemeClr val="accent4">
                  <a:lumMod val="75000"/>
                </a:schemeClr>
              </a:solidFill>
              <a:latin typeface="+mn-lt"/>
              <a:cs typeface="Arial" charset="0"/>
            </a:endParaRPr>
          </a:p>
        </p:txBody>
      </p:sp>
      <p:sp>
        <p:nvSpPr>
          <p:cNvPr id="8" name="Text Box 5">
            <a:extLst>
              <a:ext uri="{FF2B5EF4-FFF2-40B4-BE49-F238E27FC236}">
                <a16:creationId xmlns:a16="http://schemas.microsoft.com/office/drawing/2014/main" xmlns="" id="{24AFD064-3290-4157-885C-120AE4BA6667}"/>
              </a:ext>
            </a:extLst>
          </p:cNvPr>
          <p:cNvSpPr txBox="1">
            <a:spLocks noChangeArrowheads="1"/>
          </p:cNvSpPr>
          <p:nvPr/>
        </p:nvSpPr>
        <p:spPr bwMode="auto">
          <a:xfrm>
            <a:off x="106363" y="5692775"/>
            <a:ext cx="8928100" cy="647700"/>
          </a:xfrm>
          <a:prstGeom prst="rect">
            <a:avLst/>
          </a:prstGeom>
          <a:solidFill>
            <a:schemeClr val="accent4">
              <a:lumMod val="60000"/>
              <a:lumOff val="40000"/>
            </a:schemeClr>
          </a:solidFill>
          <a:ln w="9525">
            <a:noFill/>
            <a:miter lim="800000"/>
            <a:headEnd/>
            <a:tailEnd/>
          </a:ln>
        </p:spPr>
        <p:txBody>
          <a:bodyPr>
            <a:spAutoFit/>
          </a:bodyPr>
          <a:lstStyle/>
          <a:p>
            <a:pPr>
              <a:defRPr/>
            </a:pPr>
            <a:r>
              <a:rPr lang="en-US" b="1" i="1" dirty="0">
                <a:solidFill>
                  <a:schemeClr val="accent4">
                    <a:lumMod val="75000"/>
                  </a:schemeClr>
                </a:solidFill>
                <a:latin typeface="Arial" charset="0"/>
                <a:cs typeface="Arial" charset="0"/>
              </a:rPr>
              <a:t>NOTICE: </a:t>
            </a:r>
            <a:r>
              <a:rPr lang="en-US" b="1" i="1" u="sng" dirty="0">
                <a:solidFill>
                  <a:schemeClr val="accent4">
                    <a:lumMod val="75000"/>
                  </a:schemeClr>
                </a:solidFill>
                <a:latin typeface="Arial" charset="0"/>
                <a:cs typeface="Arial" charset="0"/>
              </a:rPr>
              <a:t>CLASS IC</a:t>
            </a:r>
            <a:r>
              <a:rPr lang="en-US" b="1" i="1" dirty="0">
                <a:solidFill>
                  <a:schemeClr val="accent4">
                    <a:lumMod val="75000"/>
                  </a:schemeClr>
                </a:solidFill>
                <a:latin typeface="Arial" charset="0"/>
                <a:cs typeface="Arial" charset="0"/>
              </a:rPr>
              <a:t> DRUGS ARE PARTICULARLY OF LOW SAFETY AND HAVE SHOWN EVEN INCREASE MORTALITY WHEN USED CHRONICALLY AFTER MI</a:t>
            </a:r>
            <a:r>
              <a:rPr lang="en-US" dirty="0">
                <a:solidFill>
                  <a:schemeClr val="accent4">
                    <a:lumMod val="75000"/>
                  </a:schemeClr>
                </a:solidFill>
                <a:latin typeface="Arial" charset="0"/>
                <a:cs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a:extLst>
              <a:ext uri="{FF2B5EF4-FFF2-40B4-BE49-F238E27FC236}">
                <a16:creationId xmlns:a16="http://schemas.microsoft.com/office/drawing/2014/main" xmlns="" id="{382C0073-164D-459B-AD06-C217ECB9A9D7}"/>
              </a:ext>
            </a:extLst>
          </p:cNvPr>
          <p:cNvSpPr txBox="1">
            <a:spLocks noChangeArrowheads="1"/>
          </p:cNvSpPr>
          <p:nvPr/>
        </p:nvSpPr>
        <p:spPr bwMode="auto">
          <a:xfrm>
            <a:off x="152400" y="150813"/>
            <a:ext cx="6858000" cy="584200"/>
          </a:xfrm>
          <a:prstGeom prst="rect">
            <a:avLst/>
          </a:prstGeom>
          <a:noFill/>
          <a:ln w="9525">
            <a:noFill/>
            <a:miter lim="800000"/>
            <a:headEnd/>
            <a:tailEnd/>
          </a:ln>
        </p:spPr>
        <p:txBody>
          <a:bodyPr>
            <a:spAutoFit/>
          </a:bodyPr>
          <a:lstStyle/>
          <a:p>
            <a:pPr algn="l">
              <a:defRPr/>
            </a:pPr>
            <a:r>
              <a:rPr lang="en-GB" sz="3200" b="1" u="sng" dirty="0">
                <a:solidFill>
                  <a:schemeClr val="tx2">
                    <a:lumMod val="75000"/>
                  </a:schemeClr>
                </a:solidFill>
                <a:latin typeface="Arial" charset="0"/>
                <a:cs typeface="Arial" charset="0"/>
              </a:rPr>
              <a:t>CONGESTIVE HEART FAILURE</a:t>
            </a:r>
            <a:endParaRPr lang="ru-RU" sz="3200" u="sng" dirty="0">
              <a:solidFill>
                <a:schemeClr val="tx2">
                  <a:lumMod val="75000"/>
                </a:schemeClr>
              </a:solidFill>
              <a:latin typeface="Arial" charset="0"/>
              <a:cs typeface="Arial" charset="0"/>
            </a:endParaRPr>
          </a:p>
        </p:txBody>
      </p:sp>
      <p:pic>
        <p:nvPicPr>
          <p:cNvPr id="14339" name="Picture 7" descr="images (8)">
            <a:extLst>
              <a:ext uri="{FF2B5EF4-FFF2-40B4-BE49-F238E27FC236}">
                <a16:creationId xmlns:a16="http://schemas.microsoft.com/office/drawing/2014/main" xmlns="" id="{66524A20-4621-4BAB-B774-CE0FC398F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0"/>
            <a:ext cx="26781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a:extLst>
              <a:ext uri="{FF2B5EF4-FFF2-40B4-BE49-F238E27FC236}">
                <a16:creationId xmlns:a16="http://schemas.microsoft.com/office/drawing/2014/main" xmlns="" id="{F82C4954-E014-4BF0-84B0-5278F1C65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636588"/>
            <a:ext cx="6757987"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xmlns="" id="{C7093BEF-31A9-4225-B236-3B98C92A5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657350"/>
            <a:ext cx="17875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xmlns="" id="{CE682AF7-BD50-4223-A658-69B6A03E2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300" y="3525838"/>
            <a:ext cx="1989138"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a:extLst>
              <a:ext uri="{FF2B5EF4-FFF2-40B4-BE49-F238E27FC236}">
                <a16:creationId xmlns:a16="http://schemas.microsoft.com/office/drawing/2014/main" xmlns="" id="{A37393C9-7DC1-41CB-8CF6-E08BC13D85D2}"/>
              </a:ext>
            </a:extLst>
          </p:cNvPr>
          <p:cNvSpPr/>
          <p:nvPr/>
        </p:nvSpPr>
        <p:spPr>
          <a:xfrm>
            <a:off x="381000" y="4505325"/>
            <a:ext cx="6400800" cy="2032000"/>
          </a:xfrm>
          <a:prstGeom prst="rect">
            <a:avLst/>
          </a:prstGeom>
        </p:spPr>
        <p:txBody>
          <a:bodyPr>
            <a:spAutoFit/>
          </a:bodyPr>
          <a:lstStyle/>
          <a:p>
            <a:pPr algn="just">
              <a:defRPr/>
            </a:pPr>
            <a:r>
              <a:rPr lang="en-US" sz="1400" b="1" i="1" u="sng" dirty="0">
                <a:solidFill>
                  <a:srgbClr val="C00000"/>
                </a:solidFill>
                <a:latin typeface="+mn-lt"/>
                <a:cs typeface="Arial" charset="0"/>
              </a:rPr>
              <a:t>Congestive Heart Failure</a:t>
            </a:r>
            <a:r>
              <a:rPr lang="en-US" sz="1400" b="1" dirty="0">
                <a:latin typeface="+mn-lt"/>
                <a:cs typeface="Arial" charset="0"/>
              </a:rPr>
              <a:t> </a:t>
            </a:r>
            <a:r>
              <a:rPr lang="en-US" sz="1400" dirty="0">
                <a:latin typeface="+mn-lt"/>
                <a:cs typeface="Arial" charset="0"/>
              </a:rPr>
              <a:t>– clinical syndrome of cardiac pump dysfunction leading to congestion and low perfusion, types: </a:t>
            </a:r>
            <a:endParaRPr lang="ru-RU" sz="1400" dirty="0">
              <a:latin typeface="+mn-lt"/>
              <a:cs typeface="Arial" charset="0"/>
            </a:endParaRPr>
          </a:p>
          <a:p>
            <a:pPr marL="342900" indent="-342900" algn="just">
              <a:buFontTx/>
              <a:buAutoNum type="arabicParenR"/>
              <a:defRPr/>
            </a:pPr>
            <a:r>
              <a:rPr lang="en-US" sz="1400" dirty="0">
                <a:solidFill>
                  <a:srgbClr val="C00000"/>
                </a:solidFill>
                <a:latin typeface="+mn-lt"/>
                <a:cs typeface="Arial" charset="0"/>
              </a:rPr>
              <a:t>Systolic Dysfunction:</a:t>
            </a:r>
            <a:r>
              <a:rPr lang="en-US" sz="1400" dirty="0">
                <a:latin typeface="+mn-lt"/>
                <a:cs typeface="Arial" charset="0"/>
              </a:rPr>
              <a:t> </a:t>
            </a:r>
            <a:endParaRPr lang="ru-RU" sz="1400" dirty="0">
              <a:latin typeface="+mn-lt"/>
              <a:cs typeface="Arial" charset="0"/>
            </a:endParaRPr>
          </a:p>
          <a:p>
            <a:pPr algn="just">
              <a:defRPr/>
            </a:pPr>
            <a:r>
              <a:rPr lang="en-US" sz="1400" dirty="0">
                <a:latin typeface="+mn-lt"/>
                <a:cs typeface="Arial" charset="0"/>
              </a:rPr>
              <a:t>reduced ejection fraction (EF), increased end-diastolic volume (EDV), decreased contractility often due to ischemia/MI or Dilated Cardiomyopathy </a:t>
            </a:r>
            <a:endParaRPr lang="ru-RU" sz="1400" dirty="0">
              <a:latin typeface="+mn-lt"/>
              <a:cs typeface="Arial" charset="0"/>
            </a:endParaRPr>
          </a:p>
          <a:p>
            <a:pPr algn="just">
              <a:defRPr/>
            </a:pPr>
            <a:r>
              <a:rPr lang="en-US" sz="1400" dirty="0">
                <a:solidFill>
                  <a:srgbClr val="C00000"/>
                </a:solidFill>
                <a:latin typeface="+mn-lt"/>
                <a:cs typeface="Arial" charset="0"/>
              </a:rPr>
              <a:t>2) Diastolic Dysfunction:</a:t>
            </a:r>
            <a:r>
              <a:rPr lang="en-US" sz="1400" dirty="0">
                <a:latin typeface="+mn-lt"/>
                <a:cs typeface="Arial" charset="0"/>
              </a:rPr>
              <a:t> </a:t>
            </a:r>
            <a:endParaRPr lang="ru-RU" sz="1400" dirty="0">
              <a:latin typeface="+mn-lt"/>
              <a:cs typeface="Arial" charset="0"/>
            </a:endParaRPr>
          </a:p>
          <a:p>
            <a:pPr algn="just">
              <a:defRPr/>
            </a:pPr>
            <a:r>
              <a:rPr lang="en-US" sz="1400" dirty="0">
                <a:latin typeface="+mn-lt"/>
                <a:cs typeface="Arial" charset="0"/>
              </a:rPr>
              <a:t>preserved EF, normal EDV, decreased compliance often due to Myocardial Hypertrophy, right HF most often results from left HF, </a:t>
            </a:r>
            <a:r>
              <a:rPr lang="en-US" sz="1400" dirty="0" err="1">
                <a:latin typeface="+mn-lt"/>
                <a:cs typeface="Arial" charset="0"/>
              </a:rPr>
              <a:t>cor</a:t>
            </a:r>
            <a:r>
              <a:rPr lang="en-US" sz="1400" dirty="0">
                <a:latin typeface="+mn-lt"/>
                <a:cs typeface="Arial" charset="0"/>
              </a:rPr>
              <a:t> </a:t>
            </a:r>
            <a:r>
              <a:rPr lang="en-US" sz="1400" dirty="0" err="1">
                <a:latin typeface="+mn-lt"/>
                <a:cs typeface="Arial" charset="0"/>
              </a:rPr>
              <a:t>pulmonale</a:t>
            </a:r>
            <a:r>
              <a:rPr lang="en-US" sz="1400" dirty="0">
                <a:latin typeface="+mn-lt"/>
                <a:cs typeface="Arial" charset="0"/>
              </a:rPr>
              <a:t> refers to isolated right HF of pulmonary origin</a:t>
            </a:r>
            <a:endParaRPr lang="en-US" sz="1600" i="1" u="sng" dirty="0">
              <a:solidFill>
                <a:schemeClr val="accent2">
                  <a:lumMod val="50000"/>
                </a:schemeClr>
              </a:solidFill>
              <a:effectLst>
                <a:outerShdw blurRad="38100" dist="38100" dir="2700000" algn="tl">
                  <a:srgbClr val="000000">
                    <a:alpha val="43137"/>
                  </a:srgbClr>
                </a:outerShdw>
              </a:effectLst>
              <a:latin typeface="+mn-lt"/>
              <a:cs typeface="Arial" charset="0"/>
            </a:endParaRPr>
          </a:p>
        </p:txBody>
      </p:sp>
      <p:sp>
        <p:nvSpPr>
          <p:cNvPr id="4" name="Стрелка вниз 3">
            <a:extLst>
              <a:ext uri="{FF2B5EF4-FFF2-40B4-BE49-F238E27FC236}">
                <a16:creationId xmlns:a16="http://schemas.microsoft.com/office/drawing/2014/main" xmlns="" id="{024338F8-A5C6-4D5D-9E37-5C7F2AB766BE}"/>
              </a:ext>
            </a:extLst>
          </p:cNvPr>
          <p:cNvSpPr/>
          <p:nvPr/>
        </p:nvSpPr>
        <p:spPr>
          <a:xfrm>
            <a:off x="3505200" y="6249988"/>
            <a:ext cx="484188" cy="5730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img027">
            <a:extLst>
              <a:ext uri="{FF2B5EF4-FFF2-40B4-BE49-F238E27FC236}">
                <a16:creationId xmlns:a16="http://schemas.microsoft.com/office/drawing/2014/main" xmlns="" id="{7D98904D-78B2-4DB0-99CE-9836EE0ED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9100"/>
            <a:ext cx="32004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descr="img029">
            <a:extLst>
              <a:ext uri="{FF2B5EF4-FFF2-40B4-BE49-F238E27FC236}">
                <a16:creationId xmlns:a16="http://schemas.microsoft.com/office/drawing/2014/main" xmlns="" id="{C7D70CE1-DA5E-4AE4-937F-9249FA9BB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337" b="68045"/>
          <a:stretch>
            <a:fillRect/>
          </a:stretch>
        </p:blipFill>
        <p:spPr bwMode="auto">
          <a:xfrm>
            <a:off x="3200400" y="2971800"/>
            <a:ext cx="3101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img028">
            <a:extLst>
              <a:ext uri="{FF2B5EF4-FFF2-40B4-BE49-F238E27FC236}">
                <a16:creationId xmlns:a16="http://schemas.microsoft.com/office/drawing/2014/main" xmlns="" id="{0A0A9D8D-102C-4CA6-9A1F-F2CBA2A0F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375" t="8133" r="1625" b="64233"/>
          <a:stretch>
            <a:fillRect/>
          </a:stretch>
        </p:blipFill>
        <p:spPr bwMode="auto">
          <a:xfrm>
            <a:off x="6324600" y="3581400"/>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3" name="Rectangle 3">
            <a:extLst>
              <a:ext uri="{FF2B5EF4-FFF2-40B4-BE49-F238E27FC236}">
                <a16:creationId xmlns:a16="http://schemas.microsoft.com/office/drawing/2014/main" xmlns="" id="{2E6C5AA6-3CD9-4CE3-BE48-AE4761D5C30A}"/>
              </a:ext>
            </a:extLst>
          </p:cNvPr>
          <p:cNvGrpSpPr>
            <a:grpSpLocks/>
          </p:cNvGrpSpPr>
          <p:nvPr/>
        </p:nvGrpSpPr>
        <p:grpSpPr bwMode="auto">
          <a:xfrm>
            <a:off x="-85725" y="-85725"/>
            <a:ext cx="6486525" cy="3209925"/>
            <a:chOff x="-54" y="-54"/>
            <a:chExt cx="4140" cy="1694"/>
          </a:xfrm>
        </p:grpSpPr>
        <p:pic>
          <p:nvPicPr>
            <p:cNvPr id="43018" name="Rectangle 3">
              <a:extLst>
                <a:ext uri="{FF2B5EF4-FFF2-40B4-BE49-F238E27FC236}">
                  <a16:creationId xmlns:a16="http://schemas.microsoft.com/office/drawing/2014/main" xmlns="" id="{1D4BF131-CA37-432F-9A8C-B4DC7B6BF6E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 y="-54"/>
              <a:ext cx="4140" cy="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7">
              <a:extLst>
                <a:ext uri="{FF2B5EF4-FFF2-40B4-BE49-F238E27FC236}">
                  <a16:creationId xmlns:a16="http://schemas.microsoft.com/office/drawing/2014/main" xmlns="" id="{DF186F7B-85A9-4EA0-BDBD-10CDDF109512}"/>
                </a:ext>
              </a:extLst>
            </p:cNvPr>
            <p:cNvSpPr txBox="1">
              <a:spLocks noChangeArrowheads="1"/>
            </p:cNvSpPr>
            <p:nvPr/>
          </p:nvSpPr>
          <p:spPr bwMode="auto">
            <a:xfrm>
              <a:off x="0" y="0"/>
              <a:ext cx="4039" cy="1584"/>
            </a:xfrm>
            <a:prstGeom prst="rect">
              <a:avLst/>
            </a:prstGeom>
            <a:solidFill>
              <a:srgbClr val="FFCC99"/>
            </a:solidFill>
            <a:ln w="9525">
              <a:noFill/>
              <a:miter lim="800000"/>
              <a:headEnd/>
              <a:tailEnd/>
            </a:ln>
          </p:spPr>
          <p:txBody>
            <a:bodyPr/>
            <a:lstStyle/>
            <a:p>
              <a:pPr marL="419100" indent="-382588">
                <a:spcBef>
                  <a:spcPct val="20000"/>
                </a:spcBef>
                <a:buClr>
                  <a:schemeClr val="accent1"/>
                </a:buClr>
                <a:buSzPct val="80000"/>
                <a:defRPr/>
              </a:pPr>
              <a:r>
                <a:rPr lang="en-US" sz="2000" b="1" u="sng" dirty="0">
                  <a:solidFill>
                    <a:schemeClr val="accent6">
                      <a:lumMod val="50000"/>
                    </a:schemeClr>
                  </a:solidFill>
                  <a:latin typeface="Arial" charset="0"/>
                  <a:cs typeface="Arial" charset="0"/>
                </a:rPr>
                <a:t>COMPARE BETWEEN CLASS IA, IB, AND IC DRUGS AS REGARDS EFFECT ON Na</a:t>
              </a:r>
              <a:r>
                <a:rPr lang="en-US" sz="2000" b="1" u="sng" baseline="30000" dirty="0">
                  <a:solidFill>
                    <a:schemeClr val="accent6">
                      <a:lumMod val="50000"/>
                    </a:schemeClr>
                  </a:solidFill>
                  <a:latin typeface="Arial" charset="0"/>
                  <a:cs typeface="Arial" charset="0"/>
                </a:rPr>
                <a:t>+ </a:t>
              </a:r>
              <a:r>
                <a:rPr lang="en-US" sz="2000" b="1" u="sng" dirty="0">
                  <a:solidFill>
                    <a:schemeClr val="accent6">
                      <a:lumMod val="50000"/>
                    </a:schemeClr>
                  </a:solidFill>
                  <a:latin typeface="Arial" charset="0"/>
                  <a:cs typeface="Arial" charset="0"/>
                </a:rPr>
                <a:t> CHANNEL &amp; ERP</a:t>
              </a:r>
            </a:p>
            <a:p>
              <a:pPr marL="419100" indent="-382588" algn="l">
                <a:spcBef>
                  <a:spcPct val="20000"/>
                </a:spcBef>
                <a:buClr>
                  <a:schemeClr val="accent1"/>
                </a:buClr>
                <a:buSzPct val="80000"/>
                <a:buFont typeface="Wingdings 2" pitchFamily="18" charset="2"/>
                <a:buChar char=""/>
                <a:defRPr/>
              </a:pPr>
              <a:endParaRPr lang="en-US" sz="2000" b="1" u="sng" dirty="0">
                <a:latin typeface="Arial" charset="0"/>
                <a:cs typeface="Arial" charset="0"/>
              </a:endParaRPr>
            </a:p>
            <a:p>
              <a:pPr marL="419100" indent="-382588" algn="l">
                <a:spcBef>
                  <a:spcPct val="20000"/>
                </a:spcBef>
                <a:buClr>
                  <a:schemeClr val="accent1"/>
                </a:buClr>
                <a:buSzPct val="80000"/>
                <a:buFont typeface="Wingdings 2" pitchFamily="18" charset="2"/>
                <a:buChar char=""/>
                <a:defRPr/>
              </a:pPr>
              <a:r>
                <a:rPr lang="en-US" sz="2000" b="1" dirty="0">
                  <a:solidFill>
                    <a:schemeClr val="accent6">
                      <a:lumMod val="50000"/>
                    </a:schemeClr>
                  </a:solidFill>
                  <a:latin typeface="Arial" charset="0"/>
                  <a:cs typeface="Arial" charset="0"/>
                </a:rPr>
                <a:t>SODIUM CHANNEL BLOCKADE:</a:t>
              </a:r>
              <a:br>
                <a:rPr lang="en-US" sz="2000" b="1" dirty="0">
                  <a:solidFill>
                    <a:schemeClr val="accent6">
                      <a:lumMod val="50000"/>
                    </a:schemeClr>
                  </a:solidFill>
                  <a:latin typeface="Arial" charset="0"/>
                  <a:cs typeface="Arial" charset="0"/>
                </a:rPr>
              </a:br>
              <a:r>
                <a:rPr lang="en-US" sz="2000" b="1" dirty="0">
                  <a:solidFill>
                    <a:schemeClr val="accent6">
                      <a:lumMod val="50000"/>
                    </a:schemeClr>
                  </a:solidFill>
                  <a:latin typeface="Arial" charset="0"/>
                  <a:cs typeface="Arial" charset="0"/>
                </a:rPr>
                <a:t>   IC &gt; IA &gt; IB</a:t>
              </a:r>
              <a:r>
                <a:rPr lang="en-US" sz="2000" dirty="0">
                  <a:solidFill>
                    <a:schemeClr val="accent6">
                      <a:lumMod val="50000"/>
                    </a:schemeClr>
                  </a:solidFill>
                  <a:latin typeface="Arial" charset="0"/>
                  <a:cs typeface="Arial" charset="0"/>
                </a:rPr>
                <a:t> </a:t>
              </a:r>
              <a:endParaRPr lang="en-US" sz="2000" b="1" dirty="0">
                <a:solidFill>
                  <a:schemeClr val="accent6">
                    <a:lumMod val="50000"/>
                  </a:schemeClr>
                </a:solidFill>
                <a:latin typeface="Arial" charset="0"/>
                <a:cs typeface="Arial" charset="0"/>
              </a:endParaRPr>
            </a:p>
            <a:p>
              <a:pPr marL="419100" indent="-382588" algn="l">
                <a:spcBef>
                  <a:spcPct val="20000"/>
                </a:spcBef>
                <a:buClr>
                  <a:schemeClr val="accent1"/>
                </a:buClr>
                <a:buSzPct val="80000"/>
                <a:buFont typeface="Wingdings 2" pitchFamily="18" charset="2"/>
                <a:buChar char=""/>
                <a:defRPr/>
              </a:pPr>
              <a:r>
                <a:rPr lang="en-US" sz="2000" b="1" dirty="0">
                  <a:solidFill>
                    <a:schemeClr val="accent6">
                      <a:lumMod val="50000"/>
                    </a:schemeClr>
                  </a:solidFill>
                  <a:latin typeface="Arial" charset="0"/>
                  <a:cs typeface="Arial" charset="0"/>
                </a:rPr>
                <a:t>INCREASING THE ERP:</a:t>
              </a:r>
              <a:br>
                <a:rPr lang="en-US" sz="2000" b="1" dirty="0">
                  <a:solidFill>
                    <a:schemeClr val="accent6">
                      <a:lumMod val="50000"/>
                    </a:schemeClr>
                  </a:solidFill>
                  <a:latin typeface="Arial" charset="0"/>
                  <a:cs typeface="Arial" charset="0"/>
                </a:rPr>
              </a:br>
              <a:r>
                <a:rPr lang="en-US" sz="2000" b="1" dirty="0">
                  <a:solidFill>
                    <a:schemeClr val="accent6">
                      <a:lumMod val="50000"/>
                    </a:schemeClr>
                  </a:solidFill>
                  <a:latin typeface="Arial" charset="0"/>
                  <a:cs typeface="Arial" charset="0"/>
                </a:rPr>
                <a:t>IA&gt;IC&gt;IB (lowered)</a:t>
              </a:r>
            </a:p>
          </p:txBody>
        </p:sp>
      </p:grpSp>
      <p:pic>
        <p:nvPicPr>
          <p:cNvPr id="43014" name="Picture 5" descr="sodium%20channel%20subclass%20effects">
            <a:extLst>
              <a:ext uri="{FF2B5EF4-FFF2-40B4-BE49-F238E27FC236}">
                <a16:creationId xmlns:a16="http://schemas.microsoft.com/office/drawing/2014/main" xmlns="" id="{D802327B-7EBB-4258-9B6E-30151057FE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0"/>
            <a:ext cx="259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وسيلة شرح خطية 3 7">
            <a:extLst>
              <a:ext uri="{FF2B5EF4-FFF2-40B4-BE49-F238E27FC236}">
                <a16:creationId xmlns:a16="http://schemas.microsoft.com/office/drawing/2014/main" xmlns="" id="{B52589D7-25AA-4C91-8DBB-5CEC37E9A7B1}"/>
              </a:ext>
            </a:extLst>
          </p:cNvPr>
          <p:cNvSpPr/>
          <p:nvPr/>
        </p:nvSpPr>
        <p:spPr>
          <a:xfrm>
            <a:off x="4365774" y="1973673"/>
            <a:ext cx="1464739" cy="993423"/>
          </a:xfrm>
          <a:prstGeom prst="borderCallout3">
            <a:avLst>
              <a:gd name="adj1" fmla="val 18750"/>
              <a:gd name="adj2" fmla="val -8333"/>
              <a:gd name="adj3" fmla="val 140143"/>
              <a:gd name="adj4" fmla="val -20882"/>
              <a:gd name="adj5" fmla="val 137811"/>
              <a:gd name="adj6" fmla="val -94631"/>
              <a:gd name="adj7" fmla="val 65202"/>
              <a:gd name="adj8" fmla="val -253812"/>
            </a:avLst>
          </a:prstGeom>
          <a:ln>
            <a:solidFill>
              <a:schemeClr val="bg2"/>
            </a:solidFill>
          </a:ln>
        </p:spPr>
        <p:style>
          <a:lnRef idx="0">
            <a:schemeClr val="accent2"/>
          </a:lnRef>
          <a:fillRef idx="3">
            <a:schemeClr val="accent2"/>
          </a:fillRef>
          <a:effectRef idx="3">
            <a:schemeClr val="accent2"/>
          </a:effectRef>
          <a:fontRef idx="minor">
            <a:schemeClr val="lt1"/>
          </a:fontRef>
        </p:style>
        <p:txBody>
          <a:bodyPr rtlCol="1" anchor="ctr"/>
          <a:lstStyle/>
          <a:p>
            <a:pPr>
              <a:defRPr/>
            </a:pPr>
            <a:r>
              <a:rPr lang="en-US" sz="1600" dirty="0"/>
              <a:t>Because of K</a:t>
            </a:r>
            <a:r>
              <a:rPr lang="en-US" sz="1600" baseline="30000" dirty="0"/>
              <a:t>+ </a:t>
            </a:r>
            <a:r>
              <a:rPr lang="en-US" sz="1600" dirty="0"/>
              <a:t> blockade</a:t>
            </a:r>
            <a:endParaRPr lang="ar-SA"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DE12B4FE-7B76-4972-88C2-593A1C17EE73}"/>
              </a:ext>
            </a:extLst>
          </p:cNvPr>
          <p:cNvSpPr>
            <a:spLocks noGrp="1" noChangeArrowheads="1"/>
          </p:cNvSpPr>
          <p:nvPr>
            <p:ph type="title" idx="4294967295"/>
          </p:nvPr>
        </p:nvSpPr>
        <p:spPr>
          <a:xfrm>
            <a:off x="0" y="152400"/>
            <a:ext cx="9144000" cy="914400"/>
          </a:xfrm>
        </p:spPr>
        <p:txBody>
          <a:bodyPr lIns="45720" rIns="45720" rtlCol="0">
            <a:normAutofit fontScale="90000"/>
          </a:bodyPr>
          <a:lstStyle/>
          <a:p>
            <a:pPr eaLnBrk="1" fontAlgn="auto" hangingPunct="1">
              <a:spcAft>
                <a:spcPts val="0"/>
              </a:spcAft>
              <a:defRPr/>
            </a:pPr>
            <a:r>
              <a:rPr lang="en-US" sz="3300" b="1" u="sng" dirty="0">
                <a:solidFill>
                  <a:schemeClr val="accent4">
                    <a:lumMod val="50000"/>
                  </a:schemeClr>
                </a:solidFill>
              </a:rPr>
              <a:t>Class II</a:t>
            </a:r>
            <a:r>
              <a:rPr lang="en-US" sz="3300" b="1" dirty="0">
                <a:solidFill>
                  <a:schemeClr val="accent4">
                    <a:lumMod val="50000"/>
                  </a:schemeClr>
                </a:solidFill>
              </a:rPr>
              <a:t> ANTIARRHYTHMIC DRUGS </a:t>
            </a:r>
            <a:br>
              <a:rPr lang="en-US" sz="3300" b="1" dirty="0">
                <a:solidFill>
                  <a:schemeClr val="accent4">
                    <a:lumMod val="50000"/>
                  </a:schemeClr>
                </a:solidFill>
              </a:rPr>
            </a:br>
            <a:r>
              <a:rPr lang="en-US" sz="3300" b="1" dirty="0">
                <a:solidFill>
                  <a:schemeClr val="accent4">
                    <a:lumMod val="50000"/>
                  </a:schemeClr>
                </a:solidFill>
              </a:rPr>
              <a:t>(β-adrenergic blockers)</a:t>
            </a:r>
          </a:p>
        </p:txBody>
      </p:sp>
      <p:sp>
        <p:nvSpPr>
          <p:cNvPr id="67587" name="Rectangle 4">
            <a:extLst>
              <a:ext uri="{FF2B5EF4-FFF2-40B4-BE49-F238E27FC236}">
                <a16:creationId xmlns:a16="http://schemas.microsoft.com/office/drawing/2014/main" xmlns="" id="{12121E2E-6B82-40B1-BA54-D7AAF85446DE}"/>
              </a:ext>
            </a:extLst>
          </p:cNvPr>
          <p:cNvSpPr>
            <a:spLocks noGrp="1" noChangeArrowheads="1"/>
          </p:cNvSpPr>
          <p:nvPr>
            <p:ph sz="half" idx="4294967295"/>
          </p:nvPr>
        </p:nvSpPr>
        <p:spPr>
          <a:xfrm>
            <a:off x="4343400" y="1066800"/>
            <a:ext cx="4800600" cy="2438400"/>
          </a:xfrm>
          <a:solidFill>
            <a:schemeClr val="accent4">
              <a:lumMod val="40000"/>
              <a:lumOff val="60000"/>
            </a:schemeClr>
          </a:solidFill>
        </p:spPr>
        <p:txBody>
          <a:bodyPr/>
          <a:lstStyle/>
          <a:p>
            <a:pPr marL="419100" indent="-382588" algn="ctr" eaLnBrk="1" hangingPunct="1">
              <a:lnSpc>
                <a:spcPct val="80000"/>
              </a:lnSpc>
              <a:buFont typeface="Wingdings" pitchFamily="2" charset="2"/>
              <a:buNone/>
              <a:defRPr/>
            </a:pPr>
            <a:r>
              <a:rPr lang="en-US" sz="2000" b="1" u="sng" dirty="0">
                <a:solidFill>
                  <a:schemeClr val="accent4">
                    <a:lumMod val="75000"/>
                  </a:schemeClr>
                </a:solidFill>
              </a:rPr>
              <a:t>Uses</a:t>
            </a:r>
            <a:endParaRPr lang="en-US" sz="2000" dirty="0">
              <a:solidFill>
                <a:schemeClr val="accent4">
                  <a:lumMod val="75000"/>
                </a:schemeClr>
              </a:solidFill>
            </a:endParaRPr>
          </a:p>
          <a:p>
            <a:pPr marL="419100" indent="-382588" eaLnBrk="1" hangingPunct="1">
              <a:lnSpc>
                <a:spcPct val="80000"/>
              </a:lnSpc>
              <a:buClr>
                <a:srgbClr val="0000FF"/>
              </a:buClr>
              <a:buFont typeface="Arial" charset="0"/>
              <a:buChar char="•"/>
              <a:defRPr/>
            </a:pPr>
            <a:r>
              <a:rPr lang="en-US" sz="1800" dirty="0">
                <a:solidFill>
                  <a:schemeClr val="accent4">
                    <a:lumMod val="75000"/>
                  </a:schemeClr>
                </a:solidFill>
              </a:rPr>
              <a:t>Treatment of increased sympathetic activity-induced arrhythmias such as </a:t>
            </a:r>
            <a:r>
              <a:rPr lang="en-US" sz="1800" b="1" dirty="0">
                <a:solidFill>
                  <a:schemeClr val="accent4">
                    <a:lumMod val="75000"/>
                  </a:schemeClr>
                </a:solidFill>
              </a:rPr>
              <a:t>stress- and exercise-induced arrhythmias.</a:t>
            </a:r>
          </a:p>
          <a:p>
            <a:pPr marL="419100" indent="-382588" eaLnBrk="1" hangingPunct="1">
              <a:lnSpc>
                <a:spcPct val="80000"/>
              </a:lnSpc>
              <a:buClr>
                <a:srgbClr val="0000FF"/>
              </a:buClr>
              <a:buFont typeface="Arial" charset="0"/>
              <a:buChar char="•"/>
              <a:defRPr/>
            </a:pPr>
            <a:r>
              <a:rPr lang="en-US" sz="1800" dirty="0" err="1">
                <a:solidFill>
                  <a:schemeClr val="accent4">
                    <a:lumMod val="75000"/>
                  </a:schemeClr>
                </a:solidFill>
              </a:rPr>
              <a:t>Atrial</a:t>
            </a:r>
            <a:r>
              <a:rPr lang="en-US" sz="1800" b="1" dirty="0">
                <a:solidFill>
                  <a:schemeClr val="accent4">
                    <a:lumMod val="75000"/>
                  </a:schemeClr>
                </a:solidFill>
              </a:rPr>
              <a:t> flutter and fibrillation.</a:t>
            </a:r>
          </a:p>
          <a:p>
            <a:pPr marL="419100" indent="-382588" eaLnBrk="1" hangingPunct="1">
              <a:lnSpc>
                <a:spcPct val="80000"/>
              </a:lnSpc>
              <a:buClr>
                <a:srgbClr val="0000FF"/>
              </a:buClr>
              <a:buFont typeface="Arial" charset="0"/>
              <a:buChar char="•"/>
              <a:defRPr/>
            </a:pPr>
            <a:r>
              <a:rPr lang="en-US" sz="1800" b="1" dirty="0">
                <a:solidFill>
                  <a:schemeClr val="accent4">
                    <a:lumMod val="75000"/>
                  </a:schemeClr>
                </a:solidFill>
              </a:rPr>
              <a:t>AV nodal tachycardia.</a:t>
            </a:r>
          </a:p>
          <a:p>
            <a:pPr marL="419100" indent="-382588" eaLnBrk="1" hangingPunct="1">
              <a:lnSpc>
                <a:spcPct val="80000"/>
              </a:lnSpc>
              <a:buClr>
                <a:srgbClr val="0000FF"/>
              </a:buClr>
              <a:buFont typeface="Arial" charset="0"/>
              <a:buChar char="•"/>
              <a:defRPr/>
            </a:pPr>
            <a:r>
              <a:rPr lang="en-US" sz="1800" dirty="0">
                <a:solidFill>
                  <a:schemeClr val="accent4">
                    <a:lumMod val="75000"/>
                  </a:schemeClr>
                </a:solidFill>
              </a:rPr>
              <a:t>Reduce mortality in </a:t>
            </a:r>
            <a:r>
              <a:rPr lang="en-US" sz="1800" b="1" u="sng" dirty="0">
                <a:solidFill>
                  <a:schemeClr val="accent4">
                    <a:lumMod val="75000"/>
                  </a:schemeClr>
                </a:solidFill>
              </a:rPr>
              <a:t>post-myocardial infarction</a:t>
            </a:r>
            <a:r>
              <a:rPr lang="en-US" sz="1800" u="sng" dirty="0">
                <a:solidFill>
                  <a:schemeClr val="accent4">
                    <a:lumMod val="75000"/>
                  </a:schemeClr>
                </a:solidFill>
              </a:rPr>
              <a:t> </a:t>
            </a:r>
            <a:r>
              <a:rPr lang="en-US" sz="1800" dirty="0">
                <a:solidFill>
                  <a:schemeClr val="accent4">
                    <a:lumMod val="75000"/>
                  </a:schemeClr>
                </a:solidFill>
              </a:rPr>
              <a:t>patients.</a:t>
            </a:r>
          </a:p>
          <a:p>
            <a:pPr marL="419100" indent="-382588" eaLnBrk="1" hangingPunct="1">
              <a:lnSpc>
                <a:spcPct val="80000"/>
              </a:lnSpc>
              <a:buClr>
                <a:srgbClr val="0000FF"/>
              </a:buClr>
              <a:buFont typeface="Arial" charset="0"/>
              <a:buChar char="•"/>
              <a:defRPr/>
            </a:pPr>
            <a:r>
              <a:rPr lang="en-US" sz="1800" dirty="0">
                <a:solidFill>
                  <a:schemeClr val="accent4">
                    <a:lumMod val="75000"/>
                  </a:schemeClr>
                </a:solidFill>
              </a:rPr>
              <a:t>Protection against </a:t>
            </a:r>
            <a:r>
              <a:rPr lang="en-US" sz="1800" b="1" dirty="0">
                <a:solidFill>
                  <a:schemeClr val="accent4">
                    <a:lumMod val="75000"/>
                  </a:schemeClr>
                </a:solidFill>
              </a:rPr>
              <a:t>sudden cardiac death.</a:t>
            </a:r>
          </a:p>
        </p:txBody>
      </p:sp>
      <p:sp>
        <p:nvSpPr>
          <p:cNvPr id="67588" name="عنصر نائب للمحتوى 4">
            <a:extLst>
              <a:ext uri="{FF2B5EF4-FFF2-40B4-BE49-F238E27FC236}">
                <a16:creationId xmlns:a16="http://schemas.microsoft.com/office/drawing/2014/main" xmlns="" id="{6D0756A3-F421-4FAC-9396-6C69BF0B8248}"/>
              </a:ext>
            </a:extLst>
          </p:cNvPr>
          <p:cNvSpPr>
            <a:spLocks noGrp="1"/>
          </p:cNvSpPr>
          <p:nvPr>
            <p:ph sz="half" idx="4294967295"/>
          </p:nvPr>
        </p:nvSpPr>
        <p:spPr>
          <a:xfrm>
            <a:off x="0" y="1066800"/>
            <a:ext cx="4343400" cy="2438400"/>
          </a:xfrm>
          <a:solidFill>
            <a:schemeClr val="accent4">
              <a:lumMod val="60000"/>
              <a:lumOff val="40000"/>
            </a:schemeClr>
          </a:solidFill>
        </p:spPr>
        <p:txBody>
          <a:bodyPr/>
          <a:lstStyle/>
          <a:p>
            <a:pPr marL="419100" indent="-382588" algn="ctr" eaLnBrk="1" hangingPunct="1">
              <a:lnSpc>
                <a:spcPct val="90000"/>
              </a:lnSpc>
              <a:buFont typeface="Wingdings" pitchFamily="2" charset="2"/>
              <a:buNone/>
              <a:defRPr/>
            </a:pPr>
            <a:r>
              <a:rPr lang="en-US" sz="1800" b="1" dirty="0">
                <a:solidFill>
                  <a:schemeClr val="accent4">
                    <a:lumMod val="75000"/>
                  </a:schemeClr>
                </a:solidFill>
              </a:rPr>
              <a:t>Mechanism of action:</a:t>
            </a:r>
          </a:p>
          <a:p>
            <a:pPr marL="419100" indent="-382588" eaLnBrk="1" hangingPunct="1">
              <a:lnSpc>
                <a:spcPct val="90000"/>
              </a:lnSpc>
              <a:buFont typeface="Arial" charset="0"/>
              <a:buChar char="•"/>
              <a:defRPr/>
            </a:pPr>
            <a:r>
              <a:rPr lang="en-US" sz="1800" dirty="0">
                <a:solidFill>
                  <a:schemeClr val="accent4">
                    <a:lumMod val="75000"/>
                  </a:schemeClr>
                </a:solidFill>
              </a:rPr>
              <a:t>Negative </a:t>
            </a:r>
            <a:r>
              <a:rPr lang="en-US" sz="1800" dirty="0" err="1">
                <a:solidFill>
                  <a:schemeClr val="accent4">
                    <a:lumMod val="75000"/>
                  </a:schemeClr>
                </a:solidFill>
              </a:rPr>
              <a:t>inotropic</a:t>
            </a:r>
            <a:r>
              <a:rPr lang="en-US" sz="1800" dirty="0">
                <a:solidFill>
                  <a:schemeClr val="accent4">
                    <a:lumMod val="75000"/>
                  </a:schemeClr>
                </a:solidFill>
              </a:rPr>
              <a:t> and </a:t>
            </a:r>
            <a:r>
              <a:rPr lang="en-US" sz="1800" dirty="0" err="1">
                <a:solidFill>
                  <a:schemeClr val="accent4">
                    <a:lumMod val="75000"/>
                  </a:schemeClr>
                </a:solidFill>
              </a:rPr>
              <a:t>chronotropic</a:t>
            </a:r>
            <a:r>
              <a:rPr lang="en-US" sz="1800" dirty="0">
                <a:solidFill>
                  <a:schemeClr val="accent4">
                    <a:lumMod val="75000"/>
                  </a:schemeClr>
                </a:solidFill>
              </a:rPr>
              <a:t> action;</a:t>
            </a:r>
          </a:p>
          <a:p>
            <a:pPr marL="419100" indent="-382588" eaLnBrk="1" hangingPunct="1">
              <a:lnSpc>
                <a:spcPct val="90000"/>
              </a:lnSpc>
              <a:buFont typeface="Arial" charset="0"/>
              <a:buChar char="•"/>
              <a:defRPr/>
            </a:pPr>
            <a:r>
              <a:rPr lang="en-US" sz="1800" dirty="0">
                <a:solidFill>
                  <a:schemeClr val="accent4">
                    <a:lumMod val="75000"/>
                  </a:schemeClr>
                </a:solidFill>
              </a:rPr>
              <a:t>Prolong AV conduction (delay);</a:t>
            </a:r>
          </a:p>
          <a:p>
            <a:pPr marL="419100" indent="-382588" eaLnBrk="1" hangingPunct="1">
              <a:lnSpc>
                <a:spcPct val="90000"/>
              </a:lnSpc>
              <a:buFont typeface="Arial" charset="0"/>
              <a:buChar char="•"/>
              <a:defRPr/>
            </a:pPr>
            <a:r>
              <a:rPr lang="en-US" sz="1800" dirty="0">
                <a:solidFill>
                  <a:schemeClr val="accent4">
                    <a:lumMod val="75000"/>
                  </a:schemeClr>
                </a:solidFill>
              </a:rPr>
              <a:t>Diminish phase 4 depolarization </a:t>
            </a:r>
            <a:r>
              <a:rPr lang="en-US" sz="1800" dirty="0">
                <a:solidFill>
                  <a:schemeClr val="accent4">
                    <a:lumMod val="75000"/>
                  </a:schemeClr>
                </a:solidFill>
                <a:sym typeface="Wingdings" pitchFamily="2" charset="2"/>
              </a:rPr>
              <a:t> suppressing automaticity (of ectopic focus).</a:t>
            </a:r>
            <a:endParaRPr lang="en-US" sz="1800" dirty="0">
              <a:solidFill>
                <a:schemeClr val="accent4">
                  <a:lumMod val="75000"/>
                </a:schemeClr>
              </a:solidFill>
            </a:endParaRPr>
          </a:p>
          <a:p>
            <a:pPr marL="419100" indent="-382588" eaLnBrk="1" hangingPunct="1">
              <a:lnSpc>
                <a:spcPct val="90000"/>
              </a:lnSpc>
              <a:buFont typeface="Wingdings" pitchFamily="2" charset="2"/>
              <a:buNone/>
              <a:defRPr/>
            </a:pPr>
            <a:endParaRPr lang="ar-SA" sz="2800" dirty="0">
              <a:solidFill>
                <a:schemeClr val="bg1"/>
              </a:solidFill>
              <a:cs typeface="Tahoma" pitchFamily="34" charset="0"/>
            </a:endParaRPr>
          </a:p>
        </p:txBody>
      </p:sp>
      <p:sp>
        <p:nvSpPr>
          <p:cNvPr id="5" name="Rectangle 3">
            <a:extLst>
              <a:ext uri="{FF2B5EF4-FFF2-40B4-BE49-F238E27FC236}">
                <a16:creationId xmlns:a16="http://schemas.microsoft.com/office/drawing/2014/main" xmlns="" id="{8CEE31E3-850E-42C5-9CEB-B67E4067927B}"/>
              </a:ext>
            </a:extLst>
          </p:cNvPr>
          <p:cNvSpPr txBox="1">
            <a:spLocks noChangeArrowheads="1"/>
          </p:cNvSpPr>
          <p:nvPr/>
        </p:nvSpPr>
        <p:spPr bwMode="auto">
          <a:xfrm>
            <a:off x="0" y="3505200"/>
            <a:ext cx="4343400" cy="2895600"/>
          </a:xfrm>
          <a:prstGeom prst="rect">
            <a:avLst/>
          </a:prstGeom>
          <a:solidFill>
            <a:schemeClr val="accent4">
              <a:lumMod val="50000"/>
            </a:schemeClr>
          </a:solidFill>
          <a:ln w="9525">
            <a:noFill/>
            <a:miter lim="800000"/>
            <a:headEnd/>
            <a:tailEnd/>
          </a:ln>
        </p:spPr>
        <p:txBody>
          <a:bodyPr/>
          <a:lstStyle/>
          <a:p>
            <a:pPr marL="419100" indent="-382588" algn="l">
              <a:lnSpc>
                <a:spcPct val="80000"/>
              </a:lnSpc>
              <a:spcBef>
                <a:spcPct val="20000"/>
              </a:spcBef>
              <a:buClr>
                <a:srgbClr val="0000FF"/>
              </a:buClr>
              <a:defRPr/>
            </a:pPr>
            <a:r>
              <a:rPr lang="en-US" b="1" dirty="0" err="1">
                <a:solidFill>
                  <a:schemeClr val="accent4">
                    <a:lumMod val="20000"/>
                    <a:lumOff val="80000"/>
                  </a:schemeClr>
                </a:solidFill>
                <a:latin typeface="+mn-lt"/>
                <a:cs typeface="+mn-cs"/>
              </a:rPr>
              <a:t>Propranolol</a:t>
            </a:r>
            <a:r>
              <a:rPr lang="en-US" b="1" dirty="0">
                <a:solidFill>
                  <a:schemeClr val="accent4">
                    <a:lumMod val="20000"/>
                    <a:lumOff val="80000"/>
                  </a:schemeClr>
                </a:solidFill>
                <a:latin typeface="+mn-lt"/>
                <a:cs typeface="+mn-cs"/>
              </a:rPr>
              <a:t> (nonselective): </a:t>
            </a:r>
            <a:r>
              <a:rPr lang="en-US" dirty="0">
                <a:solidFill>
                  <a:schemeClr val="accent4">
                    <a:lumMod val="20000"/>
                    <a:lumOff val="80000"/>
                  </a:schemeClr>
                </a:solidFill>
                <a:latin typeface="+mn-lt"/>
                <a:cs typeface="+mn-cs"/>
              </a:rPr>
              <a:t>was proved to reduce the incidence of sudden </a:t>
            </a:r>
            <a:r>
              <a:rPr lang="en-US" dirty="0" err="1">
                <a:solidFill>
                  <a:schemeClr val="accent4">
                    <a:lumMod val="20000"/>
                    <a:lumOff val="80000"/>
                  </a:schemeClr>
                </a:solidFill>
                <a:latin typeface="+mn-lt"/>
                <a:cs typeface="+mn-cs"/>
              </a:rPr>
              <a:t>arrhythmatic</a:t>
            </a:r>
            <a:r>
              <a:rPr lang="en-US" dirty="0">
                <a:solidFill>
                  <a:schemeClr val="accent4">
                    <a:lumMod val="20000"/>
                    <a:lumOff val="80000"/>
                  </a:schemeClr>
                </a:solidFill>
                <a:latin typeface="+mn-lt"/>
                <a:cs typeface="+mn-cs"/>
              </a:rPr>
              <a:t> death </a:t>
            </a:r>
            <a:r>
              <a:rPr lang="en-US" u="sng" dirty="0">
                <a:solidFill>
                  <a:schemeClr val="accent4">
                    <a:lumMod val="20000"/>
                    <a:lumOff val="80000"/>
                  </a:schemeClr>
                </a:solidFill>
                <a:latin typeface="+mn-lt"/>
                <a:cs typeface="+mn-cs"/>
              </a:rPr>
              <a:t>after myocardial infarction.</a:t>
            </a:r>
            <a:endParaRPr lang="en-US" b="1" u="sng" dirty="0">
              <a:solidFill>
                <a:schemeClr val="accent4">
                  <a:lumMod val="20000"/>
                  <a:lumOff val="80000"/>
                </a:schemeClr>
              </a:solidFill>
              <a:latin typeface="+mn-lt"/>
              <a:cs typeface="+mn-cs"/>
            </a:endParaRPr>
          </a:p>
          <a:p>
            <a:pPr marL="419100" indent="-382588" algn="l">
              <a:lnSpc>
                <a:spcPct val="80000"/>
              </a:lnSpc>
              <a:spcBef>
                <a:spcPct val="20000"/>
              </a:spcBef>
              <a:buClr>
                <a:srgbClr val="0000FF"/>
              </a:buClr>
              <a:defRPr/>
            </a:pPr>
            <a:r>
              <a:rPr lang="en-US" b="1" dirty="0" err="1">
                <a:solidFill>
                  <a:schemeClr val="accent4">
                    <a:lumMod val="20000"/>
                    <a:lumOff val="80000"/>
                  </a:schemeClr>
                </a:solidFill>
                <a:latin typeface="+mn-lt"/>
                <a:cs typeface="+mn-cs"/>
              </a:rPr>
              <a:t>Metoprolol</a:t>
            </a:r>
            <a:r>
              <a:rPr lang="en-US" b="1" dirty="0">
                <a:solidFill>
                  <a:schemeClr val="accent4">
                    <a:lumMod val="20000"/>
                    <a:lumOff val="80000"/>
                  </a:schemeClr>
                </a:solidFill>
                <a:latin typeface="+mn-lt"/>
                <a:cs typeface="+mn-cs"/>
              </a:rPr>
              <a:t>:</a:t>
            </a:r>
            <a:endParaRPr lang="en-US" dirty="0">
              <a:solidFill>
                <a:schemeClr val="accent4">
                  <a:lumMod val="20000"/>
                  <a:lumOff val="80000"/>
                </a:schemeClr>
              </a:solidFill>
              <a:latin typeface="+mn-lt"/>
              <a:cs typeface="+mn-cs"/>
            </a:endParaRPr>
          </a:p>
          <a:p>
            <a:pPr marL="419100" indent="-382588" algn="l">
              <a:lnSpc>
                <a:spcPct val="80000"/>
              </a:lnSpc>
              <a:spcBef>
                <a:spcPct val="20000"/>
              </a:spcBef>
              <a:buClr>
                <a:srgbClr val="0000FF"/>
              </a:buClr>
              <a:defRPr/>
            </a:pPr>
            <a:r>
              <a:rPr lang="en-US" dirty="0">
                <a:solidFill>
                  <a:schemeClr val="accent4">
                    <a:lumMod val="20000"/>
                    <a:lumOff val="80000"/>
                  </a:schemeClr>
                </a:solidFill>
                <a:latin typeface="+mn-lt"/>
                <a:cs typeface="+mn-cs"/>
              </a:rPr>
              <a:t>reduce the risk of </a:t>
            </a:r>
            <a:r>
              <a:rPr lang="en-US" dirty="0" err="1">
                <a:solidFill>
                  <a:schemeClr val="accent4">
                    <a:lumMod val="20000"/>
                    <a:lumOff val="80000"/>
                  </a:schemeClr>
                </a:solidFill>
                <a:latin typeface="+mn-lt"/>
                <a:cs typeface="+mn-cs"/>
              </a:rPr>
              <a:t>bronchospasm</a:t>
            </a:r>
            <a:r>
              <a:rPr lang="en-US" dirty="0">
                <a:solidFill>
                  <a:schemeClr val="accent4">
                    <a:lumMod val="20000"/>
                    <a:lumOff val="80000"/>
                  </a:schemeClr>
                </a:solidFill>
                <a:latin typeface="+mn-lt"/>
                <a:cs typeface="+mn-cs"/>
              </a:rPr>
              <a:t>. </a:t>
            </a:r>
          </a:p>
          <a:p>
            <a:pPr marL="419100" indent="-382588" algn="l">
              <a:lnSpc>
                <a:spcPct val="80000"/>
              </a:lnSpc>
              <a:spcBef>
                <a:spcPct val="20000"/>
              </a:spcBef>
              <a:buClr>
                <a:srgbClr val="0000FF"/>
              </a:buClr>
              <a:defRPr/>
            </a:pPr>
            <a:r>
              <a:rPr lang="en-US" b="1" i="1" dirty="0" err="1">
                <a:solidFill>
                  <a:schemeClr val="accent4">
                    <a:lumMod val="20000"/>
                    <a:lumOff val="80000"/>
                  </a:schemeClr>
                </a:solidFill>
                <a:latin typeface="+mn-lt"/>
                <a:cs typeface="+mn-cs"/>
              </a:rPr>
              <a:t>Esmolol</a:t>
            </a:r>
            <a:r>
              <a:rPr lang="en-US" b="1" i="1" dirty="0">
                <a:solidFill>
                  <a:schemeClr val="accent4">
                    <a:lumMod val="20000"/>
                    <a:lumOff val="80000"/>
                  </a:schemeClr>
                </a:solidFill>
                <a:latin typeface="+mn-lt"/>
                <a:cs typeface="+mn-cs"/>
              </a:rPr>
              <a:t>:</a:t>
            </a:r>
          </a:p>
          <a:p>
            <a:pPr marL="419100" indent="-382588" algn="l">
              <a:lnSpc>
                <a:spcPct val="80000"/>
              </a:lnSpc>
              <a:spcBef>
                <a:spcPct val="20000"/>
              </a:spcBef>
              <a:buClr>
                <a:srgbClr val="0000FF"/>
              </a:buClr>
              <a:defRPr/>
            </a:pPr>
            <a:r>
              <a:rPr lang="en-US" dirty="0" err="1">
                <a:solidFill>
                  <a:schemeClr val="accent4">
                    <a:lumMod val="20000"/>
                    <a:lumOff val="80000"/>
                  </a:schemeClr>
                </a:solidFill>
                <a:latin typeface="+mn-lt"/>
                <a:cs typeface="+mn-cs"/>
              </a:rPr>
              <a:t>Esmolol</a:t>
            </a:r>
            <a:r>
              <a:rPr lang="en-US" dirty="0">
                <a:solidFill>
                  <a:schemeClr val="accent4">
                    <a:lumMod val="20000"/>
                    <a:lumOff val="80000"/>
                  </a:schemeClr>
                </a:solidFill>
                <a:latin typeface="+mn-lt"/>
                <a:cs typeface="+mn-cs"/>
              </a:rPr>
              <a:t> is a </a:t>
            </a:r>
            <a:r>
              <a:rPr lang="en-US" b="1" u="sng" dirty="0">
                <a:solidFill>
                  <a:schemeClr val="accent4">
                    <a:lumMod val="20000"/>
                    <a:lumOff val="80000"/>
                  </a:schemeClr>
                </a:solidFill>
                <a:latin typeface="+mn-lt"/>
                <a:cs typeface="+mn-cs"/>
              </a:rPr>
              <a:t>very short-acting β</a:t>
            </a:r>
            <a:r>
              <a:rPr lang="en-US" b="1" u="sng" baseline="-25000" dirty="0">
                <a:solidFill>
                  <a:schemeClr val="accent4">
                    <a:lumMod val="20000"/>
                    <a:lumOff val="80000"/>
                  </a:schemeClr>
                </a:solidFill>
                <a:latin typeface="+mn-lt"/>
                <a:cs typeface="+mn-cs"/>
              </a:rPr>
              <a:t>1</a:t>
            </a:r>
            <a:r>
              <a:rPr lang="en-US" b="1" u="sng" dirty="0">
                <a:solidFill>
                  <a:schemeClr val="accent4">
                    <a:lumMod val="20000"/>
                    <a:lumOff val="80000"/>
                  </a:schemeClr>
                </a:solidFill>
                <a:latin typeface="+mn-lt"/>
                <a:cs typeface="+mn-cs"/>
              </a:rPr>
              <a:t>-adrenergic blocker</a:t>
            </a:r>
            <a:r>
              <a:rPr lang="en-US" dirty="0">
                <a:solidFill>
                  <a:schemeClr val="accent4">
                    <a:lumMod val="20000"/>
                    <a:lumOff val="80000"/>
                  </a:schemeClr>
                </a:solidFill>
                <a:latin typeface="+mn-lt"/>
                <a:cs typeface="+mn-cs"/>
              </a:rPr>
              <a:t> that is used by intravenous route </a:t>
            </a:r>
            <a:r>
              <a:rPr lang="en-US" b="1" dirty="0">
                <a:solidFill>
                  <a:schemeClr val="accent4">
                    <a:lumMod val="20000"/>
                    <a:lumOff val="80000"/>
                  </a:schemeClr>
                </a:solidFill>
                <a:latin typeface="+mn-lt"/>
                <a:cs typeface="+mn-cs"/>
              </a:rPr>
              <a:t>in acute arrhythmias occurring during surgery or emergencies.</a:t>
            </a:r>
            <a:r>
              <a:rPr lang="en-US" dirty="0">
                <a:solidFill>
                  <a:schemeClr val="accent4">
                    <a:lumMod val="20000"/>
                    <a:lumOff val="80000"/>
                  </a:schemeClr>
                </a:solidFill>
                <a:latin typeface="+mn-lt"/>
                <a:cs typeface="+mn-cs"/>
              </a:rPr>
              <a:t> </a:t>
            </a:r>
          </a:p>
        </p:txBody>
      </p:sp>
      <p:pic>
        <p:nvPicPr>
          <p:cNvPr id="44038" name="Picture 6" descr="images (15)">
            <a:extLst>
              <a:ext uri="{FF2B5EF4-FFF2-40B4-BE49-F238E27FC236}">
                <a16:creationId xmlns:a16="http://schemas.microsoft.com/office/drawing/2014/main" xmlns="" id="{85D7394F-F6E1-4E3B-8511-EC43640B6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148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5A5B3F85-8EF5-4DC5-A5BE-B847A32D3ECF}"/>
              </a:ext>
            </a:extLst>
          </p:cNvPr>
          <p:cNvSpPr>
            <a:spLocks noGrp="1" noChangeArrowheads="1"/>
          </p:cNvSpPr>
          <p:nvPr>
            <p:ph type="title" idx="4294967295"/>
          </p:nvPr>
        </p:nvSpPr>
        <p:spPr>
          <a:xfrm>
            <a:off x="0" y="0"/>
            <a:ext cx="9144000" cy="944563"/>
          </a:xfrm>
          <a:solidFill>
            <a:schemeClr val="accent4">
              <a:lumMod val="60000"/>
              <a:lumOff val="40000"/>
            </a:schemeClr>
          </a:solidFill>
        </p:spPr>
        <p:txBody>
          <a:bodyPr lIns="45720" rIns="45720" rtlCol="0">
            <a:normAutofit fontScale="90000"/>
          </a:bodyPr>
          <a:lstStyle/>
          <a:p>
            <a:pPr eaLnBrk="1" fontAlgn="auto" hangingPunct="1">
              <a:spcAft>
                <a:spcPts val="0"/>
              </a:spcAft>
              <a:defRPr/>
            </a:pPr>
            <a:r>
              <a:rPr lang="en-US" sz="3000" b="1" u="sng" dirty="0">
                <a:solidFill>
                  <a:schemeClr val="accent4">
                    <a:lumMod val="75000"/>
                  </a:schemeClr>
                </a:solidFill>
              </a:rPr>
              <a:t>Class III</a:t>
            </a:r>
            <a:r>
              <a:rPr lang="en-US" sz="3000" b="1" dirty="0">
                <a:solidFill>
                  <a:schemeClr val="accent4">
                    <a:lumMod val="75000"/>
                  </a:schemeClr>
                </a:solidFill>
              </a:rPr>
              <a:t> ANTIARRHYTHMIC DRUGS</a:t>
            </a:r>
            <a:br>
              <a:rPr lang="en-US" sz="3000" b="1" dirty="0">
                <a:solidFill>
                  <a:schemeClr val="accent4">
                    <a:lumMod val="75000"/>
                  </a:schemeClr>
                </a:solidFill>
              </a:rPr>
            </a:br>
            <a:r>
              <a:rPr lang="en-US" sz="3000" b="1" dirty="0">
                <a:solidFill>
                  <a:schemeClr val="accent4">
                    <a:lumMod val="75000"/>
                  </a:schemeClr>
                </a:solidFill>
              </a:rPr>
              <a:t>K</a:t>
            </a:r>
            <a:r>
              <a:rPr lang="en-US" sz="3000" b="1" baseline="30000" dirty="0">
                <a:solidFill>
                  <a:schemeClr val="accent4">
                    <a:lumMod val="75000"/>
                  </a:schemeClr>
                </a:solidFill>
              </a:rPr>
              <a:t>+ </a:t>
            </a:r>
            <a:r>
              <a:rPr lang="en-US" sz="3000" b="1" dirty="0">
                <a:solidFill>
                  <a:schemeClr val="accent4">
                    <a:lumMod val="75000"/>
                  </a:schemeClr>
                </a:solidFill>
              </a:rPr>
              <a:t> blockers</a:t>
            </a:r>
          </a:p>
        </p:txBody>
      </p:sp>
      <p:sp>
        <p:nvSpPr>
          <p:cNvPr id="67587" name="Rectangle 3">
            <a:extLst>
              <a:ext uri="{FF2B5EF4-FFF2-40B4-BE49-F238E27FC236}">
                <a16:creationId xmlns:a16="http://schemas.microsoft.com/office/drawing/2014/main" xmlns="" id="{39E840C5-77CC-45C9-A27F-67B11103E98E}"/>
              </a:ext>
            </a:extLst>
          </p:cNvPr>
          <p:cNvSpPr>
            <a:spLocks noGrp="1" noChangeArrowheads="1"/>
          </p:cNvSpPr>
          <p:nvPr>
            <p:ph idx="4294967295"/>
          </p:nvPr>
        </p:nvSpPr>
        <p:spPr>
          <a:xfrm>
            <a:off x="0" y="990600"/>
            <a:ext cx="5867400" cy="2438400"/>
          </a:xfrm>
        </p:spPr>
        <p:txBody>
          <a:bodyPr rtlCol="0">
            <a:normAutofit/>
          </a:bodyPr>
          <a:lstStyle/>
          <a:p>
            <a:pPr marL="419100" indent="-382588" eaLnBrk="1" fontAlgn="auto" hangingPunct="1">
              <a:lnSpc>
                <a:spcPct val="90000"/>
              </a:lnSpc>
              <a:spcAft>
                <a:spcPts val="0"/>
              </a:spcAft>
              <a:buClr>
                <a:schemeClr val="folHlink"/>
              </a:buClr>
              <a:defRPr/>
            </a:pPr>
            <a:r>
              <a:rPr lang="en-US" sz="2000" dirty="0">
                <a:solidFill>
                  <a:schemeClr val="accent4">
                    <a:lumMod val="75000"/>
                  </a:schemeClr>
                </a:solidFill>
              </a:rPr>
              <a:t>Prolongation of phase 3 </a:t>
            </a:r>
            <a:r>
              <a:rPr lang="en-US" sz="2000" dirty="0" err="1">
                <a:solidFill>
                  <a:schemeClr val="accent4">
                    <a:lumMod val="75000"/>
                  </a:schemeClr>
                </a:solidFill>
              </a:rPr>
              <a:t>repolarization</a:t>
            </a:r>
            <a:r>
              <a:rPr lang="en-US" sz="2000" dirty="0">
                <a:solidFill>
                  <a:schemeClr val="accent4">
                    <a:lumMod val="75000"/>
                  </a:schemeClr>
                </a:solidFill>
              </a:rPr>
              <a:t> </a:t>
            </a:r>
            <a:r>
              <a:rPr lang="en-US" sz="2000" u="sng" dirty="0">
                <a:solidFill>
                  <a:schemeClr val="accent4">
                    <a:lumMod val="75000"/>
                  </a:schemeClr>
                </a:solidFill>
              </a:rPr>
              <a:t>without</a:t>
            </a:r>
            <a:r>
              <a:rPr lang="en-US" sz="2000" dirty="0">
                <a:solidFill>
                  <a:schemeClr val="accent4">
                    <a:lumMod val="75000"/>
                  </a:schemeClr>
                </a:solidFill>
              </a:rPr>
              <a:t> altering phase 0 upstroke or the resting membrane potential;</a:t>
            </a:r>
          </a:p>
          <a:p>
            <a:pPr marL="419100" indent="-382588" eaLnBrk="1" fontAlgn="auto" hangingPunct="1">
              <a:lnSpc>
                <a:spcPct val="90000"/>
              </a:lnSpc>
              <a:spcAft>
                <a:spcPts val="0"/>
              </a:spcAft>
              <a:buClr>
                <a:schemeClr val="folHlink"/>
              </a:buClr>
              <a:defRPr/>
            </a:pPr>
            <a:r>
              <a:rPr lang="en-US" sz="2000" dirty="0">
                <a:solidFill>
                  <a:schemeClr val="accent4">
                    <a:lumMod val="75000"/>
                  </a:schemeClr>
                </a:solidFill>
              </a:rPr>
              <a:t>They prolong both the duration of the action potential and ERP;</a:t>
            </a:r>
          </a:p>
          <a:p>
            <a:pPr marL="419100" indent="-382588" eaLnBrk="1" fontAlgn="auto" hangingPunct="1">
              <a:lnSpc>
                <a:spcPct val="90000"/>
              </a:lnSpc>
              <a:spcAft>
                <a:spcPts val="0"/>
              </a:spcAft>
              <a:buClr>
                <a:schemeClr val="folHlink"/>
              </a:buClr>
              <a:defRPr/>
            </a:pPr>
            <a:r>
              <a:rPr lang="en-US" sz="2000" dirty="0">
                <a:solidFill>
                  <a:schemeClr val="accent4">
                    <a:lumMod val="75000"/>
                  </a:schemeClr>
                </a:solidFill>
              </a:rPr>
              <a:t>Their mechanism of action is still not clear but it is thought that they block potassium channels; </a:t>
            </a:r>
          </a:p>
        </p:txBody>
      </p:sp>
      <p:pic>
        <p:nvPicPr>
          <p:cNvPr id="45060" name="Picture 2">
            <a:extLst>
              <a:ext uri="{FF2B5EF4-FFF2-40B4-BE49-F238E27FC236}">
                <a16:creationId xmlns:a16="http://schemas.microsoft.com/office/drawing/2014/main" xmlns="" id="{F2811FD5-FE1E-4650-A2F0-2F4118C31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90600"/>
            <a:ext cx="342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رسم تخطيطي 4">
            <a:extLst>
              <a:ext uri="{FF2B5EF4-FFF2-40B4-BE49-F238E27FC236}">
                <a16:creationId xmlns:a16="http://schemas.microsoft.com/office/drawing/2014/main" xmlns="" id="{79F55138-23BF-4178-B5F6-199D2ABD415F}"/>
              </a:ext>
            </a:extLst>
          </p:cNvPr>
          <p:cNvGraphicFramePr/>
          <p:nvPr/>
        </p:nvGraphicFramePr>
        <p:xfrm>
          <a:off x="0" y="3124200"/>
          <a:ext cx="6058058"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a:extLst>
              <a:ext uri="{FF2B5EF4-FFF2-40B4-BE49-F238E27FC236}">
                <a16:creationId xmlns:a16="http://schemas.microsoft.com/office/drawing/2014/main" xmlns="" id="{F220F3D8-6B47-4EFC-B27C-E526CE3574B7}"/>
              </a:ext>
            </a:extLst>
          </p:cNvPr>
          <p:cNvSpPr/>
          <p:nvPr/>
        </p:nvSpPr>
        <p:spPr>
          <a:xfrm>
            <a:off x="762000" y="5105400"/>
            <a:ext cx="4572000" cy="1587500"/>
          </a:xfrm>
          <a:prstGeom prst="rect">
            <a:avLst/>
          </a:prstGeom>
        </p:spPr>
        <p:txBody>
          <a:bodyPr>
            <a:spAutoFit/>
          </a:bodyPr>
          <a:lstStyle/>
          <a:p>
            <a:pPr marL="419100" indent="-382588">
              <a:lnSpc>
                <a:spcPct val="90000"/>
              </a:lnSpc>
              <a:defRPr/>
            </a:pPr>
            <a:r>
              <a:rPr lang="en-US" b="1" u="sng" dirty="0">
                <a:solidFill>
                  <a:schemeClr val="accent4">
                    <a:lumMod val="75000"/>
                  </a:schemeClr>
                </a:solidFill>
                <a:effectLst>
                  <a:outerShdw blurRad="38100" dist="38100" dir="2700000" algn="tl">
                    <a:srgbClr val="000000">
                      <a:alpha val="43137"/>
                    </a:srgbClr>
                  </a:outerShdw>
                </a:effectLst>
                <a:latin typeface="Arial" charset="0"/>
                <a:cs typeface="Arial" charset="0"/>
              </a:rPr>
              <a:t>Uses:</a:t>
            </a:r>
            <a:endParaRPr lang="en-US" dirty="0">
              <a:solidFill>
                <a:schemeClr val="accent4">
                  <a:lumMod val="75000"/>
                </a:schemeClr>
              </a:solidFill>
              <a:effectLst>
                <a:outerShdw blurRad="38100" dist="38100" dir="2700000" algn="tl">
                  <a:srgbClr val="000000">
                    <a:alpha val="43137"/>
                  </a:srgbClr>
                </a:outerShdw>
              </a:effectLst>
              <a:latin typeface="Arial" charset="0"/>
              <a:cs typeface="Arial" charset="0"/>
            </a:endParaRPr>
          </a:p>
          <a:p>
            <a:pPr marL="419100" indent="-382588" algn="l">
              <a:lnSpc>
                <a:spcPct val="90000"/>
              </a:lnSpc>
              <a:buClr>
                <a:schemeClr val="folHlink"/>
              </a:buClr>
              <a:buFont typeface="Wingdings" pitchFamily="2" charset="2"/>
              <a:buChar char="Ø"/>
              <a:defRPr/>
            </a:pPr>
            <a:r>
              <a:rPr lang="en-US" dirty="0">
                <a:solidFill>
                  <a:schemeClr val="accent4">
                    <a:lumMod val="75000"/>
                  </a:schemeClr>
                </a:solidFill>
                <a:latin typeface="Arial" charset="0"/>
                <a:cs typeface="Arial" charset="0"/>
              </a:rPr>
              <a:t>Ventricular arrhythmias, especially ventricular fibrillation or tachycardia;</a:t>
            </a:r>
          </a:p>
          <a:p>
            <a:pPr marL="419100" indent="-382588" algn="l">
              <a:lnSpc>
                <a:spcPct val="90000"/>
              </a:lnSpc>
              <a:buClr>
                <a:schemeClr val="folHlink"/>
              </a:buClr>
              <a:buFont typeface="Wingdings" pitchFamily="2" charset="2"/>
              <a:buChar char="Ø"/>
              <a:defRPr/>
            </a:pPr>
            <a:r>
              <a:rPr lang="en-US" dirty="0">
                <a:solidFill>
                  <a:schemeClr val="accent4">
                    <a:lumMod val="75000"/>
                  </a:schemeClr>
                </a:solidFill>
                <a:latin typeface="Arial" charset="0"/>
                <a:cs typeface="Arial" charset="0"/>
              </a:rPr>
              <a:t>Supra-ventricular tachycardia;</a:t>
            </a:r>
          </a:p>
          <a:p>
            <a:pPr marL="419100" indent="-382588" algn="l">
              <a:lnSpc>
                <a:spcPct val="90000"/>
              </a:lnSpc>
              <a:buClr>
                <a:schemeClr val="folHlink"/>
              </a:buClr>
              <a:buFont typeface="Wingdings" pitchFamily="2" charset="2"/>
              <a:buChar char="Ø"/>
              <a:defRPr/>
            </a:pPr>
            <a:r>
              <a:rPr lang="en-US" dirty="0" err="1">
                <a:solidFill>
                  <a:schemeClr val="accent4">
                    <a:lumMod val="75000"/>
                  </a:schemeClr>
                </a:solidFill>
                <a:latin typeface="Arial" charset="0"/>
                <a:cs typeface="Arial" charset="0"/>
              </a:rPr>
              <a:t>Amiodarone</a:t>
            </a:r>
            <a:r>
              <a:rPr lang="en-US" dirty="0">
                <a:solidFill>
                  <a:schemeClr val="accent4">
                    <a:lumMod val="75000"/>
                  </a:schemeClr>
                </a:solidFill>
                <a:latin typeface="Arial" charset="0"/>
                <a:cs typeface="Arial" charset="0"/>
              </a:rPr>
              <a:t> usage is limited due to its wide range of side effects</a:t>
            </a:r>
            <a:r>
              <a:rPr lang="en-US" dirty="0">
                <a:latin typeface="Arial" charset="0"/>
                <a:cs typeface="Arial"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F266E197-B28B-4ACC-BB28-19B3712E2021}"/>
              </a:ext>
            </a:extLst>
          </p:cNvPr>
          <p:cNvSpPr>
            <a:spLocks noGrp="1" noChangeArrowheads="1"/>
          </p:cNvSpPr>
          <p:nvPr>
            <p:ph type="title" idx="4294967295"/>
          </p:nvPr>
        </p:nvSpPr>
        <p:spPr>
          <a:xfrm>
            <a:off x="0" y="0"/>
            <a:ext cx="9144000" cy="1066800"/>
          </a:xfrm>
          <a:solidFill>
            <a:schemeClr val="accent4">
              <a:lumMod val="20000"/>
              <a:lumOff val="80000"/>
            </a:schemeClr>
          </a:solidFill>
        </p:spPr>
        <p:txBody>
          <a:bodyPr lIns="45720" rIns="45720" rtlCol="0">
            <a:normAutofit/>
          </a:bodyPr>
          <a:lstStyle/>
          <a:p>
            <a:pPr eaLnBrk="1" fontAlgn="auto" hangingPunct="1">
              <a:spcAft>
                <a:spcPts val="0"/>
              </a:spcAft>
              <a:defRPr/>
            </a:pPr>
            <a:r>
              <a:rPr lang="en-US" sz="3900" b="1" i="1" u="sng" dirty="0" err="1">
                <a:solidFill>
                  <a:schemeClr val="accent4">
                    <a:lumMod val="75000"/>
                  </a:schemeClr>
                </a:solidFill>
              </a:rPr>
              <a:t>Amiodarone</a:t>
            </a:r>
            <a:r>
              <a:rPr lang="en-US" sz="3900" b="1" i="1" u="sng" dirty="0">
                <a:solidFill>
                  <a:schemeClr val="accent4">
                    <a:lumMod val="75000"/>
                  </a:schemeClr>
                </a:solidFill>
              </a:rPr>
              <a:t> (</a:t>
            </a:r>
            <a:r>
              <a:rPr lang="en-US" sz="3900" b="1" i="1" u="sng" dirty="0" err="1">
                <a:solidFill>
                  <a:schemeClr val="accent4">
                    <a:lumMod val="75000"/>
                  </a:schemeClr>
                </a:solidFill>
              </a:rPr>
              <a:t>Cordarone</a:t>
            </a:r>
            <a:r>
              <a:rPr lang="en-US" sz="3900" b="1" i="1" u="sng" dirty="0">
                <a:solidFill>
                  <a:schemeClr val="accent4">
                    <a:lumMod val="75000"/>
                  </a:schemeClr>
                </a:solidFill>
              </a:rPr>
              <a:t>)</a:t>
            </a:r>
            <a:endParaRPr lang="en-US" sz="3900" b="1" u="sng" dirty="0">
              <a:solidFill>
                <a:schemeClr val="accent4">
                  <a:lumMod val="75000"/>
                </a:schemeClr>
              </a:solidFill>
            </a:endParaRPr>
          </a:p>
        </p:txBody>
      </p:sp>
      <p:sp>
        <p:nvSpPr>
          <p:cNvPr id="71683" name="Rectangle 3">
            <a:extLst>
              <a:ext uri="{FF2B5EF4-FFF2-40B4-BE49-F238E27FC236}">
                <a16:creationId xmlns:a16="http://schemas.microsoft.com/office/drawing/2014/main" xmlns="" id="{E66D9C0F-02DB-4CFC-84CB-736143AB8A96}"/>
              </a:ext>
            </a:extLst>
          </p:cNvPr>
          <p:cNvSpPr>
            <a:spLocks noGrp="1" noChangeArrowheads="1"/>
          </p:cNvSpPr>
          <p:nvPr>
            <p:ph idx="4294967295"/>
          </p:nvPr>
        </p:nvSpPr>
        <p:spPr>
          <a:xfrm>
            <a:off x="0" y="1295400"/>
            <a:ext cx="9144000" cy="5562600"/>
          </a:xfrm>
        </p:spPr>
        <p:txBody>
          <a:bodyPr/>
          <a:lstStyle/>
          <a:p>
            <a:pPr marL="419100" indent="-382588" eaLnBrk="1" hangingPunct="1">
              <a:lnSpc>
                <a:spcPct val="80000"/>
              </a:lnSpc>
              <a:buClr>
                <a:srgbClr val="800000"/>
              </a:buClr>
              <a:buFont typeface="Arial" charset="0"/>
              <a:buChar char="•"/>
              <a:defRPr/>
            </a:pPr>
            <a:r>
              <a:rPr lang="en-US" sz="2100" dirty="0">
                <a:solidFill>
                  <a:schemeClr val="accent4">
                    <a:lumMod val="75000"/>
                  </a:schemeClr>
                </a:solidFill>
              </a:rPr>
              <a:t>It is extensively taken up by tissues, especially fatty tissues (extensive distribution;</a:t>
            </a:r>
          </a:p>
          <a:p>
            <a:pPr marL="36512" indent="0" eaLnBrk="1" hangingPunct="1">
              <a:lnSpc>
                <a:spcPct val="80000"/>
              </a:lnSpc>
              <a:buClr>
                <a:srgbClr val="800000"/>
              </a:buClr>
              <a:buNone/>
              <a:defRPr/>
            </a:pPr>
            <a:r>
              <a:rPr lang="en-US" sz="2100" dirty="0">
                <a:solidFill>
                  <a:schemeClr val="accent4">
                    <a:lumMod val="75000"/>
                  </a:schemeClr>
                </a:solidFill>
              </a:rPr>
              <a:t> t</a:t>
            </a:r>
            <a:r>
              <a:rPr lang="en-US" sz="2100" baseline="-25000" dirty="0">
                <a:solidFill>
                  <a:schemeClr val="accent4">
                    <a:lumMod val="75000"/>
                  </a:schemeClr>
                </a:solidFill>
              </a:rPr>
              <a:t>1/2</a:t>
            </a:r>
            <a:r>
              <a:rPr lang="en-US" sz="2100" dirty="0">
                <a:solidFill>
                  <a:schemeClr val="accent4">
                    <a:lumMod val="75000"/>
                  </a:schemeClr>
                </a:solidFill>
              </a:rPr>
              <a:t> = 60 day;</a:t>
            </a:r>
          </a:p>
          <a:p>
            <a:pPr marL="36512" indent="0" eaLnBrk="1" hangingPunct="1">
              <a:lnSpc>
                <a:spcPct val="80000"/>
              </a:lnSpc>
              <a:buClr>
                <a:srgbClr val="800000"/>
              </a:buClr>
              <a:buNone/>
              <a:defRPr/>
            </a:pPr>
            <a:r>
              <a:rPr lang="en-US" sz="2100" dirty="0">
                <a:solidFill>
                  <a:schemeClr val="accent4">
                    <a:lumMod val="75000"/>
                  </a:schemeClr>
                </a:solidFill>
              </a:rPr>
              <a:t>Potent P-450 inhibitor;</a:t>
            </a:r>
          </a:p>
          <a:p>
            <a:pPr marL="419100" indent="-382588" eaLnBrk="1" hangingPunct="1">
              <a:lnSpc>
                <a:spcPct val="80000"/>
              </a:lnSpc>
              <a:buClr>
                <a:srgbClr val="800000"/>
              </a:buClr>
              <a:buFont typeface="Arial" charset="0"/>
              <a:buChar char="•"/>
              <a:defRPr/>
            </a:pPr>
            <a:r>
              <a:rPr lang="en-US" sz="2100" b="1" i="1" dirty="0" err="1">
                <a:solidFill>
                  <a:schemeClr val="accent4">
                    <a:lumMod val="75000"/>
                  </a:schemeClr>
                </a:solidFill>
              </a:rPr>
              <a:t>Amiodarone</a:t>
            </a:r>
            <a:r>
              <a:rPr lang="en-US" sz="2100" b="1" i="1" dirty="0">
                <a:solidFill>
                  <a:schemeClr val="accent4">
                    <a:lumMod val="75000"/>
                  </a:schemeClr>
                </a:solidFill>
              </a:rPr>
              <a:t> </a:t>
            </a:r>
            <a:r>
              <a:rPr lang="en-US" sz="2100" b="1" i="1" dirty="0" err="1">
                <a:solidFill>
                  <a:schemeClr val="accent4">
                    <a:lumMod val="75000"/>
                  </a:schemeClr>
                </a:solidFill>
              </a:rPr>
              <a:t>antiarrhythmic</a:t>
            </a:r>
            <a:r>
              <a:rPr lang="en-US" sz="2100" b="1" i="1" dirty="0">
                <a:solidFill>
                  <a:schemeClr val="accent4">
                    <a:lumMod val="75000"/>
                  </a:schemeClr>
                </a:solidFill>
              </a:rPr>
              <a:t> effect</a:t>
            </a:r>
            <a:r>
              <a:rPr lang="en-US" sz="2100" dirty="0">
                <a:solidFill>
                  <a:schemeClr val="accent4">
                    <a:lumMod val="75000"/>
                  </a:schemeClr>
                </a:solidFill>
              </a:rPr>
              <a:t>  is complex comprising </a:t>
            </a:r>
            <a:r>
              <a:rPr lang="en-US" sz="2100" b="1" dirty="0">
                <a:solidFill>
                  <a:schemeClr val="accent4">
                    <a:lumMod val="75000"/>
                  </a:schemeClr>
                </a:solidFill>
              </a:rPr>
              <a:t>class I, II, III, and IV action</a:t>
            </a:r>
          </a:p>
          <a:p>
            <a:pPr marL="419100" indent="-382588" eaLnBrk="1" hangingPunct="1">
              <a:lnSpc>
                <a:spcPct val="80000"/>
              </a:lnSpc>
              <a:buClr>
                <a:srgbClr val="800000"/>
              </a:buClr>
              <a:buFontTx/>
              <a:buChar char="•"/>
              <a:defRPr/>
            </a:pPr>
            <a:r>
              <a:rPr lang="en-US" sz="2100" b="1" dirty="0">
                <a:solidFill>
                  <a:schemeClr val="accent4">
                    <a:lumMod val="75000"/>
                  </a:schemeClr>
                </a:solidFill>
              </a:rPr>
              <a:t>Dominant effect:</a:t>
            </a:r>
            <a:r>
              <a:rPr lang="en-US" sz="2100" dirty="0">
                <a:solidFill>
                  <a:schemeClr val="accent4">
                    <a:lumMod val="75000"/>
                  </a:schemeClr>
                </a:solidFill>
              </a:rPr>
              <a:t> Prolongation of action potential duration and </a:t>
            </a:r>
            <a:r>
              <a:rPr lang="en-US" sz="2100" dirty="0" err="1">
                <a:solidFill>
                  <a:schemeClr val="accent4">
                    <a:lumMod val="75000"/>
                  </a:schemeClr>
                </a:solidFill>
              </a:rPr>
              <a:t>refractorines</a:t>
            </a:r>
            <a:r>
              <a:rPr lang="en-US" sz="2100" dirty="0">
                <a:solidFill>
                  <a:schemeClr val="accent4">
                    <a:lumMod val="75000"/>
                  </a:schemeClr>
                </a:solidFill>
              </a:rPr>
              <a:t>;</a:t>
            </a:r>
          </a:p>
          <a:p>
            <a:pPr marL="419100" indent="-382588" eaLnBrk="1" hangingPunct="1">
              <a:lnSpc>
                <a:spcPct val="80000"/>
              </a:lnSpc>
              <a:buClr>
                <a:srgbClr val="800000"/>
              </a:buClr>
              <a:buFontTx/>
              <a:buChar char="•"/>
              <a:defRPr/>
            </a:pPr>
            <a:r>
              <a:rPr lang="en-US" sz="2100" b="1" dirty="0">
                <a:solidFill>
                  <a:schemeClr val="accent4">
                    <a:lumMod val="75000"/>
                  </a:schemeClr>
                </a:solidFill>
              </a:rPr>
              <a:t>It slows cardiac conduction</a:t>
            </a:r>
            <a:r>
              <a:rPr lang="en-US" sz="2100" dirty="0">
                <a:solidFill>
                  <a:schemeClr val="accent4">
                    <a:lumMod val="75000"/>
                  </a:schemeClr>
                </a:solidFill>
              </a:rPr>
              <a:t>, works as Ca</a:t>
            </a:r>
            <a:r>
              <a:rPr lang="en-US" sz="2100" baseline="30000" dirty="0">
                <a:solidFill>
                  <a:schemeClr val="accent4">
                    <a:lumMod val="75000"/>
                  </a:schemeClr>
                </a:solidFill>
              </a:rPr>
              <a:t>2+</a:t>
            </a:r>
            <a:r>
              <a:rPr lang="en-US" sz="2100" dirty="0">
                <a:solidFill>
                  <a:schemeClr val="accent4">
                    <a:lumMod val="75000"/>
                  </a:schemeClr>
                </a:solidFill>
              </a:rPr>
              <a:t> channel blocker, and as a weak β-adrenergic blocker;</a:t>
            </a:r>
          </a:p>
          <a:p>
            <a:pPr marL="419100" indent="-382588" algn="ctr" eaLnBrk="1" hangingPunct="1">
              <a:lnSpc>
                <a:spcPct val="80000"/>
              </a:lnSpc>
              <a:buClr>
                <a:srgbClr val="800000"/>
              </a:buClr>
              <a:buFont typeface="Wingdings" pitchFamily="2" charset="2"/>
              <a:buNone/>
              <a:defRPr/>
            </a:pPr>
            <a:r>
              <a:rPr lang="en-US" sz="2100" b="1" i="1" u="sng" dirty="0">
                <a:solidFill>
                  <a:schemeClr val="accent4">
                    <a:lumMod val="75000"/>
                  </a:schemeClr>
                </a:solidFill>
              </a:rPr>
              <a:t>TOXICITY:</a:t>
            </a:r>
            <a:endParaRPr lang="en-US" sz="2100" b="1" u="sng" dirty="0">
              <a:solidFill>
                <a:schemeClr val="accent4">
                  <a:lumMod val="75000"/>
                </a:schemeClr>
              </a:solidFill>
            </a:endParaRPr>
          </a:p>
          <a:p>
            <a:pPr marL="419100" indent="-382588" eaLnBrk="1" hangingPunct="1">
              <a:lnSpc>
                <a:spcPct val="80000"/>
              </a:lnSpc>
              <a:buClr>
                <a:srgbClr val="800000"/>
              </a:buClr>
              <a:buFont typeface="Wingdings" pitchFamily="2" charset="2"/>
              <a:buChar char="Ø"/>
              <a:defRPr/>
            </a:pPr>
            <a:r>
              <a:rPr lang="en-US" sz="2100" dirty="0">
                <a:solidFill>
                  <a:schemeClr val="accent4">
                    <a:lumMod val="75000"/>
                  </a:schemeClr>
                </a:solidFill>
              </a:rPr>
              <a:t>Most common include </a:t>
            </a:r>
            <a:r>
              <a:rPr lang="en-US" sz="2100" b="1" dirty="0">
                <a:solidFill>
                  <a:schemeClr val="accent4">
                    <a:lumMod val="75000"/>
                  </a:schemeClr>
                </a:solidFill>
              </a:rPr>
              <a:t>GI intolerance, tremors, ataxia, dizziness, and hyper-or </a:t>
            </a:r>
            <a:r>
              <a:rPr lang="en-US" sz="2100" b="1" dirty="0" err="1">
                <a:solidFill>
                  <a:schemeClr val="accent4">
                    <a:lumMod val="75000"/>
                  </a:schemeClr>
                </a:solidFill>
              </a:rPr>
              <a:t>hypothyrodism</a:t>
            </a:r>
            <a:r>
              <a:rPr lang="en-US" sz="2100" b="1" dirty="0">
                <a:solidFill>
                  <a:schemeClr val="accent4">
                    <a:lumMod val="75000"/>
                  </a:schemeClr>
                </a:solidFill>
              </a:rPr>
              <a:t>;</a:t>
            </a:r>
          </a:p>
          <a:p>
            <a:pPr marL="419100" indent="-382588" eaLnBrk="1" hangingPunct="1">
              <a:lnSpc>
                <a:spcPct val="80000"/>
              </a:lnSpc>
              <a:buClr>
                <a:srgbClr val="800000"/>
              </a:buClr>
              <a:buFont typeface="Wingdings" pitchFamily="2" charset="2"/>
              <a:buChar char="Ø"/>
              <a:defRPr/>
            </a:pPr>
            <a:r>
              <a:rPr lang="en-US" sz="2100" dirty="0">
                <a:solidFill>
                  <a:schemeClr val="accent4">
                    <a:lumMod val="75000"/>
                  </a:schemeClr>
                </a:solidFill>
              </a:rPr>
              <a:t>Corneal </a:t>
            </a:r>
            <a:r>
              <a:rPr lang="en-US" sz="2100" dirty="0" err="1">
                <a:solidFill>
                  <a:schemeClr val="accent4">
                    <a:lumMod val="75000"/>
                  </a:schemeClr>
                </a:solidFill>
              </a:rPr>
              <a:t>microdeposits</a:t>
            </a:r>
            <a:r>
              <a:rPr lang="en-US" sz="2100" dirty="0">
                <a:solidFill>
                  <a:schemeClr val="accent4">
                    <a:lumMod val="75000"/>
                  </a:schemeClr>
                </a:solidFill>
              </a:rPr>
              <a:t> may be accompanied with </a:t>
            </a:r>
            <a:r>
              <a:rPr lang="en-US" sz="2100" b="1" dirty="0">
                <a:solidFill>
                  <a:schemeClr val="accent4">
                    <a:lumMod val="75000"/>
                  </a:schemeClr>
                </a:solidFill>
              </a:rPr>
              <a:t>disturbed night vision</a:t>
            </a:r>
            <a:r>
              <a:rPr lang="en-US" sz="2100" dirty="0">
                <a:solidFill>
                  <a:schemeClr val="accent4">
                    <a:lumMod val="75000"/>
                  </a:schemeClr>
                </a:solidFill>
              </a:rPr>
              <a:t>;</a:t>
            </a:r>
          </a:p>
          <a:p>
            <a:pPr marL="419100" indent="-382588" eaLnBrk="1" hangingPunct="1">
              <a:lnSpc>
                <a:spcPct val="80000"/>
              </a:lnSpc>
              <a:buClr>
                <a:srgbClr val="800000"/>
              </a:buClr>
              <a:buFont typeface="Wingdings" pitchFamily="2" charset="2"/>
              <a:buChar char="Ø"/>
              <a:defRPr/>
            </a:pPr>
            <a:r>
              <a:rPr lang="en-US" sz="2100" dirty="0">
                <a:solidFill>
                  <a:schemeClr val="accent4">
                    <a:lumMod val="75000"/>
                  </a:schemeClr>
                </a:solidFill>
              </a:rPr>
              <a:t>Others: liver toxicity, photosensitivity, </a:t>
            </a:r>
            <a:r>
              <a:rPr lang="en-US" sz="2100" b="1" dirty="0">
                <a:solidFill>
                  <a:schemeClr val="accent4">
                    <a:lumMod val="75000"/>
                  </a:schemeClr>
                </a:solidFill>
              </a:rPr>
              <a:t>gray facial discoloration</a:t>
            </a:r>
            <a:r>
              <a:rPr lang="en-US" sz="2100" dirty="0">
                <a:solidFill>
                  <a:schemeClr val="accent4">
                    <a:lumMod val="75000"/>
                  </a:schemeClr>
                </a:solidFill>
              </a:rPr>
              <a:t>, neuropathy, muscle weakness, and weight loss;</a:t>
            </a:r>
          </a:p>
          <a:p>
            <a:pPr marL="419100" indent="-382588" eaLnBrk="1" hangingPunct="1">
              <a:lnSpc>
                <a:spcPct val="80000"/>
              </a:lnSpc>
              <a:buClr>
                <a:srgbClr val="800000"/>
              </a:buClr>
              <a:buFont typeface="Wingdings" pitchFamily="2" charset="2"/>
              <a:buChar char="Ø"/>
              <a:defRPr/>
            </a:pPr>
            <a:r>
              <a:rPr lang="en-US" sz="2100" dirty="0">
                <a:solidFill>
                  <a:schemeClr val="accent4">
                    <a:lumMod val="75000"/>
                  </a:schemeClr>
                </a:solidFill>
              </a:rPr>
              <a:t>The most dangerous side effect is </a:t>
            </a:r>
            <a:r>
              <a:rPr lang="en-US" sz="2100" b="1" i="1" u="sng" dirty="0">
                <a:solidFill>
                  <a:schemeClr val="accent4">
                    <a:lumMod val="75000"/>
                  </a:schemeClr>
                </a:solidFill>
              </a:rPr>
              <a:t>pulmonary fibrosis</a:t>
            </a:r>
            <a:r>
              <a:rPr lang="en-US" sz="2100" u="sng" dirty="0">
                <a:solidFill>
                  <a:schemeClr val="accent4">
                    <a:lumMod val="75000"/>
                  </a:schemeClr>
                </a:solidFill>
              </a:rPr>
              <a:t> </a:t>
            </a:r>
            <a:r>
              <a:rPr lang="en-US" sz="2100" dirty="0">
                <a:solidFill>
                  <a:schemeClr val="accent4">
                    <a:lumMod val="75000"/>
                  </a:schemeClr>
                </a:solidFill>
              </a:rPr>
              <a:t>which occurs in       2-5% of the patients.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xmlns="" id="{82595CA4-B222-497C-96FD-FED077226E4D}"/>
              </a:ext>
            </a:extLst>
          </p:cNvPr>
          <p:cNvSpPr>
            <a:spLocks noGrp="1" noChangeArrowheads="1"/>
          </p:cNvSpPr>
          <p:nvPr>
            <p:ph idx="4294967295"/>
          </p:nvPr>
        </p:nvSpPr>
        <p:spPr>
          <a:xfrm>
            <a:off x="0" y="228600"/>
            <a:ext cx="9144000" cy="4191000"/>
          </a:xfrm>
        </p:spPr>
        <p:txBody>
          <a:bodyPr/>
          <a:lstStyle/>
          <a:p>
            <a:pPr marL="419100" indent="-382588" algn="ctr" eaLnBrk="1" hangingPunct="1">
              <a:lnSpc>
                <a:spcPct val="80000"/>
              </a:lnSpc>
              <a:buFont typeface="Wingdings" pitchFamily="2" charset="2"/>
              <a:buNone/>
              <a:defRPr/>
            </a:pPr>
            <a:r>
              <a:rPr lang="en-US" sz="3000" b="1" i="1" u="sng" dirty="0" err="1">
                <a:solidFill>
                  <a:schemeClr val="accent4">
                    <a:lumMod val="75000"/>
                  </a:schemeClr>
                </a:solidFill>
                <a:effectLst>
                  <a:outerShdw blurRad="38100" dist="38100" dir="2700000" algn="tl">
                    <a:srgbClr val="000000">
                      <a:alpha val="43137"/>
                    </a:srgbClr>
                  </a:outerShdw>
                </a:effectLst>
              </a:rPr>
              <a:t>Sotalol</a:t>
            </a:r>
            <a:r>
              <a:rPr lang="en-US" sz="3000" b="1" i="1" u="sng" dirty="0">
                <a:solidFill>
                  <a:schemeClr val="accent4">
                    <a:lumMod val="75000"/>
                  </a:schemeClr>
                </a:solidFill>
                <a:effectLst>
                  <a:outerShdw blurRad="38100" dist="38100" dir="2700000" algn="tl">
                    <a:srgbClr val="000000">
                      <a:alpha val="43137"/>
                    </a:srgbClr>
                  </a:outerShdw>
                </a:effectLst>
              </a:rPr>
              <a:t> (</a:t>
            </a:r>
            <a:r>
              <a:rPr lang="en-US" sz="3000" b="1" i="1" u="sng" dirty="0" err="1">
                <a:solidFill>
                  <a:schemeClr val="accent4">
                    <a:lumMod val="75000"/>
                  </a:schemeClr>
                </a:solidFill>
                <a:effectLst>
                  <a:outerShdw blurRad="38100" dist="38100" dir="2700000" algn="tl">
                    <a:srgbClr val="000000">
                      <a:alpha val="43137"/>
                    </a:srgbClr>
                  </a:outerShdw>
                </a:effectLst>
              </a:rPr>
              <a:t>Sotacor</a:t>
            </a:r>
            <a:r>
              <a:rPr lang="en-US" sz="3000" b="1" i="1" u="sng" dirty="0">
                <a:solidFill>
                  <a:schemeClr val="accent4">
                    <a:lumMod val="75000"/>
                  </a:schemeClr>
                </a:solidFill>
                <a:effectLst>
                  <a:outerShdw blurRad="38100" dist="38100" dir="2700000" algn="tl">
                    <a:srgbClr val="000000">
                      <a:alpha val="43137"/>
                    </a:srgbClr>
                  </a:outerShdw>
                </a:effectLst>
              </a:rPr>
              <a:t>)</a:t>
            </a:r>
            <a:endParaRPr lang="en-US" sz="3000" b="1" dirty="0">
              <a:solidFill>
                <a:schemeClr val="accent4">
                  <a:lumMod val="75000"/>
                </a:schemeClr>
              </a:solidFill>
              <a:effectLst>
                <a:outerShdw blurRad="38100" dist="38100" dir="2700000" algn="tl">
                  <a:srgbClr val="000000">
                    <a:alpha val="43137"/>
                  </a:srgbClr>
                </a:outerShdw>
              </a:effectLst>
            </a:endParaRPr>
          </a:p>
          <a:p>
            <a:pPr marL="419100" indent="-382588" eaLnBrk="1" hangingPunct="1">
              <a:lnSpc>
                <a:spcPct val="80000"/>
              </a:lnSpc>
              <a:buFont typeface="Arial" charset="0"/>
              <a:buChar char="•"/>
              <a:defRPr/>
            </a:pPr>
            <a:r>
              <a:rPr lang="en-US" sz="2600" dirty="0" err="1">
                <a:solidFill>
                  <a:schemeClr val="accent4">
                    <a:lumMod val="75000"/>
                  </a:schemeClr>
                </a:solidFill>
              </a:rPr>
              <a:t>Sotalol</a:t>
            </a:r>
            <a:r>
              <a:rPr lang="en-US" sz="2600" dirty="0">
                <a:solidFill>
                  <a:schemeClr val="accent4">
                    <a:lumMod val="75000"/>
                  </a:schemeClr>
                </a:solidFill>
              </a:rPr>
              <a:t> also </a:t>
            </a:r>
            <a:r>
              <a:rPr lang="en-US" sz="2600" b="1" dirty="0">
                <a:solidFill>
                  <a:schemeClr val="accent4">
                    <a:lumMod val="75000"/>
                  </a:schemeClr>
                </a:solidFill>
              </a:rPr>
              <a:t>prolongs the duration of action potential</a:t>
            </a:r>
            <a:r>
              <a:rPr lang="en-US" sz="2600" dirty="0">
                <a:solidFill>
                  <a:schemeClr val="accent4">
                    <a:lumMod val="75000"/>
                  </a:schemeClr>
                </a:solidFill>
              </a:rPr>
              <a:t> and </a:t>
            </a:r>
            <a:r>
              <a:rPr lang="en-US" sz="2600" b="1" dirty="0">
                <a:solidFill>
                  <a:schemeClr val="accent4">
                    <a:lumMod val="75000"/>
                  </a:schemeClr>
                </a:solidFill>
              </a:rPr>
              <a:t>refractoriness</a:t>
            </a:r>
            <a:r>
              <a:rPr lang="en-US" sz="2600" dirty="0">
                <a:solidFill>
                  <a:schemeClr val="accent4">
                    <a:lumMod val="75000"/>
                  </a:schemeClr>
                </a:solidFill>
              </a:rPr>
              <a:t> in all cardiac tissues (by action of K</a:t>
            </a:r>
            <a:r>
              <a:rPr lang="en-US" sz="2600" baseline="30000" dirty="0">
                <a:solidFill>
                  <a:schemeClr val="accent4">
                    <a:lumMod val="75000"/>
                  </a:schemeClr>
                </a:solidFill>
              </a:rPr>
              <a:t>+</a:t>
            </a:r>
            <a:r>
              <a:rPr lang="en-US" sz="2600" dirty="0">
                <a:solidFill>
                  <a:schemeClr val="accent4">
                    <a:lumMod val="75000"/>
                  </a:schemeClr>
                </a:solidFill>
              </a:rPr>
              <a:t>  blockade); </a:t>
            </a:r>
          </a:p>
          <a:p>
            <a:pPr marL="419100" indent="-382588" eaLnBrk="1" hangingPunct="1">
              <a:lnSpc>
                <a:spcPct val="80000"/>
              </a:lnSpc>
              <a:buFont typeface="Arial" charset="0"/>
              <a:buChar char="•"/>
              <a:defRPr/>
            </a:pPr>
            <a:r>
              <a:rPr lang="en-US" sz="2600" dirty="0" err="1">
                <a:solidFill>
                  <a:schemeClr val="accent4">
                    <a:lumMod val="75000"/>
                  </a:schemeClr>
                </a:solidFill>
              </a:rPr>
              <a:t>Sotalol</a:t>
            </a:r>
            <a:r>
              <a:rPr lang="en-US" sz="2600" dirty="0">
                <a:solidFill>
                  <a:schemeClr val="accent4">
                    <a:lumMod val="75000"/>
                  </a:schemeClr>
                </a:solidFill>
              </a:rPr>
              <a:t> </a:t>
            </a:r>
            <a:r>
              <a:rPr lang="en-US" sz="2600" b="1" dirty="0">
                <a:solidFill>
                  <a:schemeClr val="accent4">
                    <a:lumMod val="75000"/>
                  </a:schemeClr>
                </a:solidFill>
              </a:rPr>
              <a:t>suppresses Phase 4</a:t>
            </a:r>
            <a:r>
              <a:rPr lang="en-US" sz="2600" dirty="0">
                <a:solidFill>
                  <a:schemeClr val="accent4">
                    <a:lumMod val="75000"/>
                  </a:schemeClr>
                </a:solidFill>
              </a:rPr>
              <a:t> spontaneous depolarization and possibly </a:t>
            </a:r>
            <a:r>
              <a:rPr lang="en-US" sz="2600" b="1" dirty="0">
                <a:solidFill>
                  <a:schemeClr val="accent4">
                    <a:lumMod val="75000"/>
                  </a:schemeClr>
                </a:solidFill>
              </a:rPr>
              <a:t>producing severe sinus </a:t>
            </a:r>
            <a:r>
              <a:rPr lang="en-US" sz="2600" b="1" dirty="0" err="1">
                <a:solidFill>
                  <a:schemeClr val="accent4">
                    <a:lumMod val="75000"/>
                  </a:schemeClr>
                </a:solidFill>
              </a:rPr>
              <a:t>bradycardia</a:t>
            </a:r>
            <a:r>
              <a:rPr lang="en-US" sz="2600" dirty="0">
                <a:solidFill>
                  <a:schemeClr val="accent4">
                    <a:lumMod val="75000"/>
                  </a:schemeClr>
                </a:solidFill>
              </a:rPr>
              <a:t> (by </a:t>
            </a:r>
            <a:r>
              <a:rPr lang="el-GR" sz="2600" dirty="0">
                <a:solidFill>
                  <a:schemeClr val="accent4">
                    <a:lumMod val="75000"/>
                  </a:schemeClr>
                </a:solidFill>
              </a:rPr>
              <a:t>β</a:t>
            </a:r>
            <a:r>
              <a:rPr lang="en-US" sz="2600" dirty="0">
                <a:solidFill>
                  <a:schemeClr val="accent4">
                    <a:lumMod val="75000"/>
                  </a:schemeClr>
                </a:solidFill>
              </a:rPr>
              <a:t> blockade action);</a:t>
            </a:r>
          </a:p>
          <a:p>
            <a:pPr marL="419100" indent="-382588" eaLnBrk="1" hangingPunct="1">
              <a:lnSpc>
                <a:spcPct val="80000"/>
              </a:lnSpc>
              <a:buFont typeface="Arial" charset="0"/>
              <a:buChar char="•"/>
              <a:defRPr/>
            </a:pPr>
            <a:r>
              <a:rPr lang="en-US" sz="2600" dirty="0">
                <a:solidFill>
                  <a:schemeClr val="accent4">
                    <a:lumMod val="75000"/>
                  </a:schemeClr>
                </a:solidFill>
              </a:rPr>
              <a:t>The </a:t>
            </a:r>
            <a:r>
              <a:rPr lang="en-US" sz="2600" b="1" dirty="0">
                <a:solidFill>
                  <a:schemeClr val="accent4">
                    <a:lumMod val="75000"/>
                  </a:schemeClr>
                </a:solidFill>
              </a:rPr>
              <a:t>β-adrenergic blockade</a:t>
            </a:r>
            <a:r>
              <a:rPr lang="en-US" sz="2600" dirty="0">
                <a:solidFill>
                  <a:schemeClr val="accent4">
                    <a:lumMod val="75000"/>
                  </a:schemeClr>
                </a:solidFill>
              </a:rPr>
              <a:t> combined with prolonged action potential duration may be of </a:t>
            </a:r>
            <a:r>
              <a:rPr lang="en-US" sz="2600" b="1" dirty="0">
                <a:solidFill>
                  <a:schemeClr val="accent4">
                    <a:lumMod val="75000"/>
                  </a:schemeClr>
                </a:solidFill>
              </a:rPr>
              <a:t>special efficacy in prevention of sustained ventricular tachycardia;</a:t>
            </a:r>
          </a:p>
          <a:p>
            <a:pPr marL="419100" indent="-382588" eaLnBrk="1" hangingPunct="1">
              <a:lnSpc>
                <a:spcPct val="80000"/>
              </a:lnSpc>
              <a:buFont typeface="Arial" charset="0"/>
              <a:buChar char="•"/>
              <a:defRPr/>
            </a:pPr>
            <a:r>
              <a:rPr lang="en-US" sz="2600" dirty="0">
                <a:solidFill>
                  <a:schemeClr val="accent4">
                    <a:lumMod val="75000"/>
                  </a:schemeClr>
                </a:solidFill>
              </a:rPr>
              <a:t>It may </a:t>
            </a:r>
            <a:r>
              <a:rPr lang="en-US" sz="2600" b="1" dirty="0">
                <a:solidFill>
                  <a:schemeClr val="accent4">
                    <a:lumMod val="75000"/>
                  </a:schemeClr>
                </a:solidFill>
              </a:rPr>
              <a:t>induce the polymorphic </a:t>
            </a:r>
            <a:r>
              <a:rPr lang="en-US" sz="2600" b="1" dirty="0" err="1">
                <a:solidFill>
                  <a:schemeClr val="accent4">
                    <a:lumMod val="75000"/>
                  </a:schemeClr>
                </a:solidFill>
              </a:rPr>
              <a:t>torsades</a:t>
            </a:r>
            <a:r>
              <a:rPr lang="en-US" sz="2600" b="1" dirty="0">
                <a:solidFill>
                  <a:schemeClr val="accent4">
                    <a:lumMod val="75000"/>
                  </a:schemeClr>
                </a:solidFill>
              </a:rPr>
              <a:t> de pointes ventricular tachycardia</a:t>
            </a:r>
            <a:r>
              <a:rPr lang="en-US" sz="2600" dirty="0">
                <a:solidFill>
                  <a:schemeClr val="accent4">
                    <a:lumMod val="75000"/>
                  </a:schemeClr>
                </a:solidFill>
              </a:rPr>
              <a:t> (because it increases ERP).</a:t>
            </a:r>
            <a:endParaRPr lang="en-US" sz="2600" b="1" i="1" u="sng" dirty="0">
              <a:solidFill>
                <a:schemeClr val="accent4">
                  <a:lumMod val="75000"/>
                </a:schemeClr>
              </a:solidFill>
            </a:endParaRPr>
          </a:p>
        </p:txBody>
      </p:sp>
      <p:sp>
        <p:nvSpPr>
          <p:cNvPr id="72707" name="مربع نص 4">
            <a:extLst>
              <a:ext uri="{FF2B5EF4-FFF2-40B4-BE49-F238E27FC236}">
                <a16:creationId xmlns:a16="http://schemas.microsoft.com/office/drawing/2014/main" xmlns="" id="{8B7FC1DA-3D08-4F4B-A2A3-C6035F102404}"/>
              </a:ext>
            </a:extLst>
          </p:cNvPr>
          <p:cNvSpPr txBox="1">
            <a:spLocks noChangeArrowheads="1"/>
          </p:cNvSpPr>
          <p:nvPr/>
        </p:nvSpPr>
        <p:spPr bwMode="auto">
          <a:xfrm>
            <a:off x="152400" y="4191000"/>
            <a:ext cx="7391400" cy="1692275"/>
          </a:xfrm>
          <a:prstGeom prst="rect">
            <a:avLst/>
          </a:prstGeom>
          <a:noFill/>
          <a:ln w="9525">
            <a:noFill/>
            <a:miter lim="800000"/>
            <a:headEnd/>
            <a:tailEnd/>
          </a:ln>
        </p:spPr>
        <p:txBody>
          <a:bodyPr>
            <a:spAutoFit/>
          </a:bodyPr>
          <a:lstStyle/>
          <a:p>
            <a:pPr>
              <a:defRPr/>
            </a:pPr>
            <a:r>
              <a:rPr lang="en-US" sz="2400" b="1" u="sng" dirty="0" err="1">
                <a:solidFill>
                  <a:schemeClr val="accent4">
                    <a:lumMod val="75000"/>
                  </a:schemeClr>
                </a:solidFill>
                <a:effectLst>
                  <a:outerShdw blurRad="38100" dist="38100" dir="2700000" algn="tl">
                    <a:srgbClr val="000000">
                      <a:alpha val="43137"/>
                    </a:srgbClr>
                  </a:outerShdw>
                </a:effectLst>
                <a:latin typeface="Arial" charset="0"/>
                <a:cs typeface="Arial" charset="0"/>
              </a:rPr>
              <a:t>Ibutilide</a:t>
            </a:r>
            <a:endParaRPr lang="en-US" sz="2400" b="1" u="sng" dirty="0">
              <a:solidFill>
                <a:schemeClr val="accent4">
                  <a:lumMod val="75000"/>
                </a:schemeClr>
              </a:solidFill>
              <a:effectLst>
                <a:outerShdw blurRad="38100" dist="38100" dir="2700000" algn="tl">
                  <a:srgbClr val="000000">
                    <a:alpha val="43137"/>
                  </a:srgbClr>
                </a:outerShdw>
              </a:effectLst>
              <a:latin typeface="Arial" charset="0"/>
              <a:cs typeface="Arial" charset="0"/>
            </a:endParaRPr>
          </a:p>
          <a:p>
            <a:pPr algn="l">
              <a:buFont typeface="Wingdings" pitchFamily="2" charset="2"/>
              <a:buChar char="v"/>
              <a:defRPr/>
            </a:pPr>
            <a:r>
              <a:rPr lang="en-US" sz="2000" dirty="0">
                <a:solidFill>
                  <a:schemeClr val="accent4">
                    <a:lumMod val="75000"/>
                  </a:schemeClr>
                </a:solidFill>
                <a:latin typeface="Arial" charset="0"/>
                <a:cs typeface="Arial" charset="0"/>
              </a:rPr>
              <a:t>Used in </a:t>
            </a:r>
            <a:r>
              <a:rPr lang="en-US" sz="2000" dirty="0" err="1">
                <a:solidFill>
                  <a:schemeClr val="accent4">
                    <a:lumMod val="75000"/>
                  </a:schemeClr>
                </a:solidFill>
                <a:latin typeface="Arial" charset="0"/>
                <a:cs typeface="Arial" charset="0"/>
              </a:rPr>
              <a:t>atrial</a:t>
            </a:r>
            <a:r>
              <a:rPr lang="en-US" sz="2000" dirty="0">
                <a:solidFill>
                  <a:schemeClr val="accent4">
                    <a:lumMod val="75000"/>
                  </a:schemeClr>
                </a:solidFill>
                <a:latin typeface="Arial" charset="0"/>
                <a:cs typeface="Arial" charset="0"/>
              </a:rPr>
              <a:t> fibrillation or flutter;</a:t>
            </a:r>
          </a:p>
          <a:p>
            <a:pPr algn="l">
              <a:buFont typeface="Wingdings" pitchFamily="2" charset="2"/>
              <a:buChar char="v"/>
              <a:defRPr/>
            </a:pPr>
            <a:r>
              <a:rPr lang="en-US" sz="2000" dirty="0">
                <a:solidFill>
                  <a:schemeClr val="accent4">
                    <a:lumMod val="75000"/>
                  </a:schemeClr>
                </a:solidFill>
                <a:latin typeface="Arial" charset="0"/>
                <a:cs typeface="Arial" charset="0"/>
              </a:rPr>
              <a:t>IV administration;</a:t>
            </a:r>
          </a:p>
          <a:p>
            <a:pPr algn="l">
              <a:buFont typeface="Wingdings" pitchFamily="2" charset="2"/>
              <a:buChar char="v"/>
              <a:defRPr/>
            </a:pPr>
            <a:r>
              <a:rPr lang="en-US" sz="2000" dirty="0">
                <a:solidFill>
                  <a:schemeClr val="accent4">
                    <a:lumMod val="75000"/>
                  </a:schemeClr>
                </a:solidFill>
                <a:latin typeface="Arial" charset="0"/>
                <a:cs typeface="Arial" charset="0"/>
              </a:rPr>
              <a:t>May lead to </a:t>
            </a:r>
            <a:r>
              <a:rPr lang="en-US" sz="2000" dirty="0" err="1">
                <a:solidFill>
                  <a:schemeClr val="accent4">
                    <a:lumMod val="75000"/>
                  </a:schemeClr>
                </a:solidFill>
                <a:latin typeface="Arial" charset="0"/>
                <a:cs typeface="Arial" charset="0"/>
              </a:rPr>
              <a:t>torsade</a:t>
            </a:r>
            <a:r>
              <a:rPr lang="en-US" sz="2000" dirty="0">
                <a:solidFill>
                  <a:schemeClr val="accent4">
                    <a:lumMod val="75000"/>
                  </a:schemeClr>
                </a:solidFill>
                <a:latin typeface="Arial" charset="0"/>
                <a:cs typeface="Arial" charset="0"/>
              </a:rPr>
              <a:t> de pointes;</a:t>
            </a:r>
          </a:p>
          <a:p>
            <a:pPr algn="l">
              <a:buFont typeface="Wingdings" pitchFamily="2" charset="2"/>
              <a:buChar char="v"/>
              <a:defRPr/>
            </a:pPr>
            <a:r>
              <a:rPr lang="en-US" sz="2000" dirty="0">
                <a:solidFill>
                  <a:schemeClr val="accent4">
                    <a:lumMod val="75000"/>
                  </a:schemeClr>
                </a:solidFill>
                <a:latin typeface="Arial" charset="0"/>
                <a:cs typeface="Arial" charset="0"/>
              </a:rPr>
              <a:t>Only drug in class three that possess </a:t>
            </a:r>
            <a:r>
              <a:rPr lang="en-US" sz="2000" u="sng" dirty="0">
                <a:solidFill>
                  <a:schemeClr val="accent4">
                    <a:lumMod val="75000"/>
                  </a:schemeClr>
                </a:solidFill>
                <a:latin typeface="Arial" charset="0"/>
                <a:cs typeface="Arial" charset="0"/>
              </a:rPr>
              <a:t>pure</a:t>
            </a:r>
            <a:r>
              <a:rPr lang="en-US" sz="2000" dirty="0">
                <a:solidFill>
                  <a:schemeClr val="accent4">
                    <a:lumMod val="75000"/>
                  </a:schemeClr>
                </a:solidFill>
                <a:latin typeface="Arial" charset="0"/>
                <a:cs typeface="Arial" charset="0"/>
              </a:rPr>
              <a:t> K</a:t>
            </a:r>
            <a:r>
              <a:rPr lang="en-US" sz="2000" baseline="30000" dirty="0">
                <a:solidFill>
                  <a:schemeClr val="accent4">
                    <a:lumMod val="75000"/>
                  </a:schemeClr>
                </a:solidFill>
                <a:latin typeface="Arial" charset="0"/>
                <a:cs typeface="Arial" charset="0"/>
              </a:rPr>
              <a:t>+</a:t>
            </a:r>
            <a:r>
              <a:rPr lang="en-US" sz="2000" dirty="0">
                <a:solidFill>
                  <a:schemeClr val="accent4">
                    <a:lumMod val="75000"/>
                  </a:schemeClr>
                </a:solidFill>
                <a:latin typeface="Arial" charset="0"/>
                <a:cs typeface="Arial" charset="0"/>
              </a:rPr>
              <a:t>  blockade.</a:t>
            </a:r>
            <a:endParaRPr lang="ar-SA" sz="2000" dirty="0">
              <a:solidFill>
                <a:schemeClr val="accent4">
                  <a:lumMod val="75000"/>
                </a:schemeClr>
              </a:solidFill>
              <a:latin typeface="Arial" charset="0"/>
              <a:cs typeface="Arial" charset="0"/>
            </a:endParaRPr>
          </a:p>
        </p:txBody>
      </p:sp>
      <p:pic>
        <p:nvPicPr>
          <p:cNvPr id="47108" name="Picture 4" descr="загруженное (3)">
            <a:extLst>
              <a:ext uri="{FF2B5EF4-FFF2-40B4-BE49-F238E27FC236}">
                <a16:creationId xmlns:a16="http://schemas.microsoft.com/office/drawing/2014/main" xmlns="" id="{B8C6D257-75C3-4DFA-BC84-771519B68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958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4F7E7B3A-012A-4F1A-AE7E-42450E446473}"/>
              </a:ext>
            </a:extLst>
          </p:cNvPr>
          <p:cNvSpPr>
            <a:spLocks noGrp="1" noChangeArrowheads="1"/>
          </p:cNvSpPr>
          <p:nvPr>
            <p:ph type="title" idx="4294967295"/>
          </p:nvPr>
        </p:nvSpPr>
        <p:spPr>
          <a:xfrm>
            <a:off x="0" y="0"/>
            <a:ext cx="9144000" cy="1143000"/>
          </a:xfrm>
          <a:solidFill>
            <a:schemeClr val="accent4">
              <a:lumMod val="60000"/>
              <a:lumOff val="40000"/>
            </a:schemeClr>
          </a:solidFill>
        </p:spPr>
        <p:txBody>
          <a:bodyPr lIns="45720" rIns="45720"/>
          <a:lstStyle/>
          <a:p>
            <a:pPr eaLnBrk="1" hangingPunct="1">
              <a:defRPr/>
            </a:pPr>
            <a:r>
              <a:rPr lang="en-US" sz="3300" b="1" u="sng" dirty="0">
                <a:solidFill>
                  <a:schemeClr val="accent4">
                    <a:lumMod val="75000"/>
                  </a:schemeClr>
                </a:solidFill>
              </a:rPr>
              <a:t>Class IV</a:t>
            </a:r>
            <a:r>
              <a:rPr lang="en-US" sz="3300" b="1" dirty="0">
                <a:solidFill>
                  <a:schemeClr val="accent4">
                    <a:lumMod val="75000"/>
                  </a:schemeClr>
                </a:solidFill>
              </a:rPr>
              <a:t> ANTIARRHYTHMIC DRUGS </a:t>
            </a:r>
            <a:br>
              <a:rPr lang="en-US" sz="3300" b="1" dirty="0">
                <a:solidFill>
                  <a:schemeClr val="accent4">
                    <a:lumMod val="75000"/>
                  </a:schemeClr>
                </a:solidFill>
              </a:rPr>
            </a:br>
            <a:r>
              <a:rPr lang="en-US" sz="3300" b="1" dirty="0">
                <a:solidFill>
                  <a:schemeClr val="accent4">
                    <a:lumMod val="75000"/>
                  </a:schemeClr>
                </a:solidFill>
              </a:rPr>
              <a:t>(Calcium Channel Blockers)</a:t>
            </a:r>
          </a:p>
        </p:txBody>
      </p:sp>
      <p:sp>
        <p:nvSpPr>
          <p:cNvPr id="73731" name="Rectangle 3">
            <a:extLst>
              <a:ext uri="{FF2B5EF4-FFF2-40B4-BE49-F238E27FC236}">
                <a16:creationId xmlns:a16="http://schemas.microsoft.com/office/drawing/2014/main" xmlns="" id="{6FFB483F-E237-4566-BE10-70848F894F34}"/>
              </a:ext>
            </a:extLst>
          </p:cNvPr>
          <p:cNvSpPr>
            <a:spLocks noGrp="1" noChangeArrowheads="1"/>
          </p:cNvSpPr>
          <p:nvPr>
            <p:ph idx="4294967295"/>
          </p:nvPr>
        </p:nvSpPr>
        <p:spPr>
          <a:xfrm>
            <a:off x="0" y="1143000"/>
            <a:ext cx="6019800" cy="3124200"/>
          </a:xfrm>
        </p:spPr>
        <p:txBody>
          <a:bodyPr/>
          <a:lstStyle/>
          <a:p>
            <a:pPr marL="419100" indent="-382588" eaLnBrk="1" hangingPunct="1">
              <a:lnSpc>
                <a:spcPct val="90000"/>
              </a:lnSpc>
              <a:buClr>
                <a:schemeClr val="folHlink"/>
              </a:buClr>
              <a:buFont typeface="Wingdings" pitchFamily="2" charset="2"/>
              <a:buChar char="v"/>
              <a:defRPr/>
            </a:pPr>
            <a:r>
              <a:rPr lang="en-US" sz="1800" dirty="0">
                <a:solidFill>
                  <a:schemeClr val="accent4">
                    <a:lumMod val="75000"/>
                  </a:schemeClr>
                </a:solidFill>
              </a:rPr>
              <a:t>Calcium channel blockers </a:t>
            </a:r>
            <a:r>
              <a:rPr lang="en-US" sz="1800" b="1" dirty="0">
                <a:solidFill>
                  <a:schemeClr val="accent4">
                    <a:lumMod val="75000"/>
                  </a:schemeClr>
                </a:solidFill>
              </a:rPr>
              <a:t>decrease inward Ca</a:t>
            </a:r>
            <a:r>
              <a:rPr lang="en-US" sz="1800" b="1" baseline="30000" dirty="0">
                <a:solidFill>
                  <a:schemeClr val="accent4">
                    <a:lumMod val="75000"/>
                  </a:schemeClr>
                </a:solidFill>
              </a:rPr>
              <a:t>2+</a:t>
            </a:r>
            <a:r>
              <a:rPr lang="en-US" sz="1800" dirty="0">
                <a:solidFill>
                  <a:schemeClr val="accent4">
                    <a:lumMod val="75000"/>
                  </a:schemeClr>
                </a:solidFill>
              </a:rPr>
              <a:t> currents resulting in a </a:t>
            </a:r>
            <a:r>
              <a:rPr lang="en-US" sz="1800" b="1" dirty="0">
                <a:solidFill>
                  <a:schemeClr val="accent4">
                    <a:lumMod val="75000"/>
                  </a:schemeClr>
                </a:solidFill>
              </a:rPr>
              <a:t>decrease of phase 4</a:t>
            </a:r>
            <a:r>
              <a:rPr lang="en-US" sz="1800" dirty="0">
                <a:solidFill>
                  <a:schemeClr val="accent4">
                    <a:lumMod val="75000"/>
                  </a:schemeClr>
                </a:solidFill>
              </a:rPr>
              <a:t> spontaneous depolarization (SA node);</a:t>
            </a:r>
          </a:p>
          <a:p>
            <a:pPr marL="419100" indent="-382588" eaLnBrk="1" hangingPunct="1">
              <a:lnSpc>
                <a:spcPct val="90000"/>
              </a:lnSpc>
              <a:buClr>
                <a:schemeClr val="folHlink"/>
              </a:buClr>
              <a:buFont typeface="Wingdings" pitchFamily="2" charset="2"/>
              <a:buChar char="v"/>
              <a:defRPr/>
            </a:pPr>
            <a:r>
              <a:rPr lang="en-US" sz="1800" dirty="0">
                <a:solidFill>
                  <a:schemeClr val="accent4">
                    <a:lumMod val="75000"/>
                  </a:schemeClr>
                </a:solidFill>
              </a:rPr>
              <a:t>They </a:t>
            </a:r>
            <a:r>
              <a:rPr lang="en-US" sz="1800" b="1" dirty="0">
                <a:solidFill>
                  <a:schemeClr val="accent4">
                    <a:lumMod val="75000"/>
                  </a:schemeClr>
                </a:solidFill>
              </a:rPr>
              <a:t>slow conductance in Ca</a:t>
            </a:r>
            <a:r>
              <a:rPr lang="en-US" sz="1800" b="1" baseline="30000" dirty="0">
                <a:solidFill>
                  <a:schemeClr val="accent4">
                    <a:lumMod val="75000"/>
                  </a:schemeClr>
                </a:solidFill>
              </a:rPr>
              <a:t>2+</a:t>
            </a:r>
            <a:r>
              <a:rPr lang="en-US" sz="1800" b="1" dirty="0">
                <a:solidFill>
                  <a:schemeClr val="accent4">
                    <a:lumMod val="75000"/>
                  </a:schemeClr>
                </a:solidFill>
              </a:rPr>
              <a:t> current-dependent tissues</a:t>
            </a:r>
            <a:r>
              <a:rPr lang="en-US" sz="1800" dirty="0">
                <a:solidFill>
                  <a:schemeClr val="accent4">
                    <a:lumMod val="75000"/>
                  </a:schemeClr>
                </a:solidFill>
              </a:rPr>
              <a:t> like AV node;</a:t>
            </a:r>
          </a:p>
          <a:p>
            <a:pPr marL="419100" indent="-382588" eaLnBrk="1" hangingPunct="1">
              <a:lnSpc>
                <a:spcPct val="90000"/>
              </a:lnSpc>
              <a:buClr>
                <a:schemeClr val="folHlink"/>
              </a:buClr>
              <a:buFont typeface="Wingdings" pitchFamily="2" charset="2"/>
              <a:buChar char="v"/>
              <a:defRPr/>
            </a:pPr>
            <a:r>
              <a:rPr lang="en-US" sz="1800" i="1" dirty="0">
                <a:solidFill>
                  <a:schemeClr val="accent4">
                    <a:lumMod val="75000"/>
                  </a:schemeClr>
                </a:solidFill>
              </a:rPr>
              <a:t>Examples:</a:t>
            </a:r>
            <a:r>
              <a:rPr lang="en-US" sz="1800" dirty="0">
                <a:solidFill>
                  <a:schemeClr val="accent4">
                    <a:lumMod val="75000"/>
                  </a:schemeClr>
                </a:solidFill>
              </a:rPr>
              <a:t> </a:t>
            </a:r>
            <a:r>
              <a:rPr lang="en-US" sz="1800" b="1" dirty="0" err="1">
                <a:solidFill>
                  <a:schemeClr val="accent4">
                    <a:lumMod val="75000"/>
                  </a:schemeClr>
                </a:solidFill>
              </a:rPr>
              <a:t>Verapamil</a:t>
            </a:r>
            <a:r>
              <a:rPr lang="en-US" sz="1800" b="1" dirty="0">
                <a:solidFill>
                  <a:schemeClr val="accent4">
                    <a:lumMod val="75000"/>
                  </a:schemeClr>
                </a:solidFill>
              </a:rPr>
              <a:t> &amp; </a:t>
            </a:r>
            <a:r>
              <a:rPr lang="en-US" sz="1800" b="1" dirty="0" err="1">
                <a:solidFill>
                  <a:schemeClr val="accent4">
                    <a:lumMod val="75000"/>
                  </a:schemeClr>
                </a:solidFill>
              </a:rPr>
              <a:t>Diltiazem</a:t>
            </a:r>
            <a:r>
              <a:rPr lang="en-US" sz="1800" b="1" dirty="0">
                <a:solidFill>
                  <a:schemeClr val="accent4">
                    <a:lumMod val="75000"/>
                  </a:schemeClr>
                </a:solidFill>
              </a:rPr>
              <a:t>.</a:t>
            </a:r>
          </a:p>
          <a:p>
            <a:pPr marL="419100" indent="-382588" eaLnBrk="1" hangingPunct="1">
              <a:lnSpc>
                <a:spcPct val="90000"/>
              </a:lnSpc>
              <a:buClr>
                <a:schemeClr val="folHlink"/>
              </a:buClr>
              <a:buFont typeface="Arial" charset="0"/>
              <a:buNone/>
              <a:defRPr/>
            </a:pPr>
            <a:r>
              <a:rPr lang="en-US" sz="1800" dirty="0">
                <a:solidFill>
                  <a:schemeClr val="accent4">
                    <a:lumMod val="75000"/>
                  </a:schemeClr>
                </a:solidFill>
              </a:rPr>
              <a:t>(Because they act on the heart only and not on blood vessels</a:t>
            </a:r>
            <a:r>
              <a:rPr lang="en-US" sz="2800" dirty="0"/>
              <a:t>)</a:t>
            </a:r>
          </a:p>
          <a:p>
            <a:pPr marL="419100" indent="-382588" algn="ctr" eaLnBrk="1" hangingPunct="1">
              <a:lnSpc>
                <a:spcPct val="90000"/>
              </a:lnSpc>
              <a:buClr>
                <a:schemeClr val="folHlink"/>
              </a:buClr>
              <a:buFont typeface="Wingdings" pitchFamily="2" charset="2"/>
              <a:buNone/>
              <a:defRPr/>
            </a:pPr>
            <a:r>
              <a:rPr lang="en-US" sz="2400" b="1" dirty="0">
                <a:solidFill>
                  <a:schemeClr val="accent4">
                    <a:lumMod val="75000"/>
                  </a:schemeClr>
                </a:solidFill>
              </a:rPr>
              <a:t>!!!</a:t>
            </a:r>
            <a:r>
              <a:rPr lang="en-US" sz="2400" b="1" dirty="0" err="1">
                <a:solidFill>
                  <a:schemeClr val="accent4">
                    <a:lumMod val="75000"/>
                  </a:schemeClr>
                </a:solidFill>
              </a:rPr>
              <a:t>Dihydropyridine</a:t>
            </a:r>
            <a:r>
              <a:rPr lang="en-US" sz="2400" b="1" dirty="0">
                <a:solidFill>
                  <a:schemeClr val="accent4">
                    <a:lumMod val="75000"/>
                  </a:schemeClr>
                </a:solidFill>
              </a:rPr>
              <a:t> family are not used because they only act on blood vessels!!!</a:t>
            </a:r>
          </a:p>
          <a:p>
            <a:pPr marL="419100" indent="-382588" algn="ctr" eaLnBrk="1" hangingPunct="1">
              <a:lnSpc>
                <a:spcPct val="90000"/>
              </a:lnSpc>
              <a:buClr>
                <a:schemeClr val="folHlink"/>
              </a:buClr>
              <a:buFont typeface="Arial" charset="0"/>
              <a:buNone/>
              <a:defRPr/>
            </a:pPr>
            <a:r>
              <a:rPr lang="en-US" sz="2800" b="1" i="1" u="sng" dirty="0">
                <a:solidFill>
                  <a:schemeClr val="accent4">
                    <a:lumMod val="75000"/>
                  </a:schemeClr>
                </a:solidFill>
              </a:rPr>
              <a:t>Mechanism of action of CLASS IV</a:t>
            </a:r>
            <a:endParaRPr lang="en-US" sz="2800" i="1" u="sng" dirty="0">
              <a:solidFill>
                <a:schemeClr val="accent4">
                  <a:lumMod val="75000"/>
                </a:schemeClr>
              </a:solidFill>
            </a:endParaRPr>
          </a:p>
          <a:p>
            <a:pPr marL="419100" indent="-382588" eaLnBrk="1" hangingPunct="1">
              <a:lnSpc>
                <a:spcPct val="90000"/>
              </a:lnSpc>
              <a:buClr>
                <a:schemeClr val="folHlink"/>
              </a:buClr>
              <a:buFont typeface="Wingdings" pitchFamily="2" charset="2"/>
              <a:buNone/>
              <a:defRPr/>
            </a:pPr>
            <a:endParaRPr lang="en-US" dirty="0"/>
          </a:p>
          <a:p>
            <a:pPr marL="419100" indent="-382588" eaLnBrk="1" hangingPunct="1">
              <a:lnSpc>
                <a:spcPct val="90000"/>
              </a:lnSpc>
              <a:buClr>
                <a:schemeClr val="folHlink"/>
              </a:buClr>
              <a:buFont typeface="Wingdings" pitchFamily="2" charset="2"/>
              <a:buNone/>
              <a:defRPr/>
            </a:pPr>
            <a:endParaRPr lang="en-US" dirty="0"/>
          </a:p>
        </p:txBody>
      </p:sp>
      <p:pic>
        <p:nvPicPr>
          <p:cNvPr id="48132" name="Picture 2">
            <a:extLst>
              <a:ext uri="{FF2B5EF4-FFF2-40B4-BE49-F238E27FC236}">
                <a16:creationId xmlns:a16="http://schemas.microsoft.com/office/drawing/2014/main" xmlns="" id="{955EA5CB-0B83-4D26-B02A-E76B80DBE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95400"/>
            <a:ext cx="2819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E33BD361-2684-4093-97D5-2AD2FB18F551}"/>
              </a:ext>
            </a:extLst>
          </p:cNvPr>
          <p:cNvSpPr/>
          <p:nvPr/>
        </p:nvSpPr>
        <p:spPr>
          <a:xfrm>
            <a:off x="0" y="4419600"/>
            <a:ext cx="6248400" cy="1039813"/>
          </a:xfrm>
          <a:prstGeom prst="rect">
            <a:avLst/>
          </a:prstGeom>
        </p:spPr>
        <p:txBody>
          <a:bodyPr>
            <a:spAutoFit/>
          </a:bodyPr>
          <a:lstStyle/>
          <a:p>
            <a:pPr marL="419100" indent="-382588" algn="l" fontAlgn="auto">
              <a:lnSpc>
                <a:spcPct val="70000"/>
              </a:lnSpc>
              <a:spcAft>
                <a:spcPts val="0"/>
              </a:spcAft>
              <a:buFont typeface="Arial" pitchFamily="34" charset="0"/>
              <a:buChar char="•"/>
              <a:defRPr/>
            </a:pPr>
            <a:r>
              <a:rPr lang="en-US" b="1" dirty="0">
                <a:solidFill>
                  <a:schemeClr val="accent4">
                    <a:lumMod val="75000"/>
                  </a:schemeClr>
                </a:solidFill>
                <a:latin typeface="+mn-lt"/>
                <a:cs typeface="Arial" charset="0"/>
              </a:rPr>
              <a:t>They bind only to depolarized (open) channels </a:t>
            </a:r>
            <a:r>
              <a:rPr lang="en-US" b="1" dirty="0">
                <a:solidFill>
                  <a:schemeClr val="accent4">
                    <a:lumMod val="75000"/>
                  </a:schemeClr>
                </a:solidFill>
                <a:latin typeface="+mn-lt"/>
                <a:cs typeface="Arial" charset="0"/>
                <a:sym typeface="Wingdings" pitchFamily="2" charset="2"/>
              </a:rPr>
              <a:t> prevention of </a:t>
            </a:r>
            <a:r>
              <a:rPr lang="en-US" b="1" dirty="0" err="1">
                <a:solidFill>
                  <a:schemeClr val="accent4">
                    <a:lumMod val="75000"/>
                  </a:schemeClr>
                </a:solidFill>
                <a:latin typeface="+mn-lt"/>
                <a:cs typeface="Arial" charset="0"/>
                <a:sym typeface="Wingdings" pitchFamily="2" charset="2"/>
              </a:rPr>
              <a:t>repolarization</a:t>
            </a:r>
            <a:r>
              <a:rPr lang="en-US" b="1" dirty="0">
                <a:solidFill>
                  <a:schemeClr val="accent4">
                    <a:lumMod val="75000"/>
                  </a:schemeClr>
                </a:solidFill>
                <a:latin typeface="+mn-lt"/>
                <a:cs typeface="Arial" charset="0"/>
                <a:sym typeface="Wingdings" pitchFamily="2" charset="2"/>
              </a:rPr>
              <a:t>;</a:t>
            </a:r>
            <a:endParaRPr lang="en-US" sz="1600" dirty="0">
              <a:solidFill>
                <a:schemeClr val="accent4">
                  <a:lumMod val="75000"/>
                </a:schemeClr>
              </a:solidFill>
              <a:latin typeface="+mn-lt"/>
              <a:cs typeface="Arial" charset="0"/>
              <a:sym typeface="Wingdings" pitchFamily="2" charset="2"/>
            </a:endParaRPr>
          </a:p>
          <a:p>
            <a:pPr marL="419100" indent="-382588" algn="l" fontAlgn="auto">
              <a:lnSpc>
                <a:spcPct val="70000"/>
              </a:lnSpc>
              <a:spcAft>
                <a:spcPts val="0"/>
              </a:spcAft>
              <a:buFont typeface="Arial" pitchFamily="34" charset="0"/>
              <a:buChar char="•"/>
              <a:defRPr/>
            </a:pPr>
            <a:endParaRPr lang="en-US" sz="1600" dirty="0">
              <a:solidFill>
                <a:schemeClr val="accent4">
                  <a:lumMod val="75000"/>
                </a:schemeClr>
              </a:solidFill>
              <a:latin typeface="+mn-lt"/>
              <a:cs typeface="Arial" charset="0"/>
              <a:sym typeface="Wingdings" pitchFamily="2" charset="2"/>
            </a:endParaRPr>
          </a:p>
          <a:p>
            <a:pPr marL="419100" indent="-382588" algn="l" fontAlgn="auto">
              <a:lnSpc>
                <a:spcPct val="70000"/>
              </a:lnSpc>
              <a:spcAft>
                <a:spcPts val="0"/>
              </a:spcAft>
              <a:buFont typeface="Arial" pitchFamily="34" charset="0"/>
              <a:buChar char="•"/>
              <a:defRPr/>
            </a:pPr>
            <a:r>
              <a:rPr lang="en-US" b="1" dirty="0">
                <a:solidFill>
                  <a:schemeClr val="accent4">
                    <a:lumMod val="75000"/>
                  </a:schemeClr>
                </a:solidFill>
                <a:latin typeface="+mn-lt"/>
                <a:cs typeface="Arial" charset="0"/>
                <a:sym typeface="Wingdings" pitchFamily="2" charset="2"/>
              </a:rPr>
              <a:t>They prolong ERP of AV node  ↓conduction of impulses from the atria to the ventricles;</a:t>
            </a:r>
            <a:endParaRPr lang="ru-RU" dirty="0">
              <a:solidFill>
                <a:schemeClr val="accent4">
                  <a:lumMod val="75000"/>
                </a:schemeClr>
              </a:solidFill>
              <a:latin typeface="+mn-lt"/>
              <a:cs typeface="Arial" charset="0"/>
            </a:endParaRPr>
          </a:p>
        </p:txBody>
      </p:sp>
      <p:sp>
        <p:nvSpPr>
          <p:cNvPr id="6" name="Прямоугольник 5">
            <a:extLst>
              <a:ext uri="{FF2B5EF4-FFF2-40B4-BE49-F238E27FC236}">
                <a16:creationId xmlns:a16="http://schemas.microsoft.com/office/drawing/2014/main" xmlns="" id="{D06BBC1E-734D-4932-B3D8-D57E2F636F14}"/>
              </a:ext>
            </a:extLst>
          </p:cNvPr>
          <p:cNvSpPr/>
          <p:nvPr/>
        </p:nvSpPr>
        <p:spPr>
          <a:xfrm>
            <a:off x="0" y="5486400"/>
            <a:ext cx="4038600" cy="1003300"/>
          </a:xfrm>
          <a:prstGeom prst="rect">
            <a:avLst/>
          </a:prstGeom>
        </p:spPr>
        <p:txBody>
          <a:bodyPr>
            <a:spAutoFit/>
          </a:bodyPr>
          <a:lstStyle/>
          <a:p>
            <a:pPr>
              <a:lnSpc>
                <a:spcPct val="80000"/>
              </a:lnSpc>
              <a:buClr>
                <a:schemeClr val="folHlink"/>
              </a:buClr>
              <a:defRPr/>
            </a:pPr>
            <a:r>
              <a:rPr lang="en-US" b="1" dirty="0">
                <a:solidFill>
                  <a:schemeClr val="accent2">
                    <a:lumMod val="75000"/>
                  </a:schemeClr>
                </a:solidFill>
                <a:latin typeface="+mn-lt"/>
                <a:cs typeface="Arial" charset="0"/>
              </a:rPr>
              <a:t>Uses</a:t>
            </a:r>
            <a:r>
              <a:rPr lang="uk-UA" b="1" dirty="0">
                <a:solidFill>
                  <a:schemeClr val="accent2">
                    <a:lumMod val="75000"/>
                  </a:schemeClr>
                </a:solidFill>
                <a:latin typeface="+mn-lt"/>
                <a:cs typeface="Arial" charset="0"/>
              </a:rPr>
              <a:t>:</a:t>
            </a:r>
            <a:endParaRPr lang="en-US" b="1" dirty="0">
              <a:solidFill>
                <a:schemeClr val="accent2">
                  <a:lumMod val="75000"/>
                </a:schemeClr>
              </a:solidFill>
              <a:latin typeface="+mn-lt"/>
              <a:cs typeface="Arial" charset="0"/>
            </a:endParaRPr>
          </a:p>
          <a:p>
            <a:pPr algn="l">
              <a:lnSpc>
                <a:spcPct val="80000"/>
              </a:lnSpc>
              <a:buClr>
                <a:schemeClr val="folHlink"/>
              </a:buClr>
              <a:buFont typeface="Wingdings" pitchFamily="2" charset="2"/>
              <a:buChar char="q"/>
              <a:defRPr/>
            </a:pPr>
            <a:r>
              <a:rPr lang="en-US" sz="1400" dirty="0">
                <a:latin typeface="+mn-lt"/>
                <a:cs typeface="Arial" charset="0"/>
              </a:rPr>
              <a:t>treatment of </a:t>
            </a:r>
            <a:r>
              <a:rPr lang="en-US" sz="1400" b="1" dirty="0">
                <a:solidFill>
                  <a:srgbClr val="CC0000"/>
                </a:solidFill>
                <a:latin typeface="+mn-lt"/>
                <a:cs typeface="Arial" charset="0"/>
              </a:rPr>
              <a:t>supra-ventricular tachycardia</a:t>
            </a:r>
            <a:r>
              <a:rPr lang="en-US" sz="1400" dirty="0">
                <a:latin typeface="+mn-lt"/>
                <a:cs typeface="Arial" charset="0"/>
              </a:rPr>
              <a:t> preventing the occurrence of ventricular arrhythmias.</a:t>
            </a:r>
          </a:p>
          <a:p>
            <a:pPr algn="l">
              <a:lnSpc>
                <a:spcPct val="80000"/>
              </a:lnSpc>
              <a:buClr>
                <a:schemeClr val="folHlink"/>
              </a:buClr>
              <a:buFont typeface="Wingdings" pitchFamily="2" charset="2"/>
              <a:buChar char="q"/>
              <a:defRPr/>
            </a:pPr>
            <a:r>
              <a:rPr lang="en-US" sz="1400" dirty="0">
                <a:latin typeface="+mn-lt"/>
                <a:cs typeface="Arial" charset="0"/>
              </a:rPr>
              <a:t>Treatment of </a:t>
            </a:r>
            <a:r>
              <a:rPr lang="en-US" sz="1400" b="1" dirty="0" err="1">
                <a:solidFill>
                  <a:srgbClr val="CC0000"/>
                </a:solidFill>
                <a:latin typeface="+mn-lt"/>
                <a:cs typeface="Arial" charset="0"/>
              </a:rPr>
              <a:t>atrial</a:t>
            </a:r>
            <a:r>
              <a:rPr lang="en-US" sz="1400" b="1" dirty="0">
                <a:solidFill>
                  <a:srgbClr val="CC0000"/>
                </a:solidFill>
                <a:latin typeface="+mn-lt"/>
                <a:cs typeface="Arial" charset="0"/>
              </a:rPr>
              <a:t> flutter and fibrillation.</a:t>
            </a:r>
          </a:p>
        </p:txBody>
      </p:sp>
      <p:sp>
        <p:nvSpPr>
          <p:cNvPr id="7" name="Прямоугольник 6">
            <a:extLst>
              <a:ext uri="{FF2B5EF4-FFF2-40B4-BE49-F238E27FC236}">
                <a16:creationId xmlns:a16="http://schemas.microsoft.com/office/drawing/2014/main" xmlns="" id="{36CF151E-2B39-4B23-9F43-71449CCD59E7}"/>
              </a:ext>
            </a:extLst>
          </p:cNvPr>
          <p:cNvSpPr/>
          <p:nvPr/>
        </p:nvSpPr>
        <p:spPr>
          <a:xfrm>
            <a:off x="4114800" y="5410200"/>
            <a:ext cx="2286000" cy="1231900"/>
          </a:xfrm>
          <a:prstGeom prst="rect">
            <a:avLst/>
          </a:prstGeom>
        </p:spPr>
        <p:txBody>
          <a:bodyPr>
            <a:spAutoFit/>
          </a:bodyPr>
          <a:lstStyle/>
          <a:p>
            <a:pPr>
              <a:defRPr/>
            </a:pPr>
            <a:r>
              <a:rPr lang="en-US" b="1" dirty="0">
                <a:solidFill>
                  <a:schemeClr val="accent2">
                    <a:lumMod val="75000"/>
                  </a:schemeClr>
                </a:solidFill>
                <a:latin typeface="+mn-lt"/>
                <a:cs typeface="Arial" charset="0"/>
              </a:rPr>
              <a:t>Side effects</a:t>
            </a:r>
            <a:r>
              <a:rPr lang="uk-UA" b="1" dirty="0">
                <a:solidFill>
                  <a:schemeClr val="accent2">
                    <a:lumMod val="75000"/>
                  </a:schemeClr>
                </a:solidFill>
                <a:latin typeface="+mn-lt"/>
                <a:cs typeface="Arial" charset="0"/>
              </a:rPr>
              <a:t>:</a:t>
            </a:r>
            <a:endParaRPr lang="en-US" b="1" dirty="0">
              <a:solidFill>
                <a:schemeClr val="accent2">
                  <a:lumMod val="75000"/>
                </a:schemeClr>
              </a:solidFill>
              <a:latin typeface="+mn-lt"/>
              <a:cs typeface="Arial" charset="0"/>
            </a:endParaRPr>
          </a:p>
          <a:p>
            <a:pPr algn="l">
              <a:defRPr/>
            </a:pPr>
            <a:r>
              <a:rPr lang="en-US" sz="1400" dirty="0">
                <a:latin typeface="+mn-lt"/>
                <a:cs typeface="Arial" charset="0"/>
              </a:rPr>
              <a:t>cause </a:t>
            </a:r>
            <a:r>
              <a:rPr lang="en-US" sz="1400" b="1" dirty="0" err="1">
                <a:latin typeface="+mn-lt"/>
                <a:cs typeface="Arial" charset="0"/>
              </a:rPr>
              <a:t>bradycardia</a:t>
            </a:r>
            <a:r>
              <a:rPr lang="en-US" sz="1400" dirty="0">
                <a:latin typeface="+mn-lt"/>
                <a:cs typeface="Arial" charset="0"/>
              </a:rPr>
              <a:t>, and </a:t>
            </a:r>
            <a:r>
              <a:rPr lang="en-US" sz="1400" b="1" dirty="0" err="1">
                <a:latin typeface="+mn-lt"/>
                <a:cs typeface="Arial" charset="0"/>
              </a:rPr>
              <a:t>asystole</a:t>
            </a:r>
            <a:r>
              <a:rPr lang="en-US" sz="1400" b="1" dirty="0">
                <a:latin typeface="+mn-lt"/>
                <a:cs typeface="Arial" charset="0"/>
              </a:rPr>
              <a:t> </a:t>
            </a:r>
            <a:r>
              <a:rPr lang="en-US" sz="1400" dirty="0">
                <a:latin typeface="+mn-lt"/>
                <a:cs typeface="Arial" charset="0"/>
              </a:rPr>
              <a:t>especially when given in combination with β-adrenergic blockers</a:t>
            </a:r>
            <a:endParaRPr lang="ru-RU" sz="1400" dirty="0">
              <a:latin typeface="+mn-lt"/>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4BD36839-A4A0-4457-A6A0-67175D9B35CC}"/>
              </a:ext>
            </a:extLst>
          </p:cNvPr>
          <p:cNvSpPr>
            <a:spLocks noGrp="1" noChangeArrowheads="1"/>
          </p:cNvSpPr>
          <p:nvPr>
            <p:ph type="title" idx="4294967295"/>
          </p:nvPr>
        </p:nvSpPr>
        <p:spPr>
          <a:xfrm>
            <a:off x="0" y="152400"/>
            <a:ext cx="5791200" cy="1371600"/>
          </a:xfrm>
          <a:solidFill>
            <a:schemeClr val="accent4">
              <a:lumMod val="60000"/>
              <a:lumOff val="40000"/>
            </a:schemeClr>
          </a:solidFill>
        </p:spPr>
        <p:txBody>
          <a:bodyPr lIns="45720" rIns="45720"/>
          <a:lstStyle/>
          <a:p>
            <a:pPr eaLnBrk="1" hangingPunct="1">
              <a:defRPr/>
            </a:pPr>
            <a:r>
              <a:rPr lang="en-US" sz="3300" b="1" u="sng" dirty="0">
                <a:solidFill>
                  <a:schemeClr val="accent4">
                    <a:lumMod val="75000"/>
                  </a:schemeClr>
                </a:solidFill>
              </a:rPr>
              <a:t>Miscellaneous </a:t>
            </a:r>
            <a:r>
              <a:rPr lang="en-US" sz="3300" b="1" u="sng" dirty="0" err="1">
                <a:solidFill>
                  <a:schemeClr val="accent4">
                    <a:lumMod val="75000"/>
                  </a:schemeClr>
                </a:solidFill>
              </a:rPr>
              <a:t>Antiarrhythmic</a:t>
            </a:r>
            <a:r>
              <a:rPr lang="en-US" sz="3300" b="1" u="sng" dirty="0">
                <a:solidFill>
                  <a:schemeClr val="accent4">
                    <a:lumMod val="75000"/>
                  </a:schemeClr>
                </a:solidFill>
              </a:rPr>
              <a:t> Drugs</a:t>
            </a:r>
            <a:r>
              <a:rPr lang="en-US" sz="3300" dirty="0">
                <a:solidFill>
                  <a:schemeClr val="accent4">
                    <a:lumMod val="75000"/>
                  </a:schemeClr>
                </a:solidFill>
              </a:rPr>
              <a:t> </a:t>
            </a:r>
          </a:p>
        </p:txBody>
      </p:sp>
      <p:sp>
        <p:nvSpPr>
          <p:cNvPr id="76803" name="Rectangle 3">
            <a:extLst>
              <a:ext uri="{FF2B5EF4-FFF2-40B4-BE49-F238E27FC236}">
                <a16:creationId xmlns:a16="http://schemas.microsoft.com/office/drawing/2014/main" xmlns="" id="{A6A04510-DC44-491C-A1D2-1F67A1A8B6E4}"/>
              </a:ext>
            </a:extLst>
          </p:cNvPr>
          <p:cNvSpPr>
            <a:spLocks noGrp="1" noChangeArrowheads="1"/>
          </p:cNvSpPr>
          <p:nvPr>
            <p:ph idx="4294967295"/>
          </p:nvPr>
        </p:nvSpPr>
        <p:spPr>
          <a:xfrm>
            <a:off x="0" y="1524000"/>
            <a:ext cx="9144000" cy="5334000"/>
          </a:xfrm>
        </p:spPr>
        <p:txBody>
          <a:bodyPr/>
          <a:lstStyle/>
          <a:p>
            <a:pPr marL="419100" indent="-382588" algn="ctr" eaLnBrk="1" hangingPunct="1">
              <a:lnSpc>
                <a:spcPct val="90000"/>
              </a:lnSpc>
              <a:buFont typeface="Wingdings" pitchFamily="2" charset="2"/>
              <a:buNone/>
              <a:defRPr/>
            </a:pPr>
            <a:r>
              <a:rPr lang="en-US" sz="3000" b="1" i="1" u="sng" dirty="0">
                <a:solidFill>
                  <a:schemeClr val="accent4">
                    <a:lumMod val="75000"/>
                  </a:schemeClr>
                </a:solidFill>
              </a:rPr>
              <a:t>Adenosine:</a:t>
            </a:r>
            <a:endParaRPr lang="en-US" sz="3000" b="1" i="1" dirty="0">
              <a:solidFill>
                <a:schemeClr val="accent4">
                  <a:lumMod val="75000"/>
                </a:schemeClr>
              </a:solidFill>
            </a:endParaRPr>
          </a:p>
          <a:p>
            <a:pPr marL="419100" indent="-382588" eaLnBrk="1" hangingPunct="1">
              <a:lnSpc>
                <a:spcPct val="90000"/>
              </a:lnSpc>
              <a:buClr>
                <a:schemeClr val="folHlink"/>
              </a:buClr>
              <a:buFontTx/>
              <a:buChar char="o"/>
              <a:defRPr/>
            </a:pPr>
            <a:r>
              <a:rPr lang="en-US" sz="3000" b="1" dirty="0">
                <a:solidFill>
                  <a:schemeClr val="accent4">
                    <a:lumMod val="75000"/>
                  </a:schemeClr>
                </a:solidFill>
              </a:rPr>
              <a:t>Activates</a:t>
            </a:r>
            <a:r>
              <a:rPr lang="en-US" sz="3000" dirty="0">
                <a:solidFill>
                  <a:schemeClr val="accent4">
                    <a:lumMod val="75000"/>
                  </a:schemeClr>
                </a:solidFill>
              </a:rPr>
              <a:t> A</a:t>
            </a:r>
            <a:r>
              <a:rPr lang="en-US" sz="3000" baseline="-25000" dirty="0">
                <a:solidFill>
                  <a:schemeClr val="accent4">
                    <a:lumMod val="75000"/>
                  </a:schemeClr>
                </a:solidFill>
              </a:rPr>
              <a:t>1</a:t>
            </a:r>
            <a:r>
              <a:rPr lang="en-US" sz="3000" dirty="0">
                <a:solidFill>
                  <a:schemeClr val="accent4">
                    <a:lumMod val="75000"/>
                  </a:schemeClr>
                </a:solidFill>
              </a:rPr>
              <a:t>-purinergic receptors</a:t>
            </a:r>
            <a:r>
              <a:rPr lang="en-US" sz="3000" dirty="0"/>
              <a:t> decreasing the SA nodal firing and automaticity, reducing conduction velocity, prolonging effective refractory period, and depressing AV nodal conductivity.</a:t>
            </a:r>
          </a:p>
          <a:p>
            <a:pPr marL="419100" indent="-382588" eaLnBrk="1" hangingPunct="1">
              <a:lnSpc>
                <a:spcPct val="90000"/>
              </a:lnSpc>
              <a:buClr>
                <a:schemeClr val="folHlink"/>
              </a:buClr>
              <a:buFontTx/>
              <a:buChar char="o"/>
              <a:defRPr/>
            </a:pPr>
            <a:r>
              <a:rPr lang="en-US" sz="3000" dirty="0"/>
              <a:t>It is the drug of choice in the </a:t>
            </a:r>
            <a:r>
              <a:rPr lang="en-US" sz="3000" b="1" dirty="0">
                <a:solidFill>
                  <a:schemeClr val="accent4">
                    <a:lumMod val="75000"/>
                  </a:schemeClr>
                </a:solidFill>
              </a:rPr>
              <a:t>treatment of paroxysmal supra-ventricular tachycardia.</a:t>
            </a:r>
          </a:p>
          <a:p>
            <a:pPr marL="419100" indent="-382588" eaLnBrk="1" hangingPunct="1">
              <a:lnSpc>
                <a:spcPct val="90000"/>
              </a:lnSpc>
              <a:buClr>
                <a:schemeClr val="folHlink"/>
              </a:buClr>
              <a:buFontTx/>
              <a:buChar char="o"/>
              <a:defRPr/>
            </a:pPr>
            <a:r>
              <a:rPr lang="en-US" sz="3000" dirty="0"/>
              <a:t>It is used only by slow intravenous bolus.</a:t>
            </a:r>
          </a:p>
          <a:p>
            <a:pPr marL="419100" indent="-382588" eaLnBrk="1" hangingPunct="1">
              <a:lnSpc>
                <a:spcPct val="90000"/>
              </a:lnSpc>
              <a:buClr>
                <a:schemeClr val="folHlink"/>
              </a:buClr>
              <a:buFontTx/>
              <a:buChar char="o"/>
              <a:defRPr/>
            </a:pPr>
            <a:r>
              <a:rPr lang="en-US" sz="3000" dirty="0"/>
              <a:t>It only has a low-profile toxicity </a:t>
            </a:r>
            <a:r>
              <a:rPr lang="en-US" sz="3000" dirty="0">
                <a:solidFill>
                  <a:schemeClr val="accent4">
                    <a:lumMod val="75000"/>
                  </a:schemeClr>
                </a:solidFill>
              </a:rPr>
              <a:t>(lead to </a:t>
            </a:r>
            <a:r>
              <a:rPr lang="en-US" sz="3000" dirty="0" err="1">
                <a:solidFill>
                  <a:schemeClr val="accent4">
                    <a:lumMod val="75000"/>
                  </a:schemeClr>
                </a:solidFill>
              </a:rPr>
              <a:t>bronchospasm</a:t>
            </a:r>
            <a:r>
              <a:rPr lang="en-US" sz="3000" dirty="0">
                <a:solidFill>
                  <a:schemeClr val="accent4">
                    <a:lumMod val="75000"/>
                  </a:schemeClr>
                </a:solidFill>
              </a:rPr>
              <a:t>)</a:t>
            </a:r>
            <a:r>
              <a:rPr lang="en-US" sz="3000" dirty="0"/>
              <a:t> being </a:t>
            </a:r>
            <a:r>
              <a:rPr lang="en-US" sz="3000" dirty="0" err="1"/>
              <a:t>extremly</a:t>
            </a:r>
            <a:r>
              <a:rPr lang="en-US" sz="3000" dirty="0"/>
              <a:t> short acting for 15 seconds only.</a:t>
            </a:r>
          </a:p>
        </p:txBody>
      </p:sp>
      <p:pic>
        <p:nvPicPr>
          <p:cNvPr id="49156" name="Picture 4" descr="images (1)">
            <a:extLst>
              <a:ext uri="{FF2B5EF4-FFF2-40B4-BE49-F238E27FC236}">
                <a16:creationId xmlns:a16="http://schemas.microsoft.com/office/drawing/2014/main" xmlns="" id="{443EB623-5FB7-4B0B-BF14-C7D84AB27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342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1" descr="Аритмия Лечение.jpeg">
            <a:extLst>
              <a:ext uri="{FF2B5EF4-FFF2-40B4-BE49-F238E27FC236}">
                <a16:creationId xmlns:a16="http://schemas.microsoft.com/office/drawing/2014/main" xmlns="" id="{D19AC5FA-8881-4EA1-8C0E-460F9FC39E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1" descr="Концовка 8.jpg">
            <a:extLst>
              <a:ext uri="{FF2B5EF4-FFF2-40B4-BE49-F238E27FC236}">
                <a16:creationId xmlns:a16="http://schemas.microsoft.com/office/drawing/2014/main" xmlns="" id="{124FCED4-42A8-4602-8604-E248124370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a:extLst>
              <a:ext uri="{FF2B5EF4-FFF2-40B4-BE49-F238E27FC236}">
                <a16:creationId xmlns:a16="http://schemas.microsoft.com/office/drawing/2014/main" xmlns="" id="{991F9D02-4C74-40D4-AA3D-8699B10AAEB4}"/>
              </a:ext>
            </a:extLst>
          </p:cNvPr>
          <p:cNvSpPr txBox="1">
            <a:spLocks noChangeArrowheads="1"/>
          </p:cNvSpPr>
          <p:nvPr/>
        </p:nvSpPr>
        <p:spPr bwMode="auto">
          <a:xfrm>
            <a:off x="152400" y="150813"/>
            <a:ext cx="6858000" cy="584200"/>
          </a:xfrm>
          <a:prstGeom prst="rect">
            <a:avLst/>
          </a:prstGeom>
          <a:noFill/>
          <a:ln w="9525">
            <a:noFill/>
            <a:miter lim="800000"/>
            <a:headEnd/>
            <a:tailEnd/>
          </a:ln>
        </p:spPr>
        <p:txBody>
          <a:bodyPr>
            <a:spAutoFit/>
          </a:bodyPr>
          <a:lstStyle/>
          <a:p>
            <a:pPr algn="l">
              <a:defRPr/>
            </a:pPr>
            <a:r>
              <a:rPr lang="en-GB" sz="3200" b="1" u="sng" dirty="0">
                <a:solidFill>
                  <a:schemeClr val="tx2">
                    <a:lumMod val="75000"/>
                  </a:schemeClr>
                </a:solidFill>
                <a:latin typeface="Arial" charset="0"/>
                <a:cs typeface="Arial" charset="0"/>
              </a:rPr>
              <a:t>CONGESTIVE HEART FAILURE</a:t>
            </a:r>
            <a:endParaRPr lang="ru-RU" sz="3200" u="sng" dirty="0">
              <a:solidFill>
                <a:schemeClr val="tx2">
                  <a:lumMod val="75000"/>
                </a:schemeClr>
              </a:solidFill>
              <a:latin typeface="Arial" charset="0"/>
              <a:cs typeface="Arial" charset="0"/>
            </a:endParaRPr>
          </a:p>
        </p:txBody>
      </p:sp>
      <p:pic>
        <p:nvPicPr>
          <p:cNvPr id="15363" name="Picture 7" descr="images (8)">
            <a:extLst>
              <a:ext uri="{FF2B5EF4-FFF2-40B4-BE49-F238E27FC236}">
                <a16:creationId xmlns:a16="http://schemas.microsoft.com/office/drawing/2014/main" xmlns="" id="{497F76E7-25B9-45B7-8E7C-260FDCA7D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0"/>
            <a:ext cx="26781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xmlns="" id="{A5FA9B4F-146C-4D8F-AA64-77BD849A4128}"/>
              </a:ext>
            </a:extLst>
          </p:cNvPr>
          <p:cNvSpPr/>
          <p:nvPr/>
        </p:nvSpPr>
        <p:spPr>
          <a:xfrm>
            <a:off x="0" y="938213"/>
            <a:ext cx="4343400" cy="369887"/>
          </a:xfrm>
          <a:prstGeom prst="rect">
            <a:avLst/>
          </a:prstGeom>
        </p:spPr>
        <p:txBody>
          <a:bodyPr>
            <a:spAutoFit/>
          </a:bodyPr>
          <a:lstStyle/>
          <a:p>
            <a:pPr algn="just">
              <a:defRPr/>
            </a:pPr>
            <a:r>
              <a:rPr lang="en-US" i="1" u="sng" dirty="0">
                <a:solidFill>
                  <a:schemeClr val="accent2">
                    <a:lumMod val="50000"/>
                  </a:schemeClr>
                </a:solidFill>
                <a:effectLst>
                  <a:outerShdw blurRad="38100" dist="38100" dir="2700000" algn="tl">
                    <a:srgbClr val="000000">
                      <a:alpha val="43137"/>
                    </a:srgbClr>
                  </a:outerShdw>
                </a:effectLst>
                <a:latin typeface="+mn-lt"/>
                <a:cs typeface="Arial" charset="0"/>
              </a:rPr>
              <a:t>presentations:</a:t>
            </a:r>
          </a:p>
        </p:txBody>
      </p:sp>
      <p:sp>
        <p:nvSpPr>
          <p:cNvPr id="3" name="Прямоугольник 2">
            <a:extLst>
              <a:ext uri="{FF2B5EF4-FFF2-40B4-BE49-F238E27FC236}">
                <a16:creationId xmlns:a16="http://schemas.microsoft.com/office/drawing/2014/main" xmlns="" id="{8EE4EB4F-9924-4B2B-A3FB-2EBEF5CDDA25}"/>
              </a:ext>
            </a:extLst>
          </p:cNvPr>
          <p:cNvSpPr/>
          <p:nvPr/>
        </p:nvSpPr>
        <p:spPr>
          <a:xfrm>
            <a:off x="28575" y="1308100"/>
            <a:ext cx="4581525" cy="5262979"/>
          </a:xfrm>
          <a:prstGeom prst="rect">
            <a:avLst/>
          </a:prstGeom>
        </p:spPr>
        <p:txBody>
          <a:bodyPr lIns="91440" tIns="45720" rIns="91440" bIns="45720" anchor="t">
            <a:spAutoFit/>
          </a:bodyPr>
          <a:lstStyle/>
          <a:p>
            <a:pPr marL="285750" indent="-285750" algn="just">
              <a:buFont typeface="Arial" pitchFamily="34" charset="0"/>
              <a:buChar char="•"/>
              <a:defRPr/>
            </a:pPr>
            <a:r>
              <a:rPr lang="en-US" sz="1600" b="1" dirty="0">
                <a:solidFill>
                  <a:schemeClr val="accent2">
                    <a:lumMod val="50000"/>
                  </a:schemeClr>
                </a:solidFill>
                <a:latin typeface="+mn-lt"/>
                <a:cs typeface="Arial"/>
              </a:rPr>
              <a:t>Left Heart Failure: </a:t>
            </a:r>
            <a:r>
              <a:rPr lang="en-US" sz="1600" u="sng" dirty="0">
                <a:latin typeface="+mn-lt"/>
                <a:cs typeface="Arial"/>
              </a:rPr>
              <a:t>orthopnea</a:t>
            </a:r>
            <a:r>
              <a:rPr lang="en-US" sz="1600" dirty="0">
                <a:solidFill>
                  <a:schemeClr val="accent2">
                    <a:lumMod val="50000"/>
                  </a:schemeClr>
                </a:solidFill>
                <a:latin typeface="+mn-lt"/>
                <a:cs typeface="Arial"/>
              </a:rPr>
              <a:t> (shortness of breath when supine due to increased venous return from redistribution of blood, i.e. immediate gravity effect, that exacerbates pulmonary vascular congestion), </a:t>
            </a:r>
            <a:r>
              <a:rPr lang="en-US" sz="1600" u="sng" dirty="0">
                <a:latin typeface="+mn-lt"/>
                <a:cs typeface="Arial"/>
              </a:rPr>
              <a:t>paroxysmal nocturnal dyspnea</a:t>
            </a:r>
            <a:r>
              <a:rPr lang="en-US" sz="1600" dirty="0">
                <a:solidFill>
                  <a:schemeClr val="accent2">
                    <a:lumMod val="50000"/>
                  </a:schemeClr>
                </a:solidFill>
                <a:latin typeface="+mn-lt"/>
                <a:cs typeface="Arial"/>
              </a:rPr>
              <a:t> (breathless awakening from sleep due to increased venous return from redistribution of blood and reabsorption of peripheral edema), </a:t>
            </a:r>
            <a:r>
              <a:rPr lang="en-US" sz="1600" u="sng" dirty="0">
                <a:latin typeface="+mn-lt"/>
                <a:cs typeface="Arial"/>
              </a:rPr>
              <a:t>pulmonary edema</a:t>
            </a:r>
            <a:r>
              <a:rPr lang="en-US" sz="1600" dirty="0">
                <a:solidFill>
                  <a:schemeClr val="accent2">
                    <a:lumMod val="50000"/>
                  </a:schemeClr>
                </a:solidFill>
                <a:latin typeface="+mn-lt"/>
                <a:cs typeface="Arial"/>
              </a:rPr>
              <a:t> (increased pulmonary venous pressure leading to pulmonary venous distension and transudation of fluid), </a:t>
            </a:r>
            <a:r>
              <a:rPr lang="en-US" sz="1600" u="sng" dirty="0">
                <a:latin typeface="+mn-lt"/>
                <a:cs typeface="Arial"/>
              </a:rPr>
              <a:t>hemosiderin-laden macrophages</a:t>
            </a:r>
            <a:r>
              <a:rPr lang="en-US" sz="1600" dirty="0">
                <a:solidFill>
                  <a:schemeClr val="accent2">
                    <a:lumMod val="50000"/>
                  </a:schemeClr>
                </a:solidFill>
                <a:latin typeface="+mn-lt"/>
                <a:cs typeface="Arial"/>
              </a:rPr>
              <a:t> (“HF cells”) in lungs</a:t>
            </a:r>
            <a:endParaRPr lang="ru-RU" sz="1600">
              <a:solidFill>
                <a:schemeClr val="accent2">
                  <a:lumMod val="50000"/>
                </a:schemeClr>
              </a:solidFill>
              <a:latin typeface="+mn-lt"/>
              <a:cs typeface="Arial"/>
            </a:endParaRPr>
          </a:p>
          <a:p>
            <a:pPr marL="285750" indent="-285750" algn="just">
              <a:buFont typeface="Arial" pitchFamily="34" charset="0"/>
              <a:buChar char="•"/>
              <a:defRPr/>
            </a:pPr>
            <a:r>
              <a:rPr lang="en-US" sz="1600" b="1" dirty="0">
                <a:solidFill>
                  <a:schemeClr val="accent2">
                    <a:lumMod val="50000"/>
                  </a:schemeClr>
                </a:solidFill>
                <a:latin typeface="+mn-lt"/>
                <a:cs typeface="Arial"/>
              </a:rPr>
              <a:t>Right Heart Failure: </a:t>
            </a:r>
            <a:r>
              <a:rPr lang="en-US" sz="1600" u="sng" dirty="0">
                <a:latin typeface="+mn-lt"/>
                <a:cs typeface="Arial"/>
              </a:rPr>
              <a:t>hepatomegaly</a:t>
            </a:r>
            <a:r>
              <a:rPr lang="en-US" sz="1600" dirty="0">
                <a:solidFill>
                  <a:schemeClr val="accent2">
                    <a:lumMod val="50000"/>
                  </a:schemeClr>
                </a:solidFill>
                <a:latin typeface="+mn-lt"/>
                <a:cs typeface="Arial"/>
              </a:rPr>
              <a:t> (nutmeg liver, increased central venous pressure leads to increased resistance to portal flow, rarely leads to “cardiac cirrhosis”), </a:t>
            </a:r>
            <a:r>
              <a:rPr lang="en-US" sz="1600" u="sng" dirty="0">
                <a:latin typeface="+mn-lt"/>
                <a:cs typeface="Arial"/>
              </a:rPr>
              <a:t>jugular venous distention</a:t>
            </a:r>
            <a:r>
              <a:rPr lang="en-US" sz="1600" dirty="0">
                <a:solidFill>
                  <a:schemeClr val="accent2">
                    <a:lumMod val="50000"/>
                  </a:schemeClr>
                </a:solidFill>
                <a:latin typeface="+mn-lt"/>
                <a:cs typeface="Arial"/>
              </a:rPr>
              <a:t> (JVD, increased venous pressure), </a:t>
            </a:r>
            <a:r>
              <a:rPr lang="en-US" sz="1600" u="sng" dirty="0">
                <a:latin typeface="+mn-lt"/>
                <a:cs typeface="Arial"/>
              </a:rPr>
              <a:t>peripheral pitting edema</a:t>
            </a:r>
            <a:r>
              <a:rPr lang="en-US" sz="1600" dirty="0">
                <a:solidFill>
                  <a:schemeClr val="accent2">
                    <a:lumMod val="50000"/>
                  </a:schemeClr>
                </a:solidFill>
                <a:latin typeface="+mn-lt"/>
                <a:cs typeface="Arial"/>
              </a:rPr>
              <a:t> (increased venous pressure leads to fluid transudation), auscultation findings: S3, exam also shows rales </a:t>
            </a:r>
            <a:endParaRPr lang="en-US">
              <a:solidFill>
                <a:schemeClr val="accent2">
                  <a:lumMod val="50000"/>
                </a:schemeClr>
              </a:solidFill>
              <a:latin typeface="+mn-lt"/>
              <a:cs typeface="Arial" charset="0"/>
            </a:endParaRPr>
          </a:p>
        </p:txBody>
      </p:sp>
      <p:sp>
        <p:nvSpPr>
          <p:cNvPr id="7" name="Стрелка вниз 6">
            <a:extLst>
              <a:ext uri="{FF2B5EF4-FFF2-40B4-BE49-F238E27FC236}">
                <a16:creationId xmlns:a16="http://schemas.microsoft.com/office/drawing/2014/main" xmlns="" id="{434FD145-9951-4C3A-98DE-4DD355B15BDD}"/>
              </a:ext>
            </a:extLst>
          </p:cNvPr>
          <p:cNvSpPr/>
          <p:nvPr/>
        </p:nvSpPr>
        <p:spPr>
          <a:xfrm>
            <a:off x="2819400" y="723900"/>
            <a:ext cx="484188" cy="5730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pic>
        <p:nvPicPr>
          <p:cNvPr id="4" name="Рисунок 4">
            <a:extLst>
              <a:ext uri="{FF2B5EF4-FFF2-40B4-BE49-F238E27FC236}">
                <a16:creationId xmlns:a16="http://schemas.microsoft.com/office/drawing/2014/main" xmlns="" id="{EF274B60-70B5-45AB-9F9A-B95C25DCFCAF}"/>
              </a:ext>
            </a:extLst>
          </p:cNvPr>
          <p:cNvPicPr>
            <a:picLocks noChangeAspect="1"/>
          </p:cNvPicPr>
          <p:nvPr/>
        </p:nvPicPr>
        <p:blipFill>
          <a:blip r:embed="rId3" cstate="print"/>
          <a:stretch>
            <a:fillRect/>
          </a:stretch>
        </p:blipFill>
        <p:spPr>
          <a:xfrm>
            <a:off x="4956719" y="1362308"/>
            <a:ext cx="3644588" cy="54436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245D3765-16E7-4E22-B698-2B09F76DA3F4}"/>
              </a:ext>
            </a:extLst>
          </p:cNvPr>
          <p:cNvSpPr txBox="1">
            <a:spLocks noChangeArrowheads="1"/>
          </p:cNvSpPr>
          <p:nvPr/>
        </p:nvSpPr>
        <p:spPr bwMode="auto">
          <a:xfrm>
            <a:off x="609600" y="150813"/>
            <a:ext cx="6400800" cy="584200"/>
          </a:xfrm>
          <a:prstGeom prst="rect">
            <a:avLst/>
          </a:prstGeom>
          <a:noFill/>
          <a:ln w="9525">
            <a:noFill/>
            <a:miter lim="800000"/>
            <a:headEnd/>
            <a:tailEnd/>
          </a:ln>
        </p:spPr>
        <p:txBody>
          <a:bodyPr wrap="square">
            <a:spAutoFit/>
          </a:bodyPr>
          <a:lstStyle/>
          <a:p>
            <a:pPr algn="l">
              <a:defRPr/>
            </a:pPr>
            <a:r>
              <a:rPr lang="en-GB" sz="3200" b="1" u="sng" dirty="0">
                <a:solidFill>
                  <a:schemeClr val="tx2">
                    <a:lumMod val="75000"/>
                  </a:schemeClr>
                </a:solidFill>
                <a:latin typeface="Arial" charset="0"/>
                <a:cs typeface="Arial" charset="0"/>
              </a:rPr>
              <a:t>ACUTE HEART FAILURE</a:t>
            </a:r>
            <a:endParaRPr lang="ru-RU" sz="3200" u="sng" dirty="0">
              <a:solidFill>
                <a:schemeClr val="tx2">
                  <a:lumMod val="75000"/>
                </a:schemeClr>
              </a:solidFill>
              <a:latin typeface="Arial" charset="0"/>
              <a:cs typeface="Arial" charset="0"/>
            </a:endParaRPr>
          </a:p>
        </p:txBody>
      </p:sp>
      <p:pic>
        <p:nvPicPr>
          <p:cNvPr id="3" name="Picture 7" descr="images (8)">
            <a:extLst>
              <a:ext uri="{FF2B5EF4-FFF2-40B4-BE49-F238E27FC236}">
                <a16:creationId xmlns:a16="http://schemas.microsoft.com/office/drawing/2014/main" xmlns="" id="{69DCE81D-54AB-4A07-B644-8349550E2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0"/>
            <a:ext cx="26781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35810F5F-58B0-4A11-B0EE-EB7B53AE8DD5}"/>
              </a:ext>
            </a:extLst>
          </p:cNvPr>
          <p:cNvSpPr txBox="1"/>
          <p:nvPr/>
        </p:nvSpPr>
        <p:spPr>
          <a:xfrm>
            <a:off x="4787914" y="1600200"/>
            <a:ext cx="410207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i="1" dirty="0">
                <a:solidFill>
                  <a:schemeClr val="accent2">
                    <a:lumMod val="75000"/>
                  </a:schemeClr>
                </a:solidFill>
                <a:latin typeface="Arial"/>
                <a:cs typeface="Arial"/>
              </a:rPr>
              <a:t> Acute heart failure is a </a:t>
            </a:r>
            <a:r>
              <a:rPr lang="en-US" sz="1600" b="1" i="1" dirty="0">
                <a:solidFill>
                  <a:schemeClr val="accent2">
                    <a:lumMod val="75000"/>
                  </a:schemeClr>
                </a:solidFill>
                <a:latin typeface="Arial"/>
                <a:cs typeface="Arial"/>
              </a:rPr>
              <a:t>sudden, life-threatening condition in which the heart is unable to do its job</a:t>
            </a:r>
            <a:r>
              <a:rPr lang="en-US" sz="1600" i="1" dirty="0">
                <a:solidFill>
                  <a:schemeClr val="accent2">
                    <a:lumMod val="75000"/>
                  </a:schemeClr>
                </a:solidFill>
                <a:latin typeface="Arial"/>
                <a:cs typeface="Arial"/>
              </a:rPr>
              <a:t>.</a:t>
            </a:r>
            <a:r>
              <a:rPr lang="en-US" sz="1600" dirty="0">
                <a:latin typeface="Arial"/>
                <a:cs typeface="Arial"/>
              </a:rPr>
              <a:t> </a:t>
            </a:r>
            <a:r>
              <a:rPr lang="en-US" sz="1600" i="1" dirty="0">
                <a:latin typeface="Arial"/>
                <a:cs typeface="Arial"/>
              </a:rPr>
              <a:t>The heart is still beating, but it cannot deliver enough oxygen to meet the body's needs. This condition requires emergency medical care.</a:t>
            </a:r>
            <a:endParaRPr lang="ru-RU" i="1" dirty="0"/>
          </a:p>
          <a:p>
            <a:pPr algn="just"/>
            <a:r>
              <a:rPr lang="en-US" sz="1600" dirty="0">
                <a:solidFill>
                  <a:srgbClr val="C00000"/>
                </a:solidFill>
                <a:latin typeface="Arial"/>
                <a:cs typeface="Arial"/>
              </a:rPr>
              <a:t> </a:t>
            </a:r>
            <a:endParaRPr lang="en-US" sz="1600" i="1" dirty="0">
              <a:latin typeface="Arial"/>
              <a:cs typeface="Arial"/>
            </a:endParaRPr>
          </a:p>
        </p:txBody>
      </p:sp>
      <p:pic>
        <p:nvPicPr>
          <p:cNvPr id="6" name="Рисунок 6">
            <a:extLst>
              <a:ext uri="{FF2B5EF4-FFF2-40B4-BE49-F238E27FC236}">
                <a16:creationId xmlns:a16="http://schemas.microsoft.com/office/drawing/2014/main" xmlns="" id="{56F5893C-26A7-4C1F-A4D6-8BDC281296D2}"/>
              </a:ext>
            </a:extLst>
          </p:cNvPr>
          <p:cNvPicPr>
            <a:picLocks noChangeAspect="1"/>
          </p:cNvPicPr>
          <p:nvPr/>
        </p:nvPicPr>
        <p:blipFill>
          <a:blip r:embed="rId3"/>
          <a:stretch>
            <a:fillRect/>
          </a:stretch>
        </p:blipFill>
        <p:spPr>
          <a:xfrm>
            <a:off x="888720" y="834383"/>
            <a:ext cx="3095741" cy="246012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998" y="3641081"/>
            <a:ext cx="4076699" cy="2717799"/>
          </a:xfrm>
          <a:prstGeom prst="rect">
            <a:avLst/>
          </a:prstGeom>
        </p:spPr>
      </p:pic>
      <p:sp>
        <p:nvSpPr>
          <p:cNvPr id="7" name="Прямоугольник 6"/>
          <p:cNvSpPr/>
          <p:nvPr/>
        </p:nvSpPr>
        <p:spPr>
          <a:xfrm>
            <a:off x="150591" y="3337988"/>
            <a:ext cx="4572000" cy="3323987"/>
          </a:xfrm>
          <a:prstGeom prst="rect">
            <a:avLst/>
          </a:prstGeom>
        </p:spPr>
        <p:txBody>
          <a:bodyPr>
            <a:spAutoFit/>
          </a:bodyPr>
          <a:lstStyle/>
          <a:p>
            <a:pPr algn="just"/>
            <a:r>
              <a:rPr lang="en-US" sz="1600" i="1" dirty="0">
                <a:solidFill>
                  <a:schemeClr val="accent2">
                    <a:lumMod val="75000"/>
                  </a:schemeClr>
                </a:solidFill>
                <a:latin typeface="Arial"/>
                <a:cs typeface="Arial"/>
              </a:rPr>
              <a:t>Acute heart failure (AHF)</a:t>
            </a:r>
            <a:r>
              <a:rPr lang="en-US" sz="1600" dirty="0">
                <a:solidFill>
                  <a:srgbClr val="222222"/>
                </a:solidFill>
                <a:latin typeface="Arial"/>
                <a:cs typeface="Arial"/>
              </a:rPr>
              <a:t> </a:t>
            </a:r>
            <a:r>
              <a:rPr lang="en-US" sz="1600" i="1" dirty="0">
                <a:solidFill>
                  <a:srgbClr val="222222"/>
                </a:solidFill>
                <a:latin typeface="Arial"/>
                <a:cs typeface="Arial"/>
              </a:rPr>
              <a:t>is a syndrome defined as the new onset (de novo heart failure (HF)) or worsening (acutely decompensated heart failure (ADHF)) of symptoms and signs of HF, mostly related to systemic congestion. </a:t>
            </a:r>
          </a:p>
          <a:p>
            <a:pPr algn="just"/>
            <a:r>
              <a:rPr lang="en-US" sz="1600" i="1" dirty="0">
                <a:solidFill>
                  <a:srgbClr val="222222"/>
                </a:solidFill>
                <a:latin typeface="Arial"/>
                <a:cs typeface="Arial"/>
              </a:rPr>
              <a:t>In the presence of an underlying structural or functional cardiac dysfunction (whether chronic in ADHF or undiagnosed in de novo HF), one or more precipitating factors can induce AHF, although sometimes de novo HF can result directly from the onset of a new cardiac dysfunction, most frequently an acute coronary syndrome</a:t>
            </a:r>
            <a:r>
              <a:rPr lang="en-US" i="1" dirty="0">
                <a:solidFill>
                  <a:srgbClr val="222222"/>
                </a:solidFill>
                <a:latin typeface="Arial"/>
                <a:cs typeface="Arial"/>
              </a:rPr>
              <a:t>.</a:t>
            </a:r>
            <a:endParaRPr lang="en-US" i="1"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DC3ACF37-CCCA-431D-B668-93CAA30E4E96}"/>
              </a:ext>
            </a:extLst>
          </p:cNvPr>
          <p:cNvSpPr>
            <a:spLocks noGrp="1" noChangeArrowheads="1"/>
          </p:cNvSpPr>
          <p:nvPr>
            <p:ph type="title" idx="4294967295"/>
          </p:nvPr>
        </p:nvSpPr>
        <p:spPr>
          <a:xfrm>
            <a:off x="0" y="0"/>
            <a:ext cx="8610600" cy="914400"/>
          </a:xfrm>
        </p:spPr>
        <p:txBody>
          <a:bodyPr rtlCol="0">
            <a:normAutofit/>
          </a:bodyPr>
          <a:lstStyle/>
          <a:p>
            <a:pPr eaLnBrk="1" fontAlgn="auto" hangingPunct="1">
              <a:spcAft>
                <a:spcPts val="0"/>
              </a:spcAft>
              <a:defRPr/>
            </a:pPr>
            <a:r>
              <a:rPr lang="en-US" sz="3600" b="1" i="1" dirty="0">
                <a:solidFill>
                  <a:schemeClr val="accent2">
                    <a:lumMod val="75000"/>
                  </a:schemeClr>
                </a:solidFill>
                <a:latin typeface="+mn-lt"/>
              </a:rPr>
              <a:t>Main symptoms of the </a:t>
            </a:r>
            <a:r>
              <a:rPr lang="en-GB" sz="3600" b="1" i="1" dirty="0">
                <a:solidFill>
                  <a:schemeClr val="accent2">
                    <a:lumMod val="75000"/>
                  </a:schemeClr>
                </a:solidFill>
                <a:latin typeface="+mn-lt"/>
              </a:rPr>
              <a:t>Heart Failure</a:t>
            </a:r>
            <a:r>
              <a:rPr lang="en-GB" sz="3600" b="1" dirty="0">
                <a:solidFill>
                  <a:schemeClr val="accent2">
                    <a:lumMod val="75000"/>
                  </a:schemeClr>
                </a:solidFill>
                <a:latin typeface="+mn-lt"/>
              </a:rPr>
              <a:t> </a:t>
            </a:r>
            <a:endParaRPr lang="en-US" sz="3600" b="1" dirty="0">
              <a:solidFill>
                <a:schemeClr val="accent2">
                  <a:lumMod val="75000"/>
                </a:schemeClr>
              </a:solidFill>
              <a:latin typeface="+mn-lt"/>
            </a:endParaRPr>
          </a:p>
        </p:txBody>
      </p:sp>
      <p:sp>
        <p:nvSpPr>
          <p:cNvPr id="16387" name="Rectangle 3">
            <a:extLst>
              <a:ext uri="{FF2B5EF4-FFF2-40B4-BE49-F238E27FC236}">
                <a16:creationId xmlns:a16="http://schemas.microsoft.com/office/drawing/2014/main" xmlns="" id="{2EFEB6F5-2533-435B-B0A4-7A7452457100}"/>
              </a:ext>
            </a:extLst>
          </p:cNvPr>
          <p:cNvSpPr>
            <a:spLocks noGrp="1" noChangeArrowheads="1"/>
          </p:cNvSpPr>
          <p:nvPr>
            <p:ph type="body" sz="half" idx="4294967295"/>
          </p:nvPr>
        </p:nvSpPr>
        <p:spPr>
          <a:xfrm>
            <a:off x="1219200" y="5073273"/>
            <a:ext cx="4114800" cy="1828800"/>
          </a:xfrm>
        </p:spPr>
        <p:txBody>
          <a:bodyPr/>
          <a:lstStyle/>
          <a:p>
            <a:pPr eaLnBrk="1" hangingPunct="1">
              <a:buClr>
                <a:schemeClr val="accent2"/>
              </a:buClr>
            </a:pPr>
            <a:r>
              <a:rPr lang="en-US" altLang="ru-RU" sz="1400" b="1" dirty="0"/>
              <a:t>Reduced force of cardiac contraction</a:t>
            </a:r>
          </a:p>
          <a:p>
            <a:pPr eaLnBrk="1" hangingPunct="1">
              <a:buClr>
                <a:schemeClr val="accent2"/>
              </a:buClr>
            </a:pPr>
            <a:r>
              <a:rPr lang="en-US" altLang="ru-RU" sz="1400" b="1" dirty="0"/>
              <a:t>Reduced cardiac output</a:t>
            </a:r>
          </a:p>
          <a:p>
            <a:pPr eaLnBrk="1" hangingPunct="1">
              <a:buClr>
                <a:schemeClr val="accent2"/>
              </a:buClr>
            </a:pPr>
            <a:r>
              <a:rPr lang="en-US" altLang="ru-RU" sz="1400" b="1" dirty="0"/>
              <a:t>Increased peripheral vascular resistance</a:t>
            </a:r>
          </a:p>
          <a:p>
            <a:pPr eaLnBrk="1" hangingPunct="1">
              <a:buClr>
                <a:schemeClr val="accent2"/>
              </a:buClr>
            </a:pPr>
            <a:r>
              <a:rPr lang="en-US" altLang="ru-RU" sz="1600" b="1" i="1" u="sng" dirty="0">
                <a:solidFill>
                  <a:srgbClr val="FF0000"/>
                </a:solidFill>
              </a:rPr>
              <a:t>Cyanosis                         </a:t>
            </a:r>
          </a:p>
          <a:p>
            <a:pPr eaLnBrk="1" hangingPunct="1">
              <a:buClr>
                <a:schemeClr val="accent2"/>
              </a:buClr>
            </a:pPr>
            <a:r>
              <a:rPr lang="en-US" altLang="ru-RU" sz="1600" b="1" i="1" u="sng" dirty="0">
                <a:solidFill>
                  <a:srgbClr val="FF0000"/>
                </a:solidFill>
              </a:rPr>
              <a:t>Edema </a:t>
            </a:r>
          </a:p>
          <a:p>
            <a:pPr eaLnBrk="1" hangingPunct="1">
              <a:buClr>
                <a:schemeClr val="accent2"/>
              </a:buClr>
            </a:pPr>
            <a:r>
              <a:rPr lang="en-US" altLang="ru-RU" sz="1600" b="1" i="1" u="sng" dirty="0">
                <a:solidFill>
                  <a:srgbClr val="FF0000"/>
                </a:solidFill>
              </a:rPr>
              <a:t>Dyspnea</a:t>
            </a:r>
          </a:p>
        </p:txBody>
      </p:sp>
      <p:pic>
        <p:nvPicPr>
          <p:cNvPr id="16388" name="Picture 9" descr="Illustration showing the major signs and symptoms of heart failure.">
            <a:extLst>
              <a:ext uri="{FF2B5EF4-FFF2-40B4-BE49-F238E27FC236}">
                <a16:creationId xmlns:a16="http://schemas.microsoft.com/office/drawing/2014/main" xmlns="" id="{5CB908CA-05BD-4DAE-BD70-BFA889E8907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4243" t="1601" r="4509" b="2400"/>
          <a:stretch>
            <a:fillRect/>
          </a:stretch>
        </p:blipFill>
        <p:spPr>
          <a:xfrm>
            <a:off x="4800600" y="762001"/>
            <a:ext cx="4191000" cy="5791200"/>
          </a:xfrm>
          <a:noFill/>
        </p:spPr>
      </p:pic>
      <p:pic>
        <p:nvPicPr>
          <p:cNvPr id="16389" name="Picture 5" descr="C:\Users\Ксюша\Desktop\Рисунок1.jpg">
            <a:extLst>
              <a:ext uri="{FF2B5EF4-FFF2-40B4-BE49-F238E27FC236}">
                <a16:creationId xmlns:a16="http://schemas.microsoft.com/office/drawing/2014/main" xmlns="" id="{02ACA29A-FC7F-4F41-AC31-2B8565889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1"/>
            <a:ext cx="3124200" cy="431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89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8B812A87-A6EB-40ED-BF32-CEE0D58AB666}"/>
              </a:ext>
            </a:extLst>
          </p:cNvPr>
          <p:cNvSpPr>
            <a:spLocks noGrp="1" noChangeArrowheads="1"/>
          </p:cNvSpPr>
          <p:nvPr>
            <p:ph type="title" idx="4294967295"/>
          </p:nvPr>
        </p:nvSpPr>
        <p:spPr>
          <a:xfrm>
            <a:off x="0" y="58807"/>
            <a:ext cx="9144000" cy="707886"/>
          </a:xfrm>
          <a:solidFill>
            <a:schemeClr val="tx2">
              <a:lumMod val="20000"/>
              <a:lumOff val="80000"/>
            </a:schemeClr>
          </a:solidFill>
          <a:ln w="31750">
            <a:solidFill>
              <a:schemeClr val="tx1"/>
            </a:solidFill>
          </a:ln>
          <a:effectLst>
            <a:outerShdw blurRad="50800" dist="50800" dir="5400000" algn="ctr" rotWithShape="0">
              <a:srgbClr val="000000">
                <a:alpha val="85000"/>
              </a:srgbClr>
            </a:outerShdw>
          </a:effectLst>
        </p:spPr>
        <p:txBody>
          <a:bodyPr rtlCol="0">
            <a:spAutoFit/>
          </a:bodyPr>
          <a:lstStyle/>
          <a:p>
            <a:pPr eaLnBrk="1" fontAlgn="auto" hangingPunct="1">
              <a:spcAft>
                <a:spcPts val="0"/>
              </a:spcAft>
              <a:defRPr/>
            </a:pPr>
            <a:r>
              <a:rPr lang="en-US" sz="4000" b="1" dirty="0">
                <a:solidFill>
                  <a:schemeClr val="tx2">
                    <a:lumMod val="75000"/>
                  </a:schemeClr>
                </a:solidFill>
                <a:effectLst>
                  <a:outerShdw blurRad="38100" dist="38100" dir="2700000" algn="tl">
                    <a:srgbClr val="000000">
                      <a:alpha val="43137"/>
                    </a:srgbClr>
                  </a:outerShdw>
                </a:effectLst>
              </a:rPr>
              <a:t>CLASSIFICATION OF INOTROPIC DRUGS</a:t>
            </a:r>
            <a:endParaRPr lang="en-US" sz="1400" b="1" dirty="0">
              <a:solidFill>
                <a:schemeClr val="tx2">
                  <a:lumMod val="75000"/>
                </a:schemeClr>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xmlns="" id="{C8E2ADEE-EFCC-4E3E-8D13-57CF66DDB0AA}"/>
              </a:ext>
            </a:extLst>
          </p:cNvPr>
          <p:cNvSpPr txBox="1"/>
          <p:nvPr/>
        </p:nvSpPr>
        <p:spPr>
          <a:xfrm>
            <a:off x="4648200" y="838200"/>
            <a:ext cx="4495800" cy="892175"/>
          </a:xfrm>
          <a:prstGeom prst="rect">
            <a:avLst/>
          </a:prstGeom>
          <a:solidFill>
            <a:schemeClr val="tx2">
              <a:lumMod val="20000"/>
              <a:lumOff val="80000"/>
            </a:schemeClr>
          </a:solidFill>
          <a:ln w="31750">
            <a:solidFill>
              <a:schemeClr val="tx1"/>
            </a:solidFill>
          </a:ln>
          <a:effectLst>
            <a:outerShdw blurRad="50800" dist="50800" dir="5400000" algn="ctr" rotWithShape="0">
              <a:srgbClr val="000000">
                <a:alpha val="85000"/>
              </a:srgbClr>
            </a:outerShdw>
          </a:effectLst>
        </p:spPr>
        <p:txBody>
          <a:bodyPr>
            <a:spAutoFit/>
          </a:bodyPr>
          <a:lstStyle/>
          <a:p>
            <a:pPr>
              <a:defRPr/>
            </a:pPr>
            <a:r>
              <a:rPr lang="en-US" sz="2800" b="1" dirty="0">
                <a:solidFill>
                  <a:schemeClr val="tx2">
                    <a:lumMod val="75000"/>
                  </a:schemeClr>
                </a:solidFill>
                <a:latin typeface="Arial" charset="0"/>
                <a:cs typeface="Arial" charset="0"/>
              </a:rPr>
              <a:t> </a:t>
            </a:r>
            <a:r>
              <a:rPr lang="en-US" sz="2400" b="1" u="sng" dirty="0">
                <a:solidFill>
                  <a:schemeClr val="accent2">
                    <a:lumMod val="50000"/>
                  </a:schemeClr>
                </a:solidFill>
                <a:effectLst>
                  <a:outerShdw blurRad="38100" dist="38100" dir="2700000" algn="tl">
                    <a:srgbClr val="000000">
                      <a:alpha val="43137"/>
                    </a:srgbClr>
                  </a:outerShdw>
                </a:effectLst>
                <a:latin typeface="+mn-lt"/>
                <a:cs typeface="Arial" charset="0"/>
              </a:rPr>
              <a:t>Non-steroida</a:t>
            </a:r>
            <a:r>
              <a:rPr lang="en-US" sz="2400" b="1" u="sng" dirty="0">
                <a:solidFill>
                  <a:schemeClr val="accent2">
                    <a:lumMod val="50000"/>
                  </a:schemeClr>
                </a:solidFill>
                <a:latin typeface="+mn-lt"/>
                <a:cs typeface="Arial" charset="0"/>
              </a:rPr>
              <a:t>l</a:t>
            </a:r>
            <a:r>
              <a:rPr lang="en-US" sz="2400" b="1" dirty="0">
                <a:solidFill>
                  <a:schemeClr val="tx2">
                    <a:lumMod val="75000"/>
                  </a:schemeClr>
                </a:solidFill>
                <a:latin typeface="+mn-lt"/>
                <a:cs typeface="Arial" charset="0"/>
              </a:rPr>
              <a:t> </a:t>
            </a:r>
          </a:p>
          <a:p>
            <a:pPr>
              <a:defRPr/>
            </a:pPr>
            <a:r>
              <a:rPr lang="en-US" sz="2400" b="1" dirty="0" err="1">
                <a:solidFill>
                  <a:schemeClr val="tx2">
                    <a:lumMod val="75000"/>
                  </a:schemeClr>
                </a:solidFill>
                <a:latin typeface="+mn-lt"/>
                <a:cs typeface="Arial" charset="0"/>
              </a:rPr>
              <a:t>inotropic</a:t>
            </a:r>
            <a:r>
              <a:rPr lang="en-US" sz="2400" b="1" dirty="0">
                <a:solidFill>
                  <a:schemeClr val="tx2">
                    <a:lumMod val="75000"/>
                  </a:schemeClr>
                </a:solidFill>
                <a:latin typeface="+mn-lt"/>
                <a:cs typeface="Arial" charset="0"/>
              </a:rPr>
              <a:t> drugs</a:t>
            </a:r>
            <a:endParaRPr lang="ru-RU" sz="2400" b="1" dirty="0">
              <a:solidFill>
                <a:schemeClr val="tx2">
                  <a:lumMod val="75000"/>
                </a:schemeClr>
              </a:solidFill>
              <a:latin typeface="+mn-lt"/>
              <a:cs typeface="Arial" charset="0"/>
            </a:endParaRPr>
          </a:p>
        </p:txBody>
      </p:sp>
      <p:sp>
        <p:nvSpPr>
          <p:cNvPr id="14" name="TextBox 13">
            <a:extLst>
              <a:ext uri="{FF2B5EF4-FFF2-40B4-BE49-F238E27FC236}">
                <a16:creationId xmlns:a16="http://schemas.microsoft.com/office/drawing/2014/main" xmlns="" id="{637968D1-F30C-406E-93DD-9A5C3203D36A}"/>
              </a:ext>
            </a:extLst>
          </p:cNvPr>
          <p:cNvSpPr txBox="1"/>
          <p:nvPr/>
        </p:nvSpPr>
        <p:spPr>
          <a:xfrm>
            <a:off x="0" y="838200"/>
            <a:ext cx="4648200" cy="830263"/>
          </a:xfrm>
          <a:prstGeom prst="rect">
            <a:avLst/>
          </a:prstGeom>
          <a:solidFill>
            <a:schemeClr val="tx2">
              <a:lumMod val="20000"/>
              <a:lumOff val="80000"/>
            </a:schemeClr>
          </a:solidFill>
          <a:ln w="31750">
            <a:solidFill>
              <a:schemeClr val="tx1"/>
            </a:solidFill>
          </a:ln>
          <a:effectLst>
            <a:outerShdw blurRad="50800" dist="50800" dir="5400000" algn="ctr" rotWithShape="0">
              <a:srgbClr val="000000">
                <a:alpha val="85000"/>
              </a:srgbClr>
            </a:outerShdw>
          </a:effectLst>
        </p:spPr>
        <p:txBody>
          <a:bodyPr>
            <a:spAutoFit/>
          </a:bodyPr>
          <a:lstStyle/>
          <a:p>
            <a:pPr>
              <a:defRPr/>
            </a:pPr>
            <a:r>
              <a:rPr lang="en-US" sz="2400" b="1" dirty="0">
                <a:latin typeface="+mn-lt"/>
                <a:cs typeface="Arial" charset="0"/>
              </a:rPr>
              <a:t> </a:t>
            </a:r>
            <a:r>
              <a:rPr lang="en-US" sz="2400" b="1" u="sng" dirty="0">
                <a:solidFill>
                  <a:schemeClr val="accent2">
                    <a:lumMod val="50000"/>
                  </a:schemeClr>
                </a:solidFill>
                <a:effectLst>
                  <a:outerShdw blurRad="38100" dist="38100" dir="2700000" algn="tl">
                    <a:srgbClr val="000000">
                      <a:alpha val="43137"/>
                    </a:srgbClr>
                  </a:outerShdw>
                </a:effectLst>
                <a:latin typeface="+mn-lt"/>
                <a:cs typeface="Arial" charset="0"/>
              </a:rPr>
              <a:t>Steroida</a:t>
            </a:r>
            <a:r>
              <a:rPr lang="en-US" sz="2400" b="1" dirty="0">
                <a:solidFill>
                  <a:schemeClr val="accent2">
                    <a:lumMod val="50000"/>
                  </a:schemeClr>
                </a:solidFill>
                <a:latin typeface="+mn-lt"/>
                <a:cs typeface="Arial" charset="0"/>
              </a:rPr>
              <a:t>l </a:t>
            </a:r>
            <a:r>
              <a:rPr lang="en-US" sz="2400" b="1" dirty="0">
                <a:solidFill>
                  <a:schemeClr val="tx2">
                    <a:lumMod val="75000"/>
                  </a:schemeClr>
                </a:solidFill>
                <a:latin typeface="+mn-lt"/>
                <a:cs typeface="Arial" charset="0"/>
              </a:rPr>
              <a:t>inotropic drugs </a:t>
            </a:r>
          </a:p>
          <a:p>
            <a:pPr>
              <a:defRPr/>
            </a:pPr>
            <a:r>
              <a:rPr lang="en-US" sz="2400" b="1" dirty="0">
                <a:solidFill>
                  <a:schemeClr val="tx2">
                    <a:lumMod val="75000"/>
                  </a:schemeClr>
                </a:solidFill>
                <a:latin typeface="+mn-lt"/>
                <a:cs typeface="Arial" charset="0"/>
              </a:rPr>
              <a:t>(Cardiac Glycosides)</a:t>
            </a:r>
            <a:endParaRPr lang="ru-RU" sz="2400" b="1" dirty="0">
              <a:solidFill>
                <a:schemeClr val="tx2">
                  <a:lumMod val="75000"/>
                </a:schemeClr>
              </a:solidFill>
              <a:latin typeface="+mn-lt"/>
              <a:cs typeface="Arial" charset="0"/>
            </a:endParaRPr>
          </a:p>
        </p:txBody>
      </p:sp>
      <p:sp>
        <p:nvSpPr>
          <p:cNvPr id="12" name="TextBox 11">
            <a:extLst>
              <a:ext uri="{FF2B5EF4-FFF2-40B4-BE49-F238E27FC236}">
                <a16:creationId xmlns:a16="http://schemas.microsoft.com/office/drawing/2014/main" xmlns="" id="{A8A5B28D-7BA8-4B36-BDBD-7CD71F426CED}"/>
              </a:ext>
            </a:extLst>
          </p:cNvPr>
          <p:cNvSpPr txBox="1"/>
          <p:nvPr/>
        </p:nvSpPr>
        <p:spPr>
          <a:xfrm>
            <a:off x="0" y="1752600"/>
            <a:ext cx="4648200" cy="4832092"/>
          </a:xfrm>
          <a:prstGeom prst="rect">
            <a:avLst/>
          </a:prstGeom>
          <a:solidFill>
            <a:schemeClr val="tx2">
              <a:lumMod val="20000"/>
              <a:lumOff val="80000"/>
            </a:schemeClr>
          </a:solidFill>
          <a:ln w="31750">
            <a:solidFill>
              <a:schemeClr val="tx1"/>
            </a:solidFill>
          </a:ln>
          <a:effectLst>
            <a:outerShdw blurRad="50800" dist="50800" dir="5400000" algn="ctr" rotWithShape="0">
              <a:srgbClr val="000000">
                <a:alpha val="85000"/>
              </a:srgbClr>
            </a:outerShdw>
          </a:effectLst>
        </p:spPr>
        <p:txBody>
          <a:bodyPr>
            <a:spAutoFit/>
          </a:bodyPr>
          <a:lstStyle/>
          <a:p>
            <a:pPr algn="l">
              <a:defRPr/>
            </a:pPr>
            <a:r>
              <a:rPr lang="en-GB" sz="2800" i="1" u="sng" dirty="0">
                <a:solidFill>
                  <a:schemeClr val="tx2">
                    <a:lumMod val="75000"/>
                  </a:schemeClr>
                </a:solidFill>
                <a:latin typeface="+mn-lt"/>
                <a:cs typeface="Arial" charset="0"/>
              </a:rPr>
              <a:t>Long-acting:</a:t>
            </a:r>
          </a:p>
          <a:p>
            <a:pPr algn="l">
              <a:buFontTx/>
              <a:buChar char="•"/>
              <a:defRPr/>
            </a:pPr>
            <a:r>
              <a:rPr lang="en-GB" sz="2800" i="1" dirty="0">
                <a:solidFill>
                  <a:schemeClr val="accent2">
                    <a:lumMod val="50000"/>
                  </a:schemeClr>
                </a:solidFill>
                <a:latin typeface="+mn-lt"/>
                <a:cs typeface="Arial" charset="0"/>
              </a:rPr>
              <a:t>  DIGITOXIN</a:t>
            </a:r>
            <a:endParaRPr lang="en-US" sz="2800" i="1" dirty="0">
              <a:solidFill>
                <a:schemeClr val="accent2">
                  <a:lumMod val="50000"/>
                </a:schemeClr>
              </a:solidFill>
              <a:latin typeface="+mn-lt"/>
              <a:cs typeface="Arial" charset="0"/>
            </a:endParaRPr>
          </a:p>
          <a:p>
            <a:pPr algn="l">
              <a:defRPr/>
            </a:pPr>
            <a:r>
              <a:rPr lang="en-GB" sz="2800" i="1" u="sng" dirty="0">
                <a:solidFill>
                  <a:schemeClr val="tx2">
                    <a:lumMod val="75000"/>
                  </a:schemeClr>
                </a:solidFill>
                <a:latin typeface="+mn-lt"/>
                <a:cs typeface="Arial" charset="0"/>
              </a:rPr>
              <a:t>Intermediate-acting:</a:t>
            </a:r>
          </a:p>
          <a:p>
            <a:pPr algn="l">
              <a:buFontTx/>
              <a:buChar char="•"/>
              <a:defRPr/>
            </a:pPr>
            <a:r>
              <a:rPr lang="en-GB" sz="2800" i="1" dirty="0">
                <a:solidFill>
                  <a:schemeClr val="accent2">
                    <a:lumMod val="50000"/>
                  </a:schemeClr>
                </a:solidFill>
                <a:latin typeface="+mn-lt"/>
                <a:cs typeface="Arial" charset="0"/>
              </a:rPr>
              <a:t>  DIGOXIN </a:t>
            </a:r>
            <a:endParaRPr lang="en-US" sz="2800" i="1" dirty="0">
              <a:solidFill>
                <a:schemeClr val="accent2">
                  <a:lumMod val="50000"/>
                </a:schemeClr>
              </a:solidFill>
              <a:latin typeface="+mn-lt"/>
              <a:cs typeface="Arial" charset="0"/>
            </a:endParaRPr>
          </a:p>
          <a:p>
            <a:pPr algn="l">
              <a:buFontTx/>
              <a:buChar char="•"/>
              <a:defRPr/>
            </a:pPr>
            <a:r>
              <a:rPr lang="en-GB" sz="2800" i="1" dirty="0">
                <a:solidFill>
                  <a:schemeClr val="accent2">
                    <a:lumMod val="50000"/>
                  </a:schemeClr>
                </a:solidFill>
                <a:latin typeface="+mn-lt"/>
                <a:cs typeface="Arial" charset="0"/>
              </a:rPr>
              <a:t>  CELANIDUM</a:t>
            </a:r>
          </a:p>
          <a:p>
            <a:pPr algn="l">
              <a:defRPr/>
            </a:pPr>
            <a:r>
              <a:rPr lang="en-GB" sz="2800" i="1" dirty="0">
                <a:solidFill>
                  <a:schemeClr val="tx2">
                    <a:lumMod val="75000"/>
                  </a:schemeClr>
                </a:solidFill>
                <a:latin typeface="+mn-lt"/>
                <a:cs typeface="Arial" charset="0"/>
              </a:rPr>
              <a:t>(LANTOSIDUM C)</a:t>
            </a:r>
          </a:p>
          <a:p>
            <a:pPr algn="l">
              <a:defRPr/>
            </a:pPr>
            <a:r>
              <a:rPr lang="en-GB" sz="2800" i="1" u="sng" dirty="0">
                <a:solidFill>
                  <a:schemeClr val="tx2">
                    <a:lumMod val="75000"/>
                  </a:schemeClr>
                </a:solidFill>
                <a:latin typeface="+mn-lt"/>
                <a:cs typeface="Arial" charset="0"/>
              </a:rPr>
              <a:t>Short-acting:</a:t>
            </a:r>
          </a:p>
          <a:p>
            <a:pPr algn="l">
              <a:buFontTx/>
              <a:buChar char="•"/>
              <a:defRPr/>
            </a:pPr>
            <a:r>
              <a:rPr lang="en-GB" sz="2800" i="1" dirty="0">
                <a:solidFill>
                  <a:schemeClr val="accent2">
                    <a:lumMod val="50000"/>
                  </a:schemeClr>
                </a:solidFill>
                <a:latin typeface="+mn-lt"/>
                <a:cs typeface="Arial" charset="0"/>
              </a:rPr>
              <a:t>  STROPHANTHINE -K</a:t>
            </a:r>
          </a:p>
          <a:p>
            <a:pPr algn="l">
              <a:buFontTx/>
              <a:buChar char="•"/>
              <a:defRPr/>
            </a:pPr>
            <a:r>
              <a:rPr lang="en-GB" sz="2800" i="1" dirty="0">
                <a:solidFill>
                  <a:schemeClr val="accent2">
                    <a:lumMod val="50000"/>
                  </a:schemeClr>
                </a:solidFill>
                <a:latin typeface="+mn-lt"/>
                <a:cs typeface="Arial" charset="0"/>
              </a:rPr>
              <a:t>  STROPHANTHINE G   </a:t>
            </a:r>
            <a:r>
              <a:rPr lang="en-GB" sz="2800" i="1" dirty="0">
                <a:solidFill>
                  <a:schemeClr val="tx2">
                    <a:lumMod val="75000"/>
                  </a:schemeClr>
                </a:solidFill>
                <a:latin typeface="+mn-lt"/>
                <a:cs typeface="Arial" charset="0"/>
              </a:rPr>
              <a:t>(QUAVABAIN)</a:t>
            </a:r>
          </a:p>
          <a:p>
            <a:pPr algn="l">
              <a:buFontTx/>
              <a:buChar char="•"/>
              <a:defRPr/>
            </a:pPr>
            <a:r>
              <a:rPr lang="en-GB" sz="2800" i="1" dirty="0">
                <a:solidFill>
                  <a:schemeClr val="accent2">
                    <a:lumMod val="50000"/>
                  </a:schemeClr>
                </a:solidFill>
                <a:latin typeface="+mn-lt"/>
                <a:cs typeface="Arial" charset="0"/>
              </a:rPr>
              <a:t>  CORGLYCON</a:t>
            </a:r>
            <a:endParaRPr lang="ru-RU" sz="2800" i="1" dirty="0">
              <a:solidFill>
                <a:schemeClr val="accent2">
                  <a:lumMod val="50000"/>
                </a:schemeClr>
              </a:solidFill>
              <a:latin typeface="+mn-lt"/>
              <a:cs typeface="Arial" charset="0"/>
            </a:endParaRPr>
          </a:p>
        </p:txBody>
      </p:sp>
      <p:sp>
        <p:nvSpPr>
          <p:cNvPr id="15" name="TextBox 14">
            <a:extLst>
              <a:ext uri="{FF2B5EF4-FFF2-40B4-BE49-F238E27FC236}">
                <a16:creationId xmlns:a16="http://schemas.microsoft.com/office/drawing/2014/main" xmlns="" id="{691C0D60-F2BB-49BC-A1C1-5F4E403C8BFE}"/>
              </a:ext>
            </a:extLst>
          </p:cNvPr>
          <p:cNvSpPr txBox="1"/>
          <p:nvPr/>
        </p:nvSpPr>
        <p:spPr>
          <a:xfrm>
            <a:off x="4655127" y="1782762"/>
            <a:ext cx="4495800" cy="4832092"/>
          </a:xfrm>
          <a:prstGeom prst="rect">
            <a:avLst/>
          </a:prstGeom>
          <a:solidFill>
            <a:schemeClr val="tx2">
              <a:lumMod val="20000"/>
              <a:lumOff val="80000"/>
            </a:schemeClr>
          </a:solidFill>
          <a:ln w="31750">
            <a:solidFill>
              <a:schemeClr val="tx1"/>
            </a:solidFill>
          </a:ln>
          <a:effectLst>
            <a:outerShdw blurRad="50800" dist="50800" dir="5400000" algn="ctr" rotWithShape="0">
              <a:srgbClr val="000000">
                <a:alpha val="85000"/>
              </a:srgbClr>
            </a:outerShdw>
          </a:effectLst>
        </p:spPr>
        <p:txBody>
          <a:bodyPr>
            <a:spAutoFit/>
          </a:bodyPr>
          <a:lstStyle/>
          <a:p>
            <a:pPr algn="l">
              <a:defRPr/>
            </a:pPr>
            <a:endParaRPr lang="en-GB" sz="2800" b="1" dirty="0">
              <a:solidFill>
                <a:schemeClr val="tx2">
                  <a:lumMod val="75000"/>
                </a:schemeClr>
              </a:solidFill>
              <a:latin typeface="+mn-lt"/>
              <a:cs typeface="Arial" charset="0"/>
            </a:endParaRPr>
          </a:p>
          <a:p>
            <a:pPr algn="l">
              <a:defRPr/>
            </a:pPr>
            <a:r>
              <a:rPr lang="en-GB" sz="2800" i="1" dirty="0">
                <a:solidFill>
                  <a:schemeClr val="tx2">
                    <a:lumMod val="75000"/>
                  </a:schemeClr>
                </a:solidFill>
                <a:latin typeface="+mn-lt"/>
                <a:cs typeface="Arial" charset="0"/>
              </a:rPr>
              <a:t>1. </a:t>
            </a:r>
            <a:r>
              <a:rPr lang="en-GB" sz="2800" i="1" u="sng" dirty="0">
                <a:solidFill>
                  <a:schemeClr val="tx2">
                    <a:lumMod val="75000"/>
                  </a:schemeClr>
                </a:solidFill>
                <a:latin typeface="+mn-lt"/>
                <a:cs typeface="Arial" charset="0"/>
              </a:rPr>
              <a:t>Selective PDE III </a:t>
            </a:r>
          </a:p>
          <a:p>
            <a:pPr algn="l">
              <a:defRPr/>
            </a:pPr>
            <a:r>
              <a:rPr lang="en-GB" sz="2800" i="1" dirty="0">
                <a:solidFill>
                  <a:schemeClr val="tx2">
                    <a:lumMod val="75000"/>
                  </a:schemeClr>
                </a:solidFill>
                <a:latin typeface="+mn-lt"/>
                <a:cs typeface="Arial" charset="0"/>
              </a:rPr>
              <a:t>(</a:t>
            </a:r>
            <a:r>
              <a:rPr lang="en-GB" sz="2800" i="1" dirty="0" err="1">
                <a:solidFill>
                  <a:schemeClr val="tx2">
                    <a:lumMod val="75000"/>
                  </a:schemeClr>
                </a:solidFill>
                <a:latin typeface="+mn-lt"/>
                <a:cs typeface="Arial" charset="0"/>
              </a:rPr>
              <a:t>Phosphodiesterase</a:t>
            </a:r>
            <a:r>
              <a:rPr lang="en-GB" sz="2800" i="1" dirty="0">
                <a:solidFill>
                  <a:schemeClr val="tx2">
                    <a:lumMod val="75000"/>
                  </a:schemeClr>
                </a:solidFill>
                <a:latin typeface="+mn-lt"/>
                <a:cs typeface="Arial" charset="0"/>
              </a:rPr>
              <a:t> III) inhibitors</a:t>
            </a:r>
            <a:endParaRPr lang="en-US" sz="2800" i="1" dirty="0">
              <a:solidFill>
                <a:schemeClr val="tx2">
                  <a:lumMod val="75000"/>
                </a:schemeClr>
              </a:solidFill>
              <a:latin typeface="+mn-lt"/>
              <a:cs typeface="Arial" charset="0"/>
            </a:endParaRPr>
          </a:p>
          <a:p>
            <a:pPr algn="l">
              <a:buFontTx/>
              <a:buChar char="•"/>
              <a:defRPr/>
            </a:pPr>
            <a:r>
              <a:rPr lang="en-US" sz="2800" i="1" dirty="0">
                <a:solidFill>
                  <a:schemeClr val="accent2">
                    <a:lumMod val="50000"/>
                  </a:schemeClr>
                </a:solidFill>
                <a:latin typeface="+mn-lt"/>
                <a:cs typeface="Arial" charset="0"/>
              </a:rPr>
              <a:t>     </a:t>
            </a:r>
            <a:r>
              <a:rPr lang="it-IT" sz="2800" i="1" dirty="0">
                <a:solidFill>
                  <a:schemeClr val="accent2">
                    <a:lumMod val="50000"/>
                  </a:schemeClr>
                </a:solidFill>
                <a:latin typeface="+mn-lt"/>
                <a:cs typeface="Arial" charset="0"/>
              </a:rPr>
              <a:t>Amrinone</a:t>
            </a:r>
          </a:p>
          <a:p>
            <a:pPr algn="l">
              <a:buFontTx/>
              <a:buChar char="•"/>
              <a:defRPr/>
            </a:pPr>
            <a:r>
              <a:rPr lang="it-IT" sz="2800" i="1" dirty="0">
                <a:solidFill>
                  <a:schemeClr val="accent2">
                    <a:lumMod val="50000"/>
                  </a:schemeClr>
                </a:solidFill>
                <a:latin typeface="+mn-lt"/>
                <a:cs typeface="Arial" charset="0"/>
              </a:rPr>
              <a:t>     Milrinone</a:t>
            </a:r>
          </a:p>
          <a:p>
            <a:pPr algn="l">
              <a:defRPr/>
            </a:pPr>
            <a:r>
              <a:rPr lang="it-IT" sz="2800" i="1" dirty="0">
                <a:solidFill>
                  <a:schemeClr val="tx2">
                    <a:lumMod val="75000"/>
                  </a:schemeClr>
                </a:solidFill>
                <a:latin typeface="+mn-lt"/>
                <a:cs typeface="Arial" charset="0"/>
              </a:rPr>
              <a:t> 2. </a:t>
            </a:r>
            <a:r>
              <a:rPr lang="it-IT" sz="2800" i="1" u="sng" dirty="0">
                <a:solidFill>
                  <a:schemeClr val="tx2">
                    <a:lumMod val="75000"/>
                  </a:schemeClr>
                </a:solidFill>
                <a:latin typeface="+mn-lt"/>
                <a:cs typeface="Arial" charset="0"/>
              </a:rPr>
              <a:t>Adrenomimetics</a:t>
            </a:r>
          </a:p>
          <a:p>
            <a:pPr algn="l">
              <a:buFontTx/>
              <a:buChar char="•"/>
              <a:defRPr/>
            </a:pPr>
            <a:r>
              <a:rPr lang="it-IT" sz="2800" i="1" dirty="0">
                <a:solidFill>
                  <a:schemeClr val="accent2">
                    <a:lumMod val="50000"/>
                  </a:schemeClr>
                </a:solidFill>
                <a:latin typeface="+mn-lt"/>
                <a:cs typeface="Arial" charset="0"/>
              </a:rPr>
              <a:t>     Dobutamine (</a:t>
            </a:r>
            <a:r>
              <a:rPr lang="en-US" sz="2800" i="1" dirty="0">
                <a:solidFill>
                  <a:schemeClr val="accent2">
                    <a:lumMod val="50000"/>
                  </a:schemeClr>
                </a:solidFill>
                <a:latin typeface="+mn-lt"/>
                <a:cs typeface="Arial" charset="0"/>
                <a:sym typeface="Symbol" pitchFamily="18" charset="2"/>
              </a:rPr>
              <a:t></a:t>
            </a:r>
            <a:r>
              <a:rPr lang="it-IT" sz="2800" i="1" dirty="0">
                <a:solidFill>
                  <a:schemeClr val="accent2">
                    <a:lumMod val="50000"/>
                  </a:schemeClr>
                </a:solidFill>
                <a:latin typeface="+mn-lt"/>
                <a:cs typeface="Arial" charset="0"/>
              </a:rPr>
              <a:t>1)</a:t>
            </a:r>
          </a:p>
          <a:p>
            <a:pPr algn="l">
              <a:buFontTx/>
              <a:buChar char="•"/>
              <a:defRPr/>
            </a:pPr>
            <a:r>
              <a:rPr lang="it-IT" sz="2800" i="1" dirty="0">
                <a:solidFill>
                  <a:schemeClr val="accent2">
                    <a:lumMod val="50000"/>
                  </a:schemeClr>
                </a:solidFill>
                <a:latin typeface="+mn-lt"/>
                <a:cs typeface="Arial" charset="0"/>
              </a:rPr>
              <a:t>     Dopamine (</a:t>
            </a:r>
            <a:r>
              <a:rPr lang="el-GR" sz="2800" i="1" dirty="0">
                <a:solidFill>
                  <a:schemeClr val="accent2">
                    <a:lumMod val="50000"/>
                  </a:schemeClr>
                </a:solidFill>
                <a:latin typeface="+mn-lt"/>
                <a:cs typeface="Arial" charset="0"/>
              </a:rPr>
              <a:t>α</a:t>
            </a:r>
            <a:r>
              <a:rPr lang="en-US" sz="2800" i="1" dirty="0">
                <a:solidFill>
                  <a:schemeClr val="accent2">
                    <a:lumMod val="50000"/>
                  </a:schemeClr>
                </a:solidFill>
                <a:latin typeface="+mn-lt"/>
                <a:cs typeface="Arial" charset="0"/>
              </a:rPr>
              <a:t>,</a:t>
            </a:r>
            <a:r>
              <a:rPr lang="el-GR" sz="2800" i="1" dirty="0">
                <a:solidFill>
                  <a:schemeClr val="accent2">
                    <a:lumMod val="50000"/>
                  </a:schemeClr>
                </a:solidFill>
                <a:latin typeface="+mn-lt"/>
                <a:cs typeface="Arial" charset="0"/>
              </a:rPr>
              <a:t>β</a:t>
            </a:r>
            <a:r>
              <a:rPr lang="en-US" sz="2800" i="1" dirty="0">
                <a:solidFill>
                  <a:schemeClr val="accent2">
                    <a:lumMod val="50000"/>
                  </a:schemeClr>
                </a:solidFill>
                <a:latin typeface="+mn-lt"/>
                <a:cs typeface="Arial" charset="0"/>
              </a:rPr>
              <a:t>,D</a:t>
            </a:r>
            <a:r>
              <a:rPr lang="it-IT" sz="2800" i="1" dirty="0">
                <a:solidFill>
                  <a:schemeClr val="accent2">
                    <a:lumMod val="50000"/>
                  </a:schemeClr>
                </a:solidFill>
                <a:latin typeface="+mn-lt"/>
                <a:cs typeface="Arial" charset="0"/>
              </a:rPr>
              <a:t>)</a:t>
            </a:r>
          </a:p>
          <a:p>
            <a:pPr algn="l">
              <a:defRPr/>
            </a:pPr>
            <a:r>
              <a:rPr lang="it-IT" sz="2800" i="1" dirty="0">
                <a:solidFill>
                  <a:schemeClr val="tx2">
                    <a:lumMod val="75000"/>
                  </a:schemeClr>
                </a:solidFill>
                <a:latin typeface="+mn-lt"/>
                <a:cs typeface="Arial" charset="0"/>
              </a:rPr>
              <a:t>3.</a:t>
            </a:r>
            <a:r>
              <a:rPr lang="it-IT" sz="2800" i="1" u="sng" dirty="0">
                <a:solidFill>
                  <a:schemeClr val="tx2">
                    <a:lumMod val="75000"/>
                  </a:schemeClr>
                </a:solidFill>
                <a:latin typeface="+mn-lt"/>
                <a:cs typeface="Arial" charset="0"/>
              </a:rPr>
              <a:t> C</a:t>
            </a:r>
            <a:r>
              <a:rPr lang="en-US" sz="2800" i="1" u="sng" dirty="0" err="1">
                <a:solidFill>
                  <a:schemeClr val="tx2">
                    <a:lumMod val="75000"/>
                  </a:schemeClr>
                </a:solidFill>
                <a:latin typeface="+mn-lt"/>
                <a:cs typeface="Arial" charset="0"/>
              </a:rPr>
              <a:t>alcium</a:t>
            </a:r>
            <a:r>
              <a:rPr lang="en-US" sz="2800" i="1" u="sng" dirty="0">
                <a:solidFill>
                  <a:schemeClr val="tx2">
                    <a:lumMod val="75000"/>
                  </a:schemeClr>
                </a:solidFill>
                <a:latin typeface="+mn-lt"/>
                <a:cs typeface="Arial" charset="0"/>
              </a:rPr>
              <a:t> </a:t>
            </a:r>
            <a:r>
              <a:rPr lang="en-US" sz="2800" i="1" u="sng" dirty="0" err="1">
                <a:solidFill>
                  <a:schemeClr val="tx2">
                    <a:lumMod val="75000"/>
                  </a:schemeClr>
                </a:solidFill>
                <a:latin typeface="+mn-lt"/>
                <a:cs typeface="Arial" charset="0"/>
              </a:rPr>
              <a:t>sensitisers</a:t>
            </a:r>
            <a:endParaRPr lang="en-US" sz="2800" i="1" u="sng" dirty="0">
              <a:solidFill>
                <a:schemeClr val="tx2">
                  <a:lumMod val="75000"/>
                </a:schemeClr>
              </a:solidFill>
              <a:latin typeface="+mn-lt"/>
              <a:cs typeface="Arial" charset="0"/>
            </a:endParaRPr>
          </a:p>
          <a:p>
            <a:pPr algn="l">
              <a:buFontTx/>
              <a:buChar char="•"/>
              <a:defRPr/>
            </a:pPr>
            <a:r>
              <a:rPr lang="en-US" sz="2800" i="1" dirty="0">
                <a:solidFill>
                  <a:schemeClr val="accent2">
                    <a:lumMod val="50000"/>
                  </a:schemeClr>
                </a:solidFill>
                <a:latin typeface="+mn-lt"/>
                <a:cs typeface="Arial" charset="0"/>
              </a:rPr>
              <a:t>     </a:t>
            </a:r>
            <a:r>
              <a:rPr lang="en-US" sz="2800" i="1" dirty="0" err="1">
                <a:solidFill>
                  <a:schemeClr val="accent2">
                    <a:lumMod val="50000"/>
                  </a:schemeClr>
                </a:solidFill>
                <a:latin typeface="+mn-lt"/>
                <a:cs typeface="Arial" charset="0"/>
              </a:rPr>
              <a:t>Levosimendan</a:t>
            </a:r>
            <a:r>
              <a:rPr lang="ru-RU" sz="2800" i="1" dirty="0">
                <a:solidFill>
                  <a:schemeClr val="accent2">
                    <a:lumMod val="50000"/>
                  </a:schemeClr>
                </a:solidFill>
                <a:latin typeface="+mn-lt"/>
                <a:cs typeface="Arial" charset="0"/>
              </a:rPr>
              <a:t> </a:t>
            </a:r>
          </a:p>
        </p:txBody>
      </p:sp>
      <p:sp>
        <p:nvSpPr>
          <p:cNvPr id="10" name="Прямоугольник 9">
            <a:extLst>
              <a:ext uri="{FF2B5EF4-FFF2-40B4-BE49-F238E27FC236}">
                <a16:creationId xmlns:a16="http://schemas.microsoft.com/office/drawing/2014/main" xmlns="" id="{A3D3D158-1669-4589-88AB-A8E645726E12}"/>
              </a:ext>
            </a:extLst>
          </p:cNvPr>
          <p:cNvSpPr/>
          <p:nvPr/>
        </p:nvSpPr>
        <p:spPr>
          <a:xfrm>
            <a:off x="152400" y="5029200"/>
            <a:ext cx="8991600" cy="1261884"/>
          </a:xfrm>
          <a:prstGeom prst="rect">
            <a:avLst/>
          </a:prstGeom>
        </p:spPr>
        <p:txBody>
          <a:bodyPr>
            <a:spAutoFit/>
          </a:bodyPr>
          <a:lstStyle/>
          <a:p>
            <a:pPr algn="l">
              <a:defRPr/>
            </a:pPr>
            <a:endParaRPr lang="ru-RU" sz="2000" b="1" i="1" dirty="0">
              <a:solidFill>
                <a:srgbClr val="740000"/>
              </a:solidFill>
              <a:latin typeface="Arial" charset="0"/>
              <a:cs typeface="Arial" charset="0"/>
            </a:endParaRPr>
          </a:p>
          <a:p>
            <a:pPr algn="l">
              <a:defRPr/>
            </a:pPr>
            <a:endParaRPr lang="ru-RU" b="1" i="1" dirty="0">
              <a:solidFill>
                <a:srgbClr val="740000"/>
              </a:solidFill>
              <a:latin typeface="+mn-lt"/>
              <a:cs typeface="Arial" charset="0"/>
            </a:endParaRPr>
          </a:p>
          <a:p>
            <a:pPr algn="l">
              <a:defRPr/>
            </a:pPr>
            <a:endParaRPr lang="en-GB" b="1" i="1" dirty="0">
              <a:latin typeface="Arial" charset="0"/>
              <a:cs typeface="Arial" charset="0"/>
            </a:endParaRPr>
          </a:p>
          <a:p>
            <a:pPr algn="l">
              <a:defRPr/>
            </a:pPr>
            <a:endParaRPr lang="ru-RU" sz="2000" dirty="0">
              <a:solidFill>
                <a:srgbClr val="740000"/>
              </a:solidFill>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8B812A87-A6EB-40ED-BF32-CEE0D58AB666}"/>
              </a:ext>
            </a:extLst>
          </p:cNvPr>
          <p:cNvSpPr>
            <a:spLocks noGrp="1" noChangeArrowheads="1"/>
          </p:cNvSpPr>
          <p:nvPr>
            <p:ph type="title" idx="4294967295"/>
          </p:nvPr>
        </p:nvSpPr>
        <p:spPr>
          <a:xfrm>
            <a:off x="0" y="58807"/>
            <a:ext cx="7239000" cy="707886"/>
          </a:xfrm>
          <a:solidFill>
            <a:schemeClr val="tx2">
              <a:lumMod val="20000"/>
              <a:lumOff val="80000"/>
            </a:schemeClr>
          </a:solidFill>
          <a:ln w="31750">
            <a:solidFill>
              <a:schemeClr val="tx1"/>
            </a:solidFill>
          </a:ln>
          <a:effectLst>
            <a:outerShdw blurRad="50800" dist="50800" dir="5400000" algn="ctr" rotWithShape="0">
              <a:srgbClr val="000000">
                <a:alpha val="85000"/>
              </a:srgbClr>
            </a:outerShdw>
          </a:effectLst>
        </p:spPr>
        <p:txBody>
          <a:bodyPr wrap="square" rtlCol="0">
            <a:spAutoFit/>
          </a:bodyPr>
          <a:lstStyle/>
          <a:p>
            <a:pPr eaLnBrk="1" fontAlgn="auto" hangingPunct="1">
              <a:spcAft>
                <a:spcPts val="0"/>
              </a:spcAft>
              <a:defRPr/>
            </a:pPr>
            <a:r>
              <a:rPr lang="en-US" sz="4000" b="1" dirty="0">
                <a:solidFill>
                  <a:schemeClr val="tx2">
                    <a:lumMod val="75000"/>
                  </a:schemeClr>
                </a:solidFill>
                <a:effectLst>
                  <a:outerShdw blurRad="38100" dist="38100" dir="2700000" algn="tl">
                    <a:srgbClr val="000000">
                      <a:alpha val="43137"/>
                    </a:srgbClr>
                  </a:outerShdw>
                </a:effectLst>
              </a:rPr>
              <a:t>ORIGIN OF CARDIAC GLYCOSIDES</a:t>
            </a:r>
            <a:endParaRPr lang="en-US" sz="1400" b="1" dirty="0">
              <a:solidFill>
                <a:schemeClr val="tx2">
                  <a:lumMod val="75000"/>
                </a:schemeClr>
              </a:solidFill>
              <a:effectLst>
                <a:outerShdw blurRad="38100" dist="38100" dir="2700000" algn="tl">
                  <a:srgbClr val="000000">
                    <a:alpha val="43137"/>
                  </a:srgbClr>
                </a:outerShdw>
              </a:effectLst>
            </a:endParaRPr>
          </a:p>
        </p:txBody>
      </p:sp>
      <p:sp>
        <p:nvSpPr>
          <p:cNvPr id="10" name="Прямоугольник 9">
            <a:extLst>
              <a:ext uri="{FF2B5EF4-FFF2-40B4-BE49-F238E27FC236}">
                <a16:creationId xmlns:a16="http://schemas.microsoft.com/office/drawing/2014/main" xmlns="" id="{A3D3D158-1669-4589-88AB-A8E645726E12}"/>
              </a:ext>
            </a:extLst>
          </p:cNvPr>
          <p:cNvSpPr/>
          <p:nvPr/>
        </p:nvSpPr>
        <p:spPr>
          <a:xfrm>
            <a:off x="0" y="838200"/>
            <a:ext cx="4495800" cy="6617196"/>
          </a:xfrm>
          <a:prstGeom prst="rect">
            <a:avLst/>
          </a:prstGeom>
        </p:spPr>
        <p:txBody>
          <a:bodyPr wrap="square">
            <a:spAutoFit/>
          </a:bodyPr>
          <a:lstStyle/>
          <a:p>
            <a:pPr algn="l">
              <a:defRPr/>
            </a:pPr>
            <a:r>
              <a:rPr lang="en-GB" sz="1600" b="1" i="1" dirty="0">
                <a:latin typeface="Arial" charset="0"/>
                <a:cs typeface="Arial" charset="0"/>
              </a:rPr>
              <a:t>   </a:t>
            </a:r>
            <a:r>
              <a:rPr lang="en-GB" sz="2400" b="1" i="1" dirty="0">
                <a:latin typeface="+mn-lt"/>
                <a:cs typeface="Arial" charset="0"/>
              </a:rPr>
              <a:t>Cardiac glycosides are obtained from plants</a:t>
            </a:r>
            <a:r>
              <a:rPr lang="uk-UA" sz="2400" b="1" i="1" dirty="0">
                <a:latin typeface="+mn-lt"/>
                <a:cs typeface="Arial" charset="0"/>
              </a:rPr>
              <a:t>:</a:t>
            </a:r>
            <a:endParaRPr lang="en-US" sz="2400" b="1" i="1" dirty="0">
              <a:latin typeface="+mn-lt"/>
              <a:cs typeface="Arial" charset="0"/>
            </a:endParaRPr>
          </a:p>
          <a:p>
            <a:pPr marL="457200" indent="-457200" algn="l">
              <a:buAutoNum type="arabicPeriod"/>
              <a:defRPr/>
            </a:pPr>
            <a:r>
              <a:rPr lang="en-GB" sz="2400" b="1" i="1" dirty="0">
                <a:solidFill>
                  <a:srgbClr val="740000"/>
                </a:solidFill>
                <a:latin typeface="+mn-lt"/>
                <a:cs typeface="Arial" charset="0"/>
              </a:rPr>
              <a:t>DIGITOXIN from </a:t>
            </a:r>
            <a:endParaRPr lang="uk-UA" sz="2400" b="1" i="1" dirty="0">
              <a:solidFill>
                <a:srgbClr val="740000"/>
              </a:solidFill>
              <a:latin typeface="+mn-lt"/>
              <a:cs typeface="Arial" charset="0"/>
            </a:endParaRPr>
          </a:p>
          <a:p>
            <a:pPr algn="l">
              <a:defRPr/>
            </a:pPr>
            <a:r>
              <a:rPr lang="en-GB" sz="2400" b="1" i="1" u="sng" dirty="0">
                <a:latin typeface="+mn-lt"/>
                <a:cs typeface="Arial" charset="0"/>
              </a:rPr>
              <a:t>Digitalis </a:t>
            </a:r>
            <a:r>
              <a:rPr lang="en-GB" sz="2400" b="1" i="1" u="sng" dirty="0" err="1">
                <a:latin typeface="+mn-lt"/>
                <a:cs typeface="Arial" charset="0"/>
              </a:rPr>
              <a:t>purpurea</a:t>
            </a:r>
            <a:endParaRPr lang="en-GB" sz="2400" b="1" i="1" u="sng" dirty="0">
              <a:latin typeface="+mn-lt"/>
              <a:cs typeface="Arial" charset="0"/>
            </a:endParaRPr>
          </a:p>
          <a:p>
            <a:pPr algn="l">
              <a:defRPr/>
            </a:pPr>
            <a:r>
              <a:rPr lang="uk-UA" sz="2400" b="1" i="1" dirty="0">
                <a:solidFill>
                  <a:srgbClr val="740000"/>
                </a:solidFill>
                <a:latin typeface="+mn-lt"/>
                <a:cs typeface="Arial" charset="0"/>
              </a:rPr>
              <a:t>2. </a:t>
            </a:r>
            <a:r>
              <a:rPr lang="en-GB" sz="2400" b="1" i="1" dirty="0">
                <a:solidFill>
                  <a:srgbClr val="740000"/>
                </a:solidFill>
                <a:latin typeface="+mn-lt"/>
                <a:cs typeface="Arial" charset="0"/>
              </a:rPr>
              <a:t>DIGOXIN from </a:t>
            </a:r>
          </a:p>
          <a:p>
            <a:pPr algn="l">
              <a:defRPr/>
            </a:pPr>
            <a:r>
              <a:rPr lang="en-GB" sz="2400" b="1" i="1" u="sng" dirty="0">
                <a:latin typeface="+mn-lt"/>
                <a:cs typeface="Arial" charset="0"/>
              </a:rPr>
              <a:t>Digitalis </a:t>
            </a:r>
            <a:r>
              <a:rPr lang="en-GB" sz="2400" b="1" i="1" u="sng" dirty="0" err="1">
                <a:latin typeface="+mn-lt"/>
                <a:cs typeface="Arial" charset="0"/>
              </a:rPr>
              <a:t>lanata</a:t>
            </a:r>
            <a:r>
              <a:rPr lang="en-GB" sz="2400" b="1" i="1" u="sng" dirty="0">
                <a:latin typeface="+mn-lt"/>
                <a:cs typeface="Arial" charset="0"/>
              </a:rPr>
              <a:t> </a:t>
            </a:r>
          </a:p>
          <a:p>
            <a:pPr algn="l">
              <a:defRPr/>
            </a:pPr>
            <a:r>
              <a:rPr lang="uk-UA" sz="2400" b="1" i="1" dirty="0">
                <a:solidFill>
                  <a:srgbClr val="740000"/>
                </a:solidFill>
                <a:latin typeface="+mn-lt"/>
                <a:cs typeface="Arial" charset="0"/>
              </a:rPr>
              <a:t>3. </a:t>
            </a:r>
            <a:r>
              <a:rPr lang="en-GB" sz="2400" b="1" i="1" dirty="0">
                <a:solidFill>
                  <a:srgbClr val="740000"/>
                </a:solidFill>
                <a:latin typeface="+mn-lt"/>
                <a:cs typeface="Arial" charset="0"/>
              </a:rPr>
              <a:t>STROPHANTIN-K from </a:t>
            </a:r>
            <a:r>
              <a:rPr lang="en-GB" sz="2400" b="1" i="1" u="sng" dirty="0" err="1">
                <a:latin typeface="+mn-lt"/>
                <a:cs typeface="Arial" charset="0"/>
              </a:rPr>
              <a:t>Strophanthus</a:t>
            </a:r>
            <a:r>
              <a:rPr lang="en-GB" sz="2400" b="1" i="1" u="sng" dirty="0">
                <a:latin typeface="+mn-lt"/>
                <a:cs typeface="Arial" charset="0"/>
              </a:rPr>
              <a:t> </a:t>
            </a:r>
            <a:r>
              <a:rPr lang="en-GB" sz="2400" b="1" i="1" u="sng" dirty="0" err="1">
                <a:latin typeface="+mn-lt"/>
                <a:cs typeface="Arial" charset="0"/>
              </a:rPr>
              <a:t>Kombe</a:t>
            </a:r>
            <a:r>
              <a:rPr lang="en-GB" sz="2400" b="1" i="1" u="sng" dirty="0">
                <a:latin typeface="+mn-lt"/>
                <a:cs typeface="Arial" charset="0"/>
              </a:rPr>
              <a:t>   </a:t>
            </a:r>
          </a:p>
          <a:p>
            <a:pPr algn="l">
              <a:defRPr/>
            </a:pPr>
            <a:r>
              <a:rPr lang="uk-UA" sz="2400" b="1" i="1" dirty="0">
                <a:solidFill>
                  <a:srgbClr val="740000"/>
                </a:solidFill>
                <a:latin typeface="+mn-lt"/>
                <a:cs typeface="Arial" charset="0"/>
              </a:rPr>
              <a:t>4. </a:t>
            </a:r>
            <a:r>
              <a:rPr lang="en-GB" sz="2400" b="1" i="1" dirty="0">
                <a:solidFill>
                  <a:srgbClr val="740000"/>
                </a:solidFill>
                <a:latin typeface="+mn-lt"/>
                <a:cs typeface="Arial" charset="0"/>
              </a:rPr>
              <a:t>STROPHANTIN-G  from </a:t>
            </a:r>
            <a:r>
              <a:rPr lang="en-GB" sz="2400" b="1" i="1" u="sng" dirty="0" err="1">
                <a:latin typeface="+mn-lt"/>
                <a:cs typeface="Arial" charset="0"/>
              </a:rPr>
              <a:t>Strophanthus</a:t>
            </a:r>
            <a:r>
              <a:rPr lang="en-GB" sz="2400" b="1" i="1" u="sng" dirty="0">
                <a:latin typeface="+mn-lt"/>
                <a:cs typeface="Arial" charset="0"/>
              </a:rPr>
              <a:t> </a:t>
            </a:r>
            <a:r>
              <a:rPr lang="en-GB" sz="2400" b="1" i="1" u="sng" dirty="0" err="1">
                <a:latin typeface="+mn-lt"/>
                <a:cs typeface="Arial" charset="0"/>
              </a:rPr>
              <a:t>gratus</a:t>
            </a:r>
            <a:endParaRPr lang="en-GB" sz="2400" b="1" i="1" u="sng" dirty="0">
              <a:latin typeface="+mn-lt"/>
              <a:cs typeface="Arial" charset="0"/>
            </a:endParaRPr>
          </a:p>
          <a:p>
            <a:pPr algn="l">
              <a:defRPr/>
            </a:pPr>
            <a:r>
              <a:rPr lang="uk-UA" sz="2400" b="1" i="1" dirty="0">
                <a:solidFill>
                  <a:srgbClr val="740000"/>
                </a:solidFill>
                <a:latin typeface="+mn-lt"/>
                <a:cs typeface="Arial" charset="0"/>
              </a:rPr>
              <a:t>5. </a:t>
            </a:r>
            <a:r>
              <a:rPr lang="en-GB" sz="2400" b="1" i="1" dirty="0">
                <a:solidFill>
                  <a:srgbClr val="740000"/>
                </a:solidFill>
                <a:latin typeface="+mn-lt"/>
                <a:cs typeface="Arial" charset="0"/>
              </a:rPr>
              <a:t>CORGLICON from </a:t>
            </a:r>
          </a:p>
          <a:p>
            <a:pPr algn="l">
              <a:defRPr/>
            </a:pPr>
            <a:r>
              <a:rPr lang="en-GB" sz="2400" b="1" i="1" u="sng" dirty="0" err="1">
                <a:latin typeface="+mn-lt"/>
                <a:cs typeface="Arial" charset="0"/>
              </a:rPr>
              <a:t>Convallaria</a:t>
            </a:r>
            <a:r>
              <a:rPr lang="en-GB" sz="2400" b="1" i="1" u="sng" dirty="0">
                <a:latin typeface="+mn-lt"/>
                <a:cs typeface="Arial" charset="0"/>
              </a:rPr>
              <a:t> </a:t>
            </a:r>
            <a:r>
              <a:rPr lang="en-GB" sz="2400" b="1" i="1" u="sng" dirty="0" err="1">
                <a:latin typeface="+mn-lt"/>
                <a:cs typeface="Arial" charset="0"/>
              </a:rPr>
              <a:t>majalis</a:t>
            </a:r>
            <a:r>
              <a:rPr lang="en-GB" sz="2400" b="1" i="1" dirty="0">
                <a:latin typeface="+mn-lt"/>
                <a:cs typeface="Arial" charset="0"/>
              </a:rPr>
              <a:t> </a:t>
            </a:r>
          </a:p>
          <a:p>
            <a:pPr algn="l">
              <a:defRPr/>
            </a:pPr>
            <a:r>
              <a:rPr lang="uk-UA" sz="2400" b="1" i="1" dirty="0">
                <a:solidFill>
                  <a:srgbClr val="740000"/>
                </a:solidFill>
                <a:latin typeface="+mn-lt"/>
                <a:cs typeface="Arial" charset="0"/>
              </a:rPr>
              <a:t>6. </a:t>
            </a:r>
            <a:r>
              <a:rPr lang="en-GB" sz="2400" b="1" i="1" dirty="0">
                <a:solidFill>
                  <a:srgbClr val="740000"/>
                </a:solidFill>
                <a:latin typeface="+mn-lt"/>
                <a:cs typeface="Arial" charset="0"/>
              </a:rPr>
              <a:t>ADONISIDUM from </a:t>
            </a:r>
          </a:p>
          <a:p>
            <a:pPr algn="l">
              <a:defRPr/>
            </a:pPr>
            <a:r>
              <a:rPr lang="en-GB" sz="2400" b="1" i="1" u="sng" dirty="0">
                <a:latin typeface="+mn-lt"/>
                <a:cs typeface="Arial" charset="0"/>
              </a:rPr>
              <a:t>Adonis </a:t>
            </a:r>
            <a:r>
              <a:rPr lang="en-GB" sz="2400" b="1" i="1" u="sng" dirty="0" err="1">
                <a:latin typeface="+mn-lt"/>
                <a:cs typeface="Arial" charset="0"/>
              </a:rPr>
              <a:t>vernali</a:t>
            </a:r>
            <a:r>
              <a:rPr lang="en-GB" sz="2400" b="1" i="1" u="sng" dirty="0" err="1">
                <a:latin typeface="Arial" charset="0"/>
                <a:cs typeface="Arial" charset="0"/>
              </a:rPr>
              <a:t>s</a:t>
            </a:r>
            <a:r>
              <a:rPr lang="en-GB" sz="2400" b="1" i="1" u="sng" dirty="0">
                <a:latin typeface="Arial" charset="0"/>
                <a:cs typeface="Arial" charset="0"/>
              </a:rPr>
              <a:t> </a:t>
            </a:r>
            <a:endParaRPr lang="ru-RU" sz="2400" b="1" i="1" u="sng" dirty="0">
              <a:solidFill>
                <a:srgbClr val="740000"/>
              </a:solidFill>
              <a:latin typeface="Arial" charset="0"/>
              <a:cs typeface="Arial" charset="0"/>
            </a:endParaRPr>
          </a:p>
          <a:p>
            <a:pPr algn="l">
              <a:defRPr/>
            </a:pPr>
            <a:endParaRPr lang="ru-RU" sz="3200" b="1" i="1" dirty="0">
              <a:solidFill>
                <a:srgbClr val="740000"/>
              </a:solidFill>
              <a:latin typeface="Arial" charset="0"/>
              <a:cs typeface="Arial" charset="0"/>
            </a:endParaRPr>
          </a:p>
          <a:p>
            <a:pPr algn="l">
              <a:defRPr/>
            </a:pPr>
            <a:endParaRPr lang="ru-RU" b="1" i="1" dirty="0">
              <a:solidFill>
                <a:srgbClr val="740000"/>
              </a:solidFill>
              <a:latin typeface="+mn-lt"/>
              <a:cs typeface="Arial" charset="0"/>
            </a:endParaRPr>
          </a:p>
          <a:p>
            <a:pPr algn="l">
              <a:defRPr/>
            </a:pPr>
            <a:endParaRPr lang="en-GB" b="1" i="1" dirty="0">
              <a:latin typeface="Arial" charset="0"/>
              <a:cs typeface="Arial" charset="0"/>
            </a:endParaRPr>
          </a:p>
          <a:p>
            <a:pPr algn="l">
              <a:defRPr/>
            </a:pPr>
            <a:endParaRPr lang="ru-RU" sz="2000" dirty="0">
              <a:solidFill>
                <a:srgbClr val="740000"/>
              </a:solidFill>
              <a:latin typeface="Arial" charset="0"/>
              <a:cs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760" y="1168908"/>
            <a:ext cx="1819656" cy="233629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133" y="803564"/>
            <a:ext cx="1957296" cy="345195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93" y="1190625"/>
            <a:ext cx="1932613" cy="2314575"/>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5760" y="3810000"/>
            <a:ext cx="2131802" cy="213180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168" y="4351602"/>
            <a:ext cx="1553261" cy="2506398"/>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399" y="3738248"/>
            <a:ext cx="1933255" cy="3092043"/>
          </a:xfrm>
          <a:prstGeom prst="rect">
            <a:avLst/>
          </a:prstGeom>
        </p:spPr>
      </p:pic>
    </p:spTree>
    <p:extLst>
      <p:ext uri="{BB962C8B-B14F-4D97-AF65-F5344CB8AC3E}">
        <p14:creationId xmlns:p14="http://schemas.microsoft.com/office/powerpoint/2010/main" val="1085454615"/>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6341</TotalTime>
  <Words>3851</Words>
  <Application>Microsoft Office PowerPoint</Application>
  <PresentationFormat>Экран (4:3)</PresentationFormat>
  <Paragraphs>475</Paragraphs>
  <Slides>48</Slides>
  <Notes>4</Notes>
  <HiddenSlides>0</HiddenSlides>
  <MMClips>0</MMClips>
  <ScaleCrop>false</ScaleCrop>
  <HeadingPairs>
    <vt:vector size="4" baseType="variant">
      <vt:variant>
        <vt:lpstr>Тема</vt:lpstr>
      </vt:variant>
      <vt:variant>
        <vt:i4>3</vt:i4>
      </vt:variant>
      <vt:variant>
        <vt:lpstr>Заголовки слайдов</vt:lpstr>
      </vt:variant>
      <vt:variant>
        <vt:i4>48</vt:i4>
      </vt:variant>
    </vt:vector>
  </HeadingPairs>
  <TitlesOfParts>
    <vt:vector size="51" baseType="lpstr">
      <vt:lpstr>Оформление по умолчанию</vt:lpstr>
      <vt:lpstr>Custom Design</vt:lpstr>
      <vt:lpstr>Blank</vt:lpstr>
      <vt:lpstr> CARDIOTONICS. CARDIAC GLYCOSIDES.  ANTIARRHYTMIC DRUGS</vt:lpstr>
      <vt:lpstr>Plan of the lecture:</vt:lpstr>
      <vt:lpstr>Презентация PowerPoint</vt:lpstr>
      <vt:lpstr>Презентация PowerPoint</vt:lpstr>
      <vt:lpstr>Презентация PowerPoint</vt:lpstr>
      <vt:lpstr>Презентация PowerPoint</vt:lpstr>
      <vt:lpstr>Main symptoms of the Heart Failure </vt:lpstr>
      <vt:lpstr>CLASSIFICATION OF INOTROPIC DRUGS</vt:lpstr>
      <vt:lpstr>ORIGIN OF CARDIAC GLYCOSIDES</vt:lpstr>
      <vt:lpstr>Pharmacokinetic of CGS</vt:lpstr>
      <vt:lpstr>Pharmacokinetic of CGs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Indications for Cardiac Glycosides</vt:lpstr>
      <vt:lpstr>Презентация PowerPoint</vt:lpstr>
      <vt:lpstr>Презентация PowerPoint</vt:lpstr>
      <vt:lpstr>Презентация PowerPoint</vt:lpstr>
      <vt:lpstr>Treatment of  Digitalis Toxicity</vt:lpstr>
      <vt:lpstr>Презентация PowerPoint</vt:lpstr>
      <vt:lpstr>Презентация PowerPoint</vt:lpstr>
      <vt:lpstr>2. Adrenomimetics</vt:lpstr>
      <vt:lpstr>Презентация PowerPoint</vt:lpstr>
      <vt:lpstr>Презентация PowerPoint</vt:lpstr>
      <vt:lpstr>3. Calcium sensitisers</vt:lpstr>
      <vt:lpstr> II. Antiarrhythmic preparations Arrhythmia</vt:lpstr>
      <vt:lpstr>Презентация PowerPoint</vt:lpstr>
      <vt:lpstr>Презентация PowerPoint</vt:lpstr>
      <vt:lpstr>PHASES OF cardiac ACTION POTENTIAL</vt:lpstr>
      <vt:lpstr>CLASS I: Sodium Channel Blocking Drugs</vt:lpstr>
      <vt:lpstr>Quinidine (Class IA)  (moderate inhibition of Na channels)</vt:lpstr>
      <vt:lpstr>Quinidine decreases membrane responsiveness  (moderate inhibition of Na channels)</vt:lpstr>
      <vt:lpstr>Procainamide (Class IA) (moderate inhibition of Na channels)</vt:lpstr>
      <vt:lpstr>Class IB Drugs</vt:lpstr>
      <vt:lpstr>Agents of Class IB</vt:lpstr>
      <vt:lpstr>Class IC Drugs</vt:lpstr>
      <vt:lpstr>Презентация PowerPoint</vt:lpstr>
      <vt:lpstr>Class II ANTIARRHYTHMIC DRUGS  (β-adrenergic blockers)</vt:lpstr>
      <vt:lpstr>Class III ANTIARRHYTHMIC DRUGS K+  blockers</vt:lpstr>
      <vt:lpstr>Amiodarone (Cordarone)</vt:lpstr>
      <vt:lpstr>Презентация PowerPoint</vt:lpstr>
      <vt:lpstr>Class IV ANTIARRHYTHMIC DRUGS  (Calcium Channel Blockers)</vt:lpstr>
      <vt:lpstr>Miscellaneous Antiarrhythmic Drugs </vt:lpstr>
      <vt:lpstr>Презентация PowerPoint</vt:lpstr>
      <vt:lpstr>Презентация PowerPoint</vt:lpstr>
    </vt:vector>
  </TitlesOfParts>
  <Company>GUC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mahmoud.khattab</dc:creator>
  <cp:lastModifiedBy>Работа</cp:lastModifiedBy>
  <cp:revision>319</cp:revision>
  <dcterms:created xsi:type="dcterms:W3CDTF">2007-05-03T07:48:47Z</dcterms:created>
  <dcterms:modified xsi:type="dcterms:W3CDTF">2021-11-15T13:19:37Z</dcterms:modified>
</cp:coreProperties>
</file>