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5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8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5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2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6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4ECB-7368-42B4-8AFB-0023A611EF7D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B7917-6B66-4BEC-B43B-99CD70FBB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3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Науковий</a:t>
            </a:r>
            <a:r>
              <a:rPr lang="ru-RU" dirty="0" smtClean="0"/>
              <a:t> сем</a:t>
            </a:r>
            <a:r>
              <a:rPr lang="uk-UA" dirty="0" err="1" smtClean="0"/>
              <a:t>інар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присвячений Дню визволення України від фашистських загарбників (28 жовтня)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424936" cy="2736304"/>
          </a:xfrm>
        </p:spPr>
        <p:txBody>
          <a:bodyPr>
            <a:normAutofit fontScale="92500" lnSpcReduction="10000"/>
          </a:bodyPr>
          <a:lstStyle/>
          <a:p>
            <a:r>
              <a:rPr lang="uk-UA" sz="6300" dirty="0" smtClean="0">
                <a:solidFill>
                  <a:srgbClr val="FF0000"/>
                </a:solidFill>
              </a:rPr>
              <a:t>Підвищення імунітету в умовах </a:t>
            </a:r>
            <a:r>
              <a:rPr lang="en-US" sz="6300" dirty="0" smtClean="0">
                <a:solidFill>
                  <a:srgbClr val="FF0000"/>
                </a:solidFill>
              </a:rPr>
              <a:t>COVID-19</a:t>
            </a:r>
            <a:endParaRPr lang="uk-UA" sz="6300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(воскова міль – об’єкт дослідження мікробіологів, медиків, хіміків, фармацевтів, екологів)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5174" y="494116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Доповідач проф. Сирова Г.О.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6381328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28 </a:t>
            </a:r>
            <a:r>
              <a:rPr lang="uk-UA" dirty="0" smtClean="0"/>
              <a:t>.10.2021 р.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6" cy="148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3189"/>
            <a:ext cx="1272686" cy="141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МОЗ УКРАЇНИ</a:t>
            </a:r>
            <a:br>
              <a:rPr lang="ru-RU" dirty="0"/>
            </a:br>
            <a:r>
              <a:rPr lang="ru-RU" dirty="0"/>
              <a:t>ХНМУ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33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8039"/>
            <a:ext cx="296355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252" y="0"/>
            <a:ext cx="729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ПРИГОТУВАННЯ НАСТОЯНКИ ВОСКОВОЇ МОЛІ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5591" y="806369"/>
            <a:ext cx="4039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Взяти комах з бджолиних вуликів, не брати тих, яких вирощували у штучних умовах – 10 г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4729" y="2955744"/>
            <a:ext cx="670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Замочити в 100 </a:t>
            </a:r>
            <a:r>
              <a:rPr lang="uk-UA" sz="2800" dirty="0" err="1" smtClean="0"/>
              <a:t>мл</a:t>
            </a:r>
            <a:r>
              <a:rPr lang="uk-UA" sz="2800" dirty="0" smtClean="0"/>
              <a:t> С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Н</a:t>
            </a:r>
            <a:r>
              <a:rPr lang="uk-UA" sz="2800" baseline="-25000" dirty="0" smtClean="0"/>
              <a:t>5</a:t>
            </a:r>
            <a:r>
              <a:rPr lang="uk-UA" sz="2800" dirty="0" smtClean="0"/>
              <a:t>ОН (70% та більше)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149080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Помістити в ємність  з темного скла на 10-14 днів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82455" y="6165304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Регулярно збовтувати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" y="476672"/>
            <a:ext cx="4575510" cy="24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31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26" y="3356992"/>
            <a:ext cx="2069332" cy="20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7032" y="119066"/>
            <a:ext cx="2101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ДОЗУВАННЯ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22" y="908719"/>
            <a:ext cx="4541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Діти до 14 років: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/>
              <a:t>  по 1 к в день  дитині 1-го року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/>
              <a:t>7 к – дитині 7 років і т.д.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7022" y="3356992"/>
            <a:ext cx="75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Дорослим: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По 4 к на 10 кг маси тіла при серцево-судинних патологіях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По 8 к на 10 кг маси тіла при туберкульозі</a:t>
            </a:r>
          </a:p>
          <a:p>
            <a:r>
              <a:rPr lang="uk-UA" sz="2400" dirty="0"/>
              <a:t>	</a:t>
            </a:r>
            <a:r>
              <a:rPr lang="uk-UA" sz="2400" dirty="0" smtClean="0"/>
              <a:t>За 30 хв. до прийому їжі </a:t>
            </a:r>
          </a:p>
          <a:p>
            <a:r>
              <a:rPr lang="uk-UA" sz="2400" dirty="0" smtClean="0"/>
              <a:t>1-3 місяці, потім перерва 1 місяць, продовжуємо курс, </a:t>
            </a:r>
          </a:p>
          <a:p>
            <a:r>
              <a:rPr lang="uk-UA" sz="2400" dirty="0" smtClean="0"/>
              <a:t>1-3 місяці</a:t>
            </a:r>
            <a:endParaRPr lang="ru-RU" sz="2400" dirty="0"/>
          </a:p>
        </p:txBody>
      </p:sp>
      <p:sp>
        <p:nvSpPr>
          <p:cNvPr id="6" name="AutoShape 2" descr="18-24 месяца: незадолго до второго Дня рожд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39" y="445601"/>
            <a:ext cx="2764532" cy="21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08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341" y="0"/>
            <a:ext cx="4160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ЕКОЛОГІЧНИЙ АСПЕКТ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790" y="584775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dirty="0" err="1" smtClean="0"/>
              <a:t>Федеріка</a:t>
            </a:r>
            <a:r>
              <a:rPr lang="uk-UA" dirty="0" smtClean="0"/>
              <a:t> </a:t>
            </a:r>
            <a:r>
              <a:rPr lang="uk-UA" dirty="0" err="1" smtClean="0"/>
              <a:t>Бертоккіні</a:t>
            </a:r>
            <a:r>
              <a:rPr lang="uk-UA" dirty="0" smtClean="0"/>
              <a:t> </a:t>
            </a:r>
            <a:r>
              <a:rPr lang="en-US" dirty="0" smtClean="0"/>
              <a:t>(Federica </a:t>
            </a:r>
            <a:r>
              <a:rPr lang="en-US" dirty="0" err="1" smtClean="0"/>
              <a:t>Bertocchini</a:t>
            </a:r>
            <a:r>
              <a:rPr lang="en-US" dirty="0" smtClean="0"/>
              <a:t>)</a:t>
            </a:r>
            <a:r>
              <a:rPr lang="uk-UA" dirty="0" smtClean="0"/>
              <a:t> - </a:t>
            </a:r>
            <a:r>
              <a:rPr lang="uk-UA" dirty="0" err="1" smtClean="0"/>
              <a:t>біологиня</a:t>
            </a:r>
            <a:r>
              <a:rPr lang="uk-UA" dirty="0" smtClean="0"/>
              <a:t> з Іспанії 27.04.2017 р. у журналі </a:t>
            </a:r>
            <a:r>
              <a:rPr lang="en-US" dirty="0" smtClean="0"/>
              <a:t>Current </a:t>
            </a:r>
            <a:r>
              <a:rPr lang="en-US" dirty="0" err="1" smtClean="0"/>
              <a:t>Biolgy</a:t>
            </a:r>
            <a:r>
              <a:rPr lang="ru-RU" dirty="0" smtClean="0"/>
              <a:t> </a:t>
            </a:r>
            <a:r>
              <a:rPr lang="ru-RU" dirty="0" err="1" smtClean="0"/>
              <a:t>опублікувала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 і </a:t>
            </a:r>
            <a:r>
              <a:rPr lang="ru-RU" dirty="0" err="1" smtClean="0"/>
              <a:t>запропонувала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з пластика. </a:t>
            </a:r>
            <a:r>
              <a:rPr lang="ru-RU" dirty="0" err="1" smtClean="0"/>
              <a:t>Лічинки</a:t>
            </a:r>
            <a:r>
              <a:rPr lang="ru-RU" dirty="0" smtClean="0"/>
              <a:t> </a:t>
            </a:r>
            <a:r>
              <a:rPr lang="ru-RU" dirty="0" err="1" smtClean="0"/>
              <a:t>переробляють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за </a:t>
            </a:r>
            <a:r>
              <a:rPr lang="ru-RU" dirty="0" err="1" smtClean="0"/>
              <a:t>рекордний</a:t>
            </a:r>
            <a:r>
              <a:rPr lang="ru-RU" dirty="0" smtClean="0"/>
              <a:t> час.</a:t>
            </a:r>
          </a:p>
          <a:p>
            <a:pPr algn="just"/>
            <a:r>
              <a:rPr lang="uk-UA" dirty="0" smtClean="0"/>
              <a:t>	Під час догляду за бджолами у своєму саду, дослідниця </a:t>
            </a:r>
            <a:r>
              <a:rPr lang="uk-UA" dirty="0" err="1" smtClean="0"/>
              <a:t>Федеріка</a:t>
            </a:r>
            <a:r>
              <a:rPr lang="uk-UA" dirty="0" smtClean="0"/>
              <a:t> </a:t>
            </a:r>
            <a:r>
              <a:rPr lang="uk-UA" dirty="0" err="1" smtClean="0"/>
              <a:t>Бертоккіні</a:t>
            </a:r>
            <a:r>
              <a:rPr lang="uk-UA" dirty="0" smtClean="0"/>
              <a:t> вичищала з вулика гусениць воскової молі та поклала їх у поліетиленовий пакет. Пізніше вона виявила, що гусениці почали його їсти.</a:t>
            </a:r>
          </a:p>
          <a:p>
            <a:pPr algn="just"/>
            <a:r>
              <a:rPr lang="uk-UA" dirty="0" smtClean="0"/>
              <a:t>	На цьому дослідження </a:t>
            </a:r>
            <a:r>
              <a:rPr lang="uk-UA" dirty="0" err="1" smtClean="0"/>
              <a:t>Бертоккіні</a:t>
            </a:r>
            <a:r>
              <a:rPr lang="uk-UA" dirty="0" smtClean="0"/>
              <a:t> не закінчились. Зокрема, вона встановила, що за півдня майже 100 гусениць з’їли 100 міліграм пакета.</a:t>
            </a:r>
          </a:p>
          <a:p>
            <a:pPr algn="just"/>
            <a:r>
              <a:rPr lang="uk-UA" dirty="0" smtClean="0"/>
              <a:t>	За попередніми даними, організм майбутньої молі виробляє особливий фермент, який руйнує структуру пластику, шляхом </a:t>
            </a:r>
            <a:r>
              <a:rPr lang="ru-RU" b="0" i="0" u="none" strike="noStrike" dirty="0" err="1" smtClean="0">
                <a:effectLst/>
              </a:rPr>
              <a:t>розриву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зв'язків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між</a:t>
            </a:r>
            <a:r>
              <a:rPr lang="ru-RU" b="0" i="0" u="none" strike="noStrike" dirty="0" smtClean="0">
                <a:effectLst/>
              </a:rPr>
              <a:t> ланками </a:t>
            </a:r>
            <a:r>
              <a:rPr lang="ru-RU" b="0" i="0" u="none" strike="noStrike" dirty="0" err="1" smtClean="0">
                <a:effectLst/>
              </a:rPr>
              <a:t>полімерних</a:t>
            </a:r>
            <a:r>
              <a:rPr lang="ru-RU" b="0" i="0" u="none" strike="noStrike" dirty="0" smtClean="0">
                <a:effectLst/>
              </a:rPr>
              <a:t> молекул і </a:t>
            </a:r>
            <a:r>
              <a:rPr lang="ru-RU" b="0" i="0" u="none" strike="noStrike" dirty="0" err="1" smtClean="0">
                <a:effectLst/>
              </a:rPr>
              <a:t>перетворення</a:t>
            </a:r>
            <a:r>
              <a:rPr lang="ru-RU" b="0" i="0" u="none" strike="noStrike" dirty="0" smtClean="0">
                <a:effectLst/>
              </a:rPr>
              <a:t>  </a:t>
            </a:r>
            <a:r>
              <a:rPr lang="ru-RU" b="0" i="0" u="none" strike="noStrike" dirty="0" err="1" smtClean="0">
                <a:effectLst/>
              </a:rPr>
              <a:t>їх</a:t>
            </a:r>
            <a:r>
              <a:rPr lang="ru-RU" b="0" i="0" u="none" strike="noStrike" dirty="0" smtClean="0">
                <a:effectLst/>
              </a:rPr>
              <a:t> на </a:t>
            </a:r>
            <a:r>
              <a:rPr lang="ru-RU" b="0" i="0" u="none" strike="noStrike" dirty="0" err="1" smtClean="0">
                <a:effectLst/>
              </a:rPr>
              <a:t>етиленгліколь</a:t>
            </a:r>
            <a:r>
              <a:rPr lang="ru-RU" b="0" i="0" u="none" strike="noStrike" dirty="0" smtClean="0">
                <a:effectLst/>
              </a:rPr>
              <a:t> - </a:t>
            </a:r>
            <a:r>
              <a:rPr lang="ru-RU" b="0" i="0" u="none" strike="noStrike" dirty="0" err="1" smtClean="0">
                <a:effectLst/>
              </a:rPr>
              <a:t>токсичний</a:t>
            </a:r>
            <a:r>
              <a:rPr lang="ru-RU" b="0" i="0" u="none" strike="noStrike" dirty="0" smtClean="0">
                <a:effectLst/>
              </a:rPr>
              <a:t> для </a:t>
            </a:r>
            <a:r>
              <a:rPr lang="ru-RU" b="0" i="0" u="none" strike="noStrike" dirty="0" err="1" smtClean="0">
                <a:effectLst/>
              </a:rPr>
              <a:t>людини</a:t>
            </a:r>
            <a:r>
              <a:rPr lang="ru-RU" b="0" i="0" u="none" strike="noStrike" dirty="0" smtClean="0">
                <a:effectLst/>
              </a:rPr>
              <a:t> спирт. </a:t>
            </a:r>
            <a:r>
              <a:rPr lang="ru-RU" b="0" i="0" u="none" strike="noStrike" dirty="0" err="1" smtClean="0">
                <a:effectLst/>
              </a:rPr>
              <a:t>Аналогічні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зв'язки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присутні</a:t>
            </a:r>
            <a:r>
              <a:rPr lang="ru-RU" b="0" i="0" u="none" strike="noStrike" dirty="0" smtClean="0">
                <a:effectLst/>
              </a:rPr>
              <a:t> в </a:t>
            </a:r>
            <a:r>
              <a:rPr lang="ru-RU" b="0" i="0" u="none" strike="noStrike" dirty="0" err="1" smtClean="0">
                <a:effectLst/>
              </a:rPr>
              <a:t>полімерних</a:t>
            </a:r>
            <a:r>
              <a:rPr lang="ru-RU" b="0" i="0" u="none" strike="noStrike" dirty="0" smtClean="0">
                <a:effectLst/>
              </a:rPr>
              <a:t> молекулах, </a:t>
            </a:r>
            <a:r>
              <a:rPr lang="ru-RU" b="0" i="0" u="none" strike="noStrike" dirty="0" err="1" smtClean="0">
                <a:effectLst/>
              </a:rPr>
              <a:t>що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становлять</a:t>
            </a:r>
            <a:r>
              <a:rPr lang="ru-RU" b="0" i="0" u="none" strike="noStrike" dirty="0" smtClean="0">
                <a:effectLst/>
              </a:rPr>
              <a:t> основу </a:t>
            </a:r>
            <a:r>
              <a:rPr lang="ru-RU" b="0" i="0" u="none" strike="noStrike" dirty="0" err="1" smtClean="0">
                <a:effectLst/>
              </a:rPr>
              <a:t>бджолиного</a:t>
            </a:r>
            <a:r>
              <a:rPr lang="ru-RU" b="0" i="0" u="none" strike="noStrike" dirty="0" smtClean="0">
                <a:effectLst/>
              </a:rPr>
              <a:t> воску, </a:t>
            </a:r>
            <a:r>
              <a:rPr lang="ru-RU" b="0" i="0" u="none" strike="noStrike" dirty="0" err="1" smtClean="0">
                <a:effectLst/>
              </a:rPr>
              <a:t>що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може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пояснювати</a:t>
            </a:r>
            <a:r>
              <a:rPr lang="ru-RU" b="0" i="0" u="none" strike="noStrike" dirty="0" smtClean="0">
                <a:effectLst/>
              </a:rPr>
              <a:t>, </a:t>
            </a:r>
            <a:r>
              <a:rPr lang="ru-RU" b="0" i="0" u="none" strike="noStrike" dirty="0" err="1" smtClean="0">
                <a:effectLst/>
              </a:rPr>
              <a:t>чому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гусениці</a:t>
            </a:r>
            <a:r>
              <a:rPr lang="ru-RU" b="0" i="0" u="none" strike="noStrike" dirty="0" smtClean="0">
                <a:effectLst/>
              </a:rPr>
              <a:t> </a:t>
            </a:r>
            <a:r>
              <a:rPr lang="ru-RU" b="0" i="0" u="none" strike="noStrike" dirty="0" err="1" smtClean="0">
                <a:effectLst/>
              </a:rPr>
              <a:t>молі</a:t>
            </a:r>
            <a:r>
              <a:rPr lang="ru-RU" b="0" i="0" u="none" strike="noStrike" dirty="0" smtClean="0">
                <a:effectLst/>
              </a:rPr>
              <a:t> так активно </a:t>
            </a:r>
            <a:r>
              <a:rPr lang="ru-RU" b="0" i="0" u="none" strike="noStrike" dirty="0" err="1" smtClean="0">
                <a:effectLst/>
              </a:rPr>
              <a:t>поїдають</a:t>
            </a:r>
            <a:r>
              <a:rPr lang="ru-RU" b="0" i="0" u="none" strike="noStrike" dirty="0" smtClean="0">
                <a:effectLst/>
              </a:rPr>
              <a:t> пластик.</a:t>
            </a:r>
          </a:p>
          <a:p>
            <a:pPr algn="just"/>
            <a:r>
              <a:rPr lang="uk-UA" dirty="0"/>
              <a:t>	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Вчені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планують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ідентифікувати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ці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сполуки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й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почати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їх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масове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виробництво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для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боротьби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з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пластиковими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A0A0A"/>
                </a:solidFill>
                <a:effectLst/>
              </a:rPr>
              <a:t>відходами</a:t>
            </a:r>
            <a:r>
              <a:rPr lang="ru-RU" b="0" i="0" dirty="0" smtClean="0">
                <a:solidFill>
                  <a:srgbClr val="0A0A0A"/>
                </a:solidFill>
                <a:effectLst/>
              </a:rPr>
              <a:t>.</a:t>
            </a:r>
            <a:endParaRPr lang="ru-RU" b="0" i="0" u="none" strike="noStrike" dirty="0" smtClean="0">
              <a:effectLst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57192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48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3155153" cy="257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16853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err="1" smtClean="0"/>
              <a:t>Аналогічне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 </a:t>
            </a:r>
            <a:r>
              <a:rPr lang="ru-RU" sz="2400" dirty="0" err="1" smtClean="0"/>
              <a:t>китайськими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спостерігали</a:t>
            </a:r>
            <a:r>
              <a:rPr lang="ru-RU" sz="2400" dirty="0" smtClean="0"/>
              <a:t> за </a:t>
            </a:r>
            <a:r>
              <a:rPr lang="ru-RU" sz="2400" b="1" i="1" dirty="0" err="1" smtClean="0"/>
              <a:t>південною</a:t>
            </a:r>
            <a:r>
              <a:rPr lang="ru-RU" sz="2400" b="1" i="1" dirty="0" smtClean="0"/>
              <a:t> амбарною </a:t>
            </a:r>
            <a:r>
              <a:rPr lang="ru-RU" sz="2400" b="1" i="1" dirty="0" err="1" smtClean="0"/>
              <a:t>вогнівкою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індійської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міллю</a:t>
            </a:r>
            <a:r>
              <a:rPr lang="ru-RU" sz="2400" dirty="0" smtClean="0"/>
              <a:t>. Личинки </a:t>
            </a:r>
            <a:r>
              <a:rPr lang="en-US" sz="2400" dirty="0" err="1" smtClean="0"/>
              <a:t>Plodia</a:t>
            </a:r>
            <a:r>
              <a:rPr lang="en-US" sz="2400" dirty="0" smtClean="0"/>
              <a:t> </a:t>
            </a:r>
            <a:r>
              <a:rPr lang="en-US" sz="2400" dirty="0" err="1" smtClean="0"/>
              <a:t>interpunctella</a:t>
            </a:r>
            <a:r>
              <a:rPr lang="en-US" sz="2400" dirty="0" smtClean="0"/>
              <a:t> </a:t>
            </a:r>
            <a:r>
              <a:rPr lang="ru-RU" sz="2400" dirty="0" err="1" smtClean="0"/>
              <a:t>теж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прогризають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пластмасу</a:t>
            </a:r>
            <a:r>
              <a:rPr lang="ru-RU" sz="2400" dirty="0" smtClean="0"/>
              <a:t> і </a:t>
            </a:r>
            <a:r>
              <a:rPr lang="ru-RU" sz="2400" dirty="0" err="1" smtClean="0"/>
              <a:t>теж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перетравлюють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поліетилен</a:t>
            </a:r>
            <a:r>
              <a:rPr lang="ru-RU" sz="2400" dirty="0" smtClean="0"/>
              <a:t>. </a:t>
            </a:r>
            <a:r>
              <a:rPr lang="ru-RU" sz="2400" dirty="0" err="1" smtClean="0"/>
              <a:t>Їм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допомагають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бактерії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ферменти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сильнодіючі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 smtClean="0"/>
              <a:t>Можливо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вирішити</a:t>
            </a:r>
            <a:r>
              <a:rPr lang="ru-RU" sz="2400" dirty="0" smtClean="0"/>
              <a:t> проблему </a:t>
            </a:r>
            <a:r>
              <a:rPr lang="ru-RU" sz="2400" dirty="0" err="1" smtClean="0"/>
              <a:t>екологічної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катастрофи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683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34888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ДЯКУЮ ЗА УВАГУ!!!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2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4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Цілющі властивості воскової молі </a:t>
            </a:r>
            <a:endParaRPr lang="uk-UA" sz="4000" dirty="0" smtClean="0">
              <a:solidFill>
                <a:srgbClr val="FF0000"/>
              </a:solidFill>
            </a:endParaRPr>
          </a:p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(огнівка </a:t>
            </a:r>
            <a:r>
              <a:rPr lang="uk-UA" sz="4000" dirty="0" smtClean="0">
                <a:solidFill>
                  <a:srgbClr val="FF0000"/>
                </a:solidFill>
              </a:rPr>
              <a:t>бджолина, </a:t>
            </a:r>
            <a:r>
              <a:rPr lang="uk-UA" sz="4000" dirty="0" err="1" smtClean="0">
                <a:solidFill>
                  <a:srgbClr val="FF0000"/>
                </a:solidFill>
              </a:rPr>
              <a:t>моти</a:t>
            </a:r>
            <a:r>
              <a:rPr lang="ru-RU" sz="4000" dirty="0" smtClean="0">
                <a:solidFill>
                  <a:srgbClr val="FF0000"/>
                </a:solidFill>
              </a:rPr>
              <a:t>ли</a:t>
            </a:r>
            <a:r>
              <a:rPr lang="uk-UA" sz="4000" dirty="0" smtClean="0">
                <a:solidFill>
                  <a:srgbClr val="FF0000"/>
                </a:solidFill>
              </a:rPr>
              <a:t>ця,</a:t>
            </a:r>
            <a:r>
              <a:rPr lang="en-US" sz="4000" dirty="0" smtClean="0">
                <a:solidFill>
                  <a:srgbClr val="FF0000"/>
                </a:solidFill>
              </a:rPr>
              <a:t> Galleria </a:t>
            </a:r>
            <a:r>
              <a:rPr lang="en-US" sz="4000" dirty="0" err="1" smtClean="0">
                <a:solidFill>
                  <a:srgbClr val="FF0000"/>
                </a:solidFill>
              </a:rPr>
              <a:t>mellonella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3080" y="2264678"/>
            <a:ext cx="3817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Визнані сьогодні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21297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Народною медициною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27576" y="323756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Традиційною медициною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0420"/>
            <a:ext cx="87345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35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ВОСКОВА МІЛЬ – ДРУГ і ВОРОГ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Большая восковая м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" y="1124744"/>
            <a:ext cx="4223260" cy="33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75" y="1124744"/>
            <a:ext cx="4387250" cy="329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1294" y="4653136"/>
            <a:ext cx="444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Воскова міль – головний ворог бджолярів, вона відкладає свої яйця у вуликах  і личинки пожирають </a:t>
            </a:r>
            <a:r>
              <a:rPr lang="uk-UA" dirty="0" err="1" smtClean="0"/>
              <a:t>соти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42568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Воскова міль харчується продуктами </a:t>
            </a:r>
            <a:r>
              <a:rPr lang="uk-UA" dirty="0" err="1" smtClean="0"/>
              <a:t>бджоловодства</a:t>
            </a:r>
            <a:r>
              <a:rPr lang="uk-UA" dirty="0" smtClean="0"/>
              <a:t>, тому стала важливим джерелом для створення цілющих екстрактів, настоянок і мазей .</a:t>
            </a:r>
          </a:p>
          <a:p>
            <a:pPr algn="just"/>
            <a:endParaRPr lang="uk-UA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111947"/>
            <a:ext cx="925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srgbClr val="FF0000"/>
                </a:solidFill>
              </a:rPr>
              <a:t>Воскова </a:t>
            </a:r>
            <a:r>
              <a:rPr lang="uk-UA" b="1" dirty="0" smtClean="0">
                <a:solidFill>
                  <a:srgbClr val="FF0000"/>
                </a:solidFill>
              </a:rPr>
              <a:t>міль </a:t>
            </a:r>
            <a:r>
              <a:rPr lang="uk-UA" b="1" dirty="0">
                <a:solidFill>
                  <a:srgbClr val="FF0000"/>
                </a:solidFill>
              </a:rPr>
              <a:t>виробляє фермент </a:t>
            </a:r>
            <a:r>
              <a:rPr lang="uk-UA" b="1" dirty="0" err="1">
                <a:solidFill>
                  <a:srgbClr val="FF0000"/>
                </a:solidFill>
              </a:rPr>
              <a:t>церразу</a:t>
            </a:r>
            <a:r>
              <a:rPr lang="uk-UA" b="1" dirty="0">
                <a:solidFill>
                  <a:srgbClr val="FF0000"/>
                </a:solidFill>
              </a:rPr>
              <a:t>, який перетравлює бджолиний віск.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7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4451"/>
            <a:ext cx="6408683" cy="355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896" y="5093927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sz="2000" dirty="0" smtClean="0"/>
              <a:t>В стародавній Греції та в Єгипті воскову міль називали золотим метеликом і вважали її засобом для омолодження.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260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ечников И.И. - Город. Люди. Врем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26" y="1"/>
            <a:ext cx="221459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38" y="796548"/>
            <a:ext cx="63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в 1889 р. встановив, що воскова міль за допомогою </a:t>
            </a:r>
            <a:r>
              <a:rPr lang="uk-UA" dirty="0" err="1" smtClean="0"/>
              <a:t>фермента</a:t>
            </a:r>
            <a:r>
              <a:rPr lang="uk-UA" dirty="0" smtClean="0"/>
              <a:t> </a:t>
            </a:r>
            <a:r>
              <a:rPr lang="uk-UA" dirty="0" err="1" smtClean="0"/>
              <a:t>церрази</a:t>
            </a:r>
            <a:r>
              <a:rPr lang="uk-UA" dirty="0" smtClean="0"/>
              <a:t> може розщеплювати воскову оболонку, яка покриває </a:t>
            </a:r>
            <a:r>
              <a:rPr lang="uk-UA" dirty="0" err="1" smtClean="0"/>
              <a:t>палочку</a:t>
            </a:r>
            <a:r>
              <a:rPr lang="uk-UA" dirty="0" smtClean="0"/>
              <a:t> Коха, тому запропонував вважити, що воскова міль може застосовуватися в якості протитуберкульозного засобу. </a:t>
            </a:r>
          </a:p>
          <a:p>
            <a:pPr algn="just"/>
            <a:r>
              <a:rPr lang="uk-UA" dirty="0" smtClean="0"/>
              <a:t>Його учні проф. </a:t>
            </a:r>
            <a:r>
              <a:rPr lang="uk-UA" b="1" i="1" dirty="0" smtClean="0"/>
              <a:t>С.І. </a:t>
            </a:r>
            <a:r>
              <a:rPr lang="uk-UA" b="1" i="1" dirty="0" err="1" smtClean="0"/>
              <a:t>Метальников</a:t>
            </a:r>
            <a:r>
              <a:rPr lang="uk-UA" b="1" i="1" dirty="0" smtClean="0"/>
              <a:t> </a:t>
            </a:r>
            <a:r>
              <a:rPr lang="uk-UA" dirty="0" smtClean="0"/>
              <a:t>і мікробіолог </a:t>
            </a:r>
            <a:r>
              <a:rPr lang="uk-UA" b="1" i="1" dirty="0" smtClean="0"/>
              <a:t>І.С. Золотарьов </a:t>
            </a:r>
            <a:r>
              <a:rPr lang="uk-UA" dirty="0" smtClean="0"/>
              <a:t>продовжували наукові дослідження вчителя.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>
                <a:solidFill>
                  <a:prstClr val="black"/>
                </a:solidFill>
              </a:rPr>
              <a:t>Лауреат Нобелівської премії І. </a:t>
            </a:r>
            <a:r>
              <a:rPr lang="uk-UA" sz="2400" dirty="0" err="1">
                <a:solidFill>
                  <a:prstClr val="black"/>
                </a:solidFill>
              </a:rPr>
              <a:t>Мечніков</a:t>
            </a:r>
            <a:r>
              <a:rPr lang="uk-UA" sz="2400" dirty="0">
                <a:solidFill>
                  <a:prstClr val="black"/>
                </a:solidFill>
              </a:rPr>
              <a:t> (1845-1916 рр.) 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78" y="3036339"/>
            <a:ext cx="6869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</a:rPr>
              <a:t>Кардіолог </a:t>
            </a:r>
            <a:r>
              <a:rPr lang="uk-UA" dirty="0">
                <a:solidFill>
                  <a:prstClr val="black"/>
                </a:solidFill>
              </a:rPr>
              <a:t>і гомеопат </a:t>
            </a:r>
            <a:r>
              <a:rPr lang="uk-UA" b="1" i="1" dirty="0" smtClean="0"/>
              <a:t>Мухін С.А. </a:t>
            </a:r>
            <a:r>
              <a:rPr lang="uk-UA" dirty="0" smtClean="0"/>
              <a:t>виявив </a:t>
            </a:r>
            <a:r>
              <a:rPr lang="uk-UA" dirty="0" err="1" smtClean="0"/>
              <a:t>кардіопротекторні</a:t>
            </a:r>
            <a:r>
              <a:rPr lang="uk-UA" dirty="0" smtClean="0"/>
              <a:t> властивості у воскової молі , створив гомеопатичний препарат «Віта».</a:t>
            </a:r>
          </a:p>
          <a:p>
            <a:pPr algn="just"/>
            <a:r>
              <a:rPr lang="uk-UA" dirty="0"/>
              <a:t>	</a:t>
            </a:r>
            <a:endParaRPr lang="uk-UA" dirty="0" smtClean="0"/>
          </a:p>
          <a:p>
            <a:pPr algn="just"/>
            <a:r>
              <a:rPr lang="uk-UA" dirty="0" smtClean="0"/>
              <a:t>	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98" y="2865490"/>
            <a:ext cx="2095646" cy="191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38" y="4813251"/>
            <a:ext cx="9119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solidFill>
                  <a:prstClr val="black"/>
                </a:solidFill>
              </a:rPr>
              <a:t>Фармакологи </a:t>
            </a:r>
            <a:r>
              <a:rPr lang="uk-UA" b="1" i="1" dirty="0">
                <a:solidFill>
                  <a:prstClr val="black"/>
                </a:solidFill>
              </a:rPr>
              <a:t>А.А. Нікулін </a:t>
            </a:r>
            <a:r>
              <a:rPr lang="uk-UA" dirty="0">
                <a:solidFill>
                  <a:prstClr val="black"/>
                </a:solidFill>
              </a:rPr>
              <a:t>та </a:t>
            </a:r>
            <a:r>
              <a:rPr lang="uk-UA" b="1" i="1" dirty="0">
                <a:solidFill>
                  <a:prstClr val="black"/>
                </a:solidFill>
              </a:rPr>
              <a:t>Н.А. </a:t>
            </a:r>
            <a:r>
              <a:rPr lang="uk-UA" b="1" i="1" dirty="0" err="1">
                <a:solidFill>
                  <a:prstClr val="black"/>
                </a:solidFill>
              </a:rPr>
              <a:t>Спірідонов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також досліджували фармакологічні властивості воскової молі.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</a:rPr>
              <a:t>	Мікробіологи інституту фітопатології і прикладної зоології м. </a:t>
            </a:r>
            <a:r>
              <a:rPr lang="uk-UA" dirty="0" err="1">
                <a:solidFill>
                  <a:prstClr val="black"/>
                </a:solidFill>
              </a:rPr>
              <a:t>Гіссен</a:t>
            </a:r>
            <a:r>
              <a:rPr lang="uk-UA" dirty="0">
                <a:solidFill>
                  <a:prstClr val="black"/>
                </a:solidFill>
              </a:rPr>
              <a:t> (Німеччина) поставили за мету створити АБ ІІ покоління.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</a:rPr>
              <a:t>	Вчені з м. Мілан пропонують вважати настоянки з воскової молі еліксиром молодості (валін, лейцин, ізолейцин. АЛАНІН – джерело енергії.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</a:rPr>
              <a:t>	Широке використання в країнах Азії і в Японії!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14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03039"/>
            <a:ext cx="843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ЛІЧИНКИ ВОСКОВОЇ МОЛІ - ПРИРОДНИЙ ІМУНОСТИМУЛЯТОР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77048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Склад: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50-60% вільні АК;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20 з 28 вільних АК, в т.ч. 9 незамінних АК</a:t>
            </a:r>
          </a:p>
          <a:p>
            <a:pPr marL="285750" indent="-285750">
              <a:buFontTx/>
              <a:buChar char="-"/>
            </a:pPr>
            <a:r>
              <a:rPr lang="uk-UA" b="1" dirty="0"/>
              <a:t>А</a:t>
            </a:r>
            <a:r>
              <a:rPr lang="uk-UA" b="1" dirty="0" smtClean="0"/>
              <a:t>ланін</a:t>
            </a:r>
            <a:r>
              <a:rPr lang="uk-UA" dirty="0" smtClean="0"/>
              <a:t> – укріплює імунну систему і стимулює діяльність мозку</a:t>
            </a:r>
          </a:p>
          <a:p>
            <a:pPr marL="285750" indent="-285750">
              <a:buFontTx/>
              <a:buChar char="-"/>
            </a:pPr>
            <a:r>
              <a:rPr lang="uk-UA" b="1" dirty="0" err="1" smtClean="0"/>
              <a:t>Серин</a:t>
            </a:r>
            <a:r>
              <a:rPr lang="uk-UA" dirty="0" smtClean="0"/>
              <a:t> – приймає участь у будові білкових структур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Лейцин</a:t>
            </a:r>
            <a:r>
              <a:rPr lang="uk-UA" dirty="0" smtClean="0"/>
              <a:t> – зменшує рівень цукру в крові і стимулює ріст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Аспарагінова кислота </a:t>
            </a:r>
            <a:r>
              <a:rPr lang="uk-UA" dirty="0" smtClean="0"/>
              <a:t>– використовується для лікування депресій і сприяє виводу з організму амоніаку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Пролін </a:t>
            </a:r>
            <a:r>
              <a:rPr lang="uk-UA" dirty="0" smtClean="0"/>
              <a:t>– приймає участь у виробленні колагену, і тому затримується старіння шкіри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Валін</a:t>
            </a:r>
            <a:r>
              <a:rPr lang="uk-UA" dirty="0" smtClean="0"/>
              <a:t> – природний </a:t>
            </a:r>
            <a:r>
              <a:rPr lang="uk-UA" dirty="0" err="1" smtClean="0"/>
              <a:t>анаболік</a:t>
            </a:r>
            <a:r>
              <a:rPr lang="uk-UA" dirty="0" smtClean="0"/>
              <a:t>, приймає участь у обміну речовин в м’язовій та мозковій тканинах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Гліцин</a:t>
            </a:r>
            <a:r>
              <a:rPr lang="uk-UA" dirty="0" smtClean="0"/>
              <a:t> – сприяє усуненню страху, тривоги, викликає </a:t>
            </a:r>
            <a:r>
              <a:rPr lang="uk-UA" dirty="0" err="1" smtClean="0"/>
              <a:t>седацію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Ферменти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ВМС</a:t>
            </a:r>
          </a:p>
          <a:p>
            <a:pPr marL="285750" indent="-285750">
              <a:buFontTx/>
              <a:buChar char="-"/>
            </a:pPr>
            <a:r>
              <a:rPr lang="uk-UA" dirty="0" err="1" smtClean="0"/>
              <a:t>Ксантин</a:t>
            </a:r>
            <a:r>
              <a:rPr lang="uk-UA" dirty="0" smtClean="0"/>
              <a:t> і </a:t>
            </a:r>
            <a:r>
              <a:rPr lang="uk-UA" dirty="0" err="1" smtClean="0"/>
              <a:t>гіпоксантин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Серотонін подібні речовини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Ліпаза і </a:t>
            </a:r>
            <a:r>
              <a:rPr lang="uk-UA" dirty="0" err="1" smtClean="0"/>
              <a:t>церраза</a:t>
            </a:r>
            <a:r>
              <a:rPr lang="uk-UA" dirty="0" smtClean="0"/>
              <a:t> – ферменти воскової молі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К, Р, С</a:t>
            </a:r>
            <a:r>
              <a:rPr lang="en-US" dirty="0" smtClean="0"/>
              <a:t>u, </a:t>
            </a:r>
            <a:r>
              <a:rPr lang="en-US" dirty="0" err="1" smtClean="0"/>
              <a:t>Mn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Глюкоза, сахароза 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85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4582"/>
            <a:ext cx="4334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ФАРМАКОЛОГІЧНІ ЕФЕКТИ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59" y="537802"/>
            <a:ext cx="900154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Протимікробний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Противірусний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Регулюючий обмін речовин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err="1" smtClean="0"/>
              <a:t>Нормалізуючий</a:t>
            </a:r>
            <a:r>
              <a:rPr lang="uk-UA" sz="2000" dirty="0" smtClean="0"/>
              <a:t> </a:t>
            </a:r>
            <a:r>
              <a:rPr lang="uk-UA" sz="2000" dirty="0" err="1" smtClean="0"/>
              <a:t>мікроциркуляцію</a:t>
            </a:r>
            <a:r>
              <a:rPr lang="uk-UA" sz="2000" dirty="0" smtClean="0"/>
              <a:t> крові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err="1" smtClean="0"/>
              <a:t>Розсмоктуючий</a:t>
            </a:r>
            <a:r>
              <a:rPr lang="uk-UA" sz="2000" dirty="0" smtClean="0"/>
              <a:t>  (на рубцеву тканину)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err="1" smtClean="0"/>
              <a:t>Імуностимулюючий</a:t>
            </a:r>
            <a:endParaRPr lang="uk-UA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err="1" smtClean="0"/>
              <a:t>Прокращення</a:t>
            </a:r>
            <a:r>
              <a:rPr lang="uk-UA" sz="2000" dirty="0" smtClean="0"/>
              <a:t> сну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Аналог </a:t>
            </a:r>
            <a:r>
              <a:rPr lang="uk-UA" sz="2000" dirty="0" err="1" smtClean="0"/>
              <a:t>анаболіків</a:t>
            </a:r>
            <a:r>
              <a:rPr lang="uk-UA" sz="2000" dirty="0" smtClean="0"/>
              <a:t> (збільшує ріст м’язів)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Стимулює роботу чоловічих  та жіночих </a:t>
            </a:r>
            <a:r>
              <a:rPr lang="uk-UA" sz="2000" dirty="0" err="1" smtClean="0"/>
              <a:t>діторідних</a:t>
            </a:r>
            <a:r>
              <a:rPr lang="uk-UA" sz="2000" dirty="0" smtClean="0"/>
              <a:t> систем  (для лікування безпліддя)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Діє проти токсикозу у вагітних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Зменшує тромбоутворення, укріплює вени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err="1" smtClean="0"/>
              <a:t>Муколітик</a:t>
            </a:r>
            <a:endParaRPr lang="uk-UA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Антисклеротичний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err="1" smtClean="0"/>
              <a:t>Антикоагулянтий</a:t>
            </a:r>
            <a:endParaRPr lang="uk-UA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Протизапальний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Антистресовий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Гіпотензивний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err="1" smtClean="0"/>
              <a:t>Кардіопротекторний</a:t>
            </a:r>
            <a:endParaRPr lang="uk-UA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/>
              <a:t>Джерело енергії</a:t>
            </a:r>
          </a:p>
        </p:txBody>
      </p:sp>
    </p:spTree>
    <p:extLst>
      <p:ext uri="{BB962C8B-B14F-4D97-AF65-F5344CB8AC3E}">
        <p14:creationId xmlns:p14="http://schemas.microsoft.com/office/powerpoint/2010/main" val="199580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59023"/>
            <a:ext cx="448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ПОКАЗАННЯ ДО ЗАСТОСУВАННЯ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" y="625011"/>
            <a:ext cx="354806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90007"/>
            <a:ext cx="2592288" cy="258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89" y="3834516"/>
            <a:ext cx="31273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Спиртовая Настойка «Восковая моль» 20% (Огневка) | Купить в Украине  -Правильный Ме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50" y="587837"/>
            <a:ext cx="2591172" cy="31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778" y="3707740"/>
            <a:ext cx="198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Екстракт 10%, 20%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3805341"/>
            <a:ext cx="119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Настоянка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3146" y="635496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Мазь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57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Восковая моль экстракт Пчелопродукт, 50 мл‎ купить в интернет-магазине в  Киеве ✔️️ Быстрая доставка по Украине ✔️️ 100% Ориги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56797"/>
            <a:ext cx="5203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ПОКАЗАННЯ ДО ЗАСТОСУВАННЯ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6672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Захворювання бронхів (в т.ч. бронхіальна астма)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Пневмонія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Інфаркт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ІХС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Атеросклероз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Низький рівень гемоглобіну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Патології печінки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Безпліддя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Цукровий діабет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Нестабільний АТ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Запальні процеси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Вірусні захворювання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Мастопатія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cap="all" dirty="0" smtClean="0">
                <a:solidFill>
                  <a:srgbClr val="FF0000"/>
                </a:solidFill>
              </a:rPr>
              <a:t>Туберкульоз</a:t>
            </a:r>
            <a:endParaRPr lang="ru-RU" b="1" cap="all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4128" y="4216157"/>
            <a:ext cx="2754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ПРОТИПОКАЗАННЯ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5199583"/>
            <a:ext cx="3412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Алергія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Індивідуальна </a:t>
            </a:r>
            <a:r>
              <a:rPr lang="uk-UA" dirty="0" err="1" smtClean="0"/>
              <a:t>гіперчутливість</a:t>
            </a: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Непереносимість</a:t>
            </a:r>
            <a:endParaRPr lang="ru-RU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36" y="112474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31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486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Науковий семінар присвячений Дню визволення України від фашистських загарбників (28 жовтня)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Науковий семінар</dc:title>
  <dc:creator>Lenovo</dc:creator>
  <cp:lastModifiedBy>234</cp:lastModifiedBy>
  <cp:revision>16</cp:revision>
  <dcterms:created xsi:type="dcterms:W3CDTF">2021-10-22T11:17:39Z</dcterms:created>
  <dcterms:modified xsi:type="dcterms:W3CDTF">2021-10-27T13:18:57Z</dcterms:modified>
</cp:coreProperties>
</file>