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4061" autoAdjust="0"/>
  </p:normalViewPr>
  <p:slideViewPr>
    <p:cSldViewPr snapToGrid="0">
      <p:cViewPr varScale="1">
        <p:scale>
          <a:sx n="62" d="100"/>
          <a:sy n="62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5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6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9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3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1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1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6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6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7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1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3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9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5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4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233" y="3251281"/>
            <a:ext cx="10358202" cy="1710310"/>
          </a:xfrm>
        </p:spPr>
        <p:txBody>
          <a:bodyPr/>
          <a:lstStyle/>
          <a:p>
            <a:r>
              <a:rPr lang="ru-RU" sz="4600" dirty="0" err="1" smtClean="0"/>
              <a:t>Прогнозування</a:t>
            </a:r>
            <a:r>
              <a:rPr lang="ru-RU" sz="4600" dirty="0" smtClean="0"/>
              <a:t> </a:t>
            </a:r>
            <a:r>
              <a:rPr lang="ru-RU" sz="4600" dirty="0" err="1" smtClean="0"/>
              <a:t>активност</a:t>
            </a:r>
            <a:r>
              <a:rPr lang="uk-UA" sz="4600" dirty="0" smtClean="0"/>
              <a:t>і та нові засоби пошуку лікарських засобів</a:t>
            </a:r>
            <a:r>
              <a:rPr lang="en-US" sz="4600" dirty="0" smtClean="0"/>
              <a:t> </a:t>
            </a:r>
            <a:endParaRPr lang="ru-RU" sz="4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3397" y="5300145"/>
            <a:ext cx="8825658" cy="492044"/>
          </a:xfrm>
        </p:spPr>
        <p:txBody>
          <a:bodyPr/>
          <a:lstStyle/>
          <a:p>
            <a:pPr algn="r"/>
            <a:r>
              <a:rPr lang="uk-UA" dirty="0" err="1" smtClean="0"/>
              <a:t>дОПОВІДАЧ</a:t>
            </a:r>
            <a:r>
              <a:rPr lang="uk-UA" dirty="0" smtClean="0"/>
              <a:t>: ДОЦ. ЛЕВАШОВА </a:t>
            </a:r>
            <a:r>
              <a:rPr lang="uk-UA" dirty="0" err="1" smtClean="0"/>
              <a:t>о.л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28" y="458391"/>
            <a:ext cx="1965169" cy="1974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458392"/>
            <a:ext cx="1725052" cy="1974826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30577" y="1638318"/>
            <a:ext cx="6505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4400" dirty="0" smtClean="0">
                <a:solidFill>
                  <a:srgbClr val="000000"/>
                </a:solidFill>
                <a:latin typeface="Calibri"/>
                <a:ea typeface="Microsoft YaHei" pitchFamily="34" charset="-122"/>
              </a:rPr>
              <a:t>Науковий семінар</a:t>
            </a:r>
            <a:endParaRPr lang="ru-RU" sz="2800" dirty="0">
              <a:solidFill>
                <a:srgbClr val="000000"/>
              </a:solidFill>
              <a:latin typeface="Calibri"/>
              <a:ea typeface="Microsoft YaHei" pitchFamily="3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288005" y="5792189"/>
            <a:ext cx="1888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</a:rPr>
              <a:t>27 </a:t>
            </a:r>
            <a:r>
              <a:rPr lang="ru-RU" sz="1600" dirty="0" err="1" smtClean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</a:rPr>
              <a:t>жовтня</a:t>
            </a: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</a:rPr>
              <a:t> 2021 р.</a:t>
            </a:r>
            <a:endParaRPr lang="ru-RU" sz="1600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483" y="2484992"/>
            <a:ext cx="327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Присвячений дню вчителя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4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83727"/>
            <a:ext cx="9937767" cy="1035014"/>
          </a:xfrm>
        </p:spPr>
        <p:txBody>
          <a:bodyPr/>
          <a:lstStyle/>
          <a:p>
            <a:r>
              <a:rPr lang="uk-UA" b="1" dirty="0" smtClean="0"/>
              <a:t>Віртуальний скринінг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341" y="2608289"/>
            <a:ext cx="10538086" cy="3912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Останні досягнення у пошуку з'єднань-лідерів пов'язані з </a:t>
            </a:r>
            <a:r>
              <a:rPr lang="uk-UA" b="1" dirty="0"/>
              <a:t>віртуальним скринінгом</a:t>
            </a:r>
            <a:r>
              <a:rPr lang="uk-UA" dirty="0"/>
              <a:t>. Під цим поняттям часто поєднують різні комп'ютерні </a:t>
            </a:r>
            <a:r>
              <a:rPr lang="uk-UA" dirty="0" smtClean="0"/>
              <a:t>технології</a:t>
            </a:r>
          </a:p>
          <a:p>
            <a:r>
              <a:rPr lang="uk-UA" dirty="0" smtClean="0"/>
              <a:t>моделювання на підставі гомології </a:t>
            </a:r>
          </a:p>
          <a:p>
            <a:r>
              <a:rPr lang="uk-UA" dirty="0" smtClean="0"/>
              <a:t>тотальний </a:t>
            </a:r>
            <a:r>
              <a:rPr lang="uk-UA" dirty="0" err="1" smtClean="0"/>
              <a:t>докінг</a:t>
            </a:r>
            <a:r>
              <a:rPr lang="uk-UA" dirty="0" smtClean="0"/>
              <a:t> </a:t>
            </a:r>
          </a:p>
          <a:p>
            <a:r>
              <a:rPr lang="uk-UA" dirty="0" err="1" smtClean="0"/>
              <a:t>фармакофорний</a:t>
            </a:r>
            <a:r>
              <a:rPr lang="uk-UA" dirty="0" smtClean="0"/>
              <a:t> аналіз</a:t>
            </a:r>
          </a:p>
          <a:p>
            <a:pPr marL="0" indent="0">
              <a:buNone/>
            </a:pPr>
            <a:r>
              <a:rPr lang="uk-UA" dirty="0"/>
              <a:t>Якщо структура рецептора вважається </a:t>
            </a:r>
            <a:r>
              <a:rPr lang="uk-UA" b="1" i="1" dirty="0"/>
              <a:t>жорстко</a:t>
            </a:r>
            <a:r>
              <a:rPr lang="uk-UA" dirty="0"/>
              <a:t> фіксованою, то існуючі алгоритми дозволяють проводити пошук з високою швидкістю і дуже ефективно, що, однак, </a:t>
            </a:r>
            <a:r>
              <a:rPr lang="uk-UA" b="1" i="1" dirty="0"/>
              <a:t>не можна застосовувати до гнучких структур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 </a:t>
            </a:r>
            <a:r>
              <a:rPr lang="uk-UA" dirty="0"/>
              <a:t>деякими оцінками, при пошуку з'єднань-лідерів </a:t>
            </a:r>
            <a:r>
              <a:rPr lang="uk-UA" dirty="0" err="1"/>
              <a:t>докінг</a:t>
            </a:r>
            <a:r>
              <a:rPr lang="uk-UA" dirty="0"/>
              <a:t>-процедури показали у 103 разів більшу ефективність порівняно з традиційним скринінгом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У разі відсутності тривимірної структури білка широко застосовується моделювання виходячи з </a:t>
            </a:r>
            <a:r>
              <a:rPr lang="uk-UA" dirty="0" smtClean="0"/>
              <a:t>гомології.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83727"/>
            <a:ext cx="9937767" cy="1035014"/>
          </a:xfrm>
        </p:spPr>
        <p:txBody>
          <a:bodyPr/>
          <a:lstStyle/>
          <a:p>
            <a:r>
              <a:rPr lang="en-US" b="1" dirty="0" smtClean="0"/>
              <a:t>QSAR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361" y="2368446"/>
            <a:ext cx="10538086" cy="4182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Методологічною основою </a:t>
            </a:r>
            <a:r>
              <a:rPr lang="uk-UA" dirty="0" smtClean="0"/>
              <a:t>оптимізації </a:t>
            </a:r>
            <a:r>
              <a:rPr lang="uk-UA" dirty="0" err="1" smtClean="0"/>
              <a:t>сполук</a:t>
            </a:r>
            <a:r>
              <a:rPr lang="uk-UA" dirty="0" smtClean="0"/>
              <a:t> </a:t>
            </a:r>
            <a:r>
              <a:rPr lang="uk-UA" b="1" dirty="0" smtClean="0"/>
              <a:t>за </a:t>
            </a:r>
            <a:r>
              <a:rPr lang="uk-UA" b="1" dirty="0"/>
              <a:t>відсутності даних про структуру рецептора</a:t>
            </a:r>
            <a:r>
              <a:rPr lang="uk-UA" dirty="0"/>
              <a:t> виступає QSAR, в рамках якого виявляються кореляції між біологічною активністю та структурними молекулярними </a:t>
            </a:r>
            <a:r>
              <a:rPr lang="uk-UA" dirty="0" smtClean="0"/>
              <a:t>властивостями </a:t>
            </a:r>
            <a:r>
              <a:rPr lang="uk-UA" dirty="0"/>
              <a:t>для ряду подібних </a:t>
            </a:r>
            <a:r>
              <a:rPr lang="uk-UA" dirty="0" err="1"/>
              <a:t>сполук</a:t>
            </a:r>
            <a:r>
              <a:rPr lang="uk-UA" dirty="0"/>
              <a:t> за допомогою статистичних </a:t>
            </a:r>
            <a:r>
              <a:rPr lang="uk-UA" dirty="0" smtClean="0"/>
              <a:t>методів. </a:t>
            </a:r>
          </a:p>
          <a:p>
            <a:pPr marL="0" indent="0">
              <a:buNone/>
            </a:pPr>
            <a:r>
              <a:rPr lang="uk-UA" dirty="0"/>
              <a:t>підходи 3D QSAR </a:t>
            </a:r>
            <a:r>
              <a:rPr lang="uk-UA" dirty="0" smtClean="0"/>
              <a:t> </a:t>
            </a:r>
          </a:p>
          <a:p>
            <a:r>
              <a:rPr lang="uk-UA" dirty="0" err="1"/>
              <a:t>CoMMA</a:t>
            </a:r>
            <a:r>
              <a:rPr lang="uk-UA" dirty="0"/>
              <a:t> (</a:t>
            </a:r>
            <a:r>
              <a:rPr lang="uk-UA" dirty="0" err="1"/>
              <a:t>Comparative</a:t>
            </a:r>
            <a:r>
              <a:rPr lang="uk-UA" dirty="0"/>
              <a:t> </a:t>
            </a:r>
            <a:r>
              <a:rPr lang="uk-UA" dirty="0" err="1"/>
              <a:t>Molecular</a:t>
            </a:r>
            <a:r>
              <a:rPr lang="uk-UA" dirty="0"/>
              <a:t> </a:t>
            </a:r>
            <a:r>
              <a:rPr lang="uk-UA" dirty="0" err="1"/>
              <a:t>Moment</a:t>
            </a:r>
            <a:r>
              <a:rPr lang="uk-UA" dirty="0"/>
              <a:t> </a:t>
            </a:r>
            <a:r>
              <a:rPr lang="uk-UA" dirty="0" err="1"/>
              <a:t>Analysis</a:t>
            </a:r>
            <a:r>
              <a:rPr lang="uk-UA" dirty="0"/>
              <a:t>), </a:t>
            </a:r>
            <a:endParaRPr lang="uk-UA" dirty="0" smtClean="0"/>
          </a:p>
          <a:p>
            <a:r>
              <a:rPr lang="uk-UA" dirty="0" smtClean="0"/>
              <a:t>EVA </a:t>
            </a:r>
            <a:r>
              <a:rPr lang="uk-UA" dirty="0"/>
              <a:t>(</a:t>
            </a:r>
            <a:r>
              <a:rPr lang="uk-UA" dirty="0" err="1"/>
              <a:t>EigenVAlues</a:t>
            </a:r>
            <a:r>
              <a:rPr lang="uk-UA" dirty="0"/>
              <a:t> </a:t>
            </a:r>
            <a:r>
              <a:rPr lang="uk-UA" dirty="0" err="1"/>
              <a:t>vector</a:t>
            </a:r>
            <a:r>
              <a:rPr lang="uk-UA" dirty="0"/>
              <a:t> </a:t>
            </a:r>
            <a:r>
              <a:rPr lang="uk-UA" dirty="0" err="1"/>
              <a:t>descriptors</a:t>
            </a:r>
            <a:r>
              <a:rPr lang="uk-UA" dirty="0"/>
              <a:t>), </a:t>
            </a:r>
            <a:endParaRPr lang="uk-UA" dirty="0" smtClean="0"/>
          </a:p>
          <a:p>
            <a:r>
              <a:rPr lang="uk-UA" dirty="0" smtClean="0"/>
              <a:t>WHIM </a:t>
            </a:r>
            <a:r>
              <a:rPr lang="uk-UA" dirty="0"/>
              <a:t>(</a:t>
            </a:r>
            <a:r>
              <a:rPr lang="uk-UA" dirty="0" err="1"/>
              <a:t>Weighted</a:t>
            </a:r>
            <a:r>
              <a:rPr lang="uk-UA" dirty="0"/>
              <a:t> </a:t>
            </a:r>
            <a:r>
              <a:rPr lang="uk-UA" dirty="0" err="1"/>
              <a:t>Holistic</a:t>
            </a:r>
            <a:r>
              <a:rPr lang="uk-UA" dirty="0"/>
              <a:t> </a:t>
            </a:r>
            <a:r>
              <a:rPr lang="uk-UA" dirty="0" err="1"/>
              <a:t>Invariant</a:t>
            </a:r>
            <a:r>
              <a:rPr lang="uk-UA" dirty="0"/>
              <a:t> </a:t>
            </a:r>
            <a:r>
              <a:rPr lang="uk-UA" dirty="0" err="1"/>
              <a:t>Molecular</a:t>
            </a:r>
            <a:r>
              <a:rPr lang="uk-UA" dirty="0"/>
              <a:t> </a:t>
            </a:r>
            <a:r>
              <a:rPr lang="uk-UA" dirty="0" err="1"/>
              <a:t>descriptors</a:t>
            </a:r>
            <a:r>
              <a:rPr lang="uk-UA" dirty="0" smtClean="0"/>
              <a:t>)</a:t>
            </a:r>
          </a:p>
          <a:p>
            <a:pPr marL="0" indent="0" algn="just">
              <a:buNone/>
            </a:pPr>
            <a:r>
              <a:rPr lang="uk-UA" dirty="0"/>
              <a:t>Зазвичай шукають баланс між </a:t>
            </a:r>
            <a:r>
              <a:rPr lang="uk-UA" dirty="0" err="1"/>
              <a:t>передбачувальною</a:t>
            </a:r>
            <a:r>
              <a:rPr lang="uk-UA" dirty="0"/>
              <a:t> здатністю, можливістю інтерпретації та комп'ютерною ефективністю. За допомогою 3D QSAR розробляються різні препарати – від інгібіторів </a:t>
            </a:r>
            <a:r>
              <a:rPr lang="uk-UA" dirty="0" err="1"/>
              <a:t>циклооксигенази</a:t>
            </a:r>
            <a:r>
              <a:rPr lang="uk-UA" dirty="0"/>
              <a:t> до </a:t>
            </a:r>
            <a:r>
              <a:rPr lang="uk-UA" dirty="0" err="1"/>
              <a:t>аміноглікозидних</a:t>
            </a:r>
            <a:r>
              <a:rPr lang="uk-UA" dirty="0"/>
              <a:t> антибіотиків та </a:t>
            </a:r>
            <a:r>
              <a:rPr lang="uk-UA" dirty="0" err="1"/>
              <a:t>протипротозойних</a:t>
            </a:r>
            <a:r>
              <a:rPr lang="uk-UA" dirty="0"/>
              <a:t> речовин.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6397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683" y="4706912"/>
            <a:ext cx="8453906" cy="1888761"/>
          </a:xfrm>
        </p:spPr>
        <p:txBody>
          <a:bodyPr/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4698" y="569626"/>
            <a:ext cx="8528692" cy="3596301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4A66AC"/>
              </a:buClr>
            </a:pP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Важко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передбачити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заздалегідь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,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які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саме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підходи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увійдуть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до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дослідницького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ужитку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,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проте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безсумнівно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,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що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розшифровка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геному та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вдосконалення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інформаційних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технологій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суттєво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змінять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процес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розробки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ЛЗ.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Із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встановленням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нових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мішеней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та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уточненням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шляхів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метаболізму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розширюються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можливості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раціонального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конструювання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ліків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. У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фармакології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спостерігається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перехід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від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створення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симптоматичних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засобів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до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створення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засобів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етіотропної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терапії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.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Слід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очікувати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,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що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з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покращенням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розуміння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геному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ця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тенденція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посилиться. Очевидно,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що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роль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комп'ютерного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моделювання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на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різних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етапах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створення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ЛЗ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неухильно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зростатиме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, а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вдосконалення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en-US" dirty="0">
                <a:solidFill>
                  <a:srgbClr val="629DD1">
                    <a:lumMod val="20000"/>
                    <a:lumOff val="80000"/>
                  </a:srgbClr>
                </a:solidFill>
              </a:rPr>
              <a:t>in </a:t>
            </a:r>
            <a:r>
              <a:rPr lang="en-US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silico</a:t>
            </a:r>
            <a:r>
              <a:rPr lang="en-US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та </a:t>
            </a:r>
            <a:r>
              <a:rPr lang="en-US" dirty="0">
                <a:solidFill>
                  <a:srgbClr val="629DD1">
                    <a:lumMod val="20000"/>
                    <a:lumOff val="80000"/>
                  </a:srgbClr>
                </a:solidFill>
              </a:rPr>
              <a:t>in vitro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методів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дозволить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мінімізувати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en-US" dirty="0">
                <a:solidFill>
                  <a:srgbClr val="629DD1">
                    <a:lumMod val="20000"/>
                    <a:lumOff val="80000"/>
                  </a:srgbClr>
                </a:solidFill>
              </a:rPr>
              <a:t>in vivo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дослідження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та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клінічні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випробування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,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зробивши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дизайн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ліків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ефективнішим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,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швидшим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 і </a:t>
            </a:r>
            <a:r>
              <a:rPr lang="ru-RU" dirty="0" err="1">
                <a:solidFill>
                  <a:srgbClr val="629DD1">
                    <a:lumMod val="20000"/>
                    <a:lumOff val="80000"/>
                  </a:srgbClr>
                </a:solidFill>
              </a:rPr>
              <a:t>дешевшим</a:t>
            </a:r>
            <a:r>
              <a:rPr lang="ru-RU" dirty="0">
                <a:solidFill>
                  <a:srgbClr val="629DD1">
                    <a:lumMod val="20000"/>
                    <a:lumOff val="8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1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QSAR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10180108" cy="3416300"/>
          </a:xfrm>
        </p:spPr>
        <p:txBody>
          <a:bodyPr/>
          <a:lstStyle/>
          <a:p>
            <a:r>
              <a:rPr lang="uk-UA" dirty="0" smtClean="0"/>
              <a:t>Модель QSAR забезпечує розуміння взаємодій різних хімічних речовин з біологічними макромолекулами, що визначаються основними міжмолекулярними силами, які можуть бути гідрофобними, електростатичними, полярними та </a:t>
            </a:r>
            <a:r>
              <a:rPr lang="uk-UA" dirty="0" err="1" smtClean="0"/>
              <a:t>стеричними</a:t>
            </a:r>
            <a:r>
              <a:rPr lang="uk-UA" dirty="0" smtClean="0"/>
              <a:t> за своєю природою. Він окреслює, як різні фізико-хімічні властивості молекул впливають на їх хімічну реакційну та біологічну активність.</a:t>
            </a:r>
          </a:p>
          <a:p>
            <a:pPr marL="0" indent="0">
              <a:buNone/>
            </a:pPr>
            <a:r>
              <a:rPr lang="ru-RU" dirty="0" smtClean="0"/>
              <a:t>		Мета QSAR:</a:t>
            </a:r>
          </a:p>
          <a:p>
            <a:r>
              <a:rPr lang="ru-RU" dirty="0" err="1" smtClean="0"/>
              <a:t>прогнозування</a:t>
            </a:r>
            <a:endParaRPr lang="ru-RU" dirty="0" smtClean="0"/>
          </a:p>
          <a:p>
            <a:r>
              <a:rPr lang="ru-RU" dirty="0" err="1" smtClean="0"/>
              <a:t>механістична</a:t>
            </a:r>
            <a:r>
              <a:rPr lang="ru-RU" dirty="0" smtClean="0"/>
              <a:t> </a:t>
            </a:r>
            <a:r>
              <a:rPr lang="ru-RU" dirty="0" err="1" smtClean="0"/>
              <a:t>інтерпретація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60" y="4148598"/>
            <a:ext cx="4109803" cy="24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Основні напрямки моделювання біологічної активності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806715"/>
              </p:ext>
            </p:extLst>
          </p:nvPr>
        </p:nvGraphicFramePr>
        <p:xfrm>
          <a:off x="789983" y="2948274"/>
          <a:ext cx="10797415" cy="141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9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Структура рецептора</a:t>
                      </a:r>
                      <a:r>
                        <a:rPr lang="ru-RU" dirty="0" smtClean="0"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ru-RU" dirty="0" smtClean="0"/>
                        <a:t> \ </a:t>
                      </a:r>
                      <a:r>
                        <a:rPr lang="ru-RU" dirty="0" err="1" smtClean="0"/>
                        <a:t>ліганда</a:t>
                      </a:r>
                      <a:r>
                        <a:rPr lang="ru-RU" dirty="0" smtClean="0"/>
                        <a:t>→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Невідома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27">
                <a:tc>
                  <a:txBody>
                    <a:bodyPr/>
                    <a:lstStyle/>
                    <a:p>
                      <a:r>
                        <a:rPr lang="uk-UA" dirty="0" smtClean="0"/>
                        <a:t>Відома (прямий дизайн)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Докінг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Дизайн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i="1" baseline="0" dirty="0" smtClean="0"/>
                        <a:t>de novo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27">
                <a:tc>
                  <a:txBody>
                    <a:bodyPr/>
                    <a:lstStyle/>
                    <a:p>
                      <a:r>
                        <a:rPr lang="uk-UA" dirty="0" smtClean="0"/>
                        <a:t>Невідома (непрямий дизайн)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Аналоговий</a:t>
                      </a:r>
                      <a:r>
                        <a:rPr lang="ru-RU" dirty="0" smtClean="0"/>
                        <a:t> дизайн (</a:t>
                      </a:r>
                      <a:r>
                        <a:rPr lang="en-GB" dirty="0" smtClean="0"/>
                        <a:t>QSAR)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Скринінг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пошук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подоби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41361"/>
          <a:stretch/>
        </p:blipFill>
        <p:spPr>
          <a:xfrm>
            <a:off x="1005051" y="4512700"/>
            <a:ext cx="4271486" cy="1789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7811"/>
          <a:stretch/>
        </p:blipFill>
        <p:spPr>
          <a:xfrm>
            <a:off x="6003729" y="4668886"/>
            <a:ext cx="5418777" cy="16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Моделі </a:t>
            </a:r>
            <a:r>
              <a:rPr lang="en-US" b="1" dirty="0" smtClean="0"/>
              <a:t>QSAR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289" y="2603500"/>
            <a:ext cx="7494370" cy="3767320"/>
          </a:xfrm>
        </p:spPr>
        <p:txBody>
          <a:bodyPr>
            <a:normAutofit/>
          </a:bodyPr>
          <a:lstStyle/>
          <a:p>
            <a:r>
              <a:rPr lang="uk-UA" b="1" dirty="0"/>
              <a:t>Пряме моделювання </a:t>
            </a:r>
            <a:r>
              <a:rPr lang="uk-UA" dirty="0"/>
              <a:t>– один із найефективніших підходів при пошуку </a:t>
            </a:r>
            <a:r>
              <a:rPr lang="uk-UA" dirty="0" smtClean="0"/>
              <a:t>ЛЗ. </a:t>
            </a:r>
            <a:r>
              <a:rPr lang="uk-UA" dirty="0"/>
              <a:t>Це не дивно, оскільки в його рамках відтворюється структура ліганд-рецепторного комплексу з оцінкою </a:t>
            </a:r>
            <a:r>
              <a:rPr lang="uk-UA" dirty="0" err="1"/>
              <a:t>конформацій</a:t>
            </a:r>
            <a:r>
              <a:rPr lang="uk-UA" dirty="0"/>
              <a:t> та взаємної спорідненості. </a:t>
            </a:r>
            <a:endParaRPr lang="uk-UA" dirty="0" smtClean="0"/>
          </a:p>
          <a:p>
            <a:r>
              <a:rPr lang="uk-UA" b="1" dirty="0" err="1" smtClean="0"/>
              <a:t>Докінг</a:t>
            </a:r>
            <a:r>
              <a:rPr lang="uk-UA" b="1" dirty="0" smtClean="0"/>
              <a:t>-процедури</a:t>
            </a:r>
            <a:r>
              <a:rPr lang="uk-UA" dirty="0" smtClean="0"/>
              <a:t> </a:t>
            </a:r>
            <a:r>
              <a:rPr lang="uk-UA" dirty="0"/>
              <a:t>оцінюють </a:t>
            </a:r>
            <a:r>
              <a:rPr lang="uk-UA" dirty="0" err="1"/>
              <a:t>комплементарність</a:t>
            </a:r>
            <a:r>
              <a:rPr lang="uk-UA" dirty="0"/>
              <a:t> відомих структур цього активного центру. Для пошуку зручно використовувати великі бази даних відомих з'єднань. Розроблено багато програмних пакетів для практичної реалізації цього підходу. Основні методологічні труднощі </a:t>
            </a:r>
            <a:r>
              <a:rPr lang="uk-UA" dirty="0" err="1"/>
              <a:t>докінгу</a:t>
            </a:r>
            <a:r>
              <a:rPr lang="uk-UA" dirty="0"/>
              <a:t> пов'язані з урахуванням </a:t>
            </a:r>
            <a:r>
              <a:rPr lang="uk-UA" dirty="0" err="1"/>
              <a:t>конформацій</a:t>
            </a:r>
            <a:r>
              <a:rPr lang="uk-UA" dirty="0"/>
              <a:t> ліганду, гнучкості рецептора та побудовою оцінної функції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943" y="2820363"/>
            <a:ext cx="3422859" cy="29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4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Методики </a:t>
            </a:r>
            <a:r>
              <a:rPr lang="en-GB" b="1" i="1" dirty="0" smtClean="0"/>
              <a:t>de </a:t>
            </a:r>
            <a:r>
              <a:rPr lang="en-GB" b="1" i="1" dirty="0"/>
              <a:t>novo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150" y="3425125"/>
            <a:ext cx="10939060" cy="2945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У </a:t>
            </a:r>
            <a:r>
              <a:rPr lang="uk-UA" dirty="0"/>
              <a:t>методах </a:t>
            </a:r>
            <a:r>
              <a:rPr lang="en-GB" b="1" i="1" dirty="0" smtClean="0"/>
              <a:t>de novo </a:t>
            </a:r>
            <a:r>
              <a:rPr lang="uk-UA" dirty="0" smtClean="0"/>
              <a:t>структура </a:t>
            </a:r>
            <a:r>
              <a:rPr lang="uk-UA" dirty="0"/>
              <a:t>цільових молекул відтворюється шляхом поступового конструювання на основі невеликих фрагментів, що розміщуються в активному сайті рецептора, шляхом </a:t>
            </a:r>
            <a:r>
              <a:rPr lang="uk-UA" b="1" i="1" dirty="0"/>
              <a:t>мінімізації енергії відштовхування груп </a:t>
            </a:r>
            <a:r>
              <a:rPr lang="uk-UA" dirty="0"/>
              <a:t>(</a:t>
            </a:r>
            <a:r>
              <a:rPr lang="uk-UA" dirty="0" err="1"/>
              <a:t>стеричний</a:t>
            </a:r>
            <a:r>
              <a:rPr lang="uk-UA" dirty="0"/>
              <a:t> фактор) та </a:t>
            </a:r>
            <a:r>
              <a:rPr lang="uk-UA" b="1" i="1" dirty="0"/>
              <a:t>максимізації енергії зв'язування</a:t>
            </a:r>
            <a:r>
              <a:rPr lang="uk-UA" dirty="0"/>
              <a:t>. Комп'ютерні процедури, що використовуються, будують гіпотетичні структури, які повинні мати високу спорідненість до рецептора.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Недоліками </a:t>
            </a:r>
            <a:r>
              <a:rPr lang="uk-UA" dirty="0"/>
              <a:t>цієї методології є відносно </a:t>
            </a:r>
            <a:r>
              <a:rPr lang="uk-UA" dirty="0" smtClean="0"/>
              <a:t>невисока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спорідненості</a:t>
            </a:r>
            <a:r>
              <a:rPr lang="ru-RU" dirty="0"/>
              <a:t> </a:t>
            </a:r>
            <a:r>
              <a:rPr lang="ru-RU" dirty="0" err="1"/>
              <a:t>лігандів</a:t>
            </a:r>
            <a:r>
              <a:rPr lang="ru-RU" dirty="0"/>
              <a:t> до </a:t>
            </a:r>
            <a:r>
              <a:rPr lang="ru-RU" dirty="0" err="1"/>
              <a:t>зв'язування</a:t>
            </a:r>
            <a:r>
              <a:rPr lang="ru-RU" dirty="0"/>
              <a:t> (</a:t>
            </a:r>
            <a:r>
              <a:rPr lang="ru-RU" dirty="0" err="1"/>
              <a:t>тенденція</a:t>
            </a:r>
            <a:r>
              <a:rPr lang="ru-RU" dirty="0"/>
              <a:t> до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хибних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молекул) і </a:t>
            </a:r>
            <a:r>
              <a:rPr lang="ru-RU" dirty="0" err="1"/>
              <a:t>загальні</a:t>
            </a:r>
            <a:r>
              <a:rPr lang="ru-RU" dirty="0"/>
              <a:t> правила </a:t>
            </a:r>
            <a:r>
              <a:rPr lang="ru-RU" dirty="0" err="1"/>
              <a:t>побудови</a:t>
            </a:r>
            <a:r>
              <a:rPr lang="ru-RU" dirty="0"/>
              <a:t> молекул (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генерованих</a:t>
            </a:r>
            <a:r>
              <a:rPr lang="ru-RU" dirty="0"/>
              <a:t> структур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синтезована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66" y="0"/>
            <a:ext cx="5999434" cy="3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Непрямі підходи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43" y="2548328"/>
            <a:ext cx="11436793" cy="4197246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Непрямі підходи базуються переважно на побудові </a:t>
            </a:r>
            <a:r>
              <a:rPr lang="uk-UA" dirty="0" err="1" smtClean="0"/>
              <a:t>залежностей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uk-UA" dirty="0"/>
              <a:t>«</a:t>
            </a:r>
            <a:r>
              <a:rPr lang="uk-UA" b="1" dirty="0"/>
              <a:t>структура – ​​активність</a:t>
            </a:r>
            <a:r>
              <a:rPr lang="uk-UA" dirty="0"/>
              <a:t>» (</a:t>
            </a:r>
            <a:r>
              <a:rPr lang="en-GB" dirty="0"/>
              <a:t>Quantitative Structure – Activity Relationship (QSAR)) </a:t>
            </a:r>
            <a:r>
              <a:rPr lang="uk-UA" dirty="0"/>
              <a:t>та </a:t>
            </a:r>
            <a:r>
              <a:rPr lang="uk-UA" b="1" i="1" dirty="0" err="1"/>
              <a:t>фармакофорному</a:t>
            </a:r>
            <a:r>
              <a:rPr lang="uk-UA" b="1" i="1" dirty="0"/>
              <a:t> моделюванні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При </a:t>
            </a:r>
            <a:r>
              <a:rPr lang="uk-UA" b="1" dirty="0" err="1"/>
              <a:t>фармакофорному</a:t>
            </a:r>
            <a:r>
              <a:rPr lang="uk-UA" dirty="0"/>
              <a:t> </a:t>
            </a:r>
            <a:r>
              <a:rPr lang="uk-UA" b="1" dirty="0"/>
              <a:t>аналізі</a:t>
            </a:r>
            <a:r>
              <a:rPr lang="uk-UA" dirty="0"/>
              <a:t> передбачається, що основний внесок у ліганд-рецепторну взаємодію роблять деякі </a:t>
            </a:r>
            <a:r>
              <a:rPr lang="uk-UA" i="1" dirty="0"/>
              <a:t>функціональні групи</a:t>
            </a:r>
            <a:r>
              <a:rPr lang="uk-UA" dirty="0"/>
              <a:t>, тому їх можна вважати відповідальними за взаємозв'язок структури та активності. Найчастіше як такі структурні елементи розглядаються потенційні донори і акцептори під час реалізації водневих і координаційних зв'язків. </a:t>
            </a:r>
            <a:endParaRPr lang="uk-UA" dirty="0" smtClean="0"/>
          </a:p>
          <a:p>
            <a:pPr algn="just"/>
            <a:r>
              <a:rPr lang="uk-UA" dirty="0" smtClean="0"/>
              <a:t>Як </a:t>
            </a:r>
            <a:r>
              <a:rPr lang="uk-UA" dirty="0"/>
              <a:t>правило, аналіз включає два етапи: </a:t>
            </a:r>
            <a:r>
              <a:rPr lang="uk-UA" u="sng" dirty="0" smtClean="0"/>
              <a:t>виявлення </a:t>
            </a:r>
            <a:r>
              <a:rPr lang="uk-UA" u="sng" dirty="0" err="1"/>
              <a:t>фармакофорних</a:t>
            </a:r>
            <a:r>
              <a:rPr lang="uk-UA" u="sng" dirty="0"/>
              <a:t> груп </a:t>
            </a:r>
            <a:r>
              <a:rPr lang="uk-UA" dirty="0"/>
              <a:t>та </a:t>
            </a:r>
            <a:r>
              <a:rPr lang="uk-UA" u="sng" dirty="0"/>
              <a:t>просторове поєднання активних </a:t>
            </a:r>
            <a:r>
              <a:rPr lang="uk-UA" u="sng" dirty="0" err="1"/>
              <a:t>конформацій</a:t>
            </a:r>
            <a:r>
              <a:rPr lang="uk-UA" u="sng" dirty="0"/>
              <a:t> низки молекул </a:t>
            </a:r>
            <a:r>
              <a:rPr lang="uk-UA" dirty="0"/>
              <a:t>або їх силових полів для кращого розуміння ключових структурних особливостей. Наразі розроблено значну кількість програм для практичної реалізації цього підходу. </a:t>
            </a:r>
            <a:r>
              <a:rPr lang="uk-UA" dirty="0" smtClean="0"/>
              <a:t>Напевне, застосування </a:t>
            </a:r>
            <a:r>
              <a:rPr lang="uk-UA" dirty="0" err="1"/>
              <a:t>фармакофорного</a:t>
            </a:r>
            <a:r>
              <a:rPr lang="uk-UA" dirty="0"/>
              <a:t> моделювання розширюватиметься з появою нових відомостей про </a:t>
            </a:r>
            <a:r>
              <a:rPr lang="uk-UA" dirty="0" smtClean="0"/>
              <a:t>ліганд-рецепторні </a:t>
            </a:r>
            <a:r>
              <a:rPr lang="uk-UA" dirty="0"/>
              <a:t>комплекси, удосконаленням силових полів молекулярної механіки та методів обліку сольватації, інтеграцією з іншими </a:t>
            </a:r>
            <a:r>
              <a:rPr lang="uk-UA" dirty="0" smtClean="0"/>
              <a:t>підходами.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534" b="32247"/>
          <a:stretch/>
        </p:blipFill>
        <p:spPr>
          <a:xfrm>
            <a:off x="7379788" y="389744"/>
            <a:ext cx="4446749" cy="19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83727"/>
            <a:ext cx="9937767" cy="1035014"/>
          </a:xfrm>
        </p:spPr>
        <p:txBody>
          <a:bodyPr/>
          <a:lstStyle/>
          <a:p>
            <a:r>
              <a:rPr lang="ru-RU" b="1" dirty="0" err="1"/>
              <a:t>Модернізація</a:t>
            </a:r>
            <a:r>
              <a:rPr lang="ru-RU" b="1" dirty="0"/>
              <a:t> </a:t>
            </a:r>
            <a:r>
              <a:rPr lang="ru-RU" b="1" dirty="0" err="1"/>
              <a:t>ключових</a:t>
            </a:r>
            <a:r>
              <a:rPr lang="ru-RU" b="1" dirty="0"/>
              <a:t> </a:t>
            </a:r>
            <a:r>
              <a:rPr lang="ru-RU" b="1" dirty="0" err="1"/>
              <a:t>етапів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b="1" dirty="0" err="1"/>
              <a:t>розробки</a:t>
            </a:r>
            <a:r>
              <a:rPr lang="ru-RU" b="1" dirty="0"/>
              <a:t> </a:t>
            </a:r>
            <a:r>
              <a:rPr lang="ru-RU" b="1" dirty="0" err="1"/>
              <a:t>лікарських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66" t="26240" r="32868" b="16747"/>
          <a:stretch/>
        </p:blipFill>
        <p:spPr>
          <a:xfrm>
            <a:off x="4811843" y="2413416"/>
            <a:ext cx="6745572" cy="3822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35199">
            <a:off x="4697139" y="4184963"/>
            <a:ext cx="1982064" cy="233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458" y="2413416"/>
            <a:ext cx="44243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клінічна</a:t>
            </a:r>
            <a:r>
              <a:rPr lang="ru-RU" dirty="0"/>
              <a:t> фаза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smtClean="0"/>
              <a:t>ЛЗ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: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ідентифікацію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валідацію</a:t>
            </a:r>
            <a:r>
              <a:rPr lang="ru-RU" dirty="0"/>
              <a:t> </a:t>
            </a:r>
            <a:r>
              <a:rPr lang="ru-RU" dirty="0" err="1"/>
              <a:t>мішені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/>
              <a:t>сполуки-лідера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оптимізацію</a:t>
            </a:r>
            <a:r>
              <a:rPr lang="ru-RU" dirty="0" smtClean="0"/>
              <a:t>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та </a:t>
            </a:r>
            <a:r>
              <a:rPr lang="ru-RU" dirty="0" err="1"/>
              <a:t>доклінічну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фармакологічних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збагатилася</a:t>
            </a:r>
            <a:r>
              <a:rPr lang="ru-RU" dirty="0"/>
              <a:t> як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експериментальними</a:t>
            </a:r>
            <a:r>
              <a:rPr lang="ru-RU" dirty="0"/>
              <a:t> процедурами, так і методами </a:t>
            </a:r>
            <a:r>
              <a:rPr lang="ru-RU" dirty="0" err="1"/>
              <a:t>комп'ютерного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7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616" y="663315"/>
            <a:ext cx="5426439" cy="181006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Модернізація</a:t>
            </a:r>
            <a:r>
              <a:rPr lang="ru-RU" b="1" dirty="0"/>
              <a:t> </a:t>
            </a:r>
            <a:r>
              <a:rPr lang="ru-RU" b="1" dirty="0" err="1"/>
              <a:t>ключових</a:t>
            </a:r>
            <a:r>
              <a:rPr lang="ru-RU" b="1" dirty="0"/>
              <a:t> </a:t>
            </a:r>
            <a:r>
              <a:rPr lang="ru-RU" b="1" dirty="0" err="1"/>
              <a:t>етапів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b="1" dirty="0" err="1"/>
              <a:t>розробки</a:t>
            </a:r>
            <a:r>
              <a:rPr lang="ru-RU" b="1" dirty="0"/>
              <a:t> </a:t>
            </a:r>
            <a:r>
              <a:rPr lang="ru-RU" b="1" dirty="0" err="1"/>
              <a:t>лікарських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7022" y="3072983"/>
            <a:ext cx="5141625" cy="3072984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</a:rPr>
              <a:t>Виявлення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</a:rPr>
              <a:t>мішені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скринінг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групи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сполук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підставі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структури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метаболітів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регуляторів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ідентифікувати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мішені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відповідальні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за патогенез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захворювання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1055" y="2901315"/>
            <a:ext cx="59061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Процедури виявлення </a:t>
            </a:r>
            <a:r>
              <a:rPr lang="uk-UA" sz="2400" b="1" dirty="0" smtClean="0"/>
              <a:t>мішеней</a:t>
            </a:r>
          </a:p>
          <a:p>
            <a:pPr algn="ctr"/>
            <a:endParaRPr lang="uk-UA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err="1"/>
              <a:t>молекулярногенетичні</a:t>
            </a:r>
            <a:r>
              <a:rPr lang="uk-UA" sz="2400" dirty="0"/>
              <a:t> підходи визначення функції гена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/>
              <a:t>позиційне клонування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/>
              <a:t>бібліотеки маркованих EST-повторами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/>
              <a:t>баз даних генів з </a:t>
            </a:r>
            <a:r>
              <a:rPr lang="uk-UA" sz="2400" dirty="0" err="1"/>
              <a:t>тканеспецифічною</a:t>
            </a:r>
            <a:r>
              <a:rPr lang="uk-UA" sz="2400" dirty="0"/>
              <a:t> експресією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720" y="265197"/>
            <a:ext cx="3359578" cy="260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83727"/>
            <a:ext cx="9937767" cy="1035014"/>
          </a:xfrm>
        </p:spPr>
        <p:txBody>
          <a:bodyPr/>
          <a:lstStyle/>
          <a:p>
            <a:r>
              <a:rPr lang="uk-UA" b="1" dirty="0"/>
              <a:t>Пошук з'єднання-лідера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341" y="2608289"/>
            <a:ext cx="10538086" cy="391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 з'єднанням-лідером мається на увазі речовина, що виявляє необхідну біологічну активність щодо певної мішені.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Потенційно існує безліч джерел таких базових з'єднань, проте останнім часом більшість із них знаходять шляхом тотального скринінгу комбінаторних бібліотек.</a:t>
            </a:r>
            <a:endParaRPr lang="uk-UA" b="1" dirty="0" smtClean="0"/>
          </a:p>
          <a:p>
            <a:pPr marL="0" indent="0" algn="ctr">
              <a:buNone/>
            </a:pPr>
            <a:r>
              <a:rPr lang="uk-UA" dirty="0" smtClean="0"/>
              <a:t>Оцінка </a:t>
            </a:r>
            <a:r>
              <a:rPr lang="uk-UA" dirty="0"/>
              <a:t>«лікарської </a:t>
            </a:r>
            <a:r>
              <a:rPr lang="uk-UA" dirty="0" smtClean="0"/>
              <a:t>подоби»</a:t>
            </a:r>
          </a:p>
          <a:p>
            <a:r>
              <a:rPr lang="uk-UA" dirty="0" smtClean="0"/>
              <a:t>скринінг </a:t>
            </a:r>
            <a:r>
              <a:rPr lang="uk-UA" dirty="0"/>
              <a:t>на основі </a:t>
            </a:r>
            <a:r>
              <a:rPr lang="uk-UA" dirty="0" smtClean="0"/>
              <a:t>ЯМР (</a:t>
            </a:r>
            <a:r>
              <a:rPr lang="uk-UA" dirty="0"/>
              <a:t>визначення тривимірної структури об'єктів</a:t>
            </a:r>
            <a:r>
              <a:rPr lang="uk-UA" dirty="0" smtClean="0"/>
              <a:t>), </a:t>
            </a:r>
          </a:p>
          <a:p>
            <a:r>
              <a:rPr lang="uk-UA" dirty="0" err="1" smtClean="0"/>
              <a:t>фармакофорний</a:t>
            </a:r>
            <a:r>
              <a:rPr lang="uk-UA" dirty="0" smtClean="0"/>
              <a:t> </a:t>
            </a:r>
            <a:r>
              <a:rPr lang="uk-UA" dirty="0"/>
              <a:t>аналіз, </a:t>
            </a:r>
            <a:endParaRPr lang="uk-UA" dirty="0" smtClean="0"/>
          </a:p>
          <a:p>
            <a:r>
              <a:rPr lang="uk-UA" dirty="0" smtClean="0"/>
              <a:t>віртуальний </a:t>
            </a:r>
            <a:r>
              <a:rPr lang="uk-UA" dirty="0"/>
              <a:t>скринінг, </a:t>
            </a:r>
            <a:endParaRPr lang="uk-UA" dirty="0" smtClean="0"/>
          </a:p>
          <a:p>
            <a:r>
              <a:rPr lang="uk-UA" dirty="0" smtClean="0"/>
              <a:t>тотальний </a:t>
            </a:r>
            <a:r>
              <a:rPr lang="uk-UA" dirty="0" err="1"/>
              <a:t>докінг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методи </a:t>
            </a:r>
            <a:r>
              <a:rPr lang="uk-UA" dirty="0" err="1"/>
              <a:t>хемо</a:t>
            </a:r>
            <a:r>
              <a:rPr lang="uk-UA" dirty="0"/>
              <a:t>- та </a:t>
            </a:r>
            <a:r>
              <a:rPr lang="uk-UA" dirty="0" err="1"/>
              <a:t>біоінформатики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33" y="4826833"/>
            <a:ext cx="5669093" cy="18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559</TotalTime>
  <Words>886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Microsoft YaHei</vt:lpstr>
      <vt:lpstr>Arial</vt:lpstr>
      <vt:lpstr>Calibri</vt:lpstr>
      <vt:lpstr>Century Gothic</vt:lpstr>
      <vt:lpstr>Symbol</vt:lpstr>
      <vt:lpstr>Trebuchet MS</vt:lpstr>
      <vt:lpstr>Wingdings</vt:lpstr>
      <vt:lpstr>Wingdings 3</vt:lpstr>
      <vt:lpstr>Ион (конференц-зал)</vt:lpstr>
      <vt:lpstr>Прогнозування активності та нові засоби пошуку лікарських засобів </vt:lpstr>
      <vt:lpstr>Модель QSAR</vt:lpstr>
      <vt:lpstr>Основні напрямки моделювання біологічної активності</vt:lpstr>
      <vt:lpstr>Моделі QSAR</vt:lpstr>
      <vt:lpstr>Методики de novo</vt:lpstr>
      <vt:lpstr>Непрямі підходи</vt:lpstr>
      <vt:lpstr>Модернізація ключових етапів процесу розробки лікарських засобів</vt:lpstr>
      <vt:lpstr>Модернізація ключових етапів процесу розробки лікарських засобів</vt:lpstr>
      <vt:lpstr>Пошук з'єднання-лідера</vt:lpstr>
      <vt:lpstr>Віртуальний скринінг</vt:lpstr>
      <vt:lpstr>QSAR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QSAR</dc:title>
  <dc:creator>Olga</dc:creator>
  <cp:lastModifiedBy>Admin</cp:lastModifiedBy>
  <cp:revision>30</cp:revision>
  <dcterms:created xsi:type="dcterms:W3CDTF">2021-10-26T04:02:47Z</dcterms:created>
  <dcterms:modified xsi:type="dcterms:W3CDTF">2021-10-27T07:20:44Z</dcterms:modified>
</cp:coreProperties>
</file>