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3" r:id="rId37"/>
    <p:sldId id="295" r:id="rId38"/>
    <p:sldId id="296" r:id="rId39"/>
    <p:sldId id="297" r:id="rId40"/>
    <p:sldId id="298" r:id="rId41"/>
    <p:sldId id="299" r:id="rId42"/>
    <p:sldId id="300" r:id="rId43"/>
    <p:sldId id="292" r:id="rId44"/>
    <p:sldId id="301" r:id="rId45"/>
    <p:sldId id="304" r:id="rId46"/>
    <p:sldId id="302" r:id="rId47"/>
    <p:sldId id="303" r:id="rId48"/>
    <p:sldId id="294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F56C-15EA-4A22-9B10-EB1EA736CBA6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86472-5B17-4EAA-B5E4-FA5620F1162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F56C-15EA-4A22-9B10-EB1EA736CBA6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86472-5B17-4EAA-B5E4-FA5620F116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F56C-15EA-4A22-9B10-EB1EA736CBA6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86472-5B17-4EAA-B5E4-FA5620F116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F56C-15EA-4A22-9B10-EB1EA736CBA6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86472-5B17-4EAA-B5E4-FA5620F1162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F56C-15EA-4A22-9B10-EB1EA736CBA6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86472-5B17-4EAA-B5E4-FA5620F116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F56C-15EA-4A22-9B10-EB1EA736CBA6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86472-5B17-4EAA-B5E4-FA5620F1162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F56C-15EA-4A22-9B10-EB1EA736CBA6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86472-5B17-4EAA-B5E4-FA5620F1162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F56C-15EA-4A22-9B10-EB1EA736CBA6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86472-5B17-4EAA-B5E4-FA5620F116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F56C-15EA-4A22-9B10-EB1EA736CBA6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86472-5B17-4EAA-B5E4-FA5620F116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F56C-15EA-4A22-9B10-EB1EA736CBA6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86472-5B17-4EAA-B5E4-FA5620F116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F56C-15EA-4A22-9B10-EB1EA736CBA6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86472-5B17-4EAA-B5E4-FA5620F1162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9BFF56C-15EA-4A22-9B10-EB1EA736CBA6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1B86472-5B17-4EAA-B5E4-FA5620F1162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0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800" dirty="0"/>
              <a:t>М</a:t>
            </a:r>
            <a:r>
              <a:rPr lang="uk-UA" sz="2800" dirty="0"/>
              <a:t>ОЗ УКРАЇНИ</a:t>
            </a:r>
            <a:br>
              <a:rPr lang="uk-UA" sz="2800" dirty="0"/>
            </a:br>
            <a:r>
              <a:rPr lang="uk-UA" sz="2800" dirty="0"/>
              <a:t>ХНМУ</a:t>
            </a:r>
            <a:br>
              <a:rPr lang="uk-UA" sz="2800" dirty="0"/>
            </a:b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1196752"/>
            <a:ext cx="88924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/>
              <a:t>НАУКОВИЙ СЕМІНАР</a:t>
            </a:r>
          </a:p>
          <a:p>
            <a:pPr algn="ctr"/>
            <a:r>
              <a:rPr lang="uk-UA" sz="2800" dirty="0"/>
              <a:t>ТА </a:t>
            </a:r>
          </a:p>
          <a:p>
            <a:pPr algn="ctr"/>
            <a:r>
              <a:rPr lang="uk-UA" sz="2800" dirty="0"/>
              <a:t>ПРЕЗЕНТАЦІЯ МОНОГРАФІЇ </a:t>
            </a:r>
          </a:p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«</a:t>
            </a:r>
            <a:r>
              <a:rPr lang="uk-UA" sz="2800" b="1" dirty="0">
                <a:solidFill>
                  <a:srgbClr val="FF0000"/>
                </a:solidFill>
              </a:rPr>
              <a:t>НАНО» ОЧИМА ХІМІКІВ, ФАРМАЦЕВТІВ, МЕДИКІВ, ТЕХНОЛОГІВ, </a:t>
            </a:r>
            <a:r>
              <a:rPr lang="uk-UA" sz="2800" b="1" dirty="0" smtClean="0">
                <a:solidFill>
                  <a:srgbClr val="FF0000"/>
                </a:solidFill>
              </a:rPr>
              <a:t>ПЕДАГОГІВ», присвяченої пам’яті </a:t>
            </a:r>
            <a:r>
              <a:rPr lang="uk-UA" sz="2800" b="1" dirty="0">
                <a:solidFill>
                  <a:srgbClr val="FF0000"/>
                </a:solidFill>
              </a:rPr>
              <a:t>чл.-кор. НАН та НАНМ України 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uk-UA" sz="2800" b="1" dirty="0" err="1">
                <a:solidFill>
                  <a:srgbClr val="FF0000"/>
                </a:solidFill>
              </a:rPr>
              <a:t>Чекмана</a:t>
            </a:r>
            <a:r>
              <a:rPr lang="uk-UA" sz="2800" b="1" dirty="0">
                <a:solidFill>
                  <a:srgbClr val="FF0000"/>
                </a:solidFill>
              </a:rPr>
              <a:t> І.С</a:t>
            </a:r>
          </a:p>
          <a:p>
            <a:endParaRPr lang="uk-UA" sz="2800" dirty="0"/>
          </a:p>
          <a:p>
            <a:r>
              <a:rPr lang="uk-UA" sz="2800" dirty="0"/>
              <a:t>Автори: 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uk-UA" sz="2400" dirty="0">
                <a:effectLst/>
                <a:ea typeface="Calibri"/>
              </a:rPr>
              <a:t>Сирова Г.О., Макаров В.О., Макаров В.В., </a:t>
            </a:r>
            <a:r>
              <a:rPr lang="uk-UA" sz="2400" dirty="0" err="1">
                <a:effectLst/>
                <a:ea typeface="Calibri"/>
              </a:rPr>
              <a:t>Петюніна</a:t>
            </a:r>
            <a:r>
              <a:rPr lang="uk-UA" sz="2400" dirty="0">
                <a:effectLst/>
                <a:ea typeface="Calibri"/>
              </a:rPr>
              <a:t> В.М., </a:t>
            </a:r>
            <a:r>
              <a:rPr lang="uk-UA" sz="2400" dirty="0" err="1">
                <a:effectLst/>
                <a:ea typeface="Calibri"/>
              </a:rPr>
              <a:t>Лапшин</a:t>
            </a:r>
            <a:r>
              <a:rPr lang="uk-UA" sz="2400" dirty="0">
                <a:effectLst/>
                <a:ea typeface="Calibri"/>
              </a:rPr>
              <a:t> В.В., </a:t>
            </a:r>
            <a:r>
              <a:rPr lang="uk-UA" sz="2400" dirty="0" err="1">
                <a:effectLst/>
                <a:ea typeface="Calibri"/>
              </a:rPr>
              <a:t>Чаленко</a:t>
            </a:r>
            <a:r>
              <a:rPr lang="uk-UA" sz="2400" dirty="0">
                <a:effectLst/>
                <a:ea typeface="Calibri"/>
              </a:rPr>
              <a:t> Н.М. - ХНМУ</a:t>
            </a:r>
            <a:endParaRPr lang="ru-RU" sz="2400" dirty="0"/>
          </a:p>
          <a:p>
            <a:pPr marL="342900" indent="-342900">
              <a:buFont typeface="Wingdings" pitchFamily="2" charset="2"/>
              <a:buChar char="v"/>
            </a:pPr>
            <a:r>
              <a:rPr lang="uk-UA" sz="2400" dirty="0">
                <a:solidFill>
                  <a:prstClr val="black"/>
                </a:solidFill>
                <a:ea typeface="Calibri"/>
              </a:rPr>
              <a:t>Авраменко В.Л. – НТУ «ХПІ»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uk-UA" sz="2400" dirty="0">
                <a:solidFill>
                  <a:prstClr val="black"/>
                </a:solidFill>
                <a:ea typeface="Calibri"/>
              </a:rPr>
              <a:t>Новікова І.В. - </a:t>
            </a:r>
            <a:r>
              <a:rPr lang="uk-UA" sz="2400" dirty="0">
                <a:effectLst/>
                <a:ea typeface="Calibri"/>
              </a:rPr>
              <a:t>КНП Харківської Обласної Ради «ОКЛ» 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139952" y="6381328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04.10.2021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 t="7885" r="14310" b="14997"/>
          <a:stretch/>
        </p:blipFill>
        <p:spPr bwMode="auto">
          <a:xfrm>
            <a:off x="1" y="0"/>
            <a:ext cx="1979712" cy="19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0" t="9273" r="15273" b="15614"/>
          <a:stretch/>
        </p:blipFill>
        <p:spPr bwMode="auto">
          <a:xfrm>
            <a:off x="7412097" y="1"/>
            <a:ext cx="1731903" cy="192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55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437763"/>
              </p:ext>
            </p:extLst>
          </p:nvPr>
        </p:nvGraphicFramePr>
        <p:xfrm>
          <a:off x="680074" y="980728"/>
          <a:ext cx="8208913" cy="5429570"/>
        </p:xfrm>
        <a:graphic>
          <a:graphicData uri="http://schemas.openxmlformats.org/drawingml/2006/table">
            <a:tbl>
              <a:tblPr firstRow="1" firstCol="1" bandRow="1"/>
              <a:tblGrid>
                <a:gridCol w="5760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9766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561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99877">
                <a:tc rowSpan="9">
                  <a:txBody>
                    <a:bodyPr/>
                    <a:lstStyle/>
                    <a:p>
                      <a:pPr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Мікрооб'єкти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Найменування об’єкту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Розмір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21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Пиловий кліщ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200-400 мкм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2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Діаметр людської волосини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80-120 мкм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40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Пилок Амброзії </a:t>
                      </a:r>
                      <a:r>
                        <a:rPr lang="uk-UA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полинолистої</a:t>
                      </a: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n-US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Ambrosia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frtemisiifolia</a:t>
                      </a: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17-22 мкм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40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Еритроцити людини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7,2-7,5 мкм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520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Лейкоцити людини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4,5-10 мкм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66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Спори гриба (</a:t>
                      </a:r>
                      <a:r>
                        <a:rPr lang="en-US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Aspergilus fumigatus)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2-8 мкм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66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Бактерія Кишкова паличка (</a:t>
                      </a:r>
                      <a:r>
                        <a:rPr lang="en-US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Escherichia coli</a:t>
                      </a: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1-3 мкм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54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Бактерія Золотистого стафілокока(</a:t>
                      </a:r>
                      <a:r>
                        <a:rPr lang="en-US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Staphylococcus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aureus</a:t>
                      </a: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0,5-1,5 мкм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53423">
                <a:tc rowSpan="12">
                  <a:txBody>
                    <a:bodyPr/>
                    <a:lstStyle/>
                    <a:p>
                      <a:pPr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Нанооб</a:t>
                      </a:r>
                      <a:r>
                        <a:rPr lang="en-US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`</a:t>
                      </a: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єкти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Вірус ВІЛ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100-120 </a:t>
                      </a: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66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Ліпосома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25-200 нм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166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Молекула ДНК/РНК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2-10 нм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66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Пептид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≈ 1нм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66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НЧЗ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1-100 нм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166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НЧС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5-50 нм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166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Діаметри пори клітинної мембрани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0,4-4 нм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166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Діаметр </a:t>
                      </a:r>
                      <a:r>
                        <a:rPr lang="uk-UA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нанотрубки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0,7-100 нм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166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Фулерен</a:t>
                      </a: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С60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0,7нм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166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Молекула гемоглобіну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0,4 нм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166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Молекула води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0,3 </a:t>
                      </a:r>
                      <a:r>
                        <a:rPr lang="uk-UA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166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Молекула вуглецю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0,1 </a:t>
                      </a:r>
                      <a:r>
                        <a:rPr lang="uk-UA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5" marR="372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55576" y="52931"/>
            <a:ext cx="80579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Табл. 1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Розмір біологічних зразків та технологічно створених </a:t>
            </a:r>
            <a:r>
              <a:rPr kumimoji="0" lang="uk-UA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нанопродуктів</a:t>
            </a:r>
            <a:r>
              <a:rPr kumimoji="0" lang="uk-UA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[7]</a:t>
            </a:r>
            <a:endParaRPr kumimoji="0" 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42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5" cy="530120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15616" y="5671611"/>
            <a:ext cx="77768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effectLst/>
                <a:latin typeface="Times New Roman"/>
                <a:ea typeface="Calibri"/>
                <a:cs typeface="Times New Roman"/>
              </a:rPr>
              <a:t>Рис. 2. </a:t>
            </a:r>
            <a:r>
              <a:rPr lang="uk-UA" b="1" dirty="0" err="1">
                <a:effectLst/>
                <a:latin typeface="Times New Roman"/>
                <a:ea typeface="Calibri"/>
                <a:cs typeface="Times New Roman"/>
              </a:rPr>
              <a:t>Наночастинки</a:t>
            </a:r>
            <a:r>
              <a:rPr lang="uk-UA" b="1" dirty="0">
                <a:effectLst/>
                <a:latin typeface="Times New Roman"/>
                <a:ea typeface="Calibri"/>
                <a:cs typeface="Times New Roman"/>
              </a:rPr>
              <a:t>, які застосовуються в біології та медицині [7].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961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ллоидное наносеребро - продукт нанотехнологий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7632848" cy="56166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83568" y="5805264"/>
            <a:ext cx="813690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effectLst/>
                <a:latin typeface="Times New Roman"/>
                <a:ea typeface="Calibri"/>
                <a:cs typeface="Times New Roman"/>
              </a:rPr>
              <a:t>Рис. 3. Бактерицидна дія </a:t>
            </a:r>
            <a:r>
              <a:rPr lang="uk-UA" b="1" dirty="0" err="1">
                <a:effectLst/>
                <a:latin typeface="Times New Roman"/>
                <a:ea typeface="Calibri"/>
                <a:cs typeface="Times New Roman"/>
              </a:rPr>
              <a:t>наночастинок</a:t>
            </a:r>
            <a:r>
              <a:rPr lang="uk-UA" b="1" dirty="0">
                <a:effectLst/>
                <a:latin typeface="Times New Roman"/>
                <a:ea typeface="Calibri"/>
                <a:cs typeface="Times New Roman"/>
              </a:rPr>
              <a:t> срібла [10]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4781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52881" y="169026"/>
            <a:ext cx="5081840" cy="4053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sz="2000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1.2 Медичне застосування нанотехнологій</a:t>
            </a:r>
            <a:endParaRPr lang="ru-RU" sz="2000" b="1" kern="0" dirty="0">
              <a:solidFill>
                <a:srgbClr val="2E74B5"/>
              </a:solidFill>
              <a:effectLst/>
              <a:latin typeface="Calibri Light"/>
              <a:ea typeface="Times New Roman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57722"/>
            <a:ext cx="9144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Наномедицина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вивчає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нанотехнологічних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розробок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наноприладів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нанопрепаратів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практиці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профілактики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діагностики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лікування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захворювань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контролем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біологічної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активності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фармакологічної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токсикологічної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отриманих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продуктів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медикаментів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Основний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об’єкт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впливу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сучасної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медицини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клітина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макромолекули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(ДНК,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білки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рідше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полісахариди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Рівень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наномедицини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доставка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лікарських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діагностичних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субстанцій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наноконтейнерах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потрібне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Найбільші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наномедицині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досягнення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вчені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генної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терапії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напрямках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нанонауки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інтенсивно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розвиваються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останні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2-3 роки, в тому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числі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uk-UA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Одним із важливих напрямків досліджень є застосування </a:t>
            </a:r>
            <a:r>
              <a:rPr lang="uk-UA" dirty="0" err="1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наночастинок</a:t>
            </a:r>
            <a:r>
              <a:rPr lang="uk-UA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, як субстанції для створення нових медикаментів. </a:t>
            </a:r>
            <a:r>
              <a:rPr lang="uk-UA" dirty="0" err="1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Наночастинки</a:t>
            </a:r>
            <a:r>
              <a:rPr lang="uk-UA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можуть також виступати як переносники лікарських засобів.</a:t>
            </a:r>
            <a:endParaRPr lang="ru-RU" sz="12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/>
            <a:r>
              <a:rPr lang="uk-UA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	</a:t>
            </a:r>
            <a:r>
              <a:rPr lang="uk-UA" dirty="0" err="1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Наномедицина</a:t>
            </a:r>
            <a:r>
              <a:rPr lang="uk-UA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досліджує доцільність застосування матеріалів нанотехнологій у медичній практиці для профілактики, діагностики і лікування захворювань з контролем біологічної активності, фармакологічної та токсикологічної дії отриманих продуктів чи медикаментів.</a:t>
            </a:r>
            <a:endParaRPr lang="ru-RU" sz="12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847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4874" y="764703"/>
            <a:ext cx="6012160" cy="468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sz="2400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1.3 Нанотехнології та </a:t>
            </a:r>
            <a:r>
              <a:rPr lang="uk-UA" sz="2400" b="1" kern="0" dirty="0" err="1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біонанотехнології</a:t>
            </a:r>
            <a:endParaRPr lang="ru-RU" sz="2400" b="1" kern="0" dirty="0">
              <a:solidFill>
                <a:srgbClr val="2E74B5"/>
              </a:solidFill>
              <a:effectLst/>
              <a:latin typeface="Calibri Light"/>
              <a:ea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338" y="1484784"/>
            <a:ext cx="9036496" cy="4191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dirty="0">
                <a:effectLst/>
                <a:latin typeface="Times New Roman"/>
                <a:ea typeface="Calibri"/>
              </a:rPr>
              <a:t>	</a:t>
            </a:r>
            <a:r>
              <a:rPr lang="uk-UA" sz="2000" dirty="0">
                <a:effectLst/>
                <a:latin typeface="Times New Roman"/>
                <a:ea typeface="Calibri"/>
              </a:rPr>
              <a:t>Нанотехнології і </a:t>
            </a:r>
            <a:r>
              <a:rPr lang="uk-UA" sz="2000" dirty="0" err="1">
                <a:effectLst/>
                <a:latin typeface="Times New Roman"/>
                <a:ea typeface="Calibri"/>
              </a:rPr>
              <a:t>біонанотехнології</a:t>
            </a:r>
            <a:r>
              <a:rPr lang="uk-UA" sz="2000" dirty="0">
                <a:effectLst/>
                <a:latin typeface="Times New Roman"/>
                <a:ea typeface="Calibri"/>
              </a:rPr>
              <a:t> народилися на стику хімії, фізики і корпускулярної механіки, вони змінили наші погляди і розуміння </a:t>
            </a:r>
            <a:r>
              <a:rPr lang="uk-UA" sz="2000" dirty="0" err="1">
                <a:effectLst/>
                <a:latin typeface="Times New Roman"/>
                <a:ea typeface="Calibri"/>
              </a:rPr>
              <a:t>біодоступності</a:t>
            </a:r>
            <a:r>
              <a:rPr lang="uk-UA" sz="2000" dirty="0">
                <a:effectLst/>
                <a:latin typeface="Times New Roman"/>
                <a:ea typeface="Calibri"/>
              </a:rPr>
              <a:t> речовин та лікарських засобів. Стало зрозуміло, що фагоцити швидко захоплюють </a:t>
            </a:r>
            <a:r>
              <a:rPr lang="uk-UA" sz="2000" dirty="0" err="1">
                <a:effectLst/>
                <a:latin typeface="Times New Roman"/>
                <a:ea typeface="Calibri"/>
              </a:rPr>
              <a:t>наночастинки</a:t>
            </a:r>
            <a:r>
              <a:rPr lang="uk-UA" sz="2000" dirty="0">
                <a:effectLst/>
                <a:latin typeface="Times New Roman"/>
                <a:ea typeface="Calibri"/>
              </a:rPr>
              <a:t>, які </a:t>
            </a:r>
            <a:r>
              <a:rPr lang="uk-UA" sz="2000" dirty="0" err="1">
                <a:effectLst/>
                <a:latin typeface="Times New Roman"/>
                <a:ea typeface="Calibri"/>
              </a:rPr>
              <a:t>кумулюють</a:t>
            </a:r>
            <a:r>
              <a:rPr lang="uk-UA" sz="2000" dirty="0">
                <a:effectLst/>
                <a:latin typeface="Times New Roman"/>
                <a:ea typeface="Calibri"/>
              </a:rPr>
              <a:t> в легенях, печінці, селезінці, лімфатичних вузлах та в інших органах із значним вмістом </a:t>
            </a:r>
            <a:r>
              <a:rPr lang="uk-UA" sz="2000" dirty="0" err="1">
                <a:effectLst/>
                <a:latin typeface="Times New Roman"/>
                <a:ea typeface="Calibri"/>
              </a:rPr>
              <a:t>макрофагальних</a:t>
            </a:r>
            <a:r>
              <a:rPr lang="uk-UA" sz="2000" dirty="0">
                <a:effectLst/>
                <a:latin typeface="Times New Roman"/>
                <a:ea typeface="Calibri"/>
              </a:rPr>
              <a:t> елементів. При цьому інфіковані макрофаги більш активно захоплюють </a:t>
            </a:r>
            <a:r>
              <a:rPr lang="uk-UA" sz="2000" dirty="0" err="1">
                <a:effectLst/>
                <a:latin typeface="Times New Roman"/>
                <a:ea typeface="Calibri"/>
              </a:rPr>
              <a:t>наночастинки</a:t>
            </a:r>
            <a:r>
              <a:rPr lang="uk-UA" sz="2000" dirty="0">
                <a:effectLst/>
                <a:latin typeface="Times New Roman"/>
                <a:ea typeface="Calibri"/>
              </a:rPr>
              <a:t>, ніж неінфіковані це пояснює значну активність </a:t>
            </a:r>
            <a:r>
              <a:rPr lang="uk-UA" sz="2000" dirty="0" err="1">
                <a:effectLst/>
                <a:latin typeface="Times New Roman"/>
                <a:ea typeface="Calibri"/>
              </a:rPr>
              <a:t>наночастинок</a:t>
            </a:r>
            <a:r>
              <a:rPr lang="uk-UA" sz="2000" dirty="0">
                <a:effectLst/>
                <a:latin typeface="Times New Roman"/>
                <a:ea typeface="Calibri"/>
              </a:rPr>
              <a:t> з хіміотерапевтичними засобами при лікуванні різних патологій: онкологічних захворювань, вірусу імунодефіциту людини, внутрішньоклітинних інфекцій.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775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41201"/>
            <a:ext cx="6120680" cy="1289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РОЗДІЛ 2</a:t>
            </a:r>
            <a:endParaRPr lang="ru-RU" b="1" kern="0" dirty="0">
              <a:solidFill>
                <a:srgbClr val="2E74B5"/>
              </a:solidFill>
              <a:effectLst/>
              <a:latin typeface="Calibri Light"/>
              <a:ea typeface="Times New Roman"/>
              <a:cs typeface="Times New Roman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НАНОБІОЛОГІЧНІ АСПЕКТИ</a:t>
            </a:r>
            <a:endParaRPr lang="ru-RU" b="1" kern="0" dirty="0">
              <a:solidFill>
                <a:srgbClr val="2E74B5"/>
              </a:solidFill>
              <a:effectLst/>
              <a:latin typeface="Calibri Light"/>
              <a:ea typeface="Times New Roman"/>
              <a:cs typeface="Times New Roman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2.1 Вода як </a:t>
            </a:r>
            <a:r>
              <a:rPr lang="uk-UA" b="1" kern="0" dirty="0" err="1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наносистема</a:t>
            </a:r>
            <a:endParaRPr lang="ru-RU" b="1" kern="0" dirty="0">
              <a:solidFill>
                <a:srgbClr val="2E74B5"/>
              </a:solidFill>
              <a:effectLst/>
              <a:latin typeface="Calibri Light"/>
              <a:ea typeface="Times New Roman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613334"/>
            <a:ext cx="5976664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Фізичні розміри молекули води за ковалентними зв’язками: 0,152*0,096*0,058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нм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. Але, враховуючи ковалентні радіуси, розміри молекули води будуть відповідно: 0,352*0,336*0,298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нм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. Молекула води являє собою диполь (атом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оксигену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заряджений негативно, а атоми гідрогену – позитивно). У вільному стані вода може бути побудована як з окремих молекул, так і з кількох об’єднаних молекул –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асоціатів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; між ними може бути вільний простір. В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асоціатах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кожний атом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оксигену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, крім двох атомів гідрогену з своєї молекули, зв’язані ще з двома іншими атомами гідрогену іншої молекули.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13334"/>
            <a:ext cx="2866139" cy="405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95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08719"/>
            <a:ext cx="4796592" cy="412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b="1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Відомо що середні розміри рослинних клітин від 5тис-10тис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нм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до 25 тис-50 тис 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нм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. Деякі клітини рослин яблунь, цитрусових, кавунів  можуть бути значно більше 200 тис-1млн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нм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. Клітини деяких рослин за товщиною можуть мати звичайні розміри 5тис-10тис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нм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, а за довжиною-досить значні: волокна льону 4млн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нм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(4см), хлопку 5млн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нм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(5см), кропиви звичайної 80млн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нм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(8 см). 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Рисунок 2" descr="Органели рослинної клітини, їх функції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9" r="5963"/>
          <a:stretch/>
        </p:blipFill>
        <p:spPr bwMode="auto">
          <a:xfrm>
            <a:off x="4796592" y="908720"/>
            <a:ext cx="4347408" cy="4320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96592" y="5229200"/>
            <a:ext cx="434740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effectLst/>
                <a:latin typeface="Times New Roman"/>
                <a:ea typeface="Calibri"/>
                <a:cs typeface="Times New Roman"/>
              </a:rPr>
              <a:t>Рис.4 </a:t>
            </a:r>
            <a:r>
              <a:rPr lang="uk-UA" b="1" dirty="0" err="1">
                <a:effectLst/>
                <a:latin typeface="Times New Roman"/>
                <a:ea typeface="Calibri"/>
                <a:cs typeface="Times New Roman"/>
              </a:rPr>
              <a:t>Нанобудова</a:t>
            </a:r>
            <a:r>
              <a:rPr lang="uk-UA" b="1" dirty="0">
                <a:effectLst/>
                <a:latin typeface="Times New Roman"/>
                <a:ea typeface="Calibri"/>
                <a:cs typeface="Times New Roman"/>
              </a:rPr>
              <a:t> рослинної клітини [4]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89846" y="260648"/>
            <a:ext cx="3724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kern="0" dirty="0">
                <a:solidFill>
                  <a:srgbClr val="2E74B5"/>
                </a:solidFill>
                <a:latin typeface="Times New Roman"/>
                <a:ea typeface="Times New Roman"/>
                <a:cs typeface="Times New Roman"/>
              </a:rPr>
              <a:t>2.2 </a:t>
            </a:r>
            <a:r>
              <a:rPr lang="uk-UA" b="1" kern="0" dirty="0" err="1">
                <a:solidFill>
                  <a:srgbClr val="2E74B5"/>
                </a:solidFill>
                <a:latin typeface="Times New Roman"/>
                <a:ea typeface="Times New Roman"/>
                <a:cs typeface="Times New Roman"/>
              </a:rPr>
              <a:t>Нанобудова</a:t>
            </a:r>
            <a:r>
              <a:rPr lang="uk-UA" b="1" kern="0" dirty="0">
                <a:solidFill>
                  <a:srgbClr val="2E74B5"/>
                </a:solidFill>
                <a:latin typeface="Times New Roman"/>
                <a:ea typeface="Times New Roman"/>
                <a:cs typeface="Times New Roman"/>
              </a:rPr>
              <a:t> рослинних клітин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173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48" y="548680"/>
            <a:ext cx="487828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Каналом для переходу </a:t>
            </a:r>
            <a:r>
              <a:rPr lang="en-US" dirty="0">
                <a:effectLst/>
                <a:latin typeface="Times New Roman"/>
                <a:ea typeface="Calibri"/>
                <a:cs typeface="Times New Roman"/>
              </a:rPr>
              <a:t>Na</a:t>
            </a:r>
            <a:r>
              <a:rPr lang="uk-UA" baseline="30000" dirty="0">
                <a:effectLst/>
                <a:latin typeface="Times New Roman"/>
                <a:ea typeface="Calibri"/>
                <a:cs typeface="Times New Roman"/>
              </a:rPr>
              <a:t>+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та </a:t>
            </a:r>
            <a:r>
              <a:rPr lang="en-US" dirty="0">
                <a:effectLst/>
                <a:latin typeface="Times New Roman"/>
                <a:ea typeface="Calibri"/>
                <a:cs typeface="Times New Roman"/>
              </a:rPr>
              <a:t>K</a:t>
            </a:r>
            <a:r>
              <a:rPr lang="uk-UA" baseline="30000" dirty="0">
                <a:effectLst/>
                <a:latin typeface="Times New Roman"/>
                <a:ea typeface="Calibri"/>
                <a:cs typeface="Times New Roman"/>
              </a:rPr>
              <a:t>+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через мембрану є простір в α-спіралі з діаметром(</a:t>
            </a:r>
            <a:r>
              <a:rPr lang="en-US" dirty="0">
                <a:effectLst/>
                <a:latin typeface="Times New Roman"/>
                <a:ea typeface="Calibri"/>
                <a:cs typeface="Times New Roman"/>
              </a:rPr>
              <a:t>d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) 0,5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нм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dirty="0">
                <a:effectLst/>
                <a:latin typeface="Times New Roman"/>
                <a:ea typeface="Calibri"/>
                <a:cs typeface="Times New Roman"/>
              </a:rPr>
              <a:t>d Na</a:t>
            </a:r>
            <a:r>
              <a:rPr lang="uk-UA" baseline="30000" dirty="0">
                <a:effectLst/>
                <a:latin typeface="Times New Roman"/>
                <a:ea typeface="Calibri"/>
                <a:cs typeface="Times New Roman"/>
              </a:rPr>
              <a:t>+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0,095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нм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dirty="0">
                <a:effectLst/>
                <a:latin typeface="Times New Roman"/>
                <a:ea typeface="Calibri"/>
                <a:cs typeface="Times New Roman"/>
              </a:rPr>
              <a:t>d K</a:t>
            </a:r>
            <a:r>
              <a:rPr lang="uk-UA" baseline="30000" dirty="0">
                <a:effectLst/>
                <a:latin typeface="Times New Roman"/>
                <a:ea typeface="Calibri"/>
                <a:cs typeface="Times New Roman"/>
              </a:rPr>
              <a:t>+ 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0,133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нм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. Відомо, що всередині α-спіралі інтегрального білка атоми </a:t>
            </a:r>
            <a:r>
              <a:rPr lang="en-US" dirty="0">
                <a:effectLst/>
                <a:latin typeface="Times New Roman"/>
                <a:ea typeface="Calibri"/>
                <a:cs typeface="Times New Roman"/>
              </a:rPr>
              <a:t>C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dirty="0">
                <a:effectLst/>
                <a:latin typeface="Times New Roman"/>
                <a:ea typeface="Calibri"/>
                <a:cs typeface="Times New Roman"/>
              </a:rPr>
              <a:t>O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dirty="0">
                <a:effectLst/>
                <a:latin typeface="Times New Roman"/>
                <a:ea typeface="Calibri"/>
                <a:cs typeface="Times New Roman"/>
              </a:rPr>
              <a:t>N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, </a:t>
            </a:r>
            <a:r>
              <a:rPr lang="en-US" dirty="0">
                <a:effectLst/>
                <a:latin typeface="Times New Roman"/>
                <a:ea typeface="Calibri"/>
                <a:cs typeface="Times New Roman"/>
              </a:rPr>
              <a:t>H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і групи С – </a:t>
            </a:r>
            <a:r>
              <a:rPr lang="en-US" dirty="0">
                <a:effectLst/>
                <a:latin typeface="Times New Roman"/>
                <a:ea typeface="Calibri"/>
                <a:cs typeface="Times New Roman"/>
              </a:rPr>
              <a:t>H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утворюють відповідно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Ван-дер-Ваальсові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радіуси 0,170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нм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, 0,140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нм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, 0,150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нм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, 0,100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нм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та 0,207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нм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відповідно. Ці атоми і групи С–Н підіймаються по спіралі з кутом підйому 26º, з висотою підйому 0,54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нм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і 3,6 амінокислотних залишки на віток спіралі. Отже, ці атоми і група С – </a:t>
            </a:r>
            <a:r>
              <a:rPr lang="en-US" dirty="0">
                <a:effectLst/>
                <a:latin typeface="Times New Roman"/>
                <a:ea typeface="Calibri"/>
                <a:cs typeface="Times New Roman"/>
              </a:rPr>
              <a:t>H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розташовуються одні навпроти інших і можуть складати навіть подвійні радіуси 0,340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нм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, 0,280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нм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, 0,300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нм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, 0,200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нм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, 0,414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нм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. 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38618" y="41076"/>
            <a:ext cx="3866763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2.3 Натрій, калій-залежна </a:t>
            </a:r>
            <a:r>
              <a:rPr lang="uk-UA" b="1" kern="0" dirty="0" err="1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АТФ-аза</a:t>
            </a:r>
            <a:endParaRPr lang="ru-RU" b="1" kern="0" dirty="0">
              <a:solidFill>
                <a:srgbClr val="2E74B5"/>
              </a:solidFill>
              <a:effectLst/>
              <a:latin typeface="Calibri Light"/>
              <a:ea typeface="Times New Roman"/>
              <a:cs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7" y="581728"/>
            <a:ext cx="4316413" cy="225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436" y="2996952"/>
            <a:ext cx="425556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80112" y="6318124"/>
            <a:ext cx="332751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 algn="ctr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effectLst/>
                <a:latin typeface="Times New Roman"/>
                <a:ea typeface="Calibri"/>
                <a:cs typeface="Times New Roman"/>
              </a:rPr>
              <a:t>Рис. 5 АТФ, </a:t>
            </a:r>
            <a:r>
              <a:rPr lang="uk-UA" b="1" dirty="0" err="1">
                <a:effectLst/>
                <a:latin typeface="Times New Roman"/>
                <a:ea typeface="Calibri"/>
                <a:cs typeface="Times New Roman"/>
              </a:rPr>
              <a:t>АТФ-аза</a:t>
            </a:r>
            <a:r>
              <a:rPr lang="uk-UA" b="1" dirty="0">
                <a:effectLst/>
                <a:latin typeface="Times New Roman"/>
                <a:ea typeface="Calibri"/>
                <a:cs typeface="Times New Roman"/>
              </a:rPr>
              <a:t> [5-6]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674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-11571"/>
            <a:ext cx="4572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2.4 </a:t>
            </a:r>
            <a:r>
              <a:rPr lang="uk-UA" b="1" kern="0" dirty="0" err="1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Нанорозмірні</a:t>
            </a:r>
            <a:r>
              <a:rPr lang="uk-UA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 молекули – амінокислоти</a:t>
            </a:r>
            <a:endParaRPr lang="ru-RU" b="1" kern="0" dirty="0">
              <a:solidFill>
                <a:srgbClr val="2E74B5"/>
              </a:solidFill>
              <a:effectLst/>
              <a:latin typeface="Calibri Light"/>
              <a:ea typeface="Times New Roman"/>
              <a:cs typeface="Times New Roman"/>
            </a:endParaRPr>
          </a:p>
        </p:txBody>
      </p:sp>
      <p:pic>
        <p:nvPicPr>
          <p:cNvPr id="8194" name="Picture 2" descr="C:\Users\Lenovo\Downloads\20210922_1418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68" t="8009" r="18674"/>
          <a:stretch/>
        </p:blipFill>
        <p:spPr bwMode="auto">
          <a:xfrm rot="5400000">
            <a:off x="1814882" y="1493717"/>
            <a:ext cx="5765756" cy="429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1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8" y="260648"/>
            <a:ext cx="9140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	Аналіз величин фізіологічно активних речовин в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нанорозмірах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можна розділити на декілька груп: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dirty="0">
                <a:effectLst/>
                <a:latin typeface="Times New Roman"/>
                <a:ea typeface="Calibri"/>
              </a:rPr>
              <a:t>	</a:t>
            </a:r>
            <a:r>
              <a:rPr lang="uk-UA" b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перша група </a:t>
            </a:r>
            <a:r>
              <a:rPr lang="uk-UA" dirty="0">
                <a:effectLst/>
                <a:latin typeface="Times New Roman"/>
                <a:ea typeface="Calibri"/>
              </a:rPr>
              <a:t>це структури з розміром до 100 </a:t>
            </a:r>
            <a:r>
              <a:rPr lang="uk-UA" dirty="0" err="1">
                <a:effectLst/>
                <a:latin typeface="Times New Roman"/>
                <a:ea typeface="Calibri"/>
              </a:rPr>
              <a:t>нм</a:t>
            </a:r>
            <a:r>
              <a:rPr lang="uk-UA" dirty="0">
                <a:effectLst/>
                <a:latin typeface="Times New Roman"/>
                <a:ea typeface="Calibri"/>
              </a:rPr>
              <a:t>: лейкоцити, еритроцити та ін.;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/>
          <a:stretch/>
        </p:blipFill>
        <p:spPr bwMode="auto">
          <a:xfrm>
            <a:off x="1433171" y="1753638"/>
            <a:ext cx="6281105" cy="36674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440" y="5733256"/>
            <a:ext cx="475656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effectLst/>
                <a:latin typeface="Times New Roman"/>
                <a:ea typeface="Calibri"/>
                <a:cs typeface="Times New Roman"/>
              </a:rPr>
              <a:t>Рис. 6 Формені елементи крові [7]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7231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740" y="228613"/>
            <a:ext cx="4510256" cy="6617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434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uk-UA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до другої групи 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відносяться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наночастинки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розміром від 100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нм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до 10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нм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– антитіла, рибосоми,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ліпосоми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та ін.;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t="26514" r="13142" b="6591"/>
          <a:stretch/>
        </p:blipFill>
        <p:spPr bwMode="auto">
          <a:xfrm>
            <a:off x="-2126" y="1189734"/>
            <a:ext cx="4790150" cy="28873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01603" y="1228707"/>
            <a:ext cx="454239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449580" algn="ctr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effectLst/>
                <a:latin typeface="Times New Roman"/>
                <a:ea typeface="Calibri"/>
                <a:cs typeface="Times New Roman"/>
              </a:rPr>
              <a:t>Рис. 7 </a:t>
            </a:r>
            <a:r>
              <a:rPr lang="uk-UA" b="1" dirty="0" err="1">
                <a:effectLst/>
                <a:latin typeface="Times New Roman"/>
                <a:ea typeface="Calibri"/>
                <a:cs typeface="Times New Roman"/>
              </a:rPr>
              <a:t>Наночастинки</a:t>
            </a:r>
            <a:r>
              <a:rPr lang="uk-UA" b="1" dirty="0">
                <a:effectLst/>
                <a:latin typeface="Times New Roman"/>
                <a:ea typeface="Calibri"/>
                <a:cs typeface="Times New Roman"/>
              </a:rPr>
              <a:t> антитіл  [8]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3713044"/>
            <a:ext cx="5076057" cy="3028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126" y="4709093"/>
            <a:ext cx="4070069" cy="46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61950" algn="just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effectLst/>
                <a:latin typeface="Times New Roman"/>
                <a:ea typeface="Calibri"/>
                <a:cs typeface="Times New Roman"/>
              </a:rPr>
              <a:t>Рис. 8 </a:t>
            </a:r>
            <a:r>
              <a:rPr lang="uk-UA" b="1" dirty="0" err="1">
                <a:effectLst/>
                <a:latin typeface="Times New Roman"/>
                <a:ea typeface="Calibri"/>
                <a:cs typeface="Times New Roman"/>
              </a:rPr>
              <a:t>Наночастинки</a:t>
            </a:r>
            <a:r>
              <a:rPr lang="uk-UA" b="1" dirty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uk-UA" b="1" dirty="0" err="1">
                <a:effectLst/>
                <a:latin typeface="Times New Roman"/>
                <a:ea typeface="Calibri"/>
                <a:cs typeface="Times New Roman"/>
              </a:rPr>
              <a:t>ліпосом</a:t>
            </a:r>
            <a:r>
              <a:rPr lang="uk-UA" b="1" dirty="0">
                <a:effectLst/>
                <a:latin typeface="Times New Roman"/>
                <a:ea typeface="Calibri"/>
                <a:cs typeface="Times New Roman"/>
              </a:rPr>
              <a:t> [9]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2983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uk-UA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до третьої групи 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відносяться структури розміром від 10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нм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до 1нм − альбумін, гемоглобін та ін.;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286510" y="2286476"/>
          <a:ext cx="6113780" cy="365760"/>
        </p:xfrm>
        <a:graphic>
          <a:graphicData uri="http://schemas.openxmlformats.org/drawingml/2006/table">
            <a:tbl>
              <a:tblPr firstRow="1" firstCol="1" bandRow="1"/>
              <a:tblGrid>
                <a:gridCol w="30568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568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uk-UA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uk-UA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0242" name="Рисунок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0" y="1144124"/>
            <a:ext cx="4358320" cy="404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Рисунок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552" y="1106213"/>
            <a:ext cx="4032448" cy="408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29258" y="5176071"/>
            <a:ext cx="669674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49580" algn="ctr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effectLst/>
                <a:latin typeface="Times New Roman"/>
                <a:ea typeface="Calibri"/>
                <a:cs typeface="Times New Roman"/>
              </a:rPr>
              <a:t>Рис. 9 Альбумін і гемоглобін [10-11]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6649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41281" y="63062"/>
            <a:ext cx="9149938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uk-UA" sz="24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четверта група </a:t>
            </a:r>
            <a:r>
              <a:rPr lang="uk-UA" sz="2400" dirty="0">
                <a:effectLst/>
                <a:latin typeface="Times New Roman"/>
                <a:ea typeface="Calibri"/>
                <a:cs typeface="Times New Roman"/>
              </a:rPr>
              <a:t>це молекули розміром менше 1нм – АТФ, фруктоза та ін.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	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endParaRPr lang="uk-UA" dirty="0">
              <a:latin typeface="Times New Roman"/>
              <a:ea typeface="Calibri"/>
              <a:cs typeface="Times New Roman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endParaRPr lang="uk-UA" dirty="0">
              <a:effectLst/>
              <a:latin typeface="Times New Roman"/>
              <a:ea typeface="Calibri"/>
              <a:cs typeface="Times New Roman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endParaRPr lang="uk-UA" dirty="0">
              <a:latin typeface="Times New Roman"/>
              <a:ea typeface="Calibri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endParaRPr lang="uk-UA" dirty="0">
              <a:latin typeface="Times New Roman"/>
              <a:ea typeface="Calibri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endParaRPr lang="uk-UA" sz="2400" dirty="0">
              <a:effectLst/>
              <a:latin typeface="Times New Roman"/>
              <a:ea typeface="Calibri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endParaRPr lang="uk-UA" sz="2400" dirty="0">
              <a:effectLst/>
              <a:latin typeface="Times New Roman"/>
              <a:ea typeface="Calibri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r>
              <a:rPr lang="uk-UA" sz="2400" dirty="0" err="1">
                <a:effectLst/>
                <a:latin typeface="Times New Roman"/>
                <a:ea typeface="Calibri"/>
                <a:cs typeface="Times New Roman"/>
              </a:rPr>
              <a:t>Нанонаука</a:t>
            </a:r>
            <a:r>
              <a:rPr lang="uk-UA" sz="2400" dirty="0">
                <a:effectLst/>
                <a:latin typeface="Times New Roman"/>
                <a:ea typeface="Calibri"/>
                <a:cs typeface="Times New Roman"/>
              </a:rPr>
              <a:t> досліджує отримання та властивості частинок, розмір яких становить менше 100 </a:t>
            </a:r>
            <a:r>
              <a:rPr lang="uk-UA" sz="2400" dirty="0" err="1">
                <a:effectLst/>
                <a:latin typeface="Times New Roman"/>
                <a:ea typeface="Calibri"/>
                <a:cs typeface="Times New Roman"/>
              </a:rPr>
              <a:t>нм</a:t>
            </a:r>
            <a:r>
              <a:rPr lang="uk-UA" sz="2400" dirty="0">
                <a:effectLst/>
                <a:latin typeface="Times New Roman"/>
                <a:ea typeface="Calibri"/>
                <a:cs typeface="Times New Roman"/>
              </a:rPr>
              <a:t>. 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r>
              <a:rPr lang="uk-UA" sz="2400" dirty="0">
                <a:effectLst/>
                <a:latin typeface="Times New Roman"/>
                <a:ea typeface="Calibri"/>
                <a:cs typeface="Times New Roman"/>
              </a:rPr>
              <a:t>Найбільш важливі ефекти </a:t>
            </a:r>
            <a:r>
              <a:rPr lang="uk-UA" sz="2400" dirty="0" err="1">
                <a:effectLst/>
                <a:latin typeface="Times New Roman"/>
                <a:ea typeface="Calibri"/>
                <a:cs typeface="Times New Roman"/>
              </a:rPr>
              <a:t>наноструктур</a:t>
            </a:r>
            <a:r>
              <a:rPr lang="uk-UA" sz="2400" dirty="0">
                <a:effectLst/>
                <a:latin typeface="Times New Roman"/>
                <a:ea typeface="Calibri"/>
                <a:cs typeface="Times New Roman"/>
              </a:rPr>
              <a:t> проявляються в межах 1 – 5 </a:t>
            </a:r>
            <a:r>
              <a:rPr lang="uk-UA" sz="2400" dirty="0" err="1">
                <a:effectLst/>
                <a:latin typeface="Times New Roman"/>
                <a:ea typeface="Calibri"/>
                <a:cs typeface="Times New Roman"/>
              </a:rPr>
              <a:t>нм</a:t>
            </a:r>
            <a:r>
              <a:rPr lang="uk-UA" sz="2400" dirty="0">
                <a:effectLst/>
                <a:latin typeface="Times New Roman"/>
                <a:ea typeface="Calibri"/>
                <a:cs typeface="Times New Roman"/>
              </a:rPr>
              <a:t> та менше, до яких відносяться і амінокислоти.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r>
              <a:rPr lang="uk-UA" sz="2400" dirty="0">
                <a:effectLst/>
                <a:latin typeface="Times New Roman"/>
                <a:ea typeface="Calibri"/>
                <a:cs typeface="Times New Roman"/>
              </a:rPr>
              <a:t>Дослідження амінокислот, як </a:t>
            </a:r>
            <a:r>
              <a:rPr lang="uk-UA" sz="2400" dirty="0" err="1">
                <a:effectLst/>
                <a:latin typeface="Times New Roman"/>
                <a:ea typeface="Calibri"/>
                <a:cs typeface="Times New Roman"/>
              </a:rPr>
              <a:t>нанорозмірних</a:t>
            </a:r>
            <a:r>
              <a:rPr lang="uk-UA" sz="2400" dirty="0">
                <a:effectLst/>
                <a:latin typeface="Times New Roman"/>
                <a:ea typeface="Calibri"/>
                <a:cs typeface="Times New Roman"/>
              </a:rPr>
              <a:t> молекул відкриває перспективи для створення </a:t>
            </a:r>
            <a:r>
              <a:rPr lang="uk-UA" sz="2400" dirty="0" err="1">
                <a:effectLst/>
                <a:latin typeface="Times New Roman"/>
                <a:ea typeface="Calibri"/>
                <a:cs typeface="Times New Roman"/>
              </a:rPr>
              <a:t>нанокомпозитів</a:t>
            </a:r>
            <a:r>
              <a:rPr lang="uk-UA" sz="2400" dirty="0">
                <a:effectLst/>
                <a:latin typeface="Times New Roman"/>
                <a:ea typeface="Calibri"/>
                <a:cs typeface="Times New Roman"/>
              </a:rPr>
              <a:t>, які в перспективі можуть можливо застосовувати для фармакотерапії різних захворювань а також для діагностики та доставки лікарських засобів до вогнища патологічного процесу.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15"/>
          <a:stretch/>
        </p:blipFill>
        <p:spPr bwMode="auto">
          <a:xfrm>
            <a:off x="1403648" y="750402"/>
            <a:ext cx="2664296" cy="2063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50646"/>
            <a:ext cx="3172956" cy="2097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47864" y="2875400"/>
            <a:ext cx="2414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Молекула фруктози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6967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3999" cy="1486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РОЗДІЛ 3</a:t>
            </a:r>
            <a:endParaRPr lang="ru-RU" b="1" kern="0" dirty="0">
              <a:solidFill>
                <a:srgbClr val="2E74B5"/>
              </a:solidFill>
              <a:effectLst/>
              <a:latin typeface="Calibri Light"/>
              <a:ea typeface="Times New Roman"/>
              <a:cs typeface="Times New Roman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НАНОДОСЛІДЖЕННЯ У ФАРМАЦІЇ, СТОМАТОЛОГІЇ ТА ТОКСИКОЛОГІЇ </a:t>
            </a:r>
            <a:endParaRPr lang="ru-RU" b="1" kern="0" dirty="0">
              <a:solidFill>
                <a:srgbClr val="2E74B5"/>
              </a:solidFill>
              <a:effectLst/>
              <a:latin typeface="Calibri Light"/>
              <a:ea typeface="Times New Roman"/>
              <a:cs typeface="Times New Roman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3.1. </a:t>
            </a:r>
            <a:r>
              <a:rPr lang="uk-UA" b="1" kern="0" dirty="0" err="1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Влативості</a:t>
            </a:r>
            <a:r>
              <a:rPr lang="uk-UA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uk-UA" b="1" kern="0" dirty="0" err="1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наночастинок</a:t>
            </a:r>
            <a:r>
              <a:rPr lang="uk-UA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 оксидів срібла та міді</a:t>
            </a:r>
            <a:endParaRPr lang="ru-RU" b="1" kern="0" dirty="0">
              <a:solidFill>
                <a:srgbClr val="2E74B5"/>
              </a:solidFill>
              <a:effectLst/>
              <a:latin typeface="Calibri Light"/>
              <a:ea typeface="Times New Roman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200" dirty="0">
                <a:effectLst/>
                <a:latin typeface="Calibri"/>
                <a:ea typeface="Calibri"/>
                <a:cs typeface="Times New Roman"/>
              </a:rPr>
              <a:t> 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7181" y="6094245"/>
            <a:ext cx="828092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uk-UA" b="1" dirty="0">
                <a:solidFill>
                  <a:srgbClr val="000000"/>
                </a:solidFill>
                <a:latin typeface="Times New Roman"/>
                <a:ea typeface="Times New Roman"/>
              </a:rPr>
              <a:t>Рис. 10. </a:t>
            </a:r>
            <a:r>
              <a:rPr lang="uk-UA" b="1" dirty="0" err="1">
                <a:solidFill>
                  <a:srgbClr val="000000"/>
                </a:solidFill>
                <a:latin typeface="Times New Roman"/>
                <a:ea typeface="Times New Roman"/>
              </a:rPr>
              <a:t>Біосумісність</a:t>
            </a:r>
            <a:r>
              <a:rPr lang="uk-UA" b="1" dirty="0">
                <a:solidFill>
                  <a:srgbClr val="000000"/>
                </a:solidFill>
                <a:latin typeface="Times New Roman"/>
                <a:ea typeface="Times New Roman"/>
              </a:rPr>
              <a:t> міді з організмом людини (мідь - складова ферментів)</a:t>
            </a:r>
            <a:endParaRPr lang="ru-RU" sz="1400" dirty="0">
              <a:effectLst/>
              <a:latin typeface="Times New Roman"/>
              <a:ea typeface="Calibr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86" y="1441235"/>
            <a:ext cx="8696015" cy="4216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54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0"/>
            <a:ext cx="8280920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3.2 Новий підхід для підвищення ефективності </a:t>
            </a:r>
            <a:r>
              <a:rPr lang="uk-UA" b="1" kern="0" dirty="0" err="1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фармакокорекції</a:t>
            </a:r>
            <a:r>
              <a:rPr lang="uk-UA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 ранового процесу з використанням гелю з </a:t>
            </a:r>
            <a:r>
              <a:rPr lang="uk-UA" b="1" kern="0" dirty="0" err="1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наносріблом</a:t>
            </a:r>
            <a:endParaRPr lang="ru-RU" b="1" kern="0" dirty="0">
              <a:solidFill>
                <a:srgbClr val="2E74B5"/>
              </a:solidFill>
              <a:effectLst/>
              <a:latin typeface="Calibri Light"/>
              <a:ea typeface="Times New Roman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685059"/>
            <a:ext cx="90364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На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фармацевтичному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ринку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представлено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препарати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основі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Ag:</a:t>
            </a:r>
          </a:p>
          <a:p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1.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Аргосульфан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− крем 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сульфатіазол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срібла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2%) –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виробник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Польща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Pol-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fa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2.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Дермазин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− крем 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сульфадіазин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срібла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1%) –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виробник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Швейцарія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Sandoz;</a:t>
            </a:r>
          </a:p>
          <a:p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3.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Сульфаргін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− мазь 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сульфадіазин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срібла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1%) –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виробник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Естонія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Таллінський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фармацевтичний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завод;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4.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Аргедин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Босналек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− крем 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сульфадіазин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срібла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1%) –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виробник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Боснія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та Герцеговина,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Bosnaligek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000" dirty="0">
                <a:effectLst/>
                <a:latin typeface="Times New Roman"/>
                <a:ea typeface="Calibri"/>
                <a:cs typeface="Times New Roman"/>
              </a:rPr>
              <a:t> За </a:t>
            </a:r>
            <a:r>
              <a:rPr lang="en-US" sz="2000" dirty="0">
                <a:effectLst/>
                <a:latin typeface="Times New Roman"/>
                <a:ea typeface="Calibri"/>
                <a:cs typeface="Times New Roman"/>
              </a:rPr>
              <a:t>Anatomic Therapeutic Classification (ATC) </a:t>
            </a:r>
            <a:r>
              <a:rPr lang="ru-RU" sz="2000" dirty="0">
                <a:effectLst/>
                <a:latin typeface="Times New Roman"/>
                <a:ea typeface="Calibri"/>
                <a:cs typeface="Times New Roman"/>
              </a:rPr>
              <a:t>вони </a:t>
            </a:r>
            <a:r>
              <a:rPr lang="uk-UA" sz="2000" dirty="0">
                <a:effectLst/>
                <a:latin typeface="Times New Roman"/>
                <a:ea typeface="Calibri"/>
                <a:cs typeface="Times New Roman"/>
              </a:rPr>
              <a:t>відносяться до Д06ВА-02. Також є ще «</a:t>
            </a:r>
            <a:r>
              <a:rPr lang="uk-UA" sz="2000" dirty="0" err="1">
                <a:effectLst/>
                <a:latin typeface="Times New Roman"/>
                <a:ea typeface="Calibri"/>
                <a:cs typeface="Times New Roman"/>
              </a:rPr>
              <a:t>Арген</a:t>
            </a:r>
            <a:r>
              <a:rPr lang="uk-UA" sz="2000" dirty="0">
                <a:effectLst/>
                <a:latin typeface="Times New Roman"/>
                <a:ea typeface="Calibri"/>
                <a:cs typeface="Times New Roman"/>
              </a:rPr>
              <a:t>» − крем (</a:t>
            </a:r>
            <a:r>
              <a:rPr lang="uk-UA" sz="2000" dirty="0" err="1">
                <a:effectLst/>
                <a:latin typeface="Times New Roman"/>
                <a:ea typeface="Calibri"/>
                <a:cs typeface="Times New Roman"/>
              </a:rPr>
              <a:t>сульфадіазин</a:t>
            </a:r>
            <a:r>
              <a:rPr lang="uk-UA" sz="2000" dirty="0">
                <a:effectLst/>
                <a:latin typeface="Times New Roman"/>
                <a:ea typeface="Calibri"/>
                <a:cs typeface="Times New Roman"/>
              </a:rPr>
              <a:t> срібла, 1%) – виробник Іспанія, </a:t>
            </a:r>
            <a:r>
              <a:rPr lang="uk-UA" sz="2000" dirty="0" err="1">
                <a:effectLst/>
                <a:latin typeface="Times New Roman"/>
                <a:ea typeface="Calibri"/>
                <a:cs typeface="Times New Roman"/>
              </a:rPr>
              <a:t>Альдо-Юніон</a:t>
            </a:r>
            <a:r>
              <a:rPr lang="uk-UA" sz="2000" dirty="0">
                <a:effectLst/>
                <a:latin typeface="Times New Roman"/>
                <a:ea typeface="Calibri"/>
                <a:cs typeface="Times New Roman"/>
              </a:rPr>
              <a:t>. Відноситься до Д06ВА за АТС. 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2" t="7394" r="9339" b="20719"/>
          <a:stretch/>
        </p:blipFill>
        <p:spPr bwMode="auto">
          <a:xfrm>
            <a:off x="1" y="4869160"/>
            <a:ext cx="3092148" cy="1741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" t="17916" r="5512" b="20315"/>
          <a:stretch/>
        </p:blipFill>
        <p:spPr bwMode="auto">
          <a:xfrm>
            <a:off x="3094735" y="4759412"/>
            <a:ext cx="3061442" cy="1063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1" t="37257" r="7991" b="37537"/>
          <a:stretch/>
        </p:blipFill>
        <p:spPr bwMode="auto">
          <a:xfrm>
            <a:off x="4752020" y="5867887"/>
            <a:ext cx="3013227" cy="89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4660916"/>
            <a:ext cx="2987824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60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6672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	Використовуючи досягнення нанотехнологій створено гель з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нанокомпозитом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срібла (НС) і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глікозаміну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гідрохлоридом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(ГА г/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хл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) з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полівінілпіролідоном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(ПВП). Гель було отримано в Інституті електрозварювання України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ім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Є.О. Патона за сучасною технологією нанесення </a:t>
            </a:r>
            <a:r>
              <a:rPr lang="en-US" dirty="0">
                <a:effectLst/>
                <a:latin typeface="Times New Roman"/>
                <a:ea typeface="Calibri"/>
                <a:cs typeface="Times New Roman"/>
              </a:rPr>
              <a:t>Ag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на поверхню порошкоподібних носіїв (ГА г/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хл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та ПВП). 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Вченими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НФаУ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було розроблено склад гелю: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нанокомпозит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>
                <a:effectLst/>
                <a:latin typeface="Times New Roman"/>
                <a:ea typeface="Calibri"/>
                <a:cs typeface="Times New Roman"/>
              </a:rPr>
              <a:t>Ag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(ПВП – 0,164%, що відповідає 0,1%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нано</a:t>
            </a:r>
            <a:r>
              <a:rPr lang="en-US" dirty="0">
                <a:effectLst/>
                <a:latin typeface="Times New Roman"/>
                <a:ea typeface="Calibri"/>
                <a:cs typeface="Times New Roman"/>
              </a:rPr>
              <a:t>Ag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;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глюкозамін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(1%), ПВП (2%),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карбопол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effectLst/>
                <a:latin typeface="Times New Roman"/>
                <a:ea typeface="Calibri"/>
                <a:cs typeface="Times New Roman"/>
              </a:rPr>
              <a:t>Ulter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(2%), гліцерин (5%), вода очищена (до 100 г.). Композит </a:t>
            </a:r>
            <a:r>
              <a:rPr lang="en-US" dirty="0">
                <a:effectLst/>
                <a:latin typeface="Times New Roman"/>
                <a:ea typeface="Calibri"/>
                <a:cs typeface="Times New Roman"/>
              </a:rPr>
              <a:t>Ag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/ПВП було отримано шляхом електронно-променевого вакуумного випаровування та конденсації </a:t>
            </a:r>
            <a:r>
              <a:rPr lang="en-US" dirty="0">
                <a:effectLst/>
                <a:latin typeface="Times New Roman"/>
                <a:ea typeface="Calibri"/>
                <a:cs typeface="Times New Roman"/>
              </a:rPr>
              <a:t>Ag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з парового потоку на матеріал носія в Інституті електрозварювання України ім. Є.О. Патона НАН України.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31840" y="-27953"/>
            <a:ext cx="3162789" cy="504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uk-UA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ГЕЛЬ З НАНОСРІБЛОМ</a:t>
            </a:r>
            <a:endParaRPr lang="ru-RU" sz="14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9" y="3356992"/>
            <a:ext cx="4413870" cy="331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6991"/>
            <a:ext cx="4572000" cy="331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41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138671"/>
            <a:ext cx="6408712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3.3 </a:t>
            </a:r>
            <a:r>
              <a:rPr lang="uk-UA" b="1" kern="0" dirty="0" err="1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Нанокомпозити</a:t>
            </a:r>
            <a:r>
              <a:rPr lang="uk-UA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 у стоматологічній практиці</a:t>
            </a:r>
            <a:endParaRPr lang="ru-RU" b="1" kern="0" dirty="0">
              <a:solidFill>
                <a:srgbClr val="2E74B5"/>
              </a:solidFill>
              <a:effectLst/>
              <a:latin typeface="Calibri Light"/>
              <a:ea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474345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За величиною частинок композити класифікують на: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  <a:p>
            <a:pPr indent="540385" algn="just">
              <a:spcAft>
                <a:spcPts val="0"/>
              </a:spcAft>
            </a:pP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мікронаповнені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:     0,04 – 0,4 мкм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  <a:p>
            <a:pPr indent="540385" algn="just">
              <a:spcAft>
                <a:spcPts val="0"/>
              </a:spcAft>
            </a:pP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мінінаповнені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:         1 – 5 мкм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  <a:p>
            <a:pPr indent="540385" algn="just">
              <a:spcAft>
                <a:spcPts val="0"/>
              </a:spcAft>
            </a:pP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макронаповнені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:   від 8 мкм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  <a:p>
            <a:pPr indent="540385" algn="just">
              <a:spcAft>
                <a:spcPts val="0"/>
              </a:spcAft>
            </a:pP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мікрогібридні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: суміш від 1 до 5 мкм і від 0,04 до 0,1 мкм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  <a:p>
            <a:pPr indent="540385" algn="just">
              <a:spcAft>
                <a:spcPts val="0"/>
              </a:spcAft>
            </a:pP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макрогібридні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: суміш від 8 до 12 мкм і від 0,04 до 0,1 мкм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  <a:p>
            <a:pPr indent="540385" algn="just">
              <a:spcAft>
                <a:spcPts val="0"/>
              </a:spcAft>
            </a:pP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змішані: від 0,01 до 0,1 мкм, від 1 до 5 мкм, від 8 до 5 мкм, від 1 до 5 мкм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  <a:p>
            <a:pPr indent="540385" algn="just">
              <a:spcAft>
                <a:spcPts val="0"/>
              </a:spcAft>
            </a:pP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нанонаповнені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: менше 100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нм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  <a:p>
            <a:pPr indent="540385" algn="just">
              <a:spcAft>
                <a:spcPts val="0"/>
              </a:spcAft>
            </a:pP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наногібридні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: поєднують різні величини від 0,004 до 3 мкм.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59668"/>
            <a:ext cx="4032447" cy="302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37706"/>
            <a:ext cx="4418689" cy="3047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8440" y="6188586"/>
            <a:ext cx="8975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b="1" dirty="0">
                <a:effectLst/>
                <a:latin typeface="Times New Roman"/>
                <a:ea typeface="Calibri"/>
                <a:cs typeface="Times New Roman"/>
              </a:rPr>
              <a:t>Рис. 11 Використання </a:t>
            </a:r>
            <a:r>
              <a:rPr lang="uk-UA" b="1" dirty="0" err="1">
                <a:effectLst/>
                <a:latin typeface="Times New Roman"/>
                <a:ea typeface="Calibri"/>
                <a:cs typeface="Times New Roman"/>
              </a:rPr>
              <a:t>нанокомпозитів</a:t>
            </a:r>
            <a:r>
              <a:rPr lang="uk-UA" b="1" dirty="0">
                <a:effectLst/>
                <a:latin typeface="Times New Roman"/>
                <a:ea typeface="Calibri"/>
                <a:cs typeface="Times New Roman"/>
              </a:rPr>
              <a:t> в стоматології: а) до і б) після лікування лікарем-стоматологом Сировою М.О.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452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3275" y="558779"/>
            <a:ext cx="3720891" cy="5218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sz="2800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3.4 </a:t>
            </a:r>
            <a:r>
              <a:rPr lang="uk-UA" sz="2800" b="1" kern="0" dirty="0" err="1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Нанотоксикологія</a:t>
            </a:r>
            <a:endParaRPr lang="ru-RU" sz="2800" b="1" kern="0" dirty="0">
              <a:solidFill>
                <a:srgbClr val="2E74B5"/>
              </a:solidFill>
              <a:effectLst/>
              <a:latin typeface="Calibri Light"/>
              <a:ea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874" y="1051973"/>
            <a:ext cx="579927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>
                <a:effectLst/>
                <a:latin typeface="Times New Roman"/>
                <a:ea typeface="Calibri"/>
              </a:rPr>
              <a:t>	</a:t>
            </a:r>
            <a:r>
              <a:rPr lang="uk-UA" sz="2000" dirty="0">
                <a:effectLst/>
                <a:latin typeface="Times New Roman"/>
                <a:ea typeface="Calibri"/>
              </a:rPr>
              <a:t>Відносно нова наука, яка з’явилась на початку ХХІ сторіччя, являє собою галузь </a:t>
            </a:r>
            <a:r>
              <a:rPr lang="uk-UA" sz="2000" dirty="0" err="1">
                <a:effectLst/>
                <a:latin typeface="Times New Roman"/>
                <a:ea typeface="Calibri"/>
              </a:rPr>
              <a:t>нанонауки</a:t>
            </a:r>
            <a:r>
              <a:rPr lang="uk-UA" sz="2000" dirty="0">
                <a:effectLst/>
                <a:latin typeface="Times New Roman"/>
                <a:ea typeface="Calibri"/>
              </a:rPr>
              <a:t>, яка вивчає токсикологічні властивості </a:t>
            </a:r>
            <a:r>
              <a:rPr lang="uk-UA" sz="2000" dirty="0" err="1">
                <a:effectLst/>
                <a:latin typeface="Times New Roman"/>
                <a:ea typeface="Calibri"/>
              </a:rPr>
              <a:t>наноматеріалів</a:t>
            </a:r>
            <a:r>
              <a:rPr lang="uk-UA" sz="2000" dirty="0">
                <a:effectLst/>
                <a:latin typeface="Times New Roman"/>
                <a:ea typeface="Calibri"/>
              </a:rPr>
              <a:t>. Виникла </a:t>
            </a:r>
            <a:r>
              <a:rPr lang="uk-UA" sz="2000" dirty="0" err="1">
                <a:effectLst/>
                <a:latin typeface="Times New Roman"/>
                <a:ea typeface="Calibri"/>
              </a:rPr>
              <a:t>нанотоксикологія</a:t>
            </a:r>
            <a:r>
              <a:rPr lang="uk-UA" sz="2000" dirty="0">
                <a:effectLst/>
                <a:latin typeface="Times New Roman"/>
                <a:ea typeface="Calibri"/>
              </a:rPr>
              <a:t> у зв’язку з особливими фізико-хімічними і біологічними властивостями </a:t>
            </a:r>
            <a:r>
              <a:rPr lang="uk-UA" sz="2000" dirty="0" err="1">
                <a:effectLst/>
                <a:latin typeface="Times New Roman"/>
                <a:ea typeface="Calibri"/>
              </a:rPr>
              <a:t>нанорозмірних</a:t>
            </a:r>
            <a:r>
              <a:rPr lang="uk-UA" sz="2000" dirty="0">
                <a:effectLst/>
                <a:latin typeface="Times New Roman"/>
                <a:ea typeface="Calibri"/>
              </a:rPr>
              <a:t> речовин. Підґрунтям для створення </a:t>
            </a:r>
            <a:r>
              <a:rPr lang="uk-UA" sz="2000" dirty="0" err="1">
                <a:effectLst/>
                <a:latin typeface="Times New Roman"/>
                <a:ea typeface="Calibri"/>
              </a:rPr>
              <a:t>нанотоксикології</a:t>
            </a:r>
            <a:r>
              <a:rPr lang="uk-UA" sz="2000" dirty="0">
                <a:effectLst/>
                <a:latin typeface="Times New Roman"/>
                <a:ea typeface="Calibri"/>
              </a:rPr>
              <a:t> стало активне впровадження в різноманітні галузі практичної діяльності в світі </a:t>
            </a:r>
            <a:r>
              <a:rPr lang="uk-UA" sz="2000" dirty="0" err="1">
                <a:effectLst/>
                <a:latin typeface="Times New Roman"/>
                <a:ea typeface="Calibri"/>
              </a:rPr>
              <a:t>наноматеріалів</a:t>
            </a:r>
            <a:r>
              <a:rPr lang="uk-UA" sz="2000" dirty="0">
                <a:effectLst/>
                <a:latin typeface="Times New Roman"/>
                <a:ea typeface="Calibri"/>
              </a:rPr>
              <a:t>, тому і виникла необхідність визначення безпеки цих нових </a:t>
            </a:r>
            <a:r>
              <a:rPr lang="uk-UA" sz="2000" dirty="0" err="1">
                <a:effectLst/>
                <a:latin typeface="Times New Roman"/>
                <a:ea typeface="Calibri"/>
              </a:rPr>
              <a:t>наноматеріалів</a:t>
            </a:r>
            <a:r>
              <a:rPr lang="uk-UA" sz="2000" dirty="0">
                <a:effectLst/>
                <a:latin typeface="Times New Roman"/>
                <a:ea typeface="Calibri"/>
              </a:rPr>
              <a:t> для тварин, рослин, людей, навколишнього середовища. В нашій країні з 2013  року було впроваджено методичні рекомендації «Оцінка безпеки лікарських </a:t>
            </a:r>
            <a:r>
              <a:rPr lang="uk-UA" sz="2000" dirty="0" err="1">
                <a:effectLst/>
                <a:latin typeface="Times New Roman"/>
                <a:ea typeface="Calibri"/>
              </a:rPr>
              <a:t>нанопрепаратів</a:t>
            </a:r>
            <a:r>
              <a:rPr lang="uk-UA" sz="2000" dirty="0">
                <a:effectLst/>
                <a:latin typeface="Times New Roman"/>
                <a:ea typeface="Calibri"/>
              </a:rPr>
              <a:t>». 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708" y="1302301"/>
            <a:ext cx="3017291" cy="420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14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-17453"/>
            <a:ext cx="4572000" cy="9048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sz="2000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РОЗДІЛ 4</a:t>
            </a:r>
            <a:endParaRPr lang="ru-RU" sz="2000" b="1" kern="0" dirty="0">
              <a:solidFill>
                <a:srgbClr val="2E74B5"/>
              </a:solidFill>
              <a:effectLst/>
              <a:latin typeface="Calibri Light"/>
              <a:ea typeface="Times New Roman"/>
              <a:cs typeface="Times New Roman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sz="2000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КРОВ ЯК НАНОСИСТЕМА</a:t>
            </a:r>
            <a:endParaRPr lang="ru-RU" sz="2000" b="1" kern="0" dirty="0">
              <a:solidFill>
                <a:srgbClr val="2E74B5"/>
              </a:solidFill>
              <a:effectLst/>
              <a:latin typeface="Calibri Light"/>
              <a:ea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052736"/>
            <a:ext cx="9144000" cy="5121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sz="2400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4.1 Кров – унікальна тканина організму</a:t>
            </a: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sz="2400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4.2 Об’єм циркулюючої крові</a:t>
            </a: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sz="2400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4.3. Методи ідентифікації клітин крові</a:t>
            </a:r>
            <a:endParaRPr lang="ru-RU" sz="2400" b="1" kern="0" dirty="0">
              <a:solidFill>
                <a:srgbClr val="2E74B5"/>
              </a:solidFill>
              <a:latin typeface="Calibri Light"/>
              <a:ea typeface="Times New Roman"/>
              <a:cs typeface="Times New Roman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sz="2400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4.4 Походження, регулювання утворення і загибель клітин крові.</a:t>
            </a:r>
            <a:endParaRPr lang="ru-RU" sz="2400" b="1" kern="0" dirty="0">
              <a:solidFill>
                <a:srgbClr val="2E74B5"/>
              </a:solidFill>
              <a:latin typeface="Calibri Light"/>
              <a:ea typeface="Times New Roman"/>
              <a:cs typeface="Times New Roman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sz="2400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4.5 Загальні показники </a:t>
            </a:r>
            <a:r>
              <a:rPr lang="uk-UA" sz="2400" b="1" kern="0" dirty="0" err="1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гемоцитограмми</a:t>
            </a:r>
            <a:endParaRPr lang="uk-UA" sz="2400" b="1" kern="0" dirty="0">
              <a:solidFill>
                <a:srgbClr val="2E74B5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sz="2400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4.6 Лабораторна діагностика хронічного мієлоїдного лейкозу.</a:t>
            </a:r>
            <a:endParaRPr lang="ru-RU" sz="2400" b="1" kern="0" dirty="0">
              <a:solidFill>
                <a:srgbClr val="2E74B5"/>
              </a:solidFill>
              <a:latin typeface="Calibri Light"/>
              <a:ea typeface="Times New Roman"/>
              <a:cs typeface="Times New Roman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sz="2400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4.7 Хронічна мієлоїдна лейкемія</a:t>
            </a:r>
            <a:endParaRPr lang="ru-RU" sz="2400" b="1" kern="0" dirty="0">
              <a:solidFill>
                <a:srgbClr val="2E74B5"/>
              </a:solidFill>
              <a:effectLst/>
              <a:latin typeface="Calibri Light"/>
              <a:ea typeface="Times New Roman"/>
              <a:cs typeface="Times New Roman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sz="2400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4.8 Дослідження клініко-лабораторних показників у хворих на COVID-19</a:t>
            </a:r>
            <a:endParaRPr lang="ru-RU" sz="2400" b="1" kern="0" dirty="0">
              <a:solidFill>
                <a:srgbClr val="2E74B5"/>
              </a:solidFill>
              <a:effectLst/>
              <a:latin typeface="Calibri Light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485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25002" y="188640"/>
            <a:ext cx="3135794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b="1" kern="0" dirty="0">
                <a:solidFill>
                  <a:srgbClr val="2E74B5"/>
                </a:solidFill>
                <a:effectLst/>
                <a:latin typeface="Times New Roman"/>
                <a:ea typeface="Calibri"/>
                <a:cs typeface="Times New Roman"/>
              </a:rPr>
              <a:t>4.9 Механізм утворення сечі</a:t>
            </a:r>
            <a:endParaRPr lang="ru-RU" b="1" kern="0" dirty="0">
              <a:solidFill>
                <a:srgbClr val="2E74B5"/>
              </a:solidFill>
              <a:effectLst/>
              <a:latin typeface="Calibri Light"/>
              <a:ea typeface="Times New Roman"/>
              <a:cs typeface="Times New Roman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5" b="13559"/>
          <a:stretch/>
        </p:blipFill>
        <p:spPr bwMode="auto">
          <a:xfrm>
            <a:off x="0" y="561388"/>
            <a:ext cx="4592899" cy="421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НЕФРОН 2.jpg"/>
          <p:cNvPicPr/>
          <p:nvPr/>
        </p:nvPicPr>
        <p:blipFill rotWithShape="1">
          <a:blip r:embed="rId3"/>
          <a:srcRect r="55246"/>
          <a:stretch/>
        </p:blipFill>
        <p:spPr bwMode="auto">
          <a:xfrm>
            <a:off x="5292080" y="577336"/>
            <a:ext cx="3352800" cy="4206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5013176"/>
            <a:ext cx="341362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  <a:tabLst>
                <a:tab pos="619125" algn="l"/>
              </a:tabLst>
            </a:pPr>
            <a:r>
              <a:rPr lang="uk-UA" b="1" dirty="0">
                <a:effectLst/>
                <a:latin typeface="Times New Roman"/>
                <a:ea typeface="Calibri"/>
                <a:cs typeface="Times New Roman"/>
              </a:rPr>
              <a:t>Рис. 19 </a:t>
            </a:r>
            <a:r>
              <a:rPr lang="uk-UA" b="1" dirty="0" err="1">
                <a:effectLst/>
                <a:latin typeface="Times New Roman"/>
                <a:ea typeface="Calibri"/>
                <a:cs typeface="Times New Roman"/>
              </a:rPr>
              <a:t>Клубочкова</a:t>
            </a:r>
            <a:r>
              <a:rPr lang="uk-UA" b="1" dirty="0">
                <a:effectLst/>
                <a:latin typeface="Times New Roman"/>
                <a:ea typeface="Calibri"/>
                <a:cs typeface="Times New Roman"/>
              </a:rPr>
              <a:t> фільтрація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78512" y="5013175"/>
            <a:ext cx="397993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 algn="ctr">
              <a:lnSpc>
                <a:spcPct val="150000"/>
              </a:lnSpc>
              <a:spcAft>
                <a:spcPts val="1000"/>
              </a:spcAft>
            </a:pPr>
            <a:r>
              <a:rPr lang="uk-UA" b="1" dirty="0">
                <a:effectLst/>
                <a:latin typeface="Times New Roman"/>
                <a:ea typeface="Calibri"/>
                <a:cs typeface="Times New Roman"/>
              </a:rPr>
              <a:t>Рис. 20 </a:t>
            </a:r>
            <a:r>
              <a:rPr lang="uk-UA" b="1" dirty="0" err="1">
                <a:effectLst/>
                <a:latin typeface="Times New Roman"/>
                <a:ea typeface="Calibri"/>
                <a:cs typeface="Times New Roman"/>
              </a:rPr>
              <a:t>Канальцева</a:t>
            </a:r>
            <a:r>
              <a:rPr lang="uk-UA" b="1" dirty="0">
                <a:effectLst/>
                <a:latin typeface="Times New Roman"/>
                <a:ea typeface="Calibri"/>
                <a:cs typeface="Times New Roman"/>
              </a:rPr>
              <a:t> реабсорбція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8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18" y="188640"/>
            <a:ext cx="4381500" cy="61150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2629638"/>
            <a:ext cx="1954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/>
              <a:t>04.10.1936 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282593" y="2614809"/>
            <a:ext cx="1861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/>
              <a:t>26.10.2019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60900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8809"/>
            <a:ext cx="9143999" cy="1332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b="1" kern="0" dirty="0">
                <a:solidFill>
                  <a:srgbClr val="2E74B5"/>
                </a:solidFill>
                <a:effectLst/>
                <a:latin typeface="Times New Roman"/>
                <a:ea typeface="Calibri"/>
                <a:cs typeface="Times New Roman"/>
              </a:rPr>
              <a:t>РОЗДІЛ 5</a:t>
            </a:r>
            <a:endParaRPr lang="ru-RU" b="1" kern="0" dirty="0">
              <a:solidFill>
                <a:srgbClr val="2E74B5"/>
              </a:solidFill>
              <a:effectLst/>
              <a:latin typeface="Calibri Light"/>
              <a:ea typeface="Times New Roman"/>
              <a:cs typeface="Times New Roman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b="1" kern="0" dirty="0">
                <a:solidFill>
                  <a:srgbClr val="2E74B5"/>
                </a:solidFill>
                <a:effectLst/>
                <a:latin typeface="Times New Roman"/>
                <a:ea typeface="Calibri"/>
                <a:cs typeface="Times New Roman"/>
              </a:rPr>
              <a:t>НАНО ПРИ ВИВЧЕННІ ХІМІЧНИХ ДИСЦИПЛІН В МЕДИЧНИХ НАВЧАЛЬНИХ ЗАКЛАДАХ</a:t>
            </a:r>
            <a:endParaRPr lang="ru-RU" b="1" kern="0" dirty="0">
              <a:solidFill>
                <a:srgbClr val="2E74B5"/>
              </a:solidFill>
              <a:effectLst/>
              <a:latin typeface="Calibri Light"/>
              <a:ea typeface="Times New Roman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200" dirty="0">
                <a:effectLst/>
                <a:latin typeface="Calibri"/>
                <a:ea typeface="Calibri"/>
                <a:cs typeface="Times New Roman"/>
              </a:rPr>
              <a:t> 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0541" y="3164681"/>
            <a:ext cx="864096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Підґрунтям для вчення про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наночастинки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стала </a:t>
            </a:r>
            <a:r>
              <a:rPr lang="uk-UA" b="1" dirty="0" err="1">
                <a:effectLst/>
                <a:latin typeface="Times New Roman"/>
                <a:ea typeface="Calibri"/>
                <a:cs typeface="Times New Roman"/>
              </a:rPr>
              <a:t>супрамолекулярна</a:t>
            </a:r>
            <a:r>
              <a:rPr lang="uk-UA" b="1" dirty="0">
                <a:effectLst/>
                <a:latin typeface="Times New Roman"/>
                <a:ea typeface="Calibri"/>
                <a:cs typeface="Times New Roman"/>
              </a:rPr>
              <a:t> хімія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. </a:t>
            </a:r>
            <a:r>
              <a:rPr lang="uk-UA" b="1" dirty="0" err="1">
                <a:effectLst/>
                <a:latin typeface="Times New Roman"/>
                <a:ea typeface="Calibri"/>
                <a:cs typeface="Times New Roman"/>
              </a:rPr>
              <a:t>Супрамолекулярні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дослідження біологічних процесів цікавили чл.-кор. НАН та НАНМ України Івана Сергійовича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Чекмана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з моменту зародження цієї науки і цю зацікавленість він передав своїм учням. 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Наприклад</a:t>
            </a:r>
            <a:r>
              <a:rPr lang="ru-RU" dirty="0">
                <a:effectLst/>
                <a:latin typeface="Times New Roman"/>
                <a:ea typeface="Calibri"/>
                <a:cs typeface="Times New Roman"/>
              </a:rPr>
              <a:t>,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під керівництвом Івана Сергійовича викладачами нашої кафедри і</a:t>
            </a:r>
            <a:r>
              <a:rPr lang="ru-RU" dirty="0">
                <a:effectLst/>
                <a:latin typeface="Times New Roman"/>
                <a:ea typeface="Calibri"/>
                <a:cs typeface="Times New Roman"/>
              </a:rPr>
              <a:t>,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зокрема</a:t>
            </a:r>
            <a:r>
              <a:rPr lang="ru-RU" dirty="0">
                <a:effectLst/>
                <a:latin typeface="Times New Roman"/>
                <a:ea typeface="Calibri"/>
                <a:cs typeface="Times New Roman"/>
              </a:rPr>
              <a:t>,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його учениці проф. Г.О.Сирової була видана оглядова стаття, присвячена висвітленню процесів життєдіяльності в живій клітині з позицій </a:t>
            </a:r>
            <a:r>
              <a:rPr lang="uk-UA" b="1" dirty="0" err="1">
                <a:effectLst/>
                <a:latin typeface="Times New Roman"/>
                <a:ea typeface="Calibri"/>
                <a:cs typeface="Times New Roman"/>
              </a:rPr>
              <a:t>супрамолекулярної</a:t>
            </a:r>
            <a:r>
              <a:rPr lang="uk-UA" b="1" dirty="0">
                <a:effectLst/>
                <a:latin typeface="Times New Roman"/>
                <a:ea typeface="Calibri"/>
                <a:cs typeface="Times New Roman"/>
              </a:rPr>
              <a:t> хімії. </a:t>
            </a:r>
            <a:endParaRPr lang="ru-RU" b="1" dirty="0">
              <a:effectLst/>
              <a:latin typeface="Calibri"/>
              <a:ea typeface="Calibri"/>
              <a:cs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Наведені у цьому розділі і у монографії в цілому деякі приклади застосування нанотехнологій у медицині, фармації, біології сприяють розвитку у студентів-медиків продуктивного мислення, показують необхідність інтегрованих підходів до вивчення базового навчального матеріалу, збагачують традиційні знання, підвищують інтерес до вивчення хімічних дисциплін, сприяють підвищенню якості освітнього процесу.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9738755"/>
              </p:ext>
            </p:extLst>
          </p:nvPr>
        </p:nvGraphicFramePr>
        <p:xfrm>
          <a:off x="761720" y="980728"/>
          <a:ext cx="7638602" cy="2520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Документ" r:id="rId3" imgW="6082484" imgH="2009840" progId="Word.Document.12">
                  <p:embed/>
                </p:oleObj>
              </mc:Choice>
              <mc:Fallback>
                <p:oleObj name="Документ" r:id="rId3" imgW="6082484" imgH="200984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1720" y="980728"/>
                        <a:ext cx="7638602" cy="2520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094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1880" y="116632"/>
            <a:ext cx="192071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ЗАКЛЮЧЕННЯ</a:t>
            </a:r>
            <a:endParaRPr lang="ru-RU" b="1" kern="0" dirty="0">
              <a:solidFill>
                <a:srgbClr val="2E74B5"/>
              </a:solidFill>
              <a:effectLst/>
              <a:latin typeface="Calibri Light"/>
              <a:ea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23830" y="764704"/>
            <a:ext cx="9144000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	В нашій монографії узагальнено літературний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матерал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наукових джерел з «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нано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» тематики, в якому містяться дані досліджень в області розвитку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нанонауки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. Уже сьогодні існують вітчизняні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нанопрепарати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для лікування захворювань,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нанореактиви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для діагностики різних хвороб. За невеликий період розвитку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нанонауки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та нанотехнологій це вагомі результати.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	Людина, якій ми присвятили цю монографію, завжди була лідером в світовій науці, в тому числі і в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нанодослідженнях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. Чл.-кор. НАН і НАНМ України, проф.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Чекман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І.С. приймав активну участь у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нанодослідженнях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, за його ініціативою і при активній його участі були проведені фундаментальні дослідження і написано та видано унікальні монографії з питань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наномедицини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нанобіології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нанофармації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. Саме він зацікавив і нас вивченням питання по «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нано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».	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	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Сподіваємось, що представлений нами матеріал буде цікавим, для вас, вельмишановні читачі. З повагою до вас, колектив авторів.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5887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8520" y="2136339"/>
            <a:ext cx="9001000" cy="2249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50000"/>
              </a:lnSpc>
              <a:spcAft>
                <a:spcPts val="0"/>
              </a:spcAft>
            </a:pPr>
            <a:r>
              <a:rPr lang="uk-UA" sz="2400" b="1" dirty="0">
                <a:effectLst/>
                <a:latin typeface="Times New Roman"/>
                <a:ea typeface="Calibri"/>
                <a:cs typeface="Times New Roman"/>
              </a:rPr>
              <a:t>Деякі наукові здобутки чл.-кор. НАН і НАНМ України, проф. Чекмана І.С. в області </a:t>
            </a:r>
            <a:r>
              <a:rPr lang="uk-UA" sz="2400" b="1" dirty="0" err="1">
                <a:effectLst/>
                <a:latin typeface="Times New Roman"/>
                <a:ea typeface="Calibri"/>
                <a:cs typeface="Times New Roman"/>
              </a:rPr>
              <a:t>нанонауки</a:t>
            </a:r>
            <a:r>
              <a:rPr lang="uk-UA" sz="2400" b="1" dirty="0">
                <a:effectLst/>
                <a:latin typeface="Times New Roman"/>
                <a:ea typeface="Calibri"/>
                <a:cs typeface="Times New Roman"/>
              </a:rPr>
              <a:t> (</a:t>
            </a:r>
            <a:r>
              <a:rPr lang="uk-UA" sz="2400" b="1" dirty="0" err="1">
                <a:effectLst/>
                <a:latin typeface="Times New Roman"/>
                <a:ea typeface="Calibri"/>
                <a:cs typeface="Times New Roman"/>
              </a:rPr>
              <a:t>наномедицини</a:t>
            </a:r>
            <a:r>
              <a:rPr lang="uk-UA" sz="2400" b="1" dirty="0"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uk-UA" sz="2400" b="1" dirty="0" err="1">
                <a:effectLst/>
                <a:latin typeface="Times New Roman"/>
                <a:ea typeface="Calibri"/>
                <a:cs typeface="Times New Roman"/>
              </a:rPr>
              <a:t>нанобіології</a:t>
            </a:r>
            <a:r>
              <a:rPr lang="uk-UA" sz="2400" b="1" dirty="0"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uk-UA" sz="2400" b="1" dirty="0" err="1">
                <a:effectLst/>
                <a:latin typeface="Times New Roman"/>
                <a:ea typeface="Calibri"/>
                <a:cs typeface="Times New Roman"/>
              </a:rPr>
              <a:t>нано</a:t>
            </a:r>
            <a:r>
              <a:rPr lang="uk-UA" sz="2400" b="1" dirty="0">
                <a:effectLst/>
                <a:latin typeface="Times New Roman"/>
                <a:ea typeface="Calibri"/>
                <a:cs typeface="Times New Roman"/>
              </a:rPr>
              <a:t> фармації, </a:t>
            </a:r>
            <a:r>
              <a:rPr lang="uk-UA" sz="2400" b="1" dirty="0" err="1">
                <a:effectLst/>
                <a:latin typeface="Times New Roman"/>
                <a:ea typeface="Calibri"/>
                <a:cs typeface="Times New Roman"/>
              </a:rPr>
              <a:t>нанофармакології</a:t>
            </a:r>
            <a:r>
              <a:rPr lang="uk-UA" sz="2400" b="1" dirty="0">
                <a:effectLst/>
                <a:latin typeface="Times New Roman"/>
                <a:ea typeface="Calibri"/>
                <a:cs typeface="Times New Roman"/>
              </a:rPr>
              <a:t> та квантової фармакології і квантової хімії).</a:t>
            </a:r>
            <a:endParaRPr lang="ru-RU" sz="11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9570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08" y="404664"/>
            <a:ext cx="3923928" cy="4478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72816"/>
            <a:ext cx="4158166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36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6505"/>
            <a:ext cx="3888432" cy="482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68760"/>
            <a:ext cx="4320480" cy="53157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42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2656"/>
            <a:ext cx="4716249" cy="60765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4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17170" y="175110"/>
            <a:ext cx="1127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b="1" cap="all" dirty="0"/>
              <a:t>Спогади</a:t>
            </a:r>
            <a:endParaRPr lang="ru-RU" sz="1600" b="1" cap="al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64704"/>
            <a:ext cx="3645098" cy="46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234\Downloads\20210922_1514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21848" r="6079" b="18152"/>
          <a:stretch/>
        </p:blipFill>
        <p:spPr bwMode="auto">
          <a:xfrm>
            <a:off x="315904" y="785243"/>
            <a:ext cx="3701266" cy="462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64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чекман іван сергійович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" r="3938"/>
          <a:stretch/>
        </p:blipFill>
        <p:spPr bwMode="auto">
          <a:xfrm>
            <a:off x="0" y="188640"/>
            <a:ext cx="5127606" cy="340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3" y="3389313"/>
            <a:ext cx="5151437" cy="346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123656"/>
            <a:ext cx="3923525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latin typeface="Times New Roman"/>
                <a:ea typeface="Calibri"/>
                <a:cs typeface="Times New Roman"/>
              </a:rPr>
              <a:t>Харків, ХНМУ, ювілей кафедри медичної та біоорганічної хімії, </a:t>
            </a:r>
            <a:r>
              <a:rPr lang="uk-UA" b="1" dirty="0" smtClean="0">
                <a:latin typeface="Times New Roman"/>
                <a:ea typeface="Calibri"/>
                <a:cs typeface="Times New Roman"/>
              </a:rPr>
              <a:t> 2010 </a:t>
            </a:r>
            <a:r>
              <a:rPr lang="uk-UA" b="1" dirty="0">
                <a:latin typeface="Times New Roman"/>
                <a:ea typeface="Calibri"/>
                <a:cs typeface="Times New Roman"/>
              </a:rPr>
              <a:t>р.</a:t>
            </a:r>
            <a:endParaRPr lang="ru-RU" sz="1600" b="1" dirty="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27607" y="1052736"/>
            <a:ext cx="3908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Київ, НМУ ім. О.О. Богомольця,</a:t>
            </a:r>
          </a:p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кафедра фармакології. </a:t>
            </a:r>
          </a:p>
          <a:p>
            <a:pPr algn="ctr"/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Заф.каф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. проф.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Чекман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І.С. з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учнями, 2010 р.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26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8" y="116632"/>
            <a:ext cx="551619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028" y="2663491"/>
            <a:ext cx="3381199" cy="4119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4685132"/>
            <a:ext cx="1237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/>
              <a:t>2010 р.</a:t>
            </a:r>
          </a:p>
          <a:p>
            <a:pPr algn="ctr"/>
            <a:r>
              <a:rPr lang="uk-UA" b="1" dirty="0" err="1"/>
              <a:t>м.Харків</a:t>
            </a:r>
            <a:r>
              <a:rPr lang="uk-UA" b="1" dirty="0"/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0765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Фото Чекман\1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" t="18936" r="11682"/>
          <a:stretch/>
        </p:blipFill>
        <p:spPr bwMode="auto">
          <a:xfrm>
            <a:off x="0" y="260648"/>
            <a:ext cx="5076497" cy="3771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G:\Фото Чекман\5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7" b="15359"/>
          <a:stretch/>
        </p:blipFill>
        <p:spPr bwMode="auto">
          <a:xfrm>
            <a:off x="3707904" y="3356992"/>
            <a:ext cx="5132377" cy="32849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84168" y="1381418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ХНМУ, 2010 р.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4914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153"/>
            <a:ext cx="9144000" cy="3658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2400" b="1" dirty="0">
                <a:effectLst/>
                <a:latin typeface="Times New Roman"/>
                <a:ea typeface="Calibri"/>
                <a:cs typeface="Times New Roman"/>
              </a:rPr>
              <a:t>Рецензенти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uk-UA" sz="2400" dirty="0">
                <a:effectLst/>
                <a:latin typeface="Times New Roman"/>
                <a:ea typeface="Calibri"/>
                <a:cs typeface="Times New Roman"/>
              </a:rPr>
              <a:t>	</a:t>
            </a:r>
            <a:r>
              <a:rPr lang="uk-UA" sz="2400" b="1" dirty="0" err="1">
                <a:effectLst/>
                <a:latin typeface="Times New Roman"/>
                <a:ea typeface="Calibri"/>
                <a:cs typeface="Times New Roman"/>
              </a:rPr>
              <a:t>Ефімова</a:t>
            </a:r>
            <a:r>
              <a:rPr lang="uk-UA" sz="2400" b="1" dirty="0">
                <a:effectLst/>
                <a:latin typeface="Times New Roman"/>
                <a:ea typeface="Calibri"/>
                <a:cs typeface="Times New Roman"/>
              </a:rPr>
              <a:t> С.Л.</a:t>
            </a:r>
            <a:r>
              <a:rPr lang="uk-UA" sz="2400" dirty="0">
                <a:effectLst/>
                <a:latin typeface="Times New Roman"/>
                <a:ea typeface="Calibri"/>
                <a:cs typeface="Times New Roman"/>
              </a:rPr>
              <a:t> − завідувачка відділу </a:t>
            </a:r>
            <a:r>
              <a:rPr lang="uk-UA" sz="2400" dirty="0" err="1">
                <a:effectLst/>
                <a:latin typeface="Times New Roman"/>
                <a:ea typeface="Calibri"/>
                <a:cs typeface="Times New Roman"/>
              </a:rPr>
              <a:t>наноструктурних</a:t>
            </a:r>
            <a:r>
              <a:rPr lang="uk-UA" sz="2400" dirty="0">
                <a:effectLst/>
                <a:latin typeface="Times New Roman"/>
                <a:ea typeface="Calibri"/>
                <a:cs typeface="Times New Roman"/>
              </a:rPr>
              <a:t> матеріалів ім. Ю.В. </a:t>
            </a:r>
            <a:r>
              <a:rPr lang="uk-UA" sz="2400" dirty="0" err="1">
                <a:effectLst/>
                <a:latin typeface="Times New Roman"/>
                <a:ea typeface="Calibri"/>
                <a:cs typeface="Times New Roman"/>
              </a:rPr>
              <a:t>Малюкіна</a:t>
            </a:r>
            <a:r>
              <a:rPr lang="uk-UA" sz="2400" dirty="0">
                <a:effectLst/>
                <a:latin typeface="Times New Roman"/>
                <a:ea typeface="Calibri"/>
                <a:cs typeface="Times New Roman"/>
              </a:rPr>
              <a:t> ІСМА, ч</a:t>
            </a:r>
            <a:r>
              <a:rPr lang="ru-RU" sz="2400" dirty="0">
                <a:effectLst/>
                <a:latin typeface="Times New Roman"/>
                <a:ea typeface="Calibri"/>
                <a:cs typeface="Times New Roman"/>
              </a:rPr>
              <a:t>л</a:t>
            </a:r>
            <a:r>
              <a:rPr lang="uk-UA" sz="2400" dirty="0">
                <a:effectLst/>
                <a:latin typeface="Times New Roman"/>
                <a:ea typeface="Calibri"/>
                <a:cs typeface="Times New Roman"/>
              </a:rPr>
              <a:t>.</a:t>
            </a:r>
            <a:r>
              <a:rPr lang="ru-RU" sz="2400" dirty="0">
                <a:effectLst/>
                <a:latin typeface="Times New Roman"/>
                <a:ea typeface="Calibri"/>
                <a:cs typeface="Times New Roman"/>
              </a:rPr>
              <a:t>-</a:t>
            </a:r>
            <a:r>
              <a:rPr lang="ru-RU" sz="2400" dirty="0" err="1">
                <a:effectLst/>
                <a:latin typeface="Times New Roman"/>
                <a:ea typeface="Calibri"/>
                <a:cs typeface="Times New Roman"/>
              </a:rPr>
              <a:t>кор</a:t>
            </a:r>
            <a:r>
              <a:rPr lang="uk-UA" sz="2400" dirty="0">
                <a:effectLst/>
                <a:latin typeface="Times New Roman"/>
                <a:ea typeface="Calibri"/>
                <a:cs typeface="Times New Roman"/>
              </a:rPr>
              <a:t>.</a:t>
            </a:r>
            <a:r>
              <a:rPr lang="ru-RU" sz="2400" dirty="0">
                <a:effectLst/>
                <a:latin typeface="Times New Roman"/>
                <a:ea typeface="Calibri"/>
                <a:cs typeface="Times New Roman"/>
              </a:rPr>
              <a:t> НАН </a:t>
            </a:r>
            <a:r>
              <a:rPr lang="ru-RU" sz="2400" dirty="0" err="1">
                <a:effectLst/>
                <a:latin typeface="Times New Roman"/>
                <a:ea typeface="Calibri"/>
                <a:cs typeface="Times New Roman"/>
              </a:rPr>
              <a:t>України</a:t>
            </a:r>
            <a:r>
              <a:rPr lang="ru-RU" sz="2400" dirty="0">
                <a:effectLst/>
                <a:latin typeface="Times New Roman"/>
                <a:ea typeface="Calibri"/>
                <a:cs typeface="Times New Roman"/>
              </a:rPr>
              <a:t>, д</a:t>
            </a:r>
            <a:r>
              <a:rPr lang="uk-UA" sz="2400" dirty="0" err="1">
                <a:effectLst/>
                <a:latin typeface="Times New Roman"/>
                <a:ea typeface="Calibri"/>
                <a:cs typeface="Times New Roman"/>
              </a:rPr>
              <a:t>октор</a:t>
            </a:r>
            <a:r>
              <a:rPr lang="ru-RU" sz="2400" dirty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err="1">
                <a:effectLst/>
                <a:latin typeface="Times New Roman"/>
                <a:ea typeface="Calibri"/>
                <a:cs typeface="Times New Roman"/>
              </a:rPr>
              <a:t>фіз</a:t>
            </a:r>
            <a:r>
              <a:rPr lang="uk-UA" sz="2400" dirty="0" err="1">
                <a:effectLst/>
                <a:latin typeface="Times New Roman"/>
                <a:ea typeface="Calibri"/>
                <a:cs typeface="Times New Roman"/>
              </a:rPr>
              <a:t>ико-</a:t>
            </a:r>
            <a:r>
              <a:rPr lang="ru-RU" sz="2400" dirty="0">
                <a:effectLst/>
                <a:latin typeface="Times New Roman"/>
                <a:ea typeface="Calibri"/>
                <a:cs typeface="Times New Roman"/>
              </a:rPr>
              <a:t>мат</a:t>
            </a:r>
            <a:r>
              <a:rPr lang="uk-UA" sz="2400" dirty="0" err="1">
                <a:effectLst/>
                <a:latin typeface="Times New Roman"/>
                <a:ea typeface="Calibri"/>
                <a:cs typeface="Times New Roman"/>
              </a:rPr>
              <a:t>ематичних</a:t>
            </a:r>
            <a:r>
              <a:rPr lang="uk-UA" sz="2400" dirty="0">
                <a:effectLst/>
                <a:latin typeface="Times New Roman"/>
                <a:ea typeface="Calibri"/>
                <a:cs typeface="Times New Roman"/>
              </a:rPr>
              <a:t> наук</a:t>
            </a:r>
            <a:r>
              <a:rPr lang="ru-RU" sz="2400" dirty="0"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ru-RU" sz="2400" dirty="0" err="1">
                <a:effectLst/>
                <a:latin typeface="Times New Roman"/>
                <a:ea typeface="Calibri"/>
                <a:cs typeface="Times New Roman"/>
              </a:rPr>
              <a:t>проф</a:t>
            </a:r>
            <a:r>
              <a:rPr lang="uk-UA" sz="2400" dirty="0" err="1">
                <a:effectLst/>
                <a:latin typeface="Times New Roman"/>
                <a:ea typeface="Calibri"/>
                <a:cs typeface="Times New Roman"/>
              </a:rPr>
              <a:t>есор</a:t>
            </a:r>
            <a:r>
              <a:rPr lang="uk-UA" sz="2400" dirty="0">
                <a:effectLst/>
                <a:latin typeface="Times New Roman"/>
                <a:ea typeface="Calibri"/>
                <a:cs typeface="Times New Roman"/>
              </a:rPr>
              <a:t>. 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uk-UA" sz="2400" dirty="0">
                <a:effectLst/>
                <a:latin typeface="Times New Roman"/>
                <a:ea typeface="Calibri"/>
                <a:cs typeface="Times New Roman"/>
              </a:rPr>
              <a:t>	</a:t>
            </a:r>
            <a:r>
              <a:rPr lang="uk-UA" sz="2400" b="1" dirty="0">
                <a:effectLst/>
                <a:latin typeface="Times New Roman"/>
                <a:ea typeface="Calibri"/>
                <a:cs typeface="Times New Roman"/>
              </a:rPr>
              <a:t>Колісник С.В.</a:t>
            </a:r>
            <a:r>
              <a:rPr lang="uk-UA" sz="2400" dirty="0">
                <a:effectLst/>
                <a:latin typeface="Times New Roman"/>
                <a:ea typeface="Calibri"/>
                <a:cs typeface="Times New Roman"/>
              </a:rPr>
              <a:t> − завідувач кафедри аналітичної хімії та аналітичної токсикології </a:t>
            </a:r>
            <a:r>
              <a:rPr lang="uk-UA" sz="2400" dirty="0" err="1">
                <a:effectLst/>
                <a:latin typeface="Times New Roman"/>
                <a:ea typeface="Calibri"/>
                <a:cs typeface="Times New Roman"/>
              </a:rPr>
              <a:t>НФаУ</a:t>
            </a:r>
            <a:r>
              <a:rPr lang="uk-UA" sz="2400" dirty="0">
                <a:effectLst/>
                <a:latin typeface="Times New Roman"/>
                <a:ea typeface="Calibri"/>
                <a:cs typeface="Times New Roman"/>
              </a:rPr>
              <a:t>, доктор фармацевтичних наук, професор.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648825"/>
            <a:ext cx="9144000" cy="2381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Calibri"/>
                <a:cs typeface="Times New Roman"/>
              </a:rPr>
              <a:t>В монографії авторами проведено узагальнення літературних даних про </a:t>
            </a:r>
            <a:r>
              <a:rPr lang="uk-UA" sz="2000" dirty="0" err="1">
                <a:effectLst/>
                <a:latin typeface="Times New Roman"/>
                <a:ea typeface="Calibri"/>
                <a:cs typeface="Times New Roman"/>
              </a:rPr>
              <a:t>медико-біологічні</a:t>
            </a:r>
            <a:r>
              <a:rPr lang="uk-UA" sz="2000" dirty="0">
                <a:effectLst/>
                <a:latin typeface="Times New Roman"/>
                <a:ea typeface="Calibri"/>
                <a:cs typeface="Times New Roman"/>
              </a:rPr>
              <a:t> якості </a:t>
            </a:r>
            <a:r>
              <a:rPr lang="uk-UA" sz="2000" dirty="0" err="1">
                <a:effectLst/>
                <a:latin typeface="Times New Roman"/>
                <a:ea typeface="Calibri"/>
                <a:cs typeface="Times New Roman"/>
              </a:rPr>
              <a:t>наночастинок</a:t>
            </a:r>
            <a:r>
              <a:rPr lang="uk-UA" sz="2000" dirty="0">
                <a:effectLst/>
                <a:latin typeface="Times New Roman"/>
                <a:ea typeface="Calibri"/>
                <a:cs typeface="Times New Roman"/>
              </a:rPr>
              <a:t>. Описано і проаналізовано воду як </a:t>
            </a:r>
            <a:r>
              <a:rPr lang="uk-UA" sz="2000" dirty="0" err="1">
                <a:effectLst/>
                <a:latin typeface="Times New Roman"/>
                <a:ea typeface="Calibri"/>
                <a:cs typeface="Times New Roman"/>
              </a:rPr>
              <a:t>наносистему</a:t>
            </a:r>
            <a:r>
              <a:rPr lang="uk-UA" sz="2000" dirty="0">
                <a:effectLst/>
                <a:latin typeface="Times New Roman"/>
                <a:ea typeface="Calibri"/>
                <a:cs typeface="Times New Roman"/>
              </a:rPr>
              <a:t>, рослинні клітини, амінокислоти як </a:t>
            </a:r>
            <a:r>
              <a:rPr lang="uk-UA" sz="2000" dirty="0" err="1">
                <a:effectLst/>
                <a:latin typeface="Times New Roman"/>
                <a:ea typeface="Calibri"/>
                <a:cs typeface="Times New Roman"/>
              </a:rPr>
              <a:t>нанорозмірні</a:t>
            </a:r>
            <a:r>
              <a:rPr lang="uk-UA" sz="2000" dirty="0">
                <a:effectLst/>
                <a:latin typeface="Times New Roman"/>
                <a:ea typeface="Calibri"/>
                <a:cs typeface="Times New Roman"/>
              </a:rPr>
              <a:t> молекули. Велика увага авторами приділена </a:t>
            </a:r>
            <a:r>
              <a:rPr lang="uk-UA" sz="2000" dirty="0" err="1">
                <a:effectLst/>
                <a:latin typeface="Times New Roman"/>
                <a:ea typeface="Calibri"/>
                <a:cs typeface="Times New Roman"/>
              </a:rPr>
              <a:t>нанодослідженням</a:t>
            </a:r>
            <a:r>
              <a:rPr lang="uk-UA" sz="2000" dirty="0">
                <a:effectLst/>
                <a:latin typeface="Times New Roman"/>
                <a:ea typeface="Calibri"/>
                <a:cs typeface="Times New Roman"/>
              </a:rPr>
              <a:t> у фармації, токсикології, медицині (стоматології). Монографія буде цікавою науковцям, медикам, фармацевтам, хімікам, технологам, педагогам – професорсько-викладацькому складу, студентам, бакалаврам, магістрам, учням шкіл і великому колу читачів.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7515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Химия\Documents\фл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8"/>
          <a:stretch/>
        </p:blipFill>
        <p:spPr bwMode="auto">
          <a:xfrm>
            <a:off x="-1" y="49984"/>
            <a:ext cx="7218599" cy="4459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Химия\Documents\ао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9"/>
          <a:stretch/>
        </p:blipFill>
        <p:spPr bwMode="auto">
          <a:xfrm>
            <a:off x="5809834" y="3933056"/>
            <a:ext cx="3240360" cy="27809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76952" y="1898099"/>
            <a:ext cx="177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err="1"/>
              <a:t>НФаУ</a:t>
            </a:r>
            <a:r>
              <a:rPr lang="uk-UA" b="1" dirty="0"/>
              <a:t>, 2012 р.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506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7164288" cy="537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23928" y="6165304"/>
            <a:ext cx="177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err="1"/>
              <a:t>НФаУ</a:t>
            </a:r>
            <a:r>
              <a:rPr lang="uk-UA" b="1" dirty="0"/>
              <a:t>, 2012 р.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0586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764704"/>
            <a:ext cx="756778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5435579"/>
            <a:ext cx="8424936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Харків, ХНМУ, кафедра медичної та біоорганічної хімії, 2019 р.</a:t>
            </a:r>
            <a:endParaRPr lang="ru-RU" sz="1600" dirty="0"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0971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Lenovo\Downloads\20210922_1350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9" r="9667"/>
          <a:stretch/>
        </p:blipFill>
        <p:spPr bwMode="auto">
          <a:xfrm rot="5400000">
            <a:off x="1925092" y="2064908"/>
            <a:ext cx="5653853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28964" y="260648"/>
            <a:ext cx="922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/>
              <a:t>	Постійно діюча на кафедрі медичної та біоорганічної хімії ХНМУ виставка наукових  робіт чл.-кор. НАН і НАМН України, проф. </a:t>
            </a:r>
            <a:r>
              <a:rPr lang="uk-UA" b="1" dirty="0" err="1"/>
              <a:t>Чекмана</a:t>
            </a:r>
            <a:r>
              <a:rPr lang="uk-UA" b="1" dirty="0"/>
              <a:t> І.С.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6905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F3EB146-3E01-47F0-9526-478555D53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80628"/>
            <a:ext cx="3655809" cy="6696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0C7ECD2-0555-4752-BF3B-1A79EA122048}"/>
              </a:ext>
            </a:extLst>
          </p:cNvPr>
          <p:cNvSpPr txBox="1"/>
          <p:nvPr/>
        </p:nvSpPr>
        <p:spPr>
          <a:xfrm>
            <a:off x="472431" y="188640"/>
            <a:ext cx="43155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/>
              <a:t>Мемор</a:t>
            </a:r>
            <a:r>
              <a:rPr lang="uk-UA" b="1" dirty="0" err="1"/>
              <a:t>іальна</a:t>
            </a:r>
            <a:r>
              <a:rPr lang="uk-UA" b="1" dirty="0"/>
              <a:t> дошка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член-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кореспонденту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НАН та НАМН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України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професору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Чекману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Івану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Сергійовичу</a:t>
            </a:r>
            <a:endParaRPr lang="ru-RU" b="1" i="0" dirty="0"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була відкрита 27 жовтня 2020 року</a:t>
            </a:r>
          </a:p>
          <a:p>
            <a:pPr algn="ctr"/>
            <a:r>
              <a:rPr lang="ru-RU" b="1" i="0" dirty="0">
                <a:effectLst/>
                <a:latin typeface="Arial" panose="020B0604020202020204" pitchFamily="34" charset="0"/>
              </a:rPr>
              <a:t>на </a:t>
            </a:r>
            <a:r>
              <a:rPr lang="ru-RU" b="1" i="0" dirty="0" err="1">
                <a:effectLst/>
                <a:latin typeface="Arial" panose="020B0604020202020204" pitchFamily="34" charset="0"/>
              </a:rPr>
              <a:t>будівлі</a:t>
            </a:r>
            <a:r>
              <a:rPr lang="ru-RU" b="1" i="0" dirty="0">
                <a:effectLst/>
                <a:latin typeface="Arial" panose="020B0604020202020204" pitchFamily="34" charset="0"/>
              </a:rPr>
              <a:t> </a:t>
            </a:r>
            <a:r>
              <a:rPr lang="ru-RU" b="1" i="0" dirty="0" err="1">
                <a:effectLst/>
                <a:latin typeface="Arial" panose="020B0604020202020204" pitchFamily="34" charset="0"/>
              </a:rPr>
              <a:t>фізико-хімічного</a:t>
            </a:r>
            <a:r>
              <a:rPr lang="ru-RU" b="1" i="0" dirty="0">
                <a:effectLst/>
                <a:latin typeface="Arial" panose="020B0604020202020204" pitchFamily="34" charset="0"/>
              </a:rPr>
              <a:t> корпусу</a:t>
            </a:r>
          </a:p>
          <a:p>
            <a:pPr algn="ctr"/>
            <a:r>
              <a:rPr lang="ru-RU" b="1" dirty="0">
                <a:latin typeface="Arial" panose="020B0604020202020204" pitchFamily="34" charset="0"/>
              </a:rPr>
              <a:t>НМУ </a:t>
            </a:r>
            <a:r>
              <a:rPr lang="ru-RU" b="1" dirty="0" err="1">
                <a:latin typeface="Arial" panose="020B0604020202020204" pitchFamily="34" charset="0"/>
              </a:rPr>
              <a:t>ім</a:t>
            </a:r>
            <a:r>
              <a:rPr lang="ru-RU" b="1" dirty="0">
                <a:latin typeface="Arial" panose="020B0604020202020204" pitchFamily="34" charset="0"/>
              </a:rPr>
              <a:t>. О.О. </a:t>
            </a:r>
            <a:r>
              <a:rPr lang="ru-RU" b="1" dirty="0" err="1">
                <a:latin typeface="Arial" panose="020B0604020202020204" pitchFamily="34" charset="0"/>
              </a:rPr>
              <a:t>Богомольця</a:t>
            </a:r>
            <a:endParaRPr lang="ru-RU" b="1" dirty="0">
              <a:latin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5FCAC6F-A798-4D85-B71A-D68506074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58" y="3573016"/>
            <a:ext cx="3774333" cy="251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8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enovo\Downloads\20210922_133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777911"/>
            <a:ext cx="3600401" cy="480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enovo\Downloads\20210922_1334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77911"/>
            <a:ext cx="3600400" cy="480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6038441"/>
            <a:ext cx="8087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prstClr val="black"/>
                </a:solidFill>
              </a:rPr>
              <a:t>ПАМ’ЯТНИК У СЕЛІ ЧАНЬКІВ ДУНАЄВЕЦЬКОГО Р-НУ НА ХМЕЛЬНИЧЧИНІ</a:t>
            </a: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45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234\Downloads\20211004_095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" t="12299" r="9161" b="2743"/>
          <a:stretch/>
        </p:blipFill>
        <p:spPr bwMode="auto">
          <a:xfrm>
            <a:off x="395536" y="1241464"/>
            <a:ext cx="3960440" cy="543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107504" y="244247"/>
            <a:ext cx="8856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ПРОДОВЖУЄМО ІНІЦИАТИВУ чл.-кор. НАН та НАНМ України, </a:t>
            </a:r>
          </a:p>
          <a:p>
            <a:pPr algn="ctr"/>
            <a:r>
              <a:rPr lang="uk-UA" dirty="0" err="1" smtClean="0"/>
              <a:t>д.мед.н</a:t>
            </a:r>
            <a:r>
              <a:rPr lang="uk-UA" dirty="0" smtClean="0"/>
              <a:t>., проф. ЧЕКМАНА І.С.  ПО ВИВЧЕННЮ «НАНО»</a:t>
            </a:r>
            <a:endParaRPr lang="ru-RU" dirty="0"/>
          </a:p>
        </p:txBody>
      </p:sp>
      <p:pic>
        <p:nvPicPr>
          <p:cNvPr id="4099" name="Picture 3" descr="C:\Users\234\Downloads\20211004_101828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" t="15027" r="12941" b="6366"/>
          <a:stretch/>
        </p:blipFill>
        <p:spPr bwMode="auto">
          <a:xfrm>
            <a:off x="4790520" y="1208613"/>
            <a:ext cx="4173967" cy="547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43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234\Downloads\20211004_1002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8" t="21472" r="17364" b="4200"/>
          <a:stretch/>
        </p:blipFill>
        <p:spPr bwMode="auto">
          <a:xfrm>
            <a:off x="2916851" y="116632"/>
            <a:ext cx="3536075" cy="509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4" t="23728" r="24025" b="39667"/>
          <a:stretch/>
        </p:blipFill>
        <p:spPr bwMode="auto">
          <a:xfrm>
            <a:off x="1497628" y="4797152"/>
            <a:ext cx="1644555" cy="191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Авраменко Вячеслав Леонідович | Сайт бібліотеки НТУ &amp;quot;ХПІ&amp;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99198"/>
            <a:ext cx="1442769" cy="199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Каф.Мед.и биоорган.химии.Jpg\Сирова Г.О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4" y="260648"/>
            <a:ext cx="1325893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:\Каф.Мед.и биоорган.химии.Jpg\Макаров В.О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628" y="1960661"/>
            <a:ext cx="144016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580" y="286447"/>
            <a:ext cx="1306315" cy="196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 descr="C:\Users\234\Downloads\20211004_10400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7" r="10383" b="35341"/>
          <a:stretch/>
        </p:blipFill>
        <p:spPr bwMode="auto">
          <a:xfrm>
            <a:off x="7461622" y="3424845"/>
            <a:ext cx="1730229" cy="211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F:\Каф.Мед.и биоорган.химии.Jpg\Чаленко Н.М.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783" y="4662131"/>
            <a:ext cx="1363806" cy="204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:\Каф.Мед.и биоорган.химии.Jpg\Петюніна В.М.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926" y="1960661"/>
            <a:ext cx="1359397" cy="203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35936" y="594928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4 жовтня 2021 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086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2761135"/>
            <a:ext cx="5102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/>
              <a:t>ДЯКУЄМО ЗА УВАГУ!!!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25140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4664"/>
            <a:ext cx="91440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ЗМІСТ</a:t>
            </a:r>
          </a:p>
          <a:p>
            <a:pPr algn="ctr"/>
            <a:r>
              <a:rPr lang="ru-RU" sz="2000" b="1" dirty="0"/>
              <a:t>ПЕРЕЛІК УМОВНИХ ПОЗНАЧЕНЬ	</a:t>
            </a:r>
          </a:p>
          <a:p>
            <a:pPr algn="ctr"/>
            <a:endParaRPr lang="ru-RU" sz="2000" b="1" dirty="0"/>
          </a:p>
          <a:p>
            <a:pPr algn="ctr"/>
            <a:r>
              <a:rPr lang="ru-RU" sz="2000" b="1" dirty="0"/>
              <a:t>ВСТУП	</a:t>
            </a:r>
          </a:p>
          <a:p>
            <a:pPr algn="ctr"/>
            <a:endParaRPr lang="ru-RU" sz="2000" b="1" dirty="0"/>
          </a:p>
          <a:p>
            <a:pPr algn="ctr"/>
            <a:r>
              <a:rPr lang="ru-RU" sz="2000" b="1" dirty="0"/>
              <a:t>НАНО ТА МИ (</a:t>
            </a:r>
            <a:r>
              <a:rPr lang="ru-RU" sz="2000" b="1" dirty="0" err="1"/>
              <a:t>вірш</a:t>
            </a:r>
            <a:r>
              <a:rPr lang="ru-RU" sz="2000" b="1" dirty="0"/>
              <a:t>)</a:t>
            </a:r>
          </a:p>
          <a:p>
            <a:pPr algn="ctr"/>
            <a:r>
              <a:rPr lang="ru-RU" sz="2000" b="1" dirty="0"/>
              <a:t>	</a:t>
            </a:r>
          </a:p>
          <a:p>
            <a:pPr algn="ctr"/>
            <a:r>
              <a:rPr lang="ru-RU" sz="2000" b="1" dirty="0"/>
              <a:t>РОЗДІЛ 1 НАНОЧАСТИНКИ – ЗАСТОСУВАННЯ ЇХ В БІОЛОГІЇ ТА МЕДИЦИНІ		</a:t>
            </a:r>
          </a:p>
          <a:p>
            <a:pPr algn="ctr"/>
            <a:r>
              <a:rPr lang="ru-RU" sz="2000" b="1" dirty="0"/>
              <a:t>РОЗДІЛ 2НАНОБІОЛОГІЧНІ АСПЕКТИ	</a:t>
            </a:r>
          </a:p>
          <a:p>
            <a:pPr algn="ctr"/>
            <a:r>
              <a:rPr lang="ru-RU" sz="2000" b="1" dirty="0"/>
              <a:t>	</a:t>
            </a:r>
          </a:p>
          <a:p>
            <a:pPr algn="ctr"/>
            <a:r>
              <a:rPr lang="ru-RU" sz="2000" b="1" dirty="0"/>
              <a:t>РОЗДІЛ 3 НАНОДОСЛІДЖЕННЯ У ФАРМАЦІЇ, СТОМАТОЛОГІЇ ТА ТОКСИКОЛОГІЇ	</a:t>
            </a:r>
          </a:p>
          <a:p>
            <a:pPr algn="ctr"/>
            <a:r>
              <a:rPr lang="ru-RU" sz="2000" b="1" dirty="0"/>
              <a:t>РОЗДІЛ 4 КРОВ ЯК НАНОСИСТЕМА	</a:t>
            </a:r>
          </a:p>
          <a:p>
            <a:pPr algn="ctr"/>
            <a:r>
              <a:rPr lang="ru-RU" sz="2000" b="1" dirty="0"/>
              <a:t>	</a:t>
            </a:r>
          </a:p>
          <a:p>
            <a:pPr algn="ctr"/>
            <a:r>
              <a:rPr lang="ru-RU" sz="2000" b="1" dirty="0"/>
              <a:t>РОЗДІЛ 5 НАНО ПРИ ВИВЧЕННІ ХІМІЧНИХ ДИСЦИПЛІН В МЕДИЧНИХ НАВЧАЛЬНИХ ЗАКЛАДАХ	</a:t>
            </a:r>
          </a:p>
          <a:p>
            <a:pPr algn="ctr"/>
            <a:endParaRPr lang="ru-RU" sz="2000" b="1" dirty="0"/>
          </a:p>
          <a:p>
            <a:pPr algn="ctr"/>
            <a:r>
              <a:rPr lang="ru-RU" sz="2000" b="1" dirty="0"/>
              <a:t>ЗАКЛЮЧЕННЯ	</a:t>
            </a:r>
          </a:p>
        </p:txBody>
      </p:sp>
    </p:spTree>
    <p:extLst>
      <p:ext uri="{BB962C8B-B14F-4D97-AF65-F5344CB8AC3E}">
        <p14:creationId xmlns:p14="http://schemas.microsoft.com/office/powerpoint/2010/main" val="118971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66" y="0"/>
            <a:ext cx="8928992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ВСТУП</a:t>
            </a:r>
            <a:endParaRPr lang="ru-RU" sz="2400" b="1" kern="0" dirty="0">
              <a:solidFill>
                <a:srgbClr val="2E74B5"/>
              </a:solidFill>
              <a:effectLst/>
              <a:latin typeface="Calibri Light"/>
              <a:ea typeface="Times New Roman"/>
              <a:cs typeface="Times New Roman"/>
            </a:endParaRPr>
          </a:p>
          <a:p>
            <a:pPr algn="ctr"/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  <a:p>
            <a:pPr algn="just"/>
            <a:r>
              <a:rPr lang="uk-UA" b="1" dirty="0">
                <a:effectLst/>
                <a:latin typeface="Times New Roman"/>
                <a:ea typeface="Calibri"/>
                <a:cs typeface="Times New Roman"/>
              </a:rPr>
              <a:t>	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Видатні люди, такі вчені світового рівня, як чл.-кор. НАН та НАНМ України проф.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Чекман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І.С., прожив життя, часто залишають після себе історичну спадщину, наукову школу, мемуари…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  <a:p>
            <a:pPr algn="just"/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	Книги про видатних особистостей пишуть дослідники їх життя, тому ми не ставили за мету в цій монографії згадувати особисті якості проф.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Чекмана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І.С., хоча він назавжди залишився у нашій пам’яті та серцях, як людина талановита, яка любила пожартувати, справжній вчений, новатор, він з гумором дивився на життя, цікаво розповідав фрагменти із свого наукового та медичного життя. Іван Сергійович – дитина війни, тому він часто згадував і складні роки дитинства. Прості людські якості проф.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Чекмана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І.С, видатної порядної людини, його гумор і харизму часто згадуємо ми... Він залишив нам велику спадщину людську і наукову. 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  <a:p>
            <a:pPr indent="449580" algn="just"/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Останні роки проф.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Чекман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І.С. зацікавився квантовою фармакологією,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нанофармакологією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. Він був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одиним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з найактивніших вчених, які проводили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нанодослідження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в Україні. 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  <a:p>
            <a:pPr indent="449580" algn="just"/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Нашу монографію ми вирішили присвятити пам’яті видатної людини, вченого світового рівня, справжнього ВЧИТЕЛЯ і науковця чл.-кор. НАН і НАНМ України проф. </a:t>
            </a:r>
            <a:r>
              <a:rPr lang="uk-UA" dirty="0" err="1">
                <a:effectLst/>
                <a:latin typeface="Times New Roman"/>
                <a:ea typeface="Calibri"/>
                <a:cs typeface="Times New Roman"/>
              </a:rPr>
              <a:t>Чекмана</a:t>
            </a:r>
            <a:r>
              <a:rPr lang="uk-UA" dirty="0">
                <a:effectLst/>
                <a:latin typeface="Times New Roman"/>
                <a:ea typeface="Calibri"/>
                <a:cs typeface="Times New Roman"/>
              </a:rPr>
              <a:t> І.С., який пішов з життя 26 жовтня 2019 р., а 4 жовтня 2021 року виповнюється 85 років з Дня його народження.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380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55" y="903040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Нанотехнології – без них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Не можливий розвиток науки.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 err="1">
                <a:effectLst/>
                <a:latin typeface="Times New Roman"/>
                <a:ea typeface="Times New Roman"/>
                <a:cs typeface="Times New Roman"/>
              </a:rPr>
              <a:t>Наносвіт</a:t>
            </a: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 цікавить саме тих,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В кого гострий розум, вмілі руки.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sz="2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Вчених всіх </a:t>
            </a:r>
            <a:r>
              <a:rPr lang="uk-UA" sz="2000" dirty="0" err="1">
                <a:effectLst/>
                <a:latin typeface="Times New Roman"/>
                <a:ea typeface="Times New Roman"/>
                <a:cs typeface="Times New Roman"/>
              </a:rPr>
              <a:t>об’</a:t>
            </a:r>
            <a:r>
              <a:rPr lang="ru-RU" sz="2000" dirty="0" err="1">
                <a:effectLst/>
                <a:latin typeface="Times New Roman"/>
                <a:ea typeface="Times New Roman"/>
                <a:cs typeface="Times New Roman"/>
              </a:rPr>
              <a:t>єдну</a:t>
            </a: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є</a:t>
            </a:r>
            <a:r>
              <a:rPr lang="ru-RU" sz="2000" dirty="0">
                <a:effectLst/>
                <a:latin typeface="Times New Roman"/>
                <a:ea typeface="Times New Roman"/>
                <a:cs typeface="Times New Roman"/>
              </a:rPr>
              <a:t> мета: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В </a:t>
            </a:r>
            <a:r>
              <a:rPr lang="uk-UA" sz="2000" dirty="0" err="1">
                <a:effectLst/>
                <a:latin typeface="Times New Roman"/>
                <a:ea typeface="Times New Roman"/>
                <a:cs typeface="Times New Roman"/>
              </a:rPr>
              <a:t>нано</a:t>
            </a: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, щоб процесах розібратись.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Та створити </a:t>
            </a:r>
            <a:r>
              <a:rPr lang="uk-UA" sz="2000" dirty="0" err="1">
                <a:effectLst/>
                <a:latin typeface="Times New Roman"/>
                <a:ea typeface="Times New Roman"/>
                <a:cs typeface="Times New Roman"/>
              </a:rPr>
              <a:t>нанодзеркала</a:t>
            </a: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,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У яких всі б тільки усміхались.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sz="12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20177" y="260648"/>
            <a:ext cx="2234907" cy="460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Bef>
                <a:spcPts val="1200"/>
              </a:spcBef>
            </a:pPr>
            <a:r>
              <a:rPr lang="uk-UA" sz="2400" b="1" kern="0" dirty="0">
                <a:solidFill>
                  <a:srgbClr val="2E74B5"/>
                </a:solidFill>
                <a:latin typeface="Times New Roman"/>
                <a:ea typeface="Times New Roman"/>
                <a:cs typeface="Times New Roman"/>
              </a:rPr>
              <a:t>НАНО ТА МИ</a:t>
            </a:r>
            <a:endParaRPr lang="ru-RU" sz="2400" b="1" kern="0" dirty="0">
              <a:solidFill>
                <a:srgbClr val="2E74B5"/>
              </a:solidFill>
              <a:latin typeface="Calibri Light"/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83825" y="2610683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Зроблено чимало в світі з </a:t>
            </a:r>
            <a:r>
              <a:rPr lang="uk-UA" sz="2000" dirty="0" err="1">
                <a:effectLst/>
                <a:latin typeface="Times New Roman"/>
                <a:ea typeface="Times New Roman"/>
                <a:cs typeface="Times New Roman"/>
              </a:rPr>
              <a:t>нано</a:t>
            </a: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: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 err="1">
                <a:effectLst/>
                <a:latin typeface="Times New Roman"/>
                <a:ea typeface="Times New Roman"/>
                <a:cs typeface="Times New Roman"/>
              </a:rPr>
              <a:t>Нанопінцет</a:t>
            </a: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, </a:t>
            </a:r>
            <a:r>
              <a:rPr lang="uk-UA" sz="2000" dirty="0" err="1">
                <a:effectLst/>
                <a:latin typeface="Times New Roman"/>
                <a:ea typeface="Times New Roman"/>
                <a:cs typeface="Times New Roman"/>
              </a:rPr>
              <a:t>наномікроскоп</a:t>
            </a: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,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Але ж руки нам складати рано,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Рано говорити слово «стоп».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Треба працювати нам натхненно,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Приклад є для всіх – це наш Патон!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Думати про </a:t>
            </a:r>
            <a:r>
              <a:rPr lang="uk-UA" sz="2000" dirty="0" err="1">
                <a:effectLst/>
                <a:latin typeface="Times New Roman"/>
                <a:ea typeface="Times New Roman"/>
                <a:cs typeface="Times New Roman"/>
              </a:rPr>
              <a:t>нано</a:t>
            </a: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 і вночі, і денно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Треба, </a:t>
            </a:r>
            <a:r>
              <a:rPr lang="uk-UA" sz="2000" dirty="0" err="1">
                <a:effectLst/>
                <a:latin typeface="Times New Roman"/>
                <a:ea typeface="Times New Roman"/>
                <a:cs typeface="Times New Roman"/>
              </a:rPr>
              <a:t>нано</a:t>
            </a: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 всіх турбує: НАН і МОН.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485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2068" y="0"/>
            <a:ext cx="500404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Відомі, славні вчені Мовчан, </a:t>
            </a:r>
            <a:r>
              <a:rPr lang="uk-UA" sz="2000" dirty="0" err="1">
                <a:effectLst/>
                <a:latin typeface="Times New Roman"/>
                <a:ea typeface="Times New Roman"/>
                <a:cs typeface="Times New Roman"/>
              </a:rPr>
              <a:t>Чекман</a:t>
            </a: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,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Їх </a:t>
            </a:r>
            <a:r>
              <a:rPr lang="uk-UA" sz="2000" dirty="0" err="1">
                <a:effectLst/>
                <a:latin typeface="Times New Roman"/>
                <a:ea typeface="Times New Roman"/>
                <a:cs typeface="Times New Roman"/>
              </a:rPr>
              <a:t>нанонауковий</a:t>
            </a: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 батько Річард </a:t>
            </a:r>
            <a:r>
              <a:rPr lang="uk-UA" sz="2000" dirty="0" err="1">
                <a:effectLst/>
                <a:latin typeface="Times New Roman"/>
                <a:ea typeface="Times New Roman"/>
                <a:cs typeface="Times New Roman"/>
              </a:rPr>
              <a:t>Фейман</a:t>
            </a: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,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Вони із задоволенням вивчають </a:t>
            </a:r>
            <a:r>
              <a:rPr lang="uk-UA" sz="2000" dirty="0" err="1">
                <a:effectLst/>
                <a:latin typeface="Times New Roman"/>
                <a:ea typeface="Times New Roman"/>
                <a:cs typeface="Times New Roman"/>
              </a:rPr>
              <a:t>наносвіт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І накопичують свій власний досвід.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sz="2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Розуміють прогресивні вчені: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Сучасні досягнення без </a:t>
            </a:r>
            <a:r>
              <a:rPr lang="uk-UA" sz="2000" dirty="0" err="1">
                <a:effectLst/>
                <a:latin typeface="Times New Roman"/>
                <a:ea typeface="Times New Roman"/>
                <a:cs typeface="Times New Roman"/>
              </a:rPr>
              <a:t>нано</a:t>
            </a: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 неможливі.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І тому цікаві </a:t>
            </a:r>
            <a:r>
              <a:rPr lang="uk-UA" sz="2000" dirty="0" err="1">
                <a:effectLst/>
                <a:latin typeface="Times New Roman"/>
                <a:ea typeface="Times New Roman"/>
                <a:cs typeface="Times New Roman"/>
              </a:rPr>
              <a:t>нанотеми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Перетворюються вже у </a:t>
            </a:r>
            <a:r>
              <a:rPr lang="uk-UA" sz="2000" dirty="0" err="1">
                <a:effectLst/>
                <a:latin typeface="Times New Roman"/>
                <a:ea typeface="Times New Roman"/>
                <a:cs typeface="Times New Roman"/>
              </a:rPr>
              <a:t>наносхеми</a:t>
            </a: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.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55612" y="1233659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Нам цікаво жити в </a:t>
            </a:r>
            <a:r>
              <a:rPr lang="uk-UA" sz="2000" dirty="0" err="1">
                <a:effectLst/>
                <a:latin typeface="Times New Roman"/>
                <a:ea typeface="Times New Roman"/>
                <a:cs typeface="Times New Roman"/>
              </a:rPr>
              <a:t>наносвіті</a:t>
            </a: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,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Створювати навіть </a:t>
            </a:r>
            <a:r>
              <a:rPr lang="uk-UA" sz="2000" dirty="0" err="1">
                <a:effectLst/>
                <a:latin typeface="Times New Roman"/>
                <a:ea typeface="Times New Roman"/>
                <a:cs typeface="Times New Roman"/>
              </a:rPr>
              <a:t>наноліки</a:t>
            </a: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!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 err="1">
                <a:effectLst/>
                <a:latin typeface="Times New Roman"/>
                <a:ea typeface="Times New Roman"/>
                <a:cs typeface="Times New Roman"/>
              </a:rPr>
              <a:t>Наносрібло</a:t>
            </a: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, </a:t>
            </a:r>
            <a:r>
              <a:rPr lang="uk-UA" sz="2000" dirty="0" err="1">
                <a:effectLst/>
                <a:latin typeface="Times New Roman"/>
                <a:ea typeface="Times New Roman"/>
                <a:cs typeface="Times New Roman"/>
              </a:rPr>
              <a:t>наномідь</a:t>
            </a: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 – вони ж лікують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І результати дослідів працюють.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Так будьмо працювати з </a:t>
            </a:r>
            <a:r>
              <a:rPr lang="uk-UA" sz="2000" dirty="0" err="1">
                <a:effectLst/>
                <a:latin typeface="Times New Roman"/>
                <a:ea typeface="Times New Roman"/>
                <a:cs typeface="Times New Roman"/>
              </a:rPr>
              <a:t>нано</a:t>
            </a: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,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Напрямків у цьому є чимало.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Розуми </a:t>
            </a:r>
            <a:r>
              <a:rPr lang="uk-UA" sz="2000" dirty="0" err="1">
                <a:effectLst/>
                <a:latin typeface="Times New Roman"/>
                <a:ea typeface="Times New Roman"/>
                <a:cs typeface="Times New Roman"/>
              </a:rPr>
              <a:t>об’</a:t>
            </a:r>
            <a:r>
              <a:rPr lang="ru-RU" sz="2000" dirty="0" err="1">
                <a:effectLst/>
                <a:latin typeface="Times New Roman"/>
                <a:ea typeface="Times New Roman"/>
                <a:cs typeface="Times New Roman"/>
              </a:rPr>
              <a:t>єднуйте</a:t>
            </a:r>
            <a:r>
              <a:rPr lang="ru-RU" sz="2000" dirty="0">
                <a:effectLst/>
                <a:latin typeface="Times New Roman"/>
                <a:ea typeface="Times New Roman"/>
                <a:cs typeface="Times New Roman"/>
              </a:rPr>
              <a:t> для того,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Щоб створити міцне </a:t>
            </a:r>
            <a:r>
              <a:rPr lang="uk-UA" sz="2000" dirty="0" err="1">
                <a:effectLst/>
                <a:latin typeface="Times New Roman"/>
                <a:ea typeface="Times New Roman"/>
                <a:cs typeface="Times New Roman"/>
              </a:rPr>
              <a:t>нанослово</a:t>
            </a:r>
            <a:r>
              <a:rPr lang="uk-UA" sz="2000" dirty="0">
                <a:effectLst/>
                <a:latin typeface="Times New Roman"/>
                <a:ea typeface="Times New Roman"/>
                <a:cs typeface="Times New Roman"/>
              </a:rPr>
              <a:t>.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uk-UA" sz="2000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Calibri"/>
                <a:cs typeface="Times New Roman"/>
              </a:rPr>
              <a:t>Вірш зі збірки «</a:t>
            </a:r>
            <a:r>
              <a:rPr lang="uk-UA" sz="2000" dirty="0" err="1">
                <a:effectLst/>
                <a:latin typeface="Times New Roman"/>
                <a:ea typeface="Calibri"/>
                <a:cs typeface="Times New Roman"/>
              </a:rPr>
              <a:t>Харьковчанка</a:t>
            </a:r>
            <a:r>
              <a:rPr lang="uk-UA" sz="2000" dirty="0">
                <a:effectLst/>
                <a:latin typeface="Times New Roman"/>
                <a:ea typeface="Calibri"/>
                <a:cs typeface="Times New Roman"/>
              </a:rPr>
              <a:t>»,</a:t>
            </a:r>
            <a:r>
              <a:rPr lang="ru-RU" sz="2000" dirty="0">
                <a:latin typeface="Calibri"/>
                <a:ea typeface="Calibri"/>
                <a:cs typeface="Times New Roman"/>
              </a:rPr>
              <a:t>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effectLst/>
                <a:latin typeface="Times New Roman"/>
                <a:ea typeface="Calibri"/>
                <a:cs typeface="Times New Roman"/>
              </a:rPr>
              <a:t>автор − проф. Сирова Г.О.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1588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289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РОЗДІЛ 1</a:t>
            </a:r>
            <a:endParaRPr lang="ru-RU" b="1" kern="0" dirty="0">
              <a:solidFill>
                <a:srgbClr val="2E74B5"/>
              </a:solidFill>
              <a:effectLst/>
              <a:latin typeface="Calibri Light"/>
              <a:ea typeface="Times New Roman"/>
              <a:cs typeface="Times New Roman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НАНОЧАСТИНКИ – ЗАСТОСУВАННЯ ЇХ В БІОЛОГІЇ ТА МЕДИЦИНІ</a:t>
            </a:r>
            <a:endParaRPr lang="ru-RU" b="1" kern="0" dirty="0">
              <a:solidFill>
                <a:srgbClr val="2E74B5"/>
              </a:solidFill>
              <a:effectLst/>
              <a:latin typeface="Calibri Light"/>
              <a:ea typeface="Times New Roman"/>
              <a:cs typeface="Times New Roman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1.1 </a:t>
            </a:r>
            <a:r>
              <a:rPr lang="uk-UA" b="1" kern="0" dirty="0" err="1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Наночастинки</a:t>
            </a:r>
            <a:r>
              <a:rPr lang="uk-UA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, </a:t>
            </a:r>
            <a:r>
              <a:rPr lang="uk-UA" b="1" kern="0" dirty="0" err="1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медико-біологічний</a:t>
            </a:r>
            <a:r>
              <a:rPr lang="uk-UA" b="1" kern="0" dirty="0">
                <a:solidFill>
                  <a:srgbClr val="2E74B5"/>
                </a:solidFill>
                <a:effectLst/>
                <a:latin typeface="Times New Roman"/>
                <a:ea typeface="Times New Roman"/>
                <a:cs typeface="Times New Roman"/>
              </a:rPr>
              <a:t> аспект</a:t>
            </a:r>
            <a:endParaRPr lang="ru-RU" b="1" kern="0" dirty="0">
              <a:solidFill>
                <a:srgbClr val="2E74B5"/>
              </a:solidFill>
              <a:effectLst/>
              <a:latin typeface="Calibri Light"/>
              <a:ea typeface="Times New Roman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39" y="1279481"/>
            <a:ext cx="6061121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32989" y="5699139"/>
            <a:ext cx="653447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effectLst/>
                <a:latin typeface="Times New Roman"/>
                <a:ea typeface="Calibri"/>
                <a:cs typeface="Times New Roman"/>
              </a:rPr>
              <a:t>Рис. 1. </a:t>
            </a:r>
            <a:r>
              <a:rPr lang="uk-UA" b="1" dirty="0" err="1">
                <a:effectLst/>
                <a:latin typeface="Times New Roman"/>
                <a:ea typeface="Calibri"/>
                <a:cs typeface="Times New Roman"/>
              </a:rPr>
              <a:t>Наночастинка</a:t>
            </a:r>
            <a:r>
              <a:rPr lang="uk-UA" b="1" dirty="0">
                <a:effectLst/>
                <a:latin typeface="Times New Roman"/>
                <a:ea typeface="Calibri"/>
                <a:cs typeface="Times New Roman"/>
              </a:rPr>
              <a:t> срібла розміром 100 </a:t>
            </a:r>
            <a:r>
              <a:rPr lang="uk-UA" b="1" dirty="0" err="1">
                <a:effectLst/>
                <a:latin typeface="Times New Roman"/>
                <a:ea typeface="Calibri"/>
                <a:cs typeface="Times New Roman"/>
              </a:rPr>
              <a:t>нм</a:t>
            </a:r>
            <a:r>
              <a:rPr lang="uk-UA" b="1" dirty="0">
                <a:effectLst/>
                <a:latin typeface="Times New Roman"/>
                <a:ea typeface="Calibri"/>
                <a:cs typeface="Times New Roman"/>
              </a:rPr>
              <a:t> [7]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926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280</TotalTime>
  <Words>1351</Words>
  <Application>Microsoft Office PowerPoint</Application>
  <PresentationFormat>Экран (4:3)</PresentationFormat>
  <Paragraphs>245</Paragraphs>
  <Slides>48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0" baseType="lpstr">
      <vt:lpstr>Воздушный поток</vt:lpstr>
      <vt:lpstr>Документ</vt:lpstr>
      <vt:lpstr>МОЗ УКРАЇНИ ХНМУ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МОЗ УКРАЇНИ ХНМУ</dc:title>
  <dc:creator>Lenovo</dc:creator>
  <cp:lastModifiedBy>234</cp:lastModifiedBy>
  <cp:revision>39</cp:revision>
  <dcterms:created xsi:type="dcterms:W3CDTF">2021-09-22T10:22:14Z</dcterms:created>
  <dcterms:modified xsi:type="dcterms:W3CDTF">2021-10-04T08:07:26Z</dcterms:modified>
</cp:coreProperties>
</file>