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6" r:id="rId3"/>
    <p:sldId id="287" r:id="rId4"/>
    <p:sldId id="308" r:id="rId5"/>
    <p:sldId id="289" r:id="rId6"/>
    <p:sldId id="260" r:id="rId7"/>
    <p:sldId id="261" r:id="rId8"/>
    <p:sldId id="316" r:id="rId9"/>
    <p:sldId id="309" r:id="rId10"/>
    <p:sldId id="311" r:id="rId11"/>
    <p:sldId id="320" r:id="rId12"/>
    <p:sldId id="319" r:id="rId13"/>
    <p:sldId id="314" r:id="rId14"/>
    <p:sldId id="321" r:id="rId15"/>
    <p:sldId id="270" r:id="rId16"/>
    <p:sldId id="327" r:id="rId17"/>
    <p:sldId id="344" r:id="rId18"/>
    <p:sldId id="328" r:id="rId19"/>
    <p:sldId id="281" r:id="rId20"/>
    <p:sldId id="324" r:id="rId21"/>
    <p:sldId id="334" r:id="rId22"/>
    <p:sldId id="329" r:id="rId23"/>
    <p:sldId id="335" r:id="rId24"/>
    <p:sldId id="336" r:id="rId25"/>
    <p:sldId id="337" r:id="rId26"/>
    <p:sldId id="326" r:id="rId27"/>
    <p:sldId id="338" r:id="rId28"/>
    <p:sldId id="339" r:id="rId29"/>
    <p:sldId id="340" r:id="rId30"/>
    <p:sldId id="345" r:id="rId31"/>
    <p:sldId id="341" r:id="rId32"/>
    <p:sldId id="343" r:id="rId33"/>
    <p:sldId id="346" r:id="rId34"/>
    <p:sldId id="347" r:id="rId35"/>
    <p:sldId id="299" r:id="rId36"/>
    <p:sldId id="283" r:id="rId37"/>
    <p:sldId id="284" r:id="rId38"/>
    <p:sldId id="285" r:id="rId39"/>
    <p:sldId id="348" r:id="rId4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78E8E8"/>
    <a:srgbClr val="990033"/>
    <a:srgbClr val="C40CC8"/>
    <a:srgbClr val="FF99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3348" autoAdjust="0"/>
  </p:normalViewPr>
  <p:slideViewPr>
    <p:cSldViewPr snapToGrid="0">
      <p:cViewPr varScale="1">
        <p:scale>
          <a:sx n="87" d="100"/>
          <a:sy n="87" d="100"/>
        </p:scale>
        <p:origin x="432" y="8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6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9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2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7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0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437195043102"/>
          <c:y val="0.32919243341563253"/>
          <c:w val="0.57480846485049963"/>
          <c:h val="0.66713699186426967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explosion val="21"/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47-4943-AA32-EEB66DA82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73956901534991E-7"/>
          <c:y val="0.1606393164591276"/>
          <c:w val="0.99999916126043098"/>
          <c:h val="0.658306863880440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2CE-4A35-90C9-E9623A47D1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CE-4A35-90C9-E9623A47D1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2CE-4A35-90C9-E9623A47D1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2CE-4A35-90C9-E9623A47D10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2CE-4A35-90C9-E9623A47D107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6-32CE-4A35-90C9-E9623A47D107}"/>
              </c:ext>
            </c:extLst>
          </c:dPt>
          <c:dLbls>
            <c:dLbl>
              <c:idx val="0"/>
              <c:layout>
                <c:manualLayout>
                  <c:x val="-5.7295391906757778E-3"/>
                  <c:y val="-1.449145846388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CE-4A35-90C9-E9623A47D107}"/>
                </c:ext>
              </c:extLst>
            </c:dLbl>
            <c:dLbl>
              <c:idx val="1"/>
              <c:layout>
                <c:manualLayout>
                  <c:x val="4.3017281828254192E-3"/>
                  <c:y val="-0.17789913631038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CE-4A35-90C9-E9623A47D107}"/>
                </c:ext>
              </c:extLst>
            </c:dLbl>
            <c:dLbl>
              <c:idx val="2"/>
              <c:layout>
                <c:manualLayout>
                  <c:x val="-2.6546906974635183E-3"/>
                  <c:y val="-9.016919597853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CE-4A35-90C9-E9623A47D107}"/>
                </c:ext>
              </c:extLst>
            </c:dLbl>
            <c:dLbl>
              <c:idx val="3"/>
              <c:layout>
                <c:manualLayout>
                  <c:x val="6.0090135202803471E-3"/>
                  <c:y val="-0.2076124567474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CE-4A35-90C9-E9623A47D107}"/>
                </c:ext>
              </c:extLst>
            </c:dLbl>
            <c:dLbl>
              <c:idx val="4"/>
              <c:layout>
                <c:manualLayout>
                  <c:x val="0"/>
                  <c:y val="-0.1439446366782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CE-4A35-90C9-E9623A47D107}"/>
                </c:ext>
              </c:extLst>
            </c:dLbl>
            <c:dLbl>
              <c:idx val="5"/>
              <c:layout>
                <c:manualLayout>
                  <c:x val="0"/>
                  <c:y val="-0.21314878892733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CE-4A35-90C9-E9623A47D107}"/>
                </c:ext>
              </c:extLst>
            </c:dLbl>
            <c:dLbl>
              <c:idx val="6"/>
              <c:layout>
                <c:manualLayout>
                  <c:x val="-4.0060090135204274E-3"/>
                  <c:y val="-0.31280276816609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CE-4A35-90C9-E9623A47D107}"/>
                </c:ext>
              </c:extLst>
            </c:dLbl>
            <c:dLbl>
              <c:idx val="7"/>
              <c:layout>
                <c:manualLayout>
                  <c:x val="-2.3148148148148173E-3"/>
                  <c:y val="-0.31310317924712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CE-4A35-90C9-E9623A47D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3.7{1}</c:v>
                </c:pt>
                <c:pt idx="1">
                  <c:v>3.7{2}</c:v>
                </c:pt>
                <c:pt idx="2">
                  <c:v>3.7{3}</c:v>
                </c:pt>
                <c:pt idx="3">
                  <c:v>3.7{4}</c:v>
                </c:pt>
                <c:pt idx="4">
                  <c:v>3.7{5}</c:v>
                </c:pt>
                <c:pt idx="5">
                  <c:v>3.7{6}</c:v>
                </c:pt>
                <c:pt idx="6">
                  <c:v>3.7{7}</c:v>
                </c:pt>
                <c:pt idx="7">
                  <c:v>D-Na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33.909999999999997</c:v>
                </c:pt>
                <c:pt idx="2">
                  <c:v>14.5</c:v>
                </c:pt>
                <c:pt idx="3">
                  <c:v>41.13</c:v>
                </c:pt>
                <c:pt idx="4">
                  <c:v>27.17</c:v>
                </c:pt>
                <c:pt idx="5">
                  <c:v>41.45</c:v>
                </c:pt>
                <c:pt idx="6">
                  <c:v>63.11</c:v>
                </c:pt>
                <c:pt idx="7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CE-4A35-90C9-E9623A47D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100"/>
        <c:axId val="120215424"/>
        <c:axId val="120216960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3.7{1}</c:v>
                </c:pt>
                <c:pt idx="1">
                  <c:v>3.7{2}</c:v>
                </c:pt>
                <c:pt idx="2">
                  <c:v>3.7{3}</c:v>
                </c:pt>
                <c:pt idx="3">
                  <c:v>3.7{4}</c:v>
                </c:pt>
                <c:pt idx="4">
                  <c:v>3.7{5}</c:v>
                </c:pt>
                <c:pt idx="5">
                  <c:v>3.7{6}</c:v>
                </c:pt>
                <c:pt idx="6">
                  <c:v>3.7{7}</c:v>
                </c:pt>
                <c:pt idx="7">
                  <c:v>D-Na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A-32CE-4A35-90C9-E9623A47D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100"/>
        <c:axId val="120240768"/>
        <c:axId val="120239232"/>
      </c:barChart>
      <c:catAx>
        <c:axId val="1202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216960"/>
        <c:crosses val="autoZero"/>
        <c:auto val="1"/>
        <c:lblAlgn val="ctr"/>
        <c:lblOffset val="100"/>
        <c:noMultiLvlLbl val="0"/>
      </c:catAx>
      <c:valAx>
        <c:axId val="120216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215424"/>
        <c:crosses val="autoZero"/>
        <c:crossBetween val="between"/>
      </c:valAx>
      <c:valAx>
        <c:axId val="1202392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20240768"/>
        <c:crosses val="max"/>
        <c:crossBetween val="between"/>
      </c:valAx>
      <c:catAx>
        <c:axId val="1202407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023923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67487187897249E-2"/>
          <c:y val="2.1616048654388022E-2"/>
          <c:w val="0.86727402643801421"/>
          <c:h val="0.78712667353244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'[диаграма АнА(1).xlsx]Лист5'!$B$1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78E8E8"/>
            </a:solidFill>
            <a:ln>
              <a:noFill/>
            </a:ln>
          </c:spPr>
          <c:invertIfNegative val="0"/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489-4183-B8C2-B8D91F5CE234}"/>
              </c:ext>
            </c:extLst>
          </c:dPt>
          <c:dLbls>
            <c:dLbl>
              <c:idx val="5"/>
              <c:layout>
                <c:manualLayout>
                  <c:x val="3.2111082432140579E-2"/>
                  <c:y val="3.3346002188495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9-4183-B8C2-B8D91F5CE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1" strike="noStrike" spc="-1"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АнА(1).xlsx]Лист5'!$A$2:$A$25</c:f>
              <c:strCache>
                <c:ptCount val="24"/>
                <c:pt idx="0">
                  <c:v>3.8.{ 2}</c:v>
                </c:pt>
                <c:pt idx="1">
                  <c:v>3.8.{3}</c:v>
                </c:pt>
                <c:pt idx="2">
                  <c:v>3.8.{4}</c:v>
                </c:pt>
                <c:pt idx="3">
                  <c:v>3.8.{5}</c:v>
                </c:pt>
                <c:pt idx="4">
                  <c:v>3.8.{6}</c:v>
                </c:pt>
                <c:pt idx="5">
                  <c:v>3.8.{7}</c:v>
                </c:pt>
                <c:pt idx="6">
                  <c:v>3.8.{8}</c:v>
                </c:pt>
                <c:pt idx="7">
                  <c:v>3.8.{9}</c:v>
                </c:pt>
                <c:pt idx="8">
                  <c:v>3.8.{10}</c:v>
                </c:pt>
                <c:pt idx="9">
                  <c:v>3.8.{11}</c:v>
                </c:pt>
                <c:pt idx="10">
                  <c:v>3.8.{12}</c:v>
                </c:pt>
                <c:pt idx="11">
                  <c:v>3.8.{13}</c:v>
                </c:pt>
                <c:pt idx="12">
                  <c:v>3.8.{14}</c:v>
                </c:pt>
                <c:pt idx="13">
                  <c:v>3.8.{15}</c:v>
                </c:pt>
                <c:pt idx="14">
                  <c:v>3.8.{16}</c:v>
                </c:pt>
                <c:pt idx="15">
                  <c:v>3.8.{17}</c:v>
                </c:pt>
                <c:pt idx="16">
                  <c:v>3.8.{18}</c:v>
                </c:pt>
                <c:pt idx="17">
                  <c:v>3.8.{19}</c:v>
                </c:pt>
                <c:pt idx="18">
                  <c:v>3.8.{20}</c:v>
                </c:pt>
                <c:pt idx="19">
                  <c:v>3.8.{21}</c:v>
                </c:pt>
                <c:pt idx="20">
                  <c:v>3.8.{22}</c:v>
                </c:pt>
                <c:pt idx="21">
                  <c:v>3.8.{23}</c:v>
                </c:pt>
                <c:pt idx="22">
                  <c:v>3.8.{24}</c:v>
                </c:pt>
                <c:pt idx="23">
                  <c:v>D-Na</c:v>
                </c:pt>
              </c:strCache>
            </c:strRef>
          </c:cat>
          <c:val>
            <c:numRef>
              <c:f>'[диаграма АнА(1).xlsx]Лист5'!$B$2:$B$25</c:f>
              <c:numCache>
                <c:formatCode>General</c:formatCode>
                <c:ptCount val="24"/>
                <c:pt idx="0">
                  <c:v>40</c:v>
                </c:pt>
                <c:pt idx="1">
                  <c:v>51.87</c:v>
                </c:pt>
                <c:pt idx="2">
                  <c:v>83.8</c:v>
                </c:pt>
                <c:pt idx="3">
                  <c:v>65.83</c:v>
                </c:pt>
                <c:pt idx="4">
                  <c:v>34.870000000000005</c:v>
                </c:pt>
                <c:pt idx="5">
                  <c:v>72.239999999999995</c:v>
                </c:pt>
                <c:pt idx="6">
                  <c:v>53.48</c:v>
                </c:pt>
                <c:pt idx="7">
                  <c:v>49.47</c:v>
                </c:pt>
                <c:pt idx="8">
                  <c:v>46.290000000000006</c:v>
                </c:pt>
                <c:pt idx="9">
                  <c:v>2.14</c:v>
                </c:pt>
                <c:pt idx="10">
                  <c:v>0</c:v>
                </c:pt>
                <c:pt idx="11">
                  <c:v>61.98</c:v>
                </c:pt>
                <c:pt idx="12">
                  <c:v>44.98</c:v>
                </c:pt>
                <c:pt idx="13">
                  <c:v>29.41</c:v>
                </c:pt>
                <c:pt idx="14">
                  <c:v>40.32</c:v>
                </c:pt>
                <c:pt idx="15">
                  <c:v>30.06</c:v>
                </c:pt>
                <c:pt idx="16">
                  <c:v>68.58</c:v>
                </c:pt>
                <c:pt idx="17">
                  <c:v>74.98</c:v>
                </c:pt>
                <c:pt idx="18">
                  <c:v>16.420000000000002</c:v>
                </c:pt>
                <c:pt idx="19">
                  <c:v>18.670000000000005</c:v>
                </c:pt>
                <c:pt idx="20">
                  <c:v>0</c:v>
                </c:pt>
                <c:pt idx="21">
                  <c:v>39.200000000000003</c:v>
                </c:pt>
                <c:pt idx="22">
                  <c:v>47.55</c:v>
                </c:pt>
                <c:pt idx="23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9-4183-B8C2-B8D91F5CE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770944"/>
        <c:axId val="120772864"/>
      </c:barChart>
      <c:catAx>
        <c:axId val="12077094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СПОЛУКИ</a:t>
                </a:r>
              </a:p>
            </c:rich>
          </c:tx>
          <c:layout>
            <c:manualLayout>
              <c:xMode val="edge"/>
              <c:yMode val="edge"/>
              <c:x val="0.83657241619474565"/>
              <c:y val="0.94173065145338886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20772864"/>
        <c:crosses val="autoZero"/>
        <c:auto val="1"/>
        <c:lblAlgn val="ctr"/>
        <c:lblOffset val="100"/>
        <c:noMultiLvlLbl val="1"/>
      </c:catAx>
      <c:valAx>
        <c:axId val="12077286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АНАЛГЕТИЧНА АКТИВНІСТЬ,%</a:t>
                </a:r>
              </a:p>
            </c:rich>
          </c:tx>
          <c:layout>
            <c:manualLayout>
              <c:xMode val="edge"/>
              <c:yMode val="edge"/>
              <c:x val="3.8035962653276941E-3"/>
              <c:y val="0.16350225285148595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20770944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АНТИ</a:t>
            </a:r>
            <a:r>
              <a:rPr lang="uk-UA" dirty="0">
                <a:solidFill>
                  <a:srgbClr val="C00000"/>
                </a:solidFill>
              </a:rPr>
              <a:t>ЕКСУДАТИВНА АКТИВНІСТЬ </a:t>
            </a:r>
            <a:r>
              <a:rPr lang="uk-UA" dirty="0" err="1">
                <a:solidFill>
                  <a:srgbClr val="C00000"/>
                </a:solidFill>
              </a:rPr>
              <a:t>кон'югатів</a:t>
            </a:r>
            <a:r>
              <a:rPr lang="uk-UA" baseline="0" dirty="0">
                <a:solidFill>
                  <a:srgbClr val="C00000"/>
                </a:solidFill>
              </a:rPr>
              <a:t> </a:t>
            </a: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</a:rPr>
              <a:t>ди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- та </a:t>
            </a: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</a:rPr>
              <a:t>тетраамінокалікс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[4]</a:t>
            </a: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</a:rPr>
              <a:t>аренів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 </a:t>
            </a:r>
            <a:endParaRPr lang="ru-RU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1673836484361852"/>
          <c:y val="2.01974595476862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924757059192868E-2"/>
          <c:y val="0.19946085129721033"/>
          <c:w val="0.79932236515267641"/>
          <c:h val="0.658306863880440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62AE-4877-93CF-A68F4854CCF7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3-62AE-4877-93CF-A68F4854CCF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62AE-4877-93CF-A68F4854CCF7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4-62AE-4877-93CF-A68F4854CCF7}"/>
              </c:ext>
            </c:extLst>
          </c:dPt>
          <c:dPt>
            <c:idx val="4"/>
            <c:invertIfNegative val="0"/>
            <c:bubble3D val="0"/>
            <c:spPr>
              <a:solidFill>
                <a:srgbClr val="C40CC8"/>
              </a:solidFill>
            </c:spPr>
            <c:extLst>
              <c:ext xmlns:c16="http://schemas.microsoft.com/office/drawing/2014/chart" uri="{C3380CC4-5D6E-409C-BE32-E72D297353CC}">
                <c16:uniqueId val="{00000000-2A66-473B-B0B7-B0ACA913EF69}"/>
              </c:ext>
            </c:extLst>
          </c:dPt>
          <c:dPt>
            <c:idx val="5"/>
            <c:invertIfNegative val="0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1-2A66-473B-B0B7-B0ACA913EF69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6A59-44D6-87F9-62148BCB9B50}"/>
              </c:ext>
            </c:extLst>
          </c:dPt>
          <c:dLbls>
            <c:dLbl>
              <c:idx val="0"/>
              <c:layout>
                <c:manualLayout>
                  <c:x val="-2.3148148148148173E-3"/>
                  <c:y val="-0.31310317924712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AE-4877-93CF-A68F4854CCF7}"/>
                </c:ext>
              </c:extLst>
            </c:dLbl>
            <c:dLbl>
              <c:idx val="1"/>
              <c:layout>
                <c:manualLayout>
                  <c:x val="-1.9551238586576502E-4"/>
                  <c:y val="-7.586253387750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AE-4877-93CF-A68F4854CCF7}"/>
                </c:ext>
              </c:extLst>
            </c:dLbl>
            <c:dLbl>
              <c:idx val="2"/>
              <c:layout>
                <c:manualLayout>
                  <c:x val="-1.8193188481159493E-3"/>
                  <c:y val="-0.20276915764409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E-4877-93CF-A68F4854CCF7}"/>
                </c:ext>
              </c:extLst>
            </c:dLbl>
            <c:dLbl>
              <c:idx val="3"/>
              <c:layout>
                <c:manualLayout>
                  <c:x val="-2.4780511980987299E-3"/>
                  <c:y val="-0.17122708555184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AE-4877-93CF-A68F4854CCF7}"/>
                </c:ext>
              </c:extLst>
            </c:dLbl>
            <c:dLbl>
              <c:idx val="4"/>
              <c:layout>
                <c:manualLayout>
                  <c:x val="0"/>
                  <c:y val="-0.24668308935435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66-473B-B0B7-B0ACA913EF69}"/>
                </c:ext>
              </c:extLst>
            </c:dLbl>
            <c:dLbl>
              <c:idx val="5"/>
              <c:layout>
                <c:manualLayout>
                  <c:x val="-9.0860827631585842E-17"/>
                  <c:y val="-0.1857378555138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66-473B-B0B7-B0ACA913EF69}"/>
                </c:ext>
              </c:extLst>
            </c:dLbl>
            <c:dLbl>
              <c:idx val="8"/>
              <c:layout>
                <c:manualLayout>
                  <c:x val="2.2987524141827253E-3"/>
                  <c:y val="-0.21605192414282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59-44D6-87F9-62148BCB9B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3.9 {1}</c:v>
                </c:pt>
                <c:pt idx="1">
                  <c:v>3.9{2}</c:v>
                </c:pt>
                <c:pt idx="2">
                  <c:v>3.9{3}</c:v>
                </c:pt>
                <c:pt idx="3">
                  <c:v>2,4-ДХБК</c:v>
                </c:pt>
                <c:pt idx="4">
                  <c:v>Іб</c:v>
                </c:pt>
                <c:pt idx="5">
                  <c:v>МФК</c:v>
                </c:pt>
                <c:pt idx="6">
                  <c:v>ТАК</c:v>
                </c:pt>
                <c:pt idx="7">
                  <c:v>ДАК</c:v>
                </c:pt>
                <c:pt idx="8">
                  <c:v>D-Na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72.2</c:v>
                </c:pt>
                <c:pt idx="1">
                  <c:v>5.5</c:v>
                </c:pt>
                <c:pt idx="2">
                  <c:v>44.4</c:v>
                </c:pt>
                <c:pt idx="3">
                  <c:v>35</c:v>
                </c:pt>
                <c:pt idx="4">
                  <c:v>66</c:v>
                </c:pt>
                <c:pt idx="5">
                  <c:v>40.6</c:v>
                </c:pt>
                <c:pt idx="6">
                  <c:v>0</c:v>
                </c:pt>
                <c:pt idx="7">
                  <c:v>0</c:v>
                </c:pt>
                <c:pt idx="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AE-4877-93CF-A68F4854CC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3.9 {1}</c:v>
                </c:pt>
                <c:pt idx="1">
                  <c:v>3.9{2}</c:v>
                </c:pt>
                <c:pt idx="2">
                  <c:v>3.9{3}</c:v>
                </c:pt>
                <c:pt idx="3">
                  <c:v>2,4-ДХБК</c:v>
                </c:pt>
                <c:pt idx="4">
                  <c:v>Іб</c:v>
                </c:pt>
                <c:pt idx="5">
                  <c:v>МФК</c:v>
                </c:pt>
                <c:pt idx="6">
                  <c:v>ТАК</c:v>
                </c:pt>
                <c:pt idx="7">
                  <c:v>ДАК</c:v>
                </c:pt>
                <c:pt idx="8">
                  <c:v>D-Na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6-62AE-4877-93CF-A68F4854CC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3"/>
        <c:overlap val="100"/>
        <c:axId val="120948608"/>
        <c:axId val="120950144"/>
      </c:barChart>
      <c:catAx>
        <c:axId val="12094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 anchor="t" anchorCtr="0"/>
          <a:lstStyle/>
          <a:p>
            <a:pPr>
              <a:defRPr/>
            </a:pPr>
            <a:endParaRPr lang="ru-RU"/>
          </a:p>
        </c:txPr>
        <c:crossAx val="120950144"/>
        <c:crosses val="autoZero"/>
        <c:auto val="1"/>
        <c:lblAlgn val="ctr"/>
        <c:lblOffset val="100"/>
        <c:noMultiLvlLbl val="0"/>
      </c:catAx>
      <c:valAx>
        <c:axId val="12095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948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АНАЛГЕТИЧНА</a:t>
            </a:r>
            <a:r>
              <a:rPr lang="uk-UA" dirty="0">
                <a:solidFill>
                  <a:srgbClr val="C00000"/>
                </a:solidFill>
              </a:rPr>
              <a:t> АКТИВНІСТЬ </a:t>
            </a:r>
            <a:endParaRPr lang="en-US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uk-UA" dirty="0" err="1">
                <a:solidFill>
                  <a:srgbClr val="C00000"/>
                </a:solidFill>
              </a:rPr>
              <a:t>кон'югатів</a:t>
            </a:r>
            <a:r>
              <a:rPr lang="uk-UA" baseline="0" dirty="0">
                <a:solidFill>
                  <a:srgbClr val="C00000"/>
                </a:solidFill>
              </a:rPr>
              <a:t> </a:t>
            </a:r>
            <a:r>
              <a:rPr lang="en-US" baseline="0" dirty="0">
                <a:solidFill>
                  <a:srgbClr val="C00000"/>
                </a:solidFill>
              </a:rPr>
              <a:t> </a:t>
            </a: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</a:rPr>
              <a:t>ди-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 та </a:t>
            </a:r>
            <a:endParaRPr lang="en-US" sz="1800" b="1" i="0" u="none" strike="noStrike" baseline="0" dirty="0">
              <a:solidFill>
                <a:srgbClr val="C00000"/>
              </a:solidFill>
              <a:effectLst/>
            </a:endParaRPr>
          </a:p>
          <a:p>
            <a:pPr>
              <a:defRPr/>
            </a:pP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</a:rPr>
              <a:t>тетраамінокалікс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[4]</a:t>
            </a: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</a:rPr>
              <a:t>аренів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</a:rPr>
              <a:t> </a:t>
            </a:r>
            <a:endParaRPr lang="ru-RU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6630132289359781"/>
          <c:y val="1.3792977614974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873942831856062E-7"/>
          <c:y val="0.19452925653860176"/>
          <c:w val="0.99999916126043098"/>
          <c:h val="0.658306863880440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7A6-4998-BD65-B56A2D54BFF6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/>
              </a:solidFill>
            </c:spPr>
            <c:extLst>
              <c:ext xmlns:c16="http://schemas.microsoft.com/office/drawing/2014/chart" uri="{C3380CC4-5D6E-409C-BE32-E72D297353CC}">
                <c16:uniqueId val="{00000002-47A6-4998-BD65-B56A2D54BF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7A6-4998-BD65-B56A2D54BFF6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4-47A6-4998-BD65-B56A2D54BFF6}"/>
              </c:ext>
            </c:extLst>
          </c:dPt>
          <c:dPt>
            <c:idx val="4"/>
            <c:invertIfNegative val="0"/>
            <c:bubble3D val="0"/>
            <c:spPr>
              <a:solidFill>
                <a:srgbClr val="C40CC8"/>
              </a:solidFill>
            </c:spPr>
            <c:extLst>
              <c:ext xmlns:c16="http://schemas.microsoft.com/office/drawing/2014/chart" uri="{C3380CC4-5D6E-409C-BE32-E72D297353CC}">
                <c16:uniqueId val="{00000000-ACCD-4014-8562-3929A5499449}"/>
              </c:ext>
            </c:extLst>
          </c:dPt>
          <c:dPt>
            <c:idx val="5"/>
            <c:invertIfNegative val="0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1-ACCD-4014-8562-3929A549944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CCC-4619-9DF3-ECA0B86BE160}"/>
              </c:ext>
            </c:extLst>
          </c:dPt>
          <c:dLbls>
            <c:dLbl>
              <c:idx val="0"/>
              <c:layout>
                <c:manualLayout>
                  <c:x val="2.2824870126105915E-3"/>
                  <c:y val="-0.29407613098969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A6-4998-BD65-B56A2D54BFF6}"/>
                </c:ext>
              </c:extLst>
            </c:dLbl>
            <c:dLbl>
              <c:idx val="1"/>
              <c:layout>
                <c:manualLayout>
                  <c:x val="-7.6798349897321894E-3"/>
                  <c:y val="-7.909653607287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6-4998-BD65-B56A2D54BFF6}"/>
                </c:ext>
              </c:extLst>
            </c:dLbl>
            <c:dLbl>
              <c:idx val="2"/>
              <c:layout>
                <c:manualLayout>
                  <c:x val="2.2986760983467812E-3"/>
                  <c:y val="-0.26371225999754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6-4998-BD65-B56A2D54BFF6}"/>
                </c:ext>
              </c:extLst>
            </c:dLbl>
            <c:dLbl>
              <c:idx val="3"/>
              <c:layout>
                <c:manualLayout>
                  <c:x val="-1.2782391031793933E-2"/>
                  <c:y val="-0.19861887765563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A6-4998-BD65-B56A2D54BFF6}"/>
                </c:ext>
              </c:extLst>
            </c:dLbl>
            <c:dLbl>
              <c:idx val="4"/>
              <c:layout>
                <c:manualLayout>
                  <c:x val="0"/>
                  <c:y val="-0.264825170207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D-4014-8562-3929A5499449}"/>
                </c:ext>
              </c:extLst>
            </c:dLbl>
            <c:dLbl>
              <c:idx val="5"/>
              <c:layout>
                <c:manualLayout>
                  <c:x val="-1.562274189694505E-16"/>
                  <c:y val="-0.23172202393157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D-4014-8562-3929A5499449}"/>
                </c:ext>
              </c:extLst>
            </c:dLbl>
            <c:dLbl>
              <c:idx val="8"/>
              <c:layout>
                <c:manualLayout>
                  <c:x val="-2.3148148148148173E-3"/>
                  <c:y val="-0.31310317924712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CC-4619-9DF3-ECA0B86BE1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3.9 {1}</c:v>
                </c:pt>
                <c:pt idx="1">
                  <c:v>3.9{2}</c:v>
                </c:pt>
                <c:pt idx="2">
                  <c:v>3.9{3}</c:v>
                </c:pt>
                <c:pt idx="3">
                  <c:v>2,4-ДХБК</c:v>
                </c:pt>
                <c:pt idx="4">
                  <c:v>Іб</c:v>
                </c:pt>
                <c:pt idx="5">
                  <c:v>МФК</c:v>
                </c:pt>
                <c:pt idx="6">
                  <c:v>ТАК</c:v>
                </c:pt>
                <c:pt idx="7">
                  <c:v>ДАК</c:v>
                </c:pt>
                <c:pt idx="8">
                  <c:v>D-Na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58.1</c:v>
                </c:pt>
                <c:pt idx="1">
                  <c:v>9.1</c:v>
                </c:pt>
                <c:pt idx="2">
                  <c:v>51.6</c:v>
                </c:pt>
                <c:pt idx="3">
                  <c:v>39.200000000000003</c:v>
                </c:pt>
                <c:pt idx="4">
                  <c:v>52.7</c:v>
                </c:pt>
                <c:pt idx="5">
                  <c:v>45.4</c:v>
                </c:pt>
                <c:pt idx="6">
                  <c:v>0</c:v>
                </c:pt>
                <c:pt idx="7">
                  <c:v>0</c:v>
                </c:pt>
                <c:pt idx="8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A6-4998-BD65-B56A2D54BF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3.9 {1}</c:v>
                </c:pt>
                <c:pt idx="1">
                  <c:v>3.9{2}</c:v>
                </c:pt>
                <c:pt idx="2">
                  <c:v>3.9{3}</c:v>
                </c:pt>
                <c:pt idx="3">
                  <c:v>2,4-ДХБК</c:v>
                </c:pt>
                <c:pt idx="4">
                  <c:v>Іб</c:v>
                </c:pt>
                <c:pt idx="5">
                  <c:v>МФК</c:v>
                </c:pt>
                <c:pt idx="6">
                  <c:v>ТАК</c:v>
                </c:pt>
                <c:pt idx="7">
                  <c:v>ДАК</c:v>
                </c:pt>
                <c:pt idx="8">
                  <c:v>D-Na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6-47A6-4998-BD65-B56A2D54BF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100"/>
        <c:axId val="121792384"/>
        <c:axId val="121793920"/>
      </c:barChart>
      <c:catAx>
        <c:axId val="12179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 anchor="t" anchorCtr="0"/>
          <a:lstStyle/>
          <a:p>
            <a:pPr>
              <a:defRPr/>
            </a:pPr>
            <a:endParaRPr lang="ru-RU"/>
          </a:p>
        </c:txPr>
        <c:crossAx val="121793920"/>
        <c:crosses val="autoZero"/>
        <c:auto val="1"/>
        <c:lblAlgn val="ctr"/>
        <c:lblOffset val="100"/>
        <c:noMultiLvlLbl val="0"/>
      </c:catAx>
      <c:valAx>
        <c:axId val="121793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792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uk-UA" dirty="0"/>
              <a:t>  </a:t>
            </a:r>
            <a:endParaRPr lang="ru-RU" dirty="0"/>
          </a:p>
        </c:rich>
      </c:tx>
      <c:layout>
        <c:manualLayout>
          <c:xMode val="edge"/>
          <c:yMode val="edge"/>
          <c:x val="0.1630742218778629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511597395045342E-2"/>
          <c:y val="0"/>
          <c:w val="0.97116646215031377"/>
          <c:h val="0.88655869379954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CC11-4CB6-B432-B15340BBACFB}"/>
              </c:ext>
            </c:extLst>
          </c:dPt>
          <c:dLbls>
            <c:dLbl>
              <c:idx val="0"/>
              <c:layout>
                <c:manualLayout>
                  <c:x val="-7.4642559455647046E-4"/>
                  <c:y val="-0.40131305881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11-4CB6-B432-B15340BBACFB}"/>
                </c:ext>
              </c:extLst>
            </c:dLbl>
            <c:dLbl>
              <c:idx val="1"/>
              <c:layout>
                <c:manualLayout>
                  <c:x val="2.1101188474378085E-3"/>
                  <c:y val="-0.39135710050211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11-4CB6-B432-B15340BBACFB}"/>
                </c:ext>
              </c:extLst>
            </c:dLbl>
            <c:dLbl>
              <c:idx val="2"/>
              <c:layout>
                <c:manualLayout>
                  <c:x val="1.7777308559757045E-4"/>
                  <c:y val="-0.37435118819877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11-4CB6-B432-B15340BBACFB}"/>
                </c:ext>
              </c:extLst>
            </c:dLbl>
            <c:dLbl>
              <c:idx val="3"/>
              <c:layout>
                <c:manualLayout>
                  <c:x val="7.977652356553674E-5"/>
                  <c:y val="-0.37793110243802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11-4CB6-B432-B15340BBACFB}"/>
                </c:ext>
              </c:extLst>
            </c:dLbl>
            <c:dLbl>
              <c:idx val="4"/>
              <c:layout>
                <c:manualLayout>
                  <c:x val="-8.5753377305494705E-4"/>
                  <c:y val="-0.37751838882549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11-4CB6-B432-B15340BBACFB}"/>
                </c:ext>
              </c:extLst>
            </c:dLbl>
            <c:dLbl>
              <c:idx val="5"/>
              <c:layout>
                <c:manualLayout>
                  <c:x val="-1.2041402057502101E-3"/>
                  <c:y val="-0.36728344314591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11-4CB6-B432-B15340BBACFB}"/>
                </c:ext>
              </c:extLst>
            </c:dLbl>
            <c:dLbl>
              <c:idx val="6"/>
              <c:layout>
                <c:manualLayout>
                  <c:x val="3.2438479699556672E-3"/>
                  <c:y val="-0.36995640406989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11-4CB6-B432-B15340BBACFB}"/>
                </c:ext>
              </c:extLst>
            </c:dLbl>
            <c:dLbl>
              <c:idx val="7"/>
              <c:layout>
                <c:manualLayout>
                  <c:x val="8.5651208865416807E-5"/>
                  <c:y val="-0.35178097360920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11-4CB6-B432-B15340BBACFB}"/>
                </c:ext>
              </c:extLst>
            </c:dLbl>
            <c:dLbl>
              <c:idx val="8"/>
              <c:layout>
                <c:manualLayout>
                  <c:x val="-2.6018896052977742E-4"/>
                  <c:y val="-0.34146547937047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11-4CB6-B432-B15340BBACFB}"/>
                </c:ext>
              </c:extLst>
            </c:dLbl>
            <c:dLbl>
              <c:idx val="9"/>
              <c:layout>
                <c:manualLayout>
                  <c:x val="1.8381805163074187E-4"/>
                  <c:y val="-0.34497442485493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11-4CB6-B432-B15340BBACFB}"/>
                </c:ext>
              </c:extLst>
            </c:dLbl>
            <c:dLbl>
              <c:idx val="10"/>
              <c:layout>
                <c:manualLayout>
                  <c:x val="-1.3925558371811269E-3"/>
                  <c:y val="-0.33199281240963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11-4CB6-B432-B15340BBACFB}"/>
                </c:ext>
              </c:extLst>
            </c:dLbl>
            <c:dLbl>
              <c:idx val="11"/>
              <c:layout>
                <c:manualLayout>
                  <c:x val="3.2438479699557466E-3"/>
                  <c:y val="-0.34264418631976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11-4CB6-B432-B15340BBACFB}"/>
                </c:ext>
              </c:extLst>
            </c:dLbl>
            <c:dLbl>
              <c:idx val="12"/>
              <c:layout>
                <c:manualLayout>
                  <c:x val="-1.5858629097324438E-16"/>
                  <c:y val="-0.3178148974560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11-4CB6-B432-B15340BBACFB}"/>
                </c:ext>
              </c:extLst>
            </c:dLbl>
            <c:dLbl>
              <c:idx val="13"/>
              <c:layout>
                <c:manualLayout>
                  <c:x val="-1.0461196852190363E-3"/>
                  <c:y val="-0.32338995258387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11-4CB6-B432-B15340BBACFB}"/>
                </c:ext>
              </c:extLst>
            </c:dLbl>
            <c:dLbl>
              <c:idx val="14"/>
              <c:layout>
                <c:manualLayout>
                  <c:x val="1.1155090840514214E-3"/>
                  <c:y val="-0.3138187504924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11-4CB6-B432-B15340BBACFB}"/>
                </c:ext>
              </c:extLst>
            </c:dLbl>
            <c:dLbl>
              <c:idx val="15"/>
              <c:layout>
                <c:manualLayout>
                  <c:x val="-8.7847830325466078E-4"/>
                  <c:y val="-0.27971073682967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11-4CB6-B432-B15340BBACFB}"/>
                </c:ext>
              </c:extLst>
            </c:dLbl>
            <c:dLbl>
              <c:idx val="16"/>
              <c:layout>
                <c:manualLayout>
                  <c:x val="-2.1169300767712273E-3"/>
                  <c:y val="-0.27734863078202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11-4CB6-B432-B15340BBACFB}"/>
                </c:ext>
              </c:extLst>
            </c:dLbl>
            <c:dLbl>
              <c:idx val="17"/>
              <c:layout>
                <c:manualLayout>
                  <c:x val="0"/>
                  <c:y val="-0.11551537278021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11-4CB6-B432-B15340BBACFB}"/>
                </c:ext>
              </c:extLst>
            </c:dLbl>
            <c:dLbl>
              <c:idx val="18"/>
              <c:layout>
                <c:manualLayout>
                  <c:x val="0"/>
                  <c:y val="-0.11329392330366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C11-4CB6-B432-B15340BBACFB}"/>
                </c:ext>
              </c:extLst>
            </c:dLbl>
            <c:dLbl>
              <c:idx val="19"/>
              <c:layout>
                <c:manualLayout>
                  <c:x val="1.827485380116959E-3"/>
                  <c:y val="-0.11107247382712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11-4CB6-B432-B15340BBACFB}"/>
                </c:ext>
              </c:extLst>
            </c:dLbl>
            <c:dLbl>
              <c:idx val="20"/>
              <c:layout>
                <c:manualLayout>
                  <c:x val="0"/>
                  <c:y val="-9.330087801478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C11-4CB6-B432-B15340BBACFB}"/>
                </c:ext>
              </c:extLst>
            </c:dLbl>
            <c:dLbl>
              <c:idx val="21"/>
              <c:layout>
                <c:manualLayout>
                  <c:x val="0"/>
                  <c:y val="-9.107942853824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11-4CB6-B432-B15340BBACFB}"/>
                </c:ext>
              </c:extLst>
            </c:dLbl>
            <c:dLbl>
              <c:idx val="22"/>
              <c:layout>
                <c:manualLayout>
                  <c:x val="0"/>
                  <c:y val="-7.330783272590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C11-4CB6-B432-B15340BBAC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3.4{1}</c:v>
                </c:pt>
                <c:pt idx="1">
                  <c:v>3.4{7}</c:v>
                </c:pt>
                <c:pt idx="2">
                  <c:v>3.4{3}</c:v>
                </c:pt>
                <c:pt idx="3">
                  <c:v>3.3{5}</c:v>
                </c:pt>
                <c:pt idx="4">
                  <c:v>3.5{9}</c:v>
                </c:pt>
                <c:pt idx="5">
                  <c:v>3.4{5}</c:v>
                </c:pt>
                <c:pt idx="6">
                  <c:v>3.4{4}</c:v>
                </c:pt>
                <c:pt idx="7">
                  <c:v>3.7{7}</c:v>
                </c:pt>
                <c:pt idx="8">
                  <c:v>3.5{11}</c:v>
                </c:pt>
                <c:pt idx="9">
                  <c:v>3.9{1}</c:v>
                </c:pt>
                <c:pt idx="10">
                  <c:v>3.8{4}</c:v>
                </c:pt>
                <c:pt idx="11">
                  <c:v>3.5{12}</c:v>
                </c:pt>
                <c:pt idx="12">
                  <c:v>3.4{2}</c:v>
                </c:pt>
                <c:pt idx="13">
                  <c:v>3.3{1}</c:v>
                </c:pt>
                <c:pt idx="14">
                  <c:v>3.5{18}</c:v>
                </c:pt>
                <c:pt idx="15">
                  <c:v>3.3{3}</c:v>
                </c:pt>
                <c:pt idx="16">
                  <c:v>D-Na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156.31</c:v>
                </c:pt>
                <c:pt idx="1">
                  <c:v>153.16</c:v>
                </c:pt>
                <c:pt idx="2">
                  <c:v>148.81</c:v>
                </c:pt>
                <c:pt idx="3">
                  <c:v>147.74</c:v>
                </c:pt>
                <c:pt idx="4">
                  <c:v>143.5</c:v>
                </c:pt>
                <c:pt idx="5">
                  <c:v>141.35</c:v>
                </c:pt>
                <c:pt idx="6">
                  <c:v>140.66</c:v>
                </c:pt>
                <c:pt idx="7">
                  <c:v>133.47999999999999</c:v>
                </c:pt>
                <c:pt idx="8">
                  <c:v>131.63999999999999</c:v>
                </c:pt>
                <c:pt idx="9">
                  <c:v>130.6</c:v>
                </c:pt>
                <c:pt idx="10">
                  <c:v>128.24</c:v>
                </c:pt>
                <c:pt idx="11">
                  <c:v>124.55</c:v>
                </c:pt>
                <c:pt idx="12">
                  <c:v>123.15</c:v>
                </c:pt>
                <c:pt idx="13">
                  <c:v>122.85</c:v>
                </c:pt>
                <c:pt idx="14">
                  <c:v>119.53</c:v>
                </c:pt>
                <c:pt idx="15">
                  <c:v>107.09</c:v>
                </c:pt>
                <c:pt idx="16">
                  <c:v>103.6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C11-4CB6-B432-B15340BBAC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3.4{1}</c:v>
                </c:pt>
                <c:pt idx="1">
                  <c:v>3.4{7}</c:v>
                </c:pt>
                <c:pt idx="2">
                  <c:v>3.4{3}</c:v>
                </c:pt>
                <c:pt idx="3">
                  <c:v>3.3{5}</c:v>
                </c:pt>
                <c:pt idx="4">
                  <c:v>3.5{9}</c:v>
                </c:pt>
                <c:pt idx="5">
                  <c:v>3.4{5}</c:v>
                </c:pt>
                <c:pt idx="6">
                  <c:v>3.4{4}</c:v>
                </c:pt>
                <c:pt idx="7">
                  <c:v>3.7{7}</c:v>
                </c:pt>
                <c:pt idx="8">
                  <c:v>3.5{11}</c:v>
                </c:pt>
                <c:pt idx="9">
                  <c:v>3.9{1}</c:v>
                </c:pt>
                <c:pt idx="10">
                  <c:v>3.8{4}</c:v>
                </c:pt>
                <c:pt idx="11">
                  <c:v>3.5{12}</c:v>
                </c:pt>
                <c:pt idx="12">
                  <c:v>3.4{2}</c:v>
                </c:pt>
                <c:pt idx="13">
                  <c:v>3.3{1}</c:v>
                </c:pt>
                <c:pt idx="14">
                  <c:v>3.5{18}</c:v>
                </c:pt>
                <c:pt idx="15">
                  <c:v>3.3{3}</c:v>
                </c:pt>
                <c:pt idx="16">
                  <c:v>D-Na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18-CC11-4CB6-B432-B15340BBAC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3.4{1}</c:v>
                </c:pt>
                <c:pt idx="1">
                  <c:v>3.4{7}</c:v>
                </c:pt>
                <c:pt idx="2">
                  <c:v>3.4{3}</c:v>
                </c:pt>
                <c:pt idx="3">
                  <c:v>3.3{5}</c:v>
                </c:pt>
                <c:pt idx="4">
                  <c:v>3.5{9}</c:v>
                </c:pt>
                <c:pt idx="5">
                  <c:v>3.4{5}</c:v>
                </c:pt>
                <c:pt idx="6">
                  <c:v>3.4{4}</c:v>
                </c:pt>
                <c:pt idx="7">
                  <c:v>3.7{7}</c:v>
                </c:pt>
                <c:pt idx="8">
                  <c:v>3.5{11}</c:v>
                </c:pt>
                <c:pt idx="9">
                  <c:v>3.9{1}</c:v>
                </c:pt>
                <c:pt idx="10">
                  <c:v>3.8{4}</c:v>
                </c:pt>
                <c:pt idx="11">
                  <c:v>3.5{12}</c:v>
                </c:pt>
                <c:pt idx="12">
                  <c:v>3.4{2}</c:v>
                </c:pt>
                <c:pt idx="13">
                  <c:v>3.3{1}</c:v>
                </c:pt>
                <c:pt idx="14">
                  <c:v>3.5{18}</c:v>
                </c:pt>
                <c:pt idx="15">
                  <c:v>3.3{3}</c:v>
                </c:pt>
                <c:pt idx="16">
                  <c:v>D-Na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19-CC11-4CB6-B432-B15340BBAC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2644992"/>
        <c:axId val="152683648"/>
      </c:barChart>
      <c:catAx>
        <c:axId val="15264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2683648"/>
        <c:crosses val="autoZero"/>
        <c:auto val="1"/>
        <c:lblAlgn val="ctr"/>
        <c:lblOffset val="100"/>
        <c:noMultiLvlLbl val="0"/>
      </c:catAx>
      <c:valAx>
        <c:axId val="15268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644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8041609817471E-2"/>
          <c:y val="9.3448459464534492E-2"/>
          <c:w val="0.82410679230467199"/>
          <c:h val="0.731010850942318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933"/>
            </a:solidFill>
            <a:ln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47E-4657-AB2E-71D81A9EC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(1).xlsx]Лист1'!$A$3:$A$14</c:f>
              <c:strCache>
                <c:ptCount val="12"/>
                <c:pt idx="0">
                  <c:v>3.2.{ 1}</c:v>
                </c:pt>
                <c:pt idx="1">
                  <c:v>3.2.{ 2}</c:v>
                </c:pt>
                <c:pt idx="2">
                  <c:v>3.2. {3}</c:v>
                </c:pt>
                <c:pt idx="3">
                  <c:v>3.2. {4}</c:v>
                </c:pt>
                <c:pt idx="4">
                  <c:v>3.2. {5}</c:v>
                </c:pt>
                <c:pt idx="5">
                  <c:v>3.2. 6}</c:v>
                </c:pt>
                <c:pt idx="6">
                  <c:v>3.3. {1}</c:v>
                </c:pt>
                <c:pt idx="7">
                  <c:v>3.3. {2}</c:v>
                </c:pt>
                <c:pt idx="8">
                  <c:v>3.3.{3}</c:v>
                </c:pt>
                <c:pt idx="9">
                  <c:v>3.3.{4}</c:v>
                </c:pt>
                <c:pt idx="10">
                  <c:v>3.3.{5}</c:v>
                </c:pt>
                <c:pt idx="11">
                  <c:v>D-Na</c:v>
                </c:pt>
              </c:strCache>
            </c:strRef>
          </c:cat>
          <c:val>
            <c:numRef>
              <c:f>'[диаграма (1).xlsx]Лист1'!$B$3:$B$14</c:f>
              <c:numCache>
                <c:formatCode>#,##0.00</c:formatCode>
                <c:ptCount val="12"/>
                <c:pt idx="0">
                  <c:v>44.44</c:v>
                </c:pt>
                <c:pt idx="1">
                  <c:v>42.59</c:v>
                </c:pt>
                <c:pt idx="2">
                  <c:v>0</c:v>
                </c:pt>
                <c:pt idx="3">
                  <c:v>42.59</c:v>
                </c:pt>
                <c:pt idx="4">
                  <c:v>46.3</c:v>
                </c:pt>
                <c:pt idx="5">
                  <c:v>44.44</c:v>
                </c:pt>
                <c:pt idx="6">
                  <c:v>59.26</c:v>
                </c:pt>
                <c:pt idx="7">
                  <c:v>50</c:v>
                </c:pt>
                <c:pt idx="8">
                  <c:v>44.44</c:v>
                </c:pt>
                <c:pt idx="9">
                  <c:v>50</c:v>
                </c:pt>
                <c:pt idx="10">
                  <c:v>66.67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7E-4657-AB2E-71D81A9EC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23808"/>
        <c:axId val="112030080"/>
      </c:barChart>
      <c:catAx>
        <c:axId val="11202380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ru-RU" sz="900" b="0" strike="noStrike" spc="-1">
                    <a:latin typeface="Arial"/>
                  </a:rPr>
                  <a:t>СПОЛУКИ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12030080"/>
        <c:crosses val="autoZero"/>
        <c:auto val="1"/>
        <c:lblAlgn val="ctr"/>
        <c:lblOffset val="100"/>
        <c:noMultiLvlLbl val="1"/>
      </c:catAx>
      <c:valAx>
        <c:axId val="11203008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0" strike="noStrike" spc="-1">
                    <a:latin typeface="Times New Roman"/>
                  </a:defRPr>
                </a:pPr>
                <a:r>
                  <a:rPr lang="ru-RU" sz="1100" b="0" strike="noStrike" spc="-1">
                    <a:latin typeface="Times New Roman"/>
                  </a:rPr>
                  <a:t>АНТИЕКСУДАТИВНА АКТИВНІСТЬ,%</a:t>
                </a:r>
              </a:p>
            </c:rich>
          </c:tx>
          <c:layout>
            <c:manualLayout>
              <c:xMode val="edge"/>
              <c:yMode val="edge"/>
              <c:x val="2.8204507966346909E-2"/>
              <c:y val="6.7593576960825047E-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12023808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256254998286"/>
          <c:y val="5.1316576900059897E-2"/>
          <c:w val="0.74808637038729597"/>
          <c:h val="0.801216836225812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458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EE7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C22-4DF2-944E-A662D594BF83}"/>
              </c:ext>
            </c:extLst>
          </c:dPt>
          <c:dPt>
            <c:idx val="1"/>
            <c:invertIfNegative val="0"/>
            <c:bubble3D val="0"/>
            <c:spPr>
              <a:solidFill>
                <a:srgbClr val="DEE7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C22-4DF2-944E-A662D594BF83}"/>
              </c:ext>
            </c:extLst>
          </c:dPt>
          <c:dPt>
            <c:idx val="2"/>
            <c:invertIfNegative val="0"/>
            <c:bubble3D val="0"/>
            <c:spPr>
              <a:solidFill>
                <a:srgbClr val="DEE7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C22-4DF2-944E-A662D594BF83}"/>
              </c:ext>
            </c:extLst>
          </c:dPt>
          <c:dPt>
            <c:idx val="3"/>
            <c:invertIfNegative val="0"/>
            <c:bubble3D val="0"/>
            <c:spPr>
              <a:solidFill>
                <a:srgbClr val="DEE7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8C22-4DF2-944E-A662D594BF83}"/>
              </c:ext>
            </c:extLst>
          </c:dPt>
          <c:dPt>
            <c:idx val="4"/>
            <c:invertIfNegative val="0"/>
            <c:bubble3D val="0"/>
            <c:spPr>
              <a:solidFill>
                <a:srgbClr val="DEE7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8C22-4DF2-944E-A662D594BF83}"/>
              </c:ext>
            </c:extLst>
          </c:dPt>
          <c:dPt>
            <c:idx val="5"/>
            <c:invertIfNegative val="0"/>
            <c:bubble3D val="0"/>
            <c:spPr>
              <a:solidFill>
                <a:srgbClr val="DEE7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8C22-4DF2-944E-A662D594BF83}"/>
              </c:ext>
            </c:extLst>
          </c:dPt>
          <c:dPt>
            <c:idx val="6"/>
            <c:invertIfNegative val="0"/>
            <c:bubble3D val="0"/>
            <c:spPr>
              <a:solidFill>
                <a:srgbClr val="DEE7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8C22-4DF2-944E-A662D594BF8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8C22-4DF2-944E-A662D594BF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(1).xlsx]Лист2'!$A$1:$A$8</c:f>
              <c:strCache>
                <c:ptCount val="8"/>
                <c:pt idx="0">
                  <c:v>3.4.{1}</c:v>
                </c:pt>
                <c:pt idx="1">
                  <c:v> 3.4.{2} </c:v>
                </c:pt>
                <c:pt idx="2">
                  <c:v> 3.4.{3} </c:v>
                </c:pt>
                <c:pt idx="3">
                  <c:v> 3.4.{4} </c:v>
                </c:pt>
                <c:pt idx="4">
                  <c:v> 3.4.{5} </c:v>
                </c:pt>
                <c:pt idx="5">
                  <c:v>  3.4.{6} </c:v>
                </c:pt>
                <c:pt idx="6">
                  <c:v>  3.4.{7} </c:v>
                </c:pt>
                <c:pt idx="7">
                  <c:v>D-Na</c:v>
                </c:pt>
              </c:strCache>
            </c:strRef>
          </c:cat>
          <c:val>
            <c:numRef>
              <c:f>'[диаграма (1).xlsx]Лист2'!$B$1:$B$8</c:f>
              <c:numCache>
                <c:formatCode>General</c:formatCode>
                <c:ptCount val="8"/>
                <c:pt idx="0">
                  <c:v>88.88</c:v>
                </c:pt>
                <c:pt idx="1">
                  <c:v>79.62</c:v>
                </c:pt>
                <c:pt idx="2">
                  <c:v>75.92</c:v>
                </c:pt>
                <c:pt idx="3">
                  <c:v>83.33</c:v>
                </c:pt>
                <c:pt idx="4">
                  <c:v>68.52</c:v>
                </c:pt>
                <c:pt idx="5">
                  <c:v>31.48</c:v>
                </c:pt>
                <c:pt idx="6">
                  <c:v>79.63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C22-4DF2-944E-A662D594B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8200960"/>
        <c:axId val="118203136"/>
      </c:barChart>
      <c:catAx>
        <c:axId val="11820096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100" b="0" strike="noStrike" spc="-1">
                    <a:latin typeface="Times New Roman"/>
                  </a:defRPr>
                </a:pPr>
                <a:r>
                  <a:rPr lang="ru-RU" sz="1100" b="0" strike="noStrike" spc="-1">
                    <a:latin typeface="Times New Roman"/>
                  </a:rPr>
                  <a:t>СПОЛУКИ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8203136"/>
        <c:crosses val="autoZero"/>
        <c:auto val="1"/>
        <c:lblAlgn val="ctr"/>
        <c:lblOffset val="100"/>
        <c:noMultiLvlLbl val="1"/>
      </c:catAx>
      <c:valAx>
        <c:axId val="11820313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 dirty="0">
                    <a:latin typeface="Times New Roman"/>
                  </a:rPr>
                  <a:t>АНТИЕКСУДАТИВНА АКТИВНІСТЬ,%</a:t>
                </a:r>
              </a:p>
            </c:rich>
          </c:tx>
          <c:layout>
            <c:manualLayout>
              <c:xMode val="edge"/>
              <c:yMode val="edge"/>
              <c:x val="4.1257208440342807E-2"/>
              <c:y val="8.7224358051849249E-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8200960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23593185338"/>
          <c:y val="7.5399847677075402E-2"/>
          <c:w val="0.79498271453352931"/>
          <c:h val="0.72334348819497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'[диаграма (1).xlsx]Лист3'!$B$1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EC9BA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D47-4BB5-8453-ADC67EF99D51}"/>
              </c:ext>
            </c:extLst>
          </c:dPt>
          <c:dPt>
            <c:idx val="1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D47-4BB5-8453-ADC67EF99D51}"/>
              </c:ext>
            </c:extLst>
          </c:dPt>
          <c:dPt>
            <c:idx val="3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D47-4BB5-8453-ADC67EF99D51}"/>
              </c:ext>
            </c:extLst>
          </c:dPt>
          <c:dPt>
            <c:idx val="4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5D47-4BB5-8453-ADC67EF99D51}"/>
              </c:ext>
            </c:extLst>
          </c:dPt>
          <c:dPt>
            <c:idx val="6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5D47-4BB5-8453-ADC67EF99D51}"/>
              </c:ext>
            </c:extLst>
          </c:dPt>
          <c:dPt>
            <c:idx val="7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5D47-4BB5-8453-ADC67EF99D51}"/>
              </c:ext>
            </c:extLst>
          </c:dPt>
          <c:dPt>
            <c:idx val="8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5D47-4BB5-8453-ADC67EF99D51}"/>
              </c:ext>
            </c:extLst>
          </c:dPt>
          <c:dPt>
            <c:idx val="9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5D47-4BB5-8453-ADC67EF99D51}"/>
              </c:ext>
            </c:extLst>
          </c:dPt>
          <c:dPt>
            <c:idx val="10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5D47-4BB5-8453-ADC67EF99D51}"/>
              </c:ext>
            </c:extLst>
          </c:dPt>
          <c:dPt>
            <c:idx val="14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5D47-4BB5-8453-ADC67EF99D51}"/>
              </c:ext>
            </c:extLst>
          </c:dPt>
          <c:dPt>
            <c:idx val="15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5D47-4BB5-8453-ADC67EF99D51}"/>
              </c:ext>
            </c:extLst>
          </c:dPt>
          <c:dPt>
            <c:idx val="16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5D47-4BB5-8453-ADC67EF99D51}"/>
              </c:ext>
            </c:extLst>
          </c:dPt>
          <c:dPt>
            <c:idx val="17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5D47-4BB5-8453-ADC67EF99D51}"/>
              </c:ext>
            </c:extLst>
          </c:dPt>
          <c:dPt>
            <c:idx val="18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5D47-4BB5-8453-ADC67EF99D51}"/>
              </c:ext>
            </c:extLst>
          </c:dPt>
          <c:dPt>
            <c:idx val="19"/>
            <c:invertIfNegative val="0"/>
            <c:bubble3D val="0"/>
            <c:spPr>
              <a:solidFill>
                <a:srgbClr val="BF81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5D47-4BB5-8453-ADC67EF99D51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5D47-4BB5-8453-ADC67EF99D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(1).xlsx]Лист3'!$A$2:$A$22</c:f>
              <c:strCache>
                <c:ptCount val="21"/>
                <c:pt idx="0">
                  <c:v>3.5. {2}</c:v>
                </c:pt>
                <c:pt idx="1">
                  <c:v>3.5. {3}</c:v>
                </c:pt>
                <c:pt idx="2">
                  <c:v>3.5. {4}</c:v>
                </c:pt>
                <c:pt idx="3">
                  <c:v>3.5. {5}</c:v>
                </c:pt>
                <c:pt idx="4">
                  <c:v>3.5. {6}</c:v>
                </c:pt>
                <c:pt idx="5">
                  <c:v>3.5. {7}</c:v>
                </c:pt>
                <c:pt idx="6">
                  <c:v>3.5. {8}</c:v>
                </c:pt>
                <c:pt idx="7">
                  <c:v>3.5. {9}</c:v>
                </c:pt>
                <c:pt idx="8">
                  <c:v>3.5. {10}</c:v>
                </c:pt>
                <c:pt idx="9">
                  <c:v>3.5. {11}</c:v>
                </c:pt>
                <c:pt idx="10">
                  <c:v>3.5. {12}</c:v>
                </c:pt>
                <c:pt idx="11">
                  <c:v>3.5. {13}</c:v>
                </c:pt>
                <c:pt idx="12">
                  <c:v>3.5. {14}</c:v>
                </c:pt>
                <c:pt idx="13">
                  <c:v>3.5. {15}</c:v>
                </c:pt>
                <c:pt idx="14">
                  <c:v>3.5. {16}</c:v>
                </c:pt>
                <c:pt idx="15">
                  <c:v>3.5. {17}</c:v>
                </c:pt>
                <c:pt idx="16">
                  <c:v>3.5. {18}</c:v>
                </c:pt>
                <c:pt idx="17">
                  <c:v>3.5. {19}</c:v>
                </c:pt>
                <c:pt idx="18">
                  <c:v>3.5. {20}</c:v>
                </c:pt>
                <c:pt idx="19">
                  <c:v>3.5. {21}</c:v>
                </c:pt>
                <c:pt idx="20">
                  <c:v>D-Na</c:v>
                </c:pt>
              </c:strCache>
            </c:strRef>
          </c:cat>
          <c:val>
            <c:numRef>
              <c:f>'[диаграма (1).xlsx]Лист3'!$B$2:$B$22</c:f>
              <c:numCache>
                <c:formatCode>General</c:formatCode>
                <c:ptCount val="21"/>
                <c:pt idx="0">
                  <c:v>44</c:v>
                </c:pt>
                <c:pt idx="1">
                  <c:v>16.7</c:v>
                </c:pt>
                <c:pt idx="2">
                  <c:v>0</c:v>
                </c:pt>
                <c:pt idx="3">
                  <c:v>11</c:v>
                </c:pt>
                <c:pt idx="4">
                  <c:v>50</c:v>
                </c:pt>
                <c:pt idx="5">
                  <c:v>0</c:v>
                </c:pt>
                <c:pt idx="6">
                  <c:v>33.299999999999997</c:v>
                </c:pt>
                <c:pt idx="7">
                  <c:v>55.5</c:v>
                </c:pt>
                <c:pt idx="8">
                  <c:v>9.1</c:v>
                </c:pt>
                <c:pt idx="9">
                  <c:v>70.3</c:v>
                </c:pt>
                <c:pt idx="10">
                  <c:v>81.5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61.1</c:v>
                </c:pt>
                <c:pt idx="15">
                  <c:v>38.9</c:v>
                </c:pt>
                <c:pt idx="16">
                  <c:v>53</c:v>
                </c:pt>
                <c:pt idx="17">
                  <c:v>62.9</c:v>
                </c:pt>
                <c:pt idx="18">
                  <c:v>37</c:v>
                </c:pt>
                <c:pt idx="19">
                  <c:v>38.799999999999997</c:v>
                </c:pt>
                <c:pt idx="2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D47-4BB5-8453-ADC67EF99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781632"/>
        <c:axId val="117783552"/>
      </c:barChart>
      <c:catAx>
        <c:axId val="11778163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ru-RU" sz="900" b="0" strike="noStrike" spc="-1">
                    <a:latin typeface="Arial"/>
                  </a:rPr>
                  <a:t>СПОЛУКИ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7783552"/>
        <c:crosses val="autoZero"/>
        <c:auto val="1"/>
        <c:lblAlgn val="ctr"/>
        <c:lblOffset val="100"/>
        <c:noMultiLvlLbl val="1"/>
      </c:catAx>
      <c:valAx>
        <c:axId val="117783552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АНТИЕКСУДАТИВНА АКТИВНІСТЬ, %</a:t>
                </a:r>
              </a:p>
            </c:rich>
          </c:tx>
          <c:layout>
            <c:manualLayout>
              <c:xMode val="edge"/>
              <c:yMode val="edge"/>
              <c:x val="2.6550594398774097E-2"/>
              <c:y val="0.1831529821094378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7781632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14896769732"/>
          <c:y val="7.2934669892844806E-2"/>
          <c:w val="0.79413217425664295"/>
          <c:h val="0.7193225025924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586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0EC-4C81-94B0-F0F05A9A807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0EC-4C81-94B0-F0F05A9A80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(1).xlsx]Лист4'!$A$1:$A$8</c:f>
              <c:strCache>
                <c:ptCount val="8"/>
                <c:pt idx="0">
                  <c:v>3.7.{1}</c:v>
                </c:pt>
                <c:pt idx="1">
                  <c:v>3.7.{2}</c:v>
                </c:pt>
                <c:pt idx="2">
                  <c:v>3.7.{3}</c:v>
                </c:pt>
                <c:pt idx="3">
                  <c:v>3.7.{4}</c:v>
                </c:pt>
                <c:pt idx="4">
                  <c:v>3.7.{5}</c:v>
                </c:pt>
                <c:pt idx="5">
                  <c:v>3.7.{6}</c:v>
                </c:pt>
                <c:pt idx="6">
                  <c:v>3.7.{7}</c:v>
                </c:pt>
                <c:pt idx="7">
                  <c:v>D-Na</c:v>
                </c:pt>
              </c:strCache>
            </c:strRef>
          </c:cat>
          <c:val>
            <c:numRef>
              <c:f>'[диаграма (1).xlsx]Лист4'!$B$1:$B$8</c:f>
              <c:numCache>
                <c:formatCode>General</c:formatCode>
                <c:ptCount val="8"/>
                <c:pt idx="0">
                  <c:v>48.15</c:v>
                </c:pt>
                <c:pt idx="1">
                  <c:v>66.67</c:v>
                </c:pt>
                <c:pt idx="2">
                  <c:v>44.44</c:v>
                </c:pt>
                <c:pt idx="3">
                  <c:v>14.81</c:v>
                </c:pt>
                <c:pt idx="4">
                  <c:v>53.7</c:v>
                </c:pt>
                <c:pt idx="5">
                  <c:v>37.04</c:v>
                </c:pt>
                <c:pt idx="6">
                  <c:v>70.37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EC-4C81-94B0-F0F05A9A8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266496"/>
        <c:axId val="118276864"/>
      </c:barChart>
      <c:catAx>
        <c:axId val="11826649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ru-RU" sz="900" b="0" strike="noStrike" spc="-1">
                    <a:latin typeface="Arial"/>
                  </a:rPr>
                  <a:t>СПОЛУКИ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8276864"/>
        <c:crosses val="autoZero"/>
        <c:auto val="1"/>
        <c:lblAlgn val="ctr"/>
        <c:lblOffset val="100"/>
        <c:noMultiLvlLbl val="1"/>
      </c:catAx>
      <c:valAx>
        <c:axId val="11827686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АНТИЕКСУДАТИВНА АКТИВНІСТЬ, %</a:t>
                </a:r>
              </a:p>
            </c:rich>
          </c:tx>
          <c:layout>
            <c:manualLayout>
              <c:xMode val="edge"/>
              <c:yMode val="edge"/>
              <c:x val="1.6794535298472306E-3"/>
              <c:y val="9.4249106245896067E-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8266496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33215360275092E-2"/>
          <c:y val="1.8272818878518095E-2"/>
          <c:w val="0.88951210366996802"/>
          <c:h val="0.79392013708430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F0-4704-8E28-DD46A53ADFE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F0-4704-8E28-DD46A53ADFED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2F0-4704-8E28-DD46A53ADFED}"/>
              </c:ext>
            </c:extLst>
          </c:dPt>
          <c:dLbls>
            <c:dLbl>
              <c:idx val="8"/>
              <c:layout>
                <c:manualLayout>
                  <c:x val="-2.1680216802168022E-2"/>
                  <c:y val="0.120759498675423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5D-48FD-950D-9BE2A2A2EB44}"/>
                </c:ext>
              </c:extLst>
            </c:dLbl>
            <c:dLbl>
              <c:idx val="9"/>
              <c:layout>
                <c:manualLayout>
                  <c:x val="1.3721185510428101E-2"/>
                  <c:y val="9.53364463227031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F0-4704-8E28-DD46A53AD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800000"/>
              <a:lstStyle/>
              <a:p>
                <a:pPr>
                  <a:defRPr sz="1050" b="0" strike="noStrike" spc="-1"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(1).xlsx]Лист5'!$A$1:$A$25</c:f>
              <c:strCache>
                <c:ptCount val="25"/>
                <c:pt idx="0">
                  <c:v>3.8.{1}</c:v>
                </c:pt>
                <c:pt idx="1">
                  <c:v>3.8.{ 2}</c:v>
                </c:pt>
                <c:pt idx="2">
                  <c:v>3.8.{3}</c:v>
                </c:pt>
                <c:pt idx="3">
                  <c:v>3.8.{4}</c:v>
                </c:pt>
                <c:pt idx="4">
                  <c:v>3.8.{5}</c:v>
                </c:pt>
                <c:pt idx="5">
                  <c:v>3.8.{6}</c:v>
                </c:pt>
                <c:pt idx="6">
                  <c:v>3.8.{7}</c:v>
                </c:pt>
                <c:pt idx="7">
                  <c:v>3.8.{8}</c:v>
                </c:pt>
                <c:pt idx="8">
                  <c:v>3.8.{9}</c:v>
                </c:pt>
                <c:pt idx="9">
                  <c:v>3.8.{10}</c:v>
                </c:pt>
                <c:pt idx="10">
                  <c:v>3.8.{11}</c:v>
                </c:pt>
                <c:pt idx="11">
                  <c:v>3.8.{12}</c:v>
                </c:pt>
                <c:pt idx="12">
                  <c:v>3.8.{13}</c:v>
                </c:pt>
                <c:pt idx="13">
                  <c:v>3.8.{14}</c:v>
                </c:pt>
                <c:pt idx="14">
                  <c:v>3.8.{15}</c:v>
                </c:pt>
                <c:pt idx="15">
                  <c:v>3.8.{16}</c:v>
                </c:pt>
                <c:pt idx="16">
                  <c:v>3.8.{17}</c:v>
                </c:pt>
                <c:pt idx="17">
                  <c:v>3.8.{18}</c:v>
                </c:pt>
                <c:pt idx="18">
                  <c:v>3.8.{19}</c:v>
                </c:pt>
                <c:pt idx="19">
                  <c:v>3.8.{20}</c:v>
                </c:pt>
                <c:pt idx="20">
                  <c:v>3.8.{21}</c:v>
                </c:pt>
                <c:pt idx="21">
                  <c:v>3.8.{22}</c:v>
                </c:pt>
                <c:pt idx="22">
                  <c:v>3.8.{23}</c:v>
                </c:pt>
                <c:pt idx="23">
                  <c:v>3.8.{24}</c:v>
                </c:pt>
                <c:pt idx="24">
                  <c:v>D-Na</c:v>
                </c:pt>
              </c:strCache>
            </c:strRef>
          </c:cat>
          <c:val>
            <c:numRef>
              <c:f>'[диаграма (1).xlsx]Лист5'!$B$1:$B$25</c:f>
              <c:numCache>
                <c:formatCode>General</c:formatCode>
                <c:ptCount val="25"/>
                <c:pt idx="0">
                  <c:v>44.44</c:v>
                </c:pt>
                <c:pt idx="1">
                  <c:v>0</c:v>
                </c:pt>
                <c:pt idx="2">
                  <c:v>0</c:v>
                </c:pt>
                <c:pt idx="3">
                  <c:v>44.44</c:v>
                </c:pt>
                <c:pt idx="4">
                  <c:v>38.89</c:v>
                </c:pt>
                <c:pt idx="5">
                  <c:v>38.89</c:v>
                </c:pt>
                <c:pt idx="6">
                  <c:v>27.78</c:v>
                </c:pt>
                <c:pt idx="7">
                  <c:v>20.37</c:v>
                </c:pt>
                <c:pt idx="8">
                  <c:v>61.11</c:v>
                </c:pt>
                <c:pt idx="9">
                  <c:v>55.55</c:v>
                </c:pt>
                <c:pt idx="10">
                  <c:v>24.07</c:v>
                </c:pt>
                <c:pt idx="11">
                  <c:v>22.22</c:v>
                </c:pt>
                <c:pt idx="12">
                  <c:v>16.600000000000001</c:v>
                </c:pt>
                <c:pt idx="13">
                  <c:v>16.7</c:v>
                </c:pt>
                <c:pt idx="14">
                  <c:v>51.85</c:v>
                </c:pt>
                <c:pt idx="15">
                  <c:v>40.74</c:v>
                </c:pt>
                <c:pt idx="16">
                  <c:v>31.48</c:v>
                </c:pt>
                <c:pt idx="17">
                  <c:v>31.5</c:v>
                </c:pt>
                <c:pt idx="18">
                  <c:v>29.62</c:v>
                </c:pt>
                <c:pt idx="19">
                  <c:v>35.18</c:v>
                </c:pt>
                <c:pt idx="20">
                  <c:v>48.14</c:v>
                </c:pt>
                <c:pt idx="21">
                  <c:v>35.18</c:v>
                </c:pt>
                <c:pt idx="22">
                  <c:v>20.37</c:v>
                </c:pt>
                <c:pt idx="23">
                  <c:v>12.96</c:v>
                </c:pt>
                <c:pt idx="2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0-4704-8E28-DD46A53AD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302400"/>
        <c:axId val="119308672"/>
      </c:barChart>
      <c:catAx>
        <c:axId val="11930240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ru-RU" sz="900" b="0" strike="noStrike" spc="-1">
                    <a:latin typeface="Arial"/>
                  </a:rPr>
                  <a:t>СПОЛУКИ
</a:t>
                </a:r>
              </a:p>
            </c:rich>
          </c:tx>
          <c:layout>
            <c:manualLayout>
              <c:xMode val="edge"/>
              <c:yMode val="edge"/>
              <c:x val="0.91417548416204075"/>
              <c:y val="0.9245135526638780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9308672"/>
        <c:crosses val="autoZero"/>
        <c:auto val="1"/>
        <c:lblAlgn val="ctr"/>
        <c:lblOffset val="100"/>
        <c:noMultiLvlLbl val="1"/>
      </c:catAx>
      <c:valAx>
        <c:axId val="119308672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 dirty="0">
                    <a:latin typeface="Times New Roman"/>
                  </a:rPr>
                  <a:t>АНТИЕКСУДАТИВНА АКТИВНІСТЬ, %</a:t>
                </a:r>
              </a:p>
            </c:rich>
          </c:tx>
          <c:layout>
            <c:manualLayout>
              <c:xMode val="edge"/>
              <c:yMode val="edge"/>
              <c:x val="1.1753978063389715E-2"/>
              <c:y val="0.1664892140948805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9302400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3181921001326"/>
          <c:y val="5.3980582637727599E-2"/>
          <c:w val="0.83832161472773647"/>
          <c:h val="0.71236469719604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0938A"/>
            </a:solidFill>
            <a:ln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53A-4204-B904-97C6EA2E06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АнА(1).xlsx]Лист1'!$A$1:$A$12</c:f>
              <c:strCache>
                <c:ptCount val="12"/>
                <c:pt idx="0">
                  <c:v>3.2.{ 1}</c:v>
                </c:pt>
                <c:pt idx="1">
                  <c:v>3.2.{ 2}</c:v>
                </c:pt>
                <c:pt idx="2">
                  <c:v>3.2. {3}</c:v>
                </c:pt>
                <c:pt idx="3">
                  <c:v>3.2. {4}</c:v>
                </c:pt>
                <c:pt idx="4">
                  <c:v>3.2. {5}</c:v>
                </c:pt>
                <c:pt idx="5">
                  <c:v>3.2. 6}</c:v>
                </c:pt>
                <c:pt idx="6">
                  <c:v>3.3. {1}</c:v>
                </c:pt>
                <c:pt idx="7">
                  <c:v>3.3. {2}</c:v>
                </c:pt>
                <c:pt idx="8">
                  <c:v>3.3.{3}</c:v>
                </c:pt>
                <c:pt idx="9">
                  <c:v>3.3.{4}</c:v>
                </c:pt>
                <c:pt idx="10">
                  <c:v>3.3.{5}</c:v>
                </c:pt>
                <c:pt idx="11">
                  <c:v>D-Na</c:v>
                </c:pt>
              </c:strCache>
            </c:strRef>
          </c:cat>
          <c:val>
            <c:numRef>
              <c:f>'[диаграма АнА(1).xlsx]Лист1'!$B$1:$B$12</c:f>
              <c:numCache>
                <c:formatCode>General</c:formatCode>
                <c:ptCount val="12"/>
                <c:pt idx="0">
                  <c:v>42.41</c:v>
                </c:pt>
                <c:pt idx="1">
                  <c:v>68.88</c:v>
                </c:pt>
                <c:pt idx="2">
                  <c:v>48.83</c:v>
                </c:pt>
                <c:pt idx="3">
                  <c:v>52.839999999999996</c:v>
                </c:pt>
                <c:pt idx="4">
                  <c:v>23.64</c:v>
                </c:pt>
                <c:pt idx="5">
                  <c:v>50.75</c:v>
                </c:pt>
                <c:pt idx="6">
                  <c:v>63.59</c:v>
                </c:pt>
                <c:pt idx="7">
                  <c:v>45.14</c:v>
                </c:pt>
                <c:pt idx="8">
                  <c:v>62.65</c:v>
                </c:pt>
                <c:pt idx="9">
                  <c:v>22.9</c:v>
                </c:pt>
                <c:pt idx="10">
                  <c:v>81.069999999999993</c:v>
                </c:pt>
                <c:pt idx="11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A-4204-B904-97C6EA2E0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76192"/>
        <c:axId val="118778112"/>
      </c:barChart>
      <c:catAx>
        <c:axId val="11877619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ru-RU" sz="900" b="0" strike="noStrike" spc="-1">
                    <a:latin typeface="Arial"/>
                  </a:rPr>
                  <a:t>СПОЛУКИ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18778112"/>
        <c:crosses val="autoZero"/>
        <c:auto val="1"/>
        <c:lblAlgn val="ctr"/>
        <c:lblOffset val="100"/>
        <c:noMultiLvlLbl val="1"/>
      </c:catAx>
      <c:valAx>
        <c:axId val="11877811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АНАЛГЕТИЧНА</a:t>
                </a:r>
                <a:r>
                  <a:rPr lang="ru-RU" sz="1000" b="0" strike="noStrike" spc="-1" baseline="0">
                    <a:latin typeface="Times New Roman"/>
                  </a:rPr>
                  <a:t> </a:t>
                </a:r>
                <a:r>
                  <a:rPr lang="ru-RU" sz="1000" b="0" strike="noStrike" spc="-1">
                    <a:latin typeface="Times New Roman"/>
                  </a:rPr>
                  <a:t> АКТИВНІСТЬ, %</a:t>
                </a:r>
              </a:p>
            </c:rich>
          </c:tx>
          <c:layout>
            <c:manualLayout>
              <c:xMode val="edge"/>
              <c:yMode val="edge"/>
              <c:x val="1.6888903686193561E-2"/>
              <c:y val="6.7342194409652625E-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1877619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0C2CD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5D1-401F-A984-5D6DD74756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АнА(1).xlsx]Лист2'!$A$1:$A$8</c:f>
              <c:strCache>
                <c:ptCount val="8"/>
                <c:pt idx="0">
                  <c:v>3.4.{1}</c:v>
                </c:pt>
                <c:pt idx="1">
                  <c:v> 3.4.{2} </c:v>
                </c:pt>
                <c:pt idx="2">
                  <c:v> 3.4.{3} </c:v>
                </c:pt>
                <c:pt idx="3">
                  <c:v> 3.4.{4} </c:v>
                </c:pt>
                <c:pt idx="4">
                  <c:v> 3.4.{5} </c:v>
                </c:pt>
                <c:pt idx="5">
                  <c:v>  3.4.{6} </c:v>
                </c:pt>
                <c:pt idx="6">
                  <c:v>  3.4.{7} </c:v>
                </c:pt>
                <c:pt idx="7">
                  <c:v>D-Na</c:v>
                </c:pt>
              </c:strCache>
            </c:strRef>
          </c:cat>
          <c:val>
            <c:numRef>
              <c:f>'[диаграма АнА(1).xlsx]Лист2'!$B$1:$B$8</c:f>
              <c:numCache>
                <c:formatCode>General</c:formatCode>
                <c:ptCount val="8"/>
                <c:pt idx="0">
                  <c:v>67.430000000000007</c:v>
                </c:pt>
                <c:pt idx="1">
                  <c:v>43.53</c:v>
                </c:pt>
                <c:pt idx="2">
                  <c:v>72.89</c:v>
                </c:pt>
                <c:pt idx="3">
                  <c:v>57.33</c:v>
                </c:pt>
                <c:pt idx="4">
                  <c:v>72.73</c:v>
                </c:pt>
                <c:pt idx="5">
                  <c:v>36.349999999999994</c:v>
                </c:pt>
                <c:pt idx="6">
                  <c:v>73.53</c:v>
                </c:pt>
                <c:pt idx="7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1-401F-A984-5D6DD7475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346688"/>
        <c:axId val="119348608"/>
      </c:barChart>
      <c:catAx>
        <c:axId val="11934668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СПОЛУКИ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9348608"/>
        <c:crosses val="autoZero"/>
        <c:auto val="1"/>
        <c:lblAlgn val="ctr"/>
        <c:lblOffset val="100"/>
        <c:noMultiLvlLbl val="1"/>
      </c:catAx>
      <c:valAx>
        <c:axId val="119348608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АНАЛГЕТИЧНА АКТИВНІСТЬ,%</a:t>
                </a:r>
              </a:p>
            </c:rich>
          </c:tx>
          <c:overlay val="0"/>
          <c:spPr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9346688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789338130486"/>
          <c:y val="0.16522730331887459"/>
          <c:w val="0.84316303531179504"/>
          <c:h val="0.66451756336149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D8CE"/>
            </a:solidFill>
            <a:ln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153-462D-8C06-67F37D1146E3}"/>
              </c:ext>
            </c:extLst>
          </c:dPt>
          <c:dLbls>
            <c:dLbl>
              <c:idx val="16"/>
              <c:layout>
                <c:manualLayout>
                  <c:x val="-1.8726530321350281E-2"/>
                  <c:y val="6.9334712745336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4.6363920099875146E-2"/>
                      <c:h val="7.83674652879825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53-462D-8C06-67F37D114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1" strike="noStrike" spc="-1"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'[диаграма АнА(1).xlsx]Лист3'!$A$1:$A$22</c:f>
              <c:strCache>
                <c:ptCount val="22"/>
                <c:pt idx="0">
                  <c:v>3.5. {1}</c:v>
                </c:pt>
                <c:pt idx="1">
                  <c:v>3.5. {2}</c:v>
                </c:pt>
                <c:pt idx="2">
                  <c:v>3.5. {3}</c:v>
                </c:pt>
                <c:pt idx="3">
                  <c:v>3.5. {4}</c:v>
                </c:pt>
                <c:pt idx="4">
                  <c:v>3.5. {5}</c:v>
                </c:pt>
                <c:pt idx="5">
                  <c:v>3.5. {6}</c:v>
                </c:pt>
                <c:pt idx="6">
                  <c:v>3.5. {7}</c:v>
                </c:pt>
                <c:pt idx="7">
                  <c:v>3.5. {8}</c:v>
                </c:pt>
                <c:pt idx="8">
                  <c:v>3.5. {9}</c:v>
                </c:pt>
                <c:pt idx="9">
                  <c:v>3.5. {10}</c:v>
                </c:pt>
                <c:pt idx="10">
                  <c:v>3.5. {11}</c:v>
                </c:pt>
                <c:pt idx="11">
                  <c:v>3.5. {12}</c:v>
                </c:pt>
                <c:pt idx="12">
                  <c:v>3.5. {13}</c:v>
                </c:pt>
                <c:pt idx="13">
                  <c:v>3.5. {14}</c:v>
                </c:pt>
                <c:pt idx="14">
                  <c:v>3.5. {15}</c:v>
                </c:pt>
                <c:pt idx="15">
                  <c:v>3.5. {16}</c:v>
                </c:pt>
                <c:pt idx="16">
                  <c:v>3.5. {17}</c:v>
                </c:pt>
                <c:pt idx="17">
                  <c:v>3.5. {18}</c:v>
                </c:pt>
                <c:pt idx="18">
                  <c:v>3.5. {19}</c:v>
                </c:pt>
                <c:pt idx="19">
                  <c:v>3.5. {20}</c:v>
                </c:pt>
                <c:pt idx="20">
                  <c:v>3.5. {21}</c:v>
                </c:pt>
                <c:pt idx="21">
                  <c:v>D-Na</c:v>
                </c:pt>
              </c:strCache>
            </c:strRef>
          </c:cat>
          <c:val>
            <c:numRef>
              <c:f>'[диаграма АнА(1).xlsx]Лист3'!$B$1:$B$22</c:f>
              <c:numCache>
                <c:formatCode>General</c:formatCode>
                <c:ptCount val="22"/>
                <c:pt idx="0">
                  <c:v>36.700000000000003</c:v>
                </c:pt>
                <c:pt idx="1">
                  <c:v>50.620000000000005</c:v>
                </c:pt>
                <c:pt idx="2">
                  <c:v>54.42</c:v>
                </c:pt>
                <c:pt idx="3">
                  <c:v>59.6</c:v>
                </c:pt>
                <c:pt idx="4">
                  <c:v>63.260000000000005</c:v>
                </c:pt>
                <c:pt idx="5">
                  <c:v>0</c:v>
                </c:pt>
                <c:pt idx="6">
                  <c:v>39.839999999999996</c:v>
                </c:pt>
                <c:pt idx="7">
                  <c:v>57.33</c:v>
                </c:pt>
                <c:pt idx="8">
                  <c:v>88</c:v>
                </c:pt>
                <c:pt idx="9">
                  <c:v>44.3</c:v>
                </c:pt>
                <c:pt idx="10">
                  <c:v>61.339999999999996</c:v>
                </c:pt>
                <c:pt idx="11">
                  <c:v>43.05</c:v>
                </c:pt>
                <c:pt idx="12">
                  <c:v>48.879999999999995</c:v>
                </c:pt>
                <c:pt idx="13">
                  <c:v>0</c:v>
                </c:pt>
                <c:pt idx="14">
                  <c:v>40</c:v>
                </c:pt>
                <c:pt idx="15">
                  <c:v>51.87</c:v>
                </c:pt>
                <c:pt idx="16">
                  <c:v>83.8</c:v>
                </c:pt>
                <c:pt idx="17">
                  <c:v>65.83</c:v>
                </c:pt>
                <c:pt idx="18">
                  <c:v>34.870000000000005</c:v>
                </c:pt>
                <c:pt idx="19">
                  <c:v>72.239999999999995</c:v>
                </c:pt>
                <c:pt idx="20">
                  <c:v>44.98</c:v>
                </c:pt>
                <c:pt idx="21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53-462D-8C06-67F37D114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681024"/>
        <c:axId val="119682944"/>
      </c:barChart>
      <c:catAx>
        <c:axId val="11968102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СПОЛУКИ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9682944"/>
        <c:crosses val="autoZero"/>
        <c:auto val="1"/>
        <c:lblAlgn val="ctr"/>
        <c:lblOffset val="100"/>
        <c:noMultiLvlLbl val="1"/>
      </c:catAx>
      <c:valAx>
        <c:axId val="11968294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strike="noStrike" spc="-1">
                    <a:latin typeface="Times New Roman"/>
                  </a:defRPr>
                </a:pPr>
                <a:r>
                  <a:rPr lang="ru-RU" sz="1000" b="0" strike="noStrike" spc="-1">
                    <a:latin typeface="Times New Roman"/>
                  </a:rPr>
                  <a:t>АНАЛГЕТИЧНА АКТИВНІСТЬ,%</a:t>
                </a:r>
              </a:p>
            </c:rich>
          </c:tx>
          <c:layout>
            <c:manualLayout>
              <c:xMode val="edge"/>
              <c:yMode val="edge"/>
              <c:x val="5.1032911616385034E-2"/>
              <c:y val="0.28722107762472915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19681024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0.40654</cdr:x>
      <cdr:y>0.05612</cdr:y>
    </cdr:from>
    <cdr:to>
      <cdr:x>0.97424</cdr:x>
      <cdr:y>0.3385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7909" y="181738"/>
          <a:ext cx="2133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0.08363</cdr:x>
      <cdr:y>0.12886</cdr:y>
    </cdr:from>
    <cdr:to>
      <cdr:x>0.32693</cdr:x>
      <cdr:y>0.41124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4311" y="4172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0.18492</cdr:x>
      <cdr:y>0.18471</cdr:y>
    </cdr:from>
    <cdr:to>
      <cdr:x>1</cdr:x>
      <cdr:y>0.34344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4989" y="598141"/>
          <a:ext cx="3063329" cy="513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FF0000"/>
              </a:solidFill>
            </a:rPr>
            <a:t>45 % </a:t>
          </a:r>
          <a:r>
            <a:rPr lang="ru-RU" sz="2400" b="1" dirty="0" err="1">
              <a:solidFill>
                <a:srgbClr val="FF0000"/>
              </a:solidFill>
            </a:rPr>
            <a:t>випа</a:t>
          </a:r>
          <a:r>
            <a:rPr lang="uk-UA" sz="2400" b="1" dirty="0" err="1">
              <a:solidFill>
                <a:srgbClr val="FF0000"/>
              </a:solidFill>
            </a:rPr>
            <a:t>дків</a:t>
          </a:r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0.8673</cdr:x>
      <cdr:y>0.90934</cdr:y>
    </cdr:from>
    <cdr:to>
      <cdr:x>1</cdr:x>
      <cdr:y>0.97993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5499100" y="4171950"/>
          <a:ext cx="8413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СПОЛУКИ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0.63183</cdr:x>
      <cdr:y>0.92631</cdr:y>
    </cdr:from>
    <cdr:to>
      <cdr:x>0.86912</cdr:x>
      <cdr:y>0.98961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F2B407A-7313-4AA7-B668-EB9828EEE0FD}"/>
            </a:ext>
          </a:extLst>
        </cdr:cNvPr>
        <cdr:cNvSpPr txBox="1"/>
      </cdr:nvSpPr>
      <cdr:spPr>
        <a:xfrm xmlns:a="http://schemas.openxmlformats.org/drawingml/2006/main">
          <a:off x="3238116" y="4053589"/>
          <a:ext cx="121609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200" dirty="0"/>
            <a:t>Шифри </a:t>
          </a:r>
          <a:r>
            <a:rPr lang="uk-UA" sz="1200" dirty="0" err="1"/>
            <a:t>сполук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0.36752</cdr:y>
    </cdr:from>
    <cdr:to>
      <cdr:x>0.05777</cdr:x>
      <cdr:y>0.79631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DD0CEFA1-858A-4D76-8C74-23E445673E91}"/>
            </a:ext>
          </a:extLst>
        </cdr:cNvPr>
        <cdr:cNvSpPr txBox="1"/>
      </cdr:nvSpPr>
      <cdr:spPr>
        <a:xfrm xmlns:a="http://schemas.openxmlformats.org/drawingml/2006/main" rot="16200000">
          <a:off x="-966818" y="2836856"/>
          <a:ext cx="2217260" cy="3443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dirty="0" err="1"/>
            <a:t>АеА</a:t>
          </a:r>
          <a:r>
            <a:rPr lang="uk-UA" dirty="0"/>
            <a:t> у відсотках, %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B203D-0BBF-426D-9304-9F895DAB407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4DB15-03D0-4503-B821-218C817A8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40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402BF-39B4-4AB9-8AC2-18E3DF494BCB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54E8-03FC-4E41-B9C7-524A17E64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18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54E8-03FC-4E41-B9C7-524A17E64A5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3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5175A-9C6E-4D49-9EC1-204B3900F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AFB520-E092-4745-A8CC-D38598290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25" indent="0" algn="ctr">
              <a:buNone/>
              <a:defRPr sz="2001"/>
            </a:lvl2pPr>
            <a:lvl3pPr marL="914449" indent="0" algn="ctr">
              <a:buNone/>
              <a:defRPr sz="1800"/>
            </a:lvl3pPr>
            <a:lvl4pPr marL="1371674" indent="0" algn="ctr">
              <a:buNone/>
              <a:defRPr sz="1600"/>
            </a:lvl4pPr>
            <a:lvl5pPr marL="1828897" indent="0" algn="ctr">
              <a:buNone/>
              <a:defRPr sz="1600"/>
            </a:lvl5pPr>
            <a:lvl6pPr marL="2286122" indent="0" algn="ctr">
              <a:buNone/>
              <a:defRPr sz="1600"/>
            </a:lvl6pPr>
            <a:lvl7pPr marL="2743346" indent="0" algn="ctr">
              <a:buNone/>
              <a:defRPr sz="1600"/>
            </a:lvl7pPr>
            <a:lvl8pPr marL="3200571" indent="0" algn="ctr">
              <a:buNone/>
              <a:defRPr sz="1600"/>
            </a:lvl8pPr>
            <a:lvl9pPr marL="365779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7E576-1F02-484A-8505-D993485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781B-F6D2-484E-9299-41A93BB12D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9725-927D-4788-A6D1-A919A0C3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A0915-A881-41BF-B88F-E3A4B72D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41384-1750-4F19-AD5C-393233FC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8EB21-7527-47AA-8B09-BF10AC677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9A1E5-3074-46F6-AFC0-D85BD7BF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77EE-D140-4D12-94EC-B50AE0C32C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B318C-66D8-4350-84A8-45DFAEDE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6C46E-1FF7-4EA3-B2BC-9266E791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FC45B6-44FB-4C94-B6E5-58274EB9E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8384FA-A935-4C6F-A890-23953E8D9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BA572-A3BD-4AB6-A50C-7B209E12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ACA-190E-42A0-925C-F445C460FD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BBD62-8D7B-4469-A2CC-04007E3F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A97F1-F921-4031-9CB1-5CE7D2AD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7807C-FBDC-4D07-9D29-CA7D0168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BFC25-5CD6-42DF-8331-2DAE2E32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B94B1-5338-4FB9-84B1-9A6032A7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7DA5-97C6-4E6E-8281-28E7C097DE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52A8EC-C705-4A58-95A5-32E66703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8439F-4427-4210-81B2-914BDF6A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2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44668-9408-4F2E-A0B3-698CE25C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B538B8-F5C7-4083-AE6A-7E1FE12FF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25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4E318-B48B-4D17-99B9-3C9FAAD3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C2FB-6711-487E-9527-D81EDC822A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9A4FF-5EBE-49C0-80A8-356DD387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17D4B-8304-4BD0-8579-7D361F21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2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14AD5-8FEA-47A7-81B4-AD14A27B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C2715-7DB7-40A8-B8B3-CE3B567EA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9DA01B-6A4A-47CB-9B8C-0E55FA33A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6E7B20-5234-449F-802E-8159487D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D6D2-394D-479E-B6ED-503216EDBF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B65477-74A9-4067-A2BC-2F0874E9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B186DE-6163-44D1-8675-19CA04AF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8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ED5EB-5887-4FE5-A5B7-2FB8ACDF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56AC4D-D98F-4A5B-B321-C0C1CA66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25" indent="0">
              <a:buNone/>
              <a:defRPr sz="2001" b="1"/>
            </a:lvl2pPr>
            <a:lvl3pPr marL="914449" indent="0">
              <a:buNone/>
              <a:defRPr sz="1800" b="1"/>
            </a:lvl3pPr>
            <a:lvl4pPr marL="1371674" indent="0">
              <a:buNone/>
              <a:defRPr sz="1600" b="1"/>
            </a:lvl4pPr>
            <a:lvl5pPr marL="1828897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6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859F2-091A-45B6-BE58-4CB5F934B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51B6AF-E9BC-4CAE-AC85-859274D63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25" indent="0">
              <a:buNone/>
              <a:defRPr sz="2001" b="1"/>
            </a:lvl2pPr>
            <a:lvl3pPr marL="914449" indent="0">
              <a:buNone/>
              <a:defRPr sz="1800" b="1"/>
            </a:lvl3pPr>
            <a:lvl4pPr marL="1371674" indent="0">
              <a:buNone/>
              <a:defRPr sz="1600" b="1"/>
            </a:lvl4pPr>
            <a:lvl5pPr marL="1828897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6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9EEEEF-0B23-4DA2-9D39-924132531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B052EA-0DFD-49AC-BE90-A212D027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F7D6-918D-497E-9150-A2C33C0496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BDBD9F-FE2F-48D4-8297-4801DB4E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0E428-7F42-4FEA-BDF3-2A0C51BE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2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48611-5514-40B4-AD21-752BB0DC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96C7E4-339A-4C69-A6C9-1FEA029E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9B3-FB49-4505-98AD-F867EDEF55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C1D177-01F0-4CF2-973D-4FB2C8DD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F256CE-EB9F-4BA5-B722-EB13C2AA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1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649564-8207-4FD3-89EF-255E48BA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248D-3C49-48A5-A194-ADF5633309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9A546D-655B-4B40-BEA6-BFFD184B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8480C2-A8EF-44BA-95D2-8E6D0571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07741-7F18-4A8A-9F11-9F5F52B0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B9457-80BD-4FC2-9F92-B53106E3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5CE2F9-CF8D-4E14-8FA0-F57F1678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5" indent="0">
              <a:buNone/>
              <a:defRPr sz="1400"/>
            </a:lvl2pPr>
            <a:lvl3pPr marL="914449" indent="0">
              <a:buNone/>
              <a:defRPr sz="1200"/>
            </a:lvl3pPr>
            <a:lvl4pPr marL="1371674" indent="0">
              <a:buNone/>
              <a:defRPr sz="1000"/>
            </a:lvl4pPr>
            <a:lvl5pPr marL="1828897" indent="0">
              <a:buNone/>
              <a:defRPr sz="1000"/>
            </a:lvl5pPr>
            <a:lvl6pPr marL="2286122" indent="0">
              <a:buNone/>
              <a:defRPr sz="1000"/>
            </a:lvl6pPr>
            <a:lvl7pPr marL="2743346" indent="0">
              <a:buNone/>
              <a:defRPr sz="1000"/>
            </a:lvl7pPr>
            <a:lvl8pPr marL="3200571" indent="0">
              <a:buNone/>
              <a:defRPr sz="1000"/>
            </a:lvl8pPr>
            <a:lvl9pPr marL="365779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7C7B4-1137-486A-8C4C-E0E2446F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1A4B-8304-420C-8CDF-44DAF886FE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AD4AA-73FE-4080-B5D1-3796123D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DF5C23-4ABE-4B2A-A9DF-47CA10F5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1949B-FB7A-429A-9125-835500E0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33C258-B02D-4D36-9016-EAEEEB746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5" indent="0">
              <a:buNone/>
              <a:defRPr sz="2800"/>
            </a:lvl2pPr>
            <a:lvl3pPr marL="914449" indent="0">
              <a:buNone/>
              <a:defRPr sz="2401"/>
            </a:lvl3pPr>
            <a:lvl4pPr marL="1371674" indent="0">
              <a:buNone/>
              <a:defRPr sz="2001"/>
            </a:lvl4pPr>
            <a:lvl5pPr marL="1828897" indent="0">
              <a:buNone/>
              <a:defRPr sz="2001"/>
            </a:lvl5pPr>
            <a:lvl6pPr marL="2286122" indent="0">
              <a:buNone/>
              <a:defRPr sz="2001"/>
            </a:lvl6pPr>
            <a:lvl7pPr marL="2743346" indent="0">
              <a:buNone/>
              <a:defRPr sz="2001"/>
            </a:lvl7pPr>
            <a:lvl8pPr marL="3200571" indent="0">
              <a:buNone/>
              <a:defRPr sz="2001"/>
            </a:lvl8pPr>
            <a:lvl9pPr marL="3657795" indent="0">
              <a:buNone/>
              <a:defRPr sz="2001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6565C0-021B-4EE1-9651-E626B6B2E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5" indent="0">
              <a:buNone/>
              <a:defRPr sz="1400"/>
            </a:lvl2pPr>
            <a:lvl3pPr marL="914449" indent="0">
              <a:buNone/>
              <a:defRPr sz="1200"/>
            </a:lvl3pPr>
            <a:lvl4pPr marL="1371674" indent="0">
              <a:buNone/>
              <a:defRPr sz="1000"/>
            </a:lvl4pPr>
            <a:lvl5pPr marL="1828897" indent="0">
              <a:buNone/>
              <a:defRPr sz="1000"/>
            </a:lvl5pPr>
            <a:lvl6pPr marL="2286122" indent="0">
              <a:buNone/>
              <a:defRPr sz="1000"/>
            </a:lvl6pPr>
            <a:lvl7pPr marL="2743346" indent="0">
              <a:buNone/>
              <a:defRPr sz="1000"/>
            </a:lvl7pPr>
            <a:lvl8pPr marL="3200571" indent="0">
              <a:buNone/>
              <a:defRPr sz="1000"/>
            </a:lvl8pPr>
            <a:lvl9pPr marL="365779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633E59-F288-4866-BCAA-9E7365B3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1C2-9B13-444C-BCF8-F3A6DDD134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3B683-5F80-4BA8-BED7-C04D5965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FE7D8-E138-431A-A3BF-E9A0B946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1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40416-0270-4174-9440-53127522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F210E-A8D8-4226-98DC-A6C4C3C8F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C08551-10E1-4BA6-BA98-CEA9DE162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E43C-69F0-4038-89EE-AA6BC1E897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99338-8AF1-49B4-A872-4CB71F29C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0D04E-909E-45BD-B8C5-893E49B8E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0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4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5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3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5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9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4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7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6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1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microsoft.com/office/2007/relationships/hdphoto" Target="../media/hdphoto4.wdp"/><Relationship Id="rId7" Type="http://schemas.openxmlformats.org/officeDocument/2006/relationships/image" Target="../media/image50.wmf"/><Relationship Id="rId12" Type="http://schemas.openxmlformats.org/officeDocument/2006/relationships/image" Target="../media/image53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49.wmf"/><Relationship Id="rId10" Type="http://schemas.openxmlformats.org/officeDocument/2006/relationships/image" Target="../media/image5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0.emf"/><Relationship Id="rId3" Type="http://schemas.microsoft.com/office/2007/relationships/hdphoto" Target="../media/hdphoto4.wdp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18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9.emf"/><Relationship Id="rId5" Type="http://schemas.openxmlformats.org/officeDocument/2006/relationships/image" Target="../media/image41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8.emf"/><Relationship Id="rId1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microsoft.com/office/2007/relationships/hdphoto" Target="../media/hdphoto6.wdp"/><Relationship Id="rId4" Type="http://schemas.openxmlformats.org/officeDocument/2006/relationships/image" Target="../media/image54.jpeg"/><Relationship Id="rId9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6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oleObject" Target="../embeddings/oleObject26.bin"/><Relationship Id="rId3" Type="http://schemas.microsoft.com/office/2007/relationships/hdphoto" Target="../media/hdphoto4.wdp"/><Relationship Id="rId7" Type="http://schemas.openxmlformats.org/officeDocument/2006/relationships/image" Target="../media/image70.wmf"/><Relationship Id="rId12" Type="http://schemas.openxmlformats.org/officeDocument/2006/relationships/image" Target="../media/image73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69.emf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microsoft.com/office/2007/relationships/hdphoto" Target="../media/hdphoto9.wdp"/><Relationship Id="rId14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microsoft.com/office/2007/relationships/hdphoto" Target="../media/hdphoto4.wdp"/><Relationship Id="rId7" Type="http://schemas.openxmlformats.org/officeDocument/2006/relationships/image" Target="../media/image7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5.png"/><Relationship Id="rId9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0.bin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4.bin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36.bin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84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47.bin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8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93.wmf"/><Relationship Id="rId3" Type="http://schemas.microsoft.com/office/2007/relationships/hdphoto" Target="../media/hdphoto4.wdp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53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microsoft.com/office/2007/relationships/hdphoto" Target="../media/hdphoto4.wdp"/><Relationship Id="rId7" Type="http://schemas.openxmlformats.org/officeDocument/2006/relationships/image" Target="../media/image9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8.emf"/><Relationship Id="rId18" Type="http://schemas.openxmlformats.org/officeDocument/2006/relationships/oleObject" Target="../embeddings/oleObject8.bin"/><Relationship Id="rId3" Type="http://schemas.microsoft.com/office/2007/relationships/hdphoto" Target="../media/hdphoto2.wdp"/><Relationship Id="rId21" Type="http://schemas.microsoft.com/office/2007/relationships/hdphoto" Target="../media/hdphoto5.wdp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0.emf"/><Relationship Id="rId2" Type="http://schemas.openxmlformats.org/officeDocument/2006/relationships/image" Target="../media/image10.png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7.emf"/><Relationship Id="rId24" Type="http://schemas.openxmlformats.org/officeDocument/2006/relationships/image" Target="../media/image44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9D8D91-413D-45A7-86F5-75B447677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1" cy="6920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B4037-60A3-4E9C-A3EB-A5A088973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579" y="1785417"/>
            <a:ext cx="9144000" cy="54704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br>
              <a:rPr lang="uk-UA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Ха</a:t>
            </a:r>
            <a:r>
              <a:rPr lang="uk-UA" altLang="ru-RU" sz="1800" b="1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рківський</a:t>
            </a:r>
            <a:r>
              <a:rPr lang="uk-UA" altLang="ru-RU" sz="18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національний медичний університет</a:t>
            </a:r>
            <a:br>
              <a:rPr lang="uk-UA" altLang="ru-RU" sz="18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uk-UA" altLang="ru-RU" sz="18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Кафедра медичної та біоорганічної хімії</a:t>
            </a:r>
            <a:br>
              <a:rPr lang="ru-RU" altLang="ru-RU" sz="18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br>
              <a:rPr lang="en-US" altLang="ru-RU" sz="18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br>
              <a:rPr lang="uk-UA" altLang="ru-RU" sz="18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b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C1C9B0-61DF-4595-B26C-3FA869238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484" y="2183768"/>
            <a:ext cx="10253031" cy="1387502"/>
          </a:xfrm>
        </p:spPr>
        <p:txBody>
          <a:bodyPr>
            <a:norm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МОЛЕКУЛЯРНЕ </a:t>
            </a:r>
            <a:r>
              <a:rPr lang="uk-UA" sz="2800" b="1" dirty="0">
                <a:cs typeface="Times New Roman" panose="02020603050405020304" pitchFamily="18" charset="0"/>
              </a:rPr>
              <a:t>МОДЕЛЮВАННЯ ПОТЕНЦІЙНИХ НЕСТЕРОЇДНИХ ПРОТИЗАПАЛЬНИХ ЗАСОБІВ РІЗНІХ ХІМІЧНИХ ГРУП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507378"/>
            <a:ext cx="2743200" cy="36512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AB33E5E7-32EA-43C7-B431-6636FAC3916E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102CD-2B4F-45CD-A377-2FFDAFB0BCDF}"/>
              </a:ext>
            </a:extLst>
          </p:cNvPr>
          <p:cNvSpPr txBox="1"/>
          <p:nvPr/>
        </p:nvSpPr>
        <p:spPr>
          <a:xfrm>
            <a:off x="9130070" y="5819804"/>
            <a:ext cx="312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cs typeface="Times New Roman" panose="02020603050405020304" pitchFamily="18" charset="0"/>
              </a:rPr>
              <a:t>ДОПОВІДАЧ:</a:t>
            </a:r>
          </a:p>
          <a:p>
            <a:r>
              <a:rPr lang="uk-UA" b="1" dirty="0">
                <a:cs typeface="Times New Roman" panose="02020603050405020304" pitchFamily="18" charset="0"/>
              </a:rPr>
              <a:t>ас. , </a:t>
            </a:r>
            <a:r>
              <a:rPr lang="uk-UA" b="1" dirty="0" err="1">
                <a:cs typeface="Times New Roman" panose="02020603050405020304" pitchFamily="18" charset="0"/>
              </a:rPr>
              <a:t>к.фарм.н</a:t>
            </a:r>
            <a:r>
              <a:rPr lang="uk-UA" b="1" dirty="0">
                <a:cs typeface="Times New Roman" panose="02020603050405020304" pitchFamily="18" charset="0"/>
              </a:rPr>
              <a:t>. Чаленко Н.М.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F75A5BFE-027C-43C6-8768-284C3986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429" y="6466135"/>
            <a:ext cx="1943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dirty="0">
                <a:latin typeface="+mn-lt"/>
                <a:cs typeface="Times New Roman" panose="02020603050405020304" pitchFamily="18" charset="0"/>
              </a:rPr>
              <a:t> 27 травня 20</a:t>
            </a:r>
            <a:r>
              <a:rPr lang="en-US" altLang="ru-RU" sz="18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uk-UA" altLang="ru-RU" sz="1800" dirty="0">
                <a:latin typeface="+mn-lt"/>
                <a:cs typeface="Times New Roman" panose="02020603050405020304" pitchFamily="18" charset="0"/>
              </a:rPr>
              <a:t>1 р.</a:t>
            </a:r>
            <a:endParaRPr lang="ru-RU" altLang="ru-RU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4948B7-7E8E-4AC5-808D-699942F15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8" y="0"/>
            <a:ext cx="2287846" cy="218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85497E-6896-4B90-A4CF-6A9360AA1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868" y="0"/>
            <a:ext cx="2287846" cy="2575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749B46-4006-4133-B688-B97B8B940B45}"/>
              </a:ext>
            </a:extLst>
          </p:cNvPr>
          <p:cNvSpPr txBox="1"/>
          <p:nvPr/>
        </p:nvSpPr>
        <p:spPr>
          <a:xfrm>
            <a:off x="4155552" y="987141"/>
            <a:ext cx="352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НАУКОВИЙ СЕМІНАР</a:t>
            </a:r>
          </a:p>
          <a:p>
            <a:pPr algn="ctr"/>
            <a:r>
              <a:rPr lang="ru-RU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присвячений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Дню </a:t>
            </a:r>
            <a:r>
              <a:rPr lang="ru-RU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Хіміка</a:t>
            </a:r>
            <a:endParaRPr lang="uk-UA" sz="24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F6D28E-84A7-4711-BB09-853B14F95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801" y="3031240"/>
            <a:ext cx="5776767" cy="33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3C665-B09D-4057-BC93-98EECA1CB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4" y="3270"/>
            <a:ext cx="12192001" cy="6851467"/>
          </a:xfrm>
          <a:prstGeom prst="rect">
            <a:avLst/>
          </a:prstGeom>
        </p:spPr>
      </p:pic>
      <p:sp>
        <p:nvSpPr>
          <p:cNvPr id="8192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3"/>
            <a:ext cx="10972800" cy="5492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Докінгові</a:t>
            </a:r>
            <a:r>
              <a:rPr lang="uk-UA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дослідження</a:t>
            </a: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11650134" y="6381752"/>
            <a:ext cx="54186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ru-RU" sz="1400" b="1"/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5762" y="587829"/>
            <a:ext cx="5786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Arial" pitchFamily="34" charset="0"/>
                <a:cs typeface="Arial" pitchFamily="34" charset="0"/>
              </a:rPr>
              <a:t>Генерування 3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D</a:t>
            </a:r>
            <a:r>
              <a:rPr lang="uk-UA" b="1" i="1" dirty="0" err="1">
                <a:latin typeface="Arial" pitchFamily="34" charset="0"/>
                <a:cs typeface="Arial" pitchFamily="34" charset="0"/>
              </a:rPr>
              <a:t>-структур</a:t>
            </a:r>
            <a:r>
              <a:rPr lang="uk-UA" b="1" i="1" dirty="0">
                <a:latin typeface="Arial" pitchFamily="34" charset="0"/>
                <a:cs typeface="Arial" pitchFamily="34" charset="0"/>
              </a:rPr>
              <a:t> запланованих речовин та їх оптимізація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85" y="1343349"/>
            <a:ext cx="3325163" cy="1886691"/>
          </a:xfrm>
          <a:prstGeom prst="rect">
            <a:avLst/>
          </a:prstGeom>
          <a:noFill/>
        </p:spPr>
      </p:pic>
      <p:pic>
        <p:nvPicPr>
          <p:cNvPr id="71681" name="Рисунок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5457" y="2768341"/>
            <a:ext cx="3236884" cy="184186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44990" y="3272948"/>
            <a:ext cx="266925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2-[4-аміно-5-(піридин-4-іл)-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4Н-1,2,4-тріазол-3-іл]</a:t>
            </a:r>
            <a:r>
              <a:rPr lang="ru-RU" sz="1400" b="1" dirty="0" err="1">
                <a:solidFill>
                  <a:srgbClr val="FF0000"/>
                </a:solidFill>
              </a:rPr>
              <a:t>тіо</a:t>
            </a:r>
            <a:r>
              <a:rPr lang="ru-RU" sz="1400" b="1" dirty="0">
                <a:solidFill>
                  <a:srgbClr val="FF0000"/>
                </a:solidFill>
              </a:rPr>
              <a:t>-</a:t>
            </a:r>
            <a:r>
              <a:rPr lang="en-US" sz="1400" b="1" dirty="0">
                <a:solidFill>
                  <a:srgbClr val="FF0000"/>
                </a:solidFill>
              </a:rPr>
              <a:t>N-</a:t>
            </a:r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(3,4-</a:t>
            </a:r>
            <a:r>
              <a:rPr lang="ru-RU" sz="1400" b="1" dirty="0" err="1">
                <a:solidFill>
                  <a:srgbClr val="FF0000"/>
                </a:solidFill>
              </a:rPr>
              <a:t>диметоксифеніл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ацетамід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структура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5201" y="5854852"/>
            <a:ext cx="303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(3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структура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>після оптимізації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978901" y="2137938"/>
            <a:ext cx="34242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2-[4-аміно-5-(піридин-4-іл)-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4Н-1,2,4-тріазол-3-іл]</a:t>
            </a:r>
            <a:r>
              <a:rPr lang="ru-RU" sz="1400" b="1" dirty="0" err="1">
                <a:solidFill>
                  <a:srgbClr val="FF0000"/>
                </a:solidFill>
              </a:rPr>
              <a:t>тіо</a:t>
            </a:r>
            <a:r>
              <a:rPr lang="ru-RU" sz="1400" b="1" dirty="0">
                <a:solidFill>
                  <a:srgbClr val="FF0000"/>
                </a:solidFill>
              </a:rPr>
              <a:t>-</a:t>
            </a:r>
            <a:r>
              <a:rPr lang="en-US" sz="1400" b="1" dirty="0">
                <a:solidFill>
                  <a:srgbClr val="FF0000"/>
                </a:solidFill>
              </a:rPr>
              <a:t>N-</a:t>
            </a:r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(3,4-</a:t>
            </a:r>
            <a:r>
              <a:rPr lang="ru-RU" sz="1400" b="1" dirty="0" err="1">
                <a:solidFill>
                  <a:srgbClr val="FF0000"/>
                </a:solidFill>
              </a:rPr>
              <a:t>диметоксифеніл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ацетамід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</a:p>
          <a:p>
            <a:pPr algn="just" defTabSz="914426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в активному сайті протеїну</a:t>
            </a:r>
          </a:p>
          <a:p>
            <a:pPr algn="just" defTabSz="914426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(кристалографічна модель 1СХ2) </a:t>
            </a:r>
          </a:p>
          <a:p>
            <a:pPr algn="just" defTabSz="914426" fontAlgn="base">
              <a:spcBef>
                <a:spcPct val="0"/>
              </a:spcBef>
              <a:spcAft>
                <a:spcPct val="0"/>
              </a:spcAft>
            </a:pP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69598" y="6465078"/>
            <a:ext cx="104262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26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Докінгові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дослідження проведені з використанням програмного пакету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SCIGRESS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Fujitsu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Fukuoka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Japan 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(ліцензія 742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6852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191))</a:t>
            </a:r>
            <a:r>
              <a:rPr lang="uk-UA" sz="1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uk-U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71173" y="553383"/>
            <a:ext cx="2855069" cy="20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5233166" y="913207"/>
            <a:ext cx="379399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26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Вибір проти</a:t>
            </a:r>
            <a:r>
              <a:rPr lang="ru-RU" sz="1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запальних</a:t>
            </a:r>
            <a:r>
              <a:rPr lang="uk-UA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1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біомішеней</a:t>
            </a:r>
            <a:r>
              <a:rPr lang="uk-UA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lang="ru-RU" sz="1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визначення</a:t>
            </a:r>
            <a:r>
              <a:rPr lang="ru-RU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їх </a:t>
            </a:r>
            <a:r>
              <a:rPr lang="ru-RU" sz="1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активн</a:t>
            </a:r>
            <a:r>
              <a:rPr lang="uk-UA" sz="1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их</a:t>
            </a:r>
            <a:r>
              <a:rPr lang="ru-RU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сайт</a:t>
            </a:r>
            <a:r>
              <a:rPr lang="uk-UA" sz="1400" b="1" i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ів</a:t>
            </a:r>
            <a:r>
              <a:rPr lang="uk-UA" sz="1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</a:p>
          <a:p>
            <a:pPr defTabSz="9144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Кристалографічні моделі ЦОГ-2 одержано із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Protein Data Bank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rcsb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протеїн</a:t>
            </a:r>
            <a:r>
              <a:rPr lang="uk-UA" sz="1400" dirty="0">
                <a:latin typeface="Times New Roman" pitchFamily="18" charset="0"/>
                <a:ea typeface="NewtonCItalic"/>
                <a:cs typeface="Times New Roman" pitchFamily="18" charset="0"/>
              </a:rPr>
              <a:t>(PDB ID: 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COX</a:t>
            </a:r>
            <a:r>
              <a:rPr lang="uk-UA" sz="1400" dirty="0">
                <a:latin typeface="Times New Roman" pitchFamily="18" charset="0"/>
                <a:ea typeface="NewtonCItalic"/>
                <a:cs typeface="Times New Roman" pitchFamily="18" charset="0"/>
              </a:rPr>
              <a:t>)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протеїн </a:t>
            </a:r>
            <a:r>
              <a:rPr lang="uk-UA" sz="1400" dirty="0">
                <a:latin typeface="Times New Roman" pitchFamily="18" charset="0"/>
                <a:ea typeface="NewtonCItalic"/>
                <a:cs typeface="Times New Roman" pitchFamily="18" charset="0"/>
              </a:rPr>
              <a:t>(PDB ID: 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1СХ2</a:t>
            </a:r>
            <a:r>
              <a:rPr lang="uk-UA" sz="1400" dirty="0">
                <a:latin typeface="Times New Roman" pitchFamily="18" charset="0"/>
                <a:ea typeface="NewtonCItalic"/>
                <a:cs typeface="Times New Roman" pitchFamily="18" charset="0"/>
              </a:rPr>
              <a:t>)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E:\загрузки\6cox_screenshot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39" y="3343486"/>
            <a:ext cx="4846909" cy="311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68185" y="465033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FF0000"/>
                </a:solidFill>
              </a:rPr>
              <a:t>2-[4-аміно-5-(піридин-4-іл)-</a:t>
            </a:r>
          </a:p>
          <a:p>
            <a:pPr lvl="0" algn="ctr"/>
            <a:r>
              <a:rPr lang="ru-RU" sz="1400" b="1" dirty="0">
                <a:solidFill>
                  <a:srgbClr val="FF0000"/>
                </a:solidFill>
              </a:rPr>
              <a:t>4Н-1,2,4-тріазол-3-іл]</a:t>
            </a:r>
            <a:r>
              <a:rPr lang="ru-RU" sz="1400" b="1" dirty="0" err="1">
                <a:solidFill>
                  <a:srgbClr val="FF0000"/>
                </a:solidFill>
              </a:rPr>
              <a:t>тіо</a:t>
            </a:r>
            <a:r>
              <a:rPr lang="ru-RU" sz="1400" b="1" dirty="0">
                <a:solidFill>
                  <a:srgbClr val="FF0000"/>
                </a:solidFill>
              </a:rPr>
              <a:t>-</a:t>
            </a:r>
            <a:r>
              <a:rPr lang="en-US" sz="1400" b="1" dirty="0">
                <a:solidFill>
                  <a:srgbClr val="FF0000"/>
                </a:solidFill>
              </a:rPr>
              <a:t>N-</a:t>
            </a:r>
            <a:endParaRPr lang="ru-RU" sz="1400" b="1" dirty="0">
              <a:solidFill>
                <a:srgbClr val="FF0000"/>
              </a:solidFill>
            </a:endParaRPr>
          </a:p>
          <a:p>
            <a:pPr lvl="0" algn="ctr"/>
            <a:r>
              <a:rPr lang="en-US" sz="1400" b="1" dirty="0">
                <a:solidFill>
                  <a:srgbClr val="FF0000"/>
                </a:solidFill>
              </a:rPr>
              <a:t>(3,4-</a:t>
            </a:r>
            <a:r>
              <a:rPr lang="ru-RU" sz="1400" b="1" dirty="0" err="1">
                <a:solidFill>
                  <a:srgbClr val="FF0000"/>
                </a:solidFill>
              </a:rPr>
              <a:t>диметоксифеніл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ацетамід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5704A7-5398-4FF9-B8EE-58B57CA5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484941" y="2008239"/>
            <a:ext cx="3767827" cy="17287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5930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126" y="798626"/>
            <a:ext cx="4512733" cy="360363"/>
          </a:xfrm>
          <a:prstGeom prst="rect">
            <a:avLst/>
          </a:prstGeom>
          <a:solidFill>
            <a:srgbClr val="FFFF99">
              <a:alpha val="83136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b="1" dirty="0" err="1">
                <a:latin typeface="Times New Roman" pitchFamily="18" charset="0"/>
              </a:rPr>
              <a:t>Визначенн</a:t>
            </a:r>
            <a:r>
              <a:rPr lang="ru-RU" sz="1600" b="1" dirty="0">
                <a:latin typeface="Times New Roman" pitchFamily="18" charset="0"/>
              </a:rPr>
              <a:t>я </a:t>
            </a:r>
            <a:r>
              <a:rPr lang="ru-RU" sz="1600" b="1" dirty="0" err="1">
                <a:latin typeface="Times New Roman" pitchFamily="18" charset="0"/>
              </a:rPr>
              <a:t>скорингових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функц</a:t>
            </a:r>
            <a:r>
              <a:rPr lang="uk-UA" sz="1600" b="1" dirty="0" err="1">
                <a:latin typeface="Times New Roman" pitchFamily="18" charset="0"/>
              </a:rPr>
              <a:t>ій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4715576" y="1571584"/>
            <a:ext cx="4512733" cy="360363"/>
          </a:xfrm>
          <a:prstGeom prst="rect">
            <a:avLst/>
          </a:prstGeom>
          <a:solidFill>
            <a:srgbClr val="FFFF99">
              <a:alpha val="83136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b="1" dirty="0">
                <a:latin typeface="Times New Roman" pitchFamily="18" charset="0"/>
              </a:rPr>
              <a:t>Порівняння з </a:t>
            </a:r>
            <a:r>
              <a:rPr lang="uk-UA" sz="1600" b="1" dirty="0" err="1">
                <a:latin typeface="Times New Roman" pitchFamily="18" charset="0"/>
              </a:rPr>
              <a:t>референс</a:t>
            </a:r>
            <a:r>
              <a:rPr lang="uk-UA" sz="1600" b="1" dirty="0">
                <a:latin typeface="Times New Roman" pitchFamily="18" charset="0"/>
              </a:rPr>
              <a:t> препаратами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7568094" y="2182610"/>
            <a:ext cx="4512733" cy="360363"/>
          </a:xfrm>
          <a:prstGeom prst="rect">
            <a:avLst/>
          </a:prstGeom>
          <a:solidFill>
            <a:srgbClr val="FFFF99">
              <a:alpha val="83136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1600" b="1">
                <a:latin typeface="Times New Roman" pitchFamily="18" charset="0"/>
              </a:rPr>
              <a:t>Вибір перспективних обєктів</a:t>
            </a:r>
            <a:endParaRPr lang="ru-RU" sz="1600" b="1">
              <a:latin typeface="Times New Roman" pitchFamily="18" charset="0"/>
            </a:endParaRPr>
          </a:p>
        </p:txBody>
      </p:sp>
      <p:cxnSp>
        <p:nvCxnSpPr>
          <p:cNvPr id="6" name="AutoShape 38"/>
          <p:cNvCxnSpPr>
            <a:cxnSpLocks noChangeShapeType="1"/>
          </p:cNvCxnSpPr>
          <p:nvPr/>
        </p:nvCxnSpPr>
        <p:spPr bwMode="auto">
          <a:xfrm>
            <a:off x="4617852" y="867260"/>
            <a:ext cx="2374083" cy="592775"/>
          </a:xfrm>
          <a:prstGeom prst="bentConnector2">
            <a:avLst/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7" name="AutoShape 39"/>
          <p:cNvCxnSpPr>
            <a:cxnSpLocks noChangeShapeType="1"/>
          </p:cNvCxnSpPr>
          <p:nvPr/>
        </p:nvCxnSpPr>
        <p:spPr bwMode="auto">
          <a:xfrm>
            <a:off x="9228305" y="1831651"/>
            <a:ext cx="1295400" cy="250825"/>
          </a:xfrm>
          <a:prstGeom prst="bentConnector2">
            <a:avLst/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8" name="Скругленный прямоугольник 7"/>
          <p:cNvSpPr/>
          <p:nvPr/>
        </p:nvSpPr>
        <p:spPr>
          <a:xfrm>
            <a:off x="265430" y="1346746"/>
            <a:ext cx="3056708" cy="22709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82141" y="3440107"/>
            <a:ext cx="4209863" cy="21386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795283" y="2814809"/>
            <a:ext cx="1944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-77,7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459837" y="3249200"/>
            <a:ext cx="3321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-109,3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59533" y="1333683"/>
            <a:ext cx="261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Кислота ацетилсаліцилова 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3535318" y="2042559"/>
            <a:ext cx="1944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Целекоксиб</a:t>
            </a:r>
            <a:endParaRPr lang="uk-UA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51968" y="5133430"/>
            <a:ext cx="354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-122. 5</a:t>
            </a:r>
            <a:endParaRPr lang="ru-RU" dirty="0"/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503729"/>
              </p:ext>
            </p:extLst>
          </p:nvPr>
        </p:nvGraphicFramePr>
        <p:xfrm>
          <a:off x="8017559" y="4027245"/>
          <a:ext cx="3990251" cy="123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391801" imgH="1018685" progId="ISISServer">
                  <p:embed/>
                </p:oleObj>
              </mc:Choice>
              <mc:Fallback>
                <p:oleObj name="ISIS/Draw Sketch" r:id="rId4" imgW="3391801" imgH="1018685" progId="ISISServer">
                  <p:embed/>
                  <p:pic>
                    <p:nvPicPr>
                      <p:cNvPr id="952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7559" y="4027245"/>
                        <a:ext cx="3990251" cy="1239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19133"/>
              </p:ext>
            </p:extLst>
          </p:nvPr>
        </p:nvGraphicFramePr>
        <p:xfrm>
          <a:off x="748227" y="1822451"/>
          <a:ext cx="1457325" cy="97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1454150" imgH="972820" progId="ISISServer">
                  <p:embed/>
                </p:oleObj>
              </mc:Choice>
              <mc:Fallback>
                <p:oleObj name="ISIS/Draw Sketch" r:id="rId6" imgW="1454150" imgH="972820" progId="ISISServer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27" y="1822451"/>
                        <a:ext cx="1457325" cy="971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" y="124408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26" fontAlgn="base">
              <a:spcBef>
                <a:spcPct val="0"/>
              </a:spcBef>
              <a:spcAft>
                <a:spcPct val="0"/>
              </a:spcAft>
              <a:tabLst>
                <a:tab pos="3519588" algn="l"/>
              </a:tabLs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95299"/>
              </p:ext>
            </p:extLst>
          </p:nvPr>
        </p:nvGraphicFramePr>
        <p:xfrm>
          <a:off x="4990688" y="2115382"/>
          <a:ext cx="2019299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8" imgW="2019831" imgH="1515510" progId="ISISServer">
                  <p:embed/>
                </p:oleObj>
              </mc:Choice>
              <mc:Fallback>
                <p:oleObj name="ISIS/Draw Sketch" r:id="rId8" imgW="2019831" imgH="1515510" progId="ISISServer">
                  <p:embed/>
                  <p:pic>
                    <p:nvPicPr>
                      <p:cNvPr id="95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688" y="2115382"/>
                        <a:ext cx="2019299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017557" y="2605482"/>
            <a:ext cx="37493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          </a:t>
            </a:r>
            <a:r>
              <a:rPr lang="ru-RU" b="1" dirty="0">
                <a:solidFill>
                  <a:srgbClr val="FF0000"/>
                </a:solidFill>
              </a:rPr>
              <a:t>2-[4-аміно-5-(піридин-4-іл)-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4Н-1,2,4-тріазол-3-іл]</a:t>
            </a:r>
            <a:r>
              <a:rPr lang="ru-RU" b="1" dirty="0" err="1">
                <a:solidFill>
                  <a:srgbClr val="FF0000"/>
                </a:solidFill>
              </a:rPr>
              <a:t>тіо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N-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 </a:t>
            </a:r>
            <a:r>
              <a:rPr lang="en-US" b="1" dirty="0">
                <a:solidFill>
                  <a:srgbClr val="FF0000"/>
                </a:solidFill>
              </a:rPr>
              <a:t>(3,4-</a:t>
            </a:r>
            <a:r>
              <a:rPr lang="ru-RU" b="1" dirty="0" err="1">
                <a:solidFill>
                  <a:srgbClr val="FF0000"/>
                </a:solidFill>
              </a:rPr>
              <a:t>диметоксифеніл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ацетамід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uk-UA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25" name="Рисунок 2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88" y="4062550"/>
            <a:ext cx="4232948" cy="2545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AutoShape 39"/>
          <p:cNvCxnSpPr>
            <a:cxnSpLocks noChangeShapeType="1"/>
          </p:cNvCxnSpPr>
          <p:nvPr/>
        </p:nvCxnSpPr>
        <p:spPr bwMode="auto">
          <a:xfrm rot="10800000" flipV="1">
            <a:off x="7860801" y="5748616"/>
            <a:ext cx="1925456" cy="82826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28" name="Скругленный прямоугольник 27"/>
          <p:cNvSpPr/>
          <p:nvPr/>
        </p:nvSpPr>
        <p:spPr>
          <a:xfrm>
            <a:off x="199592" y="3950974"/>
            <a:ext cx="3056708" cy="22709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uk-UA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581924" y="5841037"/>
            <a:ext cx="1944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-70,3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66470"/>
              </p:ext>
            </p:extLst>
          </p:nvPr>
        </p:nvGraphicFramePr>
        <p:xfrm>
          <a:off x="309281" y="4138866"/>
          <a:ext cx="2837330" cy="225960"/>
        </p:xfrm>
        <a:graphic>
          <a:graphicData uri="http://schemas.openxmlformats.org/drawingml/2006/table">
            <a:tbl>
              <a:tblPr/>
              <a:tblGrid>
                <a:gridCol w="283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9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Диклофенак</a:t>
                      </a:r>
                      <a:r>
                        <a:rPr lang="uk-UA" sz="15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натрію 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341" name="Rectangle 109"/>
          <p:cNvSpPr>
            <a:spLocks noChangeArrowheads="1"/>
          </p:cNvSpPr>
          <p:nvPr/>
        </p:nvSpPr>
        <p:spPr bwMode="auto">
          <a:xfrm>
            <a:off x="2" y="-18466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5340" name="Object 108"/>
          <p:cNvGraphicFramePr>
            <a:graphicFrameLocks noChangeAspect="1"/>
          </p:cNvGraphicFramePr>
          <p:nvPr/>
        </p:nvGraphicFramePr>
        <p:xfrm>
          <a:off x="875212" y="4480563"/>
          <a:ext cx="2046667" cy="129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11" imgW="1732280" imgH="1097280" progId="ISISServer">
                  <p:embed/>
                </p:oleObj>
              </mc:Choice>
              <mc:Fallback>
                <p:oleObj name="ISIS/Draw Sketch" r:id="rId11" imgW="1732280" imgH="1097280" progId="ISISServer">
                  <p:embed/>
                  <p:pic>
                    <p:nvPicPr>
                      <p:cNvPr id="9534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12" y="4480563"/>
                        <a:ext cx="2046667" cy="1293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Овал 30"/>
          <p:cNvSpPr/>
          <p:nvPr/>
        </p:nvSpPr>
        <p:spPr>
          <a:xfrm>
            <a:off x="3484937" y="3153393"/>
            <a:ext cx="665471" cy="473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77560" y="5758277"/>
            <a:ext cx="595295" cy="473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/>
          <p:cNvSpPr/>
          <p:nvPr/>
        </p:nvSpPr>
        <p:spPr>
          <a:xfrm>
            <a:off x="8651967" y="5133430"/>
            <a:ext cx="796833" cy="445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/>
          <p:cNvSpPr/>
          <p:nvPr/>
        </p:nvSpPr>
        <p:spPr>
          <a:xfrm>
            <a:off x="831797" y="2709347"/>
            <a:ext cx="595295" cy="473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EA4439AB-217E-4DDD-8E5C-7BFCD6D5DC2F}"/>
              </a:ext>
            </a:extLst>
          </p:cNvPr>
          <p:cNvSpPr txBox="1">
            <a:spLocks/>
          </p:cNvSpPr>
          <p:nvPr/>
        </p:nvSpPr>
        <p:spPr>
          <a:xfrm>
            <a:off x="1005841" y="3"/>
            <a:ext cx="109728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28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Докінгові</a:t>
            </a:r>
            <a:r>
              <a:rPr lang="uk-UA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дослідження</a:t>
            </a: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96F436-C875-4B65-8E8F-3103A912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3084" name="Номер слайда 1"/>
          <p:cNvSpPr txBox="1">
            <a:spLocks noGrp="1"/>
          </p:cNvSpPr>
          <p:nvPr/>
        </p:nvSpPr>
        <p:spPr bwMode="auto">
          <a:xfrm>
            <a:off x="11642726" y="6491350"/>
            <a:ext cx="549275" cy="4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E27D91F-BAA1-4FE8-A202-1B979CBFCC5C}" type="slidenum">
              <a:rPr lang="ru-RU" altLang="ru-RU" b="1"/>
              <a:pPr algn="r" eaLnBrk="1" hangingPunct="1"/>
              <a:t>12</a:t>
            </a:fld>
            <a:endParaRPr lang="ru-RU" altLang="ru-RU" sz="1400" b="1" dirty="0"/>
          </a:p>
        </p:txBody>
      </p:sp>
      <p:sp>
        <p:nvSpPr>
          <p:cNvPr id="3085" name="Rectangle 2"/>
          <p:cNvSpPr>
            <a:spLocks noChangeArrowheads="1"/>
          </p:cNvSpPr>
          <p:nvPr/>
        </p:nvSpPr>
        <p:spPr bwMode="auto">
          <a:xfrm>
            <a:off x="1524002" y="-138498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86" name="Rectangle 80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87" name="Rectangle 83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88" name="Rectangle 86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89" name="Rectangle 89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90" name="Rectangle 92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91" name="Rectangle 95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92" name="Rectangle 98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93" name="Rectangle 101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94" name="Rectangle 104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095" name="Rectangle 107"/>
          <p:cNvSpPr>
            <a:spLocks noChangeArrowheads="1"/>
          </p:cNvSpPr>
          <p:nvPr/>
        </p:nvSpPr>
        <p:spPr bwMode="auto">
          <a:xfrm>
            <a:off x="3057530" y="149225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14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76209"/>
              </p:ext>
            </p:extLst>
          </p:nvPr>
        </p:nvGraphicFramePr>
        <p:xfrm>
          <a:off x="421342" y="897768"/>
          <a:ext cx="11349319" cy="5381778"/>
        </p:xfrm>
        <a:graphic>
          <a:graphicData uri="http://schemas.openxmlformats.org/drawingml/2006/table">
            <a:tbl>
              <a:tblPr/>
              <a:tblGrid>
                <a:gridCol w="338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2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5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 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) 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0,55-0.6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),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=0,01-0,12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(А</a:t>
                      </a:r>
                      <a:r>
                        <a:rPr lang="ru-RU" sz="1400" b="1" i="0" dirty="0">
                          <a:latin typeface="+mn-lt"/>
                          <a:cs typeface="Arial" pitchFamily="34" charset="0"/>
                        </a:rPr>
                        <a:t>н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А),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=</a:t>
                      </a:r>
                      <a:r>
                        <a:rPr lang="uk-UA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0,61-0.62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Pi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itchFamily="34" charset="0"/>
                        </a:rPr>
                        <a:t>АнА</a:t>
                      </a:r>
                      <a:r>
                        <a:rPr lang="uk-UA" sz="1400" b="1" i="0" dirty="0">
                          <a:latin typeface="+mn-lt"/>
                          <a:cs typeface="Arial" pitchFamily="34" charset="0"/>
                        </a:rPr>
                        <a:t>),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=0,01-0,12</a:t>
                      </a: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i="0" dirty="0" err="1">
                          <a:latin typeface="+mn-lt"/>
                          <a:cs typeface="Arial" panose="020B0604020202020204" pitchFamily="34" charset="0"/>
                        </a:rPr>
                        <a:t>onsensus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baseline="0" dirty="0">
                          <a:latin typeface="+mn-lt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-92.1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-97.6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57800" algn="l"/>
                        </a:tabLst>
                        <a:defRPr/>
                      </a:pPr>
                      <a:endParaRPr lang="uk-UA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57800" algn="l"/>
                        </a:tabLst>
                        <a:defRPr/>
                      </a:pPr>
                      <a:endParaRPr lang="uk-UA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57800" algn="l"/>
                        </a:tabLst>
                        <a:defRPr/>
                      </a:pPr>
                      <a:endParaRPr lang="en-US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57800" algn="l"/>
                        </a:tabLst>
                        <a:defRPr/>
                      </a:pPr>
                      <a:endParaRPr lang="en-US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57800" algn="l"/>
                        </a:tabLst>
                        <a:defRPr/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 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0,55-0,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=0,01-0,11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(А</a:t>
                      </a:r>
                      <a:r>
                        <a:rPr lang="ru-RU" sz="1400" b="1" i="0" dirty="0" err="1">
                          <a:latin typeface="+mn-lt"/>
                          <a:cs typeface="Arial" panose="020B0604020202020204" pitchFamily="34" charset="0"/>
                        </a:rPr>
                        <a:t>н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А)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r>
                        <a:rPr lang="uk-UA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0,61-0.62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АнА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=0,01-0,1</a:t>
                      </a:r>
                      <a:endParaRPr kumimoji="0" 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i="0" dirty="0" err="1">
                          <a:latin typeface="+mn-lt"/>
                          <a:cs typeface="Arial" panose="020B0604020202020204" pitchFamily="34" charset="0"/>
                        </a:rPr>
                        <a:t>onsensus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baseline="0" dirty="0">
                          <a:latin typeface="+mn-lt"/>
                          <a:cs typeface="Arial" panose="020B0604020202020204" pitchFamily="34" charset="0"/>
                        </a:rPr>
                        <a:t>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-91.1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-97.6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57800" algn="l"/>
                        </a:tabLst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1255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1255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 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0,5-0.6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=0,03-0,33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(А</a:t>
                      </a:r>
                      <a:r>
                        <a:rPr lang="ru-RU" sz="1400" b="1" i="0" dirty="0">
                          <a:latin typeface="+mn-lt"/>
                          <a:cs typeface="Arial" panose="020B0604020202020204" pitchFamily="34" charset="0"/>
                        </a:rPr>
                        <a:t>н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А)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0,5- 0, 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АнА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=0,01-0,12</a:t>
                      </a: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i="0" dirty="0" err="1">
                          <a:latin typeface="+mn-lt"/>
                          <a:cs typeface="Arial" panose="020B0604020202020204" pitchFamily="34" charset="0"/>
                        </a:rPr>
                        <a:t>onsensus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baseline="0" dirty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-87.14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-91.2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6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0,63- 0, 65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-0,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(А</a:t>
                      </a:r>
                      <a:r>
                        <a:rPr lang="ru-RU" sz="1400" b="1" i="0" dirty="0">
                          <a:latin typeface="+mn-lt"/>
                          <a:cs typeface="Arial" panose="020B0604020202020204" pitchFamily="34" charset="0"/>
                        </a:rPr>
                        <a:t>н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А)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0,58- 0, 59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АнА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=0,01-0,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i="0" dirty="0" err="1">
                          <a:latin typeface="+mn-lt"/>
                          <a:cs typeface="Arial" panose="020B0604020202020204" pitchFamily="34" charset="0"/>
                        </a:rPr>
                        <a:t>onsensus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-108.1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-122.7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0,61- 0, 62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=0,01-0,12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(А</a:t>
                      </a:r>
                      <a:r>
                        <a:rPr lang="ru-RU" sz="1400" b="1" i="0" dirty="0">
                          <a:latin typeface="+mn-lt"/>
                          <a:cs typeface="Arial" panose="020B0604020202020204" pitchFamily="34" charset="0"/>
                        </a:rPr>
                        <a:t>н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А)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0,57- 0, 59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АнА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=0,01-0,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03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i="0" dirty="0" err="1">
                          <a:latin typeface="+mn-lt"/>
                          <a:cs typeface="Arial" panose="020B0604020202020204" pitchFamily="34" charset="0"/>
                        </a:rPr>
                        <a:t>onsensus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baseline="0" dirty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-98.8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-107.67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 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-0.</a:t>
                      </a: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АеА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 30-0,83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(А</a:t>
                      </a:r>
                      <a:r>
                        <a:rPr lang="ru-RU" sz="1400" b="1" i="0" dirty="0" err="1">
                          <a:latin typeface="+mn-lt"/>
                          <a:cs typeface="Arial" panose="020B0604020202020204" pitchFamily="34" charset="0"/>
                        </a:rPr>
                        <a:t>н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А)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=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- 0, 6</a:t>
                      </a: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400" b="1" i="0" dirty="0" err="1">
                          <a:latin typeface="+mn-lt"/>
                          <a:cs typeface="Arial" panose="020B0604020202020204" pitchFamily="34" charset="0"/>
                        </a:rPr>
                        <a:t>АнА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=0,21-0,34</a:t>
                      </a:r>
                      <a:endParaRPr kumimoji="0" 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i="0" dirty="0" err="1">
                          <a:latin typeface="+mn-lt"/>
                          <a:cs typeface="Arial" panose="020B0604020202020204" pitchFamily="34" charset="0"/>
                        </a:rPr>
                        <a:t>onsensus</a:t>
                      </a:r>
                      <a:r>
                        <a:rPr lang="uk-UA" sz="1400" b="1" i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baseline="0" dirty="0">
                          <a:latin typeface="+mn-lt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.14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DE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uk-UA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299" marR="11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3" name="Rectangle 270"/>
          <p:cNvSpPr>
            <a:spLocks noChangeArrowheads="1"/>
          </p:cNvSpPr>
          <p:nvPr/>
        </p:nvSpPr>
        <p:spPr bwMode="auto">
          <a:xfrm>
            <a:off x="1524004" y="296189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34" name="Rectangle 277"/>
          <p:cNvSpPr>
            <a:spLocks noChangeArrowheads="1"/>
          </p:cNvSpPr>
          <p:nvPr/>
        </p:nvSpPr>
        <p:spPr bwMode="auto">
          <a:xfrm>
            <a:off x="1576257" y="3674727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35" name="Rectangle 282"/>
          <p:cNvSpPr>
            <a:spLocks noChangeArrowheads="1"/>
          </p:cNvSpPr>
          <p:nvPr/>
        </p:nvSpPr>
        <p:spPr bwMode="auto">
          <a:xfrm>
            <a:off x="1827080" y="323830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36" name="Rectangle 291"/>
          <p:cNvSpPr>
            <a:spLocks noChangeArrowheads="1"/>
          </p:cNvSpPr>
          <p:nvPr/>
        </p:nvSpPr>
        <p:spPr bwMode="auto">
          <a:xfrm>
            <a:off x="1524004" y="2833307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37" name="Rectangle 373"/>
          <p:cNvSpPr>
            <a:spLocks noChangeArrowheads="1"/>
          </p:cNvSpPr>
          <p:nvPr/>
        </p:nvSpPr>
        <p:spPr bwMode="auto">
          <a:xfrm>
            <a:off x="1524004" y="271424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38" name="Rectangle 379"/>
          <p:cNvSpPr>
            <a:spLocks noChangeArrowheads="1"/>
          </p:cNvSpPr>
          <p:nvPr/>
        </p:nvSpPr>
        <p:spPr bwMode="auto">
          <a:xfrm>
            <a:off x="1524004" y="274281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39" name="Rectangle 382"/>
          <p:cNvSpPr>
            <a:spLocks noChangeArrowheads="1"/>
          </p:cNvSpPr>
          <p:nvPr/>
        </p:nvSpPr>
        <p:spPr bwMode="auto">
          <a:xfrm>
            <a:off x="1524004" y="2785680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140" name="Rectangle 384"/>
          <p:cNvSpPr>
            <a:spLocks noChangeArrowheads="1"/>
          </p:cNvSpPr>
          <p:nvPr/>
        </p:nvSpPr>
        <p:spPr bwMode="auto">
          <a:xfrm>
            <a:off x="1524004" y="281425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4733" name="Rectangle 397"/>
          <p:cNvSpPr>
            <a:spLocks noChangeArrowheads="1"/>
          </p:cNvSpPr>
          <p:nvPr/>
        </p:nvSpPr>
        <p:spPr bwMode="auto">
          <a:xfrm>
            <a:off x="799802" y="-785085"/>
            <a:ext cx="9865008" cy="15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de-DE" sz="2401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2401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uk-UA" sz="2401" b="1" dirty="0">
                <a:solidFill>
                  <a:srgbClr val="C00000"/>
                </a:solidFill>
                <a:latin typeface="Arial" charset="0"/>
              </a:rPr>
              <a:t>Перспективні групи сполук за результатами  </a:t>
            </a:r>
            <a:r>
              <a:rPr lang="en-US" sz="2401" b="1" dirty="0">
                <a:solidFill>
                  <a:srgbClr val="C00000"/>
                </a:solidFill>
                <a:latin typeface="Arial" charset="0"/>
              </a:rPr>
              <a:t>PASS</a:t>
            </a:r>
            <a:r>
              <a:rPr lang="uk-UA" sz="2401" b="1" dirty="0" err="1">
                <a:solidFill>
                  <a:srgbClr val="C00000"/>
                </a:solidFill>
                <a:latin typeface="Arial" charset="0"/>
              </a:rPr>
              <a:t>-прогноз</a:t>
            </a:r>
            <a:r>
              <a:rPr lang="ru-RU" sz="2401" b="1" dirty="0">
                <a:solidFill>
                  <a:srgbClr val="C00000"/>
                </a:solidFill>
                <a:latin typeface="Arial" charset="0"/>
              </a:rPr>
              <a:t>у та </a:t>
            </a:r>
          </a:p>
          <a:p>
            <a:pPr algn="ctr">
              <a:defRPr/>
            </a:pPr>
            <a:r>
              <a:rPr lang="uk-UA" sz="2401" b="1" dirty="0" err="1">
                <a:solidFill>
                  <a:srgbClr val="C00000"/>
                </a:solidFill>
                <a:latin typeface="Arial" charset="0"/>
              </a:rPr>
              <a:t>докінгових</a:t>
            </a:r>
            <a:r>
              <a:rPr lang="uk-UA" sz="2401" b="1" dirty="0">
                <a:solidFill>
                  <a:srgbClr val="C00000"/>
                </a:solidFill>
                <a:latin typeface="Arial" charset="0"/>
              </a:rPr>
              <a:t> досліджень</a:t>
            </a:r>
            <a:endParaRPr lang="ru-RU" sz="2401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17177"/>
              </p:ext>
            </p:extLst>
          </p:nvPr>
        </p:nvGraphicFramePr>
        <p:xfrm>
          <a:off x="8396903" y="950915"/>
          <a:ext cx="2685633" cy="108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3067170" imgH="1285875" progId="ISISServer">
                  <p:embed/>
                </p:oleObj>
              </mc:Choice>
              <mc:Fallback>
                <p:oleObj name="MDLDrawObject Class" r:id="rId4" imgW="3067170" imgH="1285875" progId="ISISServer">
                  <p:embed/>
                  <p:pic>
                    <p:nvPicPr>
                      <p:cNvPr id="35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903" y="950915"/>
                        <a:ext cx="2685633" cy="1082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545069"/>
              </p:ext>
            </p:extLst>
          </p:nvPr>
        </p:nvGraphicFramePr>
        <p:xfrm>
          <a:off x="909518" y="932369"/>
          <a:ext cx="2819323" cy="90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2724030" imgH="876314" progId="ISISServer">
                  <p:embed/>
                </p:oleObj>
              </mc:Choice>
              <mc:Fallback>
                <p:oleObj name="MDLDrawObject Class" r:id="rId6" imgW="2724030" imgH="876314" progId="ISISServer">
                  <p:embed/>
                  <p:pic>
                    <p:nvPicPr>
                      <p:cNvPr id="38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518" y="932369"/>
                        <a:ext cx="2819323" cy="906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934343"/>
              </p:ext>
            </p:extLst>
          </p:nvPr>
        </p:nvGraphicFramePr>
        <p:xfrm>
          <a:off x="4430254" y="950917"/>
          <a:ext cx="2819323" cy="90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2724030" imgH="876314" progId="ISISServer">
                  <p:embed/>
                </p:oleObj>
              </mc:Choice>
              <mc:Fallback>
                <p:oleObj name="MDLDrawObject Class" r:id="rId8" imgW="2724030" imgH="876314" progId="ISISServer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254" y="950917"/>
                        <a:ext cx="2819323" cy="906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31692"/>
              </p:ext>
            </p:extLst>
          </p:nvPr>
        </p:nvGraphicFramePr>
        <p:xfrm>
          <a:off x="873543" y="3830006"/>
          <a:ext cx="2710530" cy="8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0" imgW="2733615" imgH="876314" progId="ISISServer">
                  <p:embed/>
                </p:oleObj>
              </mc:Choice>
              <mc:Fallback>
                <p:oleObj name="MDLDrawObject Class" r:id="rId10" imgW="2733615" imgH="876314" progId="ISISServer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43" y="3830006"/>
                        <a:ext cx="2710530" cy="868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29983"/>
              </p:ext>
            </p:extLst>
          </p:nvPr>
        </p:nvGraphicFramePr>
        <p:xfrm>
          <a:off x="4638552" y="3951722"/>
          <a:ext cx="2401083" cy="81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2" imgW="3076755" imgH="933507" progId="ISISServer">
                  <p:embed/>
                </p:oleObj>
              </mc:Choice>
              <mc:Fallback>
                <p:oleObj name="MDLDrawObject Class" r:id="rId12" imgW="3076755" imgH="933507" progId="ISISServer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552" y="3951722"/>
                        <a:ext cx="2401083" cy="819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295" y="6298594"/>
            <a:ext cx="1168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Середні значення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індексів активності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протизапальної 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АеА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АеА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та аналгетичної активності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для сполук даної групи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Середні значення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скорингової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функції  С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onsensus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Cons)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786" name="Picture 27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0348" y="3816889"/>
            <a:ext cx="2685633" cy="1093493"/>
          </a:xfrm>
          <a:prstGeom prst="rect">
            <a:avLst/>
          </a:prstGeom>
          <a:noFill/>
        </p:spPr>
      </p:pic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10210801" y="397816"/>
            <a:ext cx="1578365" cy="49213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9000"/>
            </a:schemeClr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6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</a:rPr>
              <a:t> груп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</a:rPr>
              <a:t>сполук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729867F-28F5-4845-9953-4801D60ABDCF}"/>
              </a:ext>
            </a:extLst>
          </p:cNvPr>
          <p:cNvSpPr/>
          <p:nvPr/>
        </p:nvSpPr>
        <p:spPr>
          <a:xfrm>
            <a:off x="775628" y="3793787"/>
            <a:ext cx="2782927" cy="12443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17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DA6C04-5E9D-4E94-B49F-68B929049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22601" y="6436011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Rounded Rectangle 16"/>
          <p:cNvSpPr/>
          <p:nvPr/>
        </p:nvSpPr>
        <p:spPr>
          <a:xfrm>
            <a:off x="21260667" y="16075670"/>
            <a:ext cx="8358246" cy="20931334"/>
          </a:xfrm>
          <a:prstGeom prst="roundRect">
            <a:avLst>
              <a:gd name="adj" fmla="val 8368"/>
            </a:avLst>
          </a:prstGeom>
          <a:noFill/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8" y="4842310"/>
            <a:ext cx="3790464" cy="2015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57" y="4566125"/>
            <a:ext cx="4626295" cy="2030685"/>
          </a:xfrm>
          <a:prstGeom prst="rect">
            <a:avLst/>
          </a:prstGeom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103239" y="113397"/>
            <a:ext cx="11887200" cy="4380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6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Синтез </a:t>
            </a:r>
            <a:r>
              <a:rPr lang="ru-RU" sz="2600" b="1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вихідних</a:t>
            </a:r>
            <a:r>
              <a:rPr lang="ru-RU" sz="26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de-DE" sz="26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сполук</a:t>
            </a:r>
            <a:r>
              <a:rPr lang="ru-RU" sz="26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4-аміно-3-тіо-5-(</a:t>
            </a:r>
            <a:r>
              <a:rPr lang="de-DE" sz="26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R</a:t>
            </a:r>
            <a:r>
              <a:rPr lang="ru-RU" sz="2600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)-4Н-1,2,4-тріазолів</a:t>
            </a:r>
          </a:p>
        </p:txBody>
      </p:sp>
      <p:sp>
        <p:nvSpPr>
          <p:cNvPr id="9" name="Овал 8"/>
          <p:cNvSpPr/>
          <p:nvPr/>
        </p:nvSpPr>
        <p:spPr>
          <a:xfrm>
            <a:off x="5589989" y="1808311"/>
            <a:ext cx="406167" cy="63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970497" y="2205322"/>
            <a:ext cx="981635" cy="3550023"/>
          </a:xfrm>
          <a:prstGeom prst="line">
            <a:avLst/>
          </a:prstGeom>
          <a:noFill/>
          <a:ln w="25400">
            <a:solidFill>
              <a:srgbClr val="8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1990166" y="2178428"/>
            <a:ext cx="3751730" cy="4114799"/>
          </a:xfrm>
          <a:prstGeom prst="line">
            <a:avLst/>
          </a:prstGeom>
          <a:noFill/>
          <a:ln w="25400">
            <a:solidFill>
              <a:srgbClr val="8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602" y="762001"/>
            <a:ext cx="15073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Метод А</a:t>
            </a:r>
          </a:p>
          <a:p>
            <a:r>
              <a:rPr lang="uk-UA" b="1" dirty="0"/>
              <a:t>Виходи:</a:t>
            </a:r>
          </a:p>
          <a:p>
            <a:r>
              <a:rPr lang="uk-UA" b="1" dirty="0"/>
              <a:t>2.5.</a:t>
            </a:r>
            <a:r>
              <a:rPr lang="en-US" b="1" dirty="0"/>
              <a:t>{</a:t>
            </a:r>
            <a:r>
              <a:rPr lang="uk-UA" b="1" dirty="0"/>
              <a:t>1</a:t>
            </a:r>
            <a:r>
              <a:rPr lang="en-US" b="1" dirty="0"/>
              <a:t>}</a:t>
            </a:r>
            <a:r>
              <a:rPr lang="uk-UA" b="1" dirty="0"/>
              <a:t>=53%</a:t>
            </a:r>
          </a:p>
          <a:p>
            <a:r>
              <a:rPr lang="uk-UA" b="1" dirty="0"/>
              <a:t>2.5.</a:t>
            </a:r>
            <a:r>
              <a:rPr lang="en-US" b="1" dirty="0"/>
              <a:t>{</a:t>
            </a:r>
            <a:r>
              <a:rPr lang="uk-UA" b="1" dirty="0"/>
              <a:t>2</a:t>
            </a:r>
            <a:r>
              <a:rPr lang="en-US" b="1" dirty="0"/>
              <a:t>}</a:t>
            </a:r>
            <a:r>
              <a:rPr lang="uk-UA" b="1" dirty="0"/>
              <a:t>=54%</a:t>
            </a:r>
          </a:p>
          <a:p>
            <a:r>
              <a:rPr lang="uk-UA" b="1" dirty="0"/>
              <a:t>2.5.</a:t>
            </a:r>
            <a:r>
              <a:rPr lang="en-US" b="1" dirty="0"/>
              <a:t>{</a:t>
            </a:r>
            <a:r>
              <a:rPr lang="uk-UA" b="1" dirty="0"/>
              <a:t>3</a:t>
            </a:r>
            <a:r>
              <a:rPr lang="en-US" b="1" dirty="0"/>
              <a:t>}</a:t>
            </a:r>
            <a:r>
              <a:rPr lang="uk-UA" b="1" dirty="0"/>
              <a:t>=71%</a:t>
            </a:r>
          </a:p>
          <a:p>
            <a:r>
              <a:rPr lang="uk-UA" b="1" dirty="0"/>
              <a:t>2.5.</a:t>
            </a:r>
            <a:r>
              <a:rPr lang="en-US" b="1" dirty="0"/>
              <a:t>{</a:t>
            </a:r>
            <a:r>
              <a:rPr lang="uk-UA" b="1" dirty="0"/>
              <a:t>4</a:t>
            </a:r>
            <a:r>
              <a:rPr lang="en-US" b="1" dirty="0"/>
              <a:t>}</a:t>
            </a:r>
            <a:r>
              <a:rPr lang="uk-UA" b="1" dirty="0"/>
              <a:t>=73%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3403" y="895582"/>
            <a:ext cx="258224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</a:t>
            </a:r>
            <a:r>
              <a:rPr lang="uk-UA" sz="2800" b="1" dirty="0">
                <a:solidFill>
                  <a:srgbClr val="C00000"/>
                </a:solidFill>
              </a:rPr>
              <a:t>Метод В</a:t>
            </a:r>
          </a:p>
          <a:p>
            <a:r>
              <a:rPr lang="uk-UA" b="1" dirty="0"/>
              <a:t>Мікрохвильовий синтез</a:t>
            </a:r>
          </a:p>
          <a:p>
            <a:r>
              <a:rPr lang="uk-UA" b="1" dirty="0"/>
              <a:t>Виходи:</a:t>
            </a:r>
          </a:p>
          <a:p>
            <a:r>
              <a:rPr lang="en-US" b="1" dirty="0"/>
              <a:t>2.</a:t>
            </a:r>
            <a:r>
              <a:rPr lang="uk-UA" b="1" dirty="0"/>
              <a:t>5.</a:t>
            </a:r>
            <a:r>
              <a:rPr lang="en-US" b="1" dirty="0"/>
              <a:t>{</a:t>
            </a:r>
            <a:r>
              <a:rPr lang="uk-UA" b="1" dirty="0"/>
              <a:t>1</a:t>
            </a:r>
            <a:r>
              <a:rPr lang="en-US" b="1" dirty="0"/>
              <a:t>}</a:t>
            </a:r>
            <a:r>
              <a:rPr lang="uk-UA" b="1" dirty="0"/>
              <a:t>=63%</a:t>
            </a:r>
          </a:p>
          <a:p>
            <a:r>
              <a:rPr lang="en-US" b="1" dirty="0"/>
              <a:t>2.</a:t>
            </a:r>
            <a:r>
              <a:rPr lang="uk-UA" b="1" dirty="0"/>
              <a:t>5.</a:t>
            </a:r>
            <a:r>
              <a:rPr lang="en-US" b="1" dirty="0"/>
              <a:t>{</a:t>
            </a:r>
            <a:r>
              <a:rPr lang="uk-UA" b="1" dirty="0"/>
              <a:t>2</a:t>
            </a:r>
            <a:r>
              <a:rPr lang="en-US" b="1" dirty="0"/>
              <a:t>}</a:t>
            </a:r>
            <a:r>
              <a:rPr lang="uk-UA" b="1" dirty="0"/>
              <a:t>=64%</a:t>
            </a:r>
          </a:p>
          <a:p>
            <a:r>
              <a:rPr lang="en-US" b="1" dirty="0"/>
              <a:t>2.</a:t>
            </a:r>
            <a:r>
              <a:rPr lang="uk-UA" b="1" dirty="0"/>
              <a:t>5.</a:t>
            </a:r>
            <a:r>
              <a:rPr lang="en-US" b="1" dirty="0"/>
              <a:t>{</a:t>
            </a:r>
            <a:r>
              <a:rPr lang="uk-UA" b="1" dirty="0"/>
              <a:t>3</a:t>
            </a:r>
            <a:r>
              <a:rPr lang="en-US" b="1" dirty="0"/>
              <a:t>}</a:t>
            </a:r>
            <a:r>
              <a:rPr lang="uk-UA" b="1" dirty="0"/>
              <a:t>=82%</a:t>
            </a:r>
          </a:p>
          <a:p>
            <a:r>
              <a:rPr lang="en-US" b="1" dirty="0"/>
              <a:t>2.</a:t>
            </a:r>
            <a:r>
              <a:rPr lang="uk-UA" b="1" dirty="0"/>
              <a:t>5.</a:t>
            </a:r>
            <a:r>
              <a:rPr lang="en-US" b="1" dirty="0"/>
              <a:t>{</a:t>
            </a:r>
            <a:r>
              <a:rPr lang="uk-UA" b="1" dirty="0"/>
              <a:t>4</a:t>
            </a:r>
            <a:r>
              <a:rPr lang="en-US" b="1" dirty="0"/>
              <a:t>}</a:t>
            </a:r>
            <a:r>
              <a:rPr lang="uk-UA" b="1" dirty="0"/>
              <a:t>=81%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777394-5388-483B-A485-6DD28947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233" y="469558"/>
            <a:ext cx="18601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BDB7D49-FBA6-4970-A057-7182DB7D85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65396"/>
              </p:ext>
            </p:extLst>
          </p:nvPr>
        </p:nvGraphicFramePr>
        <p:xfrm>
          <a:off x="1591237" y="629335"/>
          <a:ext cx="6889379" cy="39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391502" imgH="3085716" progId="ChemDraw.Document.6.0">
                  <p:embed/>
                </p:oleObj>
              </mc:Choice>
              <mc:Fallback>
                <p:oleObj r:id="rId8" imgW="5391502" imgH="3085716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9BDB7D49-FBA6-4970-A057-7182DB7D8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237" y="629335"/>
                        <a:ext cx="6889379" cy="3936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89F193-08D0-46AE-98EC-621C560AF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7078" y="6468037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print">
            <a:lum bright="-1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"/>
          <a:stretch>
            <a:fillRect/>
          </a:stretch>
        </p:blipFill>
        <p:spPr bwMode="auto">
          <a:xfrm>
            <a:off x="463537" y="577713"/>
            <a:ext cx="6366247" cy="22827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83788" y="136529"/>
            <a:ext cx="79968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uk-UA" sz="2600" b="1" dirty="0">
                <a:solidFill>
                  <a:srgbClr val="FF0000"/>
                </a:solidFill>
                <a:ea typeface="Calibri"/>
                <a:cs typeface="Times New Roman"/>
              </a:rPr>
              <a:t>Синтез </a:t>
            </a:r>
            <a:r>
              <a:rPr lang="uk-UA" sz="2600" b="1" dirty="0" err="1">
                <a:solidFill>
                  <a:srgbClr val="FF0000"/>
                </a:solidFill>
                <a:ea typeface="Calibri"/>
                <a:cs typeface="Times New Roman"/>
              </a:rPr>
              <a:t>диамінокаліксарену</a:t>
            </a:r>
            <a:r>
              <a:rPr lang="uk-UA" sz="2600" b="1" dirty="0">
                <a:solidFill>
                  <a:srgbClr val="FF0000"/>
                </a:solidFill>
                <a:ea typeface="Calibri"/>
                <a:cs typeface="Times New Roman"/>
              </a:rPr>
              <a:t> та </a:t>
            </a:r>
            <a:r>
              <a:rPr lang="uk-UA" sz="2600" b="1" dirty="0" err="1">
                <a:solidFill>
                  <a:srgbClr val="FF0000"/>
                </a:solidFill>
                <a:ea typeface="Calibri"/>
                <a:cs typeface="Times New Roman"/>
              </a:rPr>
              <a:t>тетраамінокаліксарену</a:t>
            </a:r>
            <a:endParaRPr lang="ru-RU" sz="2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23249" y="7428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4861" y="3143415"/>
            <a:ext cx="1766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Вихід  </a:t>
            </a:r>
            <a:r>
              <a:rPr lang="en-US" b="1" dirty="0"/>
              <a:t>96,7%</a:t>
            </a:r>
            <a:r>
              <a:rPr lang="uk-UA" b="1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28644" y="6098704"/>
            <a:ext cx="1766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Вихід  </a:t>
            </a:r>
            <a:r>
              <a:rPr lang="en-US" b="1" dirty="0"/>
              <a:t>94</a:t>
            </a:r>
            <a:r>
              <a:rPr lang="uk-UA" b="1" dirty="0"/>
              <a:t>%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7B1648-892E-4231-8F88-C2C8EA99F7C0}"/>
              </a:ext>
            </a:extLst>
          </p:cNvPr>
          <p:cNvSpPr/>
          <p:nvPr/>
        </p:nvSpPr>
        <p:spPr>
          <a:xfrm>
            <a:off x="7308303" y="3139742"/>
            <a:ext cx="533399" cy="28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288DC-10A5-4FED-B8E2-22CF747095FD}"/>
              </a:ext>
            </a:extLst>
          </p:cNvPr>
          <p:cNvSpPr txBox="1"/>
          <p:nvPr/>
        </p:nvSpPr>
        <p:spPr>
          <a:xfrm>
            <a:off x="3030940" y="283985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2.9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BF74E-B255-44CE-A276-24A2A0C09469}"/>
              </a:ext>
            </a:extLst>
          </p:cNvPr>
          <p:cNvSpPr txBox="1"/>
          <p:nvPr/>
        </p:nvSpPr>
        <p:spPr>
          <a:xfrm>
            <a:off x="750991" y="2798462"/>
            <a:ext cx="71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2.7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6D57E1-9A79-4146-86E5-DB761F917A00}"/>
              </a:ext>
            </a:extLst>
          </p:cNvPr>
          <p:cNvSpPr txBox="1"/>
          <p:nvPr/>
        </p:nvSpPr>
        <p:spPr>
          <a:xfrm flipH="1">
            <a:off x="5460398" y="2860418"/>
            <a:ext cx="52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2.8</a:t>
            </a:r>
            <a:endParaRPr lang="ru-RU" sz="1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A1921B-EA63-45C5-8B49-510200519A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712"/>
          <a:stretch/>
        </p:blipFill>
        <p:spPr>
          <a:xfrm>
            <a:off x="6302188" y="2187712"/>
            <a:ext cx="5889812" cy="38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8BD9F4-0FCB-4DA6-932A-9EF723F0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121E4-66A8-4DB8-80D1-2CF500106911}"/>
              </a:ext>
            </a:extLst>
          </p:cNvPr>
          <p:cNvSpPr txBox="1">
            <a:spLocks/>
          </p:cNvSpPr>
          <p:nvPr/>
        </p:nvSpPr>
        <p:spPr>
          <a:xfrm>
            <a:off x="-1557619" y="10163"/>
            <a:ext cx="14498894" cy="4294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9593" algn="ctr">
              <a:lnSpc>
                <a:spcPct val="150000"/>
              </a:lnSpc>
            </a:pPr>
            <a:r>
              <a:rPr lang="uk-UA" sz="18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uk-UA" sz="1800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4-аміно-(1Н-пірол-1-іл)-5-</a:t>
            </a:r>
            <a:r>
              <a:rPr lang="en-US" sz="1800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R-4H-1,2,4-</a:t>
            </a:r>
            <a:r>
              <a:rPr lang="uk-UA" sz="1800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тріазол-3-іл-тіоацетанілідів</a:t>
            </a:r>
            <a:endParaRPr lang="ru-RU" sz="28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60F6B1-CBD6-4D41-8947-05268C5A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09" y="10230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59AB7C-B658-4ADF-8992-66B5F417EE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-20000" contrast="40000"/>
          </a:blip>
          <a:srcRect r="18644"/>
          <a:stretch/>
        </p:blipFill>
        <p:spPr>
          <a:xfrm>
            <a:off x="7882379" y="579460"/>
            <a:ext cx="4115660" cy="2442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12C661-3C66-4FC1-AA35-E6C9D8C26C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</a:blip>
          <a:srcRect r="19333"/>
          <a:stretch/>
        </p:blipFill>
        <p:spPr>
          <a:xfrm>
            <a:off x="7846195" y="3539732"/>
            <a:ext cx="4050612" cy="265151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4183" y="6430412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82734" y="2325964"/>
            <a:ext cx="114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Виходи: </a:t>
            </a:r>
          </a:p>
          <a:p>
            <a:r>
              <a:rPr lang="uk-UA" b="1" dirty="0"/>
              <a:t>71-81%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942"/>
              </p:ext>
            </p:extLst>
          </p:nvPr>
        </p:nvGraphicFramePr>
        <p:xfrm>
          <a:off x="364944" y="439654"/>
          <a:ext cx="6768160" cy="218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6562440" imgH="2085840" progId="ISISServer">
                  <p:embed/>
                </p:oleObj>
              </mc:Choice>
              <mc:Fallback>
                <p:oleObj name="ISIS/Draw Sketch" r:id="rId6" imgW="6562440" imgH="2085840" progId="ISISServer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944" y="439654"/>
                        <a:ext cx="6768160" cy="218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49981"/>
              </p:ext>
            </p:extLst>
          </p:nvPr>
        </p:nvGraphicFramePr>
        <p:xfrm>
          <a:off x="2228096" y="2788333"/>
          <a:ext cx="3041856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03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Сполука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R1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3.2.{1}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4-Ме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3.2.{2}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3.2.{3}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CF</a:t>
                      </a:r>
                      <a:r>
                        <a:rPr lang="ru-RU" sz="16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3.2.{4}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3.2.{5}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3-Cl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3.2.{6}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F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3.3.{1}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3-CF</a:t>
                      </a:r>
                      <a:r>
                        <a:rPr lang="en-US" sz="16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4-Cl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3.3.{2}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3.3.{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}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3.3.{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}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COOEt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3.3.{5}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07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AA8A23-7132-4417-8F22-984CFDFA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7335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91" y="-37376"/>
            <a:ext cx="11652423" cy="4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93" algn="ctr">
              <a:lnSpc>
                <a:spcPct val="150000"/>
              </a:lnSpc>
            </a:pP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4-аміно-5-(піридин-4-іл)-4</a:t>
            </a:r>
            <a:r>
              <a:rPr lang="uk-UA" sz="2001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-1,2,4-тріазоло-3-ілтіо-ацетамідів</a:t>
            </a:r>
            <a:endParaRPr lang="ru-RU" sz="2001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1" y="21628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66578"/>
              </p:ext>
            </p:extLst>
          </p:nvPr>
        </p:nvGraphicFramePr>
        <p:xfrm>
          <a:off x="567566" y="425547"/>
          <a:ext cx="5971209" cy="188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6760710" imgH="1982684" progId="ISISServer">
                  <p:embed/>
                </p:oleObj>
              </mc:Choice>
              <mc:Fallback>
                <p:oleObj name="MDLDrawObject Class" r:id="rId4" imgW="6760710" imgH="1982684" progId="ISISServer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66" y="425547"/>
                        <a:ext cx="5971209" cy="1887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/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320722" y="3035529"/>
            <a:ext cx="4256156" cy="2765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311377" y="5757012"/>
            <a:ext cx="4911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ІЧ-спектр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2-[4-аміно-5-(піридин-4-іл)-4</a:t>
            </a:r>
            <a:r>
              <a:rPr lang="uk-UA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-1,2,4-тріазол-3-іл]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-N-(4-метоксифеніл)-ацетаміду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3.4.{1}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" y="-18466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53495"/>
              </p:ext>
            </p:extLst>
          </p:nvPr>
        </p:nvGraphicFramePr>
        <p:xfrm>
          <a:off x="7311377" y="727643"/>
          <a:ext cx="2604657" cy="18312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4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.{1}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4-O</a:t>
                      </a: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.{2}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.{3}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.{4}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.{5}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4-NO</a:t>
                      </a:r>
                      <a:r>
                        <a:rPr lang="ru-RU" sz="15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 indent="-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.{6}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3-COMe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 indent="-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.{7}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5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FFC0FBF-FCFD-4CC3-A2C5-D7315F96C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76294"/>
              </p:ext>
            </p:extLst>
          </p:nvPr>
        </p:nvGraphicFramePr>
        <p:xfrm>
          <a:off x="1741587" y="2569123"/>
          <a:ext cx="3830538" cy="3877310"/>
        </p:xfrm>
        <a:graphic>
          <a:graphicData uri="http://schemas.openxmlformats.org/drawingml/2006/table">
            <a:tbl>
              <a:tblPr firstRow="1" firstCol="1" bandRow="1"/>
              <a:tblGrid>
                <a:gridCol w="401876">
                  <a:extLst>
                    <a:ext uri="{9D8B030D-6E8A-4147-A177-3AD203B41FA5}">
                      <a16:colId xmlns:a16="http://schemas.microsoft.com/office/drawing/2014/main" val="1634161121"/>
                    </a:ext>
                  </a:extLst>
                </a:gridCol>
                <a:gridCol w="945534">
                  <a:extLst>
                    <a:ext uri="{9D8B030D-6E8A-4147-A177-3AD203B41FA5}">
                      <a16:colId xmlns:a16="http://schemas.microsoft.com/office/drawing/2014/main" val="3276242347"/>
                    </a:ext>
                  </a:extLst>
                </a:gridCol>
                <a:gridCol w="1141911">
                  <a:extLst>
                    <a:ext uri="{9D8B030D-6E8A-4147-A177-3AD203B41FA5}">
                      <a16:colId xmlns:a16="http://schemas.microsoft.com/office/drawing/2014/main" val="1370032654"/>
                    </a:ext>
                  </a:extLst>
                </a:gridCol>
                <a:gridCol w="1341217">
                  <a:extLst>
                    <a:ext uri="{9D8B030D-6E8A-4147-A177-3AD203B41FA5}">
                      <a16:colId xmlns:a16="http://schemas.microsoft.com/office/drawing/2014/main" val="3958017349"/>
                    </a:ext>
                  </a:extLst>
                </a:gridCol>
              </a:tblGrid>
              <a:tr h="33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атому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Заряд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Huckel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75021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N(1)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Imine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-0.400548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060945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C(2)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Alkene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0.0910957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46473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N(3)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Pyrrole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0.52621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7590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C(4)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Thiocarbonyl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0.135163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654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N(5)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Thioamide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0.407341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26313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N(6)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Amine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-0.164462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04780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S(7)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Thiocarbonyl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-0.766661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4256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C(8)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Alkene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0.071252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8240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C(9)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Alkene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-0.120662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41263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C(10)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Alkene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0.121322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01283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N(11)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Pyridine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-0.238685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89397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C(12)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Alkene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0.121958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22153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C(13)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Alkene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-0.124709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6008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H(14)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 Amide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0.0813417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32013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H(15)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 Amine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0.113318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51474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H(16)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 Amine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0.112047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32865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H(17)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0.0190157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65416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H(18)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-0.00450377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91509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H(19)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-0.00478855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36718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H(20)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0.0249539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676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1DEBC5A-5C00-404C-BAA9-61458BB2A8B5}"/>
              </a:ext>
            </a:extLst>
          </p:cNvPr>
          <p:cNvSpPr txBox="1"/>
          <p:nvPr/>
        </p:nvSpPr>
        <p:spPr>
          <a:xfrm>
            <a:off x="1605361" y="2270604"/>
            <a:ext cx="4370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Квантово-хімічні розрахунки електронної густини для сполуки </a:t>
            </a:r>
            <a:r>
              <a:rPr lang="uk-UA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2.5{3}</a:t>
            </a:r>
            <a:r>
              <a:rPr lang="uk-U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93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6B406-4B2A-4047-9F26-7EE7118B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26982" y="6492876"/>
            <a:ext cx="665019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0152" y="29037"/>
            <a:ext cx="944880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93" algn="ctr">
              <a:lnSpc>
                <a:spcPct val="150000"/>
              </a:lnSpc>
            </a:pP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4-аміно-5-</a:t>
            </a:r>
            <a:r>
              <a:rPr lang="uk-UA" dirty="0">
                <a:solidFill>
                  <a:prstClr val="black"/>
                </a:solidFill>
              </a:rPr>
              <a:t>-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(фурил-2-іл)-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-1,2,4-тріазоло-3-ілтіо-ацетамідів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07646"/>
              </p:ext>
            </p:extLst>
          </p:nvPr>
        </p:nvGraphicFramePr>
        <p:xfrm>
          <a:off x="334997" y="1013129"/>
          <a:ext cx="6470073" cy="178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5620833" imgH="1444524" progId="ISISServer">
                  <p:embed/>
                </p:oleObj>
              </mc:Choice>
              <mc:Fallback>
                <p:oleObj name="ISIS/Draw Sketch" r:id="rId4" imgW="5620833" imgH="1444524" progId="ISISServer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97" y="1013129"/>
                        <a:ext cx="6470073" cy="178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7" y="575154"/>
            <a:ext cx="4932179" cy="2754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63490" y="352036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93"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</a:t>
            </a:r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ЯМР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N-(4-бутилфеніл)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2-[4-аміно-5-(піридин-4-іл)-4</a:t>
            </a:r>
            <a:r>
              <a:rPr lang="uk-UA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-1,2,4-тріазол-3-іл]</a:t>
            </a:r>
            <a:r>
              <a:rPr lang="uk-UA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тіо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-ацетаміду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.{3}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85013"/>
              </p:ext>
            </p:extLst>
          </p:nvPr>
        </p:nvGraphicFramePr>
        <p:xfrm>
          <a:off x="525229" y="2983804"/>
          <a:ext cx="2535384" cy="276161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7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{2}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{3}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3-F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{4}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{5}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{6}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4-F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{7}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4-Me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{8}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 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5-CF</a:t>
                      </a:r>
                      <a:r>
                        <a:rPr lang="en-US" sz="15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{9}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10711"/>
              </p:ext>
            </p:extLst>
          </p:nvPr>
        </p:nvGraphicFramePr>
        <p:xfrm>
          <a:off x="3463640" y="2989265"/>
          <a:ext cx="2535383" cy="33343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{10} </a:t>
                      </a: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3-CF</a:t>
                      </a:r>
                      <a:r>
                        <a:rPr lang="en-US" sz="15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{11}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{12}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{13}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{14}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4-OEt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{15}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2-COOEt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{16}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4-Et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{17}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4-COOEt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{18}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3-COMe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{19}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4-NO</a:t>
                      </a:r>
                      <a:r>
                        <a:rPr lang="en-US" sz="15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{20} </a:t>
                      </a: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3.5. {21} </a:t>
                      </a: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2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86419-4FCC-45B8-A8D4-8D38E319C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43809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" y="-18466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00073"/>
              </p:ext>
            </p:extLst>
          </p:nvPr>
        </p:nvGraphicFramePr>
        <p:xfrm>
          <a:off x="391294" y="466075"/>
          <a:ext cx="6652523" cy="326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6731000" imgH="3294380" progId="ISISServer">
                  <p:embed/>
                </p:oleObj>
              </mc:Choice>
              <mc:Fallback>
                <p:oleObj name="ISIS/Draw Sketch" r:id="rId4" imgW="6731000" imgH="3294380" progId="ISISServer">
                  <p:embed/>
                  <p:pic>
                    <p:nvPicPr>
                      <p:cNvPr id="1249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94" y="466075"/>
                        <a:ext cx="6652523" cy="3262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712" y="20850"/>
            <a:ext cx="11869601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uk-UA" sz="1600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4-піролінових похідних 5-(піридин-4-іл)- та 5-</a:t>
            </a:r>
            <a:r>
              <a:rPr lang="uk-UA" sz="16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(фурил-2-іл)-</a:t>
            </a:r>
            <a:r>
              <a:rPr lang="uk-UA" sz="1600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sz="1600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sz="1600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-1,2,4-тріазоло-3-іл-тіо-ацетамідів</a:t>
            </a:r>
            <a:endParaRPr lang="ru-RU" sz="16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3" y="6039616"/>
            <a:ext cx="5735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aseline="30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</a:t>
            </a:r>
            <a:r>
              <a:rPr lang="uk-UA" sz="1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Н </a:t>
            </a:r>
            <a:r>
              <a:rPr lang="uk-UA" sz="12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ЯМР-спектр</a:t>
            </a:r>
            <a:r>
              <a:rPr lang="uk-UA" sz="1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2-[5-(піридин-4-іл)-4-(1</a:t>
            </a:r>
            <a:r>
              <a:rPr lang="uk-UA" sz="1200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</a:t>
            </a:r>
            <a:r>
              <a:rPr lang="uk-UA" sz="1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-пірол-1-іл)-4</a:t>
            </a:r>
            <a:r>
              <a:rPr lang="uk-UA" sz="1200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</a:t>
            </a:r>
            <a:r>
              <a:rPr lang="uk-UA" sz="1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-1,2,4-тріазол-3-іл]</a:t>
            </a:r>
            <a:r>
              <a:rPr lang="uk-UA" sz="12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тіо-N-</a:t>
            </a:r>
            <a:r>
              <a:rPr lang="uk-UA" sz="12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(4-метоксифеніл)ацетаміду </a:t>
            </a:r>
            <a:r>
              <a:rPr lang="uk-UA" sz="1200" b="1" dirty="0">
                <a:latin typeface="Arial" pitchFamily="34" charset="0"/>
                <a:ea typeface="Calibri"/>
                <a:cs typeface="Arial" pitchFamily="34" charset="0"/>
              </a:rPr>
              <a:t>3.</a:t>
            </a:r>
            <a:r>
              <a:rPr lang="uk-UA" sz="12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7</a:t>
            </a:r>
            <a:r>
              <a:rPr lang="uk-UA" sz="1200" b="1" dirty="0">
                <a:latin typeface="Arial" pitchFamily="34" charset="0"/>
                <a:ea typeface="Calibri"/>
                <a:cs typeface="Arial" pitchFamily="34" charset="0"/>
              </a:rPr>
              <a:t>.{1}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41" y="3115067"/>
            <a:ext cx="4723968" cy="29159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17546"/>
              </p:ext>
            </p:extLst>
          </p:nvPr>
        </p:nvGraphicFramePr>
        <p:xfrm>
          <a:off x="367994" y="3757472"/>
          <a:ext cx="2314575" cy="28735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</a:t>
                      </a: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 2}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4-Cl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.{3}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4-F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.{4}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3-Cl 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4-Me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.{5}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2-Cl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5-CF</a:t>
                      </a:r>
                      <a:r>
                        <a:rPr lang="en-US" sz="1300" b="1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.{6}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4-Cl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.{7}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.{8}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.{9}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4-OEt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.{10}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4-Et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.{11}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4-NO</a:t>
                      </a:r>
                      <a:r>
                        <a:rPr lang="en-US" sz="1300" b="1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.{12}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3-OMe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35262"/>
              </p:ext>
            </p:extLst>
          </p:nvPr>
        </p:nvGraphicFramePr>
        <p:xfrm>
          <a:off x="2848350" y="3757472"/>
          <a:ext cx="2887437" cy="2877324"/>
        </p:xfrm>
        <a:graphic>
          <a:graphicData uri="http://schemas.openxmlformats.org/drawingml/2006/table">
            <a:tbl>
              <a:tblPr firstRow="1" firstCol="1" bandRow="1"/>
              <a:tblGrid>
                <a:gridCol w="80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.{13}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.{14}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.{15}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.{16}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2-Cl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.{17}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.{18}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.{19}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2-Et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.{20}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2-Me;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4-Me;6-Me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.{21}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2-OEt</a:t>
                      </a:r>
                      <a:endParaRPr lang="ru-RU" sz="13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.{22}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2-OMe</a:t>
                      </a:r>
                      <a:endParaRPr lang="ru-RU" sz="13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.{23}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2-Me</a:t>
                      </a:r>
                      <a:endParaRPr lang="ru-RU" sz="13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6-Me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.{24}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 CF</a:t>
                      </a:r>
                      <a:r>
                        <a:rPr lang="en-US" sz="1300" b="1" baseline="-25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4-Cl</a:t>
                      </a:r>
                      <a:endParaRPr lang="ru-RU" sz="13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758"/>
              </p:ext>
            </p:extLst>
          </p:nvPr>
        </p:nvGraphicFramePr>
        <p:xfrm>
          <a:off x="7295934" y="639001"/>
          <a:ext cx="2324100" cy="16885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3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1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3.7.{1}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</a:t>
                      </a: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1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3.7.{2}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1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3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3.7.{3}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3.7.{4}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3.7.{5}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4-NO2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3.7.{6}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3.7.{7}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4-OMe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5B219C3-9324-46AF-A869-36ECD546B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pic>
        <p:nvPicPr>
          <p:cNvPr id="9305" name="Picture 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7" y="3785013"/>
            <a:ext cx="5454752" cy="227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97" y="3225519"/>
            <a:ext cx="5582728" cy="294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71A08F-DD57-4428-8819-A50952A55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48" y="997155"/>
            <a:ext cx="12192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7FE0EAB-AC21-4EA8-85DA-9E1C2DE11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543076"/>
              </p:ext>
            </p:extLst>
          </p:nvPr>
        </p:nvGraphicFramePr>
        <p:xfrm>
          <a:off x="514594" y="1100955"/>
          <a:ext cx="4872088" cy="252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7524720" imgH="3609720" progId="ISISServer">
                  <p:embed/>
                </p:oleObj>
              </mc:Choice>
              <mc:Fallback>
                <p:oleObj name="ISIS/Draw Sketch" r:id="rId6" imgW="7524720" imgH="3609720" progId="ISISServer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7FE0EAB-AC21-4EA8-85DA-9E1C2DE11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94" y="1100955"/>
                        <a:ext cx="4872088" cy="2529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8921C87B-119B-40EE-BE9D-7E0D48213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079" y="9781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5B3D8F-9769-41CF-A4DA-15629373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222" y="38352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D2A68F-E08A-4BB7-A072-B00270FBA973}"/>
              </a:ext>
            </a:extLst>
          </p:cNvPr>
          <p:cNvSpPr/>
          <p:nvPr/>
        </p:nvSpPr>
        <p:spPr>
          <a:xfrm>
            <a:off x="258795" y="21501"/>
            <a:ext cx="1207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синтез 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кон’югатІВ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ди-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тетраамінокалікс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[4]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аренів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активними фармацевтичними інгредієнтами </a:t>
            </a:r>
            <a:endParaRPr lang="ru-RU" sz="2401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74E393-BC22-4C4A-99ED-A55D0B2485AA}"/>
              </a:ext>
            </a:extLst>
          </p:cNvPr>
          <p:cNvSpPr/>
          <p:nvPr/>
        </p:nvSpPr>
        <p:spPr>
          <a:xfrm>
            <a:off x="341266" y="5612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93"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 </a:t>
            </a:r>
            <a:r>
              <a:rPr lang="ru-RU" sz="1400" dirty="0" err="1"/>
              <a:t>кон’югатів</a:t>
            </a:r>
            <a:r>
              <a:rPr lang="ru-RU" sz="1400" dirty="0"/>
              <a:t> </a:t>
            </a:r>
            <a:r>
              <a:rPr lang="ru-RU" sz="1400" dirty="0" err="1"/>
              <a:t>тетраамідокалікс</a:t>
            </a:r>
            <a:r>
              <a:rPr lang="ru-RU" sz="1400" dirty="0"/>
              <a:t>[4]арена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біфорними</a:t>
            </a:r>
            <a:r>
              <a:rPr lang="ru-RU" sz="1400" dirty="0"/>
              <a:t> фрагментами 2,4-дихлорбензойної </a:t>
            </a:r>
            <a:r>
              <a:rPr lang="ru-RU" sz="1400" b="1" i="1" dirty="0"/>
              <a:t>3.9.{1}</a:t>
            </a:r>
            <a:r>
              <a:rPr lang="ru-RU" sz="1400" dirty="0"/>
              <a:t> та 2-(4-ізобутилфеніл)</a:t>
            </a:r>
            <a:r>
              <a:rPr lang="ru-RU" sz="1400" dirty="0" err="1"/>
              <a:t>пропіонової</a:t>
            </a:r>
            <a:r>
              <a:rPr lang="ru-RU" sz="1400" dirty="0"/>
              <a:t>  </a:t>
            </a:r>
            <a:r>
              <a:rPr lang="ru-RU" sz="1400" b="1" i="1" dirty="0"/>
              <a:t>3.9.{2}</a:t>
            </a:r>
            <a:r>
              <a:rPr lang="ru-RU" sz="1400" dirty="0"/>
              <a:t> кислот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7FD5DE-D189-4DE9-84EA-72AC91A722C1}"/>
              </a:ext>
            </a:extLst>
          </p:cNvPr>
          <p:cNvSpPr/>
          <p:nvPr/>
        </p:nvSpPr>
        <p:spPr>
          <a:xfrm>
            <a:off x="6096000" y="67177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Синтез </a:t>
            </a:r>
            <a:r>
              <a:rPr lang="uk-UA" sz="1400" dirty="0"/>
              <a:t>Біс-</a:t>
            </a:r>
            <a:r>
              <a:rPr lang="uk-UA" sz="1400" dirty="0" err="1"/>
              <a:t>мефенамідокаліксарену</a:t>
            </a:r>
            <a:r>
              <a:rPr lang="en-US" sz="1400" dirty="0"/>
              <a:t> </a:t>
            </a:r>
            <a:r>
              <a:rPr lang="en-US" sz="1400" b="1" i="1" dirty="0"/>
              <a:t>3</a:t>
            </a:r>
            <a:r>
              <a:rPr lang="ru-RU" sz="1400" b="1" i="1" dirty="0"/>
              <a:t>.9 </a:t>
            </a:r>
            <a:r>
              <a:rPr lang="en-US" sz="1400" b="1" i="1" dirty="0"/>
              <a:t>{3}</a:t>
            </a:r>
            <a:r>
              <a:rPr lang="uk-UA" sz="1400" b="1" i="1" dirty="0"/>
              <a:t> </a:t>
            </a:r>
            <a:endParaRPr lang="ru-RU" b="1" i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19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517" name="Rectangle 301"/>
          <p:cNvSpPr>
            <a:spLocks noChangeArrowheads="1"/>
          </p:cNvSpPr>
          <p:nvPr/>
        </p:nvSpPr>
        <p:spPr bwMode="auto">
          <a:xfrm>
            <a:off x="2" y="-18466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02908F-FBF2-4263-BF25-48E026870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4419" y="2298553"/>
            <a:ext cx="1775209" cy="24258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857" y="60922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ЯМР-спектр 5,11,17,23-тетра(2-(4-ізобутилфеніл)пропан-амідо-25,26,27,28-тетрапропоксикалікс[4]арену з </a:t>
            </a:r>
            <a:r>
              <a:rPr lang="ru-RU" sz="1200" dirty="0" err="1"/>
              <a:t>біфорними</a:t>
            </a:r>
            <a:r>
              <a:rPr lang="ru-RU" sz="1200" dirty="0"/>
              <a:t> фрагментами 2-(4-ізобутилфеніл)</a:t>
            </a:r>
            <a:r>
              <a:rPr lang="ru-RU" sz="1200" dirty="0" err="1"/>
              <a:t>пропіонової</a:t>
            </a:r>
            <a:r>
              <a:rPr lang="ru-RU" sz="1200" dirty="0"/>
              <a:t> </a:t>
            </a:r>
            <a:r>
              <a:rPr lang="ru-RU" sz="1200" dirty="0" err="1"/>
              <a:t>кислоти</a:t>
            </a:r>
            <a:r>
              <a:rPr lang="ru-RU" sz="1200" dirty="0"/>
              <a:t> (</a:t>
            </a:r>
            <a:r>
              <a:rPr lang="ru-RU" sz="1200" dirty="0" err="1"/>
              <a:t>сполука</a:t>
            </a:r>
            <a:r>
              <a:rPr lang="ru-RU" sz="1200" dirty="0"/>
              <a:t> 3.9.{2}  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20923" y="6220569"/>
            <a:ext cx="395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ЯМР- спектр </a:t>
            </a:r>
            <a:r>
              <a:rPr lang="ru-RU" sz="1400" dirty="0" err="1"/>
              <a:t>біс-мефенамідокаліксарену</a:t>
            </a:r>
            <a:r>
              <a:rPr lang="ru-RU" sz="1400" dirty="0"/>
              <a:t> 3.9.{3}. 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95201F-18F4-4987-B303-996267915DF2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0"/>
          <a:stretch/>
        </p:blipFill>
        <p:spPr bwMode="auto">
          <a:xfrm>
            <a:off x="7423142" y="966566"/>
            <a:ext cx="4197351" cy="2241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DCF860A3-BC44-4EB6-ACCB-29F15CEA50C3}"/>
              </a:ext>
            </a:extLst>
          </p:cNvPr>
          <p:cNvSpPr/>
          <p:nvPr/>
        </p:nvSpPr>
        <p:spPr>
          <a:xfrm>
            <a:off x="1097734" y="3536194"/>
            <a:ext cx="424643" cy="3693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6D29112-B5EE-4E72-A336-9B7A33FE1285}"/>
              </a:ext>
            </a:extLst>
          </p:cNvPr>
          <p:cNvSpPr/>
          <p:nvPr/>
        </p:nvSpPr>
        <p:spPr>
          <a:xfrm>
            <a:off x="4172587" y="3651019"/>
            <a:ext cx="272563" cy="265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362EE-1386-4DA8-A1D1-84BEBCD5AC75}"/>
              </a:ext>
            </a:extLst>
          </p:cNvPr>
          <p:cNvSpPr txBox="1"/>
          <p:nvPr/>
        </p:nvSpPr>
        <p:spPr>
          <a:xfrm>
            <a:off x="7759865" y="3299815"/>
            <a:ext cx="8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2.9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40FA93-E3D1-41C3-84BD-612ECD2F3241}"/>
              </a:ext>
            </a:extLst>
          </p:cNvPr>
          <p:cNvSpPr txBox="1"/>
          <p:nvPr/>
        </p:nvSpPr>
        <p:spPr>
          <a:xfrm>
            <a:off x="10512464" y="3293736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3.9{3}</a:t>
            </a:r>
            <a:endParaRPr lang="ru-RU" sz="140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9FD8FCB-97C1-4766-81AF-45E574ABA9D1}"/>
              </a:ext>
            </a:extLst>
          </p:cNvPr>
          <p:cNvSpPr/>
          <p:nvPr/>
        </p:nvSpPr>
        <p:spPr>
          <a:xfrm>
            <a:off x="1063664" y="3447622"/>
            <a:ext cx="615668" cy="265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00C832C-F340-4283-9212-E3FA817E0166}"/>
              </a:ext>
            </a:extLst>
          </p:cNvPr>
          <p:cNvSpPr/>
          <p:nvPr/>
        </p:nvSpPr>
        <p:spPr>
          <a:xfrm flipV="1">
            <a:off x="3970768" y="3420053"/>
            <a:ext cx="615668" cy="3508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E13667-4164-495C-86D7-9F2E81A34811}"/>
              </a:ext>
            </a:extLst>
          </p:cNvPr>
          <p:cNvSpPr/>
          <p:nvPr/>
        </p:nvSpPr>
        <p:spPr>
          <a:xfrm>
            <a:off x="341266" y="3474452"/>
            <a:ext cx="2021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де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ALK = C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2n+1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n = 3; R =</a:t>
            </a:r>
            <a:endParaRPr lang="ru-RU" sz="1200" dirty="0"/>
          </a:p>
        </p:txBody>
      </p:sp>
      <p:sp>
        <p:nvSpPr>
          <p:cNvPr id="21" name="Rectangle 458">
            <a:extLst>
              <a:ext uri="{FF2B5EF4-FFF2-40B4-BE49-F238E27FC236}">
                <a16:creationId xmlns:a16="http://schemas.microsoft.com/office/drawing/2014/main" id="{C5C15E4E-0DF2-441D-8985-045C61E3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830" y="31385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5A52FE3-4884-4189-B12A-164EFCCCD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10594"/>
              </p:ext>
            </p:extLst>
          </p:nvPr>
        </p:nvGraphicFramePr>
        <p:xfrm>
          <a:off x="2379969" y="3317082"/>
          <a:ext cx="638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11" imgW="1190493" imgH="808016" progId="ISISServer">
                  <p:embed/>
                </p:oleObj>
              </mc:Choice>
              <mc:Fallback>
                <p:oleObj name="ISIS/Draw Sketch" r:id="rId11" imgW="1190493" imgH="808016" progId="ISISServer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05A52FE3-4884-4189-B12A-164EFCCCDF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969" y="3317082"/>
                        <a:ext cx="6381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323AD6A-0A50-4361-9575-507A64A0C32F}"/>
              </a:ext>
            </a:extLst>
          </p:cNvPr>
          <p:cNvSpPr txBox="1"/>
          <p:nvPr/>
        </p:nvSpPr>
        <p:spPr>
          <a:xfrm>
            <a:off x="3053022" y="3438311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;</a:t>
            </a:r>
          </a:p>
        </p:txBody>
      </p:sp>
      <p:sp>
        <p:nvSpPr>
          <p:cNvPr id="25" name="Rectangle 460">
            <a:extLst>
              <a:ext uri="{FF2B5EF4-FFF2-40B4-BE49-F238E27FC236}">
                <a16:creationId xmlns:a16="http://schemas.microsoft.com/office/drawing/2014/main" id="{FC141D48-3F41-4424-B228-D6E0BD86C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503" y="32018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DF6FE25D-8383-4B33-8F56-A554D9D3C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94651"/>
              </p:ext>
            </p:extLst>
          </p:nvPr>
        </p:nvGraphicFramePr>
        <p:xfrm>
          <a:off x="3375315" y="3404493"/>
          <a:ext cx="819151" cy="3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13" imgW="1654568" imgH="801213" progId="ISISServer">
                  <p:embed/>
                </p:oleObj>
              </mc:Choice>
              <mc:Fallback>
                <p:oleObj name="ISIS/Draw Sketch" r:id="rId13" imgW="1654568" imgH="801213" progId="ISISServer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DF6FE25D-8383-4B33-8F56-A554D9D3C5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315" y="3404493"/>
                        <a:ext cx="819151" cy="361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28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A1155D-7733-430A-A6AF-BB5A65271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554" y="0"/>
            <a:ext cx="12215554" cy="68667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53490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smtClean="0">
                <a:ln>
                  <a:solidFill>
                    <a:schemeClr val="tx1"/>
                  </a:solidFill>
                </a:ln>
              </a:rPr>
              <a:pPr/>
              <a:t>2</a:t>
            </a:fld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C221B-A83C-4224-9CAB-13C974820E3E}"/>
              </a:ext>
            </a:extLst>
          </p:cNvPr>
          <p:cNvSpPr txBox="1"/>
          <p:nvPr/>
        </p:nvSpPr>
        <p:spPr>
          <a:xfrm>
            <a:off x="2448797" y="424334"/>
            <a:ext cx="724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НАСИЧЕННЯ РИНКУ НПЗЗ В СВІТІ ТА В УКРАЇНІ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BB328-0AA9-4003-AB0D-DD412E4DAE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91" y="2420045"/>
            <a:ext cx="6346512" cy="388625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175F13F-4632-40F3-ADFD-BEDBEDEC4643}"/>
              </a:ext>
            </a:extLst>
          </p:cNvPr>
          <p:cNvSpPr/>
          <p:nvPr/>
        </p:nvSpPr>
        <p:spPr>
          <a:xfrm>
            <a:off x="1352604" y="827545"/>
            <a:ext cx="3753291" cy="1830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1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Запалення – основа понад 70% відомих хвороб людини</a:t>
            </a:r>
            <a:endParaRPr lang="ru-RU" sz="2401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089D3E9-3769-403E-9CF7-B13952608112}"/>
              </a:ext>
            </a:extLst>
          </p:cNvPr>
          <p:cNvSpPr txBox="1">
            <a:spLocks/>
          </p:cNvSpPr>
          <p:nvPr/>
        </p:nvSpPr>
        <p:spPr>
          <a:xfrm>
            <a:off x="3076793" y="-8791"/>
            <a:ext cx="6619307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Актуальність роботи</a:t>
            </a:r>
            <a:endParaRPr lang="ru-RU" sz="32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202" name="Picture 2" descr="C:\Users\Химия\Pictures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90" y="1113051"/>
            <a:ext cx="5446634" cy="45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8B559D-3896-473B-ABB0-3D94C7F43EA4}"/>
              </a:ext>
            </a:extLst>
          </p:cNvPr>
          <p:cNvSpPr/>
          <p:nvPr/>
        </p:nvSpPr>
        <p:spPr>
          <a:xfrm>
            <a:off x="6697922" y="5936964"/>
            <a:ext cx="4967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Г.В. Зайченко, О.Я. </a:t>
            </a:r>
            <a:r>
              <a:rPr lang="ru-RU" sz="1400" dirty="0" err="1"/>
              <a:t>Міщенко</a:t>
            </a:r>
            <a:r>
              <a:rPr lang="ru-RU" sz="1400" dirty="0"/>
              <a:t>, А.В. Березняков </a:t>
            </a:r>
            <a:r>
              <a:rPr lang="ru-RU" sz="1400" dirty="0" err="1"/>
              <a:t>Топічні</a:t>
            </a:r>
            <a:r>
              <a:rPr lang="ru-RU" sz="1400" dirty="0"/>
              <a:t> </a:t>
            </a:r>
            <a:r>
              <a:rPr lang="ru-RU" sz="1400" dirty="0" err="1"/>
              <a:t>нестероїдні</a:t>
            </a:r>
            <a:r>
              <a:rPr lang="ru-RU" sz="1400" dirty="0"/>
              <a:t> </a:t>
            </a:r>
            <a:r>
              <a:rPr lang="ru-RU" sz="1400" dirty="0" err="1"/>
              <a:t>протизапальні</a:t>
            </a:r>
            <a:r>
              <a:rPr lang="ru-RU" sz="1400" dirty="0"/>
              <a:t> </a:t>
            </a:r>
            <a:r>
              <a:rPr lang="ru-RU" sz="1400" dirty="0" err="1"/>
              <a:t>засоби</a:t>
            </a:r>
            <a:r>
              <a:rPr lang="ru-RU" sz="1400" dirty="0"/>
              <a:t>: </a:t>
            </a:r>
            <a:r>
              <a:rPr lang="ru-RU" sz="1400" dirty="0" err="1"/>
              <a:t>фармацевтичний</a:t>
            </a:r>
            <a:r>
              <a:rPr lang="ru-RU" sz="1400" dirty="0"/>
              <a:t> та </a:t>
            </a:r>
            <a:r>
              <a:rPr lang="ru-RU" sz="1400" dirty="0" err="1"/>
              <a:t>клініко-фармакологічний</a:t>
            </a:r>
            <a:r>
              <a:rPr lang="ru-RU" sz="1400" dirty="0"/>
              <a:t> </a:t>
            </a:r>
            <a:r>
              <a:rPr lang="ru-RU" sz="1400" dirty="0" err="1"/>
              <a:t>аспекти</a:t>
            </a:r>
            <a:r>
              <a:rPr lang="ru-RU" sz="1400" dirty="0"/>
              <a:t> // Здоров</a:t>
            </a:r>
            <a:r>
              <a:rPr lang="uk-UA" sz="1400" dirty="0"/>
              <a:t>’я України.-2017. - </a:t>
            </a:r>
            <a:r>
              <a:rPr lang="ru-RU" sz="1400" dirty="0"/>
              <a:t> № 23.</a:t>
            </a:r>
            <a:endParaRPr lang="uk-U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AC8E2-D47B-4E8D-BB1E-506DCB115358}"/>
              </a:ext>
            </a:extLst>
          </p:cNvPr>
          <p:cNvSpPr txBox="1"/>
          <p:nvPr/>
        </p:nvSpPr>
        <p:spPr>
          <a:xfrm>
            <a:off x="-25466" y="6148522"/>
            <a:ext cx="61033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А. А. </a:t>
            </a:r>
            <a:r>
              <a:rPr lang="ru-RU" sz="1400" dirty="0" err="1"/>
              <a:t>Котвіцька</a:t>
            </a:r>
            <a:r>
              <a:rPr lang="ru-RU" sz="1400" dirty="0"/>
              <a:t>, В. Г. Костюк </a:t>
            </a:r>
          </a:p>
          <a:p>
            <a:r>
              <a:rPr lang="ru-RU" sz="1400" dirty="0" err="1"/>
              <a:t>Маркетингові</a:t>
            </a:r>
            <a:r>
              <a:rPr lang="ru-RU" sz="1400" dirty="0"/>
              <a:t> </a:t>
            </a:r>
            <a:r>
              <a:rPr lang="ru-RU" sz="1400" dirty="0" err="1"/>
              <a:t>дослідження</a:t>
            </a:r>
            <a:r>
              <a:rPr lang="ru-RU" sz="1400" dirty="0"/>
              <a:t> </a:t>
            </a:r>
            <a:r>
              <a:rPr lang="ru-RU" sz="1400" dirty="0" err="1"/>
              <a:t>фармацевтичного</a:t>
            </a:r>
            <a:r>
              <a:rPr lang="ru-RU" sz="1400" dirty="0"/>
              <a:t> ринку </a:t>
            </a:r>
            <a:r>
              <a:rPr lang="ru-RU" sz="1400" dirty="0" err="1"/>
              <a:t>нестероїдних</a:t>
            </a:r>
            <a:r>
              <a:rPr lang="ru-RU" sz="1400" dirty="0"/>
              <a:t> </a:t>
            </a:r>
            <a:r>
              <a:rPr lang="ru-RU" sz="1400" dirty="0" err="1"/>
              <a:t>протизапальних</a:t>
            </a:r>
            <a:r>
              <a:rPr lang="ru-RU" sz="1400" dirty="0"/>
              <a:t> </a:t>
            </a:r>
            <a:r>
              <a:rPr lang="ru-RU" sz="1400" dirty="0" err="1"/>
              <a:t>лікарських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//</a:t>
            </a:r>
            <a:r>
              <a:rPr lang="ru-RU" sz="1400" dirty="0" err="1"/>
              <a:t>Фармацевтичний</a:t>
            </a:r>
            <a:r>
              <a:rPr lang="ru-RU" sz="1400" dirty="0"/>
              <a:t> </a:t>
            </a:r>
            <a:r>
              <a:rPr lang="ru-RU" sz="1400" dirty="0" err="1"/>
              <a:t>часопис</a:t>
            </a:r>
            <a:r>
              <a:rPr lang="ru-RU" sz="1400" dirty="0"/>
              <a:t>. -2016. -№ 2</a:t>
            </a:r>
          </a:p>
        </p:txBody>
      </p:sp>
    </p:spTree>
    <p:extLst>
      <p:ext uri="{BB962C8B-B14F-4D97-AF65-F5344CB8AC3E}">
        <p14:creationId xmlns:p14="http://schemas.microsoft.com/office/powerpoint/2010/main" val="61724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A5524-724E-421F-9372-F5BBF1CB7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5126" name="Oval 18"/>
          <p:cNvSpPr>
            <a:spLocks noChangeArrowheads="1"/>
          </p:cNvSpPr>
          <p:nvPr/>
        </p:nvSpPr>
        <p:spPr bwMode="auto">
          <a:xfrm>
            <a:off x="8384994" y="4700099"/>
            <a:ext cx="2956143" cy="1768150"/>
          </a:xfrm>
          <a:prstGeom prst="ellipse">
            <a:avLst/>
          </a:prstGeom>
          <a:solidFill>
            <a:srgbClr val="E8FF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Прямоугольник 22"/>
          <p:cNvSpPr>
            <a:spLocks noChangeArrowheads="1"/>
          </p:cNvSpPr>
          <p:nvPr/>
        </p:nvSpPr>
        <p:spPr bwMode="auto">
          <a:xfrm>
            <a:off x="878082" y="2616954"/>
            <a:ext cx="4038600" cy="831253"/>
          </a:xfrm>
          <a:prstGeom prst="rect">
            <a:avLst/>
          </a:prstGeom>
          <a:solidFill>
            <a:srgbClr val="DFFDA9">
              <a:alpha val="30980"/>
            </a:srgbClr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1" b="1" dirty="0">
                <a:solidFill>
                  <a:schemeClr val="accent1"/>
                </a:solidFill>
                <a:latin typeface="Times New Roman" pitchFamily="18" charset="0"/>
              </a:rPr>
              <a:t>Маркер </a:t>
            </a:r>
            <a:r>
              <a:rPr lang="uk-UA" sz="2401" b="1" dirty="0" err="1">
                <a:solidFill>
                  <a:schemeClr val="accent1"/>
                </a:solidFill>
                <a:latin typeface="Times New Roman" pitchFamily="18" charset="0"/>
              </a:rPr>
              <a:t>антиексудативної</a:t>
            </a:r>
            <a:r>
              <a:rPr lang="uk-UA" sz="2401" b="1" dirty="0">
                <a:solidFill>
                  <a:schemeClr val="accent1"/>
                </a:solidFill>
                <a:latin typeface="Times New Roman" pitchFamily="18" charset="0"/>
              </a:rPr>
              <a:t> активності</a:t>
            </a:r>
            <a:endParaRPr lang="ru-RU" sz="2401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857714" y="1643948"/>
            <a:ext cx="4038600" cy="461793"/>
          </a:xfrm>
          <a:prstGeom prst="rect">
            <a:avLst/>
          </a:prstGeom>
          <a:solidFill>
            <a:srgbClr val="DFFDA9">
              <a:alpha val="30980"/>
            </a:srgbClr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1" b="1" dirty="0">
                <a:solidFill>
                  <a:schemeClr val="accent1"/>
                </a:solidFill>
                <a:latin typeface="Arial Black" pitchFamily="34" charset="0"/>
                <a:cs typeface="Times New Roman" panose="02020603050405020304" pitchFamily="18" charset="0"/>
              </a:rPr>
              <a:t>Модель дослідження</a:t>
            </a:r>
            <a:endParaRPr lang="ru-RU" sz="2401" b="1" dirty="0">
              <a:solidFill>
                <a:schemeClr val="accent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7830159" y="1149770"/>
            <a:ext cx="3748088" cy="4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1" b="1" dirty="0">
                <a:solidFill>
                  <a:schemeClr val="hlink"/>
                </a:solidFill>
                <a:cs typeface="Arial" charset="0"/>
              </a:rPr>
              <a:t>Формаліновий набряк</a:t>
            </a:r>
            <a:endParaRPr lang="ru-RU" sz="2401" dirty="0"/>
          </a:p>
        </p:txBody>
      </p:sp>
      <p:sp>
        <p:nvSpPr>
          <p:cNvPr id="5130" name="Прямоугольник 22"/>
          <p:cNvSpPr>
            <a:spLocks noChangeArrowheads="1"/>
          </p:cNvSpPr>
          <p:nvPr/>
        </p:nvSpPr>
        <p:spPr bwMode="auto">
          <a:xfrm>
            <a:off x="878082" y="3760989"/>
            <a:ext cx="4038600" cy="461793"/>
          </a:xfrm>
          <a:prstGeom prst="rect">
            <a:avLst/>
          </a:prstGeom>
          <a:solidFill>
            <a:srgbClr val="DFFDA9">
              <a:alpha val="30980"/>
            </a:srgbClr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1">
              <a:latin typeface="Times New Roman" pitchFamily="18" charset="0"/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8390719" y="3887730"/>
            <a:ext cx="3048000" cy="12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1" b="1" dirty="0" err="1">
                <a:solidFill>
                  <a:schemeClr val="hlink"/>
                </a:solidFill>
              </a:rPr>
              <a:t>Диклофенак</a:t>
            </a:r>
            <a:r>
              <a:rPr lang="uk-UA" sz="2401" b="1" dirty="0">
                <a:solidFill>
                  <a:schemeClr val="hlink"/>
                </a:solidFill>
              </a:rPr>
              <a:t> натрію</a:t>
            </a:r>
            <a:endParaRPr lang="en-US" sz="2401" b="1" dirty="0">
              <a:solidFill>
                <a:schemeClr val="hlink"/>
              </a:solidFill>
            </a:endParaRPr>
          </a:p>
          <a:p>
            <a:pPr algn="ctr"/>
            <a:r>
              <a:rPr lang="en-US" sz="2401" b="1" dirty="0"/>
              <a:t> </a:t>
            </a:r>
            <a:r>
              <a:rPr lang="uk-UA" sz="2401" b="1" dirty="0"/>
              <a:t>доза</a:t>
            </a:r>
            <a:r>
              <a:rPr lang="en-US" sz="2401" b="1" dirty="0"/>
              <a:t> </a:t>
            </a:r>
            <a:r>
              <a:rPr lang="uk-UA" sz="2401" b="1" dirty="0"/>
              <a:t>8</a:t>
            </a:r>
            <a:r>
              <a:rPr lang="en-US" sz="2401" b="1" dirty="0"/>
              <a:t> </a:t>
            </a:r>
            <a:r>
              <a:rPr lang="uk-UA" sz="2401" b="1" dirty="0"/>
              <a:t>мг</a:t>
            </a:r>
            <a:r>
              <a:rPr lang="en-US" sz="2401" b="1" dirty="0"/>
              <a:t> /</a:t>
            </a:r>
            <a:r>
              <a:rPr lang="uk-UA" sz="2401" b="1" dirty="0"/>
              <a:t>кг</a:t>
            </a:r>
            <a:endParaRPr lang="en-US" sz="2401" b="1" dirty="0"/>
          </a:p>
          <a:p>
            <a:pPr algn="ctr"/>
            <a:r>
              <a:rPr lang="en-US" sz="2401" dirty="0">
                <a:latin typeface="Times New Roman" pitchFamily="18" charset="0"/>
              </a:rPr>
              <a:t>                                                                        </a:t>
            </a:r>
            <a:endParaRPr lang="ru-RU" sz="2401" dirty="0">
              <a:latin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endCxn id="5129" idx="1"/>
          </p:cNvCxnSpPr>
          <p:nvPr/>
        </p:nvCxnSpPr>
        <p:spPr>
          <a:xfrm flipV="1">
            <a:off x="5453493" y="1380665"/>
            <a:ext cx="2376666" cy="409386"/>
          </a:xfrm>
          <a:prstGeom prst="straightConnector1">
            <a:avLst/>
          </a:prstGeom>
          <a:ln w="28575">
            <a:solidFill>
              <a:srgbClr val="5458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26"/>
          <p:cNvCxnSpPr/>
          <p:nvPr/>
        </p:nvCxnSpPr>
        <p:spPr>
          <a:xfrm flipV="1">
            <a:off x="5407751" y="2969319"/>
            <a:ext cx="2229689" cy="60689"/>
          </a:xfrm>
          <a:prstGeom prst="straightConnector1">
            <a:avLst/>
          </a:prstGeom>
          <a:ln w="28575">
            <a:solidFill>
              <a:srgbClr val="5458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26"/>
          <p:cNvCxnSpPr>
            <a:cxnSpLocks/>
          </p:cNvCxnSpPr>
          <p:nvPr/>
        </p:nvCxnSpPr>
        <p:spPr>
          <a:xfrm>
            <a:off x="5392175" y="4131286"/>
            <a:ext cx="2309891" cy="568812"/>
          </a:xfrm>
          <a:prstGeom prst="straightConnector1">
            <a:avLst/>
          </a:prstGeom>
          <a:ln w="28575">
            <a:solidFill>
              <a:srgbClr val="5458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878083" y="158254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1392077" y="3749704"/>
            <a:ext cx="2816284" cy="4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1" b="1" dirty="0" err="1">
                <a:solidFill>
                  <a:schemeClr val="accent1"/>
                </a:solidFill>
              </a:rPr>
              <a:t>Референс</a:t>
            </a:r>
            <a:r>
              <a:rPr lang="uk-UA" sz="2401" b="1" dirty="0">
                <a:solidFill>
                  <a:schemeClr val="accent1"/>
                </a:solidFill>
              </a:rPr>
              <a:t>-препарат</a:t>
            </a:r>
            <a:endParaRPr lang="ru-RU" sz="2401" b="1" dirty="0">
              <a:solidFill>
                <a:schemeClr val="accent1"/>
              </a:solidFill>
            </a:endParaRPr>
          </a:p>
        </p:txBody>
      </p:sp>
      <p:sp>
        <p:nvSpPr>
          <p:cNvPr id="5139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448800" y="6502994"/>
            <a:ext cx="2743200" cy="365125"/>
          </a:xfrm>
          <a:noFill/>
        </p:spPr>
        <p:txBody>
          <a:bodyPr/>
          <a:lstStyle/>
          <a:p>
            <a:fld id="{D076F84A-BF9F-48B2-BCBE-D4C47C3BF5EF}" type="slidenum">
              <a:rPr lang="ru-RU" b="1" smtClean="0">
                <a:solidFill>
                  <a:schemeClr val="tx1"/>
                </a:solidFill>
              </a:rPr>
              <a:pPr/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71442" y="4788"/>
            <a:ext cx="9162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 АНТИЕКСУДАТИВНОЇ АКТИВНОСТІ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33EC92-75AF-435A-AD53-F8327C63C3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483" y="4415692"/>
            <a:ext cx="3226252" cy="2083735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8128507" y="1919697"/>
            <a:ext cx="3469119" cy="1968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9793561" y="1624066"/>
            <a:ext cx="242316" cy="257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5BBE2DC5-043A-4961-B628-B27C78763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19803"/>
              </p:ext>
            </p:extLst>
          </p:nvPr>
        </p:nvGraphicFramePr>
        <p:xfrm>
          <a:off x="9076199" y="2835288"/>
          <a:ext cx="1930189" cy="92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39800" imgH="444500" progId="Equation.3">
                  <p:embed/>
                </p:oleObj>
              </mc:Choice>
              <mc:Fallback>
                <p:oleObj r:id="rId5" imgW="939800" imgH="444500" progId="Equation.3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5BBE2DC5-043A-4961-B628-B27C787633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199" y="2835288"/>
                        <a:ext cx="1930189" cy="925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>
            <a:extLst>
              <a:ext uri="{FF2B5EF4-FFF2-40B4-BE49-F238E27FC236}">
                <a16:creationId xmlns:a16="http://schemas.microsoft.com/office/drawing/2014/main" id="{0E632E7C-EB9D-42C8-8B2B-336246085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845" y="2453672"/>
            <a:ext cx="36341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63" algn="ctr" defTabSz="9144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пригнічення запалення </a:t>
            </a:r>
            <a:r>
              <a:rPr lang="uk-UA" alt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uk-UA" altLang="ru-RU" sz="2401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02919" y="1992056"/>
            <a:ext cx="301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Антиексудативна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дія (%)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2BC452E-C047-4F49-B8BA-6C96A5F4EF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0175" y="4535694"/>
            <a:ext cx="2898836" cy="1932557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26788" y="49775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99430"/>
              </p:ext>
            </p:extLst>
          </p:nvPr>
        </p:nvGraphicFramePr>
        <p:xfrm>
          <a:off x="8926790" y="5162217"/>
          <a:ext cx="1733551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1732280" imgH="1097280" progId="ISISServer">
                  <p:embed/>
                </p:oleObj>
              </mc:Choice>
              <mc:Fallback>
                <p:oleObj name="MDLDrawObject Class" r:id="rId8" imgW="1732280" imgH="1097280" progId="ISISServer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6790" y="5162217"/>
                        <a:ext cx="1733551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31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C64B21-F330-4AA6-A258-4ECDC4E5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C38F50-BA0D-4C5F-858B-D1B4FB2B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425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4EEDA6-7A61-4567-A6DD-C8AD9308C1CF}"/>
              </a:ext>
            </a:extLst>
          </p:cNvPr>
          <p:cNvSpPr/>
          <p:nvPr/>
        </p:nvSpPr>
        <p:spPr>
          <a:xfrm>
            <a:off x="162561" y="1"/>
            <a:ext cx="1164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93" algn="ctr"/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Антиексудативна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активність 4-аміно-5-(піридин-2(3)-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іл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 (4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)- 1,2,4-тріазол-3-іл-тіо-ацетамідів 3.2.{1-6}, 3.3.{1-5}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9DEB070-2D36-4265-AD6F-6B2B06809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863947"/>
              </p:ext>
            </p:extLst>
          </p:nvPr>
        </p:nvGraphicFramePr>
        <p:xfrm>
          <a:off x="0" y="646331"/>
          <a:ext cx="8666480" cy="401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C9A3EB-71BA-4DBE-95E9-EF1205067E32}"/>
              </a:ext>
            </a:extLst>
          </p:cNvPr>
          <p:cNvSpPr/>
          <p:nvPr/>
        </p:nvSpPr>
        <p:spPr>
          <a:xfrm>
            <a:off x="623455" y="5763614"/>
            <a:ext cx="99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3.3.{5}</a:t>
            </a:r>
            <a:r>
              <a:rPr lang="uk-UA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3.3.{1}</a:t>
            </a:r>
            <a:r>
              <a:rPr lang="uk-UA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3.3.{2}</a:t>
            </a:r>
            <a:r>
              <a:rPr lang="uk-UA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3.3.{4}</a:t>
            </a:r>
            <a:r>
              <a:rPr lang="uk-UA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3.2.{5}</a:t>
            </a:r>
            <a:r>
              <a:rPr lang="uk-UA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3.2.{1}</a:t>
            </a:r>
            <a:r>
              <a:rPr lang="uk-UA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=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3.3.{3}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b="1" dirty="0">
                <a:solidFill>
                  <a:srgbClr val="FF0000"/>
                </a:solidFill>
                <a:ea typeface="Times New Roman" panose="02020603050405020304" pitchFamily="18" charset="0"/>
              </a:rPr>
              <a:t> 3.2.{6}</a:t>
            </a:r>
            <a:r>
              <a:rPr lang="uk-UA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&gt;</a:t>
            </a:r>
            <a:r>
              <a:rPr lang="en-US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uk-UA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uk-UA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b="1" dirty="0">
                <a:ea typeface="Times New Roman" panose="02020603050405020304" pitchFamily="18" charset="0"/>
              </a:rPr>
              <a:t>3.</a:t>
            </a:r>
            <a:r>
              <a:rPr lang="uk-UA" b="1" dirty="0">
                <a:solidFill>
                  <a:srgbClr val="000000"/>
                </a:solidFill>
                <a:ea typeface="Times New Roman" panose="02020603050405020304" pitchFamily="18" charset="0"/>
              </a:rPr>
              <a:t>2.</a:t>
            </a:r>
            <a:r>
              <a:rPr lang="uk-UA" b="1" dirty="0">
                <a:ea typeface="Times New Roman" panose="02020603050405020304" pitchFamily="18" charset="0"/>
              </a:rPr>
              <a:t>{2}</a:t>
            </a:r>
            <a:r>
              <a:rPr lang="uk-UA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b="1" dirty="0">
                <a:ea typeface="Times New Roman" panose="02020603050405020304" pitchFamily="18" charset="0"/>
              </a:rPr>
              <a:t>3.</a:t>
            </a:r>
            <a:r>
              <a:rPr lang="uk-UA" b="1" dirty="0">
                <a:solidFill>
                  <a:srgbClr val="000000"/>
                </a:solidFill>
                <a:ea typeface="Times New Roman" panose="02020603050405020304" pitchFamily="18" charset="0"/>
              </a:rPr>
              <a:t>2.</a:t>
            </a:r>
            <a:r>
              <a:rPr lang="uk-UA" b="1" dirty="0">
                <a:ea typeface="Times New Roman" panose="02020603050405020304" pitchFamily="18" charset="0"/>
              </a:rPr>
              <a:t>{4}</a:t>
            </a:r>
            <a:r>
              <a:rPr lang="uk-UA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uk-UA" b="1" dirty="0">
                <a:ea typeface="Times New Roman" panose="02020603050405020304" pitchFamily="18" charset="0"/>
              </a:rPr>
              <a:t>3.</a:t>
            </a:r>
            <a:r>
              <a:rPr lang="uk-UA" b="1" dirty="0">
                <a:solidFill>
                  <a:srgbClr val="000000"/>
                </a:solidFill>
                <a:ea typeface="Times New Roman" panose="02020603050405020304" pitchFamily="18" charset="0"/>
              </a:rPr>
              <a:t>2.</a:t>
            </a:r>
            <a:r>
              <a:rPr lang="uk-UA" b="1" dirty="0">
                <a:ea typeface="Times New Roman" panose="02020603050405020304" pitchFamily="18" charset="0"/>
              </a:rPr>
              <a:t>{3}</a:t>
            </a:r>
            <a:endParaRPr lang="ru-RU" dirty="0"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BD8F8B9-035A-4606-BD16-62A5E933A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20408"/>
              </p:ext>
            </p:extLst>
          </p:nvPr>
        </p:nvGraphicFramePr>
        <p:xfrm>
          <a:off x="9382760" y="796809"/>
          <a:ext cx="1778000" cy="67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5" imgW="2842260" imgH="899160" progId="ISISServer">
                  <p:embed/>
                </p:oleObj>
              </mc:Choice>
              <mc:Fallback>
                <p:oleObj name="ISIS/Draw Sketch" r:id="rId5" imgW="2842260" imgH="899160" progId="ISISServer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FBD8F8B9-035A-4606-BD16-62A5E933A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760" y="796809"/>
                        <a:ext cx="1778000" cy="678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ая прямоугольная выноска 11">
            <a:extLst>
              <a:ext uri="{FF2B5EF4-FFF2-40B4-BE49-F238E27FC236}">
                <a16:creationId xmlns:a16="http://schemas.microsoft.com/office/drawing/2014/main" id="{E12CDB1A-ECE9-4A11-9EC5-2E02579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258" y="465517"/>
            <a:ext cx="1967011" cy="1341119"/>
          </a:xfrm>
          <a:prstGeom prst="wedgeRoundRectCallout">
            <a:avLst>
              <a:gd name="adj1" fmla="val -157139"/>
              <a:gd name="adj2" fmla="val 56117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1763433" y="2151950"/>
            <a:ext cx="386080" cy="313112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65218"/>
              </p:ext>
            </p:extLst>
          </p:nvPr>
        </p:nvGraphicFramePr>
        <p:xfrm>
          <a:off x="8132886" y="2067339"/>
          <a:ext cx="3588059" cy="328537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15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Сполука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АеА, %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3.3.{5}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66,67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3.3. {1}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3-CF</a:t>
                      </a:r>
                      <a:r>
                        <a:rPr lang="en-US" sz="16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59,26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3.3. {2}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-С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3.3.{4}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COOEt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3.2. {5}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46,30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3.2.{ 1}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4-Ме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44,44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3.3.{3}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6-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44,44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3.2. </a:t>
                      </a: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{</a:t>
                      </a: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 Cl 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44,44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D-Na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150367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3.2.{ 2}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42,59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3.2. {4}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42,59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3.2. {3}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</a:t>
                      </a: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CF</a:t>
                      </a:r>
                      <a:r>
                        <a:rPr lang="ru-RU" sz="16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6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7F0164-FDEE-4E75-B196-E0BE3244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9041754" y="886704"/>
          <a:ext cx="2773747" cy="102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3495807" imgH="933507" progId="ISISServer">
                  <p:embed/>
                </p:oleObj>
              </mc:Choice>
              <mc:Fallback>
                <p:oleObj name="MDLDrawObject Class" r:id="rId4" imgW="3495807" imgH="933507" progId="ISISServer">
                  <p:embed/>
                  <p:pic>
                    <p:nvPicPr>
                      <p:cNvPr id="1259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1754" y="886704"/>
                        <a:ext cx="2773747" cy="1025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48AAB69-2B9E-4AB1-8666-229FF34AA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397466"/>
              </p:ext>
            </p:extLst>
          </p:nvPr>
        </p:nvGraphicFramePr>
        <p:xfrm>
          <a:off x="2" y="718273"/>
          <a:ext cx="8797977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8996759" y="838516"/>
            <a:ext cx="2818743" cy="1477967"/>
          </a:xfrm>
          <a:prstGeom prst="wedgeRoundRectCallout">
            <a:avLst>
              <a:gd name="adj1" fmla="val -295556"/>
              <a:gd name="adj2" fmla="val 44902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6AA864-1131-4557-A351-8D2C37756C8D}"/>
              </a:ext>
            </a:extLst>
          </p:cNvPr>
          <p:cNvSpPr/>
          <p:nvPr/>
        </p:nvSpPr>
        <p:spPr>
          <a:xfrm>
            <a:off x="720437" y="4557378"/>
            <a:ext cx="7144968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.{1}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.{4}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.{7}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.{2}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.{3}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.{5}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de-DE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uk-UA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de-DE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.{6}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4CB81C-8B19-4735-97B8-E6AC90AF160C}"/>
              </a:ext>
            </a:extLst>
          </p:cNvPr>
          <p:cNvSpPr/>
          <p:nvPr/>
        </p:nvSpPr>
        <p:spPr>
          <a:xfrm>
            <a:off x="1430050" y="97727"/>
            <a:ext cx="9331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Антиексудативна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активність 4-аміно-5-(піридин-4-іл)-(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)-1,2,4-тріазол- </a:t>
            </a:r>
            <a:endParaRPr lang="en-US" b="1" cap="all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3-іл-тіоацетанілідів  (СПОЛУКИ 3.4 </a:t>
            </a:r>
            <a:r>
              <a:rPr lang="en-US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{1-7}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23204"/>
              </p:ext>
            </p:extLst>
          </p:nvPr>
        </p:nvGraphicFramePr>
        <p:xfrm>
          <a:off x="8279392" y="2499275"/>
          <a:ext cx="3344577" cy="262546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6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АеА, %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88,88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.{4} 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83,33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.{7} 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OMe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79,63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.{2} 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79,62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.{3} 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75,92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.{5} 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4-NO</a:t>
                      </a:r>
                      <a:r>
                        <a:rPr lang="ru-RU" sz="1600" b="1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68,52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,0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.{6} 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3-COMe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31,48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Стрелка вверх 10"/>
          <p:cNvSpPr/>
          <p:nvPr/>
        </p:nvSpPr>
        <p:spPr>
          <a:xfrm>
            <a:off x="11815500" y="2521527"/>
            <a:ext cx="295223" cy="242454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3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DF716D-4E78-41EA-B788-73B4679F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75" y="-26405"/>
            <a:ext cx="12192000" cy="685146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77F5B6-4C0B-4859-AFB1-A85666B0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23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F0B23F-FC80-474E-B455-89DB26DEB4D6}"/>
              </a:ext>
            </a:extLst>
          </p:cNvPr>
          <p:cNvSpPr/>
          <p:nvPr/>
        </p:nvSpPr>
        <p:spPr>
          <a:xfrm>
            <a:off x="-71120" y="-26405"/>
            <a:ext cx="11877040" cy="708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1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Антиексудативна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активність 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2-((4-аміно-5-(фуран-2-іл)-(4Н)-1,2,4-тріазол-3-ілТІО)-</a:t>
            </a:r>
            <a:r>
              <a:rPr lang="en-US" sz="2001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uk-UA" sz="2001" b="1" cap="all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ацетамідів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1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сполуки 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3.5.</a:t>
            </a:r>
            <a:r>
              <a:rPr lang="en-US" sz="20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{1-21}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2001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A3817CF-59BD-4032-8FD0-713E105AB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974135"/>
              </p:ext>
            </p:extLst>
          </p:nvPr>
        </p:nvGraphicFramePr>
        <p:xfrm>
          <a:off x="105024" y="681482"/>
          <a:ext cx="9499599" cy="405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07F358-5FD0-477C-A382-DE81E222F9C2}"/>
              </a:ext>
            </a:extLst>
          </p:cNvPr>
          <p:cNvSpPr/>
          <p:nvPr/>
        </p:nvSpPr>
        <p:spPr>
          <a:xfrm>
            <a:off x="0" y="4914136"/>
            <a:ext cx="888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1200" b="1" dirty="0">
                <a:solidFill>
                  <a:srgbClr val="008000"/>
                </a:solidFill>
              </a:rPr>
              <a:t>3.5.{12}&gt;3.5.{11}&gt;3.5.{19}&gt;3.5.{16}&gt;3.5.{9}&gt;3.5.{18}&gt;3.5.{6}&gt;3.5.{2}=</a:t>
            </a:r>
            <a:r>
              <a:rPr lang="en-US" sz="1200" b="1" dirty="0">
                <a:solidFill>
                  <a:srgbClr val="FF0000"/>
                </a:solidFill>
              </a:rPr>
              <a:t>D-Na </a:t>
            </a:r>
            <a:r>
              <a:rPr lang="en-US" sz="1200" b="1" dirty="0"/>
              <a:t>&gt;3.5.{17}&gt;3.5.{21}&gt;3.5.{20}&gt;3.5.{8}&gt;3.5.{3}&gt;3.5.{5}&gt;3.5.{10}&gt;</a:t>
            </a:r>
            <a:endParaRPr lang="ru-RU" sz="1200" dirty="0"/>
          </a:p>
          <a:p>
            <a:pPr algn="ctr" fontAlgn="t"/>
            <a:r>
              <a:rPr lang="en-US" sz="1200" b="1" dirty="0"/>
              <a:t>&gt;</a:t>
            </a:r>
            <a:r>
              <a:rPr lang="uk-UA" sz="1200" b="1" dirty="0"/>
              <a:t>3.5. {1}</a:t>
            </a:r>
            <a:r>
              <a:rPr lang="en-US" sz="1200" dirty="0"/>
              <a:t>=</a:t>
            </a:r>
            <a:r>
              <a:rPr lang="uk-UA" sz="1200" b="1" dirty="0"/>
              <a:t>3.5. {4}</a:t>
            </a:r>
            <a:r>
              <a:rPr lang="en-US" sz="1200" dirty="0"/>
              <a:t>=</a:t>
            </a:r>
            <a:r>
              <a:rPr lang="uk-UA" sz="1200" b="1" dirty="0"/>
              <a:t>3.5. {7}</a:t>
            </a:r>
            <a:r>
              <a:rPr lang="en-US" sz="1200" dirty="0"/>
              <a:t>=</a:t>
            </a:r>
            <a:r>
              <a:rPr lang="uk-UA" sz="1200" b="1" dirty="0"/>
              <a:t>3.5. {13}</a:t>
            </a:r>
            <a:r>
              <a:rPr lang="en-US" sz="1200" dirty="0"/>
              <a:t>=</a:t>
            </a:r>
            <a:r>
              <a:rPr lang="uk-UA" sz="1200" b="1" dirty="0"/>
              <a:t>3.5. {14}</a:t>
            </a:r>
            <a:r>
              <a:rPr lang="en-US" sz="1200" dirty="0"/>
              <a:t>=</a:t>
            </a:r>
            <a:r>
              <a:rPr lang="uk-UA" sz="1200" b="1" dirty="0"/>
              <a:t>3.5. {15}</a:t>
            </a:r>
            <a:endParaRPr lang="ru-RU" sz="1200" dirty="0"/>
          </a:p>
        </p:txBody>
      </p:sp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FA206D61-95AB-4415-B848-F492EF6E6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50334"/>
              </p:ext>
            </p:extLst>
          </p:nvPr>
        </p:nvGraphicFramePr>
        <p:xfrm>
          <a:off x="1272520" y="785319"/>
          <a:ext cx="2592609" cy="84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5" imgW="2781000" imgH="904680" progId="ISISServer">
                  <p:embed/>
                </p:oleObj>
              </mc:Choice>
              <mc:Fallback>
                <p:oleObj name="ISIS/Draw Sketch" r:id="rId5" imgW="2781000" imgH="904680" progId="ISISServer">
                  <p:embed/>
                  <p:pic>
                    <p:nvPicPr>
                      <p:cNvPr id="7" name="Object 14">
                        <a:extLst>
                          <a:ext uri="{FF2B5EF4-FFF2-40B4-BE49-F238E27FC236}">
                            <a16:creationId xmlns:a16="http://schemas.microsoft.com/office/drawing/2014/main" id="{FA206D61-95AB-4415-B848-F492EF6E6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20" y="785319"/>
                        <a:ext cx="2592609" cy="843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ая прямоугольная выноска 13">
            <a:extLst>
              <a:ext uri="{FF2B5EF4-FFF2-40B4-BE49-F238E27FC236}">
                <a16:creationId xmlns:a16="http://schemas.microsoft.com/office/drawing/2014/main" id="{5E8754DB-2BF7-4DDB-A08A-721CF5526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302" y="648546"/>
            <a:ext cx="2553042" cy="1074817"/>
          </a:xfrm>
          <a:prstGeom prst="wedgeRoundRectCallout">
            <a:avLst>
              <a:gd name="adj1" fmla="val 84857"/>
              <a:gd name="adj2" fmla="val 11578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24810"/>
              </p:ext>
            </p:extLst>
          </p:nvPr>
        </p:nvGraphicFramePr>
        <p:xfrm>
          <a:off x="8746608" y="507110"/>
          <a:ext cx="3041305" cy="58614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Сполука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АеА</a:t>
                      </a:r>
                      <a:r>
                        <a:rPr lang="uk-UA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, %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{12}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81,5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{11}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4-OMe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70,3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{19}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4-NO</a:t>
                      </a:r>
                      <a:r>
                        <a:rPr lang="en-US" sz="15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62,9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{16}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4-Et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61,1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{9}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55,5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{18}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3-COMe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53,0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{6}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4-F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,00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9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{2}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44,0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spc="-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D-Na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,00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{17}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4-COOEt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38,9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{21}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2-Cl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38,8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{20}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37,0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{8}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2-C 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5-CF</a:t>
                      </a:r>
                      <a:r>
                        <a:rPr lang="en-US" sz="15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33,3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{3}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3-F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16,7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{5}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11,0</a:t>
                      </a: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{10}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3-CF3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9,10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89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{4}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{7}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{13}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4-Bu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{14}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4-OEt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3.5. {15}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/>
                          <a:ea typeface="Calibri"/>
                          <a:cs typeface="Times New Roman"/>
                        </a:rPr>
                        <a:t>2-COOEt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836" marR="56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11791755" y="707887"/>
            <a:ext cx="295223" cy="563267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4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54945E-B0BE-4DB3-AE9F-973CF2912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ABD393-F829-48C3-B528-5CC520B8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149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24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AF0FBF-385A-400A-9E88-09A9F1FCB38D}"/>
              </a:ext>
            </a:extLst>
          </p:cNvPr>
          <p:cNvSpPr/>
          <p:nvPr/>
        </p:nvSpPr>
        <p:spPr>
          <a:xfrm>
            <a:off x="604522" y="136529"/>
            <a:ext cx="1098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Антиексудативна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активність 4-піролінових похідних 5-(піридин-4-іл)-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-1,2,4-тріазол-3-іл-тіо-ацетанілідів 3.7.{1-7}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87ED3A0-0430-407F-A9CF-87B187BC8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00103"/>
              </p:ext>
            </p:extLst>
          </p:nvPr>
        </p:nvGraphicFramePr>
        <p:xfrm>
          <a:off x="431552" y="760668"/>
          <a:ext cx="7877440" cy="395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10AEC402-BFF2-4F5A-B597-13CCBD672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696740"/>
              </p:ext>
            </p:extLst>
          </p:nvPr>
        </p:nvGraphicFramePr>
        <p:xfrm>
          <a:off x="8497164" y="847256"/>
          <a:ext cx="2519455" cy="94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5" imgW="3314520" imgH="1247760" progId="ISISServer">
                  <p:embed/>
                </p:oleObj>
              </mc:Choice>
              <mc:Fallback>
                <p:oleObj name="ISIS/Draw Sketch" r:id="rId5" imgW="3314520" imgH="1247760" progId="ISISServer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10AEC402-BFF2-4F5A-B597-13CCBD672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164" y="847256"/>
                        <a:ext cx="2519455" cy="945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ая прямоугольная выноска 10">
            <a:extLst>
              <a:ext uri="{FF2B5EF4-FFF2-40B4-BE49-F238E27FC236}">
                <a16:creationId xmlns:a16="http://schemas.microsoft.com/office/drawing/2014/main" id="{2ED615F1-7B0B-431A-B95E-B5974B4F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203" y="749994"/>
            <a:ext cx="2641374" cy="1139575"/>
          </a:xfrm>
          <a:prstGeom prst="wedgeRoundRectCallout">
            <a:avLst>
              <a:gd name="adj1" fmla="val -123290"/>
              <a:gd name="adj2" fmla="val 41783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711" y="4403299"/>
            <a:ext cx="542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r>
              <a:rPr lang="en-US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{7}&gt;3.7{2}&gt;3.7{5}&gt;3.7{1}&gt;3.7{3}&gt;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D-Na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&gt;3.7{6}&gt;3.7{4}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47543"/>
              </p:ext>
            </p:extLst>
          </p:nvPr>
        </p:nvGraphicFramePr>
        <p:xfrm>
          <a:off x="7817255" y="2228287"/>
          <a:ext cx="3582445" cy="3341574"/>
        </p:xfrm>
        <a:graphic>
          <a:graphicData uri="http://schemas.openxmlformats.org/drawingml/2006/table">
            <a:tbl>
              <a:tblPr firstRow="1" firstCol="1" bandRow="1"/>
              <a:tblGrid>
                <a:gridCol w="80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АеА, %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.{7}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3-OMe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70,37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66,67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.{5}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4-NO</a:t>
                      </a:r>
                      <a:r>
                        <a:rPr lang="ru-RU" sz="1600" b="1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53,7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</a:t>
                      </a: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OMe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48,15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.{3}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44,44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,0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.{6}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3-COMe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37,04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.{4}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14,81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11526911" y="2175164"/>
            <a:ext cx="295223" cy="321425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712437-9F62-47D3-8619-F53B1F3E1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374"/>
            <a:ext cx="12192001" cy="690837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17C45F-B111-4F67-8C6A-DCA1AC34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2505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25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CE15D3-2B50-4DA3-B70F-CBA5455587EC}"/>
              </a:ext>
            </a:extLst>
          </p:cNvPr>
          <p:cNvSpPr/>
          <p:nvPr/>
        </p:nvSpPr>
        <p:spPr>
          <a:xfrm>
            <a:off x="289560" y="136529"/>
            <a:ext cx="1161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Антиексудативна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активність 4-(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-пірол-1-іл)-5-(фурил-2-іл)-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-1,2,4-тріазоло-3-ілтіо-</a:t>
            </a:r>
            <a:r>
              <a:rPr lang="en-US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ацетамідів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(сполуки 3.8.{1-24})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A8D32FA-0C10-46B0-ABE2-A8A231AFA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104314"/>
              </p:ext>
            </p:extLst>
          </p:nvPr>
        </p:nvGraphicFramePr>
        <p:xfrm>
          <a:off x="423940" y="2058934"/>
          <a:ext cx="7952622" cy="39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FF703A2-C167-4A52-9405-C2C5494EA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14176"/>
              </p:ext>
            </p:extLst>
          </p:nvPr>
        </p:nvGraphicFramePr>
        <p:xfrm>
          <a:off x="2459841" y="1127681"/>
          <a:ext cx="29622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2962080" imgH="1114200" progId="ISISServer">
                  <p:embed/>
                </p:oleObj>
              </mc:Choice>
              <mc:Fallback>
                <p:oleObj name="ISIS/Draw Sketch" r:id="rId4" imgW="2962080" imgH="1114200" progId="ISISServer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FF703A2-C167-4A52-9405-C2C5494EA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9841" y="1127681"/>
                        <a:ext cx="2962275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ая прямоугольная выноска 11">
            <a:extLst>
              <a:ext uri="{FF2B5EF4-FFF2-40B4-BE49-F238E27FC236}">
                <a16:creationId xmlns:a16="http://schemas.microsoft.com/office/drawing/2014/main" id="{EA706844-29A8-4C53-8879-2EFE46AB2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39" y="889250"/>
            <a:ext cx="3229390" cy="1169684"/>
          </a:xfrm>
          <a:prstGeom prst="wedgeRoundRectCallout">
            <a:avLst>
              <a:gd name="adj1" fmla="val -22631"/>
              <a:gd name="adj2" fmla="val 100228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353" y="6104024"/>
            <a:ext cx="12192001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8000"/>
                </a:solidFill>
                <a:ea typeface="Calibri"/>
                <a:cs typeface="Times New Roman"/>
              </a:rPr>
              <a:t>3.8.{9}&gt;3.8.{10}&gt;3.8.{15}&gt;3.8.{21}&gt;3.8.{1}&gt;3.8.{4}&gt;</a:t>
            </a:r>
            <a: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  <a:t>D-</a:t>
            </a:r>
            <a:r>
              <a:rPr lang="ru-RU" sz="1400" b="1" dirty="0" err="1">
                <a:solidFill>
                  <a:srgbClr val="FF0000"/>
                </a:solidFill>
                <a:ea typeface="Calibri"/>
                <a:cs typeface="Times New Roman"/>
              </a:rPr>
              <a:t>Na</a:t>
            </a:r>
            <a:r>
              <a:rPr lang="ru-RU" sz="1400" b="1" dirty="0">
                <a:ea typeface="Calibri"/>
                <a:cs typeface="Times New Roman"/>
              </a:rPr>
              <a:t>&gt;3.8.{16}&gt;3.8.{5}&gt;3.8.{6}&gt;3.8.{20}&gt;3.8.{22}&gt;3.8.{18}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ea typeface="Calibri"/>
                <a:cs typeface="Times New Roman"/>
              </a:rPr>
              <a:t>&gt;3.8.{17}&gt;3.8.{19}&gt;3.8.{7}&gt;3.8.{11}&gt;3.8.{12}&gt;3.8.{8}&gt;3.8.{23}&gt;3.8.{14}&gt;3.8.{13}&gt;3.8.{24}&gt;3.8.{2}&gt;3.8.{3}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48492"/>
              </p:ext>
            </p:extLst>
          </p:nvPr>
        </p:nvGraphicFramePr>
        <p:xfrm>
          <a:off x="8509332" y="589883"/>
          <a:ext cx="2732337" cy="588210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60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Сполука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АеА, %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.{9}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</a:t>
                      </a:r>
                      <a:r>
                        <a:rPr lang="en-US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OEt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61,11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.{10}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4-Et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55,55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.{15}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51,85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.{21}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2-OEt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48,14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</a:t>
                      </a: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44,44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.{4}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44,44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,00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.{16}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2-Cl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5-Cl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40,74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.{5}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2-Cl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5-CF</a:t>
                      </a:r>
                      <a:r>
                        <a:rPr lang="en-US" sz="11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38,89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.{6}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38,89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.{20}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2-Me;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4-Me;6-Me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35,18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.{22}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2-OMe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5-Cl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35,18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.{18}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-Me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31,5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.{17}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31,48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.{19}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2-Et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29,62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.{7}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4-OMe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27,78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.{11}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4-NO</a:t>
                      </a:r>
                      <a:r>
                        <a:rPr lang="en-US" sz="11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24,07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.{12}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3-OMe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22,22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.{8}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4-Bu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20,37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.{23}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6-Me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20,37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.{14}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5-Cl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16,7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.{13}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16,6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.{24}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 CF</a:t>
                      </a:r>
                      <a:r>
                        <a:rPr lang="en-US" sz="11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12,96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 2}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.{3}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4-F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001" marR="42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11374435" y="581888"/>
            <a:ext cx="295223" cy="589146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51FB94-A8F4-4570-A095-F689CF12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126" name="Oval 18"/>
          <p:cNvSpPr>
            <a:spLocks noChangeArrowheads="1"/>
          </p:cNvSpPr>
          <p:nvPr/>
        </p:nvSpPr>
        <p:spPr bwMode="auto">
          <a:xfrm>
            <a:off x="8752944" y="4598119"/>
            <a:ext cx="2956143" cy="1905000"/>
          </a:xfrm>
          <a:prstGeom prst="ellipse">
            <a:avLst/>
          </a:prstGeom>
          <a:solidFill>
            <a:srgbClr val="E8FF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Прямоугольник 22"/>
          <p:cNvSpPr>
            <a:spLocks noChangeArrowheads="1"/>
          </p:cNvSpPr>
          <p:nvPr/>
        </p:nvSpPr>
        <p:spPr bwMode="auto">
          <a:xfrm>
            <a:off x="841012" y="1591342"/>
            <a:ext cx="4038600" cy="831253"/>
          </a:xfrm>
          <a:prstGeom prst="rect">
            <a:avLst/>
          </a:prstGeom>
          <a:solidFill>
            <a:srgbClr val="DFFDA9">
              <a:alpha val="30980"/>
            </a:srgbClr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1" b="1" dirty="0">
                <a:solidFill>
                  <a:schemeClr val="accent1"/>
                </a:solidFill>
                <a:latin typeface="Times New Roman" pitchFamily="18" charset="0"/>
              </a:rPr>
              <a:t>Маркер </a:t>
            </a:r>
            <a:r>
              <a:rPr lang="ru-RU" sz="2401" b="1" dirty="0" err="1">
                <a:solidFill>
                  <a:schemeClr val="accent1"/>
                </a:solidFill>
                <a:latin typeface="Times New Roman" pitchFamily="18" charset="0"/>
              </a:rPr>
              <a:t>аналгетич</a:t>
            </a:r>
            <a:r>
              <a:rPr lang="uk-UA" sz="2401" b="1" dirty="0" err="1">
                <a:solidFill>
                  <a:schemeClr val="accent1"/>
                </a:solidFill>
                <a:latin typeface="Times New Roman" pitchFamily="18" charset="0"/>
              </a:rPr>
              <a:t>ної</a:t>
            </a:r>
            <a:r>
              <a:rPr lang="uk-UA" sz="2401" b="1" dirty="0">
                <a:solidFill>
                  <a:schemeClr val="accent1"/>
                </a:solidFill>
                <a:latin typeface="Times New Roman" pitchFamily="18" charset="0"/>
              </a:rPr>
              <a:t> активності</a:t>
            </a:r>
            <a:endParaRPr lang="ru-RU" sz="2401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8" name="Прямоугольник 22"/>
          <p:cNvSpPr>
            <a:spLocks noChangeArrowheads="1"/>
          </p:cNvSpPr>
          <p:nvPr/>
        </p:nvSpPr>
        <p:spPr bwMode="auto">
          <a:xfrm>
            <a:off x="841012" y="863935"/>
            <a:ext cx="4038600" cy="461793"/>
          </a:xfrm>
          <a:prstGeom prst="rect">
            <a:avLst/>
          </a:prstGeom>
          <a:solidFill>
            <a:srgbClr val="DFFDA9">
              <a:alpha val="30980"/>
            </a:srgbClr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1" b="1" dirty="0">
                <a:solidFill>
                  <a:schemeClr val="accent1"/>
                </a:solidFill>
                <a:latin typeface="Arial Black" pitchFamily="34" charset="0"/>
                <a:cs typeface="Times New Roman" panose="02020603050405020304" pitchFamily="18" charset="0"/>
              </a:rPr>
              <a:t>Модель дослідження</a:t>
            </a:r>
            <a:endParaRPr lang="ru-RU" sz="2401" b="1" dirty="0">
              <a:solidFill>
                <a:schemeClr val="accent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8160439" y="744526"/>
            <a:ext cx="3748088" cy="4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1" b="1" dirty="0">
                <a:solidFill>
                  <a:schemeClr val="hlink"/>
                </a:solidFill>
                <a:cs typeface="Arial" charset="0"/>
              </a:rPr>
              <a:t>Формаліновий набряк</a:t>
            </a:r>
            <a:endParaRPr lang="ru-RU" sz="2401" dirty="0"/>
          </a:p>
        </p:txBody>
      </p:sp>
      <p:sp>
        <p:nvSpPr>
          <p:cNvPr id="5130" name="Прямоугольник 22"/>
          <p:cNvSpPr>
            <a:spLocks noChangeArrowheads="1"/>
          </p:cNvSpPr>
          <p:nvPr/>
        </p:nvSpPr>
        <p:spPr bwMode="auto">
          <a:xfrm>
            <a:off x="841012" y="2769749"/>
            <a:ext cx="4038600" cy="461793"/>
          </a:xfrm>
          <a:prstGeom prst="rect">
            <a:avLst/>
          </a:prstGeom>
          <a:solidFill>
            <a:srgbClr val="DFFDA9">
              <a:alpha val="30980"/>
            </a:srgbClr>
          </a:solidFill>
          <a:ln w="222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1">
              <a:latin typeface="Times New Roman" pitchFamily="18" charset="0"/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8661084" y="3785715"/>
            <a:ext cx="3048000" cy="12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1" b="1" dirty="0" err="1">
                <a:solidFill>
                  <a:schemeClr val="hlink"/>
                </a:solidFill>
              </a:rPr>
              <a:t>Диклофенак</a:t>
            </a:r>
            <a:r>
              <a:rPr lang="uk-UA" sz="2401" b="1" dirty="0">
                <a:solidFill>
                  <a:schemeClr val="hlink"/>
                </a:solidFill>
              </a:rPr>
              <a:t> натрію</a:t>
            </a:r>
            <a:endParaRPr lang="en-US" sz="2401" b="1" dirty="0">
              <a:solidFill>
                <a:schemeClr val="hlink"/>
              </a:solidFill>
            </a:endParaRPr>
          </a:p>
          <a:p>
            <a:pPr algn="ctr"/>
            <a:r>
              <a:rPr lang="en-US" sz="2401" b="1" dirty="0"/>
              <a:t> </a:t>
            </a:r>
            <a:r>
              <a:rPr lang="uk-UA" sz="2401" b="1" dirty="0"/>
              <a:t>доза</a:t>
            </a:r>
            <a:r>
              <a:rPr lang="en-US" sz="2401" b="1" dirty="0"/>
              <a:t> </a:t>
            </a:r>
            <a:r>
              <a:rPr lang="uk-UA" sz="2401" b="1" dirty="0"/>
              <a:t>8</a:t>
            </a:r>
            <a:r>
              <a:rPr lang="en-US" sz="2401" b="1" dirty="0"/>
              <a:t> </a:t>
            </a:r>
            <a:r>
              <a:rPr lang="uk-UA" sz="2401" b="1" dirty="0"/>
              <a:t>мг</a:t>
            </a:r>
            <a:r>
              <a:rPr lang="en-US" sz="2401" b="1" dirty="0"/>
              <a:t> /</a:t>
            </a:r>
            <a:r>
              <a:rPr lang="uk-UA" sz="2401" b="1" dirty="0"/>
              <a:t>кг</a:t>
            </a:r>
            <a:endParaRPr lang="en-US" sz="2401" b="1" dirty="0"/>
          </a:p>
          <a:p>
            <a:pPr algn="ctr"/>
            <a:r>
              <a:rPr lang="en-US" sz="2401" dirty="0">
                <a:latin typeface="Times New Roman" pitchFamily="18" charset="0"/>
              </a:rPr>
              <a:t>                                                                        </a:t>
            </a:r>
            <a:endParaRPr lang="ru-RU" sz="2401" dirty="0">
              <a:latin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V="1">
            <a:off x="4887455" y="1052133"/>
            <a:ext cx="3485903" cy="75340"/>
          </a:xfrm>
          <a:prstGeom prst="straightConnector1">
            <a:avLst/>
          </a:prstGeom>
          <a:ln w="28575">
            <a:solidFill>
              <a:srgbClr val="5458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26"/>
          <p:cNvCxnSpPr>
            <a:cxnSpLocks/>
          </p:cNvCxnSpPr>
          <p:nvPr/>
        </p:nvCxnSpPr>
        <p:spPr>
          <a:xfrm>
            <a:off x="4981158" y="2127039"/>
            <a:ext cx="3380723" cy="280676"/>
          </a:xfrm>
          <a:prstGeom prst="straightConnector1">
            <a:avLst/>
          </a:prstGeom>
          <a:ln w="28575">
            <a:solidFill>
              <a:srgbClr val="5458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26"/>
          <p:cNvCxnSpPr>
            <a:cxnSpLocks/>
          </p:cNvCxnSpPr>
          <p:nvPr/>
        </p:nvCxnSpPr>
        <p:spPr>
          <a:xfrm>
            <a:off x="5166073" y="3084020"/>
            <a:ext cx="3444530" cy="920139"/>
          </a:xfrm>
          <a:prstGeom prst="straightConnector1">
            <a:avLst/>
          </a:prstGeom>
          <a:ln w="28575">
            <a:solidFill>
              <a:srgbClr val="5458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878083" y="158254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1130335" y="2787509"/>
            <a:ext cx="2816284" cy="4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1" b="1" dirty="0" err="1">
                <a:solidFill>
                  <a:schemeClr val="accent1"/>
                </a:solidFill>
              </a:rPr>
              <a:t>Референс</a:t>
            </a:r>
            <a:r>
              <a:rPr lang="uk-UA" sz="2401" b="1" dirty="0">
                <a:solidFill>
                  <a:schemeClr val="accent1"/>
                </a:solidFill>
              </a:rPr>
              <a:t>-препарат</a:t>
            </a:r>
            <a:endParaRPr lang="ru-RU" sz="2401" b="1" dirty="0">
              <a:solidFill>
                <a:schemeClr val="accent1"/>
              </a:solidFill>
            </a:endParaRPr>
          </a:p>
        </p:txBody>
      </p:sp>
      <p:sp>
        <p:nvSpPr>
          <p:cNvPr id="5139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362440" y="6438106"/>
            <a:ext cx="2743200" cy="365125"/>
          </a:xfrm>
          <a:noFill/>
        </p:spPr>
        <p:txBody>
          <a:bodyPr/>
          <a:lstStyle/>
          <a:p>
            <a:fld id="{D076F84A-BF9F-48B2-BCBE-D4C47C3BF5EF}" type="slidenum">
              <a:rPr lang="ru-RU" b="1" smtClean="0">
                <a:solidFill>
                  <a:schemeClr val="tx1"/>
                </a:solidFill>
              </a:rPr>
              <a:pPr/>
              <a:t>26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6283" y="2072217"/>
            <a:ext cx="3068876" cy="113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0006913" y="1307385"/>
            <a:ext cx="242316" cy="257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8857696" y="1613359"/>
            <a:ext cx="247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Аналгетична дія (%)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26788" y="49775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8926790" y="5162217"/>
          <a:ext cx="1733551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1732280" imgH="1097280" progId="ISISServer">
                  <p:embed/>
                </p:oleObj>
              </mc:Choice>
              <mc:Fallback>
                <p:oleObj name="MDLDrawObject Class" r:id="rId3" imgW="1732280" imgH="1097280" progId="ISISServer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6790" y="5162217"/>
                        <a:ext cx="1733551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4EAFA54-4608-4930-B970-750CB2E5DC15}"/>
              </a:ext>
            </a:extLst>
          </p:cNvPr>
          <p:cNvSpPr/>
          <p:nvPr/>
        </p:nvSpPr>
        <p:spPr>
          <a:xfrm>
            <a:off x="1646584" y="136529"/>
            <a:ext cx="8570844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1" b="1" dirty="0">
                <a:solidFill>
                  <a:srgbClr val="FF0000"/>
                </a:solidFill>
              </a:rPr>
              <a:t>АНАЛГЕТИЧНА АКТИВНІСТЬ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04D2B2-26F0-4C4D-929A-DFCE8CAABCE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023" y="3356196"/>
            <a:ext cx="4547725" cy="289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484766" y="2620541"/>
                <a:ext cx="3274803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АнА=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∆Нк−∆Нд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∆Нк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66" y="2620541"/>
                <a:ext cx="3274803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4DB3BE3-4B13-49CF-8611-66DCB733EBC8}"/>
              </a:ext>
            </a:extLst>
          </p:cNvPr>
          <p:cNvSpPr/>
          <p:nvPr/>
        </p:nvSpPr>
        <p:spPr>
          <a:xfrm>
            <a:off x="471023" y="5940133"/>
            <a:ext cx="75490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6590">
              <a:tabLst>
                <a:tab pos="357198" algn="l"/>
              </a:tabLst>
            </a:pPr>
            <a:r>
              <a:rPr lang="en-US" dirty="0"/>
              <a:t>	</a:t>
            </a:r>
            <a:r>
              <a:rPr lang="ru-RU" sz="1600" dirty="0" err="1"/>
              <a:t>Оцінку</a:t>
            </a:r>
            <a:r>
              <a:rPr lang="ru-RU" sz="1600" dirty="0"/>
              <a:t> </a:t>
            </a:r>
            <a:r>
              <a:rPr lang="ru-RU" sz="1600" dirty="0" err="1"/>
              <a:t>АнА</a:t>
            </a:r>
            <a:r>
              <a:rPr lang="ru-RU" sz="1600" dirty="0"/>
              <a:t> проводили на </a:t>
            </a:r>
            <a:r>
              <a:rPr lang="ru-RU" sz="1600" dirty="0" err="1"/>
              <a:t>приладі</a:t>
            </a:r>
            <a:r>
              <a:rPr lang="ru-RU" sz="1600" dirty="0"/>
              <a:t> </a:t>
            </a:r>
            <a:r>
              <a:rPr lang="ru-RU" sz="1600" dirty="0" err="1"/>
              <a:t>вимірювання</a:t>
            </a:r>
            <a:r>
              <a:rPr lang="ru-RU" sz="1600" dirty="0"/>
              <a:t> порогу </a:t>
            </a:r>
            <a:r>
              <a:rPr lang="ru-RU" sz="1600" dirty="0" err="1"/>
              <a:t>тактильної</a:t>
            </a:r>
            <a:r>
              <a:rPr lang="ru-RU" sz="1600" dirty="0"/>
              <a:t> </a:t>
            </a:r>
            <a:r>
              <a:rPr lang="ru-RU" sz="1600" dirty="0" err="1"/>
              <a:t>чутливості</a:t>
            </a:r>
            <a:r>
              <a:rPr lang="ru-RU" sz="1600" dirty="0"/>
              <a:t> методом фон Фрея з </a:t>
            </a:r>
            <a:r>
              <a:rPr lang="ru-RU" sz="1600" dirty="0" err="1"/>
              <a:t>використанням</a:t>
            </a:r>
            <a:r>
              <a:rPr lang="ru-RU" sz="1600" dirty="0"/>
              <a:t> </a:t>
            </a:r>
            <a:r>
              <a:rPr lang="ru-RU" sz="1600" dirty="0" err="1"/>
              <a:t>алгезиметру</a:t>
            </a:r>
            <a:r>
              <a:rPr lang="ru-RU" sz="1600" dirty="0"/>
              <a:t> (</a:t>
            </a:r>
            <a:r>
              <a:rPr lang="en-US" sz="1600" dirty="0"/>
              <a:t>IITC Life Science (</a:t>
            </a:r>
            <a:r>
              <a:rPr lang="ru-RU" sz="1600" dirty="0"/>
              <a:t>США))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92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D3A132-D9F4-4938-9BD7-57117B9EE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F9A6E3-D412-4408-99A3-746082C9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27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A136847-15FE-49C8-B1E9-7D77EEAD7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90154"/>
              </p:ext>
            </p:extLst>
          </p:nvPr>
        </p:nvGraphicFramePr>
        <p:xfrm>
          <a:off x="278575" y="959081"/>
          <a:ext cx="7426960" cy="428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8D9643-8A1C-4C5A-92C8-3777460AF1EE}"/>
              </a:ext>
            </a:extLst>
          </p:cNvPr>
          <p:cNvSpPr/>
          <p:nvPr/>
        </p:nvSpPr>
        <p:spPr>
          <a:xfrm>
            <a:off x="863600" y="136527"/>
            <a:ext cx="1007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Аналгетична активність 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4-аміно-5-(піридин-2(3)-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іл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 (4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)- 1,2,4-тріазол-3-іл-тіо-ацетамідів 3.2.{1-6}, 3.3.{1-5}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67E9DBA0-F5F9-40D7-A036-E3C6C35E54A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5" y="1087408"/>
            <a:ext cx="1860551" cy="590551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11">
            <a:extLst>
              <a:ext uri="{FF2B5EF4-FFF2-40B4-BE49-F238E27FC236}">
                <a16:creationId xmlns:a16="http://schemas.microsoft.com/office/drawing/2014/main" id="{3A15C97E-36FD-43E5-BDC3-FB60CF2F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212" y="959082"/>
            <a:ext cx="2681860" cy="940507"/>
          </a:xfrm>
          <a:prstGeom prst="wedgeRoundRectCallout">
            <a:avLst>
              <a:gd name="adj1" fmla="val -112013"/>
              <a:gd name="adj2" fmla="val 16217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234DF0-F6FD-4402-988B-1D8F913B95AC}"/>
              </a:ext>
            </a:extLst>
          </p:cNvPr>
          <p:cNvSpPr/>
          <p:nvPr/>
        </p:nvSpPr>
        <p:spPr>
          <a:xfrm>
            <a:off x="330835" y="6186415"/>
            <a:ext cx="921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3.3.{5}&gt;3.2.{2}&gt;3.3.{1}&gt;3.3.{3}&gt;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D-Na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&gt;3.2.{4}&gt;3.2.{6}&gt;3.2.{3}&gt;3.3.{2}&gt;3.2.{1}&gt;3.2.{5}&gt;3.3.{4}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82955"/>
              </p:ext>
            </p:extLst>
          </p:nvPr>
        </p:nvGraphicFramePr>
        <p:xfrm>
          <a:off x="7562636" y="2039291"/>
          <a:ext cx="3662678" cy="41088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2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Сполука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АнА, %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.{5}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81,07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{2}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68,88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{1}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3-CF</a:t>
                      </a:r>
                      <a:r>
                        <a:rPr lang="en-US" sz="1500" b="1" baseline="-2500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4-Cl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63,59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{3}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6-</a:t>
                      </a:r>
                      <a:r>
                        <a:rPr lang="en-US" sz="15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62,65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spc="-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D-Na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11760" algn="l"/>
                          <a:tab pos="1191260" algn="l"/>
                        </a:tabLs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59,60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{4}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5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52,84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{6}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3- Cl 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50,75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 {3}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3-</a:t>
                      </a: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CF</a:t>
                      </a:r>
                      <a:r>
                        <a:rPr lang="ru-RU" sz="1500" b="1" baseline="-2500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48,83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{2}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-С</a:t>
                      </a: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45,14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{1}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4-Ме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42,41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{5}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3-Cl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23,64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.{4}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4-</a:t>
                      </a:r>
                      <a:r>
                        <a:rPr lang="en-US" sz="15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COOEt</a:t>
                      </a:r>
                      <a:endParaRPr lang="ru-RU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22,9</a:t>
                      </a:r>
                      <a:endParaRPr lang="ru-RU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 rot="10800000">
            <a:off x="11225314" y="2323321"/>
            <a:ext cx="660212" cy="3836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35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24F6F7-5F5C-485F-AB19-9BD089FF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C340CB-2631-49A0-A40E-C10AE8E5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1474" y="6368187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28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4B7128E-7823-4C0E-8DD7-712E81E88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273068"/>
              </p:ext>
            </p:extLst>
          </p:nvPr>
        </p:nvGraphicFramePr>
        <p:xfrm>
          <a:off x="416563" y="1327598"/>
          <a:ext cx="6549355" cy="284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BDB172-D1C1-4216-8701-986013F4B5BB}"/>
              </a:ext>
            </a:extLst>
          </p:cNvPr>
          <p:cNvSpPr/>
          <p:nvPr/>
        </p:nvSpPr>
        <p:spPr>
          <a:xfrm>
            <a:off x="1135405" y="64071"/>
            <a:ext cx="9824721" cy="954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6">
              <a:defRPr/>
            </a:pPr>
            <a:r>
              <a:rPr lang="uk-UA" sz="2001" b="1" cap="all" dirty="0">
                <a:solidFill>
                  <a:srgbClr val="FF0000"/>
                </a:solidFill>
              </a:rPr>
              <a:t>Аналгетична активність </a:t>
            </a:r>
            <a:r>
              <a:rPr lang="uk-UA" sz="20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4-аміно-5-(піридин-4-іл)-(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)-1,2,4-тріазол- </a:t>
            </a:r>
            <a:endParaRPr lang="en-US" b="1" cap="all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426">
              <a:defRPr/>
            </a:pP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3-іл-тіоацетанілідів  (СПОЛУКИ 3.4 </a:t>
            </a:r>
            <a:r>
              <a:rPr lang="en-US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{1-7}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cap="all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5F822ABC-4A5A-48B0-AE7D-E8BFB4123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499332"/>
              </p:ext>
            </p:extLst>
          </p:nvPr>
        </p:nvGraphicFramePr>
        <p:xfrm>
          <a:off x="8158480" y="890721"/>
          <a:ext cx="2743200" cy="87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3495807" imgH="1085893" progId="ISISServer">
                  <p:embed/>
                </p:oleObj>
              </mc:Choice>
              <mc:Fallback>
                <p:oleObj name="MDLDrawObject Class" r:id="rId4" imgW="3495807" imgH="1085893" progId="ISISServer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5F822ABC-4A5A-48B0-AE7D-E8BFB4123B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480" y="890721"/>
                        <a:ext cx="2743200" cy="873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ая прямоугольная выноска 15">
            <a:extLst>
              <a:ext uri="{FF2B5EF4-FFF2-40B4-BE49-F238E27FC236}">
                <a16:creationId xmlns:a16="http://schemas.microsoft.com/office/drawing/2014/main" id="{13B5C012-87DF-45B0-B8E4-EE509256F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151" y="823973"/>
            <a:ext cx="2681860" cy="940507"/>
          </a:xfrm>
          <a:prstGeom prst="wedgeRoundRectCallout">
            <a:avLst>
              <a:gd name="adj1" fmla="val -135853"/>
              <a:gd name="adj2" fmla="val 50151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11135360" y="2036618"/>
            <a:ext cx="660212" cy="2992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19305"/>
              </p:ext>
            </p:extLst>
          </p:nvPr>
        </p:nvGraphicFramePr>
        <p:xfrm>
          <a:off x="7472681" y="2147457"/>
          <a:ext cx="3662678" cy="276623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2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Сполука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uk-UA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АнА, %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3.4.{7}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73,53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3.4.{3}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4-Bu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72,89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3.4.{5}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4-NO</a:t>
                      </a:r>
                      <a:r>
                        <a:rPr lang="ru-RU" sz="15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72,73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3.4.{1}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67,43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D-Na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59,6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3.4.{4}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57,33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3.4.{2}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43,53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3.4.{6}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3-COMe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36,35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7311" y="4771282"/>
            <a:ext cx="6141425" cy="36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3.4.{7}&gt;3.4.{3}&gt;3.4.{5}&gt;3.4.{1}&gt;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D-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Na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&gt;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3.4.{4}&gt;3.4.{2}&gt;3.4.{6}</a:t>
            </a:r>
            <a:endParaRPr lang="ru-RU" sz="3200" b="1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959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B14D3E-90D3-4285-B041-9CC8E826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605"/>
            <a:ext cx="12192001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09BFC6-D834-4747-98FB-A8C46593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29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7B9D7E-E151-42D0-B88C-FDBD5D89F2DE}"/>
              </a:ext>
            </a:extLst>
          </p:cNvPr>
          <p:cNvSpPr/>
          <p:nvPr/>
        </p:nvSpPr>
        <p:spPr>
          <a:xfrm>
            <a:off x="-1" y="11608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rgbClr val="FF0000"/>
                </a:solidFill>
              </a:rPr>
              <a:t>Аналгетична активність похідних 2-((4-аміно-5-(фуран-2-іл)-</a:t>
            </a:r>
            <a:r>
              <a:rPr lang="uk-UA" b="1" i="1" cap="all" dirty="0">
                <a:solidFill>
                  <a:srgbClr val="FF0000"/>
                </a:solidFill>
              </a:rPr>
              <a:t>4Н-</a:t>
            </a:r>
            <a:r>
              <a:rPr lang="uk-UA" b="1" cap="all" dirty="0">
                <a:solidFill>
                  <a:srgbClr val="FF0000"/>
                </a:solidFill>
              </a:rPr>
              <a:t>1,2,4-тріазол-3-ілтіо)-</a:t>
            </a:r>
            <a:r>
              <a:rPr lang="en-US" b="1" i="1" cap="all" dirty="0">
                <a:solidFill>
                  <a:srgbClr val="FF0000"/>
                </a:solidFill>
              </a:rPr>
              <a:t>N</a:t>
            </a:r>
            <a:r>
              <a:rPr lang="en-US" b="1" cap="all" dirty="0">
                <a:solidFill>
                  <a:srgbClr val="FF0000"/>
                </a:solidFill>
              </a:rPr>
              <a:t>-</a:t>
            </a:r>
            <a:r>
              <a:rPr lang="uk-UA" b="1" cap="all" dirty="0" err="1">
                <a:solidFill>
                  <a:srgbClr val="FF0000"/>
                </a:solidFill>
              </a:rPr>
              <a:t>ацетамідів</a:t>
            </a:r>
            <a:endParaRPr lang="uk-UA" b="1" cap="all" dirty="0">
              <a:solidFill>
                <a:srgbClr val="FF0000"/>
              </a:solidFill>
            </a:endParaRPr>
          </a:p>
          <a:p>
            <a:pPr algn="ctr"/>
            <a:r>
              <a:rPr lang="uk-UA" b="1" cap="all" dirty="0">
                <a:solidFill>
                  <a:srgbClr val="FF0000"/>
                </a:solidFill>
              </a:rPr>
              <a:t> (сполуки 3.5 {1-21}).</a:t>
            </a:r>
            <a:endParaRPr lang="ru-RU" b="1" cap="all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ED9BD9-8F57-4195-AA42-B3FF4F83F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32593"/>
              </p:ext>
            </p:extLst>
          </p:nvPr>
        </p:nvGraphicFramePr>
        <p:xfrm>
          <a:off x="0" y="698148"/>
          <a:ext cx="8138160" cy="41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ая прямоугольная выноска 14">
            <a:extLst>
              <a:ext uri="{FF2B5EF4-FFF2-40B4-BE49-F238E27FC236}">
                <a16:creationId xmlns:a16="http://schemas.microsoft.com/office/drawing/2014/main" id="{4C1E1623-42FC-43CF-A105-6D03DC320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7983" y="373862"/>
            <a:ext cx="2916093" cy="940507"/>
          </a:xfrm>
          <a:prstGeom prst="wedgeRoundRectCallout">
            <a:avLst>
              <a:gd name="adj1" fmla="val -222356"/>
              <a:gd name="adj2" fmla="val 101205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69C72C5-4B37-4852-8A72-49C1095B2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1495"/>
              </p:ext>
            </p:extLst>
          </p:nvPr>
        </p:nvGraphicFramePr>
        <p:xfrm>
          <a:off x="8887983" y="554798"/>
          <a:ext cx="2916093" cy="73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152520" imgH="904680" progId="ISISServer">
                  <p:embed/>
                </p:oleObj>
              </mc:Choice>
              <mc:Fallback>
                <p:oleObj name="ISIS/Draw Sketch" r:id="rId4" imgW="3152520" imgH="904680" progId="ISISServer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C69C72C5-4B37-4852-8A72-49C1095B2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983" y="554798"/>
                        <a:ext cx="2916093" cy="733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8909"/>
              </p:ext>
            </p:extLst>
          </p:nvPr>
        </p:nvGraphicFramePr>
        <p:xfrm>
          <a:off x="8155019" y="1405618"/>
          <a:ext cx="2857499" cy="48709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</a:t>
                      </a: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{9}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4-Cl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{17}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4-COOEt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83,8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{20}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3-OMe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72,24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{18}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3-COMe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65,83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{5}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4-Cl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63,26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{11}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61,34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{4}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3-Me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4-Me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spc="-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D-Na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59,60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{8}  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2-C l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5-CF</a:t>
                      </a:r>
                      <a:r>
                        <a:rPr lang="en-US" sz="1300" b="1" baseline="-25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57,33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{3}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3-F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54,42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{16}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4-Et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51,87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{2}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2-Me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50,62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{13}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48,88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{21}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2-Cl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4-Cl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44,98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{10}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3-CF</a:t>
                      </a:r>
                      <a:r>
                        <a:rPr lang="en-US" sz="1300" b="1" baseline="-25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44,3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{12}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43,05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{15}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2-COOEt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{7}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4-Me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39,84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36,7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{19}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4-NO</a:t>
                      </a:r>
                      <a:r>
                        <a:rPr lang="en-US" sz="1300" b="1" baseline="-25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34,87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{6}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4-F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3.5. {14}  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4-OEt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 rot="10800000">
            <a:off x="11113749" y="1391762"/>
            <a:ext cx="660212" cy="468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850" y="6058746"/>
            <a:ext cx="12192001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/>
                <a:cs typeface="Times New Roman"/>
              </a:rPr>
              <a:t>3.5{9}&gt;3.5{17}&gt;3.5{20}&gt;3.5{18}&gt;3.5{5}&gt;3.5{11}&gt;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D-</a:t>
            </a:r>
            <a:r>
              <a:rPr lang="ru-RU" b="1" dirty="0" err="1">
                <a:solidFill>
                  <a:srgbClr val="FF0000"/>
                </a:solidFill>
                <a:ea typeface="Calibri"/>
                <a:cs typeface="Times New Roman"/>
              </a:rPr>
              <a:t>Na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3.5{4}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3.5{8}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3.5{3}</a:t>
            </a:r>
            <a:r>
              <a:rPr lang="en-US" b="1" dirty="0">
                <a:ea typeface="Calibri"/>
                <a:cs typeface="Times New Roman"/>
              </a:rPr>
              <a:t>&gt;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3.5{16}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3.5{2}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3.5{13}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3.5{21}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3.5{10}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3.5{12}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3.5{15}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3.5{7}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3.5{19}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 {6}</a:t>
            </a:r>
            <a:r>
              <a:rPr lang="en-US" b="1" dirty="0">
                <a:ea typeface="Calibri"/>
                <a:cs typeface="Times New Roman"/>
              </a:rPr>
              <a:t>&gt;</a:t>
            </a:r>
            <a:r>
              <a:rPr lang="ru-RU" b="1" dirty="0">
                <a:ea typeface="Calibri"/>
                <a:cs typeface="Times New Roman"/>
              </a:rPr>
              <a:t>3.5{14}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055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7BB5A9-8DE9-48EA-A6CA-FF0C600C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" y="0"/>
            <a:ext cx="12246946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01568" y="65175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3</a:t>
            </a:fld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837" y="38608"/>
            <a:ext cx="3591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НЕБЕЗПЕКА НПЗЗ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816932"/>
            <a:ext cx="7981406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1" b="1" dirty="0">
                <a:solidFill>
                  <a:srgbClr val="000000"/>
                </a:solidFill>
              </a:rPr>
              <a:t>За </a:t>
            </a:r>
            <a:r>
              <a:rPr lang="ru-RU" sz="2401" b="1" dirty="0" err="1">
                <a:solidFill>
                  <a:srgbClr val="000000"/>
                </a:solidFill>
              </a:rPr>
              <a:t>даними</a:t>
            </a:r>
            <a:r>
              <a:rPr lang="ru-RU" sz="2401" b="1" dirty="0">
                <a:solidFill>
                  <a:srgbClr val="000000"/>
                </a:solidFill>
              </a:rPr>
              <a:t> статистики ВООЗ </a:t>
            </a:r>
            <a:r>
              <a:rPr lang="ru-RU" sz="2401" b="1" dirty="0" err="1">
                <a:solidFill>
                  <a:srgbClr val="000000"/>
                </a:solidFill>
              </a:rPr>
              <a:t>щодобово</a:t>
            </a:r>
            <a:r>
              <a:rPr lang="ru-RU" sz="2401" b="1" dirty="0">
                <a:solidFill>
                  <a:srgbClr val="000000"/>
                </a:solidFill>
              </a:rPr>
              <a:t> НПЗЗ</a:t>
            </a:r>
          </a:p>
          <a:p>
            <a:pPr lvl="0" algn="ctr"/>
            <a:r>
              <a:rPr lang="ru-RU" sz="2401" b="1" dirty="0" err="1">
                <a:solidFill>
                  <a:srgbClr val="000000"/>
                </a:solidFill>
              </a:rPr>
              <a:t>застосовують</a:t>
            </a:r>
            <a:r>
              <a:rPr lang="ru-RU" sz="2401" b="1" dirty="0">
                <a:solidFill>
                  <a:srgbClr val="000000"/>
                </a:solidFill>
              </a:rPr>
              <a:t> 30 </a:t>
            </a:r>
            <a:r>
              <a:rPr lang="ru-RU" sz="2401" b="1" dirty="0" err="1">
                <a:solidFill>
                  <a:srgbClr val="000000"/>
                </a:solidFill>
              </a:rPr>
              <a:t>млн</a:t>
            </a:r>
            <a:r>
              <a:rPr lang="ru-RU" sz="2401" b="1" dirty="0">
                <a:solidFill>
                  <a:srgbClr val="000000"/>
                </a:solidFill>
              </a:rPr>
              <a:t> людей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471" y="1753602"/>
            <a:ext cx="3991983" cy="795288"/>
            <a:chOff x="5948666" y="1279170"/>
            <a:chExt cx="3991982" cy="79528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262976" y="1612665"/>
              <a:ext cx="3677672" cy="461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1" dirty="0" err="1">
                  <a:solidFill>
                    <a:schemeClr val="tx2"/>
                  </a:solidFill>
                </a:rPr>
                <a:t>Розвиток</a:t>
              </a:r>
              <a:r>
                <a:rPr lang="ru-RU" sz="2401" dirty="0">
                  <a:solidFill>
                    <a:schemeClr val="tx2"/>
                  </a:solidFill>
                </a:rPr>
                <a:t> </a:t>
              </a:r>
              <a:r>
                <a:rPr lang="ru-RU" sz="2401" dirty="0" err="1">
                  <a:solidFill>
                    <a:schemeClr val="tx2"/>
                  </a:solidFill>
                </a:rPr>
                <a:t>побічних</a:t>
              </a:r>
              <a:r>
                <a:rPr lang="ru-RU" sz="2401" dirty="0">
                  <a:solidFill>
                    <a:schemeClr val="tx2"/>
                  </a:solidFill>
                </a:rPr>
                <a:t> </a:t>
              </a:r>
              <a:r>
                <a:rPr lang="ru-RU" sz="2401" dirty="0" err="1">
                  <a:solidFill>
                    <a:schemeClr val="tx2"/>
                  </a:solidFill>
                </a:rPr>
                <a:t>реакцій</a:t>
              </a:r>
              <a:endParaRPr lang="ru-RU" sz="2401" dirty="0">
                <a:solidFill>
                  <a:schemeClr val="tx2"/>
                </a:solidFill>
              </a:endParaRPr>
            </a:p>
          </p:txBody>
        </p:sp>
        <p:pic>
          <p:nvPicPr>
            <p:cNvPr id="14" name="Picture 2" descr="ÐÐ°ÑÑÐ¸Ð½ÐºÐ¸ Ð¿Ð¾ Ð·Ð°Ð¿ÑÐ¾ÑÑ Ð³Ð°Ð»Ð¾ÑÐºÐ°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666" y="1279170"/>
              <a:ext cx="628622" cy="62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525311"/>
              </p:ext>
            </p:extLst>
          </p:nvPr>
        </p:nvGraphicFramePr>
        <p:xfrm>
          <a:off x="341134" y="1984205"/>
          <a:ext cx="3758320" cy="323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C7457C-C19A-47D0-9859-C31C6701CC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247" r="2180" b="1959"/>
          <a:stretch/>
        </p:blipFill>
        <p:spPr>
          <a:xfrm>
            <a:off x="8797259" y="569618"/>
            <a:ext cx="3287275" cy="4213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F48B6D-6F7F-4C7D-8035-F6361874B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87" y="1622154"/>
            <a:ext cx="4328446" cy="46103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131F6F-EFE0-4F74-9CC5-B0BC1056E5CE}"/>
              </a:ext>
            </a:extLst>
          </p:cNvPr>
          <p:cNvSpPr txBox="1"/>
          <p:nvPr/>
        </p:nvSpPr>
        <p:spPr>
          <a:xfrm>
            <a:off x="4070840" y="6308703"/>
            <a:ext cx="7755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Яременко О Б, Федьков Д.Л. </a:t>
            </a:r>
            <a:r>
              <a:rPr lang="ru-RU" sz="1400" dirty="0" err="1"/>
              <a:t>Раціональний</a:t>
            </a:r>
            <a:r>
              <a:rPr lang="ru-RU" sz="1400" dirty="0"/>
              <a:t> </a:t>
            </a:r>
            <a:r>
              <a:rPr lang="ru-RU" sz="1400" dirty="0" err="1"/>
              <a:t>підхід</a:t>
            </a:r>
            <a:r>
              <a:rPr lang="ru-RU" sz="1400" dirty="0"/>
              <a:t> у </a:t>
            </a:r>
            <a:r>
              <a:rPr lang="ru-RU" sz="1400" dirty="0" err="1"/>
              <a:t>виборі</a:t>
            </a:r>
            <a:r>
              <a:rPr lang="ru-RU" sz="1400" dirty="0"/>
              <a:t> </a:t>
            </a:r>
            <a:r>
              <a:rPr lang="ru-RU" sz="1400" dirty="0" err="1"/>
              <a:t>нестероїдних</a:t>
            </a:r>
            <a:r>
              <a:rPr lang="ru-RU" sz="1400" dirty="0"/>
              <a:t> </a:t>
            </a:r>
            <a:r>
              <a:rPr lang="ru-RU" sz="1400" dirty="0" err="1"/>
              <a:t>протизапальних</a:t>
            </a:r>
            <a:r>
              <a:rPr lang="ru-RU" sz="1400" dirty="0"/>
              <a:t> </a:t>
            </a:r>
            <a:r>
              <a:rPr lang="ru-RU" sz="1400" dirty="0" err="1"/>
              <a:t>препаратів</a:t>
            </a:r>
            <a:r>
              <a:rPr lang="ru-RU" sz="1400" dirty="0"/>
              <a:t> для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хворих</a:t>
            </a:r>
            <a:r>
              <a:rPr lang="ru-RU" sz="1400" dirty="0"/>
              <a:t> на остеоартроз / </a:t>
            </a:r>
            <a:r>
              <a:rPr lang="ru-RU" sz="1400" dirty="0" err="1"/>
              <a:t>Український</a:t>
            </a:r>
            <a:r>
              <a:rPr lang="ru-RU" sz="1400" dirty="0"/>
              <a:t> </a:t>
            </a:r>
            <a:r>
              <a:rPr lang="ru-RU" sz="1400" dirty="0" err="1"/>
              <a:t>медичний</a:t>
            </a:r>
            <a:r>
              <a:rPr lang="ru-RU" sz="1400" dirty="0"/>
              <a:t> </a:t>
            </a:r>
            <a:r>
              <a:rPr lang="ru-RU" sz="1400" dirty="0" err="1"/>
              <a:t>часопис</a:t>
            </a:r>
            <a:r>
              <a:rPr lang="ru-RU" sz="1400" dirty="0"/>
              <a:t>. — 2014. — № 6.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44D67-F454-4FB0-80A3-79C6F8780A3C}"/>
              </a:ext>
            </a:extLst>
          </p:cNvPr>
          <p:cNvSpPr txBox="1"/>
          <p:nvPr/>
        </p:nvSpPr>
        <p:spPr>
          <a:xfrm>
            <a:off x="2" y="6041071"/>
            <a:ext cx="3640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/>
              <a:t>Кашуба О.В. Побічні реакції, спричинені застосуванням нестероїдних протизапальних препаратів — </a:t>
            </a:r>
            <a:r>
              <a:rPr lang="uk-UA" sz="1200" dirty="0" err="1"/>
              <a:t>аналгетиків</a:t>
            </a:r>
            <a:r>
              <a:rPr lang="uk-UA" sz="1200" dirty="0"/>
              <a:t>-антипіретиків / Український медичний часопис. –  2015. - №3.</a:t>
            </a:r>
          </a:p>
        </p:txBody>
      </p:sp>
    </p:spTree>
    <p:extLst>
      <p:ext uri="{BB962C8B-B14F-4D97-AF65-F5344CB8AC3E}">
        <p14:creationId xmlns:p14="http://schemas.microsoft.com/office/powerpoint/2010/main" val="1830655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E0A740-A268-4E0D-BE45-485B65581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9465B50-1C3B-4735-BCE5-9AA32C54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30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0E5A23-137A-4E18-9BE0-EF167FA455E4}"/>
              </a:ext>
            </a:extLst>
          </p:cNvPr>
          <p:cNvSpPr/>
          <p:nvPr/>
        </p:nvSpPr>
        <p:spPr>
          <a:xfrm>
            <a:off x="0" y="84411"/>
            <a:ext cx="1198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rgbClr val="FF0000"/>
                </a:solidFill>
              </a:rPr>
              <a:t>Аналгетична дія 4-піролінових похідних 5-(піридин-4-іл)-</a:t>
            </a:r>
            <a:r>
              <a:rPr lang="uk-UA" b="1" i="1" cap="all" dirty="0">
                <a:solidFill>
                  <a:srgbClr val="FF0000"/>
                </a:solidFill>
              </a:rPr>
              <a:t>4Н</a:t>
            </a:r>
            <a:r>
              <a:rPr lang="uk-UA" b="1" cap="all" dirty="0">
                <a:solidFill>
                  <a:srgbClr val="FF0000"/>
                </a:solidFill>
              </a:rPr>
              <a:t>-1,2,4-тріазол-3-іл-тіо-ацетанілідів (сполуки 3.7{1-7}) </a:t>
            </a:r>
            <a:endParaRPr lang="ru-RU" b="1" cap="all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7FC0EE2-D6C0-448F-98AF-AF5BADEDA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65024"/>
              </p:ext>
            </p:extLst>
          </p:nvPr>
        </p:nvGraphicFramePr>
        <p:xfrm>
          <a:off x="8777171" y="849095"/>
          <a:ext cx="2238374" cy="92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314520" imgH="1247760" progId="ISISServer">
                  <p:embed/>
                </p:oleObj>
              </mc:Choice>
              <mc:Fallback>
                <p:oleObj name="ISIS/Draw Sketch" r:id="rId4" imgW="3314520" imgH="1247760" progId="ISISServer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7FC0EE2-D6C0-448F-98AF-AF5BADEDA8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171" y="849095"/>
                        <a:ext cx="2238374" cy="926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28928"/>
              </p:ext>
            </p:extLst>
          </p:nvPr>
        </p:nvGraphicFramePr>
        <p:xfrm>
          <a:off x="7192911" y="2177435"/>
          <a:ext cx="3273234" cy="237566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Сполука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Ан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.{7}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63,11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spc="-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D-Na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59,60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.{6}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41,45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.{4}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41,13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.{2}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5-Cl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33,91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.{5}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4-NO</a:t>
                      </a:r>
                      <a:r>
                        <a:rPr lang="ru-RU" sz="1100" b="1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27,17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.{3}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4-Bu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.{1}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</a:t>
                      </a: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OMe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544" y="5112953"/>
            <a:ext cx="573746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3.7{7}&gt;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D-Na&gt;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3.7{6}&gt;3.7{4}&gt;3.7{2}&gt;3.7{5}&gt;3.7{3}&gt;3.7{1}</a:t>
            </a:r>
            <a:endParaRPr lang="ru-RU" sz="3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10530157" y="2491273"/>
            <a:ext cx="665019" cy="2061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дпись 2">
            <a:extLst>
              <a:ext uri="{FF2B5EF4-FFF2-40B4-BE49-F238E27FC236}">
                <a16:creationId xmlns:a16="http://schemas.microsoft.com/office/drawing/2014/main" id="{70081BAF-C493-453B-B5FE-5511647D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37" y="1164730"/>
            <a:ext cx="438151" cy="267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Аналгетична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</a:t>
            </a:r>
            <a:r>
              <a:rPr lang="uk-UA" alt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тивність</a:t>
            </a:r>
            <a:r>
              <a:rPr lang="uk-UA" alt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%</a:t>
            </a:r>
            <a:endParaRPr lang="uk-UA" altLang="ru-RU" dirty="0">
              <a:latin typeface="Arial" panose="020B0604020202020204" pitchFamily="34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515B6A28-A3BA-4377-84D1-75193B21C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82" y="-2926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4682097A-FDA6-42A4-A411-2BEC454C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79" y="518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752806F-6A86-4D25-BD8E-2B58BC461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324910"/>
              </p:ext>
            </p:extLst>
          </p:nvPr>
        </p:nvGraphicFramePr>
        <p:xfrm>
          <a:off x="1011589" y="703065"/>
          <a:ext cx="5940425" cy="429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Скругленная прямоугольная выноска 17">
            <a:extLst>
              <a:ext uri="{FF2B5EF4-FFF2-40B4-BE49-F238E27FC236}">
                <a16:creationId xmlns:a16="http://schemas.microsoft.com/office/drawing/2014/main" id="{FE1B9146-8070-49C7-8244-1F3BA04D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578" y="733941"/>
            <a:ext cx="3412747" cy="1020126"/>
          </a:xfrm>
          <a:prstGeom prst="wedgeRoundRectCallout">
            <a:avLst>
              <a:gd name="adj1" fmla="val -113829"/>
              <a:gd name="adj2" fmla="val 102412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85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27B0CA-30C2-4FC0-9DB2-05481E392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A33FBD-A740-40B9-A6C0-8EBB8504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688" y="6492876"/>
            <a:ext cx="612832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31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BA9657-997A-49C7-8669-144F9A5691D8}"/>
              </a:ext>
            </a:extLst>
          </p:cNvPr>
          <p:cNvSpPr/>
          <p:nvPr/>
        </p:nvSpPr>
        <p:spPr>
          <a:xfrm>
            <a:off x="0" y="-15874"/>
            <a:ext cx="12161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rgbClr val="FF0000"/>
                </a:solidFill>
              </a:rPr>
              <a:t>Аналгетична активність похідних 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4-(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1Н-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пірол-1-іл)-5-(фурил-2-іл)-</a:t>
            </a:r>
            <a:r>
              <a:rPr lang="uk-UA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4Н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-1,2,4-тріазоло-3-ілтіо-</a:t>
            </a:r>
            <a:r>
              <a:rPr lang="en-US" b="1" i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b="1" cap="all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ацетамідів</a:t>
            </a:r>
            <a:r>
              <a:rPr lang="uk-UA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(сполуки 3.8.{1-24})</a:t>
            </a:r>
            <a:endParaRPr lang="ru-RU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0C49E7-19D9-4797-8A14-BED47CC7E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742343"/>
              </p:ext>
            </p:extLst>
          </p:nvPr>
        </p:nvGraphicFramePr>
        <p:xfrm>
          <a:off x="0" y="851228"/>
          <a:ext cx="9282544" cy="392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Скругленная прямоугольная выноска 16">
            <a:extLst>
              <a:ext uri="{FF2B5EF4-FFF2-40B4-BE49-F238E27FC236}">
                <a16:creationId xmlns:a16="http://schemas.microsoft.com/office/drawing/2014/main" id="{A3B220F2-3B4B-453A-BEBA-EBEA37F1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334" y="372689"/>
            <a:ext cx="3412747" cy="957083"/>
          </a:xfrm>
          <a:prstGeom prst="wedgeRoundRectCallout">
            <a:avLst>
              <a:gd name="adj1" fmla="val -249309"/>
              <a:gd name="adj2" fmla="val 38048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00D0558-5747-46DA-9BAB-488E3FEBC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96546"/>
              </p:ext>
            </p:extLst>
          </p:nvPr>
        </p:nvGraphicFramePr>
        <p:xfrm>
          <a:off x="8518651" y="480432"/>
          <a:ext cx="2500468" cy="84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5" imgW="3171600" imgH="1314360" progId="ISISServer">
                  <p:embed/>
                </p:oleObj>
              </mc:Choice>
              <mc:Fallback>
                <p:oleObj name="ISIS/Draw Sketch" r:id="rId5" imgW="3171600" imgH="1314360" progId="ISISServer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00D0558-5747-46DA-9BAB-488E3FEBC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651" y="480432"/>
                        <a:ext cx="2500468" cy="849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25830"/>
              </p:ext>
            </p:extLst>
          </p:nvPr>
        </p:nvGraphicFramePr>
        <p:xfrm>
          <a:off x="8613627" y="1465411"/>
          <a:ext cx="2982630" cy="545059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62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Сполука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АнА, %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.{4}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83,80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.{19}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2-Et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74,98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.{7}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4-OMe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72,24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.{18}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68,58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.{5}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5-CF</a:t>
                      </a:r>
                      <a:r>
                        <a:rPr lang="en-US" sz="13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65,83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.{13}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61,98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spc="-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D-Na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59,60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.{8}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4-Bu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53,48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.{3}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4-F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51,87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.{9}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4-OEt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49,47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.{24}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3-CF</a:t>
                      </a:r>
                      <a:r>
                        <a:rPr lang="en-US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47,55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.{10}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4-Et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46,29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.{14}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44,98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.{16}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40,32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 2}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3-Cl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40,0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.{23}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39,20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.{6}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4-Cl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34,87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.{17}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30,06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.{15}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29,41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.{21}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2-OEt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18,67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8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.{20}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2-Me;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4-Me;6-Me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16,42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3.8.{11}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4-NO2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2,14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</a:t>
                      </a: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.{12}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3-OMe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.{22}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2-OMe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5-Cl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277" marR="50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 rot="10800000">
            <a:off x="11751895" y="1474887"/>
            <a:ext cx="330105" cy="4856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663" y="4999689"/>
            <a:ext cx="8305591" cy="1173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Calibri"/>
                <a:cs typeface="Times New Roman"/>
              </a:rPr>
              <a:t>3.8{4}&gt;3.8{19}&gt;3.8{7}&gt;3.8{18}&gt;3.8{5}&gt;3.8{13}&gt;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D-Na&gt;</a:t>
            </a:r>
            <a:r>
              <a:rPr lang="en-US" b="1" dirty="0">
                <a:ea typeface="Calibri"/>
                <a:cs typeface="Times New Roman"/>
              </a:rPr>
              <a:t>3.8{8}.3.8{3}&gt;3.8{9}&gt;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Calibri"/>
                <a:cs typeface="Times New Roman"/>
              </a:rPr>
              <a:t>&gt;3.8{24}&gt;3.8{10}&gt;3.8{14}&gt;3.8{16}&gt;3.8{2}&gt;3.8{23}&gt;3.8{6}&gt;3.8{17}&gt;3.8{15}&gt;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Calibri"/>
                <a:cs typeface="Times New Roman"/>
              </a:rPr>
              <a:t>&gt;3.8{21}&gt;3.8{20}&gt;3.8{11}&gt;3.8{1}=3.8{12}=3.8{22}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121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81C14DA-360D-4AFA-B6AC-BCE720B8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3F9491-4781-4128-9581-A170A18ADD14}"/>
              </a:ext>
            </a:extLst>
          </p:cNvPr>
          <p:cNvSpPr txBox="1"/>
          <p:nvPr/>
        </p:nvSpPr>
        <p:spPr>
          <a:xfrm>
            <a:off x="10690894" y="3781939"/>
            <a:ext cx="114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dirty="0"/>
              <a:t>Шифри </a:t>
            </a:r>
            <a:r>
              <a:rPr lang="uk-UA" sz="1200" dirty="0" err="1"/>
              <a:t>сполук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32B57-23F9-4DFB-82C7-899C6B14C0E3}"/>
              </a:ext>
            </a:extLst>
          </p:cNvPr>
          <p:cNvSpPr txBox="1"/>
          <p:nvPr/>
        </p:nvSpPr>
        <p:spPr>
          <a:xfrm rot="16200000">
            <a:off x="4635535" y="2322847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АнА</a:t>
            </a:r>
            <a:r>
              <a:rPr lang="uk-UA" dirty="0"/>
              <a:t> у відсотках, %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t>32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FCDBBFA-F432-4BE4-9E93-3E3591512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349658"/>
              </p:ext>
            </p:extLst>
          </p:nvPr>
        </p:nvGraphicFramePr>
        <p:xfrm>
          <a:off x="75301" y="-55405"/>
          <a:ext cx="5038530" cy="407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752806F-6A86-4D25-BD8E-2B58BC461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831405"/>
              </p:ext>
            </p:extLst>
          </p:nvPr>
        </p:nvGraphicFramePr>
        <p:xfrm>
          <a:off x="5869944" y="0"/>
          <a:ext cx="5961327" cy="387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559A775-2DCE-4FE7-9C25-4B05F3BD7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1511"/>
              </p:ext>
            </p:extLst>
          </p:nvPr>
        </p:nvGraphicFramePr>
        <p:xfrm>
          <a:off x="37322" y="4128839"/>
          <a:ext cx="3824859" cy="206745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56588">
                  <a:extLst>
                    <a:ext uri="{9D8B030D-6E8A-4147-A177-3AD203B41FA5}">
                      <a16:colId xmlns:a16="http://schemas.microsoft.com/office/drawing/2014/main" val="1641411888"/>
                    </a:ext>
                  </a:extLst>
                </a:gridCol>
                <a:gridCol w="574902">
                  <a:extLst>
                    <a:ext uri="{9D8B030D-6E8A-4147-A177-3AD203B41FA5}">
                      <a16:colId xmlns:a16="http://schemas.microsoft.com/office/drawing/2014/main" val="4007734747"/>
                    </a:ext>
                  </a:extLst>
                </a:gridCol>
                <a:gridCol w="693369">
                  <a:extLst>
                    <a:ext uri="{9D8B030D-6E8A-4147-A177-3AD203B41FA5}">
                      <a16:colId xmlns:a16="http://schemas.microsoft.com/office/drawing/2014/main" val="3556985102"/>
                    </a:ext>
                  </a:extLst>
                </a:gridCol>
              </a:tblGrid>
              <a:tr h="52491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Сполука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АеА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АнА, %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698410"/>
                  </a:ext>
                </a:extLst>
              </a:tr>
              <a:tr h="50397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2,4-дихлорбензойна кислота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мг/кг)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974619"/>
                  </a:ext>
                </a:extLst>
              </a:tr>
              <a:tr h="52502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Тетраамідокалікс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[4]арен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мг/кг; 10 мг/кг; 100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220067"/>
                  </a:ext>
                </a:extLst>
              </a:tr>
              <a:tr h="2567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Сполука </a:t>
                      </a: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3.9{1}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754845"/>
                  </a:ext>
                </a:extLst>
              </a:tr>
              <a:tr h="2567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D-Na</a:t>
                      </a:r>
                      <a:r>
                        <a:rPr lang="uk-UA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 мг/кг)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86565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5F679FE-6000-44AF-A662-648F6304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39981"/>
              </p:ext>
            </p:extLst>
          </p:nvPr>
        </p:nvGraphicFramePr>
        <p:xfrm>
          <a:off x="3905559" y="4136678"/>
          <a:ext cx="3843290" cy="207406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85435">
                  <a:extLst>
                    <a:ext uri="{9D8B030D-6E8A-4147-A177-3AD203B41FA5}">
                      <a16:colId xmlns:a16="http://schemas.microsoft.com/office/drawing/2014/main" val="4007987558"/>
                    </a:ext>
                  </a:extLst>
                </a:gridCol>
                <a:gridCol w="712507">
                  <a:extLst>
                    <a:ext uri="{9D8B030D-6E8A-4147-A177-3AD203B41FA5}">
                      <a16:colId xmlns:a16="http://schemas.microsoft.com/office/drawing/2014/main" val="2478570619"/>
                    </a:ext>
                  </a:extLst>
                </a:gridCol>
                <a:gridCol w="645348">
                  <a:extLst>
                    <a:ext uri="{9D8B030D-6E8A-4147-A177-3AD203B41FA5}">
                      <a16:colId xmlns:a16="http://schemas.microsoft.com/office/drawing/2014/main" val="1981616599"/>
                    </a:ext>
                  </a:extLst>
                </a:gridCol>
              </a:tblGrid>
              <a:tr h="5255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Сполука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АеА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spc="-1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</a:t>
                      </a:r>
                      <a:r>
                        <a:rPr lang="ru-RU" sz="1500" spc="-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95327"/>
                  </a:ext>
                </a:extLst>
              </a:tr>
              <a:tr h="32933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Ібупрофен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(6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464052"/>
                  </a:ext>
                </a:extLst>
              </a:tr>
              <a:tr h="56049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Тетраамідокалікс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[4]арен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мг/кг; 10 мг/кг; 100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27153"/>
                  </a:ext>
                </a:extLst>
              </a:tr>
              <a:tr h="32933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Сполука </a:t>
                      </a: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3.9{</a:t>
                      </a: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164520"/>
                  </a:ext>
                </a:extLst>
              </a:tr>
              <a:tr h="32933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D-Na 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41054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58B2F23-31DB-44D9-AE53-5732C488F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90953"/>
              </p:ext>
            </p:extLst>
          </p:nvPr>
        </p:nvGraphicFramePr>
        <p:xfrm>
          <a:off x="7845052" y="4136678"/>
          <a:ext cx="3986219" cy="207406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53904">
                  <a:extLst>
                    <a:ext uri="{9D8B030D-6E8A-4147-A177-3AD203B41FA5}">
                      <a16:colId xmlns:a16="http://schemas.microsoft.com/office/drawing/2014/main" val="2430734425"/>
                    </a:ext>
                  </a:extLst>
                </a:gridCol>
                <a:gridCol w="777671">
                  <a:extLst>
                    <a:ext uri="{9D8B030D-6E8A-4147-A177-3AD203B41FA5}">
                      <a16:colId xmlns:a16="http://schemas.microsoft.com/office/drawing/2014/main" val="3722861578"/>
                    </a:ext>
                  </a:extLst>
                </a:gridCol>
                <a:gridCol w="754644">
                  <a:extLst>
                    <a:ext uri="{9D8B030D-6E8A-4147-A177-3AD203B41FA5}">
                      <a16:colId xmlns:a16="http://schemas.microsoft.com/office/drawing/2014/main" val="3240985495"/>
                    </a:ext>
                  </a:extLst>
                </a:gridCol>
              </a:tblGrid>
              <a:tr h="26160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Сполука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АеА, %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АнА, %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540431"/>
                  </a:ext>
                </a:extLst>
              </a:tr>
              <a:tr h="53479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Мефенамінова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(100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45,4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226601"/>
                  </a:ext>
                </a:extLst>
              </a:tr>
              <a:tr h="75444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Діамідокаліксарен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(1мг/кг, 10 мг/кг, 100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577392"/>
                  </a:ext>
                </a:extLst>
              </a:tr>
              <a:tr h="26160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Сполука </a:t>
                      </a: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3.9{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}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(100 мг/кг) 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83632"/>
                  </a:ext>
                </a:extLst>
              </a:tr>
              <a:tr h="26160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uk-UA" sz="1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uk-UA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 мг/кг)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9542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CE2C6D-96CF-479C-BD51-527182213786}"/>
              </a:ext>
            </a:extLst>
          </p:cNvPr>
          <p:cNvSpPr txBox="1"/>
          <p:nvPr/>
        </p:nvSpPr>
        <p:spPr>
          <a:xfrm>
            <a:off x="28804" y="6219317"/>
            <a:ext cx="3718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Сполука </a:t>
            </a:r>
            <a:r>
              <a:rPr lang="en-US" sz="1600" b="1" dirty="0">
                <a:solidFill>
                  <a:srgbClr val="FF0000"/>
                </a:solidFill>
              </a:rPr>
              <a:t>3.9{1}</a:t>
            </a:r>
            <a:r>
              <a:rPr lang="uk-UA" sz="1600" b="1" dirty="0">
                <a:solidFill>
                  <a:srgbClr val="FF0000"/>
                </a:solidFill>
              </a:rPr>
              <a:t> – лідер (доцільна) </a:t>
            </a:r>
          </a:p>
          <a:p>
            <a:pPr algn="ctr"/>
            <a:r>
              <a:rPr lang="uk-UA" sz="1600" b="1" dirty="0">
                <a:solidFill>
                  <a:srgbClr val="FF0000"/>
                </a:solidFill>
              </a:rPr>
              <a:t>3 Патенти на корисну модель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DE57D-06A1-49D2-BD90-54C3E3E103AD}"/>
              </a:ext>
            </a:extLst>
          </p:cNvPr>
          <p:cNvSpPr txBox="1"/>
          <p:nvPr/>
        </p:nvSpPr>
        <p:spPr>
          <a:xfrm>
            <a:off x="8284734" y="6244477"/>
            <a:ext cx="3106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1"/>
                </a:solidFill>
              </a:rPr>
              <a:t>Сполука </a:t>
            </a:r>
            <a:r>
              <a:rPr lang="en-US" sz="1600" b="1" dirty="0">
                <a:solidFill>
                  <a:schemeClr val="accent1"/>
                </a:solidFill>
              </a:rPr>
              <a:t>3.9{</a:t>
            </a:r>
            <a:r>
              <a:rPr lang="uk-UA" sz="1600" b="1" dirty="0">
                <a:solidFill>
                  <a:schemeClr val="accent1"/>
                </a:solidFill>
              </a:rPr>
              <a:t>3</a:t>
            </a:r>
            <a:r>
              <a:rPr lang="en-US" sz="1600" b="1" dirty="0">
                <a:solidFill>
                  <a:schemeClr val="accent1"/>
                </a:solidFill>
              </a:rPr>
              <a:t>}</a:t>
            </a:r>
            <a:r>
              <a:rPr lang="uk-UA" sz="1600" b="1" dirty="0">
                <a:solidFill>
                  <a:schemeClr val="accent1"/>
                </a:solidFill>
              </a:rPr>
              <a:t>  (доцільна)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E0D26-F70E-4297-8050-F48F22B30BA4}"/>
              </a:ext>
            </a:extLst>
          </p:cNvPr>
          <p:cNvSpPr txBox="1"/>
          <p:nvPr/>
        </p:nvSpPr>
        <p:spPr>
          <a:xfrm>
            <a:off x="4327675" y="6255065"/>
            <a:ext cx="3108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/>
              <a:t>Сполука </a:t>
            </a:r>
            <a:r>
              <a:rPr lang="en-US" sz="1600" b="1" dirty="0"/>
              <a:t>3.9{</a:t>
            </a:r>
            <a:r>
              <a:rPr lang="uk-UA" sz="1600" b="1" dirty="0"/>
              <a:t>2</a:t>
            </a:r>
            <a:r>
              <a:rPr lang="en-US" sz="1600" b="1" dirty="0"/>
              <a:t>}</a:t>
            </a:r>
            <a:r>
              <a:rPr lang="uk-UA" sz="1600" b="1" dirty="0"/>
              <a:t> (не доцільна)</a:t>
            </a:r>
            <a:endParaRPr lang="ru-RU" sz="1600" b="1" dirty="0"/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0C3E978B-5BB5-4891-9A07-EECB0F99F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210880"/>
              </p:ext>
            </p:extLst>
          </p:nvPr>
        </p:nvGraphicFramePr>
        <p:xfrm>
          <a:off x="4113006" y="109158"/>
          <a:ext cx="2505151" cy="160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6113780" imgH="3703320" progId="ISISServer">
                  <p:embed/>
                </p:oleObj>
              </mc:Choice>
              <mc:Fallback>
                <p:oleObj name="ISIS/Draw Sketch" r:id="rId6" imgW="6113780" imgH="3703320" progId="ISISServer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0C3E978B-5BB5-4891-9A07-EECB0F99F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006" y="109158"/>
                        <a:ext cx="2505151" cy="1604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кругленная прямоугольная выноска 15">
            <a:extLst>
              <a:ext uri="{FF2B5EF4-FFF2-40B4-BE49-F238E27FC236}">
                <a16:creationId xmlns:a16="http://schemas.microsoft.com/office/drawing/2014/main" id="{14429482-6A00-47AB-829C-5CDC6159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196" y="4"/>
            <a:ext cx="1677827" cy="1604019"/>
          </a:xfrm>
          <a:prstGeom prst="wedgeRoundRectCallout">
            <a:avLst>
              <a:gd name="adj1" fmla="val -242321"/>
              <a:gd name="adj2" fmla="val 21675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2001" b="1">
              <a:solidFill>
                <a:schemeClr val="lt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6A20AE5-BF87-4AC1-A3DA-5835EFE80C3D}"/>
              </a:ext>
            </a:extLst>
          </p:cNvPr>
          <p:cNvSpPr/>
          <p:nvPr/>
        </p:nvSpPr>
        <p:spPr>
          <a:xfrm>
            <a:off x="2311637" y="4789106"/>
            <a:ext cx="228600" cy="2205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96FB97D-788E-4A7B-8662-1D7ADB9F86A0}"/>
              </a:ext>
            </a:extLst>
          </p:cNvPr>
          <p:cNvSpPr/>
          <p:nvPr/>
        </p:nvSpPr>
        <p:spPr>
          <a:xfrm>
            <a:off x="2351235" y="6002861"/>
            <a:ext cx="228600" cy="1934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3510575-81AD-4282-BB58-2D9750A96777}"/>
              </a:ext>
            </a:extLst>
          </p:cNvPr>
          <p:cNvSpPr/>
          <p:nvPr/>
        </p:nvSpPr>
        <p:spPr>
          <a:xfrm>
            <a:off x="2351235" y="5702396"/>
            <a:ext cx="228600" cy="1992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2FF1370-2F57-48C4-BFE0-ED5FD538570B}"/>
              </a:ext>
            </a:extLst>
          </p:cNvPr>
          <p:cNvSpPr/>
          <p:nvPr/>
        </p:nvSpPr>
        <p:spPr>
          <a:xfrm>
            <a:off x="6150339" y="4709650"/>
            <a:ext cx="237943" cy="220589"/>
          </a:xfrm>
          <a:prstGeom prst="ellipse">
            <a:avLst/>
          </a:prstGeom>
          <a:solidFill>
            <a:srgbClr val="C40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0C53D44-BA80-4222-9179-9567F58D87AF}"/>
              </a:ext>
            </a:extLst>
          </p:cNvPr>
          <p:cNvSpPr/>
          <p:nvPr/>
        </p:nvSpPr>
        <p:spPr>
          <a:xfrm>
            <a:off x="6139466" y="5574998"/>
            <a:ext cx="237943" cy="254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D1E42C5-525E-4911-81FC-9650089BD5A4}"/>
              </a:ext>
            </a:extLst>
          </p:cNvPr>
          <p:cNvSpPr/>
          <p:nvPr/>
        </p:nvSpPr>
        <p:spPr>
          <a:xfrm>
            <a:off x="10043344" y="4466686"/>
            <a:ext cx="237943" cy="25479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6446F8B-A604-416C-AF02-12106CD663F1}"/>
              </a:ext>
            </a:extLst>
          </p:cNvPr>
          <p:cNvSpPr/>
          <p:nvPr/>
        </p:nvSpPr>
        <p:spPr>
          <a:xfrm>
            <a:off x="10043344" y="5726125"/>
            <a:ext cx="237943" cy="205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5C26B02-D899-4200-BD4B-CAA2622B9B4F}"/>
              </a:ext>
            </a:extLst>
          </p:cNvPr>
          <p:cNvSpPr/>
          <p:nvPr/>
        </p:nvSpPr>
        <p:spPr>
          <a:xfrm>
            <a:off x="6150336" y="5942759"/>
            <a:ext cx="228600" cy="1934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92E4AB0-48CA-4780-9E51-C6FA6B428447}"/>
              </a:ext>
            </a:extLst>
          </p:cNvPr>
          <p:cNvSpPr/>
          <p:nvPr/>
        </p:nvSpPr>
        <p:spPr>
          <a:xfrm>
            <a:off x="10052686" y="5990368"/>
            <a:ext cx="228600" cy="19343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26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E59FEB-2873-4C02-875D-3845717CF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51C844A-89F7-4D5B-9006-5ACC21A5D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640762"/>
              </p:ext>
            </p:extLst>
          </p:nvPr>
        </p:nvGraphicFramePr>
        <p:xfrm>
          <a:off x="307704" y="1529865"/>
          <a:ext cx="11745311" cy="511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FFE8CA-BC24-4C60-9066-E40DCC3DEA2E}"/>
              </a:ext>
            </a:extLst>
          </p:cNvPr>
          <p:cNvSpPr txBox="1"/>
          <p:nvPr/>
        </p:nvSpPr>
        <p:spPr>
          <a:xfrm>
            <a:off x="10411946" y="6361367"/>
            <a:ext cx="114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6">
              <a:defRPr/>
            </a:pPr>
            <a:r>
              <a:rPr lang="uk-UA" sz="1200" dirty="0">
                <a:solidFill>
                  <a:prstClr val="black"/>
                </a:solidFill>
                <a:latin typeface="Calibri"/>
              </a:rPr>
              <a:t>Шифри </a:t>
            </a:r>
            <a:r>
              <a:rPr lang="uk-UA" sz="1200" dirty="0" err="1">
                <a:solidFill>
                  <a:prstClr val="black"/>
                </a:solidFill>
                <a:latin typeface="Calibri"/>
              </a:rPr>
              <a:t>сполук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0B98A-7B7C-4E23-B87C-736F8968DB49}"/>
              </a:ext>
            </a:extLst>
          </p:cNvPr>
          <p:cNvSpPr txBox="1"/>
          <p:nvPr/>
        </p:nvSpPr>
        <p:spPr>
          <a:xfrm rot="16200000">
            <a:off x="-714426" y="3411843"/>
            <a:ext cx="22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6">
              <a:defRPr/>
            </a:pPr>
            <a:r>
              <a:rPr lang="uk-UA" dirty="0">
                <a:solidFill>
                  <a:prstClr val="black"/>
                </a:solidFill>
                <a:latin typeface="Calibri"/>
              </a:rPr>
              <a:t>Сума </a:t>
            </a:r>
            <a:r>
              <a:rPr lang="uk-UA" dirty="0" err="1">
                <a:solidFill>
                  <a:prstClr val="black"/>
                </a:solidFill>
                <a:latin typeface="Calibri"/>
              </a:rPr>
              <a:t>активностей</a:t>
            </a:r>
            <a:r>
              <a:rPr lang="uk-UA" dirty="0">
                <a:solidFill>
                  <a:prstClr val="black"/>
                </a:solidFill>
                <a:latin typeface="Calibri"/>
              </a:rPr>
              <a:t>, %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pPr defTabSz="914426">
              <a:defRPr/>
            </a:pPr>
            <a:fld id="{AB33E5E7-32EA-43C7-B431-6636FAC3916E}" type="slidenum">
              <a:rPr lang="ru-RU" b="1">
                <a:solidFill>
                  <a:schemeClr val="tx1"/>
                </a:solidFill>
                <a:latin typeface="Calibri"/>
              </a:rPr>
              <a:pPr defTabSz="914426">
                <a:defRPr/>
              </a:pPr>
              <a:t>33</a:t>
            </a:fld>
            <a:endParaRPr lang="ru-RU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31561"/>
            <a:ext cx="12192001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26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401" b="1" dirty="0">
                <a:solidFill>
                  <a:srgbClr val="C00000"/>
                </a:solidFill>
                <a:latin typeface="Calibri"/>
              </a:rPr>
              <a:t>1</a:t>
            </a:r>
            <a:r>
              <a:rPr lang="en-US" sz="2401" b="1" dirty="0">
                <a:solidFill>
                  <a:srgbClr val="C00000"/>
                </a:solidFill>
                <a:latin typeface="Calibri"/>
              </a:rPr>
              <a:t>6</a:t>
            </a:r>
            <a:r>
              <a:rPr lang="uk-UA" sz="2401" b="1" dirty="0">
                <a:solidFill>
                  <a:srgbClr val="C00000"/>
                </a:solidFill>
                <a:latin typeface="Calibri"/>
              </a:rPr>
              <a:t> ПЕРСПЕКТИВНИХ СПОЛУК ЗА СУМОЮ АНТИЕКСУДАТИВНОЇ ТА АНАЛГЕТИЧНОЇ АКТИВНОСТЕЙ</a:t>
            </a:r>
            <a:endParaRPr lang="ru-RU" sz="2401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987" y="1393211"/>
            <a:ext cx="11914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</a:rPr>
              <a:t>156,31&gt;153,16&gt;148,81&gt;147,74&gt;143,5&gt;141,35&gt;140,66&gt;133,48&gt;131,64&gt;130,6&gt;128,24&gt;124,55&gt;123,15&gt;122,85&gt;119,53&gt;107,09&gt;</a:t>
            </a:r>
            <a:r>
              <a:rPr lang="ru-RU" sz="1600" b="1" dirty="0">
                <a:solidFill>
                  <a:srgbClr val="FF0000"/>
                </a:solidFill>
              </a:rPr>
              <a:t>103,6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DD1FF6-33B9-4DB0-9233-53509F7B4F4A}"/>
              </a:ext>
            </a:extLst>
          </p:cNvPr>
          <p:cNvSpPr/>
          <p:nvPr/>
        </p:nvSpPr>
        <p:spPr>
          <a:xfrm>
            <a:off x="2" y="946318"/>
            <a:ext cx="1201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3.4{1}&gt;3.4{7}&gt;3.4{3}&gt;3.3{5}&gt;3.5{9}&gt;3.4{5}&gt;3.4{4}&gt;3.7{7}&gt;3.5{11}&gt;3.9{1}&gt;3.8{4}&gt;3.5{12}&gt;3.4{2}&gt;3.3{1}&gt;3.5{18}&gt;3.3{3}&gt;</a:t>
            </a:r>
            <a:r>
              <a:rPr lang="en-US" b="1" dirty="0">
                <a:solidFill>
                  <a:srgbClr val="FF0000"/>
                </a:solidFill>
              </a:rPr>
              <a:t>D-Na</a:t>
            </a:r>
          </a:p>
        </p:txBody>
      </p:sp>
    </p:spTree>
    <p:extLst>
      <p:ext uri="{BB962C8B-B14F-4D97-AF65-F5344CB8AC3E}">
        <p14:creationId xmlns:p14="http://schemas.microsoft.com/office/powerpoint/2010/main" val="3851050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8F5449-7252-4712-80C9-6BB532DE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50C440-FA58-4EF6-8F69-F489D21C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0034" y="6350829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34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B2B7C-2B40-43D8-8A3D-0985CAC26748}"/>
              </a:ext>
            </a:extLst>
          </p:cNvPr>
          <p:cNvSpPr/>
          <p:nvPr/>
        </p:nvSpPr>
        <p:spPr>
          <a:xfrm>
            <a:off x="4633864" y="5"/>
            <a:ext cx="430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 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DD73D6-FD3E-41A2-BBA4-B8F58A905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40611"/>
              </p:ext>
            </p:extLst>
          </p:nvPr>
        </p:nvGraphicFramePr>
        <p:xfrm>
          <a:off x="1602584" y="1005989"/>
          <a:ext cx="2132347" cy="142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1518489" imgH="1005967" progId="ISISServer">
                  <p:embed/>
                </p:oleObj>
              </mc:Choice>
              <mc:Fallback>
                <p:oleObj name="ISIS/Draw Sketch" r:id="rId4" imgW="1518489" imgH="1005967" progId="ISISServer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BDD73D6-FD3E-41A2-BBA4-B8F58A905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584" y="1005989"/>
                        <a:ext cx="2132347" cy="1421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6ECDAD9-387D-460A-9E8F-C8D49C8C260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02584" y="3258560"/>
            <a:ext cx="15360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E579C17-1FEF-4E19-B6C1-8986E13B4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579250"/>
              </p:ext>
            </p:extLst>
          </p:nvPr>
        </p:nvGraphicFramePr>
        <p:xfrm>
          <a:off x="1602586" y="2889326"/>
          <a:ext cx="2132347" cy="183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1514277" imgH="1306286" progId="ISISServer">
                  <p:embed/>
                </p:oleObj>
              </mc:Choice>
              <mc:Fallback>
                <p:oleObj name="ISIS/Draw Sketch" r:id="rId6" imgW="1514277" imgH="1306286" progId="ISISServer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E579C17-1FEF-4E19-B6C1-8986E13B4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586" y="2889326"/>
                        <a:ext cx="2132347" cy="1837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095B194E-5B17-4D3C-8D54-8EED7F308A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77888" y="1250564"/>
            <a:ext cx="162889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3A17C0D-7D14-4FAB-B921-68926B8BB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82222"/>
              </p:ext>
            </p:extLst>
          </p:nvPr>
        </p:nvGraphicFramePr>
        <p:xfrm>
          <a:off x="5077887" y="1005992"/>
          <a:ext cx="2036084" cy="140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8" imgW="1443789" imgH="1003054" progId="ISISServer">
                  <p:embed/>
                </p:oleObj>
              </mc:Choice>
              <mc:Fallback>
                <p:oleObj name="ISIS/Draw Sketch" r:id="rId8" imgW="1443789" imgH="1003054" progId="ISISServer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93A17C0D-7D14-4FAB-B921-68926B8BB0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87" y="1005992"/>
                        <a:ext cx="2036084" cy="1406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055BB6B5-CE98-44EB-B6F4-A051E8D8290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01764" y="3092645"/>
            <a:ext cx="14668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046E8D9-B357-400D-BB7D-DBAFACB46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02267"/>
              </p:ext>
            </p:extLst>
          </p:nvPr>
        </p:nvGraphicFramePr>
        <p:xfrm>
          <a:off x="5301764" y="2985334"/>
          <a:ext cx="1812209" cy="164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10" imgW="1449814" imgH="1312463" progId="ISISServer">
                  <p:embed/>
                </p:oleObj>
              </mc:Choice>
              <mc:Fallback>
                <p:oleObj name="ISIS/Draw Sketch" r:id="rId10" imgW="1449814" imgH="1312463" progId="ISISServer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4046E8D9-B357-400D-BB7D-DBAFACB46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1764" y="2985334"/>
                        <a:ext cx="1812209" cy="1645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>
            <a:extLst>
              <a:ext uri="{FF2B5EF4-FFF2-40B4-BE49-F238E27FC236}">
                <a16:creationId xmlns:a16="http://schemas.microsoft.com/office/drawing/2014/main" id="{9FFEC3C6-8691-40E1-A029-9A320C9DD1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541643" y="1242674"/>
            <a:ext cx="14972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4074AF5-0408-4ACB-8BEB-F9AAD7E7D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1742"/>
              </p:ext>
            </p:extLst>
          </p:nvPr>
        </p:nvGraphicFramePr>
        <p:xfrm>
          <a:off x="8735550" y="969331"/>
          <a:ext cx="2036084" cy="13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12" imgW="1510472" imgH="1003177" progId="ISISServer">
                  <p:embed/>
                </p:oleObj>
              </mc:Choice>
              <mc:Fallback>
                <p:oleObj name="ISIS/Draw Sketch" r:id="rId12" imgW="1510472" imgH="1003177" progId="ISISServer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94074AF5-0408-4ACB-8BEB-F9AAD7E7D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550" y="969331"/>
                        <a:ext cx="2036084" cy="13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>
            <a:extLst>
              <a:ext uri="{FF2B5EF4-FFF2-40B4-BE49-F238E27FC236}">
                <a16:creationId xmlns:a16="http://schemas.microsoft.com/office/drawing/2014/main" id="{293AC549-0DC8-4248-8A61-C822E04253F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41778" y="3038595"/>
            <a:ext cx="1471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2A55DCA1-A55B-45E8-B370-AC6361E81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152501"/>
              </p:ext>
            </p:extLst>
          </p:nvPr>
        </p:nvGraphicFramePr>
        <p:xfrm>
          <a:off x="8941778" y="2871741"/>
          <a:ext cx="1930830" cy="191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14" imgW="3388733" imgH="3359564" progId="ISISServer">
                  <p:embed/>
                </p:oleObj>
              </mc:Choice>
              <mc:Fallback>
                <p:oleObj name="ISIS/Draw Sketch" r:id="rId14" imgW="3388733" imgH="3359564" progId="ISISServer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2A55DCA1-A55B-45E8-B370-AC6361E81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1778" y="2871741"/>
                        <a:ext cx="1930830" cy="1919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8159F71-A4C5-4AD1-B44D-1091AE272129}"/>
              </a:ext>
            </a:extLst>
          </p:cNvPr>
          <p:cNvSpPr txBox="1"/>
          <p:nvPr/>
        </p:nvSpPr>
        <p:spPr>
          <a:xfrm>
            <a:off x="4338770" y="151349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&gt;</a:t>
            </a:r>
            <a:endParaRPr lang="ru-RU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4BF288-200F-43F7-BC99-9AB4BDAF60AD}"/>
              </a:ext>
            </a:extLst>
          </p:cNvPr>
          <p:cNvSpPr txBox="1"/>
          <p:nvPr/>
        </p:nvSpPr>
        <p:spPr>
          <a:xfrm>
            <a:off x="7691530" y="147358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&gt;</a:t>
            </a:r>
            <a:endParaRPr lang="ru-RU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C6D5A-61A8-4A30-8645-6089B495A251}"/>
              </a:ext>
            </a:extLst>
          </p:cNvPr>
          <p:cNvSpPr txBox="1"/>
          <p:nvPr/>
        </p:nvSpPr>
        <p:spPr>
          <a:xfrm>
            <a:off x="4338770" y="343686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&gt;</a:t>
            </a:r>
            <a:endParaRPr lang="ru-RU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512FA2-25E8-4B9B-86F2-A1ABEECD691F}"/>
              </a:ext>
            </a:extLst>
          </p:cNvPr>
          <p:cNvSpPr txBox="1"/>
          <p:nvPr/>
        </p:nvSpPr>
        <p:spPr>
          <a:xfrm>
            <a:off x="7691530" y="34162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&gt;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C6144-69BA-4DC0-9A50-E6115B32AF39}"/>
              </a:ext>
            </a:extLst>
          </p:cNvPr>
          <p:cNvSpPr txBox="1"/>
          <p:nvPr/>
        </p:nvSpPr>
        <p:spPr>
          <a:xfrm>
            <a:off x="1470166" y="4957572"/>
            <a:ext cx="2697662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1" b="1" dirty="0">
                <a:solidFill>
                  <a:srgbClr val="FF0000"/>
                </a:solidFill>
              </a:rPr>
              <a:t>«ФАРМАКОФОРИ»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7A0301-607F-4952-ADD6-D0986A96749F}"/>
              </a:ext>
            </a:extLst>
          </p:cNvPr>
          <p:cNvSpPr txBox="1"/>
          <p:nvPr/>
        </p:nvSpPr>
        <p:spPr>
          <a:xfrm>
            <a:off x="7583191" y="5072988"/>
            <a:ext cx="3430234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1" b="1" dirty="0">
                <a:solidFill>
                  <a:srgbClr val="0070C0"/>
                </a:solidFill>
              </a:rPr>
              <a:t>«АНТИФАРМАКОФОРИ»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CC263B7-0863-4BB2-8855-9C3475C068F8}"/>
              </a:ext>
            </a:extLst>
          </p:cNvPr>
          <p:cNvSpPr/>
          <p:nvPr/>
        </p:nvSpPr>
        <p:spPr>
          <a:xfrm>
            <a:off x="0" y="5406777"/>
            <a:ext cx="6826818" cy="10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6">
              <a:lnSpc>
                <a:spcPct val="80000"/>
              </a:lnSpc>
              <a:spcBef>
                <a:spcPts val="1000"/>
              </a:spcBef>
              <a:buClr>
                <a:srgbClr val="009900"/>
              </a:buClr>
            </a:pPr>
            <a:r>
              <a:rPr lang="uk-UA" b="1" dirty="0">
                <a:solidFill>
                  <a:srgbClr val="FF0000"/>
                </a:solidFill>
                <a:cs typeface="Arial" pitchFamily="34" charset="0"/>
              </a:rPr>
              <a:t>*Наявність </a:t>
            </a:r>
            <a:r>
              <a:rPr lang="uk-UA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в структурі </a:t>
            </a:r>
            <a:r>
              <a:rPr lang="uk-UA" b="1" dirty="0" err="1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анілідного</a:t>
            </a:r>
            <a:r>
              <a:rPr lang="uk-UA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залишку</a:t>
            </a:r>
            <a:endParaRPr lang="uk-UA" b="1" dirty="0">
              <a:solidFill>
                <a:srgbClr val="FF0000"/>
              </a:solidFill>
              <a:cs typeface="Arial" pitchFamily="34" charset="0"/>
            </a:endParaRPr>
          </a:p>
          <a:p>
            <a:pPr marL="228606">
              <a:lnSpc>
                <a:spcPct val="80000"/>
              </a:lnSpc>
              <a:spcBef>
                <a:spcPts val="1000"/>
              </a:spcBef>
              <a:buClr>
                <a:srgbClr val="009900"/>
              </a:buClr>
            </a:pPr>
            <a:r>
              <a:rPr lang="uk-UA" b="1" dirty="0">
                <a:solidFill>
                  <a:srgbClr val="FF0000"/>
                </a:solidFill>
                <a:cs typeface="Arial" pitchFamily="34" charset="0"/>
              </a:rPr>
              <a:t>*Наявність </a:t>
            </a:r>
            <a:r>
              <a:rPr lang="uk-UA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галогенів</a:t>
            </a:r>
          </a:p>
          <a:p>
            <a:pPr marL="228606">
              <a:lnSpc>
                <a:spcPct val="80000"/>
              </a:lnSpc>
              <a:spcBef>
                <a:spcPts val="1000"/>
              </a:spcBef>
              <a:buClr>
                <a:srgbClr val="009900"/>
              </a:buClr>
            </a:pPr>
            <a:r>
              <a:rPr lang="uk-UA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*Наявність </a:t>
            </a:r>
            <a:r>
              <a:rPr lang="uk-UA" b="1" dirty="0" err="1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метильної</a:t>
            </a:r>
            <a:r>
              <a:rPr lang="uk-UA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та </a:t>
            </a:r>
            <a:r>
              <a:rPr lang="uk-UA" b="1" dirty="0" err="1">
                <a:solidFill>
                  <a:srgbClr val="FF0000"/>
                </a:solidFill>
                <a:cs typeface="Arial" pitchFamily="34" charset="0"/>
              </a:rPr>
              <a:t>метокси</a:t>
            </a:r>
            <a:r>
              <a:rPr lang="uk-UA" b="1" dirty="0">
                <a:solidFill>
                  <a:srgbClr val="FF0000"/>
                </a:solidFill>
                <a:cs typeface="Arial" pitchFamily="34" charset="0"/>
              </a:rPr>
              <a:t>-групи в </a:t>
            </a:r>
            <a:r>
              <a:rPr lang="uk-UA" b="1" dirty="0" err="1">
                <a:solidFill>
                  <a:srgbClr val="FF0000"/>
                </a:solidFill>
                <a:cs typeface="Arial" pitchFamily="34" charset="0"/>
              </a:rPr>
              <a:t>анілідному</a:t>
            </a:r>
            <a:r>
              <a:rPr lang="uk-UA" b="1" dirty="0">
                <a:solidFill>
                  <a:srgbClr val="FF0000"/>
                </a:solidFill>
                <a:cs typeface="Arial" pitchFamily="34" charset="0"/>
              </a:rPr>
              <a:t> залишку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AAC98C5-9CFB-4E27-B984-222FE39A8194}"/>
              </a:ext>
            </a:extLst>
          </p:cNvPr>
          <p:cNvSpPr/>
          <p:nvPr/>
        </p:nvSpPr>
        <p:spPr>
          <a:xfrm>
            <a:off x="6859193" y="56586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b="1" dirty="0">
                <a:solidFill>
                  <a:schemeClr val="accent1"/>
                </a:solidFill>
              </a:rPr>
              <a:t>- заміщена аміногрупа</a:t>
            </a:r>
            <a:endParaRPr lang="ru-RU" b="1" dirty="0">
              <a:solidFill>
                <a:schemeClr val="accent1"/>
              </a:solidFill>
            </a:endParaRPr>
          </a:p>
          <a:p>
            <a:pPr lvl="0"/>
            <a:r>
              <a:rPr lang="uk-UA" b="1" dirty="0">
                <a:solidFill>
                  <a:schemeClr val="accent1"/>
                </a:solidFill>
              </a:rPr>
              <a:t>- наявність вторинного </a:t>
            </a:r>
            <a:r>
              <a:rPr lang="uk-UA" b="1" dirty="0" err="1">
                <a:solidFill>
                  <a:schemeClr val="accent1"/>
                </a:solidFill>
              </a:rPr>
              <a:t>гетерильного</a:t>
            </a:r>
            <a:r>
              <a:rPr lang="uk-UA" b="1" dirty="0">
                <a:solidFill>
                  <a:schemeClr val="accent1"/>
                </a:solidFill>
              </a:rPr>
              <a:t> фрагменту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4BF288-200F-43F7-BC99-9AB4BDAF60AD}"/>
              </a:ext>
            </a:extLst>
          </p:cNvPr>
          <p:cNvSpPr txBox="1"/>
          <p:nvPr/>
        </p:nvSpPr>
        <p:spPr>
          <a:xfrm>
            <a:off x="810083" y="341621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&gt;</a:t>
            </a:r>
            <a:endParaRPr lang="ru-RU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4BF288-200F-43F7-BC99-9AB4BDAF60AD}"/>
              </a:ext>
            </a:extLst>
          </p:cNvPr>
          <p:cNvSpPr txBox="1"/>
          <p:nvPr/>
        </p:nvSpPr>
        <p:spPr>
          <a:xfrm>
            <a:off x="10982966" y="15134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&gt;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113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C0D485-81EA-46DC-AB62-431132DC8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18389" y="6492876"/>
            <a:ext cx="473613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35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3901" y="-54681"/>
            <a:ext cx="2967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cap="all" dirty="0">
                <a:solidFill>
                  <a:srgbClr val="FF0000"/>
                </a:solidFill>
              </a:rPr>
              <a:t>Сполуки-</a:t>
            </a:r>
            <a:r>
              <a:rPr lang="uk-UA" sz="2800" b="1" cap="all" dirty="0" err="1">
                <a:solidFill>
                  <a:srgbClr val="FF0000"/>
                </a:solidFill>
              </a:rPr>
              <a:t>ЛІДЕРи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17764"/>
              </p:ext>
            </p:extLst>
          </p:nvPr>
        </p:nvGraphicFramePr>
        <p:xfrm>
          <a:off x="96740" y="650565"/>
          <a:ext cx="5024437" cy="134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3495807" imgH="933507" progId="ISISServer">
                  <p:embed/>
                </p:oleObj>
              </mc:Choice>
              <mc:Fallback>
                <p:oleObj name="MDLDrawObject Class" r:id="rId4" imgW="3495807" imgH="933507" progId="ISISServer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0" y="650565"/>
                        <a:ext cx="5024437" cy="134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43673"/>
              </p:ext>
            </p:extLst>
          </p:nvPr>
        </p:nvGraphicFramePr>
        <p:xfrm>
          <a:off x="154566" y="5254167"/>
          <a:ext cx="5000517" cy="121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3705927" imgH="904226" progId="ISISServer">
                  <p:embed/>
                </p:oleObj>
              </mc:Choice>
              <mc:Fallback>
                <p:oleObj name="ISIS/Draw Sketch" r:id="rId6" imgW="3705927" imgH="904226" progId="ISISServer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66" y="5254167"/>
                        <a:ext cx="5000517" cy="1219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9250" y="0"/>
            <a:ext cx="196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Сполука </a:t>
            </a:r>
            <a:r>
              <a:rPr lang="uk-UA" b="1" dirty="0">
                <a:solidFill>
                  <a:srgbClr val="FF0000"/>
                </a:solidFill>
                <a:ea typeface="Calibri"/>
                <a:cs typeface="Times New Roman"/>
              </a:rPr>
              <a:t>3.4.{1}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250" y="4687789"/>
            <a:ext cx="166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Сполука </a:t>
            </a:r>
            <a:r>
              <a:rPr lang="uk-UA" b="1" dirty="0">
                <a:solidFill>
                  <a:srgbClr val="FF0000"/>
                </a:solidFill>
                <a:ea typeface="Calibri"/>
                <a:cs typeface="Times New Roman"/>
              </a:rPr>
              <a:t>3.4.{3}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38" y="2406502"/>
            <a:ext cx="166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Сполука </a:t>
            </a:r>
            <a:r>
              <a:rPr lang="uk-UA" b="1" dirty="0">
                <a:solidFill>
                  <a:srgbClr val="FF0000"/>
                </a:solidFill>
                <a:ea typeface="Calibri"/>
                <a:cs typeface="Times New Roman"/>
              </a:rPr>
              <a:t>3.4.{7}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383839"/>
              </p:ext>
            </p:extLst>
          </p:nvPr>
        </p:nvGraphicFramePr>
        <p:xfrm>
          <a:off x="327571" y="2754278"/>
          <a:ext cx="4422167" cy="132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3391801" imgH="1018685" progId="ISISServer">
                  <p:embed/>
                </p:oleObj>
              </mc:Choice>
              <mc:Fallback>
                <p:oleObj name="MDLDrawObject Class" r:id="rId8" imgW="3391801" imgH="1018685" progId="ISISServer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71" y="2754278"/>
                        <a:ext cx="4422167" cy="13278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62004" y="1305468"/>
            <a:ext cx="1874231" cy="83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1" b="1" dirty="0" err="1">
                <a:solidFill>
                  <a:srgbClr val="FF0000"/>
                </a:solidFill>
              </a:rPr>
              <a:t>АеА</a:t>
            </a:r>
            <a:r>
              <a:rPr lang="ru-RU" sz="2401" b="1" dirty="0">
                <a:solidFill>
                  <a:srgbClr val="FF0000"/>
                </a:solidFill>
              </a:rPr>
              <a:t>= 88,88%</a:t>
            </a:r>
          </a:p>
          <a:p>
            <a:r>
              <a:rPr lang="ru-RU" sz="2401" b="1" dirty="0" err="1">
                <a:solidFill>
                  <a:srgbClr val="FF0000"/>
                </a:solidFill>
              </a:rPr>
              <a:t>АнА</a:t>
            </a:r>
            <a:r>
              <a:rPr lang="ru-RU" sz="2401" b="1" dirty="0">
                <a:solidFill>
                  <a:srgbClr val="FF0000"/>
                </a:solidFill>
              </a:rPr>
              <a:t>=67,43 %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7707" y="2924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55084" y="851184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∑ </a:t>
            </a:r>
            <a:r>
              <a:rPr lang="ru-RU" sz="2401" b="1" dirty="0">
                <a:solidFill>
                  <a:srgbClr val="FF0000"/>
                </a:solidFill>
              </a:rPr>
              <a:t>156,31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9171" y="5670745"/>
            <a:ext cx="1858522" cy="83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1" b="1" dirty="0" err="1">
                <a:solidFill>
                  <a:srgbClr val="FF0000"/>
                </a:solidFill>
              </a:rPr>
              <a:t>АеА</a:t>
            </a:r>
            <a:r>
              <a:rPr lang="ru-RU" sz="2401" b="1" dirty="0">
                <a:solidFill>
                  <a:srgbClr val="FF0000"/>
                </a:solidFill>
              </a:rPr>
              <a:t>= 75,92%</a:t>
            </a:r>
          </a:p>
          <a:p>
            <a:r>
              <a:rPr lang="ru-RU" sz="2401" b="1" dirty="0" err="1">
                <a:solidFill>
                  <a:srgbClr val="FF0000"/>
                </a:solidFill>
              </a:rPr>
              <a:t>АнА</a:t>
            </a:r>
            <a:r>
              <a:rPr lang="ru-RU" sz="2401" b="1" dirty="0">
                <a:solidFill>
                  <a:srgbClr val="FF0000"/>
                </a:solidFill>
              </a:rPr>
              <a:t>=72,89%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1151" y="3428950"/>
            <a:ext cx="1874231" cy="83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1" b="1" dirty="0" err="1">
                <a:solidFill>
                  <a:srgbClr val="FF0000"/>
                </a:solidFill>
              </a:rPr>
              <a:t>АеА</a:t>
            </a:r>
            <a:r>
              <a:rPr lang="ru-RU" sz="2401" b="1" dirty="0">
                <a:solidFill>
                  <a:srgbClr val="FF0000"/>
                </a:solidFill>
              </a:rPr>
              <a:t>= 79,63%</a:t>
            </a:r>
          </a:p>
          <a:p>
            <a:r>
              <a:rPr lang="ru-RU" sz="2401" b="1" dirty="0" err="1">
                <a:solidFill>
                  <a:srgbClr val="FF0000"/>
                </a:solidFill>
              </a:rPr>
              <a:t>АнА</a:t>
            </a:r>
            <a:r>
              <a:rPr lang="ru-RU" sz="2401" b="1" dirty="0">
                <a:solidFill>
                  <a:srgbClr val="FF0000"/>
                </a:solidFill>
              </a:rPr>
              <a:t>=73,53 %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8650" y="2875590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∑ </a:t>
            </a:r>
            <a:r>
              <a:rPr lang="ru-RU" sz="2401" b="1" dirty="0">
                <a:solidFill>
                  <a:srgbClr val="FF0000"/>
                </a:solidFill>
              </a:rPr>
              <a:t>153,16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9436" y="5135231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∑ </a:t>
            </a:r>
            <a:r>
              <a:rPr lang="ru-RU" sz="2401" b="1" dirty="0">
                <a:solidFill>
                  <a:srgbClr val="FF0000"/>
                </a:solidFill>
              </a:rPr>
              <a:t>148,81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09C0D-7BBC-459D-B42D-3C0BEBB3EC72}"/>
              </a:ext>
            </a:extLst>
          </p:cNvPr>
          <p:cNvSpPr txBox="1"/>
          <p:nvPr/>
        </p:nvSpPr>
        <p:spPr>
          <a:xfrm>
            <a:off x="1977193" y="2302184"/>
            <a:ext cx="46710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400" b="1" cap="all" dirty="0">
                <a:solidFill>
                  <a:srgbClr val="C00000"/>
                </a:solidFill>
              </a:rPr>
              <a:t>Патент на корисну модель та інформаційний лист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45115" y="1000898"/>
            <a:ext cx="4448432" cy="1173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uk-UA" sz="1400" b="1" i="1" dirty="0"/>
              <a:t> </a:t>
            </a:r>
            <a:r>
              <a:rPr lang="uk-UA" sz="2401" b="1" i="1" dirty="0"/>
              <a:t>Комп’ютерний прогноз токсичності в програмі </a:t>
            </a:r>
            <a:r>
              <a:rPr lang="en-US" sz="2401" b="1" i="1" dirty="0"/>
              <a:t>GUSAR-online</a:t>
            </a:r>
            <a:endParaRPr lang="uk-UA" sz="2401" b="1" i="1" dirty="0"/>
          </a:p>
          <a:p>
            <a:pPr algn="just"/>
            <a:endParaRPr lang="uk-UA" sz="1600" dirty="0"/>
          </a:p>
          <a:p>
            <a:pPr algn="ctr"/>
            <a:endParaRPr lang="uk-UA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32418"/>
              </p:ext>
            </p:extLst>
          </p:nvPr>
        </p:nvGraphicFramePr>
        <p:xfrm>
          <a:off x="6648215" y="2601712"/>
          <a:ext cx="5235194" cy="3808298"/>
        </p:xfrm>
        <a:graphic>
          <a:graphicData uri="http://schemas.openxmlformats.org/drawingml/2006/table">
            <a:tbl>
              <a:tblPr/>
              <a:tblGrid>
                <a:gridCol w="169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84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Показники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токсичності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Шлях 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введення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LD</a:t>
                      </a:r>
                      <a:r>
                        <a:rPr lang="ru-RU" sz="1500" baseline="-250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 (мг/кг)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щурам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00" baseline="0" dirty="0" err="1">
                          <a:latin typeface="Times New Roman"/>
                          <a:ea typeface="Calibri"/>
                          <a:cs typeface="Times New Roman"/>
                        </a:rPr>
                        <a:t>Внутрішньо</a:t>
                      </a:r>
                      <a:r>
                        <a:rPr lang="uk-UA" sz="1500" spc="-100" baseline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500" spc="-1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00" baseline="0" dirty="0" err="1">
                          <a:latin typeface="Times New Roman"/>
                          <a:ea typeface="Calibri"/>
                          <a:cs typeface="Times New Roman"/>
                        </a:rPr>
                        <a:t>черевинно</a:t>
                      </a:r>
                      <a:endParaRPr lang="ru-RU" sz="1500" spc="-1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00" baseline="0" dirty="0" err="1">
                          <a:latin typeface="Times New Roman"/>
                          <a:ea typeface="Calibri"/>
                          <a:cs typeface="Times New Roman"/>
                        </a:rPr>
                        <a:t>Внутрішньо</a:t>
                      </a:r>
                      <a:r>
                        <a:rPr lang="ru-RU" sz="1500" spc="-100" baseline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00" baseline="0" dirty="0" err="1">
                          <a:latin typeface="Times New Roman"/>
                          <a:ea typeface="Calibri"/>
                          <a:cs typeface="Times New Roman"/>
                        </a:rPr>
                        <a:t>венно</a:t>
                      </a:r>
                      <a:endParaRPr lang="ru-RU" sz="1500" spc="-1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00" baseline="0" dirty="0">
                          <a:latin typeface="Times New Roman"/>
                          <a:ea typeface="Calibri"/>
                          <a:cs typeface="Times New Roman"/>
                        </a:rPr>
                        <a:t>Перорально</a:t>
                      </a:r>
                    </a:p>
                  </a:txBody>
                  <a:tcPr marL="68579" marR="68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00" baseline="0" dirty="0" err="1">
                          <a:latin typeface="Times New Roman"/>
                          <a:ea typeface="Calibri"/>
                          <a:cs typeface="Times New Roman"/>
                        </a:rPr>
                        <a:t>Підшкірно</a:t>
                      </a:r>
                      <a:endParaRPr lang="ru-RU" sz="1500" spc="-1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Сполука </a:t>
                      </a:r>
                      <a:r>
                        <a:rPr lang="uk-UA" sz="1500" b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500" b="1" dirty="0">
                          <a:latin typeface="Times New Roman"/>
                          <a:ea typeface="Calibri"/>
                          <a:cs typeface="Times New Roman"/>
                        </a:rPr>
                        <a:t>.{1}.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352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189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5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aseline="0" dirty="0" err="1"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962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5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aseline="0" dirty="0" err="1"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956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Сполука </a:t>
                      </a:r>
                      <a:r>
                        <a:rPr lang="uk-UA" sz="1500" b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500" b="1" dirty="0">
                          <a:latin typeface="Times New Roman"/>
                          <a:ea typeface="Calibri"/>
                          <a:cs typeface="Times New Roman"/>
                        </a:rPr>
                        <a:t>.{7}.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369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uk-UA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967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937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Сполука </a:t>
                      </a:r>
                      <a:r>
                        <a:rPr lang="uk-UA" sz="1500" b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uk-UA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500" b="1" dirty="0">
                          <a:latin typeface="Times New Roman"/>
                          <a:ea typeface="Calibri"/>
                          <a:cs typeface="Times New Roman"/>
                        </a:rPr>
                        <a:t>.{3}.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728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635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1251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kumimoji="0" 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id="{AD40A9C7-626D-41AB-8C1F-E64B49662018}"/>
              </a:ext>
            </a:extLst>
          </p:cNvPr>
          <p:cNvSpPr/>
          <p:nvPr/>
        </p:nvSpPr>
        <p:spPr>
          <a:xfrm>
            <a:off x="6372041" y="338879"/>
            <a:ext cx="2325495" cy="6255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BB671F4-081B-4E41-9038-6004ABDBEE90}"/>
              </a:ext>
            </a:extLst>
          </p:cNvPr>
          <p:cNvSpPr/>
          <p:nvPr/>
        </p:nvSpPr>
        <p:spPr>
          <a:xfrm>
            <a:off x="8572363" y="2174793"/>
            <a:ext cx="844061" cy="39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D44859-3D02-4265-8609-75D85714EDEF}"/>
              </a:ext>
            </a:extLst>
          </p:cNvPr>
          <p:cNvSpPr txBox="1"/>
          <p:nvPr/>
        </p:nvSpPr>
        <p:spPr>
          <a:xfrm>
            <a:off x="33051" y="2090527"/>
            <a:ext cx="6506468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-(4-метоксифеніл)-2-[4-аміно-5-(піридин-4-іл)-4</a:t>
            </a:r>
            <a:r>
              <a:rPr lang="uk-UA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-1,2,4-тріазол-3-ілтіо]ацетамід </a:t>
            </a:r>
            <a:endParaRPr lang="uk-U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A43C64-3107-4CBE-B88C-E56EC4F9969A}"/>
              </a:ext>
            </a:extLst>
          </p:cNvPr>
          <p:cNvSpPr txBox="1"/>
          <p:nvPr/>
        </p:nvSpPr>
        <p:spPr>
          <a:xfrm>
            <a:off x="2" y="4217281"/>
            <a:ext cx="650646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uk-UA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-(3,4-диметоксифеніл)-2-[4-аміно-5-(піридин-4-іл)-4</a:t>
            </a:r>
            <a:r>
              <a:rPr lang="uk-UA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uk-UA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-1,2,4-тріазол-3-ілтіо]ацетамід</a:t>
            </a:r>
            <a:endParaRPr lang="uk-U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95CEFD-3C4E-47A9-9D57-1520B9DC9A95}"/>
              </a:ext>
            </a:extLst>
          </p:cNvPr>
          <p:cNvSpPr txBox="1"/>
          <p:nvPr/>
        </p:nvSpPr>
        <p:spPr>
          <a:xfrm>
            <a:off x="66102" y="6467868"/>
            <a:ext cx="644036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N-(4-</a:t>
            </a:r>
            <a:r>
              <a:rPr lang="uk-UA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бутилфеніл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)-2-[4-аміно-5-(піридин-4-іл)-4Н-1,2,4-тріазол-3-ілтіо]ацетамід </a:t>
            </a:r>
          </a:p>
        </p:txBody>
      </p:sp>
    </p:spTree>
    <p:extLst>
      <p:ext uri="{BB962C8B-B14F-4D97-AF65-F5344CB8AC3E}">
        <p14:creationId xmlns:p14="http://schemas.microsoft.com/office/powerpoint/2010/main" val="3890202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B32700-B56F-43DA-901C-F520DC725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4426D-B4B6-4F68-A4B4-267CB2D51E71}"/>
              </a:ext>
            </a:extLst>
          </p:cNvPr>
          <p:cNvSpPr txBox="1"/>
          <p:nvPr/>
        </p:nvSpPr>
        <p:spPr>
          <a:xfrm>
            <a:off x="4800604" y="86917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ВИСНОВКИ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36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F904C-7457-4F32-AE97-DDAEAF312D79}"/>
              </a:ext>
            </a:extLst>
          </p:cNvPr>
          <p:cNvSpPr txBox="1"/>
          <p:nvPr/>
        </p:nvSpPr>
        <p:spPr>
          <a:xfrm>
            <a:off x="316278" y="483448"/>
            <a:ext cx="1155944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200" dirty="0"/>
              <a:t>1. Теоретично обґрунтовано вибір перспективних об’єктів синтетичних досліджень серед 1,2,4-тріазол-3-тіонів і </a:t>
            </a:r>
            <a:r>
              <a:rPr lang="uk-UA" sz="2200" dirty="0" err="1"/>
              <a:t>ди</a:t>
            </a:r>
            <a:r>
              <a:rPr lang="uk-UA" sz="2200" dirty="0"/>
              <a:t>- та </a:t>
            </a:r>
            <a:r>
              <a:rPr lang="uk-UA" sz="2200" dirty="0" err="1"/>
              <a:t>тетраамінокалікс</a:t>
            </a:r>
            <a:r>
              <a:rPr lang="uk-UA" sz="2200" dirty="0"/>
              <a:t>[4]</a:t>
            </a:r>
            <a:r>
              <a:rPr lang="uk-UA" sz="2200" dirty="0" err="1"/>
              <a:t>аренів</a:t>
            </a:r>
            <a:r>
              <a:rPr lang="uk-UA" sz="2200" dirty="0"/>
              <a:t>, визначені оптимальні напрямки їх структурної модифікації, запропоновано і опрацьовано </a:t>
            </a:r>
            <a:r>
              <a:rPr lang="en-US" sz="2200" dirty="0"/>
              <a:t>in silico </a:t>
            </a:r>
            <a:r>
              <a:rPr lang="uk-UA" sz="2200" dirty="0"/>
              <a:t>стратегію раціональних підходів до пошуку селективних інгібіторів ЦОГ-2.</a:t>
            </a:r>
          </a:p>
          <a:p>
            <a:pPr algn="just"/>
            <a:r>
              <a:rPr lang="uk-UA" sz="2200" dirty="0"/>
              <a:t>2. На основі результатів проведеного комп'ютерного </a:t>
            </a:r>
            <a:r>
              <a:rPr lang="en-US" sz="2200" dirty="0"/>
              <a:t>PASS Online </a:t>
            </a:r>
            <a:r>
              <a:rPr lang="uk-UA" sz="2200" dirty="0"/>
              <a:t>прогнозу та молекулярного </a:t>
            </a:r>
            <a:r>
              <a:rPr lang="uk-UA" sz="2200" dirty="0" err="1"/>
              <a:t>докінгу</a:t>
            </a:r>
            <a:r>
              <a:rPr lang="uk-UA" sz="2200" dirty="0"/>
              <a:t> з 10 запланованих груп </a:t>
            </a:r>
            <a:r>
              <a:rPr lang="uk-UA" sz="2200" dirty="0" err="1"/>
              <a:t>сполук</a:t>
            </a:r>
            <a:r>
              <a:rPr lang="uk-UA" sz="2200" dirty="0"/>
              <a:t> відібрано 6 груп як перспективні селективні інгібітори ЦОГ-2.</a:t>
            </a:r>
          </a:p>
          <a:p>
            <a:pPr algn="just"/>
            <a:r>
              <a:rPr lang="uk-UA" sz="2200" dirty="0"/>
              <a:t>3. Розроблені препаративні методики та синтезовані ключові </a:t>
            </a:r>
            <a:r>
              <a:rPr lang="uk-UA" sz="2200" dirty="0" err="1"/>
              <a:t>інтермедіати</a:t>
            </a:r>
            <a:r>
              <a:rPr lang="uk-UA" sz="2200" dirty="0"/>
              <a:t> синтезу 4-аміно-5-</a:t>
            </a:r>
            <a:r>
              <a:rPr lang="en-US" sz="2200" dirty="0"/>
              <a:t>R-2,4-</a:t>
            </a:r>
            <a:r>
              <a:rPr lang="uk-UA" sz="2200" dirty="0"/>
              <a:t>дигідро-3</a:t>
            </a:r>
            <a:r>
              <a:rPr lang="en-US" sz="2200" dirty="0"/>
              <a:t>H-1,2,4-</a:t>
            </a:r>
            <a:r>
              <a:rPr lang="uk-UA" sz="2200" dirty="0"/>
              <a:t>тріазол-3-тіонів і </a:t>
            </a:r>
            <a:r>
              <a:rPr lang="uk-UA" sz="2200" dirty="0" err="1"/>
              <a:t>ди</a:t>
            </a:r>
            <a:r>
              <a:rPr lang="uk-UA" sz="2200" dirty="0"/>
              <a:t>- та </a:t>
            </a:r>
            <a:r>
              <a:rPr lang="uk-UA" sz="2200" dirty="0" err="1"/>
              <a:t>тетра-амінокалікс</a:t>
            </a:r>
            <a:r>
              <a:rPr lang="uk-UA" sz="2200" dirty="0"/>
              <a:t>[4]</a:t>
            </a:r>
            <a:r>
              <a:rPr lang="uk-UA" sz="2200" dirty="0" err="1"/>
              <a:t>аренів</a:t>
            </a:r>
            <a:r>
              <a:rPr lang="uk-UA" sz="2200" dirty="0"/>
              <a:t>. Шляхом взаємодії 4-аміно-5-</a:t>
            </a:r>
            <a:r>
              <a:rPr lang="en-US" sz="2200" dirty="0"/>
              <a:t>R-2,4-</a:t>
            </a:r>
            <a:r>
              <a:rPr lang="uk-UA" sz="2200" dirty="0"/>
              <a:t>дигідро-3</a:t>
            </a:r>
            <a:r>
              <a:rPr lang="en-US" sz="2200" dirty="0"/>
              <a:t>H-1,2,4-</a:t>
            </a:r>
            <a:r>
              <a:rPr lang="uk-UA" sz="2200" dirty="0"/>
              <a:t>тріазол-3-тіонів та заміщених </a:t>
            </a:r>
            <a:r>
              <a:rPr lang="el-GR" sz="2200" dirty="0"/>
              <a:t>α-</a:t>
            </a:r>
            <a:r>
              <a:rPr lang="uk-UA" sz="2200" dirty="0" err="1"/>
              <a:t>хлорацетанілідів</a:t>
            </a:r>
            <a:r>
              <a:rPr lang="uk-UA" sz="2200" dirty="0"/>
              <a:t> синтезовано не описані в літературі 4-аміно-5-</a:t>
            </a:r>
            <a:r>
              <a:rPr lang="en-US" sz="2200" dirty="0"/>
              <a:t>R-4</a:t>
            </a:r>
            <a:r>
              <a:rPr lang="uk-UA" sz="2200" dirty="0"/>
              <a:t>Н-1,2,4-тріазол-3-іл-тіоацетаніліди, квантово-хімічними розрахунками та спектральними методами доведено напрям перебігу реакції алкілування виключно за атомом </a:t>
            </a:r>
            <a:r>
              <a:rPr lang="uk-UA" sz="2200" dirty="0" err="1"/>
              <a:t>Сульфуру</a:t>
            </a:r>
            <a:r>
              <a:rPr lang="uk-UA" sz="2200" dirty="0"/>
              <a:t>. </a:t>
            </a:r>
          </a:p>
          <a:p>
            <a:pPr algn="just"/>
            <a:r>
              <a:rPr lang="uk-UA" sz="2200" dirty="0"/>
              <a:t>4. Підібрано оптимальні умови і здійснено модифікацію аміногрупи у </a:t>
            </a:r>
            <a:r>
              <a:rPr lang="uk-UA" sz="2200" dirty="0" err="1"/>
              <a:t>пірольний</a:t>
            </a:r>
            <a:r>
              <a:rPr lang="uk-UA" sz="2200" dirty="0"/>
              <a:t> залишок конденсацією </a:t>
            </a:r>
            <a:r>
              <a:rPr lang="uk-UA" sz="2200" dirty="0" err="1"/>
              <a:t>Пааля-Кнорра</a:t>
            </a:r>
            <a:r>
              <a:rPr lang="uk-UA" sz="2200" dirty="0"/>
              <a:t> в синтезованих 2-((4-аміно-5-(фурил-2-іл-, піридин-4-іл)-4Н-1,2,4-тріазол-3-ілтіо)-</a:t>
            </a:r>
            <a:r>
              <a:rPr lang="en-US" sz="2200" dirty="0"/>
              <a:t>N-</a:t>
            </a:r>
            <a:r>
              <a:rPr lang="uk-UA" sz="2200" dirty="0" err="1"/>
              <a:t>ацетамідах</a:t>
            </a:r>
            <a:r>
              <a:rPr lang="uk-UA" sz="2200" dirty="0"/>
              <a:t>.</a:t>
            </a:r>
          </a:p>
          <a:p>
            <a:pPr algn="just"/>
            <a:r>
              <a:rPr lang="uk-UA" sz="2200" dirty="0"/>
              <a:t>5. Розроблено препаративні методики та синтезовано </a:t>
            </a:r>
            <a:r>
              <a:rPr lang="uk-UA" sz="2200" dirty="0" err="1"/>
              <a:t>кон’югати</a:t>
            </a:r>
            <a:r>
              <a:rPr lang="uk-UA" sz="2200" dirty="0"/>
              <a:t> </a:t>
            </a:r>
            <a:r>
              <a:rPr lang="uk-UA" sz="2200" dirty="0" err="1"/>
              <a:t>ди</a:t>
            </a:r>
            <a:r>
              <a:rPr lang="uk-UA" sz="2200" dirty="0"/>
              <a:t>- та </a:t>
            </a:r>
            <a:r>
              <a:rPr lang="uk-UA" sz="2200" dirty="0" err="1"/>
              <a:t>тетраамінокалікс</a:t>
            </a:r>
            <a:r>
              <a:rPr lang="uk-UA" sz="2200" dirty="0"/>
              <a:t>[4]</a:t>
            </a:r>
            <a:r>
              <a:rPr lang="uk-UA" sz="2200" dirty="0" err="1"/>
              <a:t>аренів</a:t>
            </a:r>
            <a:r>
              <a:rPr lang="uk-UA" sz="2200" dirty="0"/>
              <a:t> з НПЗЗ та встановлено їх фізико-хімічні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3969391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9EA555-2DB4-4CFE-876E-534B14CBE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9AAA9-28B0-4365-B9FB-2A256DCEA07C}"/>
              </a:ext>
            </a:extLst>
          </p:cNvPr>
          <p:cNvSpPr txBox="1"/>
          <p:nvPr/>
        </p:nvSpPr>
        <p:spPr>
          <a:xfrm>
            <a:off x="4800604" y="1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ВИСНОВКИ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0E5B9-CB10-4AA5-B148-6486EDB9F2F3}"/>
              </a:ext>
            </a:extLst>
          </p:cNvPr>
          <p:cNvSpPr txBox="1"/>
          <p:nvPr/>
        </p:nvSpPr>
        <p:spPr>
          <a:xfrm>
            <a:off x="418324" y="505124"/>
            <a:ext cx="1135535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cs typeface="Arial" panose="020B0604020202020204" pitchFamily="34" charset="0"/>
              </a:rPr>
              <a:t>6. Досліджено спектральні характеристики синтезованих речовин, за характером ІЧ-, ЯМР </a:t>
            </a:r>
            <a:r>
              <a:rPr lang="uk-UA" sz="2200" baseline="30000" dirty="0">
                <a:cs typeface="Arial" panose="020B0604020202020204" pitchFamily="34" charset="0"/>
              </a:rPr>
              <a:t>1</a:t>
            </a:r>
            <a:r>
              <a:rPr lang="uk-UA" sz="2200" dirty="0">
                <a:cs typeface="Arial" panose="020B0604020202020204" pitchFamily="34" charset="0"/>
              </a:rPr>
              <a:t>Н, </a:t>
            </a:r>
            <a:r>
              <a:rPr lang="uk-UA" sz="2200" baseline="30000" dirty="0">
                <a:cs typeface="Arial" panose="020B0604020202020204" pitchFamily="34" charset="0"/>
              </a:rPr>
              <a:t>13</a:t>
            </a:r>
            <a:r>
              <a:rPr lang="en-US" sz="2200" dirty="0">
                <a:cs typeface="Arial" panose="020B0604020202020204" pitchFamily="34" charset="0"/>
              </a:rPr>
              <a:t>C </a:t>
            </a:r>
            <a:r>
              <a:rPr lang="uk-UA" sz="2200" dirty="0">
                <a:cs typeface="Arial" panose="020B0604020202020204" pitchFamily="34" charset="0"/>
              </a:rPr>
              <a:t>ЯМР спектрів та даних </a:t>
            </a:r>
            <a:r>
              <a:rPr lang="uk-UA" sz="2200" dirty="0" err="1">
                <a:cs typeface="Arial" panose="020B0604020202020204" pitchFamily="34" charset="0"/>
              </a:rPr>
              <a:t>хроматомас</a:t>
            </a:r>
            <a:r>
              <a:rPr lang="uk-UA" sz="2200" dirty="0">
                <a:cs typeface="Arial" panose="020B0604020202020204" pitchFamily="34" charset="0"/>
              </a:rPr>
              <a:t>-спектрометрії доведено будову синтезованих речовин та підтверджено повноту перебігу реакції. </a:t>
            </a:r>
          </a:p>
          <a:p>
            <a:pPr algn="just"/>
            <a:r>
              <a:rPr lang="uk-UA" sz="2200" dirty="0">
                <a:cs typeface="Arial" panose="020B0604020202020204" pitchFamily="34" charset="0"/>
              </a:rPr>
              <a:t>7. Сплановано та проведено фармакологічний скринінг 73 синтезованих </a:t>
            </a:r>
            <a:r>
              <a:rPr lang="uk-UA" sz="2200" dirty="0" err="1">
                <a:cs typeface="Arial" panose="020B0604020202020204" pitchFamily="34" charset="0"/>
              </a:rPr>
              <a:t>сполук</a:t>
            </a:r>
            <a:r>
              <a:rPr lang="uk-UA" sz="2200" dirty="0">
                <a:cs typeface="Arial" panose="020B0604020202020204" pitchFamily="34" charset="0"/>
              </a:rPr>
              <a:t> на протизапальну та аналгетичну активності, за результатами якого відібрано для подальших досліджень 15 перспективних «</a:t>
            </a:r>
            <a:r>
              <a:rPr lang="uk-UA" sz="2200" dirty="0" err="1">
                <a:cs typeface="Arial" panose="020B0604020202020204" pitchFamily="34" charset="0"/>
              </a:rPr>
              <a:t>сполук</a:t>
            </a:r>
            <a:r>
              <a:rPr lang="uk-UA" sz="2200" dirty="0">
                <a:cs typeface="Arial" panose="020B0604020202020204" pitchFamily="34" charset="0"/>
              </a:rPr>
              <a:t>-хітів» в ряду 4-аміно-(</a:t>
            </a:r>
            <a:r>
              <a:rPr lang="uk-UA" sz="2200" i="1" dirty="0">
                <a:cs typeface="Arial" panose="020B0604020202020204" pitchFamily="34" charset="0"/>
              </a:rPr>
              <a:t>1Н</a:t>
            </a:r>
            <a:r>
              <a:rPr lang="uk-UA" sz="2200" dirty="0">
                <a:cs typeface="Arial" panose="020B0604020202020204" pitchFamily="34" charset="0"/>
              </a:rPr>
              <a:t>-пірол-1-іл)-5-</a:t>
            </a:r>
            <a:r>
              <a:rPr lang="en-US" sz="2200" dirty="0">
                <a:cs typeface="Arial" panose="020B0604020202020204" pitchFamily="34" charset="0"/>
              </a:rPr>
              <a:t>R-</a:t>
            </a:r>
            <a:r>
              <a:rPr lang="en-US" sz="2200" i="1" dirty="0">
                <a:cs typeface="Arial" panose="020B0604020202020204" pitchFamily="34" charset="0"/>
              </a:rPr>
              <a:t>4</a:t>
            </a:r>
            <a:r>
              <a:rPr lang="uk-UA" sz="2200" i="1" dirty="0">
                <a:cs typeface="Arial" panose="020B0604020202020204" pitchFamily="34" charset="0"/>
              </a:rPr>
              <a:t>Н</a:t>
            </a:r>
            <a:r>
              <a:rPr lang="uk-UA" sz="2200" dirty="0">
                <a:cs typeface="Arial" panose="020B0604020202020204" pitchFamily="34" charset="0"/>
              </a:rPr>
              <a:t>-1,2,4-тріазол-3-іл-тіоацетанілідів та одну сполуку </a:t>
            </a:r>
            <a:r>
              <a:rPr lang="uk-UA" sz="2200" dirty="0" err="1">
                <a:cs typeface="Arial" panose="020B0604020202020204" pitchFamily="34" charset="0"/>
              </a:rPr>
              <a:t>кон’югат</a:t>
            </a:r>
            <a:r>
              <a:rPr lang="uk-UA" sz="2200" dirty="0">
                <a:cs typeface="Arial" panose="020B0604020202020204" pitchFamily="34" charset="0"/>
              </a:rPr>
              <a:t> </a:t>
            </a:r>
            <a:r>
              <a:rPr lang="uk-UA" sz="2200" dirty="0" err="1">
                <a:cs typeface="Arial" panose="020B0604020202020204" pitchFamily="34" charset="0"/>
              </a:rPr>
              <a:t>тетраамінопропоксикалікс</a:t>
            </a:r>
            <a:r>
              <a:rPr lang="uk-UA" sz="2200" dirty="0">
                <a:cs typeface="Arial" panose="020B0604020202020204" pitchFamily="34" charset="0"/>
              </a:rPr>
              <a:t>[4]арену з 2,4-дихлорбензойною кислотою.</a:t>
            </a:r>
          </a:p>
          <a:p>
            <a:pPr algn="just"/>
            <a:r>
              <a:rPr lang="uk-UA" sz="2200" dirty="0">
                <a:cs typeface="Arial" panose="020B0604020202020204" pitchFamily="34" charset="0"/>
              </a:rPr>
              <a:t>8. Проаналізовано закономірності зв'язку «структура - протизапальна активність» в ряду одержаних </a:t>
            </a:r>
            <a:r>
              <a:rPr lang="uk-UA" sz="2200" dirty="0" err="1">
                <a:cs typeface="Arial" panose="020B0604020202020204" pitchFamily="34" charset="0"/>
              </a:rPr>
              <a:t>сполук</a:t>
            </a:r>
            <a:r>
              <a:rPr lang="uk-UA" sz="2200" dirty="0">
                <a:cs typeface="Arial" panose="020B0604020202020204" pitchFamily="34" charset="0"/>
              </a:rPr>
              <a:t>; встановлено, що найбільший внесок в активність вносить гетероциклічна система 4-аміно-5-(піридин-4-іл)-</a:t>
            </a:r>
            <a:r>
              <a:rPr lang="uk-UA" sz="2200" i="1" dirty="0">
                <a:cs typeface="Arial" panose="020B0604020202020204" pitchFamily="34" charset="0"/>
              </a:rPr>
              <a:t>4Н</a:t>
            </a:r>
            <a:r>
              <a:rPr lang="uk-UA" sz="2200" dirty="0">
                <a:cs typeface="Arial" panose="020B0604020202020204" pitchFamily="34" charset="0"/>
              </a:rPr>
              <a:t>-1,2,4-тріазолу, що співпадає з результатами </a:t>
            </a:r>
            <a:r>
              <a:rPr lang="en-US" sz="2200" dirty="0">
                <a:cs typeface="Arial" panose="020B0604020202020204" pitchFamily="34" charset="0"/>
              </a:rPr>
              <a:t>in silico </a:t>
            </a:r>
            <a:r>
              <a:rPr lang="uk-UA" sz="2200" dirty="0">
                <a:cs typeface="Arial" panose="020B0604020202020204" pitchFamily="34" charset="0"/>
              </a:rPr>
              <a:t>прогнозування.</a:t>
            </a:r>
          </a:p>
          <a:p>
            <a:pPr algn="just"/>
            <a:r>
              <a:rPr lang="uk-UA" sz="2200" dirty="0">
                <a:cs typeface="Arial" panose="020B0604020202020204" pitchFamily="34" charset="0"/>
              </a:rPr>
              <a:t>9. Проведено комп'ютерний прогноз токсичності та визначено три «сполуки лідери»: </a:t>
            </a:r>
            <a:r>
              <a:rPr lang="en-US" sz="2200" dirty="0">
                <a:cs typeface="Arial" panose="020B0604020202020204" pitchFamily="34" charset="0"/>
              </a:rPr>
              <a:t>N-(4-</a:t>
            </a:r>
            <a:r>
              <a:rPr lang="uk-UA" sz="2200" dirty="0" err="1">
                <a:cs typeface="Arial" panose="020B0604020202020204" pitchFamily="34" charset="0"/>
              </a:rPr>
              <a:t>метоксифеніл</a:t>
            </a:r>
            <a:r>
              <a:rPr lang="uk-UA" sz="2200" dirty="0">
                <a:cs typeface="Arial" panose="020B0604020202020204" pitchFamily="34" charset="0"/>
              </a:rPr>
              <a:t>)-2-[4-аміно-5-(піридин-4-іл)-4Н-1,2,4-тріазол-3-ілтіо]ацетамід, </a:t>
            </a:r>
            <a:r>
              <a:rPr lang="en-US" sz="2200" dirty="0">
                <a:cs typeface="Arial" panose="020B0604020202020204" pitchFamily="34" charset="0"/>
              </a:rPr>
              <a:t>N-(3,4-</a:t>
            </a:r>
            <a:r>
              <a:rPr lang="uk-UA" sz="2200" dirty="0" err="1">
                <a:cs typeface="Arial" panose="020B0604020202020204" pitchFamily="34" charset="0"/>
              </a:rPr>
              <a:t>диметоксифеніл</a:t>
            </a:r>
            <a:r>
              <a:rPr lang="uk-UA" sz="2200" dirty="0">
                <a:cs typeface="Arial" panose="020B0604020202020204" pitchFamily="34" charset="0"/>
              </a:rPr>
              <a:t>)-2-[4-аміно-5-(піридин-4-іл)-4Н-1,2,4-тріазол-3-ілтіо]ацетамід та </a:t>
            </a:r>
            <a:r>
              <a:rPr lang="en-US" sz="2200" dirty="0">
                <a:cs typeface="Arial" panose="020B0604020202020204" pitchFamily="34" charset="0"/>
              </a:rPr>
              <a:t>N-(4-</a:t>
            </a:r>
            <a:r>
              <a:rPr lang="uk-UA" sz="2200" dirty="0" err="1">
                <a:cs typeface="Arial" panose="020B0604020202020204" pitchFamily="34" charset="0"/>
              </a:rPr>
              <a:t>бутилфеніл</a:t>
            </a:r>
            <a:r>
              <a:rPr lang="uk-UA" sz="2200" dirty="0">
                <a:cs typeface="Arial" panose="020B0604020202020204" pitchFamily="34" charset="0"/>
              </a:rPr>
              <a:t>)-2-[4-аміно-5-(піридин-4-іл)-4Н-1,2,4-тріазол-3-ілтіо]ацетамід, що проявляють високу протизапальну активність при низькій токсичності.</a:t>
            </a:r>
          </a:p>
        </p:txBody>
      </p:sp>
    </p:spTree>
    <p:extLst>
      <p:ext uri="{BB962C8B-B14F-4D97-AF65-F5344CB8AC3E}">
        <p14:creationId xmlns:p14="http://schemas.microsoft.com/office/powerpoint/2010/main" val="1018889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2FC92-034D-4360-8789-22C77F16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" y="3"/>
            <a:ext cx="12191999" cy="7361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9C350-D425-4AAC-B099-2AFF5E472099}"/>
              </a:ext>
            </a:extLst>
          </p:cNvPr>
          <p:cNvSpPr txBox="1"/>
          <p:nvPr/>
        </p:nvSpPr>
        <p:spPr>
          <a:xfrm flipH="1">
            <a:off x="927463" y="2227219"/>
            <a:ext cx="10633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>
                <a:solidFill>
                  <a:srgbClr val="FF0000"/>
                </a:solidFill>
              </a:rPr>
              <a:t>ДЯКУЮ ЗА ВАШ ЧАС ТА УВАГУ!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38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73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516672-17B1-4F1F-8376-A1B625DF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E5E7-32EA-43C7-B431-6636FAC391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E29E56-DA3B-4153-AE5E-B1007F875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543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29008-A970-437D-83A8-AC9DB8DF06FD}"/>
              </a:ext>
            </a:extLst>
          </p:cNvPr>
          <p:cNvSpPr txBox="1"/>
          <p:nvPr/>
        </p:nvSpPr>
        <p:spPr>
          <a:xfrm>
            <a:off x="5309931" y="2014600"/>
            <a:ext cx="66013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uk-UA" sz="2400" b="1" i="1" dirty="0">
                <a:solidFill>
                  <a:srgbClr val="294A70"/>
                </a:solidFill>
                <a:effectLst/>
                <a:latin typeface="Century Schoolbook" panose="02040604050505020304" pitchFamily="18" charset="0"/>
              </a:rPr>
              <a:t>Щиро вітаємо з професійним святом</a:t>
            </a:r>
          </a:p>
          <a:p>
            <a:pPr algn="ctr" fontAlgn="base"/>
            <a:r>
              <a:rPr lang="uk-UA" sz="2400" b="1" i="1" dirty="0">
                <a:solidFill>
                  <a:srgbClr val="294A70"/>
                </a:solidFill>
                <a:effectLst/>
                <a:latin typeface="Century Schoolbook" panose="02040604050505020304" pitchFamily="18" charset="0"/>
              </a:rPr>
              <a:t>Днем хіміка!</a:t>
            </a:r>
          </a:p>
          <a:p>
            <a:pPr algn="ctr" fontAlgn="base"/>
            <a:r>
              <a:rPr lang="uk-UA" sz="2400" b="1" i="1" dirty="0">
                <a:solidFill>
                  <a:srgbClr val="294A70"/>
                </a:solidFill>
                <a:effectLst/>
                <a:latin typeface="Century Schoolbook" panose="02040604050505020304" pitchFamily="18" charset="0"/>
              </a:rPr>
              <a:t>Бажаємо здоров’я і щастя!</a:t>
            </a:r>
          </a:p>
          <a:p>
            <a:pPr algn="ctr" fontAlgn="base"/>
            <a:r>
              <a:rPr lang="uk-UA" sz="2400" b="1" i="1" dirty="0">
                <a:solidFill>
                  <a:srgbClr val="294A70"/>
                </a:solidFill>
                <a:effectLst/>
                <a:latin typeface="Century Schoolbook" panose="02040604050505020304" pitchFamily="18" charset="0"/>
              </a:rPr>
              <a:t>Нехай всі з’єднання в житті, будь то людські або хімічні, будуть міцними і не піддаються розпаду!</a:t>
            </a:r>
          </a:p>
          <a:p>
            <a:pPr algn="ctr" fontAlgn="base"/>
            <a:r>
              <a:rPr lang="uk-UA" sz="2400" b="1" i="1" dirty="0">
                <a:solidFill>
                  <a:srgbClr val="294A70"/>
                </a:solidFill>
                <a:effectLst/>
                <a:latin typeface="Century Schoolbook" panose="02040604050505020304" pitchFamily="18" charset="0"/>
              </a:rPr>
              <a:t>Нехай ніколи не окислюється душа і легко проходять реакції обміну любові і щастя у ваших серцях!</a:t>
            </a:r>
          </a:p>
          <a:p>
            <a:pPr algn="ctr" fontAlgn="base"/>
            <a:r>
              <a:rPr lang="uk-UA" sz="2400" b="1" i="1" dirty="0">
                <a:solidFill>
                  <a:srgbClr val="294A70"/>
                </a:solidFill>
                <a:effectLst/>
                <a:latin typeface="Century Schoolbook" panose="02040604050505020304" pitchFamily="18" charset="0"/>
              </a:rPr>
              <a:t>Гарного настрою, прекрасного самопочуття і всього самого найкращого!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32875A-F1D1-4C9D-90FC-F1F06D7A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91" y="1071854"/>
            <a:ext cx="5454308" cy="866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044B9-5BDB-491E-A92F-55AA7A7DE5F4}"/>
              </a:ext>
            </a:extLst>
          </p:cNvPr>
          <p:cNvSpPr txBox="1"/>
          <p:nvPr/>
        </p:nvSpPr>
        <p:spPr>
          <a:xfrm>
            <a:off x="6410698" y="302413"/>
            <a:ext cx="4241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400" b="1" i="0" dirty="0" err="1">
                <a:solidFill>
                  <a:srgbClr val="294A70"/>
                </a:solidFill>
                <a:effectLst/>
                <a:latin typeface="Roboto" panose="02000000000000000000" pitchFamily="2" charset="0"/>
              </a:rPr>
              <a:t>Шановні</a:t>
            </a:r>
            <a:endParaRPr lang="ru-RU" sz="4400" b="1" i="0" dirty="0">
              <a:solidFill>
                <a:srgbClr val="294A7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EB392-53D9-4BD5-9E02-EB61F068B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585" y="-44304"/>
            <a:ext cx="12215585" cy="689944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74112" y="6462862"/>
            <a:ext cx="2743200" cy="365125"/>
          </a:xfrm>
        </p:spPr>
        <p:txBody>
          <a:bodyPr/>
          <a:lstStyle/>
          <a:p>
            <a:fld id="{E31375A4-56A4-47D6-9801-1991572033F7}" type="slidenum">
              <a:rPr lang="ru-RU" sz="1400" b="1">
                <a:solidFill>
                  <a:schemeClr val="tx1"/>
                </a:solidFill>
              </a:rPr>
              <a:pPr/>
              <a:t>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3706077" y="343431"/>
            <a:ext cx="5419354" cy="544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14" algn="just">
              <a:lnSpc>
                <a:spcPct val="100000"/>
              </a:lnSpc>
            </a:pP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r>
              <a:rPr lang="ru-RU" sz="2001" b="1" dirty="0" err="1">
                <a:solidFill>
                  <a:srgbClr val="990033"/>
                </a:solidFill>
                <a:latin typeface="+mn-lt"/>
                <a:ea typeface="Calibri"/>
                <a:cs typeface="Times New Roman"/>
              </a:rPr>
              <a:t>ЛІкарсЬкІ</a:t>
            </a:r>
            <a:r>
              <a:rPr lang="ru-RU" sz="2001" b="1" dirty="0">
                <a:solidFill>
                  <a:srgbClr val="990033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001" b="1" dirty="0" err="1">
                <a:solidFill>
                  <a:srgbClr val="990033"/>
                </a:solidFill>
                <a:latin typeface="+mn-lt"/>
                <a:ea typeface="Calibri"/>
                <a:cs typeface="Times New Roman"/>
              </a:rPr>
              <a:t>препарати</a:t>
            </a:r>
            <a:r>
              <a:rPr lang="ru-RU" sz="2001" b="1" dirty="0">
                <a:solidFill>
                  <a:srgbClr val="990033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001" b="1" dirty="0" err="1">
                <a:solidFill>
                  <a:srgbClr val="990033"/>
                </a:solidFill>
                <a:latin typeface="+mn-lt"/>
                <a:ea typeface="Calibri"/>
                <a:cs typeface="Times New Roman"/>
              </a:rPr>
              <a:t>пОхідні</a:t>
            </a:r>
            <a:r>
              <a:rPr lang="ru-RU" sz="2001" b="1" dirty="0">
                <a:solidFill>
                  <a:srgbClr val="990033"/>
                </a:solidFill>
                <a:latin typeface="+mn-lt"/>
                <a:ea typeface="Calibri"/>
                <a:cs typeface="Times New Roman"/>
              </a:rPr>
              <a:t> 1,2,4-тріазола</a:t>
            </a:r>
            <a:endParaRPr lang="ru-RU" sz="2401" b="1" cap="none" dirty="0">
              <a:solidFill>
                <a:srgbClr val="990033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027339" y="842752"/>
            <a:ext cx="1872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ПРОТИГРИБКОВІ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250126" y="4042313"/>
            <a:ext cx="2007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ПРОТИПУХЛИННИЙ</a:t>
            </a: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9536333" y="4350090"/>
            <a:ext cx="1924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ПРОТИВІРУСНИЙ</a:t>
            </a: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1366456" y="3888425"/>
            <a:ext cx="1606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АНКСІОЛІТИКИ</a:t>
            </a:r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DBFE7218-B3A4-44F6-9851-7F91933464E0}"/>
              </a:ext>
            </a:extLst>
          </p:cNvPr>
          <p:cNvSpPr txBox="1">
            <a:spLocks/>
          </p:cNvSpPr>
          <p:nvPr/>
        </p:nvSpPr>
        <p:spPr>
          <a:xfrm>
            <a:off x="2973185" y="-9431"/>
            <a:ext cx="6619307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Актуальність роботи</a:t>
            </a:r>
            <a:endParaRPr lang="ru-RU" sz="32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370" name="Picture 2" descr="ChemSpider 2D Image | THIOTRIAZOLINE | C9H16N4O3S">
            <a:extLst>
              <a:ext uri="{FF2B5EF4-FFF2-40B4-BE49-F238E27FC236}">
                <a16:creationId xmlns:a16="http://schemas.microsoft.com/office/drawing/2014/main" id="{89B61CDF-6021-4C51-B22C-0D6746B76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3" b="15225"/>
          <a:stretch/>
        </p:blipFill>
        <p:spPr bwMode="auto">
          <a:xfrm>
            <a:off x="7548254" y="933539"/>
            <a:ext cx="3933294" cy="23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3061E-AFF6-4E04-BB12-30DB67B3FA94}"/>
              </a:ext>
            </a:extLst>
          </p:cNvPr>
          <p:cNvSpPr txBox="1"/>
          <p:nvPr/>
        </p:nvSpPr>
        <p:spPr>
          <a:xfrm>
            <a:off x="8901535" y="881998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</a:rPr>
              <a:t>Тіотріазолін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87394" name="Picture 2" descr="ChemSpider 2D Image | Letrozole | C17H11N5">
            <a:extLst>
              <a:ext uri="{FF2B5EF4-FFF2-40B4-BE49-F238E27FC236}">
                <a16:creationId xmlns:a16="http://schemas.microsoft.com/office/drawing/2014/main" id="{558A7F18-50CC-42E9-AAD0-749813B1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93" y="4263605"/>
            <a:ext cx="2671599" cy="26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A16FE6-E580-4F65-A8A5-4F46B2600D1B}"/>
              </a:ext>
            </a:extLst>
          </p:cNvPr>
          <p:cNvSpPr txBox="1"/>
          <p:nvPr/>
        </p:nvSpPr>
        <p:spPr>
          <a:xfrm>
            <a:off x="6415755" y="6444366"/>
            <a:ext cx="118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</a:rPr>
              <a:t>Летрозол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88418" name="Picture 2" descr="ChemSpider 2D Image | Fluconazole | C13H12F2N6O">
            <a:extLst>
              <a:ext uri="{FF2B5EF4-FFF2-40B4-BE49-F238E27FC236}">
                <a16:creationId xmlns:a16="http://schemas.microsoft.com/office/drawing/2014/main" id="{AA9F1425-1AE8-4CC3-B8A2-B17DB578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" y="969162"/>
            <a:ext cx="2358632" cy="23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2" name="Picture 2" descr="ChemSpider 2D Image | Voriconazole | C16H14F3N5O">
            <a:extLst>
              <a:ext uri="{FF2B5EF4-FFF2-40B4-BE49-F238E27FC236}">
                <a16:creationId xmlns:a16="http://schemas.microsoft.com/office/drawing/2014/main" id="{992CF02C-4326-4158-8346-C05880AC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03" y="996641"/>
            <a:ext cx="2535373" cy="2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1002CE-6214-464C-AFE0-98004AAC57F7}"/>
              </a:ext>
            </a:extLst>
          </p:cNvPr>
          <p:cNvSpPr txBox="1"/>
          <p:nvPr/>
        </p:nvSpPr>
        <p:spPr>
          <a:xfrm>
            <a:off x="642151" y="3412733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Флуконазол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14288-B75D-4E33-AF1E-A3651BB018CF}"/>
              </a:ext>
            </a:extLst>
          </p:cNvPr>
          <p:cNvSpPr txBox="1"/>
          <p:nvPr/>
        </p:nvSpPr>
        <p:spPr>
          <a:xfrm>
            <a:off x="3795160" y="3363411"/>
            <a:ext cx="150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Вориконазол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90466" name="Picture 2" descr="ChemSpider 2D Image | Alprazolam | C17H13ClN4">
            <a:extLst>
              <a:ext uri="{FF2B5EF4-FFF2-40B4-BE49-F238E27FC236}">
                <a16:creationId xmlns:a16="http://schemas.microsoft.com/office/drawing/2014/main" id="{380734D8-54F8-43D1-8108-CE8277BA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2" y="4350089"/>
            <a:ext cx="2153088" cy="21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0" name="Picture 2" descr="ChemSpider 2D Image | Triazolam | C17H12Cl2N4">
            <a:extLst>
              <a:ext uri="{FF2B5EF4-FFF2-40B4-BE49-F238E27FC236}">
                <a16:creationId xmlns:a16="http://schemas.microsoft.com/office/drawing/2014/main" id="{624C0526-66F3-4F7A-8641-1DDF419B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67" y="4412541"/>
            <a:ext cx="2028185" cy="20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7C56A-B28F-4CA1-A93B-6331BD55F5D3}"/>
              </a:ext>
            </a:extLst>
          </p:cNvPr>
          <p:cNvSpPr txBox="1"/>
          <p:nvPr/>
        </p:nvSpPr>
        <p:spPr>
          <a:xfrm>
            <a:off x="522276" y="6444365"/>
            <a:ext cx="14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Алпрозолам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97858-1C64-4BF4-A442-E5E189625EC0}"/>
              </a:ext>
            </a:extLst>
          </p:cNvPr>
          <p:cNvSpPr txBox="1"/>
          <p:nvPr/>
        </p:nvSpPr>
        <p:spPr>
          <a:xfrm>
            <a:off x="3285411" y="6485811"/>
            <a:ext cx="119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Тр</a:t>
            </a:r>
            <a:r>
              <a:rPr lang="uk-UA" b="1" dirty="0" err="1">
                <a:solidFill>
                  <a:srgbClr val="002060"/>
                </a:solidFill>
              </a:rPr>
              <a:t>іазолам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93538" name="Picture 2" descr="ChemSpider 2D Image | Ribavirin | C8H12N4O5">
            <a:extLst>
              <a:ext uri="{FF2B5EF4-FFF2-40B4-BE49-F238E27FC236}">
                <a16:creationId xmlns:a16="http://schemas.microsoft.com/office/drawing/2014/main" id="{1A6E0484-636F-49D0-979F-92937749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914" y="424778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9C196E-4F3E-4609-9876-F5906E78FCA2}"/>
              </a:ext>
            </a:extLst>
          </p:cNvPr>
          <p:cNvSpPr txBox="1"/>
          <p:nvPr/>
        </p:nvSpPr>
        <p:spPr>
          <a:xfrm>
            <a:off x="9908302" y="613384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</a:rPr>
              <a:t>Рибавірін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2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B581F-5739-4E86-8C61-E77C13FE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1F24E5-FFDC-446F-87C8-7FA49FDA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233" y="6491764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1324D-9405-4F69-95CA-C237EB029D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491" y="882391"/>
            <a:ext cx="3097036" cy="22374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7EBC80-91F8-4406-96AD-BE2262CBFF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0969" y="3802500"/>
            <a:ext cx="3981033" cy="2554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C0BF4D-FF09-4385-AAD9-15B8A49DCA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6275" y="1211608"/>
            <a:ext cx="3048264" cy="1908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7445E-086B-4DEB-A7FA-5894C313178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7104" y="1107137"/>
            <a:ext cx="4224896" cy="2560543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40573F3E-37CF-4FDB-BB88-C898E37CED33}"/>
              </a:ext>
            </a:extLst>
          </p:cNvPr>
          <p:cNvSpPr txBox="1">
            <a:spLocks/>
          </p:cNvSpPr>
          <p:nvPr/>
        </p:nvSpPr>
        <p:spPr>
          <a:xfrm>
            <a:off x="2746782" y="156096"/>
            <a:ext cx="6619307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Актуальність роботи</a:t>
            </a:r>
            <a:endParaRPr lang="ru-RU" sz="32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873B62-053B-40FD-8842-82F07EE2A1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872" t="11517" r="20797" b="10750"/>
          <a:stretch/>
        </p:blipFill>
        <p:spPr>
          <a:xfrm>
            <a:off x="519491" y="3119817"/>
            <a:ext cx="3097036" cy="22965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BC7C18-BF1A-443C-BAB3-4FA1CFDF1F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16492"/>
          <a:stretch/>
        </p:blipFill>
        <p:spPr>
          <a:xfrm>
            <a:off x="3616528" y="3139303"/>
            <a:ext cx="4350578" cy="2611562"/>
          </a:xfrm>
          <a:prstGeom prst="rect">
            <a:avLst/>
          </a:prstGeom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4486277" y="544632"/>
            <a:ext cx="3602762" cy="544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14" algn="just">
              <a:lnSpc>
                <a:spcPct val="100000"/>
              </a:lnSpc>
            </a:pP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br>
              <a:rPr lang="ru-RU" sz="2401" b="1" dirty="0">
                <a:solidFill>
                  <a:srgbClr val="43550E"/>
                </a:solidFill>
                <a:latin typeface="+mn-lt"/>
                <a:ea typeface="Calibri"/>
                <a:cs typeface="Times New Roman"/>
              </a:rPr>
            </a:br>
            <a:r>
              <a:rPr lang="ru-RU" sz="2401" b="1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пОхідні</a:t>
            </a:r>
            <a:r>
              <a:rPr lang="ru-RU" sz="2401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uk-UA" sz="2401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КАЛІКСАРЕНІВ</a:t>
            </a:r>
            <a:endParaRPr lang="ru-RU" sz="2401" b="1" cap="none" dirty="0">
              <a:solidFill>
                <a:srgbClr val="FF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4A3B7-247C-47DC-AD7F-E024F41B9826}"/>
              </a:ext>
            </a:extLst>
          </p:cNvPr>
          <p:cNvSpPr txBox="1"/>
          <p:nvPr/>
        </p:nvSpPr>
        <p:spPr>
          <a:xfrm>
            <a:off x="1" y="5686247"/>
            <a:ext cx="3919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200" dirty="0" err="1"/>
              <a:t>Каліксарени</a:t>
            </a:r>
            <a:r>
              <a:rPr lang="uk-UA" sz="1200" dirty="0"/>
              <a:t> с-97 та с-107 стимулюють вплив </a:t>
            </a:r>
            <a:r>
              <a:rPr lang="uk-UA" sz="1200" dirty="0" err="1"/>
              <a:t>уабаїну</a:t>
            </a:r>
            <a:r>
              <a:rPr lang="uk-UA" sz="1200" dirty="0"/>
              <a:t> на </a:t>
            </a:r>
            <a:r>
              <a:rPr lang="en-US" sz="1200" dirty="0"/>
              <a:t>n</a:t>
            </a:r>
            <a:r>
              <a:rPr lang="uk-UA" sz="1200" dirty="0" err="1"/>
              <a:t>а+,к</a:t>
            </a:r>
            <a:r>
              <a:rPr lang="uk-UA" sz="1200" dirty="0"/>
              <a:t>+-</a:t>
            </a:r>
            <a:r>
              <a:rPr lang="uk-UA" sz="1200" dirty="0" err="1"/>
              <a:t>атр-азну</a:t>
            </a:r>
            <a:r>
              <a:rPr lang="uk-UA" sz="1200" dirty="0"/>
              <a:t> активність у плазматичній мембрані </a:t>
            </a:r>
            <a:r>
              <a:rPr lang="uk-UA" sz="1200" dirty="0" err="1"/>
              <a:t>гладеньком’язових</a:t>
            </a:r>
            <a:r>
              <a:rPr lang="uk-UA" sz="1200" dirty="0"/>
              <a:t> клітин /Т. О. </a:t>
            </a:r>
            <a:r>
              <a:rPr lang="uk-UA" sz="1200" dirty="0" err="1"/>
              <a:t>Векліч</a:t>
            </a:r>
            <a:r>
              <a:rPr lang="uk-UA" sz="1200" dirty="0"/>
              <a:t>, О. А. </a:t>
            </a:r>
            <a:r>
              <a:rPr lang="uk-UA" sz="1200" dirty="0" err="1"/>
              <a:t>Шкрабак</a:t>
            </a:r>
            <a:r>
              <a:rPr lang="uk-UA" sz="1200" dirty="0"/>
              <a:t>, С.О. </a:t>
            </a:r>
            <a:r>
              <a:rPr lang="uk-UA" sz="1200" dirty="0" err="1"/>
              <a:t>Костерін</a:t>
            </a:r>
            <a:r>
              <a:rPr lang="uk-UA" sz="1200" dirty="0"/>
              <a:t>, Р. В. </a:t>
            </a:r>
            <a:r>
              <a:rPr lang="uk-UA" sz="1200" dirty="0" err="1"/>
              <a:t>Родік</a:t>
            </a:r>
            <a:r>
              <a:rPr lang="uk-UA" sz="1200" dirty="0"/>
              <a:t>, С. О. </a:t>
            </a:r>
            <a:r>
              <a:rPr lang="uk-UA" sz="1200" dirty="0" err="1"/>
              <a:t>Черенок</a:t>
            </a:r>
            <a:r>
              <a:rPr lang="uk-UA" sz="1200" dirty="0"/>
              <a:t>, В. І. Бойко, </a:t>
            </a:r>
            <a:r>
              <a:rPr lang="uk-UA" sz="1200" dirty="0" err="1"/>
              <a:t>В.І.Кальченко</a:t>
            </a:r>
            <a:r>
              <a:rPr lang="uk-UA" sz="1200" dirty="0"/>
              <a:t> // </a:t>
            </a:r>
            <a:r>
              <a:rPr lang="uk-UA" sz="1200" dirty="0" err="1"/>
              <a:t>Укр</a:t>
            </a:r>
            <a:r>
              <a:rPr lang="uk-UA" sz="1200" dirty="0"/>
              <a:t>. </a:t>
            </a:r>
            <a:r>
              <a:rPr lang="uk-UA" sz="1200" dirty="0" err="1"/>
              <a:t>біохім</a:t>
            </a:r>
            <a:r>
              <a:rPr lang="uk-UA" sz="1200" dirty="0"/>
              <a:t>. </a:t>
            </a:r>
            <a:r>
              <a:rPr lang="uk-UA" sz="1200" dirty="0" err="1"/>
              <a:t>журн</a:t>
            </a:r>
            <a:r>
              <a:rPr lang="uk-UA" sz="1200" dirty="0"/>
              <a:t>., 2006, т. 78, № 6</a:t>
            </a:r>
          </a:p>
        </p:txBody>
      </p:sp>
    </p:spTree>
    <p:extLst>
      <p:ext uri="{BB962C8B-B14F-4D97-AF65-F5344CB8AC3E}">
        <p14:creationId xmlns:p14="http://schemas.microsoft.com/office/powerpoint/2010/main" val="369863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72C308-EF19-4189-8410-F9D1064A8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D4FC5A-CD9A-45A2-A931-834B488F9360}"/>
              </a:ext>
            </a:extLst>
          </p:cNvPr>
          <p:cNvSpPr/>
          <p:nvPr/>
        </p:nvSpPr>
        <p:spPr>
          <a:xfrm>
            <a:off x="1016168" y="4"/>
            <a:ext cx="1079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 дослідження</a:t>
            </a:r>
            <a:endParaRPr lang="ru-RU" sz="32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8BCD1-827C-425A-8FAA-051BE7C73394}"/>
              </a:ext>
            </a:extLst>
          </p:cNvPr>
          <p:cNvSpPr/>
          <p:nvPr/>
        </p:nvSpPr>
        <p:spPr>
          <a:xfrm>
            <a:off x="109183" y="516577"/>
            <a:ext cx="11928143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sz="24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398699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1DA32B-F030-4439-BC60-687DA45048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8362" y="2898563"/>
            <a:ext cx="2011364" cy="12953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DC4BA8-8676-4C3E-B0AF-A403EE4E2E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8205" b="8947"/>
          <a:stretch/>
        </p:blipFill>
        <p:spPr>
          <a:xfrm>
            <a:off x="3257068" y="5032313"/>
            <a:ext cx="1761288" cy="14591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71CA12-8763-48AD-B33C-9465A169BE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3062" b="20503"/>
          <a:stretch/>
        </p:blipFill>
        <p:spPr>
          <a:xfrm>
            <a:off x="540223" y="5127528"/>
            <a:ext cx="2333173" cy="13167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9BE975-804F-4DDF-87D5-97558FE6401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8293" y="2620610"/>
            <a:ext cx="2333173" cy="1616780"/>
          </a:xfrm>
          <a:prstGeom prst="rect">
            <a:avLst/>
          </a:prstGeom>
        </p:spPr>
      </p:pic>
      <p:pic>
        <p:nvPicPr>
          <p:cNvPr id="167938" name="Picture 2">
            <a:extLst>
              <a:ext uri="{FF2B5EF4-FFF2-40B4-BE49-F238E27FC236}">
                <a16:creationId xmlns:a16="http://schemas.microsoft.com/office/drawing/2014/main" id="{A27184EC-F3F9-4FEA-B950-9B628C70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7" y="2454697"/>
            <a:ext cx="2634801" cy="21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0" name="Picture 4" descr="Картинки по запросу целекоксиб">
            <a:extLst>
              <a:ext uri="{FF2B5EF4-FFF2-40B4-BE49-F238E27FC236}">
                <a16:creationId xmlns:a16="http://schemas.microsoft.com/office/drawing/2014/main" id="{E6E633ED-DEB6-4DF6-80E3-7B0959F7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0" y="5195097"/>
            <a:ext cx="2164992" cy="13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Похожее изображение">
            <a:extLst>
              <a:ext uri="{FF2B5EF4-FFF2-40B4-BE49-F238E27FC236}">
                <a16:creationId xmlns:a16="http://schemas.microsoft.com/office/drawing/2014/main" id="{15A54298-D17D-4862-9BAD-61083E2F2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t="30151" r="7846" b="13237"/>
          <a:stretch/>
        </p:blipFill>
        <p:spPr bwMode="auto">
          <a:xfrm>
            <a:off x="7559204" y="4826462"/>
            <a:ext cx="1977019" cy="16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4" name="Picture 8" descr="Картинки по запросу піроксикам формула">
            <a:extLst>
              <a:ext uri="{FF2B5EF4-FFF2-40B4-BE49-F238E27FC236}">
                <a16:creationId xmlns:a16="http://schemas.microsoft.com/office/drawing/2014/main" id="{189129A5-EBA2-4F64-A4B6-ABDB25D3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75" y="2986381"/>
            <a:ext cx="2163525" cy="13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6" name="Picture 10" descr="Картинки по запросу 2,4 дихлорбензойная кислота формула">
            <a:extLst>
              <a:ext uri="{FF2B5EF4-FFF2-40B4-BE49-F238E27FC236}">
                <a16:creationId xmlns:a16="http://schemas.microsoft.com/office/drawing/2014/main" id="{724C7B6F-3764-4DF4-97A9-484EB375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89" y="2709461"/>
            <a:ext cx="1682003" cy="16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B5D0E-292C-4A88-951A-7060DEB2A250}"/>
              </a:ext>
            </a:extLst>
          </p:cNvPr>
          <p:cNvSpPr txBox="1"/>
          <p:nvPr/>
        </p:nvSpPr>
        <p:spPr>
          <a:xfrm>
            <a:off x="9448800" y="4709147"/>
            <a:ext cx="220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2,4-дихлорбензойна</a:t>
            </a:r>
          </a:p>
          <a:p>
            <a:pPr algn="ctr"/>
            <a:r>
              <a:rPr lang="ru-RU" dirty="0"/>
              <a:t> кислота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93707-1708-443E-8C92-6569B43D0FDC}"/>
              </a:ext>
            </a:extLst>
          </p:cNvPr>
          <p:cNvSpPr txBox="1"/>
          <p:nvPr/>
        </p:nvSpPr>
        <p:spPr>
          <a:xfrm>
            <a:off x="496761" y="608866"/>
            <a:ext cx="11318036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uk-UA" sz="2000" b="1" dirty="0">
                <a:effectLst/>
                <a:ea typeface="Calibri" panose="020F0502020204030204" pitchFamily="34" charset="0"/>
              </a:rPr>
              <a:t>Метою дисертаційного дослідження було моделювання структур і цілеспрямований синтез потенційних НПЗЗ на основі 4-аміно-5-R-2,4-дигідро-3</a:t>
            </a:r>
            <a:r>
              <a:rPr lang="uk-UA" sz="2000" b="1" i="1" dirty="0">
                <a:effectLst/>
                <a:ea typeface="Calibri" panose="020F0502020204030204" pitchFamily="34" charset="0"/>
              </a:rPr>
              <a:t>H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-1,2,4-тріазол-3-тіонів і </a:t>
            </a:r>
            <a:r>
              <a:rPr lang="uk-UA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ди</a:t>
            </a:r>
            <a:r>
              <a:rPr lang="uk-UA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та </a:t>
            </a:r>
            <a:r>
              <a:rPr lang="uk-UA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тетрааміно­калікс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[4]</a:t>
            </a:r>
            <a:r>
              <a:rPr lang="uk-UA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аренів</a:t>
            </a:r>
            <a:r>
              <a:rPr lang="uk-UA" sz="2000" b="1" dirty="0">
                <a:effectLst/>
                <a:ea typeface="Calibri" panose="020F0502020204030204" pitchFamily="34" charset="0"/>
              </a:rPr>
              <a:t>.</a:t>
            </a:r>
            <a:endParaRPr lang="ru-RU" sz="20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8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7DF823-7FAC-4DC5-8346-54C41C2A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270"/>
            <a:ext cx="12192001" cy="68514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9D25E9-019C-4A19-801A-202B4656665C}"/>
              </a:ext>
            </a:extLst>
          </p:cNvPr>
          <p:cNvSpPr/>
          <p:nvPr/>
        </p:nvSpPr>
        <p:spPr>
          <a:xfrm>
            <a:off x="808745" y="4"/>
            <a:ext cx="10798629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1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завдання дослідження</a:t>
            </a:r>
            <a:endParaRPr lang="ru-RU" sz="2401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398699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FC065-38C3-46C7-8E2E-F1BD4167A8E6}"/>
              </a:ext>
            </a:extLst>
          </p:cNvPr>
          <p:cNvSpPr txBox="1"/>
          <p:nvPr/>
        </p:nvSpPr>
        <p:spPr>
          <a:xfrm>
            <a:off x="430307" y="320460"/>
            <a:ext cx="113851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˗ проаналізувати літературні джерела стосовно синтетичного і біологічного потенціалу 4-аміно-5-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R-2,4-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дигідро-3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H-1,2,4-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тріазол-3-тіонів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та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тетраамінокалікс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аренів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провести відбір базових структур, що є найбільш перспективними для модифікації і одержання нових БАР;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˗ визначити оптимальні напрямки структурної модифікації і змоделювати на основі базових структур нові похідні, для яких провести віртуальний скринінг та відібрати для синтетичних досліджень сполуки з найбільшою прогнозованою протизапальною активністю;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˗ синтезувати вихідні сполуки 4-аміно-5-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R-2,4-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дигідро-3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H-1,2,4-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тріазол-3-тіони, запропонувати оптимальні умови їх алкілування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анілідами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хлороцтової кислоти та одержати ряд (4-аміно-5-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R-4H-1,2,4-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тріазол-3-іл)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тіо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ацетанілідів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˗ здійснити модифікацію аміногрупи у синтезованих речовинах – 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пірольний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залишок конденсацією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Пааля-Кнорра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˗ розробити методики синтезу вихідних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та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тетраамінокалікс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аренів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їх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кон’югатів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з відомими НПЗЗ, дослідити фізико-хімічні властивості одержаних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підтвердити їх структуру і чистоту за допомогою спектральних і хроматографічних методів аналізу;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˗ провести дослідження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антиексудативної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аналгетичної активності синтезованих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зробити висновки щодо залежності «хімічна структура ‒ фармакологічна активність»;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˗ відібрати найбільш перспективні біологічно активні сполуки протизапальної дії та рекомендувати їх для подальших поглиблених досліджень з перспективою впровадження у медичну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Обґрунтувати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C4622-8A23-4139-B687-A1E66DBA1B93}"/>
              </a:ext>
            </a:extLst>
          </p:cNvPr>
          <p:cNvSpPr txBox="1"/>
          <p:nvPr/>
        </p:nvSpPr>
        <p:spPr>
          <a:xfrm>
            <a:off x="614085" y="5952769"/>
            <a:ext cx="11824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Об’єкт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молекулярне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моделювання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спрямований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синтез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потенційних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НПЗЗ.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7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1752E-4057-4C33-9379-C89600BF2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8"/>
            <a:ext cx="2743200" cy="365125"/>
          </a:xfrm>
        </p:spPr>
        <p:txBody>
          <a:bodyPr/>
          <a:lstStyle/>
          <a:p>
            <a:fld id="{B9E62DAD-CE3E-4273-984D-FFD26BEEF7F9}" type="slidenum">
              <a:rPr lang="ru-RU" b="1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3735981" y="3927572"/>
            <a:ext cx="2442753" cy="1676399"/>
          </a:xfrm>
          <a:prstGeom prst="roundRect">
            <a:avLst>
              <a:gd name="adj" fmla="val 16667"/>
            </a:avLst>
          </a:prstGeom>
          <a:solidFill>
            <a:srgbClr val="F9D3F4">
              <a:alpha val="9000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8804368" y="1072518"/>
            <a:ext cx="3113315" cy="1239611"/>
          </a:xfrm>
          <a:prstGeom prst="roundRect">
            <a:avLst>
              <a:gd name="adj" fmla="val 16667"/>
            </a:avLst>
          </a:prstGeom>
          <a:solidFill>
            <a:srgbClr val="F9D3F4">
              <a:alpha val="10001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404950" y="1358538"/>
            <a:ext cx="2860767" cy="130628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  <a:alpha val="9000"/>
            </a:scheme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400" b="1" dirty="0">
                <a:latin typeface="Arial" pitchFamily="34" charset="0"/>
                <a:cs typeface="Arial" pitchFamily="34" charset="0"/>
              </a:rPr>
              <a:t>Використання логіко-структурного та </a:t>
            </a:r>
          </a:p>
          <a:p>
            <a:pPr algn="ctr"/>
            <a:r>
              <a:rPr lang="uk-UA" sz="1400" b="1" dirty="0">
                <a:latin typeface="Arial" pitchFamily="34" charset="0"/>
                <a:cs typeface="Arial" pitchFamily="34" charset="0"/>
              </a:rPr>
              <a:t>гібрид-</a:t>
            </a:r>
            <a:r>
              <a:rPr lang="uk-UA" sz="1400" b="1" dirty="0" err="1">
                <a:latin typeface="Arial" pitchFamily="34" charset="0"/>
                <a:cs typeface="Arial" pitchFamily="34" charset="0"/>
              </a:rPr>
              <a:t>фармакофорного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> підходів та створення віртуальної бази 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8830492" y="2547623"/>
            <a:ext cx="3161212" cy="1136107"/>
          </a:xfrm>
          <a:prstGeom prst="roundRect">
            <a:avLst>
              <a:gd name="adj" fmla="val 16667"/>
            </a:avLst>
          </a:prstGeom>
          <a:solidFill>
            <a:srgbClr val="78E8E8">
              <a:alpha val="9000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400" b="1" dirty="0">
                <a:latin typeface="Arial" pitchFamily="34" charset="0"/>
                <a:cs typeface="Arial" pitchFamily="34" charset="0"/>
              </a:rPr>
              <a:t>Синтез перспективних біологічно активних 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6936380" y="4173458"/>
            <a:ext cx="3378927" cy="1217511"/>
          </a:xfrm>
          <a:prstGeom prst="roundRect">
            <a:avLst>
              <a:gd name="adj" fmla="val 50000"/>
            </a:avLst>
          </a:prstGeom>
          <a:solidFill>
            <a:srgbClr val="99CCFF">
              <a:alpha val="9000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400" b="1" dirty="0">
                <a:latin typeface="Arial" pitchFamily="34" charset="0"/>
                <a:cs typeface="Arial" pitchFamily="34" charset="0"/>
              </a:rPr>
              <a:t>Результати </a:t>
            </a:r>
          </a:p>
          <a:p>
            <a:pPr algn="ctr"/>
            <a:r>
              <a:rPr lang="uk-UA" sz="1400" b="1" dirty="0">
                <a:latin typeface="Arial" pitchFamily="34" charset="0"/>
                <a:cs typeface="Arial" pitchFamily="34" charset="0"/>
              </a:rPr>
              <a:t>фармакологічного </a:t>
            </a:r>
            <a:r>
              <a:rPr lang="uk-UA" sz="1400" b="1" dirty="0" err="1">
                <a:latin typeface="Arial" pitchFamily="34" charset="0"/>
                <a:cs typeface="Arial" pitchFamily="34" charset="0"/>
              </a:rPr>
              <a:t>скринінгу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4269016" y="1121141"/>
            <a:ext cx="3234445" cy="61365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9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 cap="all" dirty="0" err="1">
                <a:latin typeface="Arial" pitchFamily="34" charset="0"/>
                <a:cs typeface="Arial" pitchFamily="34" charset="0"/>
              </a:rPr>
              <a:t>Виб</a:t>
            </a:r>
            <a:r>
              <a:rPr lang="uk-UA" sz="1400" b="1" cap="all" dirty="0" err="1">
                <a:latin typeface="Arial" pitchFamily="34" charset="0"/>
                <a:cs typeface="Arial" pitchFamily="34" charset="0"/>
              </a:rPr>
              <a:t>ір</a:t>
            </a:r>
            <a:r>
              <a:rPr lang="uk-UA" sz="1400" b="1" cap="all" dirty="0">
                <a:latin typeface="Arial" pitchFamily="34" charset="0"/>
                <a:cs typeface="Arial" pitchFamily="34" charset="0"/>
              </a:rPr>
              <a:t> об’єктів </a:t>
            </a:r>
            <a:r>
              <a:rPr lang="ru-RU" sz="1400" b="1" cap="all" dirty="0" err="1">
                <a:latin typeface="Arial" pitchFamily="34" charset="0"/>
                <a:cs typeface="Arial" pitchFamily="34" charset="0"/>
              </a:rPr>
              <a:t>дослідження</a:t>
            </a:r>
            <a:endParaRPr lang="ru-RU" sz="1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3702851" y="2040795"/>
            <a:ext cx="2417235" cy="1467168"/>
          </a:xfrm>
          <a:prstGeom prst="roundRect">
            <a:avLst>
              <a:gd name="adj" fmla="val 16667"/>
            </a:avLst>
          </a:prstGeom>
          <a:solidFill>
            <a:srgbClr val="F9D3F4">
              <a:alpha val="9000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400" b="1" dirty="0">
                <a:latin typeface="Arial" pitchFamily="34" charset="0"/>
                <a:cs typeface="Arial" pitchFamily="34" charset="0"/>
              </a:rPr>
              <a:t>Проведення молекулярного </a:t>
            </a:r>
            <a:r>
              <a:rPr lang="uk-UA" sz="1400" b="1" dirty="0" err="1">
                <a:latin typeface="Arial" pitchFamily="34" charset="0"/>
                <a:cs typeface="Arial" pitchFamily="34" charset="0"/>
              </a:rPr>
              <a:t>докінгу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> до протизапальних мішеней</a:t>
            </a: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6703088" y="5974416"/>
            <a:ext cx="1978270" cy="760496"/>
          </a:xfrm>
          <a:prstGeom prst="roundRect">
            <a:avLst>
              <a:gd name="adj" fmla="val 16667"/>
            </a:avLst>
          </a:prstGeom>
          <a:solidFill>
            <a:srgbClr val="78E8E8">
              <a:alpha val="9000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антиексудативної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активності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213363" y="4572745"/>
            <a:ext cx="2290355" cy="605245"/>
          </a:xfrm>
          <a:prstGeom prst="roundRect">
            <a:avLst>
              <a:gd name="adj" fmla="val 16667"/>
            </a:avLst>
          </a:prstGeom>
          <a:solidFill>
            <a:srgbClr val="FF99CC">
              <a:alpha val="9000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SAR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>   аналіз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3241089" y="5965874"/>
            <a:ext cx="1863635" cy="666069"/>
          </a:xfrm>
          <a:prstGeom prst="roundRect">
            <a:avLst>
              <a:gd name="adj" fmla="val 16667"/>
            </a:avLst>
          </a:prstGeom>
          <a:solidFill>
            <a:srgbClr val="78E8E8">
              <a:alpha val="9000"/>
            </a:srgbClr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itchFamily="18" charset="0"/>
              </a:rPr>
              <a:t>СПОЛУКИ-ЛІДЕРИ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889220" y="621027"/>
            <a:ext cx="104617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МОЛЕКУЛЯРНЕ </a:t>
            </a:r>
            <a:r>
              <a:rPr lang="uk-U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МОДЕЛЮВАННЯ ПОТЕНЦІЙНИХ НЕСТЕРОЇДНИХ ПРОТИЗАПАЛЬНИХ ЗАСОБІВ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H="1">
            <a:off x="3513912" y="1410792"/>
            <a:ext cx="718457" cy="4441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7593358" y="1420075"/>
            <a:ext cx="796835" cy="287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 flipH="1">
            <a:off x="8804368" y="3698978"/>
            <a:ext cx="1863635" cy="474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03322" y="4180994"/>
            <a:ext cx="25080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Аналіз фармакологічних властивостей віртуальних сполук за допомогою програми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PASS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21618" y="1345477"/>
            <a:ext cx="3048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uk-UA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Вдосконалення властивостей</a:t>
            </a:r>
          </a:p>
          <a:p>
            <a:pPr lvl="0" algn="ctr"/>
            <a:r>
              <a:rPr lang="uk-UA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(підвищення </a:t>
            </a:r>
            <a:r>
              <a:rPr lang="uk-UA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біодоступності</a:t>
            </a:r>
            <a:r>
              <a:rPr lang="uk-UA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відомих НП33</a:t>
            </a:r>
            <a:endParaRPr lang="ru-RU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9943181" y="5886558"/>
            <a:ext cx="1854928" cy="925288"/>
          </a:xfrm>
          <a:prstGeom prst="roundRect">
            <a:avLst>
              <a:gd name="adj" fmla="val 16667"/>
            </a:avLst>
          </a:prstGeom>
          <a:solidFill>
            <a:srgbClr val="78E8E8">
              <a:alpha val="9000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аналгетичної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активності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H="1">
            <a:off x="7332209" y="5390972"/>
            <a:ext cx="787610" cy="537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32" name="AutoShape 38"/>
          <p:cNvCxnSpPr>
            <a:cxnSpLocks noChangeShapeType="1"/>
          </p:cNvCxnSpPr>
          <p:nvPr/>
        </p:nvCxnSpPr>
        <p:spPr bwMode="auto">
          <a:xfrm>
            <a:off x="1476107" y="2952208"/>
            <a:ext cx="1789611" cy="1345475"/>
          </a:xfrm>
          <a:prstGeom prst="bentConnector3">
            <a:avLst>
              <a:gd name="adj1" fmla="val 1825"/>
            </a:avLst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35" name="AutoShape 38"/>
          <p:cNvCxnSpPr>
            <a:cxnSpLocks noChangeShapeType="1"/>
          </p:cNvCxnSpPr>
          <p:nvPr/>
        </p:nvCxnSpPr>
        <p:spPr bwMode="auto">
          <a:xfrm>
            <a:off x="6143900" y="2793348"/>
            <a:ext cx="2451462" cy="41703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45" name="AutoShape 38"/>
          <p:cNvCxnSpPr>
            <a:cxnSpLocks noChangeShapeType="1"/>
          </p:cNvCxnSpPr>
          <p:nvPr/>
        </p:nvCxnSpPr>
        <p:spPr bwMode="auto">
          <a:xfrm rot="10800000">
            <a:off x="1505980" y="5292633"/>
            <a:ext cx="1538520" cy="114767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5279564" y="6384815"/>
            <a:ext cx="1199611" cy="19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65" name="AutoShape 38"/>
          <p:cNvCxnSpPr>
            <a:cxnSpLocks noChangeShapeType="1"/>
          </p:cNvCxnSpPr>
          <p:nvPr/>
        </p:nvCxnSpPr>
        <p:spPr bwMode="auto">
          <a:xfrm>
            <a:off x="1854930" y="2821580"/>
            <a:ext cx="1763485" cy="3918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cxnSp>
        <p:nvCxnSpPr>
          <p:cNvPr id="37" name="AutoShape 38"/>
          <p:cNvCxnSpPr>
            <a:cxnSpLocks noChangeShapeType="1"/>
          </p:cNvCxnSpPr>
          <p:nvPr/>
        </p:nvCxnSpPr>
        <p:spPr bwMode="auto">
          <a:xfrm flipV="1">
            <a:off x="6178733" y="3294163"/>
            <a:ext cx="2416631" cy="78609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3300"/>
            </a:solidFill>
            <a:miter lim="800000"/>
            <a:headEnd type="diamond" w="med" len="med"/>
            <a:tailEnd type="triangle" w="med" len="med"/>
          </a:ln>
        </p:spPr>
      </p:cxnSp>
      <p:sp>
        <p:nvSpPr>
          <p:cNvPr id="29" name="Line 14"/>
          <p:cNvSpPr>
            <a:spLocks noChangeShapeType="1"/>
          </p:cNvSpPr>
          <p:nvPr/>
        </p:nvSpPr>
        <p:spPr bwMode="auto">
          <a:xfrm flipH="1">
            <a:off x="10418616" y="2312127"/>
            <a:ext cx="9065" cy="336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H="1">
            <a:off x="5279561" y="5451276"/>
            <a:ext cx="1523652" cy="722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DDCCF-387E-4D69-BF42-F0B5C4E8491E}"/>
              </a:ext>
            </a:extLst>
          </p:cNvPr>
          <p:cNvSpPr txBox="1"/>
          <p:nvPr/>
        </p:nvSpPr>
        <p:spPr>
          <a:xfrm>
            <a:off x="3766965" y="14473"/>
            <a:ext cx="422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</a:t>
            </a:r>
            <a:r>
              <a:rPr lang="uk-U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CD49D87-8376-452F-B659-065FBC87CDD3}"/>
              </a:ext>
            </a:extLst>
          </p:cNvPr>
          <p:cNvCxnSpPr/>
          <p:nvPr/>
        </p:nvCxnSpPr>
        <p:spPr>
          <a:xfrm>
            <a:off x="6309360" y="4915860"/>
            <a:ext cx="5608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14">
            <a:extLst>
              <a:ext uri="{FF2B5EF4-FFF2-40B4-BE49-F238E27FC236}">
                <a16:creationId xmlns:a16="http://schemas.microsoft.com/office/drawing/2014/main" id="{0551DD4A-BB7D-4DB6-BB04-7EFC9CA93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6187" y="5417469"/>
            <a:ext cx="797347" cy="469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9FA29B9-54C2-4EA5-BE24-05898F0BB039}"/>
              </a:ext>
            </a:extLst>
          </p:cNvPr>
          <p:cNvCxnSpPr/>
          <p:nvPr/>
        </p:nvCxnSpPr>
        <p:spPr>
          <a:xfrm flipV="1">
            <a:off x="4862146" y="3531838"/>
            <a:ext cx="0" cy="33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5A936FE-B121-4F48-B604-9BAE7CEAAD99}"/>
              </a:ext>
            </a:extLst>
          </p:cNvPr>
          <p:cNvCxnSpPr/>
          <p:nvPr/>
        </p:nvCxnSpPr>
        <p:spPr>
          <a:xfrm>
            <a:off x="5025591" y="3540715"/>
            <a:ext cx="0" cy="34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22B22D-8DC5-4CAF-95CA-8B1E5C14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1" y="-41047"/>
            <a:ext cx="12191999" cy="689904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4153531" y="1420391"/>
            <a:ext cx="3570841" cy="2097240"/>
          </a:xfrm>
          <a:prstGeom prst="roundRect">
            <a:avLst/>
          </a:prstGeom>
          <a:solidFill>
            <a:srgbClr val="99CC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02649" y="6482046"/>
            <a:ext cx="2743200" cy="365125"/>
          </a:xfrm>
        </p:spPr>
        <p:txBody>
          <a:bodyPr/>
          <a:lstStyle/>
          <a:p>
            <a:fld id="{AB33E5E7-32EA-43C7-B431-6636FAC3916E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8"/>
          <p:cNvSpPr txBox="1">
            <a:spLocks/>
          </p:cNvSpPr>
          <p:nvPr/>
        </p:nvSpPr>
        <p:spPr>
          <a:xfrm>
            <a:off x="213362" y="276862"/>
            <a:ext cx="10183455" cy="70466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401" b="1" dirty="0">
              <a:solidFill>
                <a:srgbClr val="43550E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335995"/>
              </p:ext>
            </p:extLst>
          </p:nvPr>
        </p:nvGraphicFramePr>
        <p:xfrm>
          <a:off x="474803" y="686437"/>
          <a:ext cx="2132045" cy="154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1619082" imgH="1171490" progId="ISISServer">
                  <p:embed/>
                </p:oleObj>
              </mc:Choice>
              <mc:Fallback>
                <p:oleObj name="MDLDrawObject Class" r:id="rId4" imgW="1619082" imgH="1171490" progId="ISISServer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03" y="686437"/>
                        <a:ext cx="2132045" cy="1542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92201"/>
              </p:ext>
            </p:extLst>
          </p:nvPr>
        </p:nvGraphicFramePr>
        <p:xfrm>
          <a:off x="9427818" y="1521466"/>
          <a:ext cx="2607431" cy="124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1781259" imgH="847910" progId="ISISServer">
                  <p:embed/>
                </p:oleObj>
              </mc:Choice>
              <mc:Fallback>
                <p:oleObj name="MDLDrawObject Class" r:id="rId6" imgW="1781259" imgH="847910" progId="ISISServer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818" y="1521466"/>
                        <a:ext cx="2607431" cy="1240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979380"/>
              </p:ext>
            </p:extLst>
          </p:nvPr>
        </p:nvGraphicFramePr>
        <p:xfrm>
          <a:off x="7640936" y="1137123"/>
          <a:ext cx="1947183" cy="19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8" imgW="1609881" imgH="1600243" progId="ISISServer">
                  <p:embed/>
                </p:oleObj>
              </mc:Choice>
              <mc:Fallback>
                <p:oleObj name="MDLDrawObject Class" r:id="rId8" imgW="1609881" imgH="1600243" progId="ISISServer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936" y="1137123"/>
                        <a:ext cx="1947183" cy="1935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8"/>
          <p:cNvSpPr txBox="1">
            <a:spLocks/>
          </p:cNvSpPr>
          <p:nvPr/>
        </p:nvSpPr>
        <p:spPr>
          <a:xfrm>
            <a:off x="1360718" y="89608"/>
            <a:ext cx="9470571" cy="8556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sz="2800" b="1" dirty="0" err="1">
                <a:solidFill>
                  <a:srgbClr val="FF0000"/>
                </a:solidFill>
                <a:ea typeface="Calibri"/>
                <a:cs typeface="Times New Roman"/>
              </a:rPr>
              <a:t>Віртуальна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a typeface="Calibri"/>
                <a:cs typeface="Times New Roman"/>
              </a:rPr>
              <a:t>бібліотека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a typeface="Calibri"/>
                <a:cs typeface="Times New Roman"/>
              </a:rPr>
              <a:t>потенційних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a typeface="Calibri"/>
                <a:cs typeface="Times New Roman"/>
              </a:rPr>
              <a:t>сполук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sz="2800" b="1" dirty="0" err="1">
                <a:solidFill>
                  <a:srgbClr val="FF0000"/>
                </a:solidFill>
                <a:ea typeface="Calibri"/>
                <a:cs typeface="Times New Roman"/>
              </a:rPr>
              <a:t>протизапальної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uk-UA" sz="2800" b="1" dirty="0">
                <a:solidFill>
                  <a:srgbClr val="FF0000"/>
                </a:solidFill>
                <a:ea typeface="Calibri"/>
                <a:cs typeface="Times New Roman"/>
              </a:rPr>
              <a:t>дії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655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1985"/>
              </p:ext>
            </p:extLst>
          </p:nvPr>
        </p:nvGraphicFramePr>
        <p:xfrm>
          <a:off x="390242" y="2357218"/>
          <a:ext cx="3196771" cy="103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0" imgW="2724030" imgH="876314" progId="ISISServer">
                  <p:embed/>
                </p:oleObj>
              </mc:Choice>
              <mc:Fallback>
                <p:oleObj name="MDLDrawObject Class" r:id="rId10" imgW="2724030" imgH="876314" progId="ISISServer">
                  <p:embed/>
                  <p:pic>
                    <p:nvPicPr>
                      <p:cNvPr id="65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42" y="2357218"/>
                        <a:ext cx="3196771" cy="1030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443413" y="3940268"/>
          <a:ext cx="374189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2" imgW="2724030" imgH="876314" progId="ISISServer">
                  <p:embed/>
                </p:oleObj>
              </mc:Choice>
              <mc:Fallback>
                <p:oleObj name="MDLDrawObject Class" r:id="rId12" imgW="2724030" imgH="876314" progId="ISISServer">
                  <p:embed/>
                  <p:pic>
                    <p:nvPicPr>
                      <p:cNvPr id="65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13" y="3940268"/>
                        <a:ext cx="3741898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43709"/>
              </p:ext>
            </p:extLst>
          </p:nvPr>
        </p:nvGraphicFramePr>
        <p:xfrm>
          <a:off x="482103" y="5247637"/>
          <a:ext cx="3296797" cy="105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4" imgW="2733615" imgH="876314" progId="ISISServer">
                  <p:embed/>
                </p:oleObj>
              </mc:Choice>
              <mc:Fallback>
                <p:oleObj name="MDLDrawObject Class" r:id="rId14" imgW="2733615" imgH="876314" progId="ISISServer">
                  <p:embed/>
                  <p:pic>
                    <p:nvPicPr>
                      <p:cNvPr id="65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03" y="5247637"/>
                        <a:ext cx="3296797" cy="1058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15922"/>
              </p:ext>
            </p:extLst>
          </p:nvPr>
        </p:nvGraphicFramePr>
        <p:xfrm>
          <a:off x="7900273" y="3479958"/>
          <a:ext cx="3638403" cy="124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6" imgW="3076755" imgH="933507" progId="ISISServer">
                  <p:embed/>
                </p:oleObj>
              </mc:Choice>
              <mc:Fallback>
                <p:oleObj name="MDLDrawObject Class" r:id="rId16" imgW="3076755" imgH="933507" progId="ISISServer">
                  <p:embed/>
                  <p:pic>
                    <p:nvPicPr>
                      <p:cNvPr id="65555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273" y="3479958"/>
                        <a:ext cx="3638403" cy="1243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65165"/>
              </p:ext>
            </p:extLst>
          </p:nvPr>
        </p:nvGraphicFramePr>
        <p:xfrm>
          <a:off x="4459499" y="3685989"/>
          <a:ext cx="3376750" cy="136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8" imgW="3067170" imgH="1285875" progId="ISISServer">
                  <p:embed/>
                </p:oleObj>
              </mc:Choice>
              <mc:Fallback>
                <p:oleObj name="MDLDrawObject Class" r:id="rId18" imgW="3067170" imgH="1285875" progId="ISISServer">
                  <p:embed/>
                  <p:pic>
                    <p:nvPicPr>
                      <p:cNvPr id="65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499" y="3685989"/>
                        <a:ext cx="3376750" cy="1362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4232400-ACEF-4E19-AA28-E8CAF9B8DEE0}"/>
              </a:ext>
            </a:extLst>
          </p:cNvPr>
          <p:cNvSpPr txBox="1"/>
          <p:nvPr/>
        </p:nvSpPr>
        <p:spPr>
          <a:xfrm>
            <a:off x="7974974" y="3057190"/>
            <a:ext cx="1046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15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27989" y="6248469"/>
            <a:ext cx="1055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4140" y="1807422"/>
            <a:ext cx="94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63650" y="3057189"/>
            <a:ext cx="996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10сполук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35333" y="4975130"/>
            <a:ext cx="1157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24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00274" y="4615497"/>
            <a:ext cx="1399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11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43157" y="6422006"/>
            <a:ext cx="1146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21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350" y="6280994"/>
            <a:ext cx="1146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21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574766" y="4885513"/>
            <a:ext cx="1606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11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557351" y="3512412"/>
            <a:ext cx="1606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11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сполук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87" y="1602409"/>
            <a:ext cx="2568693" cy="19536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9715336" y="741121"/>
            <a:ext cx="1863635" cy="666069"/>
          </a:xfrm>
          <a:prstGeom prst="roundRect">
            <a:avLst>
              <a:gd name="adj" fmla="val 16667"/>
            </a:avLst>
          </a:prstGeom>
          <a:solidFill>
            <a:srgbClr val="0070C0">
              <a:alpha val="9000"/>
            </a:srgbClr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</a:rPr>
              <a:t> груп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</a:rPr>
              <a:t>сполук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5908" name="Picture 37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29641" y="5246710"/>
            <a:ext cx="3035113" cy="1235789"/>
          </a:xfrm>
          <a:prstGeom prst="rect">
            <a:avLst/>
          </a:prstGeom>
          <a:noFill/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1B4FAFF-269D-455A-B85A-1DC48A815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65041"/>
              </p:ext>
            </p:extLst>
          </p:nvPr>
        </p:nvGraphicFramePr>
        <p:xfrm>
          <a:off x="7878643" y="4844051"/>
          <a:ext cx="3035113" cy="141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3" imgW="1781259" imgH="828718" progId="ISISServer">
                  <p:embed/>
                </p:oleObj>
              </mc:Choice>
              <mc:Fallback>
                <p:oleObj name="MDLDrawObject Class" r:id="rId23" imgW="1781259" imgH="828718" progId="ISISServer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1B4FAFF-269D-455A-B85A-1DC48A815C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643" y="4844051"/>
                        <a:ext cx="3035113" cy="1412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6722</TotalTime>
  <Words>5145</Words>
  <Application>Microsoft Office PowerPoint</Application>
  <PresentationFormat>Широкоэкранный</PresentationFormat>
  <Paragraphs>1455</Paragraphs>
  <Slides>39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Cambria Math</vt:lpstr>
      <vt:lpstr>Century Schoolbook</vt:lpstr>
      <vt:lpstr>Roboto</vt:lpstr>
      <vt:lpstr>Times New Roman</vt:lpstr>
      <vt:lpstr>Тема Office</vt:lpstr>
      <vt:lpstr>MDLDrawObject Class</vt:lpstr>
      <vt:lpstr>ISIS/Draw Sketch</vt:lpstr>
      <vt:lpstr>ChemDraw.Document.6.0</vt:lpstr>
      <vt:lpstr>Equation.3</vt:lpstr>
      <vt:lpstr> Харківський національний медичний університет Кафедра медичної та біоорганічної хімії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Докінгові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охорони здоров’я України Національний фармацевтичний університет Харківський національний медичний університет</dc:title>
  <dc:creator>andrysha_1999@mail.ru</dc:creator>
  <cp:lastModifiedBy>Андрей Чаленко</cp:lastModifiedBy>
  <cp:revision>500</cp:revision>
  <cp:lastPrinted>2020-09-22T15:58:24Z</cp:lastPrinted>
  <dcterms:created xsi:type="dcterms:W3CDTF">2019-04-08T18:01:29Z</dcterms:created>
  <dcterms:modified xsi:type="dcterms:W3CDTF">2021-05-27T15:30:28Z</dcterms:modified>
</cp:coreProperties>
</file>