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76" r:id="rId13"/>
    <p:sldId id="277" r:id="rId14"/>
    <p:sldId id="266" r:id="rId15"/>
    <p:sldId id="270" r:id="rId16"/>
    <p:sldId id="267" r:id="rId17"/>
    <p:sldId id="271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F7A4DD-22D7-45E9-9DE3-90B47470FCC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2D2DFC-7FA5-44CC-B496-ACC32783EDD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689626" y="162210"/>
            <a:ext cx="8785225" cy="503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400"/>
              </a:spcBef>
            </a:pPr>
            <a:endParaRPr lang="uk-UA" altLang="ru-RU" sz="1600" b="1" i="1" dirty="0">
              <a:solidFill>
                <a:srgbClr val="C0504D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>
              <a:lnSpc>
                <a:spcPct val="150000"/>
              </a:lnSpc>
              <a:spcBef>
                <a:spcPts val="1400"/>
              </a:spcBef>
            </a:pPr>
            <a:r>
              <a:rPr lang="uk-UA" altLang="ru-RU" sz="1600" b="1" i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ХАРКІВСЬКИЙ НАЦІОНАЛЬНИЙ МЕДИЧНИЙ УНІВЕРСИТЕТ</a:t>
            </a:r>
            <a:br>
              <a:rPr lang="uk-UA" altLang="ru-RU" sz="1600" b="1" i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uk-UA" altLang="ru-RU" sz="1600" b="1" i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КАФЕДРА МЕДИЧНОЇ ТА БІООРГАНІЧНОЇ ХІМІЇ</a:t>
            </a:r>
            <a:br>
              <a:rPr lang="uk-UA" altLang="ru-RU" sz="1600" b="1" i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</a:br>
            <a:br>
              <a:rPr lang="uk-UA" altLang="ru-RU" sz="1600" b="1" i="1" dirty="0">
                <a:solidFill>
                  <a:schemeClr val="tx2"/>
                </a:solidFill>
                <a:cs typeface="Arial" pitchFamily="34" charset="0"/>
              </a:rPr>
            </a:br>
            <a:r>
              <a:rPr lang="uk-UA" altLang="ru-RU" sz="2400" b="1" i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Науковий семінар, </a:t>
            </a:r>
            <a:br>
              <a:rPr lang="ru-RU" altLang="ru-RU" sz="2400" b="1" i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ru-RU" sz="2400" dirty="0" err="1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присвячений</a:t>
            </a:r>
            <a:r>
              <a:rPr lang="ru-RU" altLang="ru-RU" sz="24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 Дню </a:t>
            </a:r>
            <a:r>
              <a:rPr lang="ru-RU" altLang="ru-RU" sz="2400" dirty="0" err="1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Дарвіна</a:t>
            </a:r>
            <a:r>
              <a:rPr lang="ru-RU" altLang="ru-RU" sz="24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(</a:t>
            </a:r>
            <a:r>
              <a:rPr lang="ru-RU" altLang="ru-RU" sz="2400" dirty="0" err="1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Міжнародному</a:t>
            </a:r>
            <a:r>
              <a:rPr lang="ru-RU" altLang="ru-RU" sz="24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 дню науки та </a:t>
            </a:r>
            <a:r>
              <a:rPr lang="ru-RU" altLang="ru-RU" sz="2400" dirty="0" err="1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гуманізму</a:t>
            </a:r>
            <a:r>
              <a:rPr lang="ru-RU" altLang="ru-RU" sz="2400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  <a:t>)</a:t>
            </a:r>
            <a:br>
              <a:rPr lang="ru-RU" altLang="ru-RU" sz="1600" b="1" i="1" dirty="0">
                <a:solidFill>
                  <a:schemeClr val="tx2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altLang="ru-RU" sz="4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Недопустимість</a:t>
            </a:r>
            <a:r>
              <a:rPr lang="ru-RU" altLang="ru-RU" sz="4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академічної</a:t>
            </a:r>
            <a:r>
              <a:rPr lang="ru-RU" altLang="ru-RU" sz="4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недоброчесност</a:t>
            </a:r>
            <a:r>
              <a:rPr lang="uk-UA" altLang="ru-RU" sz="40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у науці та освіті </a:t>
            </a:r>
            <a:endParaRPr lang="en-US" altLang="ru-RU" sz="40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28" y="78582"/>
            <a:ext cx="1700213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7136" y="78582"/>
            <a:ext cx="161925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5519738" y="5852151"/>
            <a:ext cx="2506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лютого 2021 р.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57195" y="5107607"/>
            <a:ext cx="3034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tx2"/>
                </a:solidFill>
                <a:latin typeface="Georgia" panose="02040502050405020303" pitchFamily="18" charset="0"/>
              </a:rPr>
              <a:t>Доповідач</a:t>
            </a:r>
          </a:p>
          <a:p>
            <a:r>
              <a:rPr lang="uk-UA" sz="2400" dirty="0">
                <a:solidFill>
                  <a:schemeClr val="tx2"/>
                </a:solidFill>
                <a:latin typeface="Georgia" panose="02040502050405020303" pitchFamily="18" charset="0"/>
              </a:rPr>
              <a:t>доц. </a:t>
            </a:r>
            <a:r>
              <a:rPr lang="uk-UA" sz="2400" dirty="0" err="1">
                <a:solidFill>
                  <a:schemeClr val="tx2"/>
                </a:solidFill>
                <a:latin typeface="Georgia" panose="02040502050405020303" pitchFamily="18" charset="0"/>
              </a:rPr>
              <a:t>Петюніна</a:t>
            </a:r>
            <a:r>
              <a:rPr lang="uk-UA" sz="2400" dirty="0">
                <a:solidFill>
                  <a:schemeClr val="tx2"/>
                </a:solidFill>
                <a:latin typeface="Georgia" panose="02040502050405020303" pitchFamily="18" charset="0"/>
              </a:rPr>
              <a:t> В.М</a:t>
            </a:r>
            <a:r>
              <a:rPr lang="uk-UA" dirty="0">
                <a:solidFill>
                  <a:schemeClr val="tx2"/>
                </a:solidFill>
                <a:latin typeface="Georgia" panose="02040502050405020303" pitchFamily="18" charset="0"/>
              </a:rPr>
              <a:t>. </a:t>
            </a:r>
            <a:endParaRPr lang="ru-RU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82238" y="6217275"/>
            <a:ext cx="10775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 alt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298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47" y="0"/>
            <a:ext cx="6096000" cy="65570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поширення плагіату в студентському середовищі</a:t>
            </a:r>
            <a:endParaRPr lang="ru-R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·Необхідність виконання великої кількості письмових робіт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практичного застосування результатів робіт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· 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розуміння мети і необхідності виконання</a:t>
            </a:r>
            <a:r>
              <a:rPr lang="ru-RU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письмових робіт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· Ставлення викладачів до плагіату (нейтральне або відверте  потурання)</a:t>
            </a: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Відсутність чітких та універсальних форм оцінки оригінальності письмової роботи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uk-UA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u-RU" dirty="0"/>
          </a:p>
        </p:txBody>
      </p:sp>
      <p:pic>
        <p:nvPicPr>
          <p:cNvPr id="5122" name="Picture 2" descr="Исследование: 75% работ беларуских студентов − плагиат | Helpful Tips |  Your tomo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47" y="874059"/>
            <a:ext cx="5760991" cy="461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32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2789" y="1720016"/>
            <a:ext cx="11129211" cy="5171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uk-UA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Причини поширення плагіату в науково – освітньому просторі</a:t>
            </a:r>
            <a:r>
              <a:rPr lang="ru-RU" sz="2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сформованість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правового  поля у цій сфері·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лабка вкоріненість етичних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«Багаті» традиції негативних практик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Недостатні технічні можливості різних       навчальних    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закладів для виявлення плагіату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Безкарність проявів академічної не доброчесності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Незбалансованість навчальних програм і навантажень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Застарілість змісту і методів навчання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Слабка вмотивованість до навчання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/>
          </a:p>
        </p:txBody>
      </p:sp>
      <p:pic>
        <p:nvPicPr>
          <p:cNvPr id="6146" name="Picture 2" descr="Перевірити наукову статтю на унікальність (плагіа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21" y="0"/>
            <a:ext cx="4800600" cy="149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9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6863" y="110401"/>
            <a:ext cx="11227441" cy="625455"/>
          </a:xfrm>
        </p:spPr>
        <p:txBody>
          <a:bodyPr/>
          <a:lstStyle/>
          <a:p>
            <a:r>
              <a:rPr lang="ru-RU" sz="2400" b="1" dirty="0" err="1"/>
              <a:t>Ставлення</a:t>
            </a:r>
            <a:r>
              <a:rPr lang="ru-RU" sz="2400" b="1" dirty="0"/>
              <a:t> </a:t>
            </a:r>
            <a:r>
              <a:rPr lang="ru-RU" sz="2400" b="1" dirty="0" err="1"/>
              <a:t>викладачів</a:t>
            </a:r>
            <a:r>
              <a:rPr lang="ru-RU" sz="2400" b="1" dirty="0"/>
              <a:t> до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плагіату</a:t>
            </a:r>
            <a:r>
              <a:rPr lang="ru-RU" sz="2400" b="1" dirty="0"/>
              <a:t>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521602"/>
            <a:ext cx="11759252" cy="51615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0800000" flipV="1">
            <a:off x="112542" y="5634853"/>
            <a:ext cx="12079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Джерело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Академічна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культура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українського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студентства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[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Електронний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ресурс] //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Східноукраїнський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Фонд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соціальних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 – Режим доступу: http://fond.sociology.kharkov.ua/images/docs/academ_cult/material.pdf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6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735" y="0"/>
            <a:ext cx="9404723" cy="534572"/>
          </a:xfrm>
        </p:spPr>
        <p:txBody>
          <a:bodyPr/>
          <a:lstStyle/>
          <a:p>
            <a:r>
              <a:rPr lang="ru-RU" sz="2400" b="1" dirty="0" err="1"/>
              <a:t>Ставлення</a:t>
            </a:r>
            <a:r>
              <a:rPr lang="ru-RU" sz="2400" b="1" dirty="0"/>
              <a:t> </a:t>
            </a:r>
            <a:r>
              <a:rPr lang="ru-RU" sz="2400" b="1" dirty="0" err="1"/>
              <a:t>студентів</a:t>
            </a:r>
            <a:r>
              <a:rPr lang="ru-RU" sz="2400" b="1" dirty="0"/>
              <a:t> до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плагіату</a:t>
            </a:r>
            <a:r>
              <a:rPr lang="ru-RU" sz="2400" b="1" dirty="0"/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534572"/>
            <a:ext cx="12056012" cy="52472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8474" y="5781821"/>
            <a:ext cx="120935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Джерело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Академічна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культура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українського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студентства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[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Електронний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ресурс] //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Східноукраїнський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Фонд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соціальних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. – Режим доступу: http://fond.sociology.kharkov.ua/images/docs/academ_cult/material.pdf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64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306" y="94130"/>
            <a:ext cx="9049870" cy="643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32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заходів в боротьбі з плагіатом у науці і </a:t>
            </a:r>
            <a:r>
              <a:rPr lang="uk-UA" sz="28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освіті</a:t>
            </a:r>
            <a:endParaRPr lang="uk-UA" sz="2800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uk-UA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Профілактичні заходи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Інститут модернізації змісту освіти при МОН України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розробив і  запровадив для  перших курсів ЗВО навчальний курс «академічна доброчесність»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коректного цитування, оформлення посилань, складання списку використаних джерел.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підвищить обізнаність студентів і цій сфері, сформує у них нетерпимість до проявів академічної не доброчесності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76" y="3671047"/>
            <a:ext cx="2711824" cy="26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4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6388" y="484162"/>
            <a:ext cx="6096000" cy="640136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Практикувати </a:t>
            </a:r>
            <a:r>
              <a:rPr lang="uk-UA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передзахисне</a:t>
            </a: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оприлюднення дисертацій,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магістерських робіт, відгуків офіційних опонентів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МОН України « Про оприлюднення дисертацій та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відгуків офіційних опонентів» №758 від 12. 07. 2015 р .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3" y="908584"/>
            <a:ext cx="4847632" cy="55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83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6586" y="1491954"/>
            <a:ext cx="6286500" cy="398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Створення правових основ для невідворотності покарання для недоброчесних викладачів і умов оскарження звинувачень 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доброчесності.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Створення національного 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репозитарію</a:t>
            </a: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Эксперты «Диссернета» нашли плагиат в 500 научных изданиях МВД РФ | Общая 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809"/>
            <a:ext cx="5905500" cy="273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3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2747" y="3234652"/>
            <a:ext cx="5966506" cy="1031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Дякую за увагу!!!</a:t>
            </a:r>
            <a:endParaRPr lang="ru-RU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58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0638" y="370805"/>
            <a:ext cx="7645374" cy="5719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Академічна доброчесність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«сукупність етичних принципів та визначених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 правил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якими мають керуватися учасники освітнього процесу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час навчання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викладання та провадження наукової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творчої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метою забезпечення довіри до результатів навчання  та наукових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творчих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досягнень»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 « Про освіту»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(№ 2145-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VIII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05. 09. 2017 р.)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флаг и герб Украины с колосками маками и калиной PNG | Art shop, Art,  Embroidery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494" y="-435162"/>
            <a:ext cx="4329955" cy="692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6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9940" y="445257"/>
            <a:ext cx="7732059" cy="5242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Види порушень академічної  доброчесності: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Академічний плагіат – оприлюднення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 або повністю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наукових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творчих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результатів, отриманих іншими особами, як результат власного дослідження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творчості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та/або відтворення опублікованих текстів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оприлюднення творів мистецтва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інших авторів без зазначення авторства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237"/>
            <a:ext cx="4102195" cy="39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3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0159"/>
            <a:ext cx="7288305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Самоплагіат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оприлюднення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частково або повністю) власних раніше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опублікованих наукових результатів як нових наукових результатів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 « Про освіту», </a:t>
            </a:r>
            <a:r>
              <a:rPr lang="uk-UA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42,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305" y="464177"/>
            <a:ext cx="4891062" cy="56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6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0420" y="0"/>
            <a:ext cx="7270974" cy="694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36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Масштаби явища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 тис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власників наукових ступенів від 15 до 40 тисяч отримали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 неправомірно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·Від 5% до 80% дисертаційних робіт містять плагіат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Плагіат практикують 93% студентів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· 50%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дисертацій не відповідають стандартам академічної якості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Дипломована 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псевдоосвіта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або суперечності перехідного періоду у сфері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вищої освіти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</a:p>
          <a:p>
            <a:pPr>
              <a:spcAft>
                <a:spcPts val="600"/>
              </a:spcAft>
            </a:pPr>
            <a:endParaRPr lang="uk-UA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Дзеркало тижня, №6, 2006.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9" y="167269"/>
            <a:ext cx="4092498" cy="27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0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858" y="1674187"/>
            <a:ext cx="6836071" cy="505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Матеріальні збитки</a:t>
            </a:r>
            <a:r>
              <a:rPr lang="en-US" sz="4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млрд грн. щороку Україна доплачує плагіаторам, які неправомірно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отримали наукові ступені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13" y="2295776"/>
            <a:ext cx="4356486" cy="24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0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5670" y="1784639"/>
            <a:ext cx="6266330" cy="310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0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 на гуманітарну безпеку країни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· зниження якості освіти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· імітація наукової діяльності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· розмивання етичних засад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долеть плагиат. Миссия невыполним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7" y="147918"/>
            <a:ext cx="5544549" cy="637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9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0242" y="1001818"/>
            <a:ext cx="9051758" cy="6308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uk-UA" sz="32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Найпоширеніші  форми плагіату          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·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Списування наукових робіт з інтернету без бібліографічних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посилань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75% викладачів і 60% студентів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·Привласнення робіт однокурсників або випускників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(41% викладачів і 39% студентів)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·Придбання курсових, дипломних робіт і навіть дисертацій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у приватних компаній, науково-викладацького складу або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інших студентів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Опитування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показали,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з 25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придбали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дипломні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endParaRPr lang="uk-UA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Академічна культура українського студентства : основні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чинники формування та розвитку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Електронний ресурс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]/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637665" algn="l"/>
              </a:tabLst>
            </a:pPr>
            <a:r>
              <a:rPr lang="uk-UA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Східно-український Фонд соціал</a:t>
            </a:r>
            <a:r>
              <a:rPr lang="uk-UA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ьних досліджень</a:t>
            </a: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ru-RU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63766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ак проверить текст на плагиат: программы и онлайн-платфор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3" y="1639492"/>
            <a:ext cx="3740484" cy="448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85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373" y="-1"/>
            <a:ext cx="10135620" cy="1078173"/>
          </a:xfrm>
        </p:spPr>
        <p:txBody>
          <a:bodyPr/>
          <a:lstStyle/>
          <a:p>
            <a:r>
              <a:rPr lang="ru-RU" sz="2400" b="1" dirty="0"/>
              <a:t>Практика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плагіату</a:t>
            </a:r>
            <a:r>
              <a:rPr lang="ru-RU" sz="2400" b="1" dirty="0"/>
              <a:t> в </a:t>
            </a:r>
            <a:r>
              <a:rPr lang="ru-RU" sz="2400" b="1" dirty="0" err="1"/>
              <a:t>студентському</a:t>
            </a:r>
            <a:r>
              <a:rPr lang="ru-RU" sz="2400" b="1" dirty="0"/>
              <a:t> </a:t>
            </a:r>
            <a:r>
              <a:rPr lang="ru-RU" sz="2400" b="1" dirty="0" err="1"/>
              <a:t>навчанні</a:t>
            </a:r>
            <a:r>
              <a:rPr lang="ru-RU" sz="2400" b="1" dirty="0"/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4592" y="539086"/>
            <a:ext cx="12037325" cy="5486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5168" y="5934670"/>
            <a:ext cx="10918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Джерело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Академічна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культура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українського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студентства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[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Електронний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ресурс] //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Східноукраїнський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Фонд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соціальних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. – Режим доступу: http://fond.sociology.kharkov.ua/images/docs/academ_cult/material.pd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0824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1095</TotalTime>
  <Words>807</Words>
  <Application>Microsoft Office PowerPoint</Application>
  <PresentationFormat>Широкоэкранный</PresentationFormat>
  <Paragraphs>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Практика використання плагіату в студентському навчанні </vt:lpstr>
      <vt:lpstr>Презентация PowerPoint</vt:lpstr>
      <vt:lpstr>Презентация PowerPoint</vt:lpstr>
      <vt:lpstr>Ставлення викладачів до використання плагіату </vt:lpstr>
      <vt:lpstr>Ставлення студентів до використання плагіату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Лариса Лукьянова</cp:lastModifiedBy>
  <cp:revision>41</cp:revision>
  <cp:lastPrinted>2021-03-09T13:23:14Z</cp:lastPrinted>
  <dcterms:created xsi:type="dcterms:W3CDTF">2021-02-22T10:57:03Z</dcterms:created>
  <dcterms:modified xsi:type="dcterms:W3CDTF">2021-03-10T12:19:20Z</dcterms:modified>
</cp:coreProperties>
</file>