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8"/>
  </p:notesMasterIdLst>
  <p:sldIdLst>
    <p:sldId id="314" r:id="rId2"/>
    <p:sldId id="414" r:id="rId3"/>
    <p:sldId id="413" r:id="rId4"/>
    <p:sldId id="476" r:id="rId5"/>
    <p:sldId id="477" r:id="rId6"/>
    <p:sldId id="482" r:id="rId7"/>
    <p:sldId id="478" r:id="rId8"/>
    <p:sldId id="479" r:id="rId9"/>
    <p:sldId id="470" r:id="rId10"/>
    <p:sldId id="471" r:id="rId11"/>
    <p:sldId id="472" r:id="rId12"/>
    <p:sldId id="475" r:id="rId13"/>
    <p:sldId id="473" r:id="rId14"/>
    <p:sldId id="480" r:id="rId15"/>
    <p:sldId id="481" r:id="rId16"/>
    <p:sldId id="474" r:id="rId17"/>
    <p:sldId id="484" r:id="rId18"/>
    <p:sldId id="417" r:id="rId19"/>
    <p:sldId id="454" r:id="rId20"/>
    <p:sldId id="418" r:id="rId21"/>
    <p:sldId id="419" r:id="rId22"/>
    <p:sldId id="421" r:id="rId23"/>
    <p:sldId id="416" r:id="rId24"/>
    <p:sldId id="492" r:id="rId25"/>
    <p:sldId id="457" r:id="rId26"/>
    <p:sldId id="422" r:id="rId27"/>
    <p:sldId id="485" r:id="rId28"/>
    <p:sldId id="411" r:id="rId29"/>
    <p:sldId id="357" r:id="rId30"/>
    <p:sldId id="348" r:id="rId31"/>
    <p:sldId id="515" r:id="rId32"/>
    <p:sldId id="349" r:id="rId33"/>
    <p:sldId id="350" r:id="rId34"/>
    <p:sldId id="374" r:id="rId35"/>
    <p:sldId id="429" r:id="rId36"/>
    <p:sldId id="375" r:id="rId37"/>
    <p:sldId id="412" r:id="rId38"/>
    <p:sldId id="353" r:id="rId39"/>
    <p:sldId id="355" r:id="rId40"/>
    <p:sldId id="356" r:id="rId41"/>
    <p:sldId id="425" r:id="rId42"/>
    <p:sldId id="354" r:id="rId43"/>
    <p:sldId id="427" r:id="rId44"/>
    <p:sldId id="426" r:id="rId45"/>
    <p:sldId id="352" r:id="rId46"/>
    <p:sldId id="486" r:id="rId47"/>
    <p:sldId id="461" r:id="rId48"/>
    <p:sldId id="462" r:id="rId49"/>
    <p:sldId id="449" r:id="rId50"/>
    <p:sldId id="448" r:id="rId51"/>
    <p:sldId id="445" r:id="rId52"/>
    <p:sldId id="501" r:id="rId53"/>
    <p:sldId id="446" r:id="rId54"/>
    <p:sldId id="502" r:id="rId55"/>
    <p:sldId id="444" r:id="rId56"/>
    <p:sldId id="503" r:id="rId57"/>
    <p:sldId id="328" r:id="rId58"/>
    <p:sldId id="491" r:id="rId59"/>
    <p:sldId id="487" r:id="rId60"/>
    <p:sldId id="493" r:id="rId61"/>
    <p:sldId id="494" r:id="rId62"/>
    <p:sldId id="359" r:id="rId63"/>
    <p:sldId id="489" r:id="rId64"/>
    <p:sldId id="289" r:id="rId65"/>
    <p:sldId id="291" r:id="rId66"/>
    <p:sldId id="325" r:id="rId67"/>
    <p:sldId id="286" r:id="rId68"/>
    <p:sldId id="496" r:id="rId69"/>
    <p:sldId id="497" r:id="rId70"/>
    <p:sldId id="504" r:id="rId71"/>
    <p:sldId id="505" r:id="rId72"/>
    <p:sldId id="295" r:id="rId73"/>
    <p:sldId id="498" r:id="rId74"/>
    <p:sldId id="467" r:id="rId75"/>
    <p:sldId id="468" r:id="rId76"/>
    <p:sldId id="511" r:id="rId77"/>
    <p:sldId id="512" r:id="rId78"/>
    <p:sldId id="466" r:id="rId79"/>
    <p:sldId id="469" r:id="rId80"/>
    <p:sldId id="507" r:id="rId81"/>
    <p:sldId id="508" r:id="rId82"/>
    <p:sldId id="513" r:id="rId83"/>
    <p:sldId id="443" r:id="rId84"/>
    <p:sldId id="442" r:id="rId85"/>
    <p:sldId id="458" r:id="rId86"/>
    <p:sldId id="459" r:id="rId87"/>
    <p:sldId id="514" r:id="rId88"/>
    <p:sldId id="460" r:id="rId89"/>
    <p:sldId id="499" r:id="rId90"/>
    <p:sldId id="500" r:id="rId91"/>
    <p:sldId id="464" r:id="rId92"/>
    <p:sldId id="510" r:id="rId93"/>
    <p:sldId id="463" r:id="rId94"/>
    <p:sldId id="465" r:id="rId95"/>
    <p:sldId id="441" r:id="rId96"/>
    <p:sldId id="331" r:id="rId97"/>
  </p:sldIdLst>
  <p:sldSz cx="9144000" cy="6858000" type="screen4x3"/>
  <p:notesSz cx="6858000" cy="9144000"/>
  <p:defaultTextStyle>
    <a:defPPr>
      <a:defRPr lang="ru-RU"/>
    </a:defPPr>
    <a:lvl1pPr algn="l" rtl="0" fontAlgn="base">
      <a:spcBef>
        <a:spcPct val="0"/>
      </a:spcBef>
      <a:spcAft>
        <a:spcPct val="0"/>
      </a:spcAft>
      <a:defRPr sz="1600" kern="1200">
        <a:solidFill>
          <a:schemeClr val="tx1"/>
        </a:solidFill>
        <a:latin typeface="Arial" charset="0"/>
        <a:ea typeface="+mn-ea"/>
        <a:cs typeface="+mn-cs"/>
      </a:defRPr>
    </a:lvl1pPr>
    <a:lvl2pPr marL="457200" algn="l" rtl="0" fontAlgn="base">
      <a:spcBef>
        <a:spcPct val="0"/>
      </a:spcBef>
      <a:spcAft>
        <a:spcPct val="0"/>
      </a:spcAft>
      <a:defRPr sz="1600" kern="1200">
        <a:solidFill>
          <a:schemeClr val="tx1"/>
        </a:solidFill>
        <a:latin typeface="Arial" charset="0"/>
        <a:ea typeface="+mn-ea"/>
        <a:cs typeface="+mn-cs"/>
      </a:defRPr>
    </a:lvl2pPr>
    <a:lvl3pPr marL="914400" algn="l" rtl="0" fontAlgn="base">
      <a:spcBef>
        <a:spcPct val="0"/>
      </a:spcBef>
      <a:spcAft>
        <a:spcPct val="0"/>
      </a:spcAft>
      <a:defRPr sz="1600" kern="1200">
        <a:solidFill>
          <a:schemeClr val="tx1"/>
        </a:solidFill>
        <a:latin typeface="Arial" charset="0"/>
        <a:ea typeface="+mn-ea"/>
        <a:cs typeface="+mn-cs"/>
      </a:defRPr>
    </a:lvl3pPr>
    <a:lvl4pPr marL="1371600" algn="l" rtl="0" fontAlgn="base">
      <a:spcBef>
        <a:spcPct val="0"/>
      </a:spcBef>
      <a:spcAft>
        <a:spcPct val="0"/>
      </a:spcAft>
      <a:defRPr sz="1600" kern="1200">
        <a:solidFill>
          <a:schemeClr val="tx1"/>
        </a:solidFill>
        <a:latin typeface="Arial" charset="0"/>
        <a:ea typeface="+mn-ea"/>
        <a:cs typeface="+mn-cs"/>
      </a:defRPr>
    </a:lvl4pPr>
    <a:lvl5pPr marL="1828800" algn="l" rtl="0" fontAlgn="base">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0000"/>
    <a:srgbClr val="0033CC"/>
    <a:srgbClr val="FFFF00"/>
    <a:srgbClr val="FC600A"/>
    <a:srgbClr val="CCECFF"/>
    <a:srgbClr val="5F5F5F"/>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39" autoAdjust="0"/>
    <p:restoredTop sz="94660"/>
  </p:normalViewPr>
  <p:slideViewPr>
    <p:cSldViewPr>
      <p:cViewPr>
        <p:scale>
          <a:sx n="55" d="100"/>
          <a:sy n="55" d="100"/>
        </p:scale>
        <p:origin x="-1328" y="-48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ru-RU"/>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ru-RU"/>
          </a:p>
        </p:txBody>
      </p:sp>
      <p:sp>
        <p:nvSpPr>
          <p:cNvPr id="163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ru-RU"/>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C2103097-7B44-462A-BA2F-746EB4C5A016}" type="slidenum">
              <a:rPr lang="ru-RU"/>
              <a:pPr>
                <a:defRPr/>
              </a:pPr>
              <a:t>‹#›</a:t>
            </a:fld>
            <a:endParaRPr lang="ru-RU"/>
          </a:p>
        </p:txBody>
      </p:sp>
    </p:spTree>
    <p:extLst>
      <p:ext uri="{BB962C8B-B14F-4D97-AF65-F5344CB8AC3E}">
        <p14:creationId xmlns:p14="http://schemas.microsoft.com/office/powerpoint/2010/main" val="15572582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7"/>
          <p:cNvSpPr>
            <a:spLocks noGrp="1" noChangeArrowheads="1"/>
          </p:cNvSpPr>
          <p:nvPr>
            <p:ph type="sldNum" sz="quarter" idx="5"/>
          </p:nvPr>
        </p:nvSpPr>
        <p:spPr>
          <a:noFill/>
          <a:ln>
            <a:miter lim="800000"/>
            <a:headEnd/>
            <a:tailEnd/>
          </a:ln>
        </p:spPr>
        <p:txBody>
          <a:bodyPr/>
          <a:lstStyle/>
          <a:p>
            <a:fld id="{4B7264A7-91D9-4704-9C68-34156EEDB8E0}" type="slidenum">
              <a:rPr lang="ru-RU" altLang="ru-RU" smtClean="0"/>
              <a:pPr/>
              <a:t>67</a:t>
            </a:fld>
            <a:endParaRPr lang="ru-RU" altLang="ru-RU" smtClean="0"/>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p:spPr>
        <p:txBody>
          <a:bodyPr/>
          <a:lstStyle/>
          <a:p>
            <a:pPr eaLnBrk="1" hangingPunct="1"/>
            <a:endParaRPr lang="ru-RU" alt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AA75C48-F199-49E4-85D4-528266BBAEDF}"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319DC9D3-92B9-4343-B915-C318D96F5151}"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E05DD4C-0179-418B-9CBD-34328544E4B3}"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BF8D73A0-24AC-4766-9866-ADD7FA0C3182}"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F31882E-BFF7-4D7C-8D6F-7DD70F16F584}"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1CE94FC7-1A00-4EE1-9183-B2B4303EB88A}"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D17D876-64E6-4FE2-BD0F-90237C108B89}"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EABB960A-3AE8-44FB-9EEB-1FC1C8E45C12}"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76FC75AF-CEDA-4056-A2E1-610DEBA4F61B}"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F7CCECAE-7376-4329-B98D-A0B86C7E02A0}"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6DEAFB19-6E68-4AC6-9E8F-B006A4A6D3BC}"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C0138228-0F1A-4E8D-9B68-AB6401134C8D}"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D1F5047E-7433-48F3-AFA1-1E996629FEC3}"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96CA83FC-5ED0-43D6-80E6-B96554A9D8B3}"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CCECFF"/>
            </a:gs>
            <a:gs pos="100000">
              <a:srgbClr val="5E6D76"/>
            </a:gs>
          </a:gsLst>
          <a:lin ang="2700000" scaled="1"/>
        </a:grad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8499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vl1pPr>
          </a:lstStyle>
          <a:p>
            <a:pPr>
              <a:defRPr/>
            </a:pPr>
            <a:fld id="{848233FC-AF80-4665-8184-02C4D46BAB87}"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radikal.ru/" TargetMode="Externa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www.radikal.ru/" TargetMode="External"/><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www.radikal.ru/" TargetMode="Externa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google.com.ua/imgres?q=%D0%B1%D0%B5%D1%85%D1%82%D0%B5%D1%80%D0%B5%D0%B2+%D0%B2%D0%BB%D0%B0%D0%B4%D0%B8%D0%BC%D0%B8%D1%80+%D0%BC%D0%B8%D1%85%D0%B0%D0%B9%D0%BB%D0%BE%D0%B2%D0%B8%D1%87&amp;um=1&amp;hl=ru&amp;sa=N&amp;biw=854&amp;bih=461&amp;tbm=isch&amp;tbnid=8NAPIs-wZylWaM:&amp;imgrefurl=http://www.bekhterev.net/modules/tinyd2/&amp;docid=goJVLNNUMZI0aM&amp;imgurl=http://www.bekhterev.net/files/foto/bekhterev_1911.jpg&amp;w=365&amp;h=536&amp;ei=ub6tTp3vF6SL4gSi8v35Dg&amp;zoom=1&amp;iact=hc&amp;vpx=616&amp;vpy=75&amp;dur=1320&amp;hovh=272&amp;hovw=185&amp;tx=112&amp;ty=159&amp;sig=107590251949785741866&amp;page=1&amp;tbnh=132&amp;tbnw=89&amp;start=0&amp;ndsp=11&amp;ved=1t:429,r:10,s:0"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hyperlink" Target="http://www.google.com.ua/imgres?q=%D0%BF%D0%BD%D0%B5%D0%B2%D0%BC%D0%BE%D1%8D%D0%BD%D1%86%D0%B5%D1%84%D0%B0%D0%BB%D0%BE%D0%B3%D1%80%D0%B0%D1%84%D0%B8%D1%8F&amp;um=1&amp;hl=ru&amp;biw=1368&amp;bih=785&amp;tbm=isch&amp;tbnid=e5ixvrIKkNPp_M:&amp;imgrefurl=http://medicinacom.ru/vyiyavlenie-opuholey-iii-zheludochka.html&amp;docid=4Ge1cGawBeE3RM&amp;imgurl=http://medicinacom.ru/rentgen/img_14.jpeg&amp;w=660&amp;h=715&amp;ei=7mC0TvvGHZTE4gSz4ZHRAw&amp;zoom=1&amp;iact=hc&amp;vpx=450&amp;vpy=414&amp;dur=8775&amp;hovh=234&amp;hovw=216&amp;tx=124&amp;ty=94&amp;sig=112299463584955928973&amp;page=4&amp;tbnh=130&amp;tbnw=120&amp;start=85&amp;ndsp=29&amp;ved=1t:429,r:23,s:85" TargetMode="External"/><Relationship Id="rId7" Type="http://schemas.openxmlformats.org/officeDocument/2006/relationships/image" Target="../media/image59.jpe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jpeg"/><Relationship Id="rId4" Type="http://schemas.openxmlformats.org/officeDocument/2006/relationships/image" Target="../media/image56.jpeg"/><Relationship Id="rId9" Type="http://schemas.openxmlformats.org/officeDocument/2006/relationships/image" Target="../media/image61.jpeg"/></Relationships>
</file>

<file path=ppt/slides/_rels/slide2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jpeg"/><Relationship Id="rId2" Type="http://schemas.openxmlformats.org/officeDocument/2006/relationships/image" Target="../media/image63.jpeg"/><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png"/><Relationship Id="rId10" Type="http://schemas.openxmlformats.org/officeDocument/2006/relationships/image" Target="../media/image70.jpeg"/><Relationship Id="rId4" Type="http://schemas.openxmlformats.org/officeDocument/2006/relationships/image" Target="../media/image65.jpeg"/><Relationship Id="rId9" Type="http://schemas.openxmlformats.org/officeDocument/2006/relationships/hyperlink" Target="http://img12.nnm.ru/4/b/c/9/f/78ec4170f60732f35a50b30ddf4.jpg"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img15.nnm.ru/0/6/f/0/f/8ccd0b0d3c5466a551166940908.jpg"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hyperlink" Target="http://img12.nnm.ru/2/d/2/3/d/f2f9f030489ca9fffea70c595bc.jpg"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slideLayout" Target="../slideLayouts/slideLayout2.xml"/><Relationship Id="rId4" Type="http://schemas.openxmlformats.org/officeDocument/2006/relationships/image" Target="../media/image76.wmf"/></Relationships>
</file>

<file path=ppt/slides/_rels/slide3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image" Target="../media/image80.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slideLayout" Target="../slideLayouts/slideLayout2.xml"/><Relationship Id="rId4" Type="http://schemas.openxmlformats.org/officeDocument/2006/relationships/image" Target="../media/image84.wmf"/></Relationships>
</file>

<file path=ppt/slides/_rels/slide35.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3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hyperlink" Target="http://www.minclinic.ru/cns/cns.html" TargetMode="External"/><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3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 Id="rId4" Type="http://schemas.openxmlformats.org/officeDocument/2006/relationships/image" Target="../media/image94.wmf"/></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hyperlink" Target="http://img12.nnm.ru/5/f/0/c/3/62e5579112366f925438e5cd350.jpg" TargetMode="External"/><Relationship Id="rId7" Type="http://schemas.openxmlformats.org/officeDocument/2006/relationships/image" Target="../media/image9.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hyperlink" Target="http://img12.nnm.ru/b/9/1/f/8/cfd62c12741144b0ccfa13de36f.jpg" TargetMode="External"/><Relationship Id="rId4" Type="http://schemas.openxmlformats.org/officeDocument/2006/relationships/image" Target="../media/image7.jpeg"/><Relationship Id="rId9"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6.w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9.wmf"/><Relationship Id="rId2" Type="http://schemas.openxmlformats.org/officeDocument/2006/relationships/image" Target="../media/image98.wmf"/><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44.xml.rels><?xml version="1.0" encoding="UTF-8" standalone="yes"?>
<Relationships xmlns="http://schemas.openxmlformats.org/package/2006/relationships"><Relationship Id="rId2" Type="http://schemas.openxmlformats.org/officeDocument/2006/relationships/image" Target="../media/image101.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2.xml"/><Relationship Id="rId4" Type="http://schemas.openxmlformats.org/officeDocument/2006/relationships/image" Target="../media/image104.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www.google.com.ua/imgres?q=%D1%8D%D1%8D%D0%B3&amp;um=1&amp;hl=ru&amp;sa=N&amp;biw=795&amp;bih=461&amp;tbm=isch&amp;tbnid=QUswzFkGSEhhyM:&amp;imgrefurl=http://www.lermed101.ru/diag_otdelenie.htm&amp;docid=CX9rghY46WecoM&amp;imgurl=http://www.lermed101.ru/images/foto/diagnostika1.jpg&amp;w=404&amp;h=347&amp;ei=5warTrj-EcKP4gSSj4HrDg&amp;zoom=1&amp;iact=hc&amp;vpx=394&amp;vpy=103&amp;dur=4005&amp;hovh=208&amp;hovw=242&amp;tx=122&amp;ty=103&amp;sig=107590251949785741866&amp;page=2&amp;tbnh=116&amp;tbnw=135&amp;start=7&amp;ndsp=8&amp;ved=1t:429,r:2,s:7" TargetMode="External"/><Relationship Id="rId2" Type="http://schemas.openxmlformats.org/officeDocument/2006/relationships/image" Target="../media/image108.png"/><Relationship Id="rId1" Type="http://schemas.openxmlformats.org/officeDocument/2006/relationships/slideLayout" Target="../slideLayouts/slideLayout7.xml"/><Relationship Id="rId4" Type="http://schemas.openxmlformats.org/officeDocument/2006/relationships/image" Target="../media/image109.jpeg"/></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11.w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7.xml"/><Relationship Id="rId4" Type="http://schemas.openxmlformats.org/officeDocument/2006/relationships/image" Target="../media/image115.png"/></Relationships>
</file>

<file path=ppt/slides/_rels/slide54.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17.w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18.w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7.xml"/><Relationship Id="rId6" Type="http://schemas.openxmlformats.org/officeDocument/2006/relationships/image" Target="../media/image123.png"/><Relationship Id="rId5" Type="http://schemas.openxmlformats.org/officeDocument/2006/relationships/image" Target="../media/image122.jpeg"/><Relationship Id="rId4" Type="http://schemas.openxmlformats.org/officeDocument/2006/relationships/image" Target="../media/image121.jpeg"/></Relationships>
</file>

<file path=ppt/slides/_rels/slide59.xml.rels><?xml version="1.0" encoding="UTF-8" standalone="yes"?>
<Relationships xmlns="http://schemas.openxmlformats.org/package/2006/relationships"><Relationship Id="rId3" Type="http://schemas.openxmlformats.org/officeDocument/2006/relationships/image" Target="../media/image125.wmf"/><Relationship Id="rId2" Type="http://schemas.openxmlformats.org/officeDocument/2006/relationships/image" Target="../media/image124.wmf"/><Relationship Id="rId1" Type="http://schemas.openxmlformats.org/officeDocument/2006/relationships/slideLayout" Target="../slideLayouts/slideLayout2.xml"/><Relationship Id="rId5" Type="http://schemas.openxmlformats.org/officeDocument/2006/relationships/image" Target="../media/image127.jpeg"/><Relationship Id="rId4" Type="http://schemas.openxmlformats.org/officeDocument/2006/relationships/image" Target="../media/image126.wmf"/></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jpeg"/><Relationship Id="rId1" Type="http://schemas.openxmlformats.org/officeDocument/2006/relationships/slideLayout" Target="../slideLayouts/slideLayout7.xml"/><Relationship Id="rId4" Type="http://schemas.openxmlformats.org/officeDocument/2006/relationships/image" Target="../media/image132.png"/></Relationships>
</file>

<file path=ppt/slides/_rels/slide63.xml.rels><?xml version="1.0" encoding="UTF-8" standalone="yes"?>
<Relationships xmlns="http://schemas.openxmlformats.org/package/2006/relationships"><Relationship Id="rId8" Type="http://schemas.openxmlformats.org/officeDocument/2006/relationships/image" Target="../media/image136.jpeg"/><Relationship Id="rId3" Type="http://schemas.openxmlformats.org/officeDocument/2006/relationships/image" Target="../media/image133.jpeg"/><Relationship Id="rId7" Type="http://schemas.openxmlformats.org/officeDocument/2006/relationships/hyperlink" Target="http://surgface.ru/wp-content/uploads/2011/03/avtotrauma3.jpg" TargetMode="External"/><Relationship Id="rId2" Type="http://schemas.openxmlformats.org/officeDocument/2006/relationships/hyperlink" Target="http://surgface.ru/wp-content/uploads/2011/03/avtotrauma4.jpg" TargetMode="External"/><Relationship Id="rId1" Type="http://schemas.openxmlformats.org/officeDocument/2006/relationships/slideLayout" Target="../slideLayouts/slideLayout7.xml"/><Relationship Id="rId6" Type="http://schemas.openxmlformats.org/officeDocument/2006/relationships/image" Target="../media/image135.jpeg"/><Relationship Id="rId5" Type="http://schemas.openxmlformats.org/officeDocument/2006/relationships/image" Target="../media/image134.jpeg"/><Relationship Id="rId4" Type="http://schemas.openxmlformats.org/officeDocument/2006/relationships/hyperlink" Target="http://surgface.ru/wp-content/uploads/2011/03/avtotrauma5.jpg"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6.xml"/><Relationship Id="rId5" Type="http://schemas.openxmlformats.org/officeDocument/2006/relationships/image" Target="../media/image140.png"/><Relationship Id="rId4" Type="http://schemas.openxmlformats.org/officeDocument/2006/relationships/image" Target="../media/image139.png"/></Relationships>
</file>

<file path=ppt/slides/_rels/slide6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2.xml"/><Relationship Id="rId5" Type="http://schemas.openxmlformats.org/officeDocument/2006/relationships/image" Target="../media/image144.png"/><Relationship Id="rId4" Type="http://schemas.openxmlformats.org/officeDocument/2006/relationships/image" Target="../media/image143.png"/></Relationships>
</file>

<file path=ppt/slides/_rels/slide66.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png"/><Relationship Id="rId1" Type="http://schemas.openxmlformats.org/officeDocument/2006/relationships/slideLayout" Target="../slideLayouts/slideLayout2.xml"/><Relationship Id="rId4" Type="http://schemas.openxmlformats.org/officeDocument/2006/relationships/image" Target="../media/image147.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50.jpe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48.png"/><Relationship Id="rId5" Type="http://schemas.openxmlformats.org/officeDocument/2006/relationships/oleObject" Target="../embeddings/oleObject1.bin"/><Relationship Id="rId4" Type="http://schemas.openxmlformats.org/officeDocument/2006/relationships/image" Target="../media/image149.png"/></Relationships>
</file>

<file path=ppt/slides/_rels/slide68.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54.wmf"/><Relationship Id="rId2" Type="http://schemas.openxmlformats.org/officeDocument/2006/relationships/image" Target="../media/image153.w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55.w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57.w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58.w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6.xml"/><Relationship Id="rId4" Type="http://schemas.openxmlformats.org/officeDocument/2006/relationships/image" Target="../media/image161.png"/></Relationships>
</file>

<file path=ppt/slides/_rels/slide77.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7.xml"/><Relationship Id="rId5" Type="http://schemas.openxmlformats.org/officeDocument/2006/relationships/image" Target="../media/image165.png"/><Relationship Id="rId4" Type="http://schemas.openxmlformats.org/officeDocument/2006/relationships/image" Target="../media/image164.png"/></Relationships>
</file>

<file path=ppt/slides/_rels/slide78.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slideLayout" Target="../slideLayouts/slideLayout7.xml"/><Relationship Id="rId6" Type="http://schemas.openxmlformats.org/officeDocument/2006/relationships/image" Target="../media/image172.jpeg"/><Relationship Id="rId5" Type="http://schemas.openxmlformats.org/officeDocument/2006/relationships/image" Target="../media/image171.jpeg"/><Relationship Id="rId4" Type="http://schemas.openxmlformats.org/officeDocument/2006/relationships/image" Target="../media/image170.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75.wmf"/><Relationship Id="rId2" Type="http://schemas.openxmlformats.org/officeDocument/2006/relationships/image" Target="../media/image174.wmf"/><Relationship Id="rId1" Type="http://schemas.openxmlformats.org/officeDocument/2006/relationships/slideLayout" Target="../slideLayouts/slideLayout2.xml"/><Relationship Id="rId4" Type="http://schemas.openxmlformats.org/officeDocument/2006/relationships/image" Target="../media/image176.wmf"/></Relationships>
</file>

<file path=ppt/slides/_rels/slide85.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7.jpeg"/><Relationship Id="rId1" Type="http://schemas.openxmlformats.org/officeDocument/2006/relationships/slideLayout" Target="../slideLayouts/slideLayout2.xml"/><Relationship Id="rId5" Type="http://schemas.openxmlformats.org/officeDocument/2006/relationships/image" Target="../media/image180.png"/><Relationship Id="rId4" Type="http://schemas.openxmlformats.org/officeDocument/2006/relationships/image" Target="../media/image179.png"/></Relationships>
</file>

<file path=ppt/slides/_rels/slide86.xml.rels><?xml version="1.0" encoding="UTF-8" standalone="yes"?>
<Relationships xmlns="http://schemas.openxmlformats.org/package/2006/relationships"><Relationship Id="rId2" Type="http://schemas.openxmlformats.org/officeDocument/2006/relationships/image" Target="../media/image181.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182.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83.wm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85.wmf"/><Relationship Id="rId1" Type="http://schemas.openxmlformats.org/officeDocument/2006/relationships/slideLayout" Target="../slideLayouts/slideLayout2.xml"/><Relationship Id="rId4" Type="http://schemas.openxmlformats.org/officeDocument/2006/relationships/image" Target="../media/image187.png"/></Relationships>
</file>

<file path=ppt/slides/_rels/slide92.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90.wmf"/><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9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410" name="Picture 7" descr="Gerb ХНМУ без надписи"/>
          <p:cNvPicPr>
            <a:picLocks noChangeAspect="1" noChangeArrowheads="1"/>
          </p:cNvPicPr>
          <p:nvPr/>
        </p:nvPicPr>
        <p:blipFill>
          <a:blip r:embed="rId2"/>
          <a:srcRect/>
          <a:stretch>
            <a:fillRect/>
          </a:stretch>
        </p:blipFill>
        <p:spPr bwMode="auto">
          <a:xfrm>
            <a:off x="0" y="0"/>
            <a:ext cx="3352800" cy="3352800"/>
          </a:xfrm>
          <a:prstGeom prst="rect">
            <a:avLst/>
          </a:prstGeom>
          <a:noFill/>
          <a:ln w="9525">
            <a:noFill/>
            <a:miter lim="800000"/>
            <a:headEnd/>
            <a:tailEnd/>
          </a:ln>
        </p:spPr>
      </p:pic>
      <p:sp>
        <p:nvSpPr>
          <p:cNvPr id="123906" name="Rectangle 2"/>
          <p:cNvSpPr>
            <a:spLocks noGrp="1" noChangeArrowheads="1"/>
          </p:cNvSpPr>
          <p:nvPr>
            <p:ph type="title"/>
          </p:nvPr>
        </p:nvSpPr>
        <p:spPr>
          <a:xfrm>
            <a:off x="1219200" y="2971800"/>
            <a:ext cx="5791200" cy="274320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hangingPunct="1">
              <a:defRPr/>
            </a:pPr>
            <a:r>
              <a:rPr lang="ru-RU" sz="3200" b="1" i="1" dirty="0" smtClean="0">
                <a:ln w="11430"/>
                <a:solidFill>
                  <a:srgbClr val="7030A0"/>
                </a:solidFill>
                <a:effectLst>
                  <a:outerShdw blurRad="50800" dist="39000" dir="5460000" algn="tl">
                    <a:srgbClr val="000000">
                      <a:alpha val="38000"/>
                    </a:srgbClr>
                  </a:outerShdw>
                </a:effectLst>
              </a:rPr>
              <a:t>HISTORY OF NEUROSURGERY, ANATOMY </a:t>
            </a:r>
            <a:r>
              <a:rPr lang="ru-RU" sz="3200" b="1" i="1" dirty="0" err="1" smtClean="0">
                <a:ln w="11430"/>
                <a:solidFill>
                  <a:srgbClr val="7030A0"/>
                </a:solidFill>
                <a:effectLst>
                  <a:outerShdw blurRad="50800" dist="39000" dir="5460000" algn="tl">
                    <a:srgbClr val="000000">
                      <a:alpha val="38000"/>
                    </a:srgbClr>
                  </a:outerShdw>
                </a:effectLst>
              </a:rPr>
              <a:t>and</a:t>
            </a:r>
            <a:r>
              <a:rPr lang="ru-RU" sz="3200" b="1" i="1" dirty="0" smtClean="0">
                <a:ln w="11430"/>
                <a:solidFill>
                  <a:srgbClr val="7030A0"/>
                </a:solidFill>
                <a:effectLst>
                  <a:outerShdw blurRad="50800" dist="39000" dir="5460000" algn="tl">
                    <a:srgbClr val="000000">
                      <a:alpha val="38000"/>
                    </a:srgbClr>
                  </a:outerShdw>
                </a:effectLst>
              </a:rPr>
              <a:t> PHISIOLOGY </a:t>
            </a:r>
            <a:r>
              <a:rPr lang="en-US" sz="3200" b="1" i="1" dirty="0" smtClean="0">
                <a:ln w="11430"/>
                <a:solidFill>
                  <a:srgbClr val="7030A0"/>
                </a:solidFill>
                <a:effectLst>
                  <a:outerShdw blurRad="50800" dist="39000" dir="5460000" algn="tl">
                    <a:srgbClr val="000000">
                      <a:alpha val="38000"/>
                    </a:srgbClr>
                  </a:outerShdw>
                </a:effectLst>
              </a:rPr>
              <a:t>of</a:t>
            </a:r>
            <a:r>
              <a:rPr lang="ru-RU" sz="3200" b="1" i="1" dirty="0" smtClean="0">
                <a:ln w="11430"/>
                <a:solidFill>
                  <a:srgbClr val="7030A0"/>
                </a:solidFill>
                <a:effectLst>
                  <a:outerShdw blurRad="50800" dist="39000" dir="5460000" algn="tl">
                    <a:srgbClr val="000000">
                      <a:alpha val="38000"/>
                    </a:srgbClr>
                  </a:outerShdw>
                </a:effectLst>
              </a:rPr>
              <a:t> NERVOUS SYSTEM, INVESTIGATION METHODS</a:t>
            </a:r>
            <a:r>
              <a:rPr lang="ru-RU" b="1" dirty="0" smtClean="0">
                <a:ln w="11430"/>
                <a:solidFill>
                  <a:srgbClr val="7030A0"/>
                </a:solidFill>
                <a:effectLst>
                  <a:outerShdw blurRad="50800" dist="39000" dir="5460000" algn="tl">
                    <a:srgbClr val="000000">
                      <a:alpha val="38000"/>
                    </a:srgbClr>
                  </a:outerShdw>
                </a:effectLst>
              </a:rPr>
              <a:t> </a:t>
            </a:r>
          </a:p>
        </p:txBody>
      </p:sp>
      <p:pic>
        <p:nvPicPr>
          <p:cNvPr id="17412" name="Picture 7" descr="Head Injury"/>
          <p:cNvPicPr>
            <a:picLocks noChangeAspect="1" noChangeArrowheads="1"/>
          </p:cNvPicPr>
          <p:nvPr/>
        </p:nvPicPr>
        <p:blipFill>
          <a:blip r:embed="rId3"/>
          <a:srcRect/>
          <a:stretch>
            <a:fillRect/>
          </a:stretch>
        </p:blipFill>
        <p:spPr bwMode="auto">
          <a:xfrm>
            <a:off x="7138988" y="0"/>
            <a:ext cx="2005012" cy="6858000"/>
          </a:xfrm>
          <a:prstGeom prst="rect">
            <a:avLst/>
          </a:prstGeom>
          <a:noFill/>
          <a:ln w="9525">
            <a:noFill/>
            <a:miter lim="800000"/>
            <a:headEnd/>
            <a:tailEnd/>
          </a:ln>
        </p:spPr>
      </p:pic>
      <p:sp>
        <p:nvSpPr>
          <p:cNvPr id="123914" name="Rectangle 10"/>
          <p:cNvSpPr>
            <a:spLocks noChangeArrowheads="1"/>
          </p:cNvSpPr>
          <p:nvPr/>
        </p:nvSpPr>
        <p:spPr bwMode="auto">
          <a:xfrm>
            <a:off x="3657600" y="152400"/>
            <a:ext cx="3429000" cy="1800225"/>
          </a:xfrm>
          <a:prstGeom prst="rect">
            <a:avLst/>
          </a:prstGeom>
          <a:noFill/>
          <a:ln>
            <a:noFill/>
          </a:ln>
          <a:effectLst/>
          <a:extLst/>
        </p:spPr>
        <p:txBody>
          <a:bodyPr>
            <a:spAutoFit/>
            <a:scene3d>
              <a:camera prst="orthographicFront"/>
              <a:lightRig rig="threePt" dir="t"/>
            </a:scene3d>
            <a:sp3d extrusionH="57150">
              <a:bevelT w="38100" h="38100"/>
            </a:sp3d>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ru-RU" altLang="ru-RU" sz="2800" b="1" dirty="0" err="1">
                <a:solidFill>
                  <a:srgbClr val="FF0000"/>
                </a:solidFill>
                <a:effectLst>
                  <a:outerShdw blurRad="38100" dist="38100" dir="2700000" algn="tl">
                    <a:srgbClr val="C0C0C0"/>
                  </a:outerShdw>
                </a:effectLst>
              </a:rPr>
              <a:t>Kharkiv</a:t>
            </a:r>
            <a:r>
              <a:rPr lang="ru-RU" altLang="ru-RU" sz="2800" b="1" dirty="0">
                <a:solidFill>
                  <a:srgbClr val="FF0000"/>
                </a:solidFill>
                <a:effectLst>
                  <a:outerShdw blurRad="38100" dist="38100" dir="2700000" algn="tl">
                    <a:srgbClr val="C0C0C0"/>
                  </a:outerShdw>
                </a:effectLst>
              </a:rPr>
              <a:t> </a:t>
            </a:r>
            <a:r>
              <a:rPr lang="ru-RU" altLang="ru-RU" sz="2800" b="1" dirty="0" err="1">
                <a:solidFill>
                  <a:srgbClr val="FF0000"/>
                </a:solidFill>
                <a:effectLst>
                  <a:outerShdw blurRad="38100" dist="38100" dir="2700000" algn="tl">
                    <a:srgbClr val="C0C0C0"/>
                  </a:outerShdw>
                </a:effectLst>
              </a:rPr>
              <a:t>National</a:t>
            </a:r>
            <a:endParaRPr lang="en-US" altLang="ru-RU" sz="2800" b="1" dirty="0">
              <a:solidFill>
                <a:srgbClr val="FF0000"/>
              </a:solidFill>
              <a:effectLst>
                <a:outerShdw blurRad="38100" dist="38100" dir="2700000" algn="tl">
                  <a:srgbClr val="C0C0C0"/>
                </a:outerShdw>
              </a:effectLst>
            </a:endParaRPr>
          </a:p>
          <a:p>
            <a:pPr eaLnBrk="1" hangingPunct="1">
              <a:defRPr/>
            </a:pPr>
            <a:r>
              <a:rPr lang="ru-RU" altLang="ru-RU" sz="2800" b="1" dirty="0" err="1">
                <a:solidFill>
                  <a:srgbClr val="FF0000"/>
                </a:solidFill>
                <a:effectLst>
                  <a:outerShdw blurRad="38100" dist="38100" dir="2700000" algn="tl">
                    <a:srgbClr val="C0C0C0"/>
                  </a:outerShdw>
                </a:effectLst>
              </a:rPr>
              <a:t>Medical</a:t>
            </a:r>
            <a:r>
              <a:rPr lang="ru-RU" altLang="ru-RU" sz="2800" b="1" dirty="0">
                <a:solidFill>
                  <a:srgbClr val="FF0000"/>
                </a:solidFill>
                <a:effectLst>
                  <a:outerShdw blurRad="38100" dist="38100" dir="2700000" algn="tl">
                    <a:srgbClr val="C0C0C0"/>
                  </a:outerShdw>
                </a:effectLst>
              </a:rPr>
              <a:t> </a:t>
            </a:r>
            <a:r>
              <a:rPr lang="ru-RU" altLang="ru-RU" sz="2800" b="1" dirty="0" err="1">
                <a:solidFill>
                  <a:srgbClr val="FF0000"/>
                </a:solidFill>
                <a:effectLst>
                  <a:outerShdw blurRad="38100" dist="38100" dir="2700000" algn="tl">
                    <a:srgbClr val="C0C0C0"/>
                  </a:outerShdw>
                </a:effectLst>
              </a:rPr>
              <a:t>University</a:t>
            </a:r>
            <a:endParaRPr lang="en-US" altLang="ru-RU" sz="2800" b="1" dirty="0">
              <a:solidFill>
                <a:srgbClr val="FF0000"/>
              </a:solidFill>
              <a:effectLst>
                <a:outerShdw blurRad="38100" dist="38100" dir="2700000" algn="tl">
                  <a:srgbClr val="C0C0C0"/>
                </a:outerShdw>
              </a:effectLst>
            </a:endParaRPr>
          </a:p>
          <a:p>
            <a:pPr eaLnBrk="1" hangingPunct="1">
              <a:defRPr/>
            </a:pPr>
            <a:r>
              <a:rPr lang="en-US" altLang="ru-RU" sz="2800" b="1" dirty="0">
                <a:solidFill>
                  <a:srgbClr val="FF0000"/>
                </a:solidFill>
                <a:effectLst>
                  <a:outerShdw blurRad="38100" dist="38100" dir="2700000" algn="tl">
                    <a:srgbClr val="C0C0C0"/>
                  </a:outerShdw>
                </a:effectLst>
              </a:rPr>
              <a:t>Department of Neurosurgery</a:t>
            </a:r>
            <a:endParaRPr lang="ru-RU" altLang="ru-RU" sz="2800" b="1" dirty="0">
              <a:solidFill>
                <a:srgbClr val="FF0000"/>
              </a:solidFill>
              <a:effectLst>
                <a:outerShdw blurRad="38100" dist="38100" dir="2700000" algn="tl">
                  <a:srgbClr val="C0C0C0"/>
                </a:outerShdw>
              </a:effectLst>
            </a:endParaRPr>
          </a:p>
        </p:txBody>
      </p:sp>
      <p:sp>
        <p:nvSpPr>
          <p:cNvPr id="2" name="Прямоугольник 1"/>
          <p:cNvSpPr/>
          <p:nvPr/>
        </p:nvSpPr>
        <p:spPr>
          <a:xfrm>
            <a:off x="457200" y="5943600"/>
            <a:ext cx="184731" cy="523220"/>
          </a:xfrm>
          <a:prstGeom prst="rect">
            <a:avLst/>
          </a:prstGeom>
        </p:spPr>
        <p:txBody>
          <a:bodyPr wrap="none">
            <a:spAutoFit/>
            <a:scene3d>
              <a:camera prst="orthographicFront"/>
              <a:lightRig rig="threePt" dir="t"/>
            </a:scene3d>
            <a:sp3d extrusionH="57150">
              <a:bevelT w="38100" h="38100" prst="slope"/>
            </a:sp3d>
          </a:bodyPr>
          <a:lstStyle/>
          <a:p>
            <a:pPr>
              <a:defRPr/>
            </a:pPr>
            <a:endParaRPr lang="ru-RU" sz="2800" dirty="0">
              <a:effectLst>
                <a:outerShdw blurRad="38100" dist="38100" dir="2700000" algn="tl">
                  <a:srgbClr val="C0C0C0"/>
                </a:outerShdw>
                <a:reflection blurRad="6350" stA="55000" endA="300" endPos="45500" dir="5400000" sy="-100000" algn="bl" rotWithShape="0"/>
              </a:effectLst>
            </a:endParaRPr>
          </a:p>
        </p:txBody>
      </p:sp>
    </p:spTree>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625" name="Picture 5" descr="66981207"/>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00358" name="Rectangle 6"/>
          <p:cNvSpPr>
            <a:spLocks noChangeArrowheads="1"/>
          </p:cNvSpPr>
          <p:nvPr/>
        </p:nvSpPr>
        <p:spPr bwMode="auto">
          <a:xfrm>
            <a:off x="0" y="0"/>
            <a:ext cx="9144000" cy="2124075"/>
          </a:xfrm>
          <a:prstGeom prst="rect">
            <a:avLst/>
          </a:prstGeom>
          <a:noFill/>
          <a:ln w="9525">
            <a:noFill/>
            <a:miter lim="800000"/>
            <a:headEnd/>
            <a:tailEnd/>
          </a:ln>
          <a:effectLst/>
        </p:spPr>
        <p:txBody>
          <a:bodyPr>
            <a:spAutoFit/>
          </a:bodyPr>
          <a:lstStyle/>
          <a:p>
            <a:pPr>
              <a:defRPr/>
            </a:pPr>
            <a:r>
              <a:rPr lang="en-US" sz="2200" b="1" dirty="0">
                <a:solidFill>
                  <a:schemeClr val="bg1"/>
                </a:solidFill>
                <a:effectLst>
                  <a:outerShdw blurRad="38100" dist="38100" dir="2700000" algn="tl">
                    <a:srgbClr val="000000"/>
                  </a:outerShdw>
                </a:effectLst>
              </a:rPr>
              <a:t>In the Middle Ages, and some time later, there was a belief that stupidity and other mental deviations due to the fact that the human mind have any extra stones, tumors (out Dutch expression "to have a stone in the head" - "to be stupid, insane, the head is not in place "). And if their removal make the person wiser immediately</a:t>
            </a:r>
          </a:p>
        </p:txBody>
      </p:sp>
      <p:sp>
        <p:nvSpPr>
          <p:cNvPr id="100360" name="Rectangle 8"/>
          <p:cNvSpPr>
            <a:spLocks noChangeArrowheads="1"/>
          </p:cNvSpPr>
          <p:nvPr/>
        </p:nvSpPr>
        <p:spPr bwMode="auto">
          <a:xfrm>
            <a:off x="228600" y="6157913"/>
            <a:ext cx="8812213" cy="522287"/>
          </a:xfrm>
          <a:prstGeom prst="rect">
            <a:avLst/>
          </a:prstGeom>
          <a:noFill/>
          <a:ln w="9525">
            <a:noFill/>
            <a:miter lim="800000"/>
            <a:headEnd/>
            <a:tailEnd/>
          </a:ln>
          <a:effectLst/>
        </p:spPr>
        <p:txBody>
          <a:bodyPr wrap="none" anchor="ctr">
            <a:spAutoFit/>
          </a:bodyPr>
          <a:lstStyle/>
          <a:p>
            <a:pPr eaLnBrk="0" hangingPunct="0">
              <a:defRPr/>
            </a:pPr>
            <a:r>
              <a:rPr lang="ru-RU" sz="2800" b="1" dirty="0" err="1">
                <a:solidFill>
                  <a:srgbClr val="FFFF00"/>
                </a:solidFill>
                <a:effectLst>
                  <a:outerShdw blurRad="38100" dist="38100" dir="2700000" algn="tl">
                    <a:srgbClr val="000000"/>
                  </a:outerShdw>
                </a:effectLst>
              </a:rPr>
              <a:t>Pieter</a:t>
            </a:r>
            <a:r>
              <a:rPr lang="ru-RU" sz="2800" b="1" dirty="0">
                <a:solidFill>
                  <a:srgbClr val="FFFF00"/>
                </a:solidFill>
                <a:effectLst>
                  <a:outerShdw blurRad="38100" dist="38100" dir="2700000" algn="tl">
                    <a:srgbClr val="000000"/>
                  </a:outerShdw>
                </a:effectLst>
              </a:rPr>
              <a:t> </a:t>
            </a:r>
            <a:r>
              <a:rPr lang="ru-RU" sz="2800" b="1" dirty="0" err="1">
                <a:solidFill>
                  <a:srgbClr val="FFFF00"/>
                </a:solidFill>
                <a:effectLst>
                  <a:outerShdw blurRad="38100" dist="38100" dir="2700000" algn="tl">
                    <a:srgbClr val="000000"/>
                  </a:outerShdw>
                </a:effectLst>
              </a:rPr>
              <a:t>Bruegel</a:t>
            </a:r>
            <a:r>
              <a:rPr lang="ru-RU" sz="2800" b="1" dirty="0">
                <a:solidFill>
                  <a:srgbClr val="FFFF00"/>
                </a:solidFill>
                <a:effectLst>
                  <a:outerShdw blurRad="38100" dist="38100" dir="2700000" algn="tl">
                    <a:srgbClr val="000000"/>
                  </a:outerShdw>
                </a:effectLst>
              </a:rPr>
              <a:t> </a:t>
            </a:r>
            <a:r>
              <a:rPr lang="ru-RU" sz="2800" b="1" dirty="0" err="1">
                <a:solidFill>
                  <a:srgbClr val="FFFF00"/>
                </a:solidFill>
                <a:effectLst>
                  <a:outerShdw blurRad="38100" dist="38100" dir="2700000" algn="tl">
                    <a:srgbClr val="000000"/>
                  </a:outerShdw>
                </a:effectLst>
              </a:rPr>
              <a:t>the</a:t>
            </a:r>
            <a:r>
              <a:rPr lang="ru-RU" sz="2800" b="1" dirty="0">
                <a:solidFill>
                  <a:srgbClr val="FFFF00"/>
                </a:solidFill>
                <a:effectLst>
                  <a:outerShdw blurRad="38100" dist="38100" dir="2700000" algn="tl">
                    <a:srgbClr val="000000"/>
                  </a:outerShdw>
                </a:effectLst>
              </a:rPr>
              <a:t> </a:t>
            </a:r>
            <a:r>
              <a:rPr lang="ru-RU" sz="2800" b="1" dirty="0" err="1">
                <a:solidFill>
                  <a:srgbClr val="FFFF00"/>
                </a:solidFill>
                <a:effectLst>
                  <a:outerShdw blurRad="38100" dist="38100" dir="2700000" algn="tl">
                    <a:srgbClr val="000000"/>
                  </a:outerShdw>
                </a:effectLst>
              </a:rPr>
              <a:t>Elder</a:t>
            </a:r>
            <a:r>
              <a:rPr lang="ru-RU" sz="2800" b="1" dirty="0">
                <a:solidFill>
                  <a:srgbClr val="FFFF00"/>
                </a:solidFill>
                <a:effectLst>
                  <a:outerShdw blurRad="38100" dist="38100" dir="2700000" algn="tl">
                    <a:srgbClr val="000000"/>
                  </a:outerShdw>
                </a:effectLst>
              </a:rPr>
              <a:t>. "</a:t>
            </a:r>
            <a:r>
              <a:rPr lang="ru-RU" sz="2800" b="1" dirty="0" err="1">
                <a:solidFill>
                  <a:srgbClr val="FFFF00"/>
                </a:solidFill>
                <a:effectLst>
                  <a:outerShdw blurRad="38100" dist="38100" dir="2700000" algn="tl">
                    <a:srgbClr val="000000"/>
                  </a:outerShdw>
                </a:effectLst>
              </a:rPr>
              <a:t>Removing</a:t>
            </a:r>
            <a:r>
              <a:rPr lang="ru-RU" sz="2800" b="1" dirty="0">
                <a:solidFill>
                  <a:srgbClr val="FFFF00"/>
                </a:solidFill>
                <a:effectLst>
                  <a:outerShdw blurRad="38100" dist="38100" dir="2700000" algn="tl">
                    <a:srgbClr val="000000"/>
                  </a:outerShdw>
                </a:effectLst>
              </a:rPr>
              <a:t> </a:t>
            </a:r>
            <a:r>
              <a:rPr lang="ru-RU" sz="2800" b="1" dirty="0" err="1">
                <a:solidFill>
                  <a:srgbClr val="FFFF00"/>
                </a:solidFill>
                <a:effectLst>
                  <a:outerShdw blurRad="38100" dist="38100" dir="2700000" algn="tl">
                    <a:srgbClr val="000000"/>
                  </a:outerShdw>
                </a:effectLst>
              </a:rPr>
              <a:t>a</a:t>
            </a:r>
            <a:r>
              <a:rPr lang="en-US" sz="2800" b="1" dirty="0">
                <a:solidFill>
                  <a:srgbClr val="FFFF00"/>
                </a:solidFill>
                <a:effectLst>
                  <a:outerShdw blurRad="38100" dist="38100" dir="2700000" algn="tl">
                    <a:srgbClr val="000000"/>
                  </a:outerShdw>
                </a:effectLst>
              </a:rPr>
              <a:t> </a:t>
            </a:r>
            <a:r>
              <a:rPr lang="ru-RU" sz="2800" b="1" dirty="0" err="1">
                <a:solidFill>
                  <a:srgbClr val="FFFF00"/>
                </a:solidFill>
                <a:effectLst>
                  <a:outerShdw blurRad="38100" dist="38100" dir="2700000" algn="tl">
                    <a:srgbClr val="000000"/>
                  </a:outerShdw>
                </a:effectLst>
              </a:rPr>
              <a:t>folly</a:t>
            </a:r>
            <a:r>
              <a:rPr lang="ru-RU" sz="2800" b="1" dirty="0">
                <a:solidFill>
                  <a:srgbClr val="FFFF00"/>
                </a:solidFill>
                <a:effectLst>
                  <a:outerShdw blurRad="38100" dist="38100" dir="2700000" algn="tl">
                    <a:srgbClr val="000000"/>
                  </a:outerShdw>
                </a:effectLst>
              </a:rPr>
              <a:t> </a:t>
            </a:r>
            <a:r>
              <a:rPr lang="ru-RU" sz="2800" b="1" dirty="0" err="1">
                <a:solidFill>
                  <a:srgbClr val="FFFF00"/>
                </a:solidFill>
                <a:effectLst>
                  <a:outerShdw blurRad="38100" dist="38100" dir="2700000" algn="tl">
                    <a:srgbClr val="000000"/>
                  </a:outerShdw>
                </a:effectLst>
              </a:rPr>
              <a:t>stone</a:t>
            </a:r>
            <a:r>
              <a:rPr lang="ru-RU" sz="2800" b="1" dirty="0">
                <a:solidFill>
                  <a:srgbClr val="FFFF00"/>
                </a:solidFill>
                <a:effectLst>
                  <a:outerShdw blurRad="38100" dist="38100" dir="2700000" algn="tl">
                    <a:srgbClr val="000000"/>
                  </a:outerShdw>
                </a:effectLst>
              </a:rPr>
              <a:t>"</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pic>
        <p:nvPicPr>
          <p:cNvPr id="27650" name="Picture 6" descr="610f33bcb2e8">
            <a:hlinkClick r:id="rId2"/>
          </p:cNvPr>
          <p:cNvPicPr>
            <a:picLocks noChangeAspect="1" noChangeArrowheads="1"/>
          </p:cNvPicPr>
          <p:nvPr/>
        </p:nvPicPr>
        <p:blipFill>
          <a:blip r:embed="rId3"/>
          <a:srcRect/>
          <a:stretch>
            <a:fillRect/>
          </a:stretch>
        </p:blipFill>
        <p:spPr bwMode="auto">
          <a:xfrm>
            <a:off x="4662488" y="0"/>
            <a:ext cx="4481512" cy="5105400"/>
          </a:xfrm>
          <a:prstGeom prst="rect">
            <a:avLst/>
          </a:prstGeom>
          <a:noFill/>
          <a:ln w="9525">
            <a:noFill/>
            <a:miter lim="800000"/>
            <a:headEnd/>
            <a:tailEnd/>
          </a:ln>
        </p:spPr>
      </p:pic>
      <p:pic>
        <p:nvPicPr>
          <p:cNvPr id="27651" name="Picture 8" descr="0_44397_5a380924_XL"/>
          <p:cNvPicPr>
            <a:picLocks noChangeAspect="1" noChangeArrowheads="1"/>
          </p:cNvPicPr>
          <p:nvPr/>
        </p:nvPicPr>
        <p:blipFill>
          <a:blip r:embed="rId4"/>
          <a:srcRect/>
          <a:stretch>
            <a:fillRect/>
          </a:stretch>
        </p:blipFill>
        <p:spPr bwMode="auto">
          <a:xfrm>
            <a:off x="0" y="1447800"/>
            <a:ext cx="5400675" cy="5410200"/>
          </a:xfrm>
          <a:prstGeom prst="rect">
            <a:avLst/>
          </a:prstGeom>
          <a:noFill/>
          <a:ln w="9525">
            <a:noFill/>
            <a:miter lim="800000"/>
            <a:headEnd/>
            <a:tailEnd/>
          </a:ln>
        </p:spPr>
      </p:pic>
      <p:sp>
        <p:nvSpPr>
          <p:cNvPr id="101385" name="Rectangle 9"/>
          <p:cNvSpPr>
            <a:spLocks noChangeArrowheads="1"/>
          </p:cNvSpPr>
          <p:nvPr/>
        </p:nvSpPr>
        <p:spPr bwMode="auto">
          <a:xfrm>
            <a:off x="0" y="244475"/>
            <a:ext cx="6629400" cy="1006475"/>
          </a:xfrm>
          <a:prstGeom prst="rect">
            <a:avLst/>
          </a:prstGeom>
          <a:noFill/>
          <a:ln w="9525">
            <a:noFill/>
            <a:miter lim="800000"/>
            <a:headEnd/>
            <a:tailEnd/>
          </a:ln>
          <a:effectLst/>
        </p:spPr>
        <p:txBody>
          <a:bodyPr anchor="ctr">
            <a:spAutoFit/>
          </a:bodyPr>
          <a:lstStyle/>
          <a:p>
            <a:pPr eaLnBrk="0" hangingPunct="0">
              <a:defRPr/>
            </a:pPr>
            <a:r>
              <a:rPr lang="en-US" sz="2000" b="1">
                <a:solidFill>
                  <a:schemeClr val="bg1"/>
                </a:solidFill>
                <a:effectLst>
                  <a:outerShdw blurRad="38100" dist="38100" dir="2700000" algn="tl">
                    <a:srgbClr val="000000"/>
                  </a:outerShdw>
                </a:effectLst>
              </a:rPr>
              <a:t>Indeed, there were charlatans who were engaged in such operations, - alone or with assistants, they wandered from city to city, and deceived the simple</a:t>
            </a:r>
          </a:p>
        </p:txBody>
      </p:sp>
      <p:sp>
        <p:nvSpPr>
          <p:cNvPr id="101386" name="Rectangle 10"/>
          <p:cNvSpPr>
            <a:spLocks noChangeArrowheads="1"/>
          </p:cNvSpPr>
          <p:nvPr/>
        </p:nvSpPr>
        <p:spPr bwMode="auto">
          <a:xfrm>
            <a:off x="5486400" y="5165725"/>
            <a:ext cx="3657600" cy="915988"/>
          </a:xfrm>
          <a:prstGeom prst="rect">
            <a:avLst/>
          </a:prstGeom>
          <a:noFill/>
          <a:ln w="9525">
            <a:noFill/>
            <a:miter lim="800000"/>
            <a:headEnd/>
            <a:tailEnd/>
          </a:ln>
          <a:effectLst/>
        </p:spPr>
        <p:txBody>
          <a:bodyPr anchor="ctr">
            <a:spAutoFit/>
          </a:bodyPr>
          <a:lstStyle/>
          <a:p>
            <a:pPr eaLnBrk="0" hangingPunct="0">
              <a:defRPr/>
            </a:pPr>
            <a:r>
              <a:rPr lang="en-US" sz="1800" b="1" dirty="0">
                <a:solidFill>
                  <a:srgbClr val="FFFF00"/>
                </a:solidFill>
                <a:effectLst>
                  <a:outerShdw blurRad="38100" dist="38100" dir="2700000" algn="tl">
                    <a:srgbClr val="000000"/>
                  </a:outerShdw>
                </a:effectLst>
              </a:rPr>
              <a:t>David Teniers the Younger. «Surgical removal of stupidity stones», 1486</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pic>
        <p:nvPicPr>
          <p:cNvPr id="28674" name="Picture 4"/>
          <p:cNvPicPr>
            <a:picLocks noChangeAspect="1" noChangeArrowheads="1"/>
          </p:cNvPicPr>
          <p:nvPr/>
        </p:nvPicPr>
        <p:blipFill>
          <a:blip r:embed="rId2"/>
          <a:srcRect/>
          <a:stretch>
            <a:fillRect/>
          </a:stretch>
        </p:blipFill>
        <p:spPr bwMode="auto">
          <a:xfrm>
            <a:off x="838200" y="0"/>
            <a:ext cx="7620000" cy="6865938"/>
          </a:xfrm>
          <a:prstGeom prst="rect">
            <a:avLst/>
          </a:prstGeom>
          <a:noFill/>
          <a:ln w="9525">
            <a:noFill/>
            <a:miter lim="800000"/>
            <a:headEnd/>
            <a:tailEnd/>
          </a:ln>
        </p:spPr>
      </p:pic>
      <p:sp>
        <p:nvSpPr>
          <p:cNvPr id="28675" name="Rectangle 7"/>
          <p:cNvSpPr>
            <a:spLocks noChangeArrowheads="1"/>
          </p:cNvSpPr>
          <p:nvPr/>
        </p:nvSpPr>
        <p:spPr bwMode="auto">
          <a:xfrm>
            <a:off x="0" y="6369050"/>
            <a:ext cx="8715375" cy="460375"/>
          </a:xfrm>
          <a:prstGeom prst="rect">
            <a:avLst/>
          </a:prstGeom>
          <a:noFill/>
          <a:ln w="9525">
            <a:noFill/>
            <a:miter lim="800000"/>
            <a:headEnd/>
            <a:tailEnd/>
          </a:ln>
        </p:spPr>
        <p:txBody>
          <a:bodyPr wrap="none" anchor="ctr">
            <a:spAutoFit/>
          </a:bodyPr>
          <a:lstStyle/>
          <a:p>
            <a:pPr eaLnBrk="0" hangingPunct="0"/>
            <a:r>
              <a:rPr lang="en-US" altLang="ru-RU" sz="2400" b="1">
                <a:solidFill>
                  <a:srgbClr val="FFFF00"/>
                </a:solidFill>
              </a:rPr>
              <a:t>Hieronymus Bosch, "Extraction of stupidity stones", 1475</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5" descr="800px-Jan_Sanders_van_Hemessen_00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9698" name="Rectangle 6"/>
          <p:cNvSpPr>
            <a:spLocks noChangeArrowheads="1"/>
          </p:cNvSpPr>
          <p:nvPr/>
        </p:nvSpPr>
        <p:spPr bwMode="auto">
          <a:xfrm>
            <a:off x="152400" y="5911850"/>
            <a:ext cx="9042400" cy="585788"/>
          </a:xfrm>
          <a:prstGeom prst="rect">
            <a:avLst/>
          </a:prstGeom>
          <a:noFill/>
          <a:ln w="9525">
            <a:noFill/>
            <a:miter lim="800000"/>
            <a:headEnd/>
            <a:tailEnd/>
          </a:ln>
        </p:spPr>
        <p:txBody>
          <a:bodyPr wrap="none" anchor="ctr">
            <a:spAutoFit/>
          </a:bodyPr>
          <a:lstStyle/>
          <a:p>
            <a:pPr eaLnBrk="0" hangingPunct="0"/>
            <a:r>
              <a:rPr lang="en-US" altLang="ru-RU" sz="3200" b="1">
                <a:solidFill>
                  <a:srgbClr val="FFFF00"/>
                </a:solidFill>
              </a:rPr>
              <a:t>Jan Sanders van Hemessen, “Surgeon", 1560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22" name="Picture 7" descr="scary_old_school_surgical_tools_19"/>
          <p:cNvPicPr>
            <a:picLocks noChangeAspect="1" noChangeArrowheads="1"/>
          </p:cNvPicPr>
          <p:nvPr/>
        </p:nvPicPr>
        <p:blipFill>
          <a:blip r:embed="rId2"/>
          <a:srcRect/>
          <a:stretch>
            <a:fillRect/>
          </a:stretch>
        </p:blipFill>
        <p:spPr bwMode="auto">
          <a:xfrm>
            <a:off x="0" y="0"/>
            <a:ext cx="4800600" cy="3036888"/>
          </a:xfrm>
          <a:prstGeom prst="rect">
            <a:avLst/>
          </a:prstGeom>
          <a:noFill/>
          <a:ln w="9525">
            <a:noFill/>
            <a:miter lim="800000"/>
            <a:headEnd/>
            <a:tailEnd/>
          </a:ln>
        </p:spPr>
      </p:pic>
      <p:sp>
        <p:nvSpPr>
          <p:cNvPr id="30723" name="Rectangle 8"/>
          <p:cNvSpPr>
            <a:spLocks noChangeArrowheads="1"/>
          </p:cNvSpPr>
          <p:nvPr/>
        </p:nvSpPr>
        <p:spPr bwMode="auto">
          <a:xfrm>
            <a:off x="3352800" y="228600"/>
            <a:ext cx="5334000" cy="822325"/>
          </a:xfrm>
          <a:prstGeom prst="rect">
            <a:avLst/>
          </a:prstGeom>
          <a:noFill/>
          <a:ln w="9525">
            <a:noFill/>
            <a:miter lim="800000"/>
            <a:headEnd/>
            <a:tailEnd/>
          </a:ln>
        </p:spPr>
        <p:txBody>
          <a:bodyPr anchor="ctr">
            <a:spAutoFit/>
          </a:bodyPr>
          <a:lstStyle/>
          <a:p>
            <a:pPr eaLnBrk="0" hangingPunct="0"/>
            <a:r>
              <a:rPr lang="ru-RU" altLang="ru-RU" sz="2400" b="1"/>
              <a:t>A device for opening the skull (19th century) Trephine (1800)</a:t>
            </a:r>
          </a:p>
        </p:txBody>
      </p:sp>
      <p:pic>
        <p:nvPicPr>
          <p:cNvPr id="30724" name="Picture 10" descr="Медицина в старые времена (14 фото)"/>
          <p:cNvPicPr>
            <a:picLocks noChangeAspect="1" noChangeArrowheads="1"/>
          </p:cNvPicPr>
          <p:nvPr/>
        </p:nvPicPr>
        <p:blipFill>
          <a:blip r:embed="rId3"/>
          <a:srcRect/>
          <a:stretch>
            <a:fillRect/>
          </a:stretch>
        </p:blipFill>
        <p:spPr bwMode="auto">
          <a:xfrm>
            <a:off x="3962400" y="3503613"/>
            <a:ext cx="5048250" cy="3354387"/>
          </a:xfrm>
          <a:prstGeom prst="rect">
            <a:avLst/>
          </a:prstGeom>
          <a:noFill/>
          <a:ln w="9525">
            <a:noFill/>
            <a:miter lim="800000"/>
            <a:headEnd/>
            <a:tailEnd/>
          </a:ln>
        </p:spPr>
      </p:pic>
      <p:sp>
        <p:nvSpPr>
          <p:cNvPr id="109579" name="Rectangle 11"/>
          <p:cNvSpPr>
            <a:spLocks noChangeArrowheads="1"/>
          </p:cNvSpPr>
          <p:nvPr/>
        </p:nvSpPr>
        <p:spPr bwMode="auto">
          <a:xfrm>
            <a:off x="762000" y="4191000"/>
            <a:ext cx="5289550" cy="519113"/>
          </a:xfrm>
          <a:prstGeom prst="rect">
            <a:avLst/>
          </a:prstGeom>
          <a:noFill/>
          <a:ln w="9525">
            <a:noFill/>
            <a:miter lim="800000"/>
            <a:headEnd/>
            <a:tailEnd/>
          </a:ln>
          <a:effectLst/>
        </p:spPr>
        <p:txBody>
          <a:bodyPr wrap="none" anchor="ctr">
            <a:spAutoFit/>
          </a:bodyPr>
          <a:lstStyle/>
          <a:p>
            <a:pPr eaLnBrk="0" hangingPunct="0">
              <a:defRPr/>
            </a:pPr>
            <a:r>
              <a:rPr lang="ru-RU" sz="2800" b="1">
                <a:effectLst>
                  <a:outerShdw blurRad="38100" dist="38100" dir="2700000" algn="tl">
                    <a:srgbClr val="C0C0C0"/>
                  </a:outerShdw>
                </a:effectLst>
              </a:rPr>
              <a:t>Saw cutting of the </a:t>
            </a:r>
            <a:r>
              <a:rPr lang="ru-RU" sz="2800" b="1">
                <a:solidFill>
                  <a:schemeClr val="bg1"/>
                </a:solidFill>
                <a:effectLst>
                  <a:outerShdw blurRad="38100" dist="38100" dir="2700000" algn="tl">
                    <a:srgbClr val="C0C0C0"/>
                  </a:outerShdw>
                </a:effectLst>
              </a:rPr>
              <a:t>skull (1830)</a:t>
            </a:r>
          </a:p>
        </p:txBody>
      </p:sp>
      <p:sp>
        <p:nvSpPr>
          <p:cNvPr id="6" name="Прямоугольник 5"/>
          <p:cNvSpPr/>
          <p:nvPr/>
        </p:nvSpPr>
        <p:spPr>
          <a:xfrm>
            <a:off x="304800" y="5867400"/>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reflection blurRad="6350" stA="55000" endA="300" endPos="45500" dir="5400000" sy="-100000" algn="bl" rotWithShape="0"/>
                </a:effectLst>
              </a:rPr>
              <a:t>neurohirurg.umi.ru</a:t>
            </a:r>
            <a:endParaRPr lang="ru-RU" sz="2800" dirty="0">
              <a:effectLst>
                <a:outerShdw blurRad="38100" dist="38100" dir="2700000" algn="tl">
                  <a:srgbClr val="C0C0C0"/>
                </a:outerShdw>
                <a:reflection blurRad="6350" stA="55000" endA="300" endPos="45500" dir="5400000" sy="-100000" algn="bl" rotWithShape="0"/>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1746" name="Picture 5" descr="07321842ac08ace39404b378e4ae"/>
          <p:cNvPicPr>
            <a:picLocks noChangeAspect="1" noChangeArrowheads="1"/>
          </p:cNvPicPr>
          <p:nvPr/>
        </p:nvPicPr>
        <p:blipFill>
          <a:blip r:embed="rId2"/>
          <a:srcRect/>
          <a:stretch>
            <a:fillRect/>
          </a:stretch>
        </p:blipFill>
        <p:spPr bwMode="auto">
          <a:xfrm>
            <a:off x="0" y="0"/>
            <a:ext cx="4051300" cy="5029200"/>
          </a:xfrm>
          <a:prstGeom prst="rect">
            <a:avLst/>
          </a:prstGeom>
          <a:noFill/>
          <a:ln w="9525">
            <a:noFill/>
            <a:miter lim="800000"/>
            <a:headEnd/>
            <a:tailEnd/>
          </a:ln>
        </p:spPr>
      </p:pic>
      <p:sp>
        <p:nvSpPr>
          <p:cNvPr id="110598" name="Rectangle 6"/>
          <p:cNvSpPr>
            <a:spLocks noChangeArrowheads="1"/>
          </p:cNvSpPr>
          <p:nvPr/>
        </p:nvSpPr>
        <p:spPr bwMode="auto">
          <a:xfrm>
            <a:off x="4343400" y="381000"/>
            <a:ext cx="4191000" cy="1190625"/>
          </a:xfrm>
          <a:prstGeom prst="rect">
            <a:avLst/>
          </a:prstGeom>
          <a:noFill/>
          <a:ln w="9525">
            <a:noFill/>
            <a:miter lim="800000"/>
            <a:headEnd/>
            <a:tailEnd/>
          </a:ln>
          <a:effectLst/>
        </p:spPr>
        <p:txBody>
          <a:bodyPr anchor="ctr">
            <a:spAutoFit/>
          </a:bodyPr>
          <a:lstStyle/>
          <a:p>
            <a:pPr eaLnBrk="0" hangingPunct="0">
              <a:defRPr/>
            </a:pPr>
            <a:r>
              <a:rPr lang="ru-RU" sz="3600" b="1" dirty="0">
                <a:solidFill>
                  <a:schemeClr val="bg1"/>
                </a:solidFill>
                <a:effectLst>
                  <a:glow rad="63500">
                    <a:schemeClr val="accent2">
                      <a:satMod val="175000"/>
                      <a:alpha val="40000"/>
                    </a:schemeClr>
                  </a:glow>
                  <a:outerShdw blurRad="38100" dist="38100" dir="2700000" algn="tl">
                    <a:srgbClr val="000000"/>
                  </a:outerShdw>
                </a:effectLst>
              </a:rPr>
              <a:t>A </a:t>
            </a:r>
            <a:r>
              <a:rPr lang="ru-RU" sz="3600" b="1" dirty="0" err="1">
                <a:solidFill>
                  <a:schemeClr val="bg1"/>
                </a:solidFill>
                <a:effectLst>
                  <a:glow rad="63500">
                    <a:schemeClr val="accent2">
                      <a:satMod val="175000"/>
                      <a:alpha val="40000"/>
                    </a:schemeClr>
                  </a:glow>
                  <a:outerShdw blurRad="38100" dist="38100" dir="2700000" algn="tl">
                    <a:srgbClr val="000000"/>
                  </a:outerShdw>
                </a:effectLst>
              </a:rPr>
              <a:t>set</a:t>
            </a:r>
            <a:r>
              <a:rPr lang="ru-RU" sz="3600" b="1" dirty="0">
                <a:solidFill>
                  <a:schemeClr val="bg1"/>
                </a:solidFill>
                <a:effectLst>
                  <a:glow rad="63500">
                    <a:schemeClr val="accent2">
                      <a:satMod val="175000"/>
                      <a:alpha val="40000"/>
                    </a:schemeClr>
                  </a:glow>
                  <a:outerShdw blurRad="38100" dist="38100" dir="2700000" algn="tl">
                    <a:srgbClr val="000000"/>
                  </a:outerShdw>
                </a:effectLst>
              </a:rPr>
              <a:t> </a:t>
            </a:r>
            <a:r>
              <a:rPr lang="ru-RU" sz="3600" b="1" dirty="0" err="1">
                <a:solidFill>
                  <a:schemeClr val="bg1"/>
                </a:solidFill>
                <a:effectLst>
                  <a:glow rad="63500">
                    <a:schemeClr val="accent2">
                      <a:satMod val="175000"/>
                      <a:alpha val="40000"/>
                    </a:schemeClr>
                  </a:glow>
                  <a:outerShdw blurRad="38100" dist="38100" dir="2700000" algn="tl">
                    <a:srgbClr val="000000"/>
                  </a:outerShdw>
                </a:effectLst>
              </a:rPr>
              <a:t>of</a:t>
            </a:r>
            <a:r>
              <a:rPr lang="ru-RU" sz="3600" b="1" dirty="0">
                <a:solidFill>
                  <a:schemeClr val="bg1"/>
                </a:solidFill>
                <a:effectLst>
                  <a:glow rad="63500">
                    <a:schemeClr val="accent2">
                      <a:satMod val="175000"/>
                      <a:alpha val="40000"/>
                    </a:schemeClr>
                  </a:glow>
                  <a:outerShdw blurRad="38100" dist="38100" dir="2700000" algn="tl">
                    <a:srgbClr val="000000"/>
                  </a:outerShdw>
                </a:effectLst>
              </a:rPr>
              <a:t> </a:t>
            </a:r>
            <a:r>
              <a:rPr lang="ru-RU" sz="3600" b="1" dirty="0" err="1">
                <a:solidFill>
                  <a:schemeClr val="bg1"/>
                </a:solidFill>
                <a:effectLst>
                  <a:glow rad="63500">
                    <a:schemeClr val="accent2">
                      <a:satMod val="175000"/>
                      <a:alpha val="40000"/>
                    </a:schemeClr>
                  </a:glow>
                  <a:outerShdw blurRad="38100" dist="38100" dir="2700000" algn="tl">
                    <a:srgbClr val="000000"/>
                  </a:outerShdw>
                </a:effectLst>
              </a:rPr>
              <a:t>tools</a:t>
            </a:r>
            <a:r>
              <a:rPr lang="ru-RU" sz="3600" b="1" dirty="0">
                <a:solidFill>
                  <a:schemeClr val="bg1"/>
                </a:solidFill>
                <a:effectLst>
                  <a:glow rad="63500">
                    <a:schemeClr val="accent2">
                      <a:satMod val="175000"/>
                      <a:alpha val="40000"/>
                    </a:schemeClr>
                  </a:glow>
                  <a:outerShdw blurRad="38100" dist="38100" dir="2700000" algn="tl">
                    <a:srgbClr val="000000"/>
                  </a:outerShdw>
                </a:effectLst>
              </a:rPr>
              <a:t> </a:t>
            </a:r>
            <a:r>
              <a:rPr lang="ru-RU" sz="3600" b="1" dirty="0" err="1">
                <a:solidFill>
                  <a:schemeClr val="bg1"/>
                </a:solidFill>
                <a:effectLst>
                  <a:glow rad="63500">
                    <a:schemeClr val="accent2">
                      <a:satMod val="175000"/>
                      <a:alpha val="40000"/>
                    </a:schemeClr>
                  </a:glow>
                  <a:outerShdw blurRad="38100" dist="38100" dir="2700000" algn="tl">
                    <a:srgbClr val="000000"/>
                  </a:outerShdw>
                </a:effectLst>
              </a:rPr>
              <a:t>for</a:t>
            </a:r>
            <a:r>
              <a:rPr lang="ru-RU" sz="3600" b="1" dirty="0">
                <a:solidFill>
                  <a:schemeClr val="bg1"/>
                </a:solidFill>
                <a:effectLst>
                  <a:glow rad="63500">
                    <a:schemeClr val="accent2">
                      <a:satMod val="175000"/>
                      <a:alpha val="40000"/>
                    </a:schemeClr>
                  </a:glow>
                  <a:outerShdw blurRad="38100" dist="38100" dir="2700000" algn="tl">
                    <a:srgbClr val="000000"/>
                  </a:outerShdw>
                </a:effectLst>
              </a:rPr>
              <a:t> </a:t>
            </a:r>
            <a:r>
              <a:rPr lang="ru-RU" sz="3600" b="1" dirty="0" err="1">
                <a:solidFill>
                  <a:schemeClr val="bg1"/>
                </a:solidFill>
                <a:effectLst>
                  <a:glow rad="63500">
                    <a:schemeClr val="accent2">
                      <a:satMod val="175000"/>
                      <a:alpha val="40000"/>
                    </a:schemeClr>
                  </a:glow>
                  <a:outerShdw blurRad="38100" dist="38100" dir="2700000" algn="tl">
                    <a:srgbClr val="000000"/>
                  </a:outerShdw>
                </a:effectLst>
              </a:rPr>
              <a:t>craniotomy</a:t>
            </a:r>
            <a:r>
              <a:rPr lang="ru-RU" sz="3600" b="1" dirty="0">
                <a:solidFill>
                  <a:schemeClr val="bg1"/>
                </a:solidFill>
                <a:effectLst>
                  <a:glow rad="63500">
                    <a:schemeClr val="accent2">
                      <a:satMod val="175000"/>
                      <a:alpha val="40000"/>
                    </a:schemeClr>
                  </a:glow>
                  <a:outerShdw blurRad="38100" dist="38100" dir="2700000" algn="tl">
                    <a:srgbClr val="000000"/>
                  </a:outerShdw>
                </a:effectLst>
              </a:rPr>
              <a:t> (1806)</a:t>
            </a:r>
          </a:p>
        </p:txBody>
      </p:sp>
      <p:pic>
        <p:nvPicPr>
          <p:cNvPr id="31748" name="Picture 8" descr="6ab3705e6ca1">
            <a:hlinkClick r:id="rId3"/>
          </p:cNvPr>
          <p:cNvPicPr>
            <a:picLocks noChangeAspect="1" noChangeArrowheads="1"/>
          </p:cNvPicPr>
          <p:nvPr/>
        </p:nvPicPr>
        <p:blipFill>
          <a:blip r:embed="rId4"/>
          <a:srcRect/>
          <a:stretch>
            <a:fillRect/>
          </a:stretch>
        </p:blipFill>
        <p:spPr bwMode="auto">
          <a:xfrm>
            <a:off x="3657600" y="1928813"/>
            <a:ext cx="5486400" cy="4929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2770" name="Picture 5" descr="7807e3f30beb">
            <a:hlinkClick r:id="rId2"/>
          </p:cNvPr>
          <p:cNvPicPr>
            <a:picLocks noChangeAspect="1" noChangeArrowheads="1"/>
          </p:cNvPicPr>
          <p:nvPr/>
        </p:nvPicPr>
        <p:blipFill>
          <a:blip r:embed="rId3"/>
          <a:srcRect/>
          <a:stretch>
            <a:fillRect/>
          </a:stretch>
        </p:blipFill>
        <p:spPr bwMode="auto">
          <a:xfrm>
            <a:off x="4495800" y="0"/>
            <a:ext cx="4648200" cy="3486150"/>
          </a:xfrm>
          <a:prstGeom prst="rect">
            <a:avLst/>
          </a:prstGeom>
          <a:noFill/>
          <a:ln w="9525">
            <a:noFill/>
            <a:miter lim="800000"/>
            <a:headEnd/>
            <a:tailEnd/>
          </a:ln>
        </p:spPr>
      </p:pic>
      <p:pic>
        <p:nvPicPr>
          <p:cNvPr id="32771" name="Picture 9" descr="0913127136c17c93a656c771ab055a5d"/>
          <p:cNvPicPr>
            <a:picLocks noChangeAspect="1" noChangeArrowheads="1"/>
          </p:cNvPicPr>
          <p:nvPr/>
        </p:nvPicPr>
        <p:blipFill>
          <a:blip r:embed="rId4"/>
          <a:srcRect/>
          <a:stretch>
            <a:fillRect/>
          </a:stretch>
        </p:blipFill>
        <p:spPr bwMode="auto">
          <a:xfrm>
            <a:off x="304800" y="838200"/>
            <a:ext cx="3446463" cy="4343400"/>
          </a:xfrm>
          <a:prstGeom prst="rect">
            <a:avLst/>
          </a:prstGeom>
          <a:noFill/>
          <a:ln w="9525">
            <a:noFill/>
            <a:miter lim="800000"/>
            <a:headEnd/>
            <a:tailEnd/>
          </a:ln>
        </p:spPr>
      </p:pic>
      <p:pic>
        <p:nvPicPr>
          <p:cNvPr id="32772" name="Picture 11" descr="38677385_Klovorot_s_naborom_frez"/>
          <p:cNvPicPr>
            <a:picLocks noChangeAspect="1" noChangeArrowheads="1"/>
          </p:cNvPicPr>
          <p:nvPr/>
        </p:nvPicPr>
        <p:blipFill>
          <a:blip r:embed="rId5"/>
          <a:srcRect/>
          <a:stretch>
            <a:fillRect/>
          </a:stretch>
        </p:blipFill>
        <p:spPr bwMode="auto">
          <a:xfrm>
            <a:off x="3886200" y="3414713"/>
            <a:ext cx="5257800" cy="3443287"/>
          </a:xfrm>
          <a:prstGeom prst="rect">
            <a:avLst/>
          </a:prstGeom>
          <a:noFill/>
          <a:ln w="9525">
            <a:noFill/>
            <a:miter lim="800000"/>
            <a:headEnd/>
            <a:tailEnd/>
          </a:ln>
        </p:spPr>
      </p:pic>
      <p:sp>
        <p:nvSpPr>
          <p:cNvPr id="5" name="Прямоугольник 4"/>
          <p:cNvSpPr/>
          <p:nvPr/>
        </p:nvSpPr>
        <p:spPr>
          <a:xfrm>
            <a:off x="457200" y="5943600"/>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effectLst>
              </a:rPr>
              <a:t>neurohirurg.umi.ru</a:t>
            </a:r>
            <a:endParaRPr lang="ru-RU" sz="28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3794" name="Picture 5" descr="IPB Image"/>
          <p:cNvPicPr>
            <a:picLocks noChangeAspect="1" noChangeArrowheads="1"/>
          </p:cNvPicPr>
          <p:nvPr/>
        </p:nvPicPr>
        <p:blipFill>
          <a:blip r:embed="rId2"/>
          <a:srcRect/>
          <a:stretch>
            <a:fillRect/>
          </a:stretch>
        </p:blipFill>
        <p:spPr bwMode="auto">
          <a:xfrm>
            <a:off x="3429000" y="2840038"/>
            <a:ext cx="5715000" cy="4017962"/>
          </a:xfrm>
          <a:prstGeom prst="rect">
            <a:avLst/>
          </a:prstGeom>
          <a:noFill/>
          <a:ln w="9525">
            <a:noFill/>
            <a:miter lim="800000"/>
            <a:headEnd/>
            <a:tailEnd/>
          </a:ln>
        </p:spPr>
      </p:pic>
      <p:pic>
        <p:nvPicPr>
          <p:cNvPr id="33795" name="Picture 3" descr="IPB Image"/>
          <p:cNvPicPr>
            <a:picLocks noChangeAspect="1" noChangeArrowheads="1"/>
          </p:cNvPicPr>
          <p:nvPr/>
        </p:nvPicPr>
        <p:blipFill>
          <a:blip r:embed="rId3"/>
          <a:srcRect/>
          <a:stretch>
            <a:fillRect/>
          </a:stretch>
        </p:blipFill>
        <p:spPr bwMode="auto">
          <a:xfrm>
            <a:off x="0" y="0"/>
            <a:ext cx="4648200" cy="4498975"/>
          </a:xfrm>
          <a:prstGeom prst="rect">
            <a:avLst/>
          </a:prstGeom>
          <a:noFill/>
          <a:ln w="9525">
            <a:noFill/>
            <a:miter lim="800000"/>
            <a:headEnd/>
            <a:tailEnd/>
          </a:ln>
        </p:spPr>
      </p:pic>
      <p:sp>
        <p:nvSpPr>
          <p:cNvPr id="115718" name="Rectangle 6"/>
          <p:cNvSpPr>
            <a:spLocks noChangeArrowheads="1"/>
          </p:cNvSpPr>
          <p:nvPr/>
        </p:nvSpPr>
        <p:spPr bwMode="auto">
          <a:xfrm>
            <a:off x="5029200" y="669925"/>
            <a:ext cx="3352800" cy="1373188"/>
          </a:xfrm>
          <a:prstGeom prst="rect">
            <a:avLst/>
          </a:prstGeom>
          <a:noFill/>
          <a:ln w="9525">
            <a:noFill/>
            <a:miter lim="800000"/>
            <a:headEnd/>
            <a:tailEnd/>
          </a:ln>
          <a:effectLst/>
        </p:spPr>
        <p:txBody>
          <a:bodyPr anchor="ctr">
            <a:spAutoFit/>
          </a:bodyPr>
          <a:lstStyle/>
          <a:p>
            <a:pPr eaLnBrk="0" hangingPunct="0">
              <a:defRPr/>
            </a:pPr>
            <a:r>
              <a:rPr lang="ru-RU" sz="2800" b="1" dirty="0" err="1">
                <a:solidFill>
                  <a:srgbClr val="FFFF00"/>
                </a:solidFill>
                <a:effectLst>
                  <a:outerShdw blurRad="38100" dist="38100" dir="2700000" algn="tl">
                    <a:srgbClr val="000000"/>
                  </a:outerShdw>
                </a:effectLst>
              </a:rPr>
              <a:t>Charles</a:t>
            </a:r>
            <a:r>
              <a:rPr lang="ru-RU" sz="2800" b="1" dirty="0">
                <a:solidFill>
                  <a:srgbClr val="FFFF00"/>
                </a:solidFill>
                <a:effectLst>
                  <a:outerShdw blurRad="38100" dist="38100" dir="2700000" algn="tl">
                    <a:srgbClr val="000000"/>
                  </a:outerShdw>
                </a:effectLst>
              </a:rPr>
              <a:t> </a:t>
            </a:r>
            <a:r>
              <a:rPr lang="ru-RU" sz="2800" b="1" dirty="0" err="1">
                <a:solidFill>
                  <a:srgbClr val="FFFF00"/>
                </a:solidFill>
                <a:effectLst>
                  <a:outerShdw blurRad="38100" dist="38100" dir="2700000" algn="tl">
                    <a:srgbClr val="000000"/>
                  </a:outerShdw>
                </a:effectLst>
              </a:rPr>
              <a:t>Bell</a:t>
            </a:r>
            <a:r>
              <a:rPr lang="en-US" sz="2800" b="1" dirty="0">
                <a:solidFill>
                  <a:srgbClr val="FFFF00"/>
                </a:solidFill>
                <a:effectLst>
                  <a:outerShdw blurRad="38100" dist="38100" dir="2700000" algn="tl">
                    <a:srgbClr val="000000"/>
                  </a:outerShdw>
                </a:effectLst>
              </a:rPr>
              <a:t> </a:t>
            </a:r>
            <a:r>
              <a:rPr lang="ru-RU" sz="2800" b="1" dirty="0">
                <a:solidFill>
                  <a:srgbClr val="FFFF00"/>
                </a:solidFill>
                <a:effectLst>
                  <a:outerShdw blurRad="38100" dist="38100" dir="2700000" algn="tl">
                    <a:srgbClr val="000000"/>
                  </a:outerShdw>
                </a:effectLst>
              </a:rPr>
              <a:t>(</a:t>
            </a:r>
            <a:r>
              <a:rPr lang="ru-RU" sz="2800" b="1" dirty="0" err="1">
                <a:solidFill>
                  <a:srgbClr val="FFFF00"/>
                </a:solidFill>
                <a:effectLst>
                  <a:outerShdw blurRad="38100" dist="38100" dir="2700000" algn="tl">
                    <a:srgbClr val="000000"/>
                  </a:outerShdw>
                </a:effectLst>
              </a:rPr>
              <a:t>The</a:t>
            </a:r>
            <a:r>
              <a:rPr lang="ru-RU" sz="2800" b="1" dirty="0">
                <a:solidFill>
                  <a:srgbClr val="FFFF00"/>
                </a:solidFill>
                <a:effectLst>
                  <a:outerShdw blurRad="38100" dist="38100" dir="2700000" algn="tl">
                    <a:srgbClr val="000000"/>
                  </a:outerShdw>
                </a:effectLst>
              </a:rPr>
              <a:t> </a:t>
            </a:r>
            <a:r>
              <a:rPr lang="ru-RU" sz="2800" b="1" dirty="0" err="1">
                <a:solidFill>
                  <a:srgbClr val="FFFF00"/>
                </a:solidFill>
                <a:effectLst>
                  <a:outerShdw blurRad="38100" dist="38100" dir="2700000" algn="tl">
                    <a:srgbClr val="000000"/>
                  </a:outerShdw>
                </a:effectLst>
              </a:rPr>
              <a:t>surgeon-artist</a:t>
            </a:r>
            <a:r>
              <a:rPr lang="ru-RU" sz="2800" b="1" dirty="0">
                <a:solidFill>
                  <a:srgbClr val="FFFF00"/>
                </a:solidFill>
                <a:effectLst>
                  <a:outerShdw blurRad="38100" dist="38100" dir="2700000" algn="tl">
                    <a:srgbClr val="000000"/>
                  </a:outerShdw>
                </a:effectLst>
              </a:rPr>
              <a:t>) (1774-1842)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DDDDD"/>
        </a:solidFill>
        <a:effectLst/>
      </p:bgPr>
    </p:bg>
    <p:spTree>
      <p:nvGrpSpPr>
        <p:cNvPr id="1" name=""/>
        <p:cNvGrpSpPr/>
        <p:nvPr/>
      </p:nvGrpSpPr>
      <p:grpSpPr>
        <a:xfrm>
          <a:off x="0" y="0"/>
          <a:ext cx="0" cy="0"/>
          <a:chOff x="0" y="0"/>
          <a:chExt cx="0" cy="0"/>
        </a:xfrm>
      </p:grpSpPr>
      <p:pic>
        <p:nvPicPr>
          <p:cNvPr id="34818" name="Picture 4" descr="ANd9GcSljQCKd6eXAdow5SSFL6vL0l7q3ZcyEhvAwIFF-uRdguWxTmMf">
            <a:hlinkClick r:id="rId2"/>
          </p:cNvPr>
          <p:cNvPicPr>
            <a:picLocks noChangeAspect="1" noChangeArrowheads="1"/>
          </p:cNvPicPr>
          <p:nvPr/>
        </p:nvPicPr>
        <p:blipFill>
          <a:blip r:embed="rId3"/>
          <a:srcRect/>
          <a:stretch>
            <a:fillRect/>
          </a:stretch>
        </p:blipFill>
        <p:spPr bwMode="auto">
          <a:xfrm>
            <a:off x="0" y="228600"/>
            <a:ext cx="4352925" cy="6400800"/>
          </a:xfrm>
          <a:prstGeom prst="rect">
            <a:avLst/>
          </a:prstGeom>
          <a:noFill/>
          <a:ln w="9525">
            <a:noFill/>
            <a:miter lim="800000"/>
            <a:headEnd/>
            <a:tailEnd/>
          </a:ln>
        </p:spPr>
      </p:pic>
      <p:sp>
        <p:nvSpPr>
          <p:cNvPr id="7171" name="Rectangle 2"/>
          <p:cNvSpPr>
            <a:spLocks noChangeArrowheads="1"/>
          </p:cNvSpPr>
          <p:nvPr/>
        </p:nvSpPr>
        <p:spPr bwMode="auto">
          <a:xfrm>
            <a:off x="3505200" y="136525"/>
            <a:ext cx="5638800" cy="6232525"/>
          </a:xfrm>
          <a:prstGeom prst="rect">
            <a:avLst/>
          </a:prstGeom>
          <a:noFill/>
          <a:ln w="9525">
            <a:noFill/>
            <a:miter lim="800000"/>
            <a:headEnd/>
            <a:tailEnd/>
          </a:ln>
        </p:spPr>
        <p:txBody>
          <a:bodyPr>
            <a:spAutoFit/>
          </a:bodyPr>
          <a:lstStyle/>
          <a:p>
            <a:pPr>
              <a:defRPr/>
            </a:pPr>
            <a:r>
              <a:rPr lang="ru-RU" sz="2100" b="1" dirty="0" err="1">
                <a:effectLst>
                  <a:outerShdw blurRad="38100" dist="38100" dir="2700000" algn="tl">
                    <a:srgbClr val="FFFFFF"/>
                  </a:outerShdw>
                </a:effectLst>
              </a:rPr>
              <a:t>Neurosurgery</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separated</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from</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the</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surgery</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and</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neurology</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and</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was</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formed</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as</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an</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independent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profession</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the</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turn</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of</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the</a:t>
            </a:r>
            <a:r>
              <a:rPr lang="ru-RU" sz="2100" b="1" dirty="0">
                <a:effectLst>
                  <a:outerShdw blurRad="38100" dist="38100" dir="2700000" algn="tl">
                    <a:srgbClr val="FFFFFF"/>
                  </a:outerShdw>
                </a:effectLst>
              </a:rPr>
              <a:t> XIX </a:t>
            </a:r>
            <a:r>
              <a:rPr lang="ru-RU" sz="2100" b="1" dirty="0" err="1">
                <a:effectLst>
                  <a:outerShdw blurRad="38100" dist="38100" dir="2700000" algn="tl">
                    <a:srgbClr val="FFFFFF"/>
                  </a:outerShdw>
                </a:effectLst>
              </a:rPr>
              <a:t>and</a:t>
            </a:r>
            <a:r>
              <a:rPr lang="ru-RU" sz="2100" b="1" dirty="0">
                <a:effectLst>
                  <a:outerShdw blurRad="38100" dist="38100" dir="2700000" algn="tl">
                    <a:srgbClr val="FFFFFF"/>
                  </a:outerShdw>
                </a:effectLst>
              </a:rPr>
              <a:t> XX </a:t>
            </a:r>
            <a:r>
              <a:rPr lang="ru-RU" sz="2100" b="1" dirty="0" err="1">
                <a:effectLst>
                  <a:outerShdw blurRad="38100" dist="38100" dir="2700000" algn="tl">
                    <a:srgbClr val="FFFFFF"/>
                  </a:outerShdw>
                </a:effectLst>
              </a:rPr>
              <a:t>centuries</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An</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important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milestone</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in</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the</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development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of</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neurosurgery</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was</a:t>
            </a:r>
            <a:r>
              <a:rPr lang="ru-RU" sz="2100" b="1" dirty="0">
                <a:effectLst>
                  <a:outerShdw blurRad="38100" dist="38100" dir="2700000" algn="tl">
                    <a:srgbClr val="FFFFFF"/>
                  </a:outerShdw>
                </a:effectLst>
              </a:rPr>
              <a:t> </a:t>
            </a:r>
            <a:r>
              <a:rPr lang="ru-RU" sz="2100" b="1" i="1" dirty="0" err="1">
                <a:solidFill>
                  <a:srgbClr val="FF0000"/>
                </a:solidFill>
                <a:effectLst>
                  <a:outerShdw blurRad="38100" dist="38100" dir="2700000" algn="tl">
                    <a:srgbClr val="000000"/>
                  </a:outerShdw>
                </a:effectLst>
              </a:rPr>
              <a:t>in</a:t>
            </a:r>
            <a:r>
              <a:rPr lang="ru-RU" sz="2100" b="1" i="1" dirty="0">
                <a:solidFill>
                  <a:srgbClr val="FF0000"/>
                </a:solidFill>
                <a:effectLst>
                  <a:outerShdw blurRad="38100" dist="38100" dir="2700000" algn="tl">
                    <a:srgbClr val="000000"/>
                  </a:outerShdw>
                </a:effectLst>
              </a:rPr>
              <a:t> 1897</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when</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prominent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Russian</a:t>
            </a:r>
            <a:r>
              <a:rPr lang="en-US"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Academician</a:t>
            </a:r>
            <a:r>
              <a:rPr lang="ru-RU" sz="2100" b="1" dirty="0">
                <a:effectLst>
                  <a:outerShdw blurRad="38100" dist="38100" dir="2700000" algn="tl">
                    <a:srgbClr val="FFFFFF"/>
                  </a:outerShdw>
                </a:effectLst>
              </a:rPr>
              <a:t> </a:t>
            </a:r>
            <a:r>
              <a:rPr lang="ru-RU" sz="2100" b="1" dirty="0" err="1">
                <a:solidFill>
                  <a:srgbClr val="FF0000"/>
                </a:solidFill>
                <a:effectLst>
                  <a:outerShdw blurRad="38100" dist="38100" dir="2700000" algn="tl">
                    <a:srgbClr val="000000"/>
                  </a:outerShdw>
                </a:effectLst>
              </a:rPr>
              <a:t>Vladimir</a:t>
            </a:r>
            <a:r>
              <a:rPr lang="ru-RU" sz="2100" b="1" dirty="0">
                <a:solidFill>
                  <a:srgbClr val="FF0000"/>
                </a:solidFill>
                <a:effectLst>
                  <a:outerShdw blurRad="38100" dist="38100" dir="2700000" algn="tl">
                    <a:srgbClr val="000000"/>
                  </a:outerShdw>
                </a:effectLst>
              </a:rPr>
              <a:t> </a:t>
            </a:r>
            <a:r>
              <a:rPr lang="ru-RU" sz="2100" b="1" dirty="0" err="1">
                <a:solidFill>
                  <a:srgbClr val="FF0000"/>
                </a:solidFill>
                <a:effectLst>
                  <a:outerShdw blurRad="38100" dist="38100" dir="2700000" algn="tl">
                    <a:srgbClr val="000000"/>
                  </a:outerShdw>
                </a:effectLst>
              </a:rPr>
              <a:t>Bekhterev</a:t>
            </a:r>
            <a:r>
              <a:rPr lang="ru-RU" sz="2100" b="1" dirty="0">
                <a:solidFill>
                  <a:srgbClr val="FF0000"/>
                </a:solidFill>
                <a:effectLst>
                  <a:outerShdw blurRad="38100" dist="38100" dir="2700000" algn="tl">
                    <a:srgbClr val="000000"/>
                  </a:outerShdw>
                </a:effectLst>
              </a:rPr>
              <a:t> (1857-1927)</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opened</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clinic</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for</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nervous</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and</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mental</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diseases</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of</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the</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Military</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Medical</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Academy</a:t>
            </a:r>
            <a:r>
              <a:rPr lang="ru-RU" sz="2100" b="1" dirty="0">
                <a:effectLst>
                  <a:outerShdw blurRad="38100" dist="38100" dir="2700000" algn="tl">
                    <a:srgbClr val="FFFFFF"/>
                  </a:outerShdw>
                </a:effectLst>
              </a:rPr>
              <a:t>, </a:t>
            </a:r>
            <a:r>
              <a:rPr lang="ru-RU" sz="2100" b="1" dirty="0" err="1">
                <a:solidFill>
                  <a:srgbClr val="FF0000"/>
                </a:solidFill>
                <a:effectLst>
                  <a:outerShdw blurRad="38100" dist="38100" dir="2700000" algn="tl">
                    <a:srgbClr val="000000"/>
                  </a:outerShdw>
                </a:effectLst>
              </a:rPr>
              <a:t>the</a:t>
            </a:r>
            <a:r>
              <a:rPr lang="ru-RU" sz="2100" b="1" dirty="0">
                <a:solidFill>
                  <a:srgbClr val="FF0000"/>
                </a:solidFill>
                <a:effectLst>
                  <a:outerShdw blurRad="38100" dist="38100" dir="2700000" algn="tl">
                    <a:srgbClr val="000000"/>
                  </a:outerShdw>
                </a:effectLst>
              </a:rPr>
              <a:t> </a:t>
            </a:r>
            <a:r>
              <a:rPr lang="ru-RU" sz="2100" b="1" dirty="0" err="1">
                <a:solidFill>
                  <a:srgbClr val="FF0000"/>
                </a:solidFill>
                <a:effectLst>
                  <a:outerShdw blurRad="38100" dist="38100" dir="2700000" algn="tl">
                    <a:srgbClr val="000000"/>
                  </a:outerShdw>
                </a:effectLst>
              </a:rPr>
              <a:t>world's</a:t>
            </a:r>
            <a:r>
              <a:rPr lang="ru-RU" sz="2100" b="1" dirty="0">
                <a:solidFill>
                  <a:srgbClr val="FF0000"/>
                </a:solidFill>
                <a:effectLst>
                  <a:outerShdw blurRad="38100" dist="38100" dir="2700000" algn="tl">
                    <a:srgbClr val="000000"/>
                  </a:outerShdw>
                </a:effectLst>
              </a:rPr>
              <a:t> </a:t>
            </a:r>
            <a:r>
              <a:rPr lang="ru-RU" sz="2100" b="1" dirty="0" err="1">
                <a:solidFill>
                  <a:srgbClr val="FF0000"/>
                </a:solidFill>
                <a:effectLst>
                  <a:outerShdw blurRad="38100" dist="38100" dir="2700000" algn="tl">
                    <a:srgbClr val="000000"/>
                  </a:outerShdw>
                </a:effectLst>
              </a:rPr>
              <a:t>first</a:t>
            </a:r>
            <a:r>
              <a:rPr lang="ru-RU" sz="2100" b="1" dirty="0">
                <a:solidFill>
                  <a:srgbClr val="FF0000"/>
                </a:solidFill>
                <a:effectLst>
                  <a:outerShdw blurRad="38100" dist="38100" dir="2700000" algn="tl">
                    <a:srgbClr val="000000"/>
                  </a:outerShdw>
                </a:effectLst>
              </a:rPr>
              <a:t> </a:t>
            </a:r>
            <a:r>
              <a:rPr lang="ru-RU" sz="2100" b="1" dirty="0" err="1">
                <a:solidFill>
                  <a:srgbClr val="FF0000"/>
                </a:solidFill>
                <a:effectLst>
                  <a:outerShdw blurRad="38100" dist="38100" dir="2700000" algn="tl">
                    <a:srgbClr val="000000"/>
                  </a:outerShdw>
                </a:effectLst>
              </a:rPr>
              <a:t>operating</a:t>
            </a:r>
            <a:r>
              <a:rPr lang="ru-RU" sz="2100" b="1" dirty="0">
                <a:solidFill>
                  <a:srgbClr val="FF0000"/>
                </a:solidFill>
                <a:effectLst>
                  <a:outerShdw blurRad="38100" dist="38100" dir="2700000" algn="tl">
                    <a:srgbClr val="000000"/>
                  </a:outerShdw>
                </a:effectLst>
              </a:rPr>
              <a:t> </a:t>
            </a:r>
            <a:r>
              <a:rPr lang="ru-RU" sz="2100" b="1" dirty="0" err="1">
                <a:solidFill>
                  <a:srgbClr val="FF0000"/>
                </a:solidFill>
                <a:effectLst>
                  <a:outerShdw blurRad="38100" dist="38100" dir="2700000" algn="tl">
                    <a:srgbClr val="000000"/>
                  </a:outerShdw>
                </a:effectLst>
              </a:rPr>
              <a:t>room</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for</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surgical</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treatment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of</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patients</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with</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diseases</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of</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the</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nervous</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system</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In</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opening</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speech</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he</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said</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that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predetermined</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path</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of</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formation</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of</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Neurosurgery</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If</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current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neurologist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even</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ask</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for</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help</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to</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the</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surgeons</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the</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next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generation</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is</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already</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probably</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will</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not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need</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it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Holding</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the</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knife</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it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will</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itself</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do</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what</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is</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rightfully</a:t>
            </a:r>
            <a:r>
              <a:rPr lang="ru-RU" sz="2100" b="1" dirty="0">
                <a:effectLst>
                  <a:outerShdw blurRad="38100" dist="38100" dir="2700000" algn="tl">
                    <a:srgbClr val="FFFFFF"/>
                  </a:outerShdw>
                </a:effectLst>
              </a:rPr>
              <a:t> </a:t>
            </a:r>
            <a:r>
              <a:rPr lang="ru-RU" sz="2100" b="1" dirty="0" err="1">
                <a:effectLst>
                  <a:outerShdw blurRad="38100" dist="38100" dir="2700000" algn="tl">
                    <a:srgbClr val="FFFFFF"/>
                  </a:outerShdw>
                </a:effectLst>
              </a:rPr>
              <a:t>his</a:t>
            </a:r>
            <a:r>
              <a:rPr lang="ru-RU" sz="2100" b="1" dirty="0">
                <a:effectLst>
                  <a:outerShdw blurRad="38100" dist="38100" dir="2700000" algn="tl">
                    <a:srgbClr val="FFFFFF"/>
                  </a:outerShdw>
                </a:effectLst>
              </a:rPr>
              <a:t>"</a:t>
            </a:r>
          </a:p>
        </p:txBody>
      </p:sp>
      <p:sp>
        <p:nvSpPr>
          <p:cNvPr id="4" name="Прямоугольник 3"/>
          <p:cNvSpPr/>
          <p:nvPr/>
        </p:nvSpPr>
        <p:spPr>
          <a:xfrm>
            <a:off x="88900" y="5845175"/>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effectLst>
              </a:rPr>
              <a:t>neurohirurg.umi.ru</a:t>
            </a:r>
            <a:endParaRPr lang="ru-RU"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pic>
        <p:nvPicPr>
          <p:cNvPr id="35842" name="Picture 6" descr="01"/>
          <p:cNvPicPr>
            <a:picLocks noChangeAspect="1" noChangeArrowheads="1"/>
          </p:cNvPicPr>
          <p:nvPr/>
        </p:nvPicPr>
        <p:blipFill>
          <a:blip r:embed="rId2"/>
          <a:srcRect/>
          <a:stretch>
            <a:fillRect/>
          </a:stretch>
        </p:blipFill>
        <p:spPr bwMode="auto">
          <a:xfrm>
            <a:off x="685800" y="1697038"/>
            <a:ext cx="7924800" cy="5160962"/>
          </a:xfrm>
          <a:prstGeom prst="rect">
            <a:avLst/>
          </a:prstGeom>
          <a:noFill/>
          <a:ln w="9525">
            <a:noFill/>
            <a:miter lim="800000"/>
            <a:headEnd/>
            <a:tailEnd/>
          </a:ln>
        </p:spPr>
      </p:pic>
      <p:sp>
        <p:nvSpPr>
          <p:cNvPr id="35843" name="Rectangle 4"/>
          <p:cNvSpPr>
            <a:spLocks noChangeArrowheads="1"/>
          </p:cNvSpPr>
          <p:nvPr/>
        </p:nvSpPr>
        <p:spPr bwMode="auto">
          <a:xfrm>
            <a:off x="0" y="0"/>
            <a:ext cx="9144000" cy="1739900"/>
          </a:xfrm>
          <a:prstGeom prst="rect">
            <a:avLst/>
          </a:prstGeom>
          <a:noFill/>
          <a:ln w="9525">
            <a:noFill/>
            <a:miter lim="800000"/>
            <a:headEnd/>
            <a:tailEnd/>
          </a:ln>
        </p:spPr>
        <p:txBody>
          <a:bodyPr>
            <a:spAutoFit/>
          </a:bodyPr>
          <a:lstStyle/>
          <a:p>
            <a:r>
              <a:rPr lang="ru-RU" altLang="ru-RU" sz="1800" b="1"/>
              <a:t>In </a:t>
            </a:r>
            <a:r>
              <a:rPr lang="ru-RU" altLang="ru-RU" sz="1800" b="1" i="1">
                <a:solidFill>
                  <a:srgbClr val="FF0000"/>
                </a:solidFill>
              </a:rPr>
              <a:t>1905</a:t>
            </a:r>
            <a:r>
              <a:rPr lang="ru-RU" altLang="ru-RU" sz="1800" b="1"/>
              <a:t> V.Behterev organized the first neurosurgical department with 20 beds, of which he was appointed head of his student </a:t>
            </a:r>
            <a:r>
              <a:rPr lang="ru-RU" altLang="ru-RU" sz="1800" b="1">
                <a:solidFill>
                  <a:srgbClr val="FF0000"/>
                </a:solidFill>
              </a:rPr>
              <a:t>Ludwig Pussep</a:t>
            </a:r>
            <a:r>
              <a:rPr lang="ru-RU" altLang="ru-RU" sz="1800" b="1"/>
              <a:t>. In </a:t>
            </a:r>
            <a:r>
              <a:rPr lang="ru-RU" altLang="ru-RU" sz="1800" b="1" i="1">
                <a:solidFill>
                  <a:srgbClr val="FF0000"/>
                </a:solidFill>
              </a:rPr>
              <a:t>1909</a:t>
            </a:r>
            <a:r>
              <a:rPr lang="ru-RU" altLang="ru-RU" sz="1800" b="1"/>
              <a:t> L.Pussep led the world's first department of surgical neurology at </a:t>
            </a:r>
            <a:r>
              <a:rPr lang="ru-RU" altLang="ru-RU" sz="1800" b="1">
                <a:solidFill>
                  <a:srgbClr val="FF0000"/>
                </a:solidFill>
              </a:rPr>
              <a:t>Psychoneurological Institute in St. Petersburg</a:t>
            </a:r>
            <a:r>
              <a:rPr lang="ru-RU" altLang="ru-RU" sz="1800" b="1"/>
              <a:t>. In </a:t>
            </a:r>
            <a:r>
              <a:rPr lang="ru-RU" altLang="ru-RU" sz="1800" b="1" i="1">
                <a:solidFill>
                  <a:srgbClr val="FF0000"/>
                </a:solidFill>
              </a:rPr>
              <a:t>1914</a:t>
            </a:r>
            <a:r>
              <a:rPr lang="ru-RU" altLang="ru-RU" sz="1800" b="1"/>
              <a:t>, with his active participation on the basis of the same institute was opened the first specialized hospital for treatment of injuries with damage </a:t>
            </a:r>
            <a:r>
              <a:rPr lang="en-US" altLang="ru-RU" sz="1800" b="1"/>
              <a:t>of</a:t>
            </a:r>
            <a:r>
              <a:rPr lang="ru-RU" altLang="ru-RU" sz="1800" b="1"/>
              <a:t> the nervous system</a:t>
            </a:r>
          </a:p>
        </p:txBody>
      </p:sp>
      <p:sp>
        <p:nvSpPr>
          <p:cNvPr id="35844" name="TextBox 3"/>
          <p:cNvSpPr txBox="1">
            <a:spLocks noChangeArrowheads="1"/>
          </p:cNvSpPr>
          <p:nvPr/>
        </p:nvSpPr>
        <p:spPr bwMode="auto">
          <a:xfrm>
            <a:off x="1524000" y="6324600"/>
            <a:ext cx="2133600" cy="369888"/>
          </a:xfrm>
          <a:prstGeom prst="rect">
            <a:avLst/>
          </a:prstGeom>
          <a:solidFill>
            <a:schemeClr val="bg1"/>
          </a:solidFill>
          <a:ln w="9525">
            <a:noFill/>
            <a:miter lim="800000"/>
            <a:headEnd/>
            <a:tailEnd/>
          </a:ln>
        </p:spPr>
        <p:txBody>
          <a:bodyPr>
            <a:spAutoFit/>
          </a:bodyPr>
          <a:lstStyle/>
          <a:p>
            <a:r>
              <a:rPr lang="ru-RU" altLang="ru-RU" sz="1800" b="1">
                <a:solidFill>
                  <a:srgbClr val="FF0000"/>
                </a:solidFill>
              </a:rPr>
              <a:t>Ludwig Pussep</a:t>
            </a:r>
            <a:endParaRPr lang="en-US" altLang="ru-RU" sz="1800"/>
          </a:p>
        </p:txBody>
      </p:sp>
      <p:sp>
        <p:nvSpPr>
          <p:cNvPr id="6" name="TextBox 5"/>
          <p:cNvSpPr txBox="1"/>
          <p:nvPr/>
        </p:nvSpPr>
        <p:spPr>
          <a:xfrm>
            <a:off x="5638800" y="6324600"/>
            <a:ext cx="2286000" cy="369888"/>
          </a:xfrm>
          <a:prstGeom prst="rect">
            <a:avLst/>
          </a:prstGeom>
          <a:solidFill>
            <a:schemeClr val="bg1"/>
          </a:solidFill>
        </p:spPr>
        <p:txBody>
          <a:bodyPr>
            <a:spAutoFit/>
          </a:bodyPr>
          <a:lstStyle/>
          <a:p>
            <a:pPr>
              <a:defRPr/>
            </a:pPr>
            <a:r>
              <a:rPr lang="ru-RU" sz="1800" b="1" dirty="0" err="1">
                <a:solidFill>
                  <a:srgbClr val="FF0000"/>
                </a:solidFill>
              </a:rPr>
              <a:t>Vladimir</a:t>
            </a:r>
            <a:r>
              <a:rPr lang="ru-RU" sz="1800" b="1" dirty="0">
                <a:solidFill>
                  <a:srgbClr val="FF0000"/>
                </a:solidFill>
                <a:effectLst>
                  <a:outerShdw blurRad="38100" dist="38100" dir="2700000" algn="tl">
                    <a:srgbClr val="000000"/>
                  </a:outerShdw>
                </a:effectLst>
              </a:rPr>
              <a:t> </a:t>
            </a:r>
            <a:r>
              <a:rPr lang="ru-RU" sz="1800" b="1" dirty="0" err="1">
                <a:solidFill>
                  <a:srgbClr val="FF0000"/>
                </a:solidFill>
              </a:rPr>
              <a:t>Bekhterev</a:t>
            </a:r>
            <a:endParaRPr 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434" name="Picture 4" descr="2010_02_25_12_22_172838476"/>
          <p:cNvPicPr>
            <a:picLocks noChangeAspect="1" noChangeArrowheads="1"/>
          </p:cNvPicPr>
          <p:nvPr/>
        </p:nvPicPr>
        <p:blipFill>
          <a:blip r:embed="rId2"/>
          <a:srcRect/>
          <a:stretch>
            <a:fillRect/>
          </a:stretch>
        </p:blipFill>
        <p:spPr bwMode="auto">
          <a:xfrm>
            <a:off x="0" y="457200"/>
            <a:ext cx="3160713" cy="5867400"/>
          </a:xfrm>
          <a:prstGeom prst="rect">
            <a:avLst/>
          </a:prstGeom>
          <a:noFill/>
          <a:ln w="9525">
            <a:noFill/>
            <a:miter lim="800000"/>
            <a:headEnd/>
            <a:tailEnd/>
          </a:ln>
        </p:spPr>
      </p:pic>
      <p:sp>
        <p:nvSpPr>
          <p:cNvPr id="18435" name="Rectangle 4"/>
          <p:cNvSpPr>
            <a:spLocks noChangeArrowheads="1"/>
          </p:cNvSpPr>
          <p:nvPr/>
        </p:nvSpPr>
        <p:spPr bwMode="auto">
          <a:xfrm>
            <a:off x="3048000" y="292100"/>
            <a:ext cx="6019800" cy="5883275"/>
          </a:xfrm>
          <a:prstGeom prst="rect">
            <a:avLst/>
          </a:prstGeom>
          <a:noFill/>
          <a:ln w="9525">
            <a:noFill/>
            <a:miter lim="800000"/>
            <a:headEnd/>
            <a:tailEnd/>
          </a:ln>
        </p:spPr>
        <p:txBody>
          <a:bodyPr anchor="ctr">
            <a:spAutoFit/>
          </a:bodyPr>
          <a:lstStyle/>
          <a:p>
            <a:r>
              <a:rPr lang="en-US" altLang="ru-RU" sz="2000" b="1"/>
              <a:t>Craniotomy, was practiced in Africa 12,000 years, and in Europe, 6,000 years ago. However, these cuts were made in the skulls, mostly dead, and this was done, probably because of superstition, for example, to drive out evil spirits. Already in the 1877 French anthropologist Paul Broca made the classification of the ancient transactions on the vault of the skull of man, which even today retains its value.</a:t>
            </a:r>
            <a:r>
              <a:rPr lang="en-US" altLang="ru-RU" sz="2000"/>
              <a:t> </a:t>
            </a:r>
            <a:r>
              <a:rPr lang="en-US" altLang="ru-RU" sz="2000" b="1"/>
              <a:t>He suggested that craniotomy was performed on living people sometimes - to heal them from certain diseases such as hysteria, epilepsy, convulsions, nervous - disease, the cause of which takes the existing in the head and was attributed to the special spirit resides there. An artificial opening done in the skull, was intended to give vent to the spirit and so contribute to the liberation of the subject from the disease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6866" name="Picture 4"/>
          <p:cNvPicPr>
            <a:picLocks noChangeAspect="1" noChangeArrowheads="1"/>
          </p:cNvPicPr>
          <p:nvPr/>
        </p:nvPicPr>
        <p:blipFill>
          <a:blip r:embed="rId2"/>
          <a:srcRect/>
          <a:stretch>
            <a:fillRect/>
          </a:stretch>
        </p:blipFill>
        <p:spPr bwMode="auto">
          <a:xfrm>
            <a:off x="4572000" y="3260725"/>
            <a:ext cx="4572000" cy="3597275"/>
          </a:xfrm>
          <a:prstGeom prst="rect">
            <a:avLst/>
          </a:prstGeom>
          <a:noFill/>
          <a:ln w="9525">
            <a:noFill/>
            <a:miter lim="800000"/>
            <a:headEnd/>
            <a:tailEnd/>
          </a:ln>
        </p:spPr>
      </p:pic>
      <p:sp>
        <p:nvSpPr>
          <p:cNvPr id="36867" name="Rectangle 2"/>
          <p:cNvSpPr>
            <a:spLocks noChangeArrowheads="1"/>
          </p:cNvSpPr>
          <p:nvPr/>
        </p:nvSpPr>
        <p:spPr bwMode="auto">
          <a:xfrm>
            <a:off x="0" y="0"/>
            <a:ext cx="9144000" cy="3492500"/>
          </a:xfrm>
          <a:prstGeom prst="rect">
            <a:avLst/>
          </a:prstGeom>
          <a:noFill/>
          <a:ln w="9525">
            <a:noFill/>
            <a:miter lim="800000"/>
            <a:headEnd/>
            <a:tailEnd/>
          </a:ln>
        </p:spPr>
        <p:txBody>
          <a:bodyPr>
            <a:spAutoFit/>
          </a:bodyPr>
          <a:lstStyle/>
          <a:p>
            <a:r>
              <a:rPr lang="ru-RU" altLang="ru-RU" sz="1700" b="1"/>
              <a:t>In the first years after the revolution in our country, in spite of famine and devastation, begin to form new neurosurgical institutions. In </a:t>
            </a:r>
            <a:r>
              <a:rPr lang="ru-RU" altLang="ru-RU" sz="1700" b="1" i="1">
                <a:solidFill>
                  <a:srgbClr val="FF0000"/>
                </a:solidFill>
              </a:rPr>
              <a:t>1921</a:t>
            </a:r>
            <a:r>
              <a:rPr lang="ru-RU" altLang="ru-RU" sz="1700" b="1">
                <a:solidFill>
                  <a:srgbClr val="FF0000"/>
                </a:solidFill>
              </a:rPr>
              <a:t>, in Petrograd</a:t>
            </a:r>
            <a:r>
              <a:rPr lang="ru-RU" altLang="ru-RU" sz="1700" b="1"/>
              <a:t>, Andrew Polenov (1871-1947) organiz</a:t>
            </a:r>
            <a:r>
              <a:rPr lang="en-US" altLang="ru-RU" sz="1700" b="1"/>
              <a:t>ed</a:t>
            </a:r>
            <a:r>
              <a:rPr lang="ru-RU" altLang="ru-RU" sz="1700" b="1"/>
              <a:t> </a:t>
            </a:r>
            <a:r>
              <a:rPr lang="en-US" altLang="ru-RU" sz="1700" b="1"/>
              <a:t>the</a:t>
            </a:r>
            <a:r>
              <a:rPr lang="ru-RU" altLang="ru-RU" sz="1700" b="1"/>
              <a:t> </a:t>
            </a:r>
            <a:r>
              <a:rPr lang="ru-RU" altLang="ru-RU" sz="1700" b="1">
                <a:solidFill>
                  <a:srgbClr val="FF0000"/>
                </a:solidFill>
              </a:rPr>
              <a:t>neurosurgical department</a:t>
            </a:r>
            <a:r>
              <a:rPr lang="ru-RU" altLang="ru-RU" sz="1700" b="1"/>
              <a:t>, and in </a:t>
            </a:r>
            <a:r>
              <a:rPr lang="ru-RU" altLang="ru-RU" sz="1700" b="1" i="1">
                <a:solidFill>
                  <a:srgbClr val="FF0000"/>
                </a:solidFill>
              </a:rPr>
              <a:t>1924</a:t>
            </a:r>
            <a:r>
              <a:rPr lang="ru-RU" altLang="ru-RU" sz="1700" b="1">
                <a:solidFill>
                  <a:srgbClr val="FF0000"/>
                </a:solidFill>
              </a:rPr>
              <a:t> </a:t>
            </a:r>
            <a:r>
              <a:rPr lang="ru-RU" altLang="ru-RU" sz="1700" b="1"/>
              <a:t>it</a:t>
            </a:r>
            <a:r>
              <a:rPr lang="en-US" altLang="ru-RU" sz="1700" b="1"/>
              <a:t> was</a:t>
            </a:r>
            <a:r>
              <a:rPr lang="ru-RU" altLang="ru-RU" sz="1700" b="1"/>
              <a:t> reorganized </a:t>
            </a:r>
            <a:r>
              <a:rPr lang="en-US" altLang="ru-RU" sz="1700" b="1"/>
              <a:t>to </a:t>
            </a:r>
            <a:r>
              <a:rPr lang="ru-RU" altLang="ru-RU" sz="1700" b="1"/>
              <a:t>the neurosurgical clinic at the </a:t>
            </a:r>
            <a:r>
              <a:rPr lang="ru-RU" altLang="ru-RU" sz="1700" b="1">
                <a:solidFill>
                  <a:srgbClr val="FF0000"/>
                </a:solidFill>
              </a:rPr>
              <a:t>National Trauma Institute</a:t>
            </a:r>
            <a:r>
              <a:rPr lang="ru-RU" altLang="ru-RU" sz="1700" b="1"/>
              <a:t>. In </a:t>
            </a:r>
            <a:r>
              <a:rPr lang="ru-RU" altLang="ru-RU" sz="1700" b="1" i="1">
                <a:solidFill>
                  <a:srgbClr val="FF0000"/>
                </a:solidFill>
              </a:rPr>
              <a:t>1926</a:t>
            </a:r>
            <a:r>
              <a:rPr lang="ru-RU" altLang="ru-RU" sz="1700" b="1">
                <a:solidFill>
                  <a:srgbClr val="FF0000"/>
                </a:solidFill>
              </a:rPr>
              <a:t>, in Leningrad</a:t>
            </a:r>
            <a:r>
              <a:rPr lang="ru-RU" altLang="ru-RU" sz="1700" b="1"/>
              <a:t>, the world's first institute of neurosurgery</a:t>
            </a:r>
            <a:r>
              <a:rPr lang="en-US" altLang="ru-RU" sz="1700" b="1"/>
              <a:t> was </a:t>
            </a:r>
            <a:r>
              <a:rPr lang="ru-RU" altLang="ru-RU" sz="1700" b="1"/>
              <a:t>created. A.Polenov played a prominent role in the development of neurosurgery and the creation of the Leningrad neurosurgical school. He produced the world's first operation in the pathways of the brain during cortical epilepsy, athetosis, and the excruciating pain of extrapyramidal hyperkinesis, the first in Russia has developed a surgery of spinal cord pathways - cordotomy in its various versions. A.L.Polenov and his students have made a great contribution to the surgery of peripheral nerves and autonomic nervous system, a case study of trophic disorders, surgical treatment of spastic paralysis. Memory assignment A.Polepova immortalized his name Leningrad Research Institute of Neurosurgery</a:t>
            </a:r>
          </a:p>
        </p:txBody>
      </p:sp>
      <p:pic>
        <p:nvPicPr>
          <p:cNvPr id="36868" name="Picture 3"/>
          <p:cNvPicPr>
            <a:picLocks noChangeAspect="1" noChangeArrowheads="1"/>
          </p:cNvPicPr>
          <p:nvPr/>
        </p:nvPicPr>
        <p:blipFill>
          <a:blip r:embed="rId3"/>
          <a:srcRect/>
          <a:stretch>
            <a:fillRect/>
          </a:stretch>
        </p:blipFill>
        <p:spPr bwMode="auto">
          <a:xfrm>
            <a:off x="90488" y="3429000"/>
            <a:ext cx="2500312" cy="3429000"/>
          </a:xfrm>
          <a:prstGeom prst="rect">
            <a:avLst/>
          </a:prstGeom>
          <a:noFill/>
          <a:ln w="9525">
            <a:noFill/>
            <a:miter lim="800000"/>
            <a:headEnd/>
            <a:tailEnd/>
          </a:ln>
        </p:spPr>
      </p:pic>
      <p:sp>
        <p:nvSpPr>
          <p:cNvPr id="36869" name="Rectangle 5"/>
          <p:cNvSpPr>
            <a:spLocks noChangeArrowheads="1"/>
          </p:cNvSpPr>
          <p:nvPr/>
        </p:nvSpPr>
        <p:spPr bwMode="auto">
          <a:xfrm>
            <a:off x="1219200" y="6019800"/>
            <a:ext cx="1357313" cy="336550"/>
          </a:xfrm>
          <a:prstGeom prst="rect">
            <a:avLst/>
          </a:prstGeom>
          <a:noFill/>
          <a:ln w="9525">
            <a:noFill/>
            <a:miter lim="800000"/>
            <a:headEnd/>
            <a:tailEnd/>
          </a:ln>
          <a:effectLst/>
        </p:spPr>
        <p:txBody>
          <a:bodyPr wrap="none">
            <a:spAutoFit/>
          </a:bodyPr>
          <a:lstStyle/>
          <a:p>
            <a:r>
              <a:rPr lang="ru-RU" altLang="ru-RU" b="1">
                <a:solidFill>
                  <a:schemeClr val="bg1"/>
                </a:solidFill>
              </a:rPr>
              <a:t>A.L.Polenov</a:t>
            </a:r>
            <a:endParaRPr lang="ru-RU" b="1">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7890" name="Picture 4"/>
          <p:cNvPicPr>
            <a:picLocks noChangeAspect="1" noChangeArrowheads="1"/>
          </p:cNvPicPr>
          <p:nvPr/>
        </p:nvPicPr>
        <p:blipFill>
          <a:blip r:embed="rId2"/>
          <a:srcRect/>
          <a:stretch>
            <a:fillRect/>
          </a:stretch>
        </p:blipFill>
        <p:spPr bwMode="auto">
          <a:xfrm>
            <a:off x="5940425" y="2590800"/>
            <a:ext cx="3203575" cy="4267200"/>
          </a:xfrm>
          <a:prstGeom prst="rect">
            <a:avLst/>
          </a:prstGeom>
          <a:noFill/>
          <a:ln w="9525">
            <a:noFill/>
            <a:miter lim="800000"/>
            <a:headEnd/>
            <a:tailEnd/>
          </a:ln>
        </p:spPr>
      </p:pic>
      <p:pic>
        <p:nvPicPr>
          <p:cNvPr id="37891" name="Picture 6"/>
          <p:cNvPicPr>
            <a:picLocks noChangeAspect="1" noChangeArrowheads="1"/>
          </p:cNvPicPr>
          <p:nvPr/>
        </p:nvPicPr>
        <p:blipFill>
          <a:blip r:embed="rId3"/>
          <a:srcRect/>
          <a:stretch>
            <a:fillRect/>
          </a:stretch>
        </p:blipFill>
        <p:spPr bwMode="auto">
          <a:xfrm>
            <a:off x="2724150" y="2590800"/>
            <a:ext cx="3200400" cy="4267200"/>
          </a:xfrm>
          <a:prstGeom prst="rect">
            <a:avLst/>
          </a:prstGeom>
          <a:noFill/>
          <a:ln w="9525">
            <a:noFill/>
            <a:miter lim="800000"/>
            <a:headEnd/>
            <a:tailEnd/>
          </a:ln>
        </p:spPr>
      </p:pic>
      <p:sp>
        <p:nvSpPr>
          <p:cNvPr id="11267" name="Rectangle 2"/>
          <p:cNvSpPr>
            <a:spLocks noChangeArrowheads="1"/>
          </p:cNvSpPr>
          <p:nvPr/>
        </p:nvSpPr>
        <p:spPr bwMode="auto">
          <a:xfrm>
            <a:off x="0" y="103188"/>
            <a:ext cx="9144000" cy="2563812"/>
          </a:xfrm>
          <a:prstGeom prst="rect">
            <a:avLst/>
          </a:prstGeom>
          <a:noFill/>
          <a:ln w="9525">
            <a:noFill/>
            <a:miter lim="800000"/>
            <a:headEnd/>
            <a:tailEnd/>
          </a:ln>
        </p:spPr>
        <p:txBody>
          <a:bodyPr>
            <a:spAutoFit/>
          </a:bodyPr>
          <a:lstStyle/>
          <a:p>
            <a:pPr>
              <a:defRPr/>
            </a:pPr>
            <a:r>
              <a:rPr lang="ru-RU" sz="1800" b="1" dirty="0" err="1">
                <a:effectLst>
                  <a:outerShdw blurRad="38100" dist="38100" dir="2700000" algn="tl">
                    <a:srgbClr val="C0C0C0"/>
                  </a:outerShdw>
                </a:effectLst>
              </a:rPr>
              <a:t>In</a:t>
            </a:r>
            <a:r>
              <a:rPr lang="ru-RU" sz="1800" b="1" dirty="0">
                <a:effectLst>
                  <a:outerShdw blurRad="38100" dist="38100" dir="2700000" algn="tl">
                    <a:srgbClr val="C0C0C0"/>
                  </a:outerShdw>
                </a:effectLst>
              </a:rPr>
              <a:t> </a:t>
            </a:r>
            <a:r>
              <a:rPr lang="ru-RU" sz="1800" b="1" i="1" dirty="0">
                <a:solidFill>
                  <a:srgbClr val="FF0000"/>
                </a:solidFill>
                <a:effectLst>
                  <a:outerShdw blurRad="38100" dist="38100" dir="2700000" algn="tl">
                    <a:srgbClr val="C0C0C0"/>
                  </a:outerShdw>
                </a:effectLst>
              </a:rPr>
              <a:t>1924</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faculty</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surgical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clinic</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1st </a:t>
            </a:r>
            <a:r>
              <a:rPr lang="ru-RU" sz="1800" b="1" dirty="0" err="1">
                <a:effectLst>
                  <a:outerShdw blurRad="38100" dist="38100" dir="2700000" algn="tl">
                    <a:srgbClr val="C0C0C0"/>
                  </a:outerShdw>
                </a:effectLst>
              </a:rPr>
              <a:t>Moscow</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Medical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Institute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began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his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neurosurgical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operations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outstanding</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scientist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surgeon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and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healthcare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organizer</a:t>
            </a:r>
            <a:r>
              <a:rPr lang="ru-RU" sz="1800" b="1" dirty="0">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Nikolai</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Burdenko</a:t>
            </a:r>
            <a:r>
              <a:rPr lang="ru-RU" sz="1800" b="1" dirty="0">
                <a:effectLst>
                  <a:outerShdw blurRad="38100" dist="38100" dir="2700000" algn="tl">
                    <a:srgbClr val="C0C0C0"/>
                  </a:outerShdw>
                </a:effectLst>
              </a:rPr>
              <a:t> (1876-1946). </a:t>
            </a:r>
            <a:r>
              <a:rPr lang="ru-RU" sz="1800" b="1" dirty="0" err="1">
                <a:effectLst>
                  <a:outerShdw blurRad="38100" dist="38100" dir="2700000" algn="tl">
                    <a:srgbClr val="C0C0C0"/>
                  </a:outerShdw>
                </a:effectLst>
              </a:rPr>
              <a:t>In</a:t>
            </a:r>
            <a:r>
              <a:rPr lang="ru-RU" sz="1800" b="1" dirty="0">
                <a:effectLst>
                  <a:outerShdw blurRad="38100" dist="38100" dir="2700000" algn="tl">
                    <a:srgbClr val="C0C0C0"/>
                  </a:outerShdw>
                </a:effectLst>
              </a:rPr>
              <a:t> </a:t>
            </a:r>
            <a:r>
              <a:rPr lang="ru-RU" sz="1800" b="1" i="1" dirty="0">
                <a:solidFill>
                  <a:srgbClr val="FF0000"/>
                </a:solidFill>
                <a:effectLst>
                  <a:outerShdw blurRad="38100" dist="38100" dir="2700000" algn="tl">
                    <a:srgbClr val="C0C0C0"/>
                  </a:outerShdw>
                </a:effectLst>
              </a:rPr>
              <a:t>1929</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together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with</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neurologist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V.Kramer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organized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State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Institute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for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X-neurosurgical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hospital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which</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was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base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established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a:t>
            </a:r>
            <a:r>
              <a:rPr lang="ru-RU" sz="1800" b="1" dirty="0">
                <a:effectLst>
                  <a:outerShdw blurRad="38100" dist="38100" dir="2700000" algn="tl">
                    <a:srgbClr val="C0C0C0"/>
                  </a:outerShdw>
                </a:effectLst>
              </a:rPr>
              <a:t> </a:t>
            </a:r>
            <a:r>
              <a:rPr lang="ru-RU" sz="1800" b="1" i="1" dirty="0">
                <a:solidFill>
                  <a:srgbClr val="FF0000"/>
                </a:solidFill>
                <a:effectLst>
                  <a:outerShdw blurRad="38100" dist="38100" dir="2700000" algn="tl">
                    <a:srgbClr val="C0C0C0"/>
                  </a:outerShdw>
                </a:effectLst>
              </a:rPr>
              <a:t>1934</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by</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Central</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Neurosurgical</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Institute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since</a:t>
            </a:r>
            <a:r>
              <a:rPr lang="ru-RU" sz="1800" b="1" dirty="0">
                <a:effectLst>
                  <a:outerShdw blurRad="38100" dist="38100" dir="2700000" algn="tl">
                    <a:srgbClr val="C0C0C0"/>
                  </a:outerShdw>
                </a:effectLst>
              </a:rPr>
              <a:t> </a:t>
            </a:r>
            <a:r>
              <a:rPr lang="ru-RU" sz="1800" b="1" i="1" dirty="0">
                <a:solidFill>
                  <a:srgbClr val="FF0000"/>
                </a:solidFill>
                <a:effectLst>
                  <a:outerShdw blurRad="38100" dist="38100" dir="2700000" algn="tl">
                    <a:srgbClr val="C0C0C0"/>
                  </a:outerShdw>
                </a:effectLst>
              </a:rPr>
              <a:t>1945</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Institute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Neurosurgery</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Academy</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Medical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Sciences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USSR, </a:t>
            </a:r>
            <a:r>
              <a:rPr lang="ru-RU" sz="1800" b="1" dirty="0" err="1">
                <a:effectLst>
                  <a:outerShdw blurRad="38100" dist="38100" dir="2700000" algn="tl">
                    <a:srgbClr val="C0C0C0"/>
                  </a:outerShdw>
                </a:effectLst>
              </a:rPr>
              <a:t>later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named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after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Burdenko</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This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led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Burdenko</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Institute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until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his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death</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Over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time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institute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became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center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Soviet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neurosurgery</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recognized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and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received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wide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international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recognition</a:t>
            </a:r>
            <a:endParaRPr lang="ru-RU" sz="1800" b="1" dirty="0">
              <a:effectLst>
                <a:outerShdw blurRad="38100" dist="38100" dir="2700000" algn="tl">
                  <a:srgbClr val="C0C0C0"/>
                </a:outerShdw>
              </a:effectLst>
            </a:endParaRPr>
          </a:p>
        </p:txBody>
      </p:sp>
      <p:pic>
        <p:nvPicPr>
          <p:cNvPr id="37893" name="Picture 3"/>
          <p:cNvPicPr>
            <a:picLocks noChangeAspect="1" noChangeArrowheads="1"/>
          </p:cNvPicPr>
          <p:nvPr/>
        </p:nvPicPr>
        <p:blipFill>
          <a:blip r:embed="rId4"/>
          <a:srcRect/>
          <a:stretch>
            <a:fillRect/>
          </a:stretch>
        </p:blipFill>
        <p:spPr bwMode="auto">
          <a:xfrm>
            <a:off x="0" y="2590800"/>
            <a:ext cx="2690813" cy="426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8914" name="Picture 3"/>
          <p:cNvPicPr>
            <a:picLocks noChangeAspect="1" noChangeArrowheads="1"/>
          </p:cNvPicPr>
          <p:nvPr/>
        </p:nvPicPr>
        <p:blipFill>
          <a:blip r:embed="rId2"/>
          <a:srcRect l="2412" t="2580" r="3624" b="1453"/>
          <a:stretch>
            <a:fillRect/>
          </a:stretch>
        </p:blipFill>
        <p:spPr bwMode="auto">
          <a:xfrm>
            <a:off x="2590800" y="3200400"/>
            <a:ext cx="2898775" cy="3657600"/>
          </a:xfrm>
          <a:prstGeom prst="rect">
            <a:avLst/>
          </a:prstGeom>
          <a:noFill/>
          <a:ln w="9525">
            <a:noFill/>
            <a:miter lim="800000"/>
            <a:headEnd/>
            <a:tailEnd/>
          </a:ln>
        </p:spPr>
      </p:pic>
      <p:pic>
        <p:nvPicPr>
          <p:cNvPr id="38915" name="Picture 4"/>
          <p:cNvPicPr>
            <a:picLocks noChangeAspect="1" noChangeArrowheads="1"/>
          </p:cNvPicPr>
          <p:nvPr/>
        </p:nvPicPr>
        <p:blipFill>
          <a:blip r:embed="rId3"/>
          <a:srcRect/>
          <a:stretch>
            <a:fillRect/>
          </a:stretch>
        </p:blipFill>
        <p:spPr bwMode="auto">
          <a:xfrm>
            <a:off x="0" y="3200400"/>
            <a:ext cx="2627313" cy="3657600"/>
          </a:xfrm>
          <a:prstGeom prst="rect">
            <a:avLst/>
          </a:prstGeom>
          <a:noFill/>
          <a:ln w="9525">
            <a:noFill/>
            <a:miter lim="800000"/>
            <a:headEnd/>
            <a:tailEnd/>
          </a:ln>
        </p:spPr>
      </p:pic>
      <p:sp>
        <p:nvSpPr>
          <p:cNvPr id="13316" name="Rectangle 2"/>
          <p:cNvSpPr>
            <a:spLocks noChangeArrowheads="1"/>
          </p:cNvSpPr>
          <p:nvPr/>
        </p:nvSpPr>
        <p:spPr bwMode="auto">
          <a:xfrm>
            <a:off x="0" y="0"/>
            <a:ext cx="9144000" cy="3113088"/>
          </a:xfrm>
          <a:prstGeom prst="rect">
            <a:avLst/>
          </a:prstGeom>
          <a:noFill/>
          <a:ln w="9525">
            <a:noFill/>
            <a:miter lim="800000"/>
            <a:headEnd/>
            <a:tailEnd/>
          </a:ln>
        </p:spPr>
        <p:txBody>
          <a:bodyPr>
            <a:spAutoFit/>
          </a:bodyPr>
          <a:lstStyle/>
          <a:p>
            <a:pPr>
              <a:defRPr/>
            </a:pPr>
            <a:r>
              <a:rPr lang="ru-RU" sz="1800" b="1" dirty="0" err="1">
                <a:effectLst>
                  <a:outerShdw blurRad="38100" dist="38100" dir="2700000" algn="tl">
                    <a:srgbClr val="C0C0C0"/>
                  </a:outerShdw>
                </a:effectLst>
              </a:rPr>
              <a:t>In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addition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to</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Moscow</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and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Leningrad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neurosurgical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centers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are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organized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other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major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cities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For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example</a:t>
            </a:r>
            <a:r>
              <a:rPr lang="ru-RU" sz="1800" b="1" dirty="0">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in</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Kharkov</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in</a:t>
            </a:r>
            <a:r>
              <a:rPr lang="ru-RU" sz="1800" b="1" dirty="0">
                <a:solidFill>
                  <a:srgbClr val="FF0000"/>
                </a:solidFill>
                <a:effectLst>
                  <a:outerShdw blurRad="38100" dist="38100" dir="2700000" algn="tl">
                    <a:srgbClr val="C0C0C0"/>
                  </a:outerShdw>
                </a:effectLst>
              </a:rPr>
              <a:t> </a:t>
            </a:r>
            <a:r>
              <a:rPr lang="ru-RU" sz="1800" b="1" i="1" dirty="0">
                <a:solidFill>
                  <a:srgbClr val="FF0000"/>
                </a:solidFill>
                <a:effectLst>
                  <a:outerShdw blurRad="38100" dist="38100" dir="2700000" algn="tl">
                    <a:srgbClr val="C0C0C0"/>
                  </a:outerShdw>
                </a:effectLst>
              </a:rPr>
              <a:t>1930</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Professor</a:t>
            </a:r>
            <a:r>
              <a:rPr lang="ru-RU" sz="1800" b="1" dirty="0">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Vladimir</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Shamov</a:t>
            </a:r>
            <a:r>
              <a:rPr lang="ru-RU" sz="1800" b="1" dirty="0">
                <a:effectLst>
                  <a:outerShdw blurRad="38100" dist="38100" dir="2700000" algn="tl">
                    <a:srgbClr val="C0C0C0"/>
                  </a:outerShdw>
                </a:effectLst>
              </a:rPr>
              <a:t> (1882-1962) </a:t>
            </a:r>
            <a:r>
              <a:rPr lang="ru-RU" sz="1800" b="1" dirty="0" err="1">
                <a:effectLst>
                  <a:outerShdw blurRad="38100" dist="38100" dir="2700000" algn="tl">
                    <a:srgbClr val="C0C0C0"/>
                  </a:outerShdw>
                </a:effectLst>
              </a:rPr>
              <a:t>opens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neurosurgical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department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base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led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them</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to</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surgical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clinic</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Medical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Institute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Moving</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to</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Leningrad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a:t>
            </a:r>
            <a:r>
              <a:rPr lang="ru-RU" sz="1800" b="1" dirty="0">
                <a:effectLst>
                  <a:outerShdw blurRad="38100" dist="38100" dir="2700000" algn="tl">
                    <a:srgbClr val="C0C0C0"/>
                  </a:outerShdw>
                </a:effectLst>
              </a:rPr>
              <a:t> </a:t>
            </a:r>
            <a:r>
              <a:rPr lang="ru-RU" sz="1800" b="1" i="1" dirty="0">
                <a:solidFill>
                  <a:srgbClr val="FF0000"/>
                </a:solidFill>
                <a:effectLst>
                  <a:outerShdw blurRad="38100" dist="38100" dir="2700000" algn="tl">
                    <a:srgbClr val="C0C0C0"/>
                  </a:outerShdw>
                </a:effectLst>
              </a:rPr>
              <a:t>1939</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organized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surgical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clinic</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Military</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Medical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Academy</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Kirov</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neurosurgical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department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which</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later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became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basis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for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organization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independent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neurosurgical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department</a:t>
            </a:r>
            <a:r>
              <a:rPr lang="ru-RU" sz="1800" b="1" dirty="0">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In</a:t>
            </a:r>
            <a:r>
              <a:rPr lang="ru-RU" sz="1800" b="1" dirty="0">
                <a:solidFill>
                  <a:srgbClr val="FF0000"/>
                </a:solidFill>
                <a:effectLst>
                  <a:outerShdw blurRad="38100" dist="38100" dir="2700000" algn="tl">
                    <a:srgbClr val="C0C0C0"/>
                  </a:outerShdw>
                </a:effectLst>
              </a:rPr>
              <a:t> </a:t>
            </a:r>
            <a:r>
              <a:rPr lang="ru-RU" sz="1800" b="1" i="1" dirty="0">
                <a:solidFill>
                  <a:srgbClr val="FF0000"/>
                </a:solidFill>
                <a:effectLst>
                  <a:outerShdw blurRad="38100" dist="38100" dir="2700000" algn="tl">
                    <a:srgbClr val="C0C0C0"/>
                  </a:outerShdw>
                </a:effectLst>
              </a:rPr>
              <a:t>1931</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in</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Kharkov</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Zahar</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Geymanovich</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organized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Ukrainian</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Institute</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of</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psycho-neurological</a:t>
            </a:r>
            <a:r>
              <a:rPr lang="en-US" sz="1800" b="1" dirty="0">
                <a:solidFill>
                  <a:srgbClr val="FF0000"/>
                </a:solidFill>
                <a:effectLst>
                  <a:outerShdw blurRad="38100" dist="38100" dir="2700000" algn="tl">
                    <a:srgbClr val="C0C0C0"/>
                  </a:outerShdw>
                </a:effectLst>
              </a:rPr>
              <a:t> the</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clinic</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of</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neurosurgery</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Kiev</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first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neurosurgical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department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was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opened</a:t>
            </a:r>
            <a:r>
              <a:rPr lang="ru-RU" sz="1800" b="1" dirty="0">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in</a:t>
            </a:r>
            <a:r>
              <a:rPr lang="ru-RU" sz="1800" b="1" dirty="0">
                <a:solidFill>
                  <a:srgbClr val="FF0000"/>
                </a:solidFill>
                <a:effectLst>
                  <a:outerShdw blurRad="38100" dist="38100" dir="2700000" algn="tl">
                    <a:srgbClr val="C0C0C0"/>
                  </a:outerShdw>
                </a:effectLst>
              </a:rPr>
              <a:t> </a:t>
            </a:r>
            <a:r>
              <a:rPr lang="ru-RU" sz="1800" b="1" i="1" dirty="0">
                <a:solidFill>
                  <a:srgbClr val="FF0000"/>
                </a:solidFill>
                <a:effectLst>
                  <a:outerShdw blurRad="38100" dist="38100" dir="2700000" algn="tl">
                    <a:srgbClr val="C0C0C0"/>
                  </a:outerShdw>
                </a:effectLst>
              </a:rPr>
              <a:t>1937</a:t>
            </a:r>
            <a:r>
              <a:rPr lang="ru-RU" sz="1800" b="1" dirty="0">
                <a:effectLst>
                  <a:outerShdw blurRad="38100" dist="38100" dir="2700000" algn="tl">
                    <a:srgbClr val="C0C0C0"/>
                  </a:outerShdw>
                </a:effectLst>
              </a:rPr>
              <a:t>, </a:t>
            </a:r>
            <a:r>
              <a:rPr lang="en-US" sz="1800" b="1" dirty="0">
                <a:effectLst>
                  <a:outerShdw blurRad="38100" dist="38100" dir="2700000" algn="tl">
                    <a:srgbClr val="C0C0C0"/>
                  </a:outerShdw>
                </a:effectLst>
              </a:rPr>
              <a:t>at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Kiev</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Institute</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of</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neuropsychiatric</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institute</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in</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neurosurgery</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but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it</a:t>
            </a:r>
            <a:r>
              <a:rPr lang="ru-RU" sz="1800" b="1" dirty="0">
                <a:effectLst>
                  <a:outerShdw blurRad="38100" dist="38100" dir="2700000" algn="tl">
                    <a:srgbClr val="C0C0C0"/>
                  </a:outerShdw>
                </a:effectLst>
              </a:rPr>
              <a:t> </a:t>
            </a:r>
            <a:r>
              <a:rPr lang="en-US" sz="1800" b="1" dirty="0">
                <a:effectLst>
                  <a:outerShdw blurRad="38100" dist="38100" dir="2700000" algn="tl">
                    <a:srgbClr val="C0C0C0"/>
                  </a:outerShdw>
                </a:effectLst>
              </a:rPr>
              <a:t>was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not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been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carried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out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connection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with</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outbreak</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Great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Patriotic</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War</a:t>
            </a:r>
            <a:endParaRPr lang="ru-RU" sz="1800" b="1" dirty="0">
              <a:effectLst>
                <a:outerShdw blurRad="38100" dist="38100" dir="2700000" algn="tl">
                  <a:srgbClr val="C0C0C0"/>
                </a:outerShdw>
              </a:effectLst>
            </a:endParaRPr>
          </a:p>
        </p:txBody>
      </p:sp>
      <p:pic>
        <p:nvPicPr>
          <p:cNvPr id="38917" name="Picture 10" descr="inpn_dk30z2n"/>
          <p:cNvPicPr>
            <a:picLocks noChangeAspect="1" noChangeArrowheads="1"/>
          </p:cNvPicPr>
          <p:nvPr/>
        </p:nvPicPr>
        <p:blipFill>
          <a:blip r:embed="rId4"/>
          <a:srcRect/>
          <a:stretch>
            <a:fillRect/>
          </a:stretch>
        </p:blipFill>
        <p:spPr bwMode="auto">
          <a:xfrm>
            <a:off x="5486400" y="4244975"/>
            <a:ext cx="3657600" cy="2613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Прямоугольник 1"/>
          <p:cNvSpPr>
            <a:spLocks noChangeArrowheads="1"/>
          </p:cNvSpPr>
          <p:nvPr/>
        </p:nvSpPr>
        <p:spPr bwMode="auto">
          <a:xfrm>
            <a:off x="0" y="0"/>
            <a:ext cx="9144000" cy="2014538"/>
          </a:xfrm>
          <a:prstGeom prst="rect">
            <a:avLst/>
          </a:prstGeom>
          <a:noFill/>
          <a:ln w="9525">
            <a:noFill/>
            <a:miter lim="800000"/>
            <a:headEnd/>
            <a:tailEnd/>
          </a:ln>
        </p:spPr>
        <p:txBody>
          <a:bodyPr>
            <a:spAutoFit/>
          </a:bodyPr>
          <a:lstStyle/>
          <a:p>
            <a:pPr>
              <a:defRPr/>
            </a:pPr>
            <a:r>
              <a:rPr lang="ru-RU" sz="1800" b="1" dirty="0" err="1">
                <a:effectLst>
                  <a:outerShdw blurRad="38100" dist="38100" dir="2700000" algn="tl">
                    <a:srgbClr val="C0C0C0"/>
                  </a:outerShdw>
                </a:effectLst>
              </a:rPr>
              <a:t>In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postwar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period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our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country</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great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attention</a:t>
            </a:r>
            <a:r>
              <a:rPr lang="en-US" sz="1800" b="1" dirty="0">
                <a:effectLst>
                  <a:outerShdw blurRad="38100" dist="38100" dir="2700000" algn="tl">
                    <a:srgbClr val="C0C0C0"/>
                  </a:outerShdw>
                </a:effectLst>
              </a:rPr>
              <a:t> was paid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to</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expanding</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network</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agencies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and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departments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neurosurgery</a:t>
            </a:r>
            <a:r>
              <a:rPr lang="ru-RU" sz="1800" b="1" dirty="0">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In</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Kiev</a:t>
            </a:r>
            <a:r>
              <a:rPr lang="ru-RU" sz="1800" b="1" dirty="0">
                <a:solidFill>
                  <a:srgbClr val="FF0000"/>
                </a:solidFill>
                <a:effectLst>
                  <a:outerShdw blurRad="38100" dist="38100" dir="2700000" algn="tl">
                    <a:srgbClr val="C0C0C0"/>
                  </a:outerShdw>
                </a:effectLst>
              </a:rPr>
              <a:t> </a:t>
            </a:r>
            <a:r>
              <a:rPr lang="ru-RU" sz="1800" b="1" dirty="0" err="1">
                <a:solidFill>
                  <a:srgbClr val="FF0000"/>
                </a:solidFill>
                <a:effectLst>
                  <a:outerShdw blurRad="38100" dist="38100" dir="2700000" algn="tl">
                    <a:srgbClr val="C0C0C0"/>
                  </a:outerShdw>
                </a:effectLst>
              </a:rPr>
              <a:t>in</a:t>
            </a:r>
            <a:r>
              <a:rPr lang="ru-RU" sz="1800" b="1" dirty="0">
                <a:solidFill>
                  <a:srgbClr val="FF0000"/>
                </a:solidFill>
                <a:effectLst>
                  <a:outerShdw blurRad="38100" dist="38100" dir="2700000" algn="tl">
                    <a:srgbClr val="C0C0C0"/>
                  </a:outerShdw>
                </a:effectLst>
              </a:rPr>
              <a:t> </a:t>
            </a:r>
            <a:r>
              <a:rPr lang="ru-RU" sz="1800" b="1" i="1" dirty="0">
                <a:solidFill>
                  <a:srgbClr val="FF0000"/>
                </a:solidFill>
                <a:effectLst>
                  <a:outerShdw blurRad="38100" dist="38100" dir="2700000" algn="tl">
                    <a:srgbClr val="C0C0C0"/>
                  </a:outerShdw>
                </a:effectLst>
              </a:rPr>
              <a:t>1950</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implemented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government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decision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a:t>
            </a:r>
            <a:r>
              <a:rPr lang="ru-RU" sz="1800" b="1" dirty="0">
                <a:effectLst>
                  <a:outerShdw blurRad="38100" dist="38100" dir="2700000" algn="tl">
                    <a:srgbClr val="C0C0C0"/>
                  </a:outerShdw>
                </a:effectLst>
              </a:rPr>
              <a:t> </a:t>
            </a:r>
            <a:r>
              <a:rPr lang="ru-RU" sz="1800" b="1" i="1" dirty="0">
                <a:solidFill>
                  <a:srgbClr val="FF0000"/>
                </a:solidFill>
                <a:effectLst>
                  <a:outerShdw blurRad="38100" dist="38100" dir="2700000" algn="tl">
                    <a:srgbClr val="C0C0C0"/>
                  </a:outerShdw>
                </a:effectLst>
              </a:rPr>
              <a:t>1940</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en-US" sz="1800" b="1" dirty="0">
                <a:effectLst>
                  <a:outerShdw blurRad="38100" dist="38100" dir="2700000" algn="tl">
                    <a:srgbClr val="C0C0C0"/>
                  </a:outerShdw>
                </a:effectLst>
              </a:rPr>
              <a:t>establishing</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neuropsychiatric</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institute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at</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Institute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Neurosurgery</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Its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creation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was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associated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with</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name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Alexander</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Arutyunov</a:t>
            </a:r>
            <a:r>
              <a:rPr lang="ru-RU" sz="1800" b="1" dirty="0">
                <a:effectLst>
                  <a:outerShdw blurRad="38100" dist="38100" dir="2700000" algn="tl">
                    <a:srgbClr val="C0C0C0"/>
                  </a:outerShdw>
                </a:effectLst>
              </a:rPr>
              <a:t> (1904-1975), </a:t>
            </a:r>
            <a:r>
              <a:rPr lang="ru-RU" sz="1800" b="1" dirty="0" err="1">
                <a:effectLst>
                  <a:outerShdw blurRad="38100" dist="38100" dir="2700000" algn="tl">
                    <a:srgbClr val="C0C0C0"/>
                  </a:outerShdw>
                </a:effectLst>
              </a:rPr>
              <a:t>who</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headed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agency</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and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Ukrainian</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school</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neurosurgeons</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From</a:t>
            </a:r>
            <a:r>
              <a:rPr lang="ru-RU" sz="1800" b="1" dirty="0">
                <a:effectLst>
                  <a:outerShdw blurRad="38100" dist="38100" dir="2700000" algn="tl">
                    <a:srgbClr val="C0C0C0"/>
                  </a:outerShdw>
                </a:effectLst>
              </a:rPr>
              <a:t> </a:t>
            </a:r>
            <a:r>
              <a:rPr lang="ru-RU" sz="1800" b="1" i="1" dirty="0">
                <a:solidFill>
                  <a:srgbClr val="FF0000"/>
                </a:solidFill>
                <a:effectLst>
                  <a:outerShdw blurRad="38100" dist="38100" dir="2700000" algn="tl">
                    <a:srgbClr val="C0C0C0"/>
                  </a:outerShdw>
                </a:effectLst>
              </a:rPr>
              <a:t>1964 </a:t>
            </a:r>
            <a:r>
              <a:rPr lang="ru-RU" sz="1800" b="1" i="1" dirty="0" err="1">
                <a:solidFill>
                  <a:srgbClr val="FF0000"/>
                </a:solidFill>
                <a:effectLst>
                  <a:outerShdw blurRad="38100" dist="38100" dir="2700000" algn="tl">
                    <a:srgbClr val="C0C0C0"/>
                  </a:outerShdw>
                </a:effectLst>
              </a:rPr>
              <a:t>to</a:t>
            </a:r>
            <a:r>
              <a:rPr lang="ru-RU" sz="1800" b="1" i="1" dirty="0">
                <a:solidFill>
                  <a:srgbClr val="FF0000"/>
                </a:solidFill>
                <a:effectLst>
                  <a:outerShdw blurRad="38100" dist="38100" dir="2700000" algn="tl">
                    <a:srgbClr val="C0C0C0"/>
                  </a:outerShdw>
                </a:effectLst>
              </a:rPr>
              <a:t> 1975</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A.Arutyunov</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headed</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the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Institute</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of</a:t>
            </a:r>
            <a:r>
              <a:rPr lang="ru-RU" sz="1800" b="1" dirty="0">
                <a:effectLst>
                  <a:outerShdw blurRad="38100" dist="38100" dir="2700000" algn="tl">
                    <a:srgbClr val="C0C0C0"/>
                  </a:outerShdw>
                </a:effectLst>
              </a:rPr>
              <a:t> </a:t>
            </a:r>
            <a:r>
              <a:rPr lang="ru-RU" sz="1800" b="1" dirty="0" err="1">
                <a:effectLst>
                  <a:outerShdw blurRad="38100" dist="38100" dir="2700000" algn="tl">
                    <a:srgbClr val="C0C0C0"/>
                  </a:outerShdw>
                </a:effectLst>
              </a:rPr>
              <a:t>Neurosurgery</a:t>
            </a:r>
            <a:endParaRPr lang="ru-RU" sz="1800" b="1" dirty="0">
              <a:effectLst>
                <a:outerShdw blurRad="38100" dist="38100" dir="2700000" algn="tl">
                  <a:srgbClr val="C0C0C0"/>
                </a:outerShdw>
              </a:effectLst>
            </a:endParaRPr>
          </a:p>
        </p:txBody>
      </p:sp>
      <p:pic>
        <p:nvPicPr>
          <p:cNvPr id="39939" name="Picture 9" descr="INS_steinheil_02"/>
          <p:cNvPicPr>
            <a:picLocks noChangeAspect="1" noChangeArrowheads="1"/>
          </p:cNvPicPr>
          <p:nvPr/>
        </p:nvPicPr>
        <p:blipFill>
          <a:blip r:embed="rId2"/>
          <a:srcRect/>
          <a:stretch>
            <a:fillRect/>
          </a:stretch>
        </p:blipFill>
        <p:spPr bwMode="auto">
          <a:xfrm>
            <a:off x="0" y="2286000"/>
            <a:ext cx="3465513" cy="4572000"/>
          </a:xfrm>
          <a:prstGeom prst="rect">
            <a:avLst/>
          </a:prstGeom>
          <a:noFill/>
          <a:ln w="9525">
            <a:noFill/>
            <a:miter lim="800000"/>
            <a:headEnd/>
            <a:tailEnd/>
          </a:ln>
        </p:spPr>
      </p:pic>
      <p:pic>
        <p:nvPicPr>
          <p:cNvPr id="39940" name="Picture 10" descr="INS_korp03_01"/>
          <p:cNvPicPr>
            <a:picLocks noChangeAspect="1" noChangeArrowheads="1"/>
          </p:cNvPicPr>
          <p:nvPr/>
        </p:nvPicPr>
        <p:blipFill>
          <a:blip r:embed="rId3"/>
          <a:srcRect/>
          <a:stretch>
            <a:fillRect/>
          </a:stretch>
        </p:blipFill>
        <p:spPr bwMode="auto">
          <a:xfrm>
            <a:off x="2855913" y="2286000"/>
            <a:ext cx="3486150" cy="4572000"/>
          </a:xfrm>
          <a:prstGeom prst="rect">
            <a:avLst/>
          </a:prstGeom>
          <a:noFill/>
          <a:ln w="9525">
            <a:noFill/>
            <a:miter lim="800000"/>
            <a:headEnd/>
            <a:tailEnd/>
          </a:ln>
        </p:spPr>
      </p:pic>
      <p:pic>
        <p:nvPicPr>
          <p:cNvPr id="39941" name="Picture 1"/>
          <p:cNvPicPr>
            <a:picLocks noChangeAspect="1" noChangeArrowheads="1"/>
          </p:cNvPicPr>
          <p:nvPr/>
        </p:nvPicPr>
        <p:blipFill>
          <a:blip r:embed="rId4"/>
          <a:srcRect/>
          <a:stretch>
            <a:fillRect/>
          </a:stretch>
        </p:blipFill>
        <p:spPr bwMode="auto">
          <a:xfrm>
            <a:off x="6075363" y="2057400"/>
            <a:ext cx="3068637"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6" descr="items_3lU7tX"/>
          <p:cNvPicPr>
            <a:picLocks noChangeAspect="1" noChangeArrowheads="1"/>
          </p:cNvPicPr>
          <p:nvPr/>
        </p:nvPicPr>
        <p:blipFill>
          <a:blip r:embed="rId2"/>
          <a:srcRect/>
          <a:stretch>
            <a:fillRect/>
          </a:stretch>
        </p:blipFill>
        <p:spPr bwMode="auto">
          <a:xfrm>
            <a:off x="0" y="0"/>
            <a:ext cx="3581400" cy="2286000"/>
          </a:xfrm>
          <a:prstGeom prst="rect">
            <a:avLst/>
          </a:prstGeom>
          <a:noFill/>
          <a:ln w="9525">
            <a:noFill/>
            <a:miter lim="800000"/>
            <a:headEnd/>
            <a:tailEnd/>
          </a:ln>
        </p:spPr>
      </p:pic>
      <p:pic>
        <p:nvPicPr>
          <p:cNvPr id="40962" name="Picture 7" descr="INS_korp07_02"/>
          <p:cNvPicPr>
            <a:picLocks noChangeAspect="1" noChangeArrowheads="1"/>
          </p:cNvPicPr>
          <p:nvPr/>
        </p:nvPicPr>
        <p:blipFill>
          <a:blip r:embed="rId3"/>
          <a:srcRect/>
          <a:stretch>
            <a:fillRect/>
          </a:stretch>
        </p:blipFill>
        <p:spPr bwMode="auto">
          <a:xfrm>
            <a:off x="6477000" y="0"/>
            <a:ext cx="2667000" cy="2287588"/>
          </a:xfrm>
          <a:prstGeom prst="rect">
            <a:avLst/>
          </a:prstGeom>
          <a:noFill/>
          <a:ln w="9525">
            <a:noFill/>
            <a:miter lim="800000"/>
            <a:headEnd/>
            <a:tailEnd/>
          </a:ln>
        </p:spPr>
      </p:pic>
      <p:pic>
        <p:nvPicPr>
          <p:cNvPr id="40963" name="Picture 8" descr="INS_korp01_01"/>
          <p:cNvPicPr>
            <a:picLocks noChangeAspect="1" noChangeArrowheads="1"/>
          </p:cNvPicPr>
          <p:nvPr/>
        </p:nvPicPr>
        <p:blipFill>
          <a:blip r:embed="rId4"/>
          <a:srcRect/>
          <a:stretch>
            <a:fillRect/>
          </a:stretch>
        </p:blipFill>
        <p:spPr bwMode="auto">
          <a:xfrm>
            <a:off x="0" y="2286000"/>
            <a:ext cx="3200400" cy="4572000"/>
          </a:xfrm>
          <a:prstGeom prst="rect">
            <a:avLst/>
          </a:prstGeom>
          <a:noFill/>
          <a:ln w="9525">
            <a:noFill/>
            <a:miter lim="800000"/>
            <a:headEnd/>
            <a:tailEnd/>
          </a:ln>
        </p:spPr>
      </p:pic>
      <p:pic>
        <p:nvPicPr>
          <p:cNvPr id="40964" name="Picture 9" descr="INS_korp04_01"/>
          <p:cNvPicPr>
            <a:picLocks noChangeAspect="1" noChangeArrowheads="1"/>
          </p:cNvPicPr>
          <p:nvPr/>
        </p:nvPicPr>
        <p:blipFill>
          <a:blip r:embed="rId5"/>
          <a:srcRect/>
          <a:stretch>
            <a:fillRect/>
          </a:stretch>
        </p:blipFill>
        <p:spPr bwMode="auto">
          <a:xfrm>
            <a:off x="3581400" y="0"/>
            <a:ext cx="3124200" cy="2343150"/>
          </a:xfrm>
          <a:prstGeom prst="rect">
            <a:avLst/>
          </a:prstGeom>
          <a:noFill/>
          <a:ln w="9525">
            <a:noFill/>
            <a:miter lim="800000"/>
            <a:headEnd/>
            <a:tailEnd/>
          </a:ln>
        </p:spPr>
      </p:pic>
      <p:pic>
        <p:nvPicPr>
          <p:cNvPr id="40966" name="Picture 2"/>
          <p:cNvPicPr>
            <a:picLocks noChangeAspect="1" noChangeArrowheads="1"/>
          </p:cNvPicPr>
          <p:nvPr/>
        </p:nvPicPr>
        <p:blipFill>
          <a:blip r:embed="rId6"/>
          <a:srcRect/>
          <a:stretch>
            <a:fillRect/>
          </a:stretch>
        </p:blipFill>
        <p:spPr bwMode="auto">
          <a:xfrm>
            <a:off x="3209925" y="2286000"/>
            <a:ext cx="2820988" cy="4572000"/>
          </a:xfrm>
          <a:prstGeom prst="rect">
            <a:avLst/>
          </a:prstGeom>
          <a:noFill/>
          <a:ln w="9525">
            <a:noFill/>
            <a:miter lim="800000"/>
            <a:headEnd/>
            <a:tailEnd/>
          </a:ln>
        </p:spPr>
      </p:pic>
      <p:sp>
        <p:nvSpPr>
          <p:cNvPr id="128010" name="Rectangle 10"/>
          <p:cNvSpPr>
            <a:spLocks noChangeArrowheads="1"/>
          </p:cNvSpPr>
          <p:nvPr/>
        </p:nvSpPr>
        <p:spPr bwMode="auto">
          <a:xfrm>
            <a:off x="228600" y="90488"/>
            <a:ext cx="8267700" cy="519112"/>
          </a:xfrm>
          <a:prstGeom prst="rect">
            <a:avLst/>
          </a:prstGeom>
          <a:noFill/>
          <a:ln w="9525">
            <a:noFill/>
            <a:miter lim="800000"/>
            <a:headEnd/>
            <a:tailEnd/>
          </a:ln>
          <a:effectLst/>
        </p:spPr>
        <p:txBody>
          <a:bodyPr wrap="none">
            <a:spAutoFit/>
          </a:bodyPr>
          <a:lstStyle/>
          <a:p>
            <a:pPr>
              <a:defRPr/>
            </a:pPr>
            <a:r>
              <a:rPr lang="ru-RU" sz="2800" b="1">
                <a:solidFill>
                  <a:srgbClr val="FF0000"/>
                </a:solidFill>
                <a:effectLst>
                  <a:outerShdw blurRad="38100" dist="38100" dir="2700000" algn="tl">
                    <a:srgbClr val="000000"/>
                  </a:outerShdw>
                </a:effectLst>
              </a:rPr>
              <a:t>Institute of Neurosurgery A.Romodanova today</a:t>
            </a:r>
            <a:r>
              <a:rPr lang="ru-RU" sz="2000"/>
              <a:t> </a:t>
            </a:r>
          </a:p>
        </p:txBody>
      </p:sp>
      <p:pic>
        <p:nvPicPr>
          <p:cNvPr id="40969" name="Picture 9" descr="Pedachenko_E"/>
          <p:cNvPicPr>
            <a:picLocks noChangeAspect="1" noChangeArrowheads="1"/>
          </p:cNvPicPr>
          <p:nvPr/>
        </p:nvPicPr>
        <p:blipFill>
          <a:blip r:embed="rId7"/>
          <a:srcRect/>
          <a:stretch>
            <a:fillRect/>
          </a:stretch>
        </p:blipFill>
        <p:spPr bwMode="auto">
          <a:xfrm>
            <a:off x="5775325" y="2286000"/>
            <a:ext cx="3368675" cy="45720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5F5F5F"/>
        </a:solidFill>
        <a:effectLst/>
      </p:bgPr>
    </p:bg>
    <p:spTree>
      <p:nvGrpSpPr>
        <p:cNvPr id="1" name=""/>
        <p:cNvGrpSpPr/>
        <p:nvPr/>
      </p:nvGrpSpPr>
      <p:grpSpPr>
        <a:xfrm>
          <a:off x="0" y="0"/>
          <a:ext cx="0" cy="0"/>
          <a:chOff x="0" y="0"/>
          <a:chExt cx="0" cy="0"/>
        </a:xfrm>
      </p:grpSpPr>
      <p:pic>
        <p:nvPicPr>
          <p:cNvPr id="41986" name="Picture 4" descr="7"/>
          <p:cNvPicPr>
            <a:picLocks noChangeAspect="1" noChangeArrowheads="1"/>
          </p:cNvPicPr>
          <p:nvPr/>
        </p:nvPicPr>
        <p:blipFill>
          <a:blip r:embed="rId2"/>
          <a:srcRect/>
          <a:stretch>
            <a:fillRect/>
          </a:stretch>
        </p:blipFill>
        <p:spPr bwMode="auto">
          <a:xfrm>
            <a:off x="0" y="2782888"/>
            <a:ext cx="4876800" cy="4075112"/>
          </a:xfrm>
          <a:prstGeom prst="rect">
            <a:avLst/>
          </a:prstGeom>
          <a:noFill/>
          <a:ln w="9525">
            <a:noFill/>
            <a:miter lim="800000"/>
            <a:headEnd/>
            <a:tailEnd/>
          </a:ln>
        </p:spPr>
      </p:pic>
      <p:sp>
        <p:nvSpPr>
          <p:cNvPr id="9219" name="Rectangle 2"/>
          <p:cNvSpPr>
            <a:spLocks noChangeArrowheads="1"/>
          </p:cNvSpPr>
          <p:nvPr/>
        </p:nvSpPr>
        <p:spPr bwMode="auto">
          <a:xfrm>
            <a:off x="0" y="0"/>
            <a:ext cx="9144000" cy="2838450"/>
          </a:xfrm>
          <a:prstGeom prst="rect">
            <a:avLst/>
          </a:prstGeom>
          <a:noFill/>
          <a:ln w="9525">
            <a:noFill/>
            <a:miter lim="800000"/>
            <a:headEnd/>
            <a:tailEnd/>
          </a:ln>
        </p:spPr>
        <p:txBody>
          <a:bodyPr>
            <a:spAutoFit/>
          </a:bodyPr>
          <a:lstStyle/>
          <a:p>
            <a:pPr>
              <a:defRPr/>
            </a:pP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development</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neurosurgery</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at</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beginning</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XX </a:t>
            </a:r>
            <a:r>
              <a:rPr lang="ru-RU" sz="1800" b="1" dirty="0" err="1">
                <a:solidFill>
                  <a:srgbClr val="FFFF00"/>
                </a:solidFill>
                <a:effectLst>
                  <a:outerShdw blurRad="38100" dist="38100" dir="2700000" algn="tl">
                    <a:srgbClr val="000000"/>
                  </a:outerShdw>
                </a:effectLst>
              </a:rPr>
              <a:t>century</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closely</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associated</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with</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activities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major</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American</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scientist</a:t>
            </a:r>
            <a:r>
              <a:rPr lang="ru-RU" sz="1800" b="1" dirty="0">
                <a:solidFill>
                  <a:srgbClr val="FFFF00"/>
                </a:solidFill>
                <a:effectLst>
                  <a:outerShdw blurRad="38100" dist="38100" dir="2700000" algn="tl">
                    <a:srgbClr val="000000"/>
                  </a:outerShdw>
                </a:effectLst>
              </a:rPr>
              <a:t> </a:t>
            </a:r>
            <a:r>
              <a:rPr lang="ru-RU" sz="1800" b="1" dirty="0" err="1">
                <a:solidFill>
                  <a:srgbClr val="FF0000"/>
                </a:solidFill>
                <a:effectLst>
                  <a:outerShdw blurRad="38100" dist="38100" dir="2700000" algn="tl">
                    <a:srgbClr val="000000"/>
                  </a:outerShdw>
                </a:effectLst>
              </a:rPr>
              <a:t>Harvey</a:t>
            </a:r>
            <a:r>
              <a:rPr lang="ru-RU" sz="1800" b="1" dirty="0">
                <a:solidFill>
                  <a:srgbClr val="FF0000"/>
                </a:solidFill>
                <a:effectLst>
                  <a:outerShdw blurRad="38100" dist="38100" dir="2700000" algn="tl">
                    <a:srgbClr val="000000"/>
                  </a:outerShdw>
                </a:effectLst>
              </a:rPr>
              <a:t> </a:t>
            </a:r>
            <a:r>
              <a:rPr lang="ru-RU" sz="1800" b="1" dirty="0" err="1">
                <a:solidFill>
                  <a:srgbClr val="FF0000"/>
                </a:solidFill>
                <a:effectLst>
                  <a:outerShdw blurRad="38100" dist="38100" dir="2700000" algn="tl">
                    <a:srgbClr val="000000"/>
                  </a:outerShdw>
                </a:effectLst>
              </a:rPr>
              <a:t>Cushing</a:t>
            </a:r>
            <a:r>
              <a:rPr lang="ru-RU" sz="1800" b="1" dirty="0">
                <a:solidFill>
                  <a:srgbClr val="FFFF00"/>
                </a:solidFill>
                <a:effectLst>
                  <a:outerShdw blurRad="38100" dist="38100" dir="2700000" algn="tl">
                    <a:srgbClr val="000000"/>
                  </a:outerShdw>
                </a:effectLst>
              </a:rPr>
              <a:t> (1869-1939) - </a:t>
            </a:r>
            <a:r>
              <a:rPr lang="ru-RU" sz="1800" b="1" dirty="0" err="1">
                <a:solidFill>
                  <a:srgbClr val="FFFF00"/>
                </a:solidFill>
                <a:effectLst>
                  <a:outerShdw blurRad="38100" dist="38100" dir="2700000" algn="tl">
                    <a:srgbClr val="000000"/>
                  </a:outerShdw>
                </a:effectLst>
              </a:rPr>
              <a:t>one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founders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modern</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neurosurgery</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creator</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famous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school</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neurosurgeons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His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great</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merit</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is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development</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rational</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methods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surgery</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on</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brain</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and</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especially</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methods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hemostasis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use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clips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electrocoagulation</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direct</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suction</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from</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surgical</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wound</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which</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greatly</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expanded</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possibilities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treatment</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neurosurgical</a:t>
            </a:r>
            <a:r>
              <a:rPr lang="en-US"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patients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Together</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with</a:t>
            </a:r>
            <a:r>
              <a:rPr lang="ru-RU" sz="1800" b="1" dirty="0">
                <a:solidFill>
                  <a:srgbClr val="FFFF00"/>
                </a:solidFill>
                <a:effectLst>
                  <a:outerShdw blurRad="38100" dist="38100" dir="2700000" algn="tl">
                    <a:srgbClr val="000000"/>
                  </a:outerShdw>
                </a:effectLst>
              </a:rPr>
              <a:t> </a:t>
            </a:r>
            <a:r>
              <a:rPr lang="ru-RU" sz="1800" b="1" dirty="0" err="1">
                <a:solidFill>
                  <a:srgbClr val="FF0000"/>
                </a:solidFill>
                <a:effectLst>
                  <a:outerShdw blurRad="38100" dist="38100" dir="2700000" algn="tl">
                    <a:srgbClr val="000000"/>
                  </a:outerShdw>
                </a:effectLst>
              </a:rPr>
              <a:t>P.Beyli</a:t>
            </a:r>
            <a:r>
              <a:rPr lang="ru-RU" sz="1800" b="1" dirty="0">
                <a:solidFill>
                  <a:srgbClr val="FF0000"/>
                </a:solidFill>
                <a:effectLst>
                  <a:outerShdw blurRad="38100" dist="38100" dir="2700000" algn="tl">
                    <a:srgbClr val="000000"/>
                  </a:outerShdw>
                </a:effectLst>
              </a:rPr>
              <a:t> </a:t>
            </a:r>
            <a:r>
              <a:rPr lang="ru-RU" sz="1800" b="1" dirty="0" err="1">
                <a:solidFill>
                  <a:srgbClr val="FF0000"/>
                </a:solidFill>
                <a:effectLst>
                  <a:outerShdw blurRad="38100" dist="38100" dir="2700000" algn="tl">
                    <a:srgbClr val="000000"/>
                  </a:outerShdw>
                </a:effectLst>
              </a:rPr>
              <a:t>H.Kushing</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developed</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a</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classification</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tumors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nervous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system</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which</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despite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its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subsequent</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amendments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is</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the</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foundation</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of</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all</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modern</a:t>
            </a:r>
            <a:r>
              <a:rPr lang="ru-RU" sz="1800" b="1" dirty="0">
                <a:solidFill>
                  <a:srgbClr val="FFFF00"/>
                </a:solidFill>
                <a:effectLst>
                  <a:outerShdw blurRad="38100" dist="38100" dir="2700000" algn="tl">
                    <a:srgbClr val="000000"/>
                  </a:outerShdw>
                </a:effectLst>
              </a:rPr>
              <a:t> </a:t>
            </a:r>
            <a:r>
              <a:rPr lang="ru-RU" sz="1800" b="1" dirty="0" err="1">
                <a:solidFill>
                  <a:srgbClr val="FFFF00"/>
                </a:solidFill>
                <a:effectLst>
                  <a:outerShdw blurRad="38100" dist="38100" dir="2700000" algn="tl">
                    <a:srgbClr val="000000"/>
                  </a:outerShdw>
                </a:effectLst>
              </a:rPr>
              <a:t>classifications</a:t>
            </a:r>
            <a:endParaRPr lang="ru-RU" sz="1800" b="1" dirty="0">
              <a:solidFill>
                <a:srgbClr val="FFFF00"/>
              </a:solidFill>
              <a:effectLst>
                <a:outerShdw blurRad="38100" dist="38100" dir="2700000" algn="tl">
                  <a:srgbClr val="000000"/>
                </a:outerShdw>
              </a:effectLst>
            </a:endParaRPr>
          </a:p>
        </p:txBody>
      </p:sp>
      <p:pic>
        <p:nvPicPr>
          <p:cNvPr id="41988" name="Picture 5" descr="19"/>
          <p:cNvPicPr>
            <a:picLocks noChangeAspect="1" noChangeArrowheads="1"/>
          </p:cNvPicPr>
          <p:nvPr/>
        </p:nvPicPr>
        <p:blipFill>
          <a:blip r:embed="rId3"/>
          <a:srcRect/>
          <a:stretch>
            <a:fillRect/>
          </a:stretch>
        </p:blipFill>
        <p:spPr bwMode="auto">
          <a:xfrm>
            <a:off x="4800600" y="2554288"/>
            <a:ext cx="4343400" cy="4303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3010" name="Picture 10" descr="img_85"/>
          <p:cNvPicPr>
            <a:picLocks noChangeAspect="1" noChangeArrowheads="1"/>
          </p:cNvPicPr>
          <p:nvPr/>
        </p:nvPicPr>
        <p:blipFill>
          <a:blip r:embed="rId2"/>
          <a:srcRect/>
          <a:stretch>
            <a:fillRect/>
          </a:stretch>
        </p:blipFill>
        <p:spPr bwMode="auto">
          <a:xfrm>
            <a:off x="0" y="914400"/>
            <a:ext cx="2009775" cy="2514600"/>
          </a:xfrm>
          <a:prstGeom prst="rect">
            <a:avLst/>
          </a:prstGeom>
          <a:noFill/>
          <a:ln w="9525">
            <a:noFill/>
            <a:miter lim="800000"/>
            <a:headEnd/>
            <a:tailEnd/>
          </a:ln>
        </p:spPr>
      </p:pic>
      <p:sp>
        <p:nvSpPr>
          <p:cNvPr id="43011" name="Rectangle 2"/>
          <p:cNvSpPr>
            <a:spLocks noChangeArrowheads="1"/>
          </p:cNvSpPr>
          <p:nvPr/>
        </p:nvSpPr>
        <p:spPr bwMode="auto">
          <a:xfrm>
            <a:off x="0" y="0"/>
            <a:ext cx="9144000" cy="915988"/>
          </a:xfrm>
          <a:prstGeom prst="rect">
            <a:avLst/>
          </a:prstGeom>
          <a:noFill/>
          <a:ln w="9525">
            <a:noFill/>
            <a:miter lim="800000"/>
            <a:headEnd/>
            <a:tailEnd/>
          </a:ln>
        </p:spPr>
        <p:txBody>
          <a:bodyPr>
            <a:spAutoFit/>
          </a:bodyPr>
          <a:lstStyle/>
          <a:p>
            <a:r>
              <a:rPr lang="ru-RU" altLang="ru-RU" sz="1800" b="1">
                <a:solidFill>
                  <a:srgbClr val="FFFF00"/>
                </a:solidFill>
              </a:rPr>
              <a:t>Developed diagnostic techniques in neurosurgery. This is suggested by the American neurosurgeon </a:t>
            </a:r>
            <a:r>
              <a:rPr lang="ru-RU" altLang="ru-RU" sz="1800" b="1">
                <a:solidFill>
                  <a:srgbClr val="FF0000"/>
                </a:solidFill>
              </a:rPr>
              <a:t>Walter Dandy</a:t>
            </a:r>
            <a:r>
              <a:rPr lang="ru-RU" altLang="ru-RU" sz="1800" b="1">
                <a:solidFill>
                  <a:srgbClr val="FFFF00"/>
                </a:solidFill>
              </a:rPr>
              <a:t> (1886-1946) </a:t>
            </a:r>
            <a:r>
              <a:rPr lang="ru-RU" altLang="ru-RU" sz="1800" b="1">
                <a:solidFill>
                  <a:srgbClr val="FF0000"/>
                </a:solidFill>
              </a:rPr>
              <a:t>ventrikulography, myelography</a:t>
            </a:r>
            <a:r>
              <a:rPr lang="ru-RU" altLang="ru-RU" sz="1800" b="1">
                <a:solidFill>
                  <a:srgbClr val="FFFF00"/>
                </a:solidFill>
              </a:rPr>
              <a:t> (1918), and then - </a:t>
            </a:r>
            <a:r>
              <a:rPr lang="ru-RU" altLang="ru-RU" sz="1800" b="1">
                <a:solidFill>
                  <a:srgbClr val="FF0000"/>
                </a:solidFill>
              </a:rPr>
              <a:t>pneumoencephalography</a:t>
            </a:r>
            <a:r>
              <a:rPr lang="ru-RU" altLang="ru-RU" sz="1800" b="1">
                <a:solidFill>
                  <a:srgbClr val="FFFF00"/>
                </a:solidFill>
              </a:rPr>
              <a:t> (1919)</a:t>
            </a:r>
            <a:r>
              <a:rPr lang="ru-RU" altLang="ru-RU" sz="1800">
                <a:solidFill>
                  <a:srgbClr val="FFFF00"/>
                </a:solidFill>
              </a:rPr>
              <a:t> </a:t>
            </a:r>
          </a:p>
        </p:txBody>
      </p:sp>
      <p:pic>
        <p:nvPicPr>
          <p:cNvPr id="43012" name="Picture 8" descr="ANd9GcQAOHzg8M_WVq-mz6DOeyfmp5wxpydmJ4OkCZM4X6QjQDieCV5F">
            <a:hlinkClick r:id="rId3"/>
          </p:cNvPr>
          <p:cNvPicPr>
            <a:picLocks noChangeAspect="1" noChangeArrowheads="1"/>
          </p:cNvPicPr>
          <p:nvPr/>
        </p:nvPicPr>
        <p:blipFill>
          <a:blip r:embed="rId4"/>
          <a:srcRect/>
          <a:stretch>
            <a:fillRect/>
          </a:stretch>
        </p:blipFill>
        <p:spPr bwMode="auto">
          <a:xfrm>
            <a:off x="2057400" y="914400"/>
            <a:ext cx="2320925" cy="2514600"/>
          </a:xfrm>
          <a:prstGeom prst="rect">
            <a:avLst/>
          </a:prstGeom>
          <a:noFill/>
          <a:ln w="9525">
            <a:noFill/>
            <a:miter lim="800000"/>
            <a:headEnd/>
            <a:tailEnd/>
          </a:ln>
        </p:spPr>
      </p:pic>
      <p:pic>
        <p:nvPicPr>
          <p:cNvPr id="43013" name="Picture 3"/>
          <p:cNvPicPr>
            <a:picLocks noChangeAspect="1" noChangeArrowheads="1"/>
          </p:cNvPicPr>
          <p:nvPr/>
        </p:nvPicPr>
        <p:blipFill>
          <a:blip r:embed="rId5"/>
          <a:srcRect/>
          <a:stretch>
            <a:fillRect/>
          </a:stretch>
        </p:blipFill>
        <p:spPr bwMode="auto">
          <a:xfrm>
            <a:off x="6591300" y="3657600"/>
            <a:ext cx="2552700" cy="3200400"/>
          </a:xfrm>
          <a:prstGeom prst="rect">
            <a:avLst/>
          </a:prstGeom>
          <a:noFill/>
          <a:ln w="9525">
            <a:noFill/>
            <a:miter lim="800000"/>
            <a:headEnd/>
            <a:tailEnd/>
          </a:ln>
        </p:spPr>
      </p:pic>
      <p:pic>
        <p:nvPicPr>
          <p:cNvPr id="43014" name="Picture 12" descr="img_88"/>
          <p:cNvPicPr>
            <a:picLocks noChangeAspect="1" noChangeArrowheads="1"/>
          </p:cNvPicPr>
          <p:nvPr/>
        </p:nvPicPr>
        <p:blipFill>
          <a:blip r:embed="rId6"/>
          <a:srcRect/>
          <a:stretch>
            <a:fillRect/>
          </a:stretch>
        </p:blipFill>
        <p:spPr bwMode="auto">
          <a:xfrm>
            <a:off x="0" y="3505200"/>
            <a:ext cx="2490788" cy="2743200"/>
          </a:xfrm>
          <a:prstGeom prst="rect">
            <a:avLst/>
          </a:prstGeom>
          <a:noFill/>
          <a:ln w="9525">
            <a:noFill/>
            <a:miter lim="800000"/>
            <a:headEnd/>
            <a:tailEnd/>
          </a:ln>
        </p:spPr>
      </p:pic>
      <p:pic>
        <p:nvPicPr>
          <p:cNvPr id="43015" name="Picture 14" descr="1403_1490760922"/>
          <p:cNvPicPr>
            <a:picLocks noChangeAspect="1" noChangeArrowheads="1"/>
          </p:cNvPicPr>
          <p:nvPr/>
        </p:nvPicPr>
        <p:blipFill>
          <a:blip r:embed="rId7"/>
          <a:srcRect/>
          <a:stretch>
            <a:fillRect/>
          </a:stretch>
        </p:blipFill>
        <p:spPr bwMode="auto">
          <a:xfrm>
            <a:off x="4419600" y="914400"/>
            <a:ext cx="3276600" cy="2524125"/>
          </a:xfrm>
          <a:prstGeom prst="rect">
            <a:avLst/>
          </a:prstGeom>
          <a:noFill/>
          <a:ln w="9525">
            <a:noFill/>
            <a:miter lim="800000"/>
            <a:headEnd/>
            <a:tailEnd/>
          </a:ln>
        </p:spPr>
      </p:pic>
      <p:pic>
        <p:nvPicPr>
          <p:cNvPr id="43016" name="Picture 16" descr="img_27"/>
          <p:cNvPicPr>
            <a:picLocks noChangeAspect="1" noChangeArrowheads="1"/>
          </p:cNvPicPr>
          <p:nvPr/>
        </p:nvPicPr>
        <p:blipFill>
          <a:blip r:embed="rId8"/>
          <a:srcRect/>
          <a:stretch>
            <a:fillRect/>
          </a:stretch>
        </p:blipFill>
        <p:spPr bwMode="auto">
          <a:xfrm>
            <a:off x="2563813" y="3505200"/>
            <a:ext cx="2159000" cy="3352800"/>
          </a:xfrm>
          <a:prstGeom prst="rect">
            <a:avLst/>
          </a:prstGeom>
          <a:noFill/>
          <a:ln w="9525">
            <a:noFill/>
            <a:miter lim="800000"/>
            <a:headEnd/>
            <a:tailEnd/>
          </a:ln>
        </p:spPr>
      </p:pic>
      <p:pic>
        <p:nvPicPr>
          <p:cNvPr id="43017" name="Picture 20" descr="Рис. в). Миелограмма при грыже межпозвоночного диска: стрелками указан дефект заполнения субарахноидального пространства рентгеноконтрастным веществом."/>
          <p:cNvPicPr>
            <a:picLocks noChangeAspect="1" noChangeArrowheads="1"/>
          </p:cNvPicPr>
          <p:nvPr/>
        </p:nvPicPr>
        <p:blipFill>
          <a:blip r:embed="rId9"/>
          <a:srcRect/>
          <a:stretch>
            <a:fillRect/>
          </a:stretch>
        </p:blipFill>
        <p:spPr bwMode="auto">
          <a:xfrm>
            <a:off x="4779963" y="3505200"/>
            <a:ext cx="1773237" cy="3352800"/>
          </a:xfrm>
          <a:prstGeom prst="rect">
            <a:avLst/>
          </a:prstGeom>
          <a:noFill/>
          <a:ln w="9525">
            <a:noFill/>
            <a:miter lim="800000"/>
            <a:headEnd/>
            <a:tailEnd/>
          </a:ln>
        </p:spPr>
      </p:pic>
      <p:pic>
        <p:nvPicPr>
          <p:cNvPr id="43018" name="Picture 22" descr="Рис. б). Миелограмма при экстрамедуллярной невриноме: стрелками указан дефект заполнения субарахноидального пространства рентгеноконтрастным веществом."/>
          <p:cNvPicPr>
            <a:picLocks noChangeAspect="1" noChangeArrowheads="1"/>
          </p:cNvPicPr>
          <p:nvPr/>
        </p:nvPicPr>
        <p:blipFill>
          <a:blip r:embed="rId10"/>
          <a:srcRect/>
          <a:stretch>
            <a:fillRect/>
          </a:stretch>
        </p:blipFill>
        <p:spPr bwMode="auto">
          <a:xfrm>
            <a:off x="7696200" y="914400"/>
            <a:ext cx="140970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4034" name="Picture 11" descr="lobotomy"/>
          <p:cNvPicPr>
            <a:picLocks noChangeAspect="1" noChangeArrowheads="1"/>
          </p:cNvPicPr>
          <p:nvPr/>
        </p:nvPicPr>
        <p:blipFill>
          <a:blip r:embed="rId2"/>
          <a:srcRect/>
          <a:stretch>
            <a:fillRect/>
          </a:stretch>
        </p:blipFill>
        <p:spPr bwMode="auto">
          <a:xfrm>
            <a:off x="6705600" y="2965450"/>
            <a:ext cx="2438400" cy="1992313"/>
          </a:xfrm>
          <a:prstGeom prst="rect">
            <a:avLst/>
          </a:prstGeom>
          <a:noFill/>
          <a:ln w="9525">
            <a:noFill/>
            <a:miter lim="800000"/>
            <a:headEnd/>
            <a:tailEnd/>
          </a:ln>
        </p:spPr>
      </p:pic>
      <p:pic>
        <p:nvPicPr>
          <p:cNvPr id="44035" name="Picture 8"/>
          <p:cNvPicPr>
            <a:picLocks noChangeAspect="1" noChangeArrowheads="1"/>
          </p:cNvPicPr>
          <p:nvPr/>
        </p:nvPicPr>
        <p:blipFill>
          <a:blip r:embed="rId3"/>
          <a:srcRect/>
          <a:stretch>
            <a:fillRect/>
          </a:stretch>
        </p:blipFill>
        <p:spPr bwMode="auto">
          <a:xfrm>
            <a:off x="6400800" y="5386388"/>
            <a:ext cx="2743200" cy="1471612"/>
          </a:xfrm>
          <a:prstGeom prst="rect">
            <a:avLst/>
          </a:prstGeom>
          <a:noFill/>
          <a:ln w="9525">
            <a:noFill/>
            <a:miter lim="800000"/>
            <a:headEnd/>
            <a:tailEnd/>
          </a:ln>
        </p:spPr>
      </p:pic>
      <p:pic>
        <p:nvPicPr>
          <p:cNvPr id="44036" name="Picture 9" descr=" (400x340, 53Kb)"/>
          <p:cNvPicPr>
            <a:picLocks noChangeAspect="1" noChangeArrowheads="1"/>
          </p:cNvPicPr>
          <p:nvPr/>
        </p:nvPicPr>
        <p:blipFill>
          <a:blip r:embed="rId4"/>
          <a:srcRect/>
          <a:stretch>
            <a:fillRect/>
          </a:stretch>
        </p:blipFill>
        <p:spPr bwMode="auto">
          <a:xfrm>
            <a:off x="4648200" y="0"/>
            <a:ext cx="2362200" cy="2008188"/>
          </a:xfrm>
          <a:prstGeom prst="rect">
            <a:avLst/>
          </a:prstGeom>
          <a:noFill/>
          <a:ln w="9525">
            <a:noFill/>
            <a:miter lim="800000"/>
            <a:headEnd/>
            <a:tailEnd/>
          </a:ln>
        </p:spPr>
      </p:pic>
      <p:pic>
        <p:nvPicPr>
          <p:cNvPr id="44037" name="Picture 4"/>
          <p:cNvPicPr>
            <a:picLocks noChangeAspect="1" noChangeArrowheads="1"/>
          </p:cNvPicPr>
          <p:nvPr/>
        </p:nvPicPr>
        <p:blipFill>
          <a:blip r:embed="rId5"/>
          <a:srcRect/>
          <a:stretch>
            <a:fillRect/>
          </a:stretch>
        </p:blipFill>
        <p:spPr bwMode="auto">
          <a:xfrm>
            <a:off x="7023100" y="0"/>
            <a:ext cx="2120900" cy="2971800"/>
          </a:xfrm>
          <a:prstGeom prst="rect">
            <a:avLst/>
          </a:prstGeom>
          <a:noFill/>
          <a:ln w="9525">
            <a:noFill/>
            <a:miter lim="800000"/>
            <a:headEnd/>
            <a:tailEnd/>
          </a:ln>
        </p:spPr>
      </p:pic>
      <p:pic>
        <p:nvPicPr>
          <p:cNvPr id="44038" name="Picture 13" descr="Image from Transorbital Lobotomy"/>
          <p:cNvPicPr>
            <a:picLocks noChangeAspect="1" noChangeArrowheads="1"/>
          </p:cNvPicPr>
          <p:nvPr/>
        </p:nvPicPr>
        <p:blipFill>
          <a:blip r:embed="rId6"/>
          <a:srcRect/>
          <a:stretch>
            <a:fillRect/>
          </a:stretch>
        </p:blipFill>
        <p:spPr bwMode="auto">
          <a:xfrm>
            <a:off x="4572000" y="1905000"/>
            <a:ext cx="2476500" cy="1866900"/>
          </a:xfrm>
          <a:prstGeom prst="rect">
            <a:avLst/>
          </a:prstGeom>
          <a:noFill/>
          <a:ln w="9525">
            <a:noFill/>
            <a:miter lim="800000"/>
            <a:headEnd/>
            <a:tailEnd/>
          </a:ln>
        </p:spPr>
      </p:pic>
      <p:pic>
        <p:nvPicPr>
          <p:cNvPr id="44039" name="Picture 15" descr="8fcad5c422645a994776def8244"/>
          <p:cNvPicPr>
            <a:picLocks noChangeAspect="1" noChangeArrowheads="1"/>
          </p:cNvPicPr>
          <p:nvPr/>
        </p:nvPicPr>
        <p:blipFill>
          <a:blip r:embed="rId7"/>
          <a:srcRect/>
          <a:stretch>
            <a:fillRect/>
          </a:stretch>
        </p:blipFill>
        <p:spPr bwMode="auto">
          <a:xfrm>
            <a:off x="4572000" y="3733800"/>
            <a:ext cx="2133600" cy="1365250"/>
          </a:xfrm>
          <a:prstGeom prst="rect">
            <a:avLst/>
          </a:prstGeom>
          <a:noFill/>
          <a:ln w="9525">
            <a:noFill/>
            <a:miter lim="800000"/>
            <a:headEnd/>
            <a:tailEnd/>
          </a:ln>
        </p:spPr>
      </p:pic>
      <p:pic>
        <p:nvPicPr>
          <p:cNvPr id="44040" name="Picture 9"/>
          <p:cNvPicPr>
            <a:picLocks noChangeAspect="1" noChangeArrowheads="1"/>
          </p:cNvPicPr>
          <p:nvPr/>
        </p:nvPicPr>
        <p:blipFill>
          <a:blip r:embed="rId8"/>
          <a:srcRect/>
          <a:stretch>
            <a:fillRect/>
          </a:stretch>
        </p:blipFill>
        <p:spPr bwMode="auto">
          <a:xfrm>
            <a:off x="6400800" y="4683125"/>
            <a:ext cx="2743200" cy="742950"/>
          </a:xfrm>
          <a:prstGeom prst="rect">
            <a:avLst/>
          </a:prstGeom>
          <a:noFill/>
          <a:ln w="9525">
            <a:noFill/>
            <a:miter lim="800000"/>
            <a:headEnd/>
            <a:tailEnd/>
          </a:ln>
        </p:spPr>
      </p:pic>
      <p:sp>
        <p:nvSpPr>
          <p:cNvPr id="44041" name="Rectangle 7"/>
          <p:cNvSpPr>
            <a:spLocks noChangeArrowheads="1"/>
          </p:cNvSpPr>
          <p:nvPr/>
        </p:nvSpPr>
        <p:spPr bwMode="auto">
          <a:xfrm>
            <a:off x="0" y="76200"/>
            <a:ext cx="4800600" cy="6492875"/>
          </a:xfrm>
          <a:prstGeom prst="rect">
            <a:avLst/>
          </a:prstGeom>
          <a:noFill/>
          <a:ln w="9525">
            <a:noFill/>
            <a:miter lim="800000"/>
            <a:headEnd/>
            <a:tailEnd/>
          </a:ln>
        </p:spPr>
        <p:txBody>
          <a:bodyPr>
            <a:spAutoFit/>
          </a:bodyPr>
          <a:lstStyle/>
          <a:p>
            <a:r>
              <a:rPr lang="ru-RU" altLang="ru-RU" sz="2000" b="1"/>
              <a:t>From the standpoint of modern neurosurgery even more important was the method of </a:t>
            </a:r>
            <a:r>
              <a:rPr lang="ru-RU" altLang="ru-RU" sz="2000" b="1">
                <a:solidFill>
                  <a:srgbClr val="FF0000"/>
                </a:solidFill>
              </a:rPr>
              <a:t>cerebral angiography</a:t>
            </a:r>
            <a:r>
              <a:rPr lang="ru-RU" altLang="ru-RU" sz="2000" b="1"/>
              <a:t>, which was first developed and applied in practice, the Portuguese neurologist </a:t>
            </a:r>
            <a:r>
              <a:rPr lang="ru-RU" altLang="ru-RU" sz="2000" b="1">
                <a:solidFill>
                  <a:srgbClr val="FF0000"/>
                </a:solidFill>
              </a:rPr>
              <a:t>Egas Monish</a:t>
            </a:r>
            <a:r>
              <a:rPr lang="ru-RU" altLang="ru-RU" sz="2000" b="1"/>
              <a:t> and the neurosurgeon in </a:t>
            </a:r>
            <a:r>
              <a:rPr lang="ru-RU" altLang="ru-RU" sz="2000" b="1">
                <a:solidFill>
                  <a:srgbClr val="FF0000"/>
                </a:solidFill>
              </a:rPr>
              <a:t>1927</a:t>
            </a:r>
            <a:r>
              <a:rPr lang="ru-RU" altLang="ru-RU" sz="2000" b="1"/>
              <a:t>. Diagnostic value of cerebral and spinal angiography increased, and now it is one of the most informative methods of auxiliary neurosurgical </a:t>
            </a:r>
            <a:r>
              <a:rPr lang="en-US" altLang="ru-RU" sz="2000" b="1"/>
              <a:t>investigation</a:t>
            </a:r>
            <a:r>
              <a:rPr lang="ru-RU" altLang="ru-RU" sz="2000" b="1"/>
              <a:t>. The second important contribution to the development of neurosurgery was</a:t>
            </a:r>
            <a:r>
              <a:rPr lang="en-US" altLang="ru-RU" sz="2000" b="1"/>
              <a:t> </a:t>
            </a:r>
            <a:r>
              <a:rPr lang="ru-RU" altLang="ru-RU" sz="2000" b="1"/>
              <a:t>lobotomy offered</a:t>
            </a:r>
            <a:r>
              <a:rPr lang="en-US" altLang="ru-RU" sz="2000" b="1"/>
              <a:t> by </a:t>
            </a:r>
            <a:r>
              <a:rPr lang="ru-RU" altLang="ru-RU" sz="2000" b="1"/>
              <a:t>E.Monish in </a:t>
            </a:r>
            <a:r>
              <a:rPr lang="ru-RU" altLang="ru-RU" sz="2000" b="1">
                <a:solidFill>
                  <a:srgbClr val="FF0000"/>
                </a:solidFill>
              </a:rPr>
              <a:t>1935</a:t>
            </a:r>
            <a:r>
              <a:rPr lang="en-US" altLang="ru-RU" sz="2000" b="1">
                <a:solidFill>
                  <a:srgbClr val="FF0000"/>
                </a:solidFill>
              </a:rPr>
              <a:t> </a:t>
            </a:r>
            <a:r>
              <a:rPr lang="en-US" altLang="ru-RU" sz="2000" b="1"/>
              <a:t>for</a:t>
            </a:r>
            <a:r>
              <a:rPr lang="ru-RU" altLang="ru-RU" sz="2000" b="1"/>
              <a:t> patients with various mental illnesses. </a:t>
            </a:r>
            <a:r>
              <a:rPr lang="ru-RU" altLang="ru-RU" sz="2000" b="1">
                <a:solidFill>
                  <a:srgbClr val="FF0000"/>
                </a:solidFill>
              </a:rPr>
              <a:t>For the development of this operation in 1949, he was awarded the Nobel Prize.</a:t>
            </a:r>
            <a:r>
              <a:rPr lang="ru-RU" altLang="ru-RU" sz="2000" b="1"/>
              <a:t> From </a:t>
            </a:r>
            <a:r>
              <a:rPr lang="ru-RU" altLang="ru-RU" sz="2000" b="1">
                <a:solidFill>
                  <a:srgbClr val="FF0000"/>
                </a:solidFill>
              </a:rPr>
              <a:t>1935 to 1978</a:t>
            </a:r>
            <a:r>
              <a:rPr lang="ru-RU" altLang="ru-RU" sz="2000" b="1"/>
              <a:t> the world was carried out </a:t>
            </a:r>
            <a:r>
              <a:rPr lang="ru-RU" altLang="ru-RU" sz="2000" b="1">
                <a:solidFill>
                  <a:srgbClr val="FF0000"/>
                </a:solidFill>
              </a:rPr>
              <a:t>113,000</a:t>
            </a:r>
            <a:r>
              <a:rPr lang="ru-RU" altLang="ru-RU" sz="2000" b="1"/>
              <a:t> such operations on the brain </a:t>
            </a:r>
          </a:p>
        </p:txBody>
      </p:sp>
      <p:pic>
        <p:nvPicPr>
          <p:cNvPr id="44042" name="Picture 17" descr="Фронтальная лоботомия для чайников ">
            <a:hlinkClick r:id="rId9" tooltip="Оригинальный размер изображения"/>
          </p:cNvPr>
          <p:cNvPicPr>
            <a:picLocks noChangeAspect="1" noChangeArrowheads="1"/>
          </p:cNvPicPr>
          <p:nvPr/>
        </p:nvPicPr>
        <p:blipFill>
          <a:blip r:embed="rId10"/>
          <a:srcRect/>
          <a:stretch>
            <a:fillRect/>
          </a:stretch>
        </p:blipFill>
        <p:spPr bwMode="auto">
          <a:xfrm>
            <a:off x="4495800" y="5257800"/>
            <a:ext cx="1866900" cy="1468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srcRect/>
          <a:stretch>
            <a:fillRect/>
          </a:stretch>
        </p:blipFill>
        <p:spPr bwMode="auto">
          <a:xfrm>
            <a:off x="-2057400" y="381000"/>
            <a:ext cx="9144000" cy="6858000"/>
          </a:xfrm>
          <a:prstGeom prst="rect">
            <a:avLst/>
          </a:prstGeom>
          <a:noFill/>
          <a:ln w="9525">
            <a:noFill/>
            <a:miter lim="800000"/>
            <a:headEnd/>
            <a:tailEnd/>
          </a:ln>
        </p:spPr>
      </p:pic>
      <p:sp>
        <p:nvSpPr>
          <p:cNvPr id="228355" name="Rectangle 3"/>
          <p:cNvSpPr>
            <a:spLocks noGrp="1" noChangeArrowheads="1"/>
          </p:cNvSpPr>
          <p:nvPr>
            <p:ph type="title"/>
          </p:nvPr>
        </p:nvSpPr>
        <p:spPr>
          <a:xfrm>
            <a:off x="0" y="0"/>
            <a:ext cx="7086600" cy="68580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hangingPunct="1">
              <a:defRPr/>
            </a:pPr>
            <a:r>
              <a:rPr lang="ru-RU" sz="2800" b="1" i="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Central</a:t>
            </a:r>
            <a:r>
              <a:rPr lang="ru-RU" sz="28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ru-RU" sz="2800" b="1" i="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and</a:t>
            </a:r>
            <a:r>
              <a:rPr lang="ru-RU" sz="28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ru-RU" sz="2800" b="1" i="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peripheral</a:t>
            </a:r>
            <a:r>
              <a:rPr lang="ru-RU" sz="28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ru-RU" sz="2800" b="1" i="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nervous</a:t>
            </a:r>
            <a:r>
              <a:rPr lang="ru-RU" sz="28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ru-RU" sz="2800" b="1" i="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system</a:t>
            </a:r>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5060" name="Rectangle 7"/>
          <p:cNvSpPr>
            <a:spLocks noChangeArrowheads="1"/>
          </p:cNvSpPr>
          <p:nvPr/>
        </p:nvSpPr>
        <p:spPr bwMode="auto">
          <a:xfrm>
            <a:off x="5257800" y="679450"/>
            <a:ext cx="3886200" cy="5310188"/>
          </a:xfrm>
          <a:prstGeom prst="rect">
            <a:avLst/>
          </a:prstGeom>
          <a:noFill/>
          <a:ln w="9525">
            <a:noFill/>
            <a:miter lim="800000"/>
            <a:headEnd/>
            <a:tailEnd/>
          </a:ln>
        </p:spPr>
        <p:txBody>
          <a:bodyPr anchor="ctr">
            <a:spAutoFit/>
          </a:bodyPr>
          <a:lstStyle/>
          <a:p>
            <a:pPr eaLnBrk="0" hangingPunct="0"/>
            <a:r>
              <a:rPr lang="ru-RU" altLang="ru-RU" sz="1800" b="1" dirty="0" err="1">
                <a:solidFill>
                  <a:srgbClr val="FF0000"/>
                </a:solidFill>
              </a:rPr>
              <a:t>The</a:t>
            </a:r>
            <a:r>
              <a:rPr lang="ru-RU" altLang="ru-RU" sz="1800" b="1" dirty="0">
                <a:solidFill>
                  <a:srgbClr val="FF0000"/>
                </a:solidFill>
              </a:rPr>
              <a:t> </a:t>
            </a:r>
            <a:r>
              <a:rPr lang="ru-RU" altLang="ru-RU" sz="1800" b="1" dirty="0" err="1">
                <a:solidFill>
                  <a:srgbClr val="FF0000"/>
                </a:solidFill>
              </a:rPr>
              <a:t>human</a:t>
            </a:r>
            <a:r>
              <a:rPr lang="ru-RU" altLang="ru-RU" sz="1800" b="1" dirty="0">
                <a:solidFill>
                  <a:srgbClr val="FF0000"/>
                </a:solidFill>
              </a:rPr>
              <a:t> </a:t>
            </a:r>
            <a:r>
              <a:rPr lang="ru-RU" altLang="ru-RU" sz="1800" b="1" dirty="0" err="1">
                <a:solidFill>
                  <a:srgbClr val="FF0000"/>
                </a:solidFill>
              </a:rPr>
              <a:t>nervous</a:t>
            </a:r>
            <a:r>
              <a:rPr lang="ru-RU" altLang="ru-RU" sz="1800" b="1" dirty="0">
                <a:solidFill>
                  <a:srgbClr val="FF0000"/>
                </a:solidFill>
              </a:rPr>
              <a:t> </a:t>
            </a:r>
            <a:r>
              <a:rPr lang="ru-RU" altLang="ru-RU" sz="1800" b="1" dirty="0" err="1">
                <a:solidFill>
                  <a:srgbClr val="FF0000"/>
                </a:solidFill>
              </a:rPr>
              <a:t>system</a:t>
            </a:r>
            <a:r>
              <a:rPr lang="ru-RU" altLang="ru-RU" sz="1800" b="1" dirty="0">
                <a:solidFill>
                  <a:srgbClr val="FF0000"/>
                </a:solidFill>
              </a:rPr>
              <a:t> </a:t>
            </a:r>
            <a:r>
              <a:rPr lang="ru-RU" altLang="ru-RU" sz="1800" b="1" dirty="0" err="1">
                <a:solidFill>
                  <a:srgbClr val="FF0000"/>
                </a:solidFill>
              </a:rPr>
              <a:t>is</a:t>
            </a:r>
            <a:r>
              <a:rPr lang="ru-RU" altLang="ru-RU" sz="1800" b="1" dirty="0">
                <a:solidFill>
                  <a:srgbClr val="FF0000"/>
                </a:solidFill>
              </a:rPr>
              <a:t> </a:t>
            </a:r>
            <a:r>
              <a:rPr lang="ru-RU" altLang="ru-RU" sz="1800" b="1" dirty="0" err="1">
                <a:solidFill>
                  <a:srgbClr val="FF0000"/>
                </a:solidFill>
              </a:rPr>
              <a:t>classified</a:t>
            </a:r>
            <a:endParaRPr lang="ru-RU" altLang="ru-RU" sz="1800" b="1" dirty="0">
              <a:solidFill>
                <a:srgbClr val="FF0000"/>
              </a:solidFill>
            </a:endParaRPr>
          </a:p>
          <a:p>
            <a:pPr eaLnBrk="0" hangingPunct="0"/>
            <a:endParaRPr lang="ru-RU" altLang="ru-RU" sz="1800" b="1" dirty="0">
              <a:solidFill>
                <a:srgbClr val="FF0000"/>
              </a:solidFill>
            </a:endParaRPr>
          </a:p>
          <a:p>
            <a:pPr eaLnBrk="0" hangingPunct="0"/>
            <a:r>
              <a:rPr lang="ru-RU" altLang="ru-RU" sz="1800" dirty="0" err="1"/>
              <a:t>on</a:t>
            </a:r>
            <a:r>
              <a:rPr lang="ru-RU" altLang="ru-RU" sz="1800" dirty="0"/>
              <a:t> </a:t>
            </a:r>
            <a:r>
              <a:rPr lang="ru-RU" altLang="ru-RU" sz="1800" dirty="0" err="1"/>
              <a:t>the</a:t>
            </a:r>
            <a:r>
              <a:rPr lang="ru-RU" altLang="ru-RU" sz="1800" dirty="0"/>
              <a:t> </a:t>
            </a:r>
            <a:r>
              <a:rPr lang="ru-RU" altLang="ru-RU" sz="1800" dirty="0" err="1"/>
              <a:t>conditions</a:t>
            </a:r>
            <a:r>
              <a:rPr lang="ru-RU" altLang="ru-RU" sz="1800" dirty="0"/>
              <a:t> </a:t>
            </a:r>
            <a:r>
              <a:rPr lang="ru-RU" altLang="ru-RU" sz="1800" dirty="0" err="1"/>
              <a:t>of</a:t>
            </a:r>
            <a:r>
              <a:rPr lang="ru-RU" altLang="ru-RU" sz="1800" dirty="0"/>
              <a:t> </a:t>
            </a:r>
            <a:r>
              <a:rPr lang="ru-RU" altLang="ru-RU" sz="1800" dirty="0" err="1"/>
              <a:t>formation</a:t>
            </a:r>
            <a:r>
              <a:rPr lang="ru-RU" altLang="ru-RU" sz="1800" dirty="0"/>
              <a:t> </a:t>
            </a:r>
            <a:r>
              <a:rPr lang="ru-RU" altLang="ru-RU" sz="1800" dirty="0" err="1"/>
              <a:t>and</a:t>
            </a:r>
            <a:r>
              <a:rPr lang="ru-RU" altLang="ru-RU" sz="1800" dirty="0"/>
              <a:t> </a:t>
            </a:r>
            <a:r>
              <a:rPr lang="ru-RU" altLang="ru-RU" sz="1800" dirty="0" err="1"/>
              <a:t>type</a:t>
            </a:r>
            <a:r>
              <a:rPr lang="ru-RU" altLang="ru-RU" sz="1800" dirty="0"/>
              <a:t> </a:t>
            </a:r>
            <a:r>
              <a:rPr lang="ru-RU" altLang="ru-RU" sz="1800" dirty="0" err="1"/>
              <a:t>of</a:t>
            </a:r>
            <a:r>
              <a:rPr lang="ru-RU" altLang="ru-RU" sz="1800" dirty="0"/>
              <a:t> </a:t>
            </a:r>
            <a:r>
              <a:rPr lang="ru-RU" altLang="ru-RU" sz="1800" dirty="0" err="1"/>
              <a:t>management</a:t>
            </a:r>
            <a:r>
              <a:rPr lang="ru-RU" altLang="ru-RU" sz="1800" dirty="0"/>
              <a:t> </a:t>
            </a:r>
            <a:r>
              <a:rPr lang="ru-RU" altLang="ru-RU" sz="1800" dirty="0" err="1"/>
              <a:t>as</a:t>
            </a:r>
            <a:r>
              <a:rPr lang="ru-RU" altLang="ru-RU" sz="1800" dirty="0"/>
              <a:t>: </a:t>
            </a:r>
          </a:p>
          <a:p>
            <a:pPr eaLnBrk="0" hangingPunct="0">
              <a:buFontTx/>
              <a:buChar char="-"/>
            </a:pPr>
            <a:r>
              <a:rPr lang="ru-RU" altLang="ru-RU" sz="1800" b="1" dirty="0">
                <a:solidFill>
                  <a:srgbClr val="FF0000"/>
                </a:solidFill>
              </a:rPr>
              <a:t> </a:t>
            </a:r>
            <a:r>
              <a:rPr lang="ru-RU" altLang="ru-RU" sz="1800" b="1" dirty="0" err="1">
                <a:solidFill>
                  <a:srgbClr val="FF0000"/>
                </a:solidFill>
              </a:rPr>
              <a:t>Lowest</a:t>
            </a:r>
            <a:r>
              <a:rPr lang="ru-RU" altLang="ru-RU" sz="1800" b="1" dirty="0">
                <a:solidFill>
                  <a:srgbClr val="FF0000"/>
                </a:solidFill>
              </a:rPr>
              <a:t> </a:t>
            </a:r>
            <a:r>
              <a:rPr lang="ru-RU" altLang="ru-RU" sz="1800" b="1" dirty="0" err="1">
                <a:solidFill>
                  <a:srgbClr val="FF0000"/>
                </a:solidFill>
              </a:rPr>
              <a:t>nervous</a:t>
            </a:r>
            <a:r>
              <a:rPr lang="ru-RU" altLang="ru-RU" sz="1800" b="1" dirty="0">
                <a:solidFill>
                  <a:srgbClr val="FF0000"/>
                </a:solidFill>
              </a:rPr>
              <a:t> </a:t>
            </a:r>
            <a:r>
              <a:rPr lang="ru-RU" altLang="ru-RU" sz="1800" b="1" dirty="0" err="1">
                <a:solidFill>
                  <a:srgbClr val="FF0000"/>
                </a:solidFill>
              </a:rPr>
              <a:t>activity</a:t>
            </a:r>
            <a:endParaRPr lang="ru-RU" altLang="ru-RU" sz="1800" b="1" dirty="0">
              <a:solidFill>
                <a:srgbClr val="FF0000"/>
              </a:solidFill>
            </a:endParaRPr>
          </a:p>
          <a:p>
            <a:pPr eaLnBrk="0" hangingPunct="0">
              <a:buFontTx/>
              <a:buChar char="-"/>
            </a:pPr>
            <a:r>
              <a:rPr lang="ru-RU" altLang="ru-RU" sz="1800" b="1" dirty="0">
                <a:solidFill>
                  <a:srgbClr val="FF0000"/>
                </a:solidFill>
              </a:rPr>
              <a:t> </a:t>
            </a:r>
            <a:r>
              <a:rPr lang="ru-RU" altLang="ru-RU" sz="1800" b="1" dirty="0" err="1">
                <a:solidFill>
                  <a:srgbClr val="FF0000"/>
                </a:solidFill>
              </a:rPr>
              <a:t>Higher</a:t>
            </a:r>
            <a:r>
              <a:rPr lang="ru-RU" altLang="ru-RU" sz="1800" b="1" dirty="0">
                <a:solidFill>
                  <a:srgbClr val="FF0000"/>
                </a:solidFill>
              </a:rPr>
              <a:t> </a:t>
            </a:r>
            <a:r>
              <a:rPr lang="ru-RU" altLang="ru-RU" sz="1800" b="1" dirty="0" err="1">
                <a:solidFill>
                  <a:srgbClr val="FF0000"/>
                </a:solidFill>
              </a:rPr>
              <a:t>nervous</a:t>
            </a:r>
            <a:r>
              <a:rPr lang="ru-RU" altLang="ru-RU" sz="1800" b="1" dirty="0">
                <a:solidFill>
                  <a:srgbClr val="FF0000"/>
                </a:solidFill>
              </a:rPr>
              <a:t> </a:t>
            </a:r>
            <a:r>
              <a:rPr lang="ru-RU" altLang="ru-RU" sz="1800" b="1" dirty="0" err="1">
                <a:solidFill>
                  <a:srgbClr val="FF0000"/>
                </a:solidFill>
              </a:rPr>
              <a:t>activity</a:t>
            </a:r>
            <a:endParaRPr lang="ru-RU" altLang="ru-RU" sz="1800" b="1" dirty="0">
              <a:solidFill>
                <a:srgbClr val="FF0000"/>
              </a:solidFill>
            </a:endParaRPr>
          </a:p>
          <a:p>
            <a:pPr eaLnBrk="0" hangingPunct="0"/>
            <a:r>
              <a:rPr lang="ru-RU" altLang="ru-RU" sz="1800" dirty="0" err="1"/>
              <a:t>by</a:t>
            </a:r>
            <a:r>
              <a:rPr lang="ru-RU" altLang="ru-RU" sz="1800" dirty="0"/>
              <a:t> </a:t>
            </a:r>
            <a:r>
              <a:rPr lang="ru-RU" altLang="ru-RU" sz="1800" dirty="0" err="1"/>
              <a:t>the</a:t>
            </a:r>
            <a:r>
              <a:rPr lang="ru-RU" altLang="ru-RU" sz="1800" dirty="0"/>
              <a:t> </a:t>
            </a:r>
            <a:r>
              <a:rPr lang="ru-RU" altLang="ru-RU" sz="1800" dirty="0" err="1"/>
              <a:t>method</a:t>
            </a:r>
            <a:r>
              <a:rPr lang="ru-RU" altLang="ru-RU" sz="1800" dirty="0"/>
              <a:t> </a:t>
            </a:r>
            <a:r>
              <a:rPr lang="ru-RU" altLang="ru-RU" sz="1800" dirty="0" err="1"/>
              <a:t>of</a:t>
            </a:r>
            <a:r>
              <a:rPr lang="ru-RU" altLang="ru-RU" sz="1800" dirty="0"/>
              <a:t> </a:t>
            </a:r>
            <a:r>
              <a:rPr lang="ru-RU" altLang="ru-RU" sz="1800" dirty="0" err="1"/>
              <a:t>information</a:t>
            </a:r>
            <a:r>
              <a:rPr lang="ru-RU" altLang="ru-RU" sz="1800" dirty="0"/>
              <a:t> </a:t>
            </a:r>
            <a:r>
              <a:rPr lang="ru-RU" altLang="ru-RU" sz="1800" dirty="0" err="1"/>
              <a:t>transfer</a:t>
            </a:r>
            <a:r>
              <a:rPr lang="ru-RU" altLang="ru-RU" sz="1800" dirty="0"/>
              <a:t> </a:t>
            </a:r>
            <a:r>
              <a:rPr lang="ru-RU" altLang="ru-RU" sz="1800" dirty="0" err="1"/>
              <a:t>as</a:t>
            </a:r>
            <a:endParaRPr lang="ru-RU" altLang="ru-RU" sz="1800" dirty="0"/>
          </a:p>
          <a:p>
            <a:pPr eaLnBrk="0" hangingPunct="0">
              <a:buFontTx/>
              <a:buChar char="-"/>
            </a:pPr>
            <a:r>
              <a:rPr lang="ru-RU" altLang="ru-RU" sz="1800" b="1" dirty="0">
                <a:solidFill>
                  <a:srgbClr val="FF0000"/>
                </a:solidFill>
              </a:rPr>
              <a:t> </a:t>
            </a:r>
            <a:r>
              <a:rPr lang="ru-RU" altLang="ru-RU" sz="1800" b="1" dirty="0" err="1">
                <a:solidFill>
                  <a:srgbClr val="FF0000"/>
                </a:solidFill>
              </a:rPr>
              <a:t>Neurohumoral</a:t>
            </a:r>
            <a:r>
              <a:rPr lang="ru-RU" altLang="ru-RU" sz="1800" b="1" dirty="0">
                <a:solidFill>
                  <a:srgbClr val="FF0000"/>
                </a:solidFill>
              </a:rPr>
              <a:t> </a:t>
            </a:r>
            <a:r>
              <a:rPr lang="ru-RU" altLang="ru-RU" sz="1800" b="1" dirty="0" err="1">
                <a:solidFill>
                  <a:srgbClr val="FF0000"/>
                </a:solidFill>
              </a:rPr>
              <a:t>regulation</a:t>
            </a:r>
            <a:endParaRPr lang="ru-RU" altLang="ru-RU" sz="1800" b="1" dirty="0">
              <a:solidFill>
                <a:srgbClr val="FF0000"/>
              </a:solidFill>
            </a:endParaRPr>
          </a:p>
          <a:p>
            <a:pPr eaLnBrk="0" hangingPunct="0">
              <a:buFontTx/>
              <a:buChar char="-"/>
            </a:pPr>
            <a:r>
              <a:rPr lang="ru-RU" altLang="ru-RU" sz="1800" b="1" dirty="0">
                <a:solidFill>
                  <a:srgbClr val="FF0000"/>
                </a:solidFill>
              </a:rPr>
              <a:t> </a:t>
            </a:r>
            <a:r>
              <a:rPr lang="ru-RU" altLang="ru-RU" sz="1800" b="1" dirty="0" err="1">
                <a:solidFill>
                  <a:srgbClr val="FF0000"/>
                </a:solidFill>
              </a:rPr>
              <a:t>Reflex</a:t>
            </a:r>
            <a:r>
              <a:rPr lang="ru-RU" altLang="ru-RU" sz="1800" b="1" dirty="0">
                <a:solidFill>
                  <a:srgbClr val="FF0000"/>
                </a:solidFill>
              </a:rPr>
              <a:t> </a:t>
            </a:r>
            <a:r>
              <a:rPr lang="ru-RU" altLang="ru-RU" sz="1800" b="1" dirty="0" err="1">
                <a:solidFill>
                  <a:srgbClr val="FF0000"/>
                </a:solidFill>
              </a:rPr>
              <a:t>regulation</a:t>
            </a:r>
            <a:endParaRPr lang="ru-RU" altLang="ru-RU" sz="1800" b="1" dirty="0">
              <a:solidFill>
                <a:srgbClr val="FF0000"/>
              </a:solidFill>
            </a:endParaRPr>
          </a:p>
          <a:p>
            <a:pPr eaLnBrk="0" hangingPunct="0"/>
            <a:r>
              <a:rPr lang="ru-RU" altLang="ru-RU" sz="1800" dirty="0" err="1"/>
              <a:t>for</a:t>
            </a:r>
            <a:r>
              <a:rPr lang="ru-RU" altLang="ru-RU" sz="1800" dirty="0"/>
              <a:t> </a:t>
            </a:r>
            <a:r>
              <a:rPr lang="ru-RU" altLang="ru-RU" sz="1800" dirty="0" err="1"/>
              <a:t>localization</a:t>
            </a:r>
            <a:r>
              <a:rPr lang="ru-RU" altLang="ru-RU" sz="1800" dirty="0"/>
              <a:t> </a:t>
            </a:r>
            <a:r>
              <a:rPr lang="ru-RU" altLang="ru-RU" sz="1800" dirty="0" err="1"/>
              <a:t>as</a:t>
            </a:r>
            <a:r>
              <a:rPr lang="ru-RU" altLang="ru-RU" sz="1800" dirty="0"/>
              <a:t>:</a:t>
            </a:r>
          </a:p>
          <a:p>
            <a:pPr eaLnBrk="0" hangingPunct="0">
              <a:buFontTx/>
              <a:buChar char="-"/>
            </a:pPr>
            <a:r>
              <a:rPr lang="ru-RU" altLang="ru-RU" sz="1800" b="1" dirty="0">
                <a:solidFill>
                  <a:srgbClr val="FF0000"/>
                </a:solidFill>
              </a:rPr>
              <a:t> </a:t>
            </a:r>
            <a:r>
              <a:rPr lang="ru-RU" altLang="ru-RU" sz="1800" b="1" dirty="0" err="1">
                <a:solidFill>
                  <a:srgbClr val="FF0000"/>
                </a:solidFill>
              </a:rPr>
              <a:t>Central</a:t>
            </a:r>
            <a:r>
              <a:rPr lang="ru-RU" altLang="ru-RU" sz="1800" b="1" dirty="0">
                <a:solidFill>
                  <a:srgbClr val="FF0000"/>
                </a:solidFill>
              </a:rPr>
              <a:t> </a:t>
            </a:r>
            <a:r>
              <a:rPr lang="ru-RU" altLang="ru-RU" sz="1800" b="1" dirty="0" err="1">
                <a:solidFill>
                  <a:srgbClr val="FF0000"/>
                </a:solidFill>
              </a:rPr>
              <a:t>Nervous</a:t>
            </a:r>
            <a:r>
              <a:rPr lang="ru-RU" altLang="ru-RU" sz="1800" b="1" dirty="0">
                <a:solidFill>
                  <a:srgbClr val="FF0000"/>
                </a:solidFill>
              </a:rPr>
              <a:t> </a:t>
            </a:r>
            <a:r>
              <a:rPr lang="ru-RU" altLang="ru-RU" sz="1800" b="1" dirty="0" err="1">
                <a:solidFill>
                  <a:srgbClr val="FF0000"/>
                </a:solidFill>
              </a:rPr>
              <a:t>System</a:t>
            </a:r>
            <a:endParaRPr lang="ru-RU" altLang="ru-RU" sz="1800" b="1" dirty="0">
              <a:solidFill>
                <a:srgbClr val="FF0000"/>
              </a:solidFill>
            </a:endParaRPr>
          </a:p>
          <a:p>
            <a:pPr eaLnBrk="0" hangingPunct="0">
              <a:buFontTx/>
              <a:buChar char="-"/>
            </a:pPr>
            <a:r>
              <a:rPr lang="ru-RU" altLang="ru-RU" sz="1800" b="1" dirty="0">
                <a:solidFill>
                  <a:srgbClr val="FF0000"/>
                </a:solidFill>
              </a:rPr>
              <a:t> </a:t>
            </a:r>
            <a:r>
              <a:rPr lang="ru-RU" altLang="ru-RU" sz="1800" b="1" dirty="0" err="1">
                <a:solidFill>
                  <a:srgbClr val="FF0000"/>
                </a:solidFill>
              </a:rPr>
              <a:t>Peripheral</a:t>
            </a:r>
            <a:r>
              <a:rPr lang="ru-RU" altLang="ru-RU" sz="1800" b="1" dirty="0">
                <a:solidFill>
                  <a:srgbClr val="FF0000"/>
                </a:solidFill>
              </a:rPr>
              <a:t> </a:t>
            </a:r>
            <a:r>
              <a:rPr lang="ru-RU" altLang="ru-RU" sz="1800" b="1" dirty="0" err="1">
                <a:solidFill>
                  <a:srgbClr val="FF0000"/>
                </a:solidFill>
              </a:rPr>
              <a:t>Nervous</a:t>
            </a:r>
            <a:r>
              <a:rPr lang="ru-RU" altLang="ru-RU" sz="1800" b="1" dirty="0">
                <a:solidFill>
                  <a:srgbClr val="FF0000"/>
                </a:solidFill>
              </a:rPr>
              <a:t> </a:t>
            </a:r>
            <a:r>
              <a:rPr lang="ru-RU" altLang="ru-RU" sz="1800" b="1" dirty="0" err="1">
                <a:solidFill>
                  <a:srgbClr val="FF0000"/>
                </a:solidFill>
              </a:rPr>
              <a:t>system</a:t>
            </a:r>
            <a:endParaRPr lang="ru-RU" altLang="ru-RU" sz="1800" b="1" dirty="0">
              <a:solidFill>
                <a:srgbClr val="FF0000"/>
              </a:solidFill>
            </a:endParaRPr>
          </a:p>
          <a:p>
            <a:pPr eaLnBrk="0" hangingPunct="0"/>
            <a:r>
              <a:rPr lang="ru-RU" altLang="ru-RU" sz="1800" dirty="0" err="1"/>
              <a:t>of</a:t>
            </a:r>
            <a:r>
              <a:rPr lang="ru-RU" altLang="ru-RU" sz="1800" dirty="0"/>
              <a:t> </a:t>
            </a:r>
            <a:r>
              <a:rPr lang="ru-RU" altLang="ru-RU" sz="1800" dirty="0" err="1"/>
              <a:t>functional</a:t>
            </a:r>
            <a:r>
              <a:rPr lang="ru-RU" altLang="ru-RU" sz="1800" dirty="0"/>
              <a:t> </a:t>
            </a:r>
            <a:r>
              <a:rPr lang="ru-RU" altLang="ru-RU" sz="1800" dirty="0" err="1"/>
              <a:t>accessories</a:t>
            </a:r>
            <a:r>
              <a:rPr lang="ru-RU" altLang="ru-RU" sz="1800" dirty="0"/>
              <a:t> </a:t>
            </a:r>
            <a:r>
              <a:rPr lang="ru-RU" altLang="ru-RU" sz="1800" dirty="0" err="1"/>
              <a:t>like</a:t>
            </a:r>
            <a:r>
              <a:rPr lang="ru-RU" altLang="ru-RU" sz="1800" dirty="0"/>
              <a:t>:</a:t>
            </a:r>
          </a:p>
          <a:p>
            <a:pPr eaLnBrk="0" hangingPunct="0">
              <a:buFontTx/>
              <a:buChar char="-"/>
            </a:pPr>
            <a:r>
              <a:rPr lang="ru-RU" altLang="ru-RU" sz="1800" b="1" dirty="0">
                <a:solidFill>
                  <a:srgbClr val="FF0000"/>
                </a:solidFill>
              </a:rPr>
              <a:t> </a:t>
            </a:r>
            <a:r>
              <a:rPr lang="ru-RU" altLang="ru-RU" sz="1800" b="1" dirty="0" err="1">
                <a:solidFill>
                  <a:srgbClr val="FF0000"/>
                </a:solidFill>
              </a:rPr>
              <a:t>Somatic</a:t>
            </a:r>
            <a:r>
              <a:rPr lang="ru-RU" altLang="ru-RU" sz="1800" b="1" dirty="0">
                <a:solidFill>
                  <a:srgbClr val="FF0000"/>
                </a:solidFill>
              </a:rPr>
              <a:t> </a:t>
            </a:r>
            <a:r>
              <a:rPr lang="ru-RU" altLang="ru-RU" sz="1800" b="1" dirty="0" err="1">
                <a:solidFill>
                  <a:srgbClr val="FF0000"/>
                </a:solidFill>
              </a:rPr>
              <a:t>nervous</a:t>
            </a:r>
            <a:r>
              <a:rPr lang="ru-RU" altLang="ru-RU" sz="1800" b="1" dirty="0">
                <a:solidFill>
                  <a:srgbClr val="FF0000"/>
                </a:solidFill>
              </a:rPr>
              <a:t> </a:t>
            </a:r>
            <a:r>
              <a:rPr lang="ru-RU" altLang="ru-RU" sz="1800" b="1" dirty="0" err="1">
                <a:solidFill>
                  <a:srgbClr val="FF0000"/>
                </a:solidFill>
              </a:rPr>
              <a:t>system</a:t>
            </a:r>
            <a:endParaRPr lang="ru-RU" altLang="ru-RU" sz="1800" b="1" dirty="0">
              <a:solidFill>
                <a:srgbClr val="FF0000"/>
              </a:solidFill>
            </a:endParaRPr>
          </a:p>
          <a:p>
            <a:pPr eaLnBrk="0" hangingPunct="0">
              <a:buFontTx/>
              <a:buChar char="-"/>
            </a:pPr>
            <a:r>
              <a:rPr lang="ru-RU" altLang="ru-RU" sz="1800" b="1" dirty="0">
                <a:solidFill>
                  <a:srgbClr val="FF0000"/>
                </a:solidFill>
              </a:rPr>
              <a:t> </a:t>
            </a:r>
            <a:r>
              <a:rPr lang="ru-RU" altLang="ru-RU" sz="1800" b="1" dirty="0" err="1">
                <a:solidFill>
                  <a:srgbClr val="FF0000"/>
                </a:solidFill>
              </a:rPr>
              <a:t>The</a:t>
            </a:r>
            <a:r>
              <a:rPr lang="ru-RU" altLang="ru-RU" sz="1800" b="1" dirty="0">
                <a:solidFill>
                  <a:srgbClr val="FF0000"/>
                </a:solidFill>
              </a:rPr>
              <a:t> </a:t>
            </a:r>
            <a:r>
              <a:rPr lang="ru-RU" altLang="ru-RU" sz="1800" b="1" dirty="0" err="1">
                <a:solidFill>
                  <a:srgbClr val="FF0000"/>
                </a:solidFill>
              </a:rPr>
              <a:t>autonomic</a:t>
            </a:r>
            <a:r>
              <a:rPr lang="ru-RU" altLang="ru-RU" sz="1800" b="1" dirty="0">
                <a:solidFill>
                  <a:srgbClr val="FF0000"/>
                </a:solidFill>
              </a:rPr>
              <a:t> </a:t>
            </a:r>
            <a:r>
              <a:rPr lang="ru-RU" altLang="ru-RU" sz="1800" b="1" dirty="0" err="1">
                <a:solidFill>
                  <a:srgbClr val="FF0000"/>
                </a:solidFill>
              </a:rPr>
              <a:t>nervous</a:t>
            </a:r>
            <a:r>
              <a:rPr lang="ru-RU" altLang="ru-RU" sz="1800" b="1" dirty="0">
                <a:solidFill>
                  <a:srgbClr val="FF0000"/>
                </a:solidFill>
              </a:rPr>
              <a:t> </a:t>
            </a:r>
            <a:r>
              <a:rPr lang="ru-RU" altLang="ru-RU" sz="1800" b="1" dirty="0" err="1">
                <a:solidFill>
                  <a:srgbClr val="FF0000"/>
                </a:solidFill>
              </a:rPr>
              <a:t>system</a:t>
            </a:r>
            <a:endParaRPr lang="ru-RU" altLang="ru-RU" sz="1800" b="1" dirty="0">
              <a:solidFill>
                <a:srgbClr val="FF0000"/>
              </a:solidFill>
            </a:endParaRPr>
          </a:p>
          <a:p>
            <a:pPr eaLnBrk="0" hangingPunct="0"/>
            <a:r>
              <a:rPr lang="ru-RU" altLang="ru-RU" sz="1800" dirty="0">
                <a:solidFill>
                  <a:srgbClr val="0000FF"/>
                </a:solidFill>
              </a:rPr>
              <a:t>(</a:t>
            </a:r>
            <a:r>
              <a:rPr lang="ru-RU" altLang="ru-RU" sz="1800" dirty="0" err="1">
                <a:solidFill>
                  <a:srgbClr val="0000FF"/>
                </a:solidFill>
              </a:rPr>
              <a:t>sympathetic</a:t>
            </a:r>
            <a:r>
              <a:rPr lang="ru-RU" altLang="ru-RU" sz="1800" dirty="0">
                <a:solidFill>
                  <a:srgbClr val="0000FF"/>
                </a:solidFill>
              </a:rPr>
              <a:t> </a:t>
            </a:r>
            <a:r>
              <a:rPr lang="ru-RU" altLang="ru-RU" sz="1800" dirty="0" err="1">
                <a:solidFill>
                  <a:srgbClr val="0000FF"/>
                </a:solidFill>
              </a:rPr>
              <a:t>nervous</a:t>
            </a:r>
            <a:r>
              <a:rPr lang="ru-RU" altLang="ru-RU" sz="1800" dirty="0">
                <a:solidFill>
                  <a:srgbClr val="0000FF"/>
                </a:solidFill>
              </a:rPr>
              <a:t> </a:t>
            </a:r>
            <a:r>
              <a:rPr lang="ru-RU" altLang="ru-RU" sz="1800" dirty="0" err="1">
                <a:solidFill>
                  <a:srgbClr val="0000FF"/>
                </a:solidFill>
              </a:rPr>
              <a:t>system</a:t>
            </a:r>
            <a:r>
              <a:rPr lang="ru-RU" altLang="ru-RU" sz="1800" dirty="0">
                <a:solidFill>
                  <a:srgbClr val="0000FF"/>
                </a:solidFill>
              </a:rPr>
              <a:t>,</a:t>
            </a:r>
          </a:p>
          <a:p>
            <a:pPr eaLnBrk="0" hangingPunct="0"/>
            <a:r>
              <a:rPr lang="ru-RU" altLang="ru-RU" sz="1800" dirty="0" err="1">
                <a:solidFill>
                  <a:srgbClr val="0000FF"/>
                </a:solidFill>
              </a:rPr>
              <a:t>parasympathetic</a:t>
            </a:r>
            <a:r>
              <a:rPr lang="ru-RU" altLang="ru-RU" sz="1800" dirty="0">
                <a:solidFill>
                  <a:srgbClr val="0000FF"/>
                </a:solidFill>
              </a:rPr>
              <a:t> </a:t>
            </a:r>
            <a:r>
              <a:rPr lang="ru-RU" altLang="ru-RU" sz="1800" dirty="0" err="1">
                <a:solidFill>
                  <a:srgbClr val="0000FF"/>
                </a:solidFill>
              </a:rPr>
              <a:t>nervous</a:t>
            </a:r>
            <a:r>
              <a:rPr lang="ru-RU" altLang="ru-RU" sz="1800" dirty="0">
                <a:solidFill>
                  <a:srgbClr val="0000FF"/>
                </a:solidFill>
              </a:rPr>
              <a:t> </a:t>
            </a:r>
            <a:r>
              <a:rPr lang="ru-RU" altLang="ru-RU" sz="1800" dirty="0" err="1">
                <a:solidFill>
                  <a:srgbClr val="0000FF"/>
                </a:solidFill>
              </a:rPr>
              <a:t>system</a:t>
            </a:r>
            <a:r>
              <a:rPr lang="ru-RU" altLang="ru-RU" sz="1800" dirty="0">
                <a:solidFill>
                  <a:srgbClr val="0000FF"/>
                </a:solidFill>
              </a:rPr>
              <a: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082" name="Picture 2" descr="161361"/>
          <p:cNvPicPr>
            <a:picLocks noChangeAspect="1" noChangeArrowheads="1"/>
          </p:cNvPicPr>
          <p:nvPr/>
        </p:nvPicPr>
        <p:blipFill>
          <a:blip r:embed="rId2"/>
          <a:srcRect/>
          <a:stretch>
            <a:fillRect/>
          </a:stretch>
        </p:blipFill>
        <p:spPr bwMode="auto">
          <a:xfrm>
            <a:off x="0" y="2667000"/>
            <a:ext cx="4119563" cy="4191000"/>
          </a:xfrm>
          <a:prstGeom prst="rect">
            <a:avLst/>
          </a:prstGeom>
          <a:noFill/>
          <a:ln w="9525">
            <a:noFill/>
            <a:miter lim="800000"/>
            <a:headEnd/>
            <a:tailEnd/>
          </a:ln>
        </p:spPr>
      </p:pic>
      <p:pic>
        <p:nvPicPr>
          <p:cNvPr id="46083" name="Picture 4" descr="002"/>
          <p:cNvPicPr>
            <a:picLocks noChangeAspect="1" noChangeArrowheads="1"/>
          </p:cNvPicPr>
          <p:nvPr/>
        </p:nvPicPr>
        <p:blipFill>
          <a:blip r:embed="rId3"/>
          <a:srcRect/>
          <a:stretch>
            <a:fillRect/>
          </a:stretch>
        </p:blipFill>
        <p:spPr bwMode="auto">
          <a:xfrm>
            <a:off x="3962400" y="1143000"/>
            <a:ext cx="5181600" cy="4778375"/>
          </a:xfrm>
          <a:prstGeom prst="rect">
            <a:avLst/>
          </a:prstGeom>
          <a:noFill/>
          <a:ln w="9525">
            <a:noFill/>
            <a:miter lim="800000"/>
            <a:headEnd/>
            <a:tailEnd/>
          </a:ln>
        </p:spPr>
      </p:pic>
      <p:sp>
        <p:nvSpPr>
          <p:cNvPr id="168965" name="Rectangle 5"/>
          <p:cNvSpPr>
            <a:spLocks noChangeArrowheads="1"/>
          </p:cNvSpPr>
          <p:nvPr/>
        </p:nvSpPr>
        <p:spPr bwMode="auto">
          <a:xfrm>
            <a:off x="138113" y="257175"/>
            <a:ext cx="8235950" cy="641350"/>
          </a:xfrm>
          <a:prstGeom prst="rect">
            <a:avLst/>
          </a:prstGeom>
          <a:noFill/>
          <a:ln>
            <a:noFill/>
          </a:ln>
          <a:effectLst/>
          <a:extLst/>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defRPr/>
            </a:pPr>
            <a:r>
              <a:rPr lang="ru-RU" sz="3600" b="1" i="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Anatomy</a:t>
            </a:r>
            <a:r>
              <a:rPr lang="ru-RU" sz="3600" b="1" i="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r>
              <a:rPr lang="ru-RU" sz="3600" b="1" i="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and</a:t>
            </a:r>
            <a:r>
              <a:rPr lang="ru-RU" sz="3600" b="1" i="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r>
              <a:rPr lang="ru-RU" sz="3600" b="1" i="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physiology</a:t>
            </a:r>
            <a:r>
              <a:rPr lang="ru-RU" sz="3600" b="1" i="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r>
              <a:rPr lang="ru-RU" sz="3600" b="1" i="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of</a:t>
            </a:r>
            <a:r>
              <a:rPr lang="ru-RU" sz="3600" b="1" i="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r>
              <a:rPr lang="ru-RU" sz="3600" b="1" i="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the</a:t>
            </a:r>
            <a:r>
              <a:rPr lang="ru-RU" sz="3600" b="1" i="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r>
              <a:rPr lang="ru-RU" sz="3600" b="1" i="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brain</a:t>
            </a:r>
            <a:endParaRPr lang="ru-RU" sz="3600" b="1" i="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5" name="Прямоугольник 4"/>
          <p:cNvSpPr/>
          <p:nvPr/>
        </p:nvSpPr>
        <p:spPr>
          <a:xfrm>
            <a:off x="350838" y="1371600"/>
            <a:ext cx="3417887"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effectLst>
              </a:rPr>
              <a:t>neurohirurg.umi.ru</a:t>
            </a:r>
            <a:endParaRPr lang="ru-RU"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9458" name="Picture 7" descr="Археологические свидетельства древней истории">
            <a:hlinkClick r:id="rId2" tooltip="Оригинальный размер изображения"/>
          </p:cNvPr>
          <p:cNvPicPr>
            <a:picLocks noChangeAspect="1" noChangeArrowheads="1"/>
          </p:cNvPicPr>
          <p:nvPr/>
        </p:nvPicPr>
        <p:blipFill>
          <a:blip r:embed="rId3"/>
          <a:srcRect/>
          <a:stretch>
            <a:fillRect/>
          </a:stretch>
        </p:blipFill>
        <p:spPr bwMode="auto">
          <a:xfrm>
            <a:off x="0" y="0"/>
            <a:ext cx="3230563" cy="3429000"/>
          </a:xfrm>
          <a:prstGeom prst="rect">
            <a:avLst/>
          </a:prstGeom>
          <a:noFill/>
          <a:ln w="9525">
            <a:noFill/>
            <a:miter lim="800000"/>
            <a:headEnd/>
            <a:tailEnd/>
          </a:ln>
        </p:spPr>
      </p:pic>
      <p:pic>
        <p:nvPicPr>
          <p:cNvPr id="19459" name="Picture 13" descr="Археологические свидетельства древней истории">
            <a:hlinkClick r:id="rId4" tooltip="Оригинальный размер изображения"/>
          </p:cNvPr>
          <p:cNvPicPr>
            <a:picLocks noChangeAspect="1" noChangeArrowheads="1"/>
          </p:cNvPicPr>
          <p:nvPr/>
        </p:nvPicPr>
        <p:blipFill>
          <a:blip r:embed="rId5"/>
          <a:srcRect/>
          <a:stretch>
            <a:fillRect/>
          </a:stretch>
        </p:blipFill>
        <p:spPr bwMode="auto">
          <a:xfrm>
            <a:off x="0" y="3432175"/>
            <a:ext cx="4572000" cy="3425825"/>
          </a:xfrm>
          <a:prstGeom prst="rect">
            <a:avLst/>
          </a:prstGeom>
          <a:noFill/>
          <a:ln w="9525">
            <a:noFill/>
            <a:miter lim="800000"/>
            <a:headEnd/>
            <a:tailEnd/>
          </a:ln>
        </p:spPr>
      </p:pic>
      <p:sp>
        <p:nvSpPr>
          <p:cNvPr id="19460" name="Rectangle 8"/>
          <p:cNvSpPr>
            <a:spLocks noChangeArrowheads="1"/>
          </p:cNvSpPr>
          <p:nvPr/>
        </p:nvSpPr>
        <p:spPr bwMode="auto">
          <a:xfrm>
            <a:off x="3962400" y="279400"/>
            <a:ext cx="5181600" cy="6121400"/>
          </a:xfrm>
          <a:prstGeom prst="rect">
            <a:avLst/>
          </a:prstGeom>
          <a:noFill/>
          <a:ln w="9525">
            <a:noFill/>
            <a:miter lim="800000"/>
            <a:headEnd/>
            <a:tailEnd/>
          </a:ln>
        </p:spPr>
        <p:txBody>
          <a:bodyPr>
            <a:spAutoFit/>
          </a:bodyPr>
          <a:lstStyle/>
          <a:p>
            <a:r>
              <a:rPr lang="en-US" altLang="ru-RU" sz="2200" b="1">
                <a:solidFill>
                  <a:schemeClr val="bg1"/>
                </a:solidFill>
              </a:rPr>
              <a:t>More recent studies of other trepan skulls have led to the discovery of a whole set of different methods of surgical technique and pointed out the striking fact is that half of these patients after craniotomy completely cured. This can be seen at the edges of the bone around the hole in the skull, they are completely covered with new bone tissue, smooth and round. Scientists estimate that hundreds of trepan skulls found at present in Peru, exceed the amount of all known prehistoric trepan skulls in the world at large. For many centuries before the arrival of modern medicine in Peru, was born here neurosurgery...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srcRect/>
          <a:stretch>
            <a:fillRect/>
          </a:stretch>
        </p:blipFill>
        <p:spPr bwMode="auto">
          <a:xfrm>
            <a:off x="4191000" y="0"/>
            <a:ext cx="4953000" cy="6858000"/>
          </a:xfrm>
          <a:prstGeom prst="rect">
            <a:avLst/>
          </a:prstGeom>
          <a:noFill/>
          <a:ln w="9525">
            <a:noFill/>
            <a:miter lim="800000"/>
            <a:headEnd/>
            <a:tailEnd/>
          </a:ln>
        </p:spPr>
      </p:pic>
      <p:sp>
        <p:nvSpPr>
          <p:cNvPr id="159749" name="Rectangle 5"/>
          <p:cNvSpPr>
            <a:spLocks noGrp="1" noChangeArrowheads="1"/>
          </p:cNvSpPr>
          <p:nvPr>
            <p:ph type="title"/>
          </p:nvPr>
        </p:nvSpPr>
        <p:spPr>
          <a:xfrm>
            <a:off x="228600" y="533400"/>
            <a:ext cx="4267200" cy="1524000"/>
          </a:xfrm>
        </p:spPr>
        <p:txBody>
          <a:bodyPr/>
          <a:lstStyle/>
          <a:p>
            <a:pPr eaLnBrk="1" hangingPunct="1">
              <a:defRPr/>
            </a:pPr>
            <a:r>
              <a:rPr lang="ru-RU" sz="3200" b="1" i="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The</a:t>
            </a:r>
            <a:r>
              <a:rPr lang="ru-RU" sz="32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i="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circulation</a:t>
            </a:r>
            <a:r>
              <a:rPr lang="ru-RU" sz="32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i="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of</a:t>
            </a:r>
            <a:r>
              <a:rPr lang="ru-RU" sz="32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i="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the</a:t>
            </a:r>
            <a:r>
              <a:rPr lang="ru-RU" sz="32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i="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cerebrospinal</a:t>
            </a:r>
            <a:r>
              <a:rPr lang="ru-RU" sz="32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i="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fluid</a:t>
            </a:r>
            <a:endParaRPr lang="ru-RU" sz="32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7108" name="Picture 6"/>
          <p:cNvPicPr>
            <a:picLocks noChangeAspect="1" noChangeArrowheads="1"/>
          </p:cNvPicPr>
          <p:nvPr/>
        </p:nvPicPr>
        <p:blipFill>
          <a:blip r:embed="rId3"/>
          <a:srcRect/>
          <a:stretch>
            <a:fillRect/>
          </a:stretch>
        </p:blipFill>
        <p:spPr bwMode="auto">
          <a:xfrm>
            <a:off x="0" y="2603500"/>
            <a:ext cx="4267200" cy="3741738"/>
          </a:xfrm>
          <a:prstGeom prst="rect">
            <a:avLst/>
          </a:prstGeom>
          <a:noFill/>
          <a:ln w="9525">
            <a:noFill/>
            <a:miter lim="800000"/>
            <a:headEnd/>
            <a:tailEnd/>
          </a:ln>
        </p:spPr>
      </p:pic>
      <p:pic>
        <p:nvPicPr>
          <p:cNvPr id="47109" name="Picture 7"/>
          <p:cNvPicPr>
            <a:picLocks noChangeAspect="1" noChangeArrowheads="1"/>
          </p:cNvPicPr>
          <p:nvPr/>
        </p:nvPicPr>
        <p:blipFill>
          <a:blip r:embed="rId4"/>
          <a:srcRect/>
          <a:stretch>
            <a:fillRect/>
          </a:stretch>
        </p:blipFill>
        <p:spPr bwMode="auto">
          <a:xfrm>
            <a:off x="4267200" y="3505200"/>
            <a:ext cx="1960563" cy="2478088"/>
          </a:xfrm>
          <a:prstGeom prst="rect">
            <a:avLst/>
          </a:prstGeom>
          <a:noFill/>
          <a:ln w="9525">
            <a:noFill/>
            <a:miter lim="800000"/>
            <a:headEnd/>
            <a:tailEnd/>
          </a:ln>
        </p:spPr>
      </p:pic>
      <p:sp>
        <p:nvSpPr>
          <p:cNvPr id="6" name="Прямоугольник 5"/>
          <p:cNvSpPr/>
          <p:nvPr/>
        </p:nvSpPr>
        <p:spPr>
          <a:xfrm>
            <a:off x="2482850" y="6083300"/>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reflection blurRad="6350" stA="55000" endA="300" endPos="45500" dir="5400000" sy="-100000" algn="bl" rotWithShape="0"/>
                </a:effectLst>
              </a:rPr>
              <a:t>neurohirurg.umi.ru</a:t>
            </a:r>
            <a:endParaRPr lang="ru-RU" sz="2800" dirty="0">
              <a:effectLst>
                <a:outerShdw blurRad="38100" dist="38100" dir="2700000" algn="tl">
                  <a:srgbClr val="C0C0C0"/>
                </a:outerShdw>
                <a:reflection blurRad="6350" stA="55000" endA="300" endPos="45500" dir="5400000" sy="-100000" algn="bl" rotWithShape="0"/>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84994" name="Picture 2" descr="http://upload.wikimedia.org/wikipedia/commons/6/6d/1317_CFS_Circulation.jpg"/>
          <p:cNvPicPr>
            <a:picLocks noChangeAspect="1" noChangeArrowheads="1"/>
          </p:cNvPicPr>
          <p:nvPr/>
        </p:nvPicPr>
        <p:blipFill>
          <a:blip r:embed="rId2"/>
          <a:srcRect/>
          <a:stretch>
            <a:fillRect/>
          </a:stretch>
        </p:blipFill>
        <p:spPr bwMode="auto">
          <a:xfrm>
            <a:off x="0" y="304800"/>
            <a:ext cx="9144000" cy="632460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8130" name="Picture 2" descr="CSF"/>
          <p:cNvPicPr>
            <a:picLocks noChangeAspect="1" noChangeArrowheads="1"/>
          </p:cNvPicPr>
          <p:nvPr/>
        </p:nvPicPr>
        <p:blipFill>
          <a:blip r:embed="rId2"/>
          <a:srcRect/>
          <a:stretch>
            <a:fillRect/>
          </a:stretch>
        </p:blipFill>
        <p:spPr bwMode="auto">
          <a:xfrm>
            <a:off x="-838200" y="304800"/>
            <a:ext cx="6934200" cy="6057900"/>
          </a:xfrm>
          <a:prstGeom prst="rect">
            <a:avLst/>
          </a:prstGeom>
          <a:noFill/>
          <a:ln w="9525">
            <a:noFill/>
            <a:miter lim="800000"/>
            <a:headEnd/>
            <a:tailEnd/>
          </a:ln>
        </p:spPr>
      </p:pic>
      <p:sp>
        <p:nvSpPr>
          <p:cNvPr id="160771" name="Rectangle 3"/>
          <p:cNvSpPr>
            <a:spLocks noChangeArrowheads="1"/>
          </p:cNvSpPr>
          <p:nvPr/>
        </p:nvSpPr>
        <p:spPr bwMode="auto">
          <a:xfrm>
            <a:off x="4724400" y="11113"/>
            <a:ext cx="4419600" cy="6683375"/>
          </a:xfrm>
          <a:prstGeom prst="rect">
            <a:avLst/>
          </a:prstGeom>
          <a:noFill/>
          <a:ln>
            <a:noFill/>
          </a:ln>
          <a:effectLst/>
          <a:extLst/>
        </p:spPr>
        <p:txBody>
          <a:bodyPr anchor="ctr">
            <a:spAutoFit/>
          </a:bodyPr>
          <a:lstStyle/>
          <a:p>
            <a:pPr>
              <a:defRPr/>
            </a:pPr>
            <a:r>
              <a:rPr lang="ru-RU" sz="3600" dirty="0" err="1">
                <a:effectLst>
                  <a:outerShdw blurRad="38100" dist="38100" dir="2700000" algn="tl">
                    <a:srgbClr val="C0C0C0"/>
                  </a:outerShdw>
                </a:effectLst>
              </a:rPr>
              <a:t>The</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total</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volume</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of</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cerebrospinal</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fluid</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in</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adults</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is</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approximately</a:t>
            </a:r>
            <a:r>
              <a:rPr lang="ru-RU" sz="3600" dirty="0">
                <a:effectLst>
                  <a:outerShdw blurRad="38100" dist="38100" dir="2700000" algn="tl">
                    <a:srgbClr val="C0C0C0"/>
                  </a:outerShdw>
                </a:effectLst>
              </a:rPr>
              <a:t> </a:t>
            </a:r>
            <a:r>
              <a:rPr lang="ru-RU" sz="3600" dirty="0">
                <a:solidFill>
                  <a:srgbClr val="FF0000"/>
                </a:solidFill>
                <a:effectLst>
                  <a:outerShdw blurRad="38100" dist="38100" dir="2700000" algn="tl">
                    <a:srgbClr val="C0C0C0"/>
                  </a:outerShdw>
                </a:effectLst>
              </a:rPr>
              <a:t>150-200 </a:t>
            </a:r>
            <a:r>
              <a:rPr lang="ru-RU" sz="3600" dirty="0" err="1">
                <a:solidFill>
                  <a:srgbClr val="FF0000"/>
                </a:solidFill>
                <a:effectLst>
                  <a:outerShdw blurRad="38100" dist="38100" dir="2700000" algn="tl">
                    <a:srgbClr val="C0C0C0"/>
                  </a:outerShdw>
                </a:effectLst>
              </a:rPr>
              <a:t>ml</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of</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which</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about</a:t>
            </a:r>
            <a:r>
              <a:rPr lang="ru-RU" sz="3600" dirty="0">
                <a:effectLst>
                  <a:outerShdw blurRad="38100" dist="38100" dir="2700000" algn="tl">
                    <a:srgbClr val="C0C0C0"/>
                  </a:outerShdw>
                </a:effectLst>
              </a:rPr>
              <a:t> </a:t>
            </a:r>
            <a:r>
              <a:rPr lang="ru-RU" sz="3600" dirty="0">
                <a:solidFill>
                  <a:srgbClr val="FF0000"/>
                </a:solidFill>
                <a:effectLst>
                  <a:outerShdw blurRad="38100" dist="38100" dir="2700000" algn="tl">
                    <a:srgbClr val="C0C0C0"/>
                  </a:outerShdw>
                </a:effectLst>
              </a:rPr>
              <a:t>30 </a:t>
            </a:r>
            <a:r>
              <a:rPr lang="ru-RU" sz="3600" dirty="0" err="1">
                <a:solidFill>
                  <a:srgbClr val="FF0000"/>
                </a:solidFill>
                <a:effectLst>
                  <a:outerShdw blurRad="38100" dist="38100" dir="2700000" algn="tl">
                    <a:srgbClr val="C0C0C0"/>
                  </a:outerShdw>
                </a:effectLst>
              </a:rPr>
              <a:t>ml</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in</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the</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spinal</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subarachnoid</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space</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Products</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of</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the</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daily-induces</a:t>
            </a:r>
            <a:r>
              <a:rPr lang="ru-RU" sz="3600" dirty="0">
                <a:effectLst>
                  <a:outerShdw blurRad="38100" dist="38100" dir="2700000" algn="tl">
                    <a:srgbClr val="C0C0C0"/>
                  </a:outerShdw>
                </a:effectLst>
              </a:rPr>
              <a:t> </a:t>
            </a:r>
            <a:r>
              <a:rPr lang="ru-RU" sz="3600" dirty="0" err="1">
                <a:effectLst>
                  <a:outerShdw blurRad="38100" dist="38100" dir="2700000" algn="tl">
                    <a:srgbClr val="C0C0C0"/>
                  </a:outerShdw>
                </a:effectLst>
              </a:rPr>
              <a:t>approximately</a:t>
            </a:r>
            <a:r>
              <a:rPr lang="ru-RU" sz="3600" dirty="0">
                <a:effectLst>
                  <a:outerShdw blurRad="38100" dist="38100" dir="2700000" algn="tl">
                    <a:srgbClr val="C0C0C0"/>
                  </a:outerShdw>
                </a:effectLst>
              </a:rPr>
              <a:t> </a:t>
            </a:r>
            <a:r>
              <a:rPr lang="ru-RU" sz="3600" dirty="0">
                <a:solidFill>
                  <a:srgbClr val="FF0000"/>
                </a:solidFill>
                <a:effectLst>
                  <a:outerShdw blurRad="38100" dist="38100" dir="2700000" algn="tl">
                    <a:srgbClr val="C0C0C0"/>
                  </a:outerShdw>
                </a:effectLst>
              </a:rPr>
              <a:t>500ml</a:t>
            </a:r>
            <a:r>
              <a:rPr lang="ru-RU" sz="3600" dirty="0">
                <a:effectLst>
                  <a:outerShdw blurRad="38100" dist="38100" dir="2700000" algn="tl">
                    <a:srgbClr val="C0C0C0"/>
                  </a:outerShdw>
                </a:effectLst>
              </a:rPr>
              <a:t> CSF,</a:t>
            </a:r>
          </a:p>
          <a:p>
            <a:pPr>
              <a:defRPr/>
            </a:pPr>
            <a:r>
              <a:rPr lang="ru-RU" sz="3600" dirty="0" err="1">
                <a:effectLst>
                  <a:outerShdw blurRad="38100" dist="38100" dir="2700000" algn="tl">
                    <a:srgbClr val="C0C0C0"/>
                  </a:outerShdw>
                </a:effectLst>
              </a:rPr>
              <a:t>respectively</a:t>
            </a:r>
            <a:r>
              <a:rPr lang="ru-RU" sz="3600" dirty="0">
                <a:effectLst>
                  <a:outerShdw blurRad="38100" dist="38100" dir="2700000" algn="tl">
                    <a:srgbClr val="C0C0C0"/>
                  </a:outerShdw>
                </a:effectLst>
              </a:rPr>
              <a:t> </a:t>
            </a:r>
            <a:r>
              <a:rPr lang="ru-RU" sz="3600" dirty="0">
                <a:solidFill>
                  <a:srgbClr val="FF0000"/>
                </a:solidFill>
                <a:effectLst>
                  <a:outerShdw blurRad="38100" dist="38100" dir="2700000" algn="tl">
                    <a:srgbClr val="C0C0C0"/>
                  </a:outerShdw>
                </a:effectLst>
              </a:rPr>
              <a:t>20ml/</a:t>
            </a:r>
            <a:r>
              <a:rPr lang="ru-RU" sz="3600" dirty="0" err="1">
                <a:solidFill>
                  <a:srgbClr val="FF0000"/>
                </a:solidFill>
                <a:effectLst>
                  <a:outerShdw blurRad="38100" dist="38100" dir="2700000" algn="tl">
                    <a:srgbClr val="C0C0C0"/>
                  </a:outerShdw>
                </a:effectLst>
              </a:rPr>
              <a:t>h</a:t>
            </a:r>
            <a:endParaRPr lang="ru-RU" sz="3600" dirty="0">
              <a:solidFill>
                <a:srgbClr val="FF0000"/>
              </a:solidFill>
              <a:effectLst>
                <a:outerShdw blurRad="38100" dist="38100" dir="2700000" algn="tl">
                  <a:srgbClr val="C0C0C0"/>
                </a:outerShdw>
              </a:effectLst>
            </a:endParaRPr>
          </a:p>
        </p:txBody>
      </p:sp>
      <p:pic>
        <p:nvPicPr>
          <p:cNvPr id="48132" name="Picture 4"/>
          <p:cNvPicPr>
            <a:picLocks noChangeAspect="1" noChangeArrowheads="1"/>
          </p:cNvPicPr>
          <p:nvPr/>
        </p:nvPicPr>
        <p:blipFill>
          <a:blip r:embed="rId3"/>
          <a:srcRect/>
          <a:stretch>
            <a:fillRect/>
          </a:stretch>
        </p:blipFill>
        <p:spPr bwMode="auto">
          <a:xfrm>
            <a:off x="0" y="4038600"/>
            <a:ext cx="2122488" cy="281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2"/>
          <p:cNvPicPr>
            <a:picLocks noChangeAspect="1" noChangeArrowheads="1"/>
          </p:cNvPicPr>
          <p:nvPr/>
        </p:nvPicPr>
        <p:blipFill>
          <a:blip r:embed="rId2"/>
          <a:srcRect/>
          <a:stretch>
            <a:fillRect/>
          </a:stretch>
        </p:blipFill>
        <p:spPr bwMode="auto">
          <a:xfrm>
            <a:off x="4572000" y="0"/>
            <a:ext cx="4572000" cy="6858000"/>
          </a:xfrm>
          <a:prstGeom prst="rect">
            <a:avLst/>
          </a:prstGeom>
          <a:noFill/>
          <a:ln w="9525">
            <a:noFill/>
            <a:miter lim="800000"/>
            <a:headEnd/>
            <a:tailEnd/>
          </a:ln>
        </p:spPr>
      </p:pic>
      <p:pic>
        <p:nvPicPr>
          <p:cNvPr id="49154" name="Picture 3"/>
          <p:cNvPicPr>
            <a:picLocks noChangeAspect="1" noChangeArrowheads="1"/>
          </p:cNvPicPr>
          <p:nvPr/>
        </p:nvPicPr>
        <p:blipFill>
          <a:blip r:embed="rId3"/>
          <a:srcRect/>
          <a:stretch>
            <a:fillRect/>
          </a:stretch>
        </p:blipFill>
        <p:spPr bwMode="auto">
          <a:xfrm>
            <a:off x="0" y="0"/>
            <a:ext cx="4572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8" name="Rectangle 4"/>
          <p:cNvSpPr>
            <a:spLocks noChangeArrowheads="1"/>
          </p:cNvSpPr>
          <p:nvPr/>
        </p:nvSpPr>
        <p:spPr bwMode="auto">
          <a:xfrm>
            <a:off x="5029200" y="1066800"/>
            <a:ext cx="3733800" cy="1066800"/>
          </a:xfrm>
          <a:prstGeom prst="rect">
            <a:avLst/>
          </a:prstGeom>
          <a:noFill/>
          <a:ln>
            <a:noFill/>
          </a:ln>
          <a:effectLst/>
          <a:extLst/>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a:defRPr/>
            </a:pPr>
            <a:r>
              <a:rPr lang="ru-RU" sz="3200" b="1" i="1" dirty="0" err="1">
                <a:ln w="11430"/>
                <a:solidFill>
                  <a:srgbClr val="C00000"/>
                </a:solidFill>
                <a:effectLst>
                  <a:outerShdw blurRad="80000" dist="40000" dir="5040000" algn="tl">
                    <a:srgbClr val="000000">
                      <a:alpha val="30000"/>
                    </a:srgbClr>
                  </a:outerShdw>
                </a:effectLst>
              </a:rPr>
              <a:t>Shells</a:t>
            </a:r>
            <a:r>
              <a:rPr lang="ru-RU" sz="3200" b="1" i="1" dirty="0">
                <a:ln w="11430"/>
                <a:solidFill>
                  <a:srgbClr val="C00000"/>
                </a:solidFill>
                <a:effectLst>
                  <a:outerShdw blurRad="80000" dist="40000" dir="5040000" algn="tl">
                    <a:srgbClr val="000000">
                      <a:alpha val="30000"/>
                    </a:srgbClr>
                  </a:outerShdw>
                </a:effectLst>
              </a:rPr>
              <a:t> </a:t>
            </a:r>
            <a:r>
              <a:rPr lang="ru-RU" sz="3200" b="1" i="1" dirty="0" err="1">
                <a:ln w="11430"/>
                <a:solidFill>
                  <a:srgbClr val="C00000"/>
                </a:solidFill>
                <a:effectLst>
                  <a:outerShdw blurRad="80000" dist="40000" dir="5040000" algn="tl">
                    <a:srgbClr val="000000">
                      <a:alpha val="30000"/>
                    </a:srgbClr>
                  </a:outerShdw>
                </a:effectLst>
              </a:rPr>
              <a:t>of</a:t>
            </a:r>
            <a:r>
              <a:rPr lang="ru-RU" sz="3200" b="1" i="1" dirty="0">
                <a:ln w="11430"/>
                <a:solidFill>
                  <a:srgbClr val="C00000"/>
                </a:solidFill>
                <a:effectLst>
                  <a:outerShdw blurRad="80000" dist="40000" dir="5040000" algn="tl">
                    <a:srgbClr val="000000">
                      <a:alpha val="30000"/>
                    </a:srgbClr>
                  </a:outerShdw>
                </a:effectLst>
              </a:rPr>
              <a:t> </a:t>
            </a:r>
            <a:r>
              <a:rPr lang="ru-RU" sz="3200" b="1" i="1" dirty="0" err="1">
                <a:ln w="11430"/>
                <a:solidFill>
                  <a:srgbClr val="C00000"/>
                </a:solidFill>
                <a:effectLst>
                  <a:outerShdw blurRad="80000" dist="40000" dir="5040000" algn="tl">
                    <a:srgbClr val="000000">
                      <a:alpha val="30000"/>
                    </a:srgbClr>
                  </a:outerShdw>
                </a:effectLst>
              </a:rPr>
              <a:t>the</a:t>
            </a:r>
            <a:r>
              <a:rPr lang="ru-RU" sz="3200" b="1" i="1" dirty="0">
                <a:ln w="11430"/>
                <a:solidFill>
                  <a:srgbClr val="C00000"/>
                </a:solidFill>
                <a:effectLst>
                  <a:outerShdw blurRad="80000" dist="40000" dir="5040000" algn="tl">
                    <a:srgbClr val="000000">
                      <a:alpha val="30000"/>
                    </a:srgbClr>
                  </a:outerShdw>
                </a:effectLst>
              </a:rPr>
              <a:t> </a:t>
            </a:r>
            <a:r>
              <a:rPr lang="ru-RU" sz="3200" b="1" i="1" dirty="0" err="1">
                <a:ln w="11430"/>
                <a:solidFill>
                  <a:srgbClr val="C00000"/>
                </a:solidFill>
                <a:effectLst>
                  <a:outerShdw blurRad="80000" dist="40000" dir="5040000" algn="tl">
                    <a:srgbClr val="000000">
                      <a:alpha val="30000"/>
                    </a:srgbClr>
                  </a:outerShdw>
                </a:effectLst>
              </a:rPr>
              <a:t>brain</a:t>
            </a:r>
            <a:r>
              <a:rPr lang="ru-RU" sz="3200" b="1" i="1" dirty="0">
                <a:ln w="11430"/>
                <a:solidFill>
                  <a:srgbClr val="C00000"/>
                </a:solidFill>
                <a:effectLst>
                  <a:outerShdw blurRad="80000" dist="40000" dir="5040000" algn="tl">
                    <a:srgbClr val="000000">
                      <a:alpha val="30000"/>
                    </a:srgbClr>
                  </a:outerShdw>
                </a:effectLst>
              </a:rPr>
              <a:t> </a:t>
            </a:r>
            <a:r>
              <a:rPr lang="ru-RU" sz="3200" b="1" i="1" dirty="0" err="1">
                <a:ln w="11430"/>
                <a:solidFill>
                  <a:srgbClr val="C00000"/>
                </a:solidFill>
                <a:effectLst>
                  <a:outerShdw blurRad="80000" dist="40000" dir="5040000" algn="tl">
                    <a:srgbClr val="000000">
                      <a:alpha val="30000"/>
                    </a:srgbClr>
                  </a:outerShdw>
                </a:effectLst>
              </a:rPr>
              <a:t>and</a:t>
            </a:r>
            <a:r>
              <a:rPr lang="ru-RU" sz="3200" b="1" i="1" dirty="0">
                <a:ln w="11430"/>
                <a:solidFill>
                  <a:srgbClr val="C00000"/>
                </a:solidFill>
                <a:effectLst>
                  <a:outerShdw blurRad="80000" dist="40000" dir="5040000" algn="tl">
                    <a:srgbClr val="000000">
                      <a:alpha val="30000"/>
                    </a:srgbClr>
                  </a:outerShdw>
                </a:effectLst>
              </a:rPr>
              <a:t> </a:t>
            </a:r>
            <a:r>
              <a:rPr lang="ru-RU" sz="3200" b="1" i="1" dirty="0" err="1">
                <a:ln w="11430"/>
                <a:solidFill>
                  <a:srgbClr val="C00000"/>
                </a:solidFill>
                <a:effectLst>
                  <a:outerShdw blurRad="80000" dist="40000" dir="5040000" algn="tl">
                    <a:srgbClr val="000000">
                      <a:alpha val="30000"/>
                    </a:srgbClr>
                  </a:outerShdw>
                </a:effectLst>
              </a:rPr>
              <a:t>spinal</a:t>
            </a:r>
            <a:r>
              <a:rPr lang="ru-RU" sz="3200" b="1" i="1" dirty="0">
                <a:ln w="11430"/>
                <a:solidFill>
                  <a:srgbClr val="C00000"/>
                </a:solidFill>
                <a:effectLst>
                  <a:outerShdw blurRad="80000" dist="40000" dir="5040000" algn="tl">
                    <a:srgbClr val="000000">
                      <a:alpha val="30000"/>
                    </a:srgbClr>
                  </a:outerShdw>
                </a:effectLst>
              </a:rPr>
              <a:t> </a:t>
            </a:r>
            <a:r>
              <a:rPr lang="ru-RU" sz="3200" b="1" i="1" dirty="0" err="1">
                <a:ln w="11430"/>
                <a:solidFill>
                  <a:srgbClr val="C00000"/>
                </a:solidFill>
                <a:effectLst>
                  <a:outerShdw blurRad="80000" dist="40000" dir="5040000" algn="tl">
                    <a:srgbClr val="000000">
                      <a:alpha val="30000"/>
                    </a:srgbClr>
                  </a:outerShdw>
                </a:effectLst>
              </a:rPr>
              <a:t>cord</a:t>
            </a:r>
            <a:endParaRPr lang="ru-RU" sz="3200" b="1" i="1" dirty="0">
              <a:ln w="11430"/>
              <a:solidFill>
                <a:srgbClr val="C00000"/>
              </a:solidFill>
              <a:effectLst>
                <a:outerShdw blurRad="80000" dist="40000" dir="5040000" algn="tl">
                  <a:srgbClr val="000000">
                    <a:alpha val="30000"/>
                  </a:srgbClr>
                </a:outerShdw>
              </a:effectLst>
            </a:endParaRPr>
          </a:p>
        </p:txBody>
      </p:sp>
      <p:pic>
        <p:nvPicPr>
          <p:cNvPr id="50179" name="Picture 2" descr="meningesbig"/>
          <p:cNvPicPr>
            <a:picLocks noChangeAspect="1" noChangeArrowheads="1"/>
          </p:cNvPicPr>
          <p:nvPr/>
        </p:nvPicPr>
        <p:blipFill>
          <a:blip r:embed="rId2"/>
          <a:srcRect/>
          <a:stretch>
            <a:fillRect/>
          </a:stretch>
        </p:blipFill>
        <p:spPr bwMode="auto">
          <a:xfrm>
            <a:off x="304800" y="0"/>
            <a:ext cx="4572000" cy="3429000"/>
          </a:xfrm>
          <a:prstGeom prst="rect">
            <a:avLst/>
          </a:prstGeom>
          <a:noFill/>
          <a:ln w="9525">
            <a:noFill/>
            <a:miter lim="800000"/>
            <a:headEnd/>
            <a:tailEnd/>
          </a:ln>
        </p:spPr>
      </p:pic>
      <p:pic>
        <p:nvPicPr>
          <p:cNvPr id="50180" name="Picture 3" descr="79926-1412901-1898830-1944606"/>
          <p:cNvPicPr>
            <a:picLocks noChangeAspect="1" noChangeArrowheads="1"/>
          </p:cNvPicPr>
          <p:nvPr/>
        </p:nvPicPr>
        <p:blipFill>
          <a:blip r:embed="rId3"/>
          <a:srcRect/>
          <a:stretch>
            <a:fillRect/>
          </a:stretch>
        </p:blipFill>
        <p:spPr bwMode="auto">
          <a:xfrm>
            <a:off x="3505200" y="3222625"/>
            <a:ext cx="5638800" cy="3635375"/>
          </a:xfrm>
          <a:prstGeom prst="rect">
            <a:avLst/>
          </a:prstGeom>
          <a:noFill/>
          <a:ln w="9525">
            <a:noFill/>
            <a:miter lim="800000"/>
            <a:headEnd/>
            <a:tailEnd/>
          </a:ln>
        </p:spPr>
      </p:pic>
      <p:pic>
        <p:nvPicPr>
          <p:cNvPr id="50181" name="Picture 5"/>
          <p:cNvPicPr>
            <a:picLocks noChangeAspect="1" noChangeArrowheads="1"/>
          </p:cNvPicPr>
          <p:nvPr/>
        </p:nvPicPr>
        <p:blipFill>
          <a:blip r:embed="rId4"/>
          <a:srcRect/>
          <a:stretch>
            <a:fillRect/>
          </a:stretch>
        </p:blipFill>
        <p:spPr bwMode="auto">
          <a:xfrm>
            <a:off x="0" y="3048000"/>
            <a:ext cx="3613150"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02" name="Picture 4"/>
          <p:cNvPicPr>
            <a:picLocks noChangeAspect="1" noChangeArrowheads="1"/>
          </p:cNvPicPr>
          <p:nvPr/>
        </p:nvPicPr>
        <p:blipFill>
          <a:blip r:embed="rId2"/>
          <a:srcRect t="1813" b="5801"/>
          <a:stretch>
            <a:fillRect/>
          </a:stretch>
        </p:blipFill>
        <p:spPr bwMode="auto">
          <a:xfrm>
            <a:off x="0" y="609600"/>
            <a:ext cx="9144000" cy="5632450"/>
          </a:xfrm>
          <a:prstGeom prst="rect">
            <a:avLst/>
          </a:prstGeom>
          <a:noFill/>
          <a:ln w="9525">
            <a:noFill/>
            <a:miter lim="800000"/>
            <a:headEnd/>
            <a:tailEnd/>
          </a:ln>
        </p:spPr>
      </p:pic>
      <p:sp>
        <p:nvSpPr>
          <p:cNvPr id="3" name="Прямоугольник 2"/>
          <p:cNvSpPr/>
          <p:nvPr/>
        </p:nvSpPr>
        <p:spPr>
          <a:xfrm>
            <a:off x="609600" y="5980113"/>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reflection blurRad="6350" stA="55000" endA="300" endPos="45500" dir="5400000" sy="-100000" algn="bl" rotWithShape="0"/>
                </a:effectLst>
              </a:rPr>
              <a:t>neurohirurg.umi.ru</a:t>
            </a:r>
            <a:endParaRPr lang="ru-RU" sz="2800" dirty="0">
              <a:effectLst>
                <a:outerShdw blurRad="38100" dist="38100" dir="2700000" algn="tl">
                  <a:srgbClr val="C0C0C0"/>
                </a:outerShdw>
                <a:reflection blurRad="6350" stA="55000" endA="300" endPos="45500" dir="5400000" sy="-100000" algn="bl" rotWithShape="0"/>
              </a:effectLs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2226" name="Picture 6" descr="7"/>
          <p:cNvPicPr>
            <a:picLocks noChangeAspect="1" noChangeArrowheads="1"/>
          </p:cNvPicPr>
          <p:nvPr/>
        </p:nvPicPr>
        <p:blipFill>
          <a:blip r:embed="rId2"/>
          <a:srcRect/>
          <a:stretch>
            <a:fillRect/>
          </a:stretch>
        </p:blipFill>
        <p:spPr bwMode="auto">
          <a:xfrm>
            <a:off x="5562600" y="3848100"/>
            <a:ext cx="3581400" cy="3009900"/>
          </a:xfrm>
          <a:prstGeom prst="rect">
            <a:avLst/>
          </a:prstGeom>
          <a:noFill/>
          <a:ln w="9525">
            <a:noFill/>
            <a:miter lim="800000"/>
            <a:headEnd/>
            <a:tailEnd/>
          </a:ln>
        </p:spPr>
      </p:pic>
      <p:sp>
        <p:nvSpPr>
          <p:cNvPr id="191490" name="Rectangle 2"/>
          <p:cNvSpPr>
            <a:spLocks noGrp="1" noChangeArrowheads="1"/>
          </p:cNvSpPr>
          <p:nvPr>
            <p:ph type="title"/>
          </p:nvPr>
        </p:nvSpPr>
        <p:spPr>
          <a:xfrm>
            <a:off x="304800" y="304800"/>
            <a:ext cx="2895600" cy="1981200"/>
          </a:xfrm>
        </p:spPr>
        <p:txBody>
          <a:bodyPr/>
          <a:lstStyle/>
          <a:p>
            <a:pPr eaLnBrk="1" hangingPunct="1">
              <a:defRPr/>
            </a:pPr>
            <a:r>
              <a:rPr lang="ru-RU" sz="4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Lining</a:t>
            </a:r>
            <a:r>
              <a:rPr lang="ru-RU" sz="4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4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of</a:t>
            </a:r>
            <a:r>
              <a:rPr lang="ru-RU" sz="4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4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ru-RU" sz="4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4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brain</a:t>
            </a:r>
            <a:r>
              <a:rPr lang="ru-RU" sz="4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meninges</a:t>
            </a:r>
            <a:r>
              <a:rPr lang="ru-RU" sz="4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p>
        </p:txBody>
      </p:sp>
      <p:pic>
        <p:nvPicPr>
          <p:cNvPr id="52228" name="Picture 4"/>
          <p:cNvPicPr>
            <a:picLocks noChangeAspect="1" noChangeArrowheads="1"/>
          </p:cNvPicPr>
          <p:nvPr/>
        </p:nvPicPr>
        <p:blipFill>
          <a:blip r:embed="rId3"/>
          <a:srcRect l="911" t="2911" r="893" b="7468"/>
          <a:stretch>
            <a:fillRect/>
          </a:stretch>
        </p:blipFill>
        <p:spPr bwMode="auto">
          <a:xfrm>
            <a:off x="3581400" y="0"/>
            <a:ext cx="5562600" cy="2982913"/>
          </a:xfrm>
          <a:prstGeom prst="rect">
            <a:avLst/>
          </a:prstGeom>
          <a:noFill/>
          <a:ln w="9525">
            <a:noFill/>
            <a:miter lim="800000"/>
            <a:headEnd/>
            <a:tailEnd/>
          </a:ln>
        </p:spPr>
      </p:pic>
      <p:pic>
        <p:nvPicPr>
          <p:cNvPr id="52229" name="Picture 8" descr="image003"/>
          <p:cNvPicPr>
            <a:picLocks noChangeAspect="1" noChangeArrowheads="1"/>
          </p:cNvPicPr>
          <p:nvPr/>
        </p:nvPicPr>
        <p:blipFill>
          <a:blip r:embed="rId4"/>
          <a:srcRect/>
          <a:stretch>
            <a:fillRect/>
          </a:stretch>
        </p:blipFill>
        <p:spPr bwMode="auto">
          <a:xfrm>
            <a:off x="0" y="2546350"/>
            <a:ext cx="5562600" cy="4311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3250" name="Picture 2" descr="мозговые оболочки4"/>
          <p:cNvPicPr>
            <a:picLocks noChangeAspect="1" noChangeArrowheads="1"/>
          </p:cNvPicPr>
          <p:nvPr/>
        </p:nvPicPr>
        <p:blipFill>
          <a:blip r:embed="rId2"/>
          <a:srcRect/>
          <a:stretch>
            <a:fillRect/>
          </a:stretch>
        </p:blipFill>
        <p:spPr bwMode="auto">
          <a:xfrm>
            <a:off x="-457200" y="571500"/>
            <a:ext cx="10058400" cy="6286500"/>
          </a:xfrm>
          <a:prstGeom prst="rect">
            <a:avLst/>
          </a:prstGeom>
          <a:noFill/>
          <a:ln w="9525">
            <a:noFill/>
            <a:miter lim="800000"/>
            <a:headEnd/>
            <a:tailEnd/>
          </a:ln>
        </p:spPr>
      </p:pic>
      <p:sp>
        <p:nvSpPr>
          <p:cNvPr id="229379" name="Rectangle 3"/>
          <p:cNvSpPr>
            <a:spLocks noChangeArrowheads="1"/>
          </p:cNvSpPr>
          <p:nvPr/>
        </p:nvSpPr>
        <p:spPr bwMode="auto">
          <a:xfrm>
            <a:off x="533400" y="152400"/>
            <a:ext cx="8229600" cy="519113"/>
          </a:xfrm>
          <a:prstGeom prst="rect">
            <a:avLst/>
          </a:prstGeom>
          <a:noFill/>
          <a:ln>
            <a:noFill/>
          </a:ln>
          <a:effectLst/>
          <a:extLst/>
        </p:spPr>
        <p:txBody>
          <a:bodyPr anchor="ctr">
            <a:spAutoFit/>
          </a:bodyPr>
          <a:lstStyle/>
          <a:p>
            <a:pPr>
              <a:defRPr/>
            </a:pPr>
            <a:r>
              <a:rPr lang="en-US" sz="2800" b="1">
                <a:solidFill>
                  <a:srgbClr val="FF3300"/>
                </a:solidFill>
                <a:effectLst>
                  <a:outerShdw blurRad="38100" dist="38100" dir="2700000" algn="tl">
                    <a:srgbClr val="FFFFFF"/>
                  </a:outerShdw>
                </a:effectLst>
              </a:rPr>
              <a:t>FALX CEREBRI AND TENTORIUM CEREBELLI</a:t>
            </a:r>
            <a:r>
              <a:rPr lang="en-US" sz="2800" b="1">
                <a:effectLst>
                  <a:outerShdw blurRad="38100" dist="38100" dir="2700000" algn="tl">
                    <a:srgbClr val="FFFFFF"/>
                  </a:outerShdw>
                </a:effectLst>
              </a:rPr>
              <a:t>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4867" name="Rectangle 3"/>
          <p:cNvSpPr>
            <a:spLocks noChangeArrowheads="1"/>
          </p:cNvSpPr>
          <p:nvPr/>
        </p:nvSpPr>
        <p:spPr bwMode="auto">
          <a:xfrm>
            <a:off x="609600" y="533400"/>
            <a:ext cx="3276600" cy="1938992"/>
          </a:xfrm>
          <a:prstGeom prst="rect">
            <a:avLst/>
          </a:prstGeom>
          <a:noFill/>
          <a:ln>
            <a:noFill/>
          </a:ln>
          <a:effectLst/>
          <a:extLst/>
        </p:spPr>
        <p:txBody>
          <a:bodyPr wrap="square" anchor="ctr">
            <a:spAutoFit/>
          </a:bodyPr>
          <a:lstStyle/>
          <a:p>
            <a:pPr>
              <a:defRPr/>
            </a:pPr>
            <a:r>
              <a:rPr lang="ru-RU" sz="4000" b="1" i="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The</a:t>
            </a:r>
            <a:r>
              <a:rPr lang="ru-RU" sz="4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 </a:t>
            </a:r>
            <a:r>
              <a:rPr lang="ru-RU" sz="4000" b="1" i="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system</a:t>
            </a:r>
            <a:r>
              <a:rPr lang="ru-RU" sz="4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 </a:t>
            </a:r>
            <a:r>
              <a:rPr lang="ru-RU" sz="4000" b="1" i="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of</a:t>
            </a:r>
            <a:r>
              <a:rPr lang="ru-RU" sz="4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 </a:t>
            </a:r>
            <a:r>
              <a:rPr lang="ru-RU" sz="4000" b="1" i="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cerebral</a:t>
            </a:r>
            <a:r>
              <a:rPr lang="ru-RU" sz="4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 </a:t>
            </a:r>
            <a:r>
              <a:rPr lang="ru-RU" sz="4000" b="1" i="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ventricles</a:t>
            </a:r>
            <a:r>
              <a:rPr lang="ru-RU" sz="4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 </a:t>
            </a:r>
            <a:endParaRPr lang="en-US" sz="4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endParaRPr>
          </a:p>
        </p:txBody>
      </p:sp>
      <p:pic>
        <p:nvPicPr>
          <p:cNvPr id="54275" name="Picture 4" descr="Арахноидит, причины возникновения арахноидита, арахноидит церебральный, арахноидит головного мозга, оптико-хиазмальный арахноидит, оптохиазмальный арахноидит, оптикохиазмальный арахноидит, арахноидит задней черепной ямки, арахноидит спинальный, диагностика арахноидита, как лечат арахноидит, как лечить арахноидит, лечение арахноидита в Москве">
            <a:hlinkClick r:id="rId2"/>
          </p:cNvPr>
          <p:cNvPicPr>
            <a:picLocks noChangeAspect="1" noChangeArrowheads="1"/>
          </p:cNvPicPr>
          <p:nvPr/>
        </p:nvPicPr>
        <p:blipFill>
          <a:blip r:embed="rId3"/>
          <a:srcRect/>
          <a:stretch>
            <a:fillRect/>
          </a:stretch>
        </p:blipFill>
        <p:spPr bwMode="auto">
          <a:xfrm>
            <a:off x="4800600" y="0"/>
            <a:ext cx="4343400" cy="3946525"/>
          </a:xfrm>
          <a:prstGeom prst="rect">
            <a:avLst/>
          </a:prstGeom>
          <a:noFill/>
          <a:ln w="9525">
            <a:noFill/>
            <a:miter lim="800000"/>
            <a:headEnd/>
            <a:tailEnd/>
          </a:ln>
        </p:spPr>
      </p:pic>
      <p:pic>
        <p:nvPicPr>
          <p:cNvPr id="54276" name="Picture 2" descr="система желудочков головного мозга и ганглии ствола2"/>
          <p:cNvPicPr>
            <a:picLocks noChangeAspect="1" noChangeArrowheads="1"/>
          </p:cNvPicPr>
          <p:nvPr/>
        </p:nvPicPr>
        <p:blipFill>
          <a:blip r:embed="rId4"/>
          <a:srcRect/>
          <a:stretch>
            <a:fillRect/>
          </a:stretch>
        </p:blipFill>
        <p:spPr bwMode="auto">
          <a:xfrm>
            <a:off x="0" y="2514600"/>
            <a:ext cx="5791200" cy="4343400"/>
          </a:xfrm>
          <a:prstGeom prst="rect">
            <a:avLst/>
          </a:prstGeom>
          <a:noFill/>
          <a:ln w="9525">
            <a:noFill/>
            <a:miter lim="800000"/>
            <a:headEnd/>
            <a:tailEnd/>
          </a:ln>
        </p:spPr>
      </p:pic>
      <p:sp>
        <p:nvSpPr>
          <p:cNvPr id="5" name="Прямоугольник 4"/>
          <p:cNvSpPr/>
          <p:nvPr/>
        </p:nvSpPr>
        <p:spPr>
          <a:xfrm>
            <a:off x="5638800" y="5257800"/>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effectLst>
              </a:rPr>
              <a:t>neurohirurg.umi.ru</a:t>
            </a:r>
            <a:endParaRPr lang="ru-RU" sz="28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5298" name="Picture 2" descr="125509"/>
          <p:cNvPicPr>
            <a:picLocks noChangeAspect="1" noChangeArrowheads="1"/>
          </p:cNvPicPr>
          <p:nvPr/>
        </p:nvPicPr>
        <p:blipFill>
          <a:blip r:embed="rId2"/>
          <a:srcRect/>
          <a:stretch>
            <a:fillRect/>
          </a:stretch>
        </p:blipFill>
        <p:spPr bwMode="auto">
          <a:xfrm>
            <a:off x="0" y="0"/>
            <a:ext cx="6477000" cy="6858000"/>
          </a:xfrm>
          <a:prstGeom prst="rect">
            <a:avLst/>
          </a:prstGeom>
          <a:noFill/>
          <a:ln w="9525">
            <a:noFill/>
            <a:miter lim="800000"/>
            <a:headEnd/>
            <a:tailEnd/>
          </a:ln>
        </p:spPr>
      </p:pic>
      <p:pic>
        <p:nvPicPr>
          <p:cNvPr id="55299" name="Picture 3"/>
          <p:cNvPicPr>
            <a:picLocks noChangeAspect="1" noChangeArrowheads="1"/>
          </p:cNvPicPr>
          <p:nvPr/>
        </p:nvPicPr>
        <p:blipFill>
          <a:blip r:embed="rId3"/>
          <a:srcRect/>
          <a:stretch>
            <a:fillRect/>
          </a:stretch>
        </p:blipFill>
        <p:spPr bwMode="auto">
          <a:xfrm>
            <a:off x="6438900" y="152400"/>
            <a:ext cx="2705100" cy="4114800"/>
          </a:xfrm>
          <a:prstGeom prst="rect">
            <a:avLst/>
          </a:prstGeom>
          <a:noFill/>
          <a:ln w="9525">
            <a:noFill/>
            <a:miter lim="800000"/>
            <a:headEnd/>
            <a:tailEnd/>
          </a:ln>
        </p:spPr>
      </p:pic>
      <p:pic>
        <p:nvPicPr>
          <p:cNvPr id="55300" name="Picture 4"/>
          <p:cNvPicPr>
            <a:picLocks noChangeAspect="1" noChangeArrowheads="1"/>
          </p:cNvPicPr>
          <p:nvPr/>
        </p:nvPicPr>
        <p:blipFill>
          <a:blip r:embed="rId4"/>
          <a:srcRect/>
          <a:stretch>
            <a:fillRect/>
          </a:stretch>
        </p:blipFill>
        <p:spPr bwMode="auto">
          <a:xfrm>
            <a:off x="6553200" y="4800600"/>
            <a:ext cx="2590800" cy="1622425"/>
          </a:xfrm>
          <a:prstGeom prst="rect">
            <a:avLst/>
          </a:prstGeom>
          <a:noFill/>
          <a:ln w="9525">
            <a:noFill/>
            <a:miter lim="800000"/>
            <a:headEnd/>
            <a:tailEnd/>
          </a:ln>
        </p:spPr>
      </p:pic>
      <p:sp>
        <p:nvSpPr>
          <p:cNvPr id="166917" name="Rectangle 5"/>
          <p:cNvSpPr>
            <a:spLocks noChangeArrowheads="1"/>
          </p:cNvSpPr>
          <p:nvPr/>
        </p:nvSpPr>
        <p:spPr bwMode="auto">
          <a:xfrm>
            <a:off x="6477000" y="4281488"/>
            <a:ext cx="2667000" cy="707886"/>
          </a:xfrm>
          <a:prstGeom prst="rect">
            <a:avLst/>
          </a:prstGeom>
          <a:noFill/>
          <a:ln>
            <a:noFill/>
          </a:ln>
          <a:effectLst/>
          <a:extLst/>
        </p:spPr>
        <p:txBody>
          <a:bodyPr anchor="ctr">
            <a:spAutoFit/>
          </a:bodyPr>
          <a:lstStyle/>
          <a:p>
            <a:pPr>
              <a:defRPr/>
            </a:pPr>
            <a:r>
              <a:rPr lang="ru-RU" sz="2000" b="1" i="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The</a:t>
            </a:r>
            <a:r>
              <a:rPr lang="ru-RU" sz="2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 </a:t>
            </a:r>
            <a:r>
              <a:rPr lang="ru-RU" sz="2000" b="1" i="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position</a:t>
            </a:r>
            <a:r>
              <a:rPr lang="ru-RU" sz="2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 </a:t>
            </a:r>
            <a:r>
              <a:rPr lang="ru-RU" sz="2000" b="1" i="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of</a:t>
            </a:r>
            <a:r>
              <a:rPr lang="ru-RU" sz="2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 </a:t>
            </a:r>
            <a:r>
              <a:rPr lang="ru-RU" sz="2000" b="1" i="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the</a:t>
            </a:r>
            <a:r>
              <a:rPr lang="ru-RU" sz="2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 VA (</a:t>
            </a:r>
            <a:r>
              <a:rPr lang="ru-RU" sz="2000" b="1" i="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Atlant</a:t>
            </a:r>
            <a:r>
              <a:rPr lang="ru-RU" sz="2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 </a:t>
            </a:r>
            <a:r>
              <a:rPr lang="ru-RU" sz="2000" b="1" i="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part</a:t>
            </a:r>
            <a:r>
              <a:rPr lang="ru-RU" sz="2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 </a:t>
            </a:r>
            <a:endParaRPr lang="en-US" sz="2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482" name="Picture 5" descr="Бедный Йорик!"/>
          <p:cNvPicPr>
            <a:picLocks noChangeAspect="1" noChangeArrowheads="1"/>
          </p:cNvPicPr>
          <p:nvPr/>
        </p:nvPicPr>
        <p:blipFill>
          <a:blip r:embed="rId2"/>
          <a:srcRect/>
          <a:stretch>
            <a:fillRect/>
          </a:stretch>
        </p:blipFill>
        <p:spPr bwMode="auto">
          <a:xfrm>
            <a:off x="0" y="3352800"/>
            <a:ext cx="2514600" cy="3505200"/>
          </a:xfrm>
          <a:prstGeom prst="rect">
            <a:avLst/>
          </a:prstGeom>
          <a:noFill/>
          <a:ln w="9525">
            <a:noFill/>
            <a:miter lim="800000"/>
            <a:headEnd/>
            <a:tailEnd/>
          </a:ln>
        </p:spPr>
      </p:pic>
      <p:pic>
        <p:nvPicPr>
          <p:cNvPr id="20483" name="Picture 11" descr="Археологические свидетельства древней истории">
            <a:hlinkClick r:id="rId3" tooltip="Оригинальный размер изображения"/>
          </p:cNvPr>
          <p:cNvPicPr>
            <a:picLocks noChangeAspect="1" noChangeArrowheads="1"/>
          </p:cNvPicPr>
          <p:nvPr/>
        </p:nvPicPr>
        <p:blipFill>
          <a:blip r:embed="rId4"/>
          <a:srcRect/>
          <a:stretch>
            <a:fillRect/>
          </a:stretch>
        </p:blipFill>
        <p:spPr bwMode="auto">
          <a:xfrm>
            <a:off x="0" y="0"/>
            <a:ext cx="2514600" cy="3352800"/>
          </a:xfrm>
          <a:prstGeom prst="rect">
            <a:avLst/>
          </a:prstGeom>
          <a:noFill/>
          <a:ln w="9525">
            <a:noFill/>
            <a:miter lim="800000"/>
            <a:headEnd/>
            <a:tailEnd/>
          </a:ln>
        </p:spPr>
      </p:pic>
      <p:pic>
        <p:nvPicPr>
          <p:cNvPr id="20484" name="Picture 9" descr="Археологические свидетельства древней истории">
            <a:hlinkClick r:id="rId5" tooltip="Оригинальный размер изображения"/>
          </p:cNvPr>
          <p:cNvPicPr>
            <a:picLocks noChangeAspect="1" noChangeArrowheads="1"/>
          </p:cNvPicPr>
          <p:nvPr/>
        </p:nvPicPr>
        <p:blipFill>
          <a:blip r:embed="rId6"/>
          <a:srcRect/>
          <a:stretch>
            <a:fillRect/>
          </a:stretch>
        </p:blipFill>
        <p:spPr bwMode="auto">
          <a:xfrm>
            <a:off x="2514600" y="2971800"/>
            <a:ext cx="3048000" cy="3886200"/>
          </a:xfrm>
          <a:prstGeom prst="rect">
            <a:avLst/>
          </a:prstGeom>
          <a:noFill/>
          <a:ln w="9525">
            <a:noFill/>
            <a:miter lim="800000"/>
            <a:headEnd/>
            <a:tailEnd/>
          </a:ln>
        </p:spPr>
      </p:pic>
      <p:pic>
        <p:nvPicPr>
          <p:cNvPr id="20485" name="Picture 5" descr="f9f803525f92b8eb6d7877e4d81"/>
          <p:cNvPicPr>
            <a:picLocks noChangeAspect="1" noChangeArrowheads="1"/>
          </p:cNvPicPr>
          <p:nvPr/>
        </p:nvPicPr>
        <p:blipFill>
          <a:blip r:embed="rId7"/>
          <a:srcRect/>
          <a:stretch>
            <a:fillRect/>
          </a:stretch>
        </p:blipFill>
        <p:spPr bwMode="auto">
          <a:xfrm>
            <a:off x="2514600" y="0"/>
            <a:ext cx="3200400" cy="3032125"/>
          </a:xfrm>
          <a:prstGeom prst="rect">
            <a:avLst/>
          </a:prstGeom>
          <a:noFill/>
          <a:ln w="9525">
            <a:noFill/>
            <a:miter lim="800000"/>
            <a:headEnd/>
            <a:tailEnd/>
          </a:ln>
        </p:spPr>
      </p:pic>
      <p:pic>
        <p:nvPicPr>
          <p:cNvPr id="20486" name="Picture 8" descr="trepanation_1-150x150"/>
          <p:cNvPicPr>
            <a:picLocks noChangeAspect="1" noChangeArrowheads="1"/>
          </p:cNvPicPr>
          <p:nvPr/>
        </p:nvPicPr>
        <p:blipFill>
          <a:blip r:embed="rId8"/>
          <a:srcRect/>
          <a:stretch>
            <a:fillRect/>
          </a:stretch>
        </p:blipFill>
        <p:spPr bwMode="auto">
          <a:xfrm>
            <a:off x="5791200" y="3429000"/>
            <a:ext cx="3352800" cy="3429000"/>
          </a:xfrm>
          <a:prstGeom prst="rect">
            <a:avLst/>
          </a:prstGeom>
          <a:noFill/>
          <a:ln w="9525">
            <a:noFill/>
            <a:miter lim="800000"/>
            <a:headEnd/>
            <a:tailEnd/>
          </a:ln>
        </p:spPr>
      </p:pic>
      <p:pic>
        <p:nvPicPr>
          <p:cNvPr id="20487" name="Picture 11" descr="череп-древнего-инка Инки умели проводить нейрохирургические операции"/>
          <p:cNvPicPr>
            <a:picLocks noChangeAspect="1" noChangeArrowheads="1"/>
          </p:cNvPicPr>
          <p:nvPr/>
        </p:nvPicPr>
        <p:blipFill>
          <a:blip r:embed="rId9"/>
          <a:srcRect/>
          <a:stretch>
            <a:fillRect/>
          </a:stretch>
        </p:blipFill>
        <p:spPr bwMode="auto">
          <a:xfrm>
            <a:off x="5791200" y="0"/>
            <a:ext cx="335280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2"/>
          <a:srcRect/>
          <a:stretch>
            <a:fillRect/>
          </a:stretch>
        </p:blipFill>
        <p:spPr bwMode="auto">
          <a:xfrm>
            <a:off x="0" y="1143000"/>
            <a:ext cx="9144000" cy="5715000"/>
          </a:xfrm>
          <a:prstGeom prst="rect">
            <a:avLst/>
          </a:prstGeom>
          <a:noFill/>
          <a:ln w="9525">
            <a:noFill/>
            <a:miter lim="800000"/>
            <a:headEnd/>
            <a:tailEnd/>
          </a:ln>
        </p:spPr>
      </p:pic>
      <p:sp>
        <p:nvSpPr>
          <p:cNvPr id="167939" name="Rectangle 3"/>
          <p:cNvSpPr>
            <a:spLocks noChangeArrowheads="1"/>
          </p:cNvSpPr>
          <p:nvPr/>
        </p:nvSpPr>
        <p:spPr bwMode="auto">
          <a:xfrm>
            <a:off x="0" y="0"/>
            <a:ext cx="9144000" cy="1144588"/>
          </a:xfrm>
          <a:prstGeom prst="rect">
            <a:avLst/>
          </a:prstGeom>
          <a:noFill/>
          <a:ln>
            <a:noFill/>
          </a:ln>
          <a:effectLst/>
          <a:extLst/>
        </p:spPr>
        <p:txBody>
          <a:bodyPr>
            <a:spAutoFit/>
          </a:bodyPr>
          <a:lstStyle/>
          <a:p>
            <a:pPr>
              <a:defRPr/>
            </a:pPr>
            <a:r>
              <a:rPr lang="ru-RU" sz="2300" b="1" i="1" dirty="0" err="1">
                <a:solidFill>
                  <a:srgbClr val="FFFF00"/>
                </a:solidFill>
                <a:effectLst>
                  <a:outerShdw blurRad="38100" dist="38100" dir="2700000" algn="tl">
                    <a:srgbClr val="000000"/>
                  </a:outerShdw>
                </a:effectLst>
              </a:rPr>
              <a:t>Involved</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in</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the</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formation</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of</a:t>
            </a:r>
            <a:r>
              <a:rPr lang="ru-RU" sz="2300" b="1" i="1" dirty="0">
                <a:solidFill>
                  <a:srgbClr val="FFFF00"/>
                </a:solidFill>
                <a:effectLst>
                  <a:outerShdw blurRad="38100" dist="38100" dir="2700000" algn="tl">
                    <a:srgbClr val="000000"/>
                  </a:outerShdw>
                </a:effectLst>
              </a:rPr>
              <a:t>: 1) PSA 2) </a:t>
            </a:r>
            <a:r>
              <a:rPr lang="ru-RU" sz="2300" b="1" i="1" dirty="0" err="1">
                <a:solidFill>
                  <a:srgbClr val="FFFF00"/>
                </a:solidFill>
                <a:effectLst>
                  <a:outerShdw blurRad="38100" dist="38100" dir="2700000" algn="tl">
                    <a:srgbClr val="000000"/>
                  </a:outerShdw>
                </a:effectLst>
              </a:rPr>
              <a:t>the</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initial</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segment</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of</a:t>
            </a:r>
            <a:r>
              <a:rPr lang="ru-RU" sz="2300" b="1" i="1" dirty="0">
                <a:solidFill>
                  <a:srgbClr val="FFFF00"/>
                </a:solidFill>
                <a:effectLst>
                  <a:outerShdw blurRad="38100" dist="38100" dir="2700000" algn="tl">
                    <a:srgbClr val="000000"/>
                  </a:outerShdw>
                </a:effectLst>
              </a:rPr>
              <a:t> ACA (A-1), 3) </a:t>
            </a:r>
            <a:r>
              <a:rPr lang="ru-RU" sz="2300" b="1" i="1" dirty="0" err="1">
                <a:solidFill>
                  <a:srgbClr val="FFFF00"/>
                </a:solidFill>
                <a:effectLst>
                  <a:outerShdw blurRad="38100" dist="38100" dir="2700000" algn="tl">
                    <a:srgbClr val="000000"/>
                  </a:outerShdw>
                </a:effectLst>
              </a:rPr>
              <a:t>of</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the</a:t>
            </a:r>
            <a:r>
              <a:rPr lang="ru-RU" sz="2300" b="1" i="1" dirty="0">
                <a:solidFill>
                  <a:srgbClr val="FFFF00"/>
                </a:solidFill>
                <a:effectLst>
                  <a:outerShdw blurRad="38100" dist="38100" dir="2700000" algn="tl">
                    <a:srgbClr val="000000"/>
                  </a:outerShdw>
                </a:effectLst>
              </a:rPr>
              <a:t> ICA </a:t>
            </a:r>
            <a:r>
              <a:rPr lang="ru-RU" sz="2300" b="1" i="1" dirty="0" err="1">
                <a:solidFill>
                  <a:srgbClr val="FFFF00"/>
                </a:solidFill>
                <a:effectLst>
                  <a:outerShdw blurRad="38100" dist="38100" dir="2700000" algn="tl">
                    <a:srgbClr val="000000"/>
                  </a:outerShdw>
                </a:effectLst>
              </a:rPr>
              <a:t>Supraklinoid</a:t>
            </a:r>
            <a:r>
              <a:rPr lang="ru-RU" sz="2300" b="1" i="1" dirty="0">
                <a:solidFill>
                  <a:srgbClr val="FFFF00"/>
                </a:solidFill>
                <a:effectLst>
                  <a:outerShdw blurRad="38100" dist="38100" dir="2700000" algn="tl">
                    <a:srgbClr val="000000"/>
                  </a:outerShdw>
                </a:effectLst>
              </a:rPr>
              <a:t> 4) SAR 5) </a:t>
            </a:r>
            <a:r>
              <a:rPr lang="ru-RU" sz="2300" b="1" i="1" dirty="0" err="1">
                <a:solidFill>
                  <a:srgbClr val="FFFF00"/>
                </a:solidFill>
                <a:effectLst>
                  <a:outerShdw blurRad="38100" dist="38100" dir="2700000" algn="tl">
                    <a:srgbClr val="000000"/>
                  </a:outerShdw>
                </a:effectLst>
              </a:rPr>
              <a:t>The</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initial</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segment</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of</a:t>
            </a:r>
            <a:r>
              <a:rPr lang="ru-RU" sz="2300" b="1" i="1" dirty="0">
                <a:solidFill>
                  <a:srgbClr val="FFFF00"/>
                </a:solidFill>
                <a:effectLst>
                  <a:outerShdw blurRad="38100" dist="38100" dir="2700000" algn="tl">
                    <a:srgbClr val="000000"/>
                  </a:outerShdw>
                </a:effectLst>
              </a:rPr>
              <a:t> PCA (P-1), 6) </a:t>
            </a:r>
            <a:r>
              <a:rPr lang="ru-RU" sz="2300" b="1" i="1" dirty="0" err="1">
                <a:solidFill>
                  <a:srgbClr val="FFFF00"/>
                </a:solidFill>
                <a:effectLst>
                  <a:outerShdw blurRad="38100" dist="38100" dir="2700000" algn="tl">
                    <a:srgbClr val="000000"/>
                  </a:outerShdw>
                </a:effectLst>
              </a:rPr>
              <a:t>distal</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portion</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of</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the</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basilar</a:t>
            </a:r>
            <a:r>
              <a:rPr lang="ru-RU" sz="2300" b="1" i="1" dirty="0">
                <a:solidFill>
                  <a:srgbClr val="FFFF00"/>
                </a:solidFill>
                <a:effectLst>
                  <a:outerShdw blurRad="38100" dist="38100" dir="2700000" algn="tl">
                    <a:srgbClr val="000000"/>
                  </a:outerShdw>
                </a:effectLst>
              </a:rPr>
              <a:t> </a:t>
            </a:r>
            <a:r>
              <a:rPr lang="ru-RU" sz="2300" b="1" i="1" dirty="0" err="1">
                <a:solidFill>
                  <a:srgbClr val="FFFF00"/>
                </a:solidFill>
                <a:effectLst>
                  <a:outerShdw blurRad="38100" dist="38100" dir="2700000" algn="tl">
                    <a:srgbClr val="000000"/>
                  </a:outerShdw>
                </a:effectLst>
              </a:rPr>
              <a:t>artery</a:t>
            </a:r>
            <a:r>
              <a:rPr lang="ru-RU" sz="2300" dirty="0">
                <a:solidFill>
                  <a:srgbClr val="FFFF00"/>
                </a:solidFill>
              </a:rPr>
              <a:t> </a:t>
            </a:r>
          </a:p>
        </p:txBody>
      </p:sp>
      <p:sp>
        <p:nvSpPr>
          <p:cNvPr id="167940" name="Rectangle 4"/>
          <p:cNvSpPr>
            <a:spLocks noChangeArrowheads="1"/>
          </p:cNvSpPr>
          <p:nvPr/>
        </p:nvSpPr>
        <p:spPr bwMode="auto">
          <a:xfrm>
            <a:off x="5029200" y="5791200"/>
            <a:ext cx="3005566" cy="584775"/>
          </a:xfrm>
          <a:prstGeom prst="rect">
            <a:avLst/>
          </a:prstGeom>
          <a:noFill/>
          <a:ln>
            <a:noFill/>
          </a:ln>
          <a:effectLst/>
          <a:extLst/>
        </p:spPr>
        <p:txBody>
          <a:bodyPr wrap="none">
            <a:spAutoFit/>
          </a:bodyPr>
          <a:lstStyle/>
          <a:p>
            <a:pPr>
              <a:defRPr/>
            </a:pPr>
            <a:r>
              <a:rPr lang="en-US" sz="32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Circle</a:t>
            </a:r>
            <a:r>
              <a:rPr lang="ru-RU" sz="32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r>
              <a:rPr lang="en-US" sz="32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of</a:t>
            </a:r>
            <a:r>
              <a:rPr lang="ru-RU" sz="32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r>
              <a:rPr lang="en-US" sz="32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Willis</a:t>
            </a:r>
            <a:endParaRPr lang="ru-RU" sz="32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7346" name="Picture 6"/>
          <p:cNvPicPr>
            <a:picLocks noChangeAspect="1" noChangeArrowheads="1"/>
          </p:cNvPicPr>
          <p:nvPr/>
        </p:nvPicPr>
        <p:blipFill>
          <a:blip r:embed="rId2"/>
          <a:srcRect/>
          <a:stretch>
            <a:fillRect/>
          </a:stretch>
        </p:blipFill>
        <p:spPr bwMode="auto">
          <a:xfrm>
            <a:off x="0" y="152400"/>
            <a:ext cx="6096000" cy="6400800"/>
          </a:xfrm>
          <a:prstGeom prst="rect">
            <a:avLst/>
          </a:prstGeom>
          <a:noFill/>
          <a:ln w="9525">
            <a:noFill/>
            <a:miter lim="800000"/>
            <a:headEnd/>
            <a:tailEnd/>
          </a:ln>
        </p:spPr>
      </p:pic>
      <p:sp>
        <p:nvSpPr>
          <p:cNvPr id="242696" name="Rectangle 8"/>
          <p:cNvSpPr>
            <a:spLocks noGrp="1" noChangeArrowheads="1"/>
          </p:cNvSpPr>
          <p:nvPr>
            <p:ph type="body" idx="1"/>
          </p:nvPr>
        </p:nvSpPr>
        <p:spPr>
          <a:xfrm>
            <a:off x="6096000" y="0"/>
            <a:ext cx="3048000" cy="6858000"/>
          </a:xfrm>
        </p:spPr>
        <p:txBody>
          <a:bodyPr/>
          <a:lstStyle/>
          <a:p>
            <a:pPr marL="3175" indent="-3175" eaLnBrk="1" hangingPunct="1">
              <a:lnSpc>
                <a:spcPct val="80000"/>
              </a:lnSpc>
              <a:buFontTx/>
              <a:buNone/>
              <a:defRPr/>
            </a:pPr>
            <a:r>
              <a:rPr lang="ru-RU" sz="2000" b="1" i="1" smtClean="0">
                <a:solidFill>
                  <a:srgbClr val="FF0000"/>
                </a:solidFill>
                <a:effectLst>
                  <a:outerShdw blurRad="38100" dist="38100" dir="2700000" algn="tl">
                    <a:srgbClr val="C0C0C0"/>
                  </a:outerShdw>
                </a:effectLst>
              </a:rPr>
              <a:t>Intracerebral branches of ACA and MCA</a:t>
            </a:r>
            <a:r>
              <a:rPr lang="ru-RU" sz="1400" smtClean="0"/>
              <a:t> </a:t>
            </a:r>
            <a:endParaRPr lang="ru-RU" sz="800" smtClean="0"/>
          </a:p>
          <a:p>
            <a:pPr marL="3175" indent="-3175">
              <a:lnSpc>
                <a:spcPct val="90000"/>
              </a:lnSpc>
              <a:buFontTx/>
              <a:buNone/>
              <a:defRPr/>
            </a:pPr>
            <a:r>
              <a:rPr lang="ru-RU" sz="1800" smtClean="0"/>
              <a:t>1 - cortical (frontal) branch of the ACA;</a:t>
            </a:r>
            <a:br>
              <a:rPr lang="ru-RU" sz="1800" smtClean="0"/>
            </a:br>
            <a:r>
              <a:rPr lang="ru-RU" sz="1800" smtClean="0"/>
              <a:t>2 - cortical (frontal) branch of the MCA;</a:t>
            </a:r>
            <a:br>
              <a:rPr lang="ru-RU" sz="1800" smtClean="0"/>
            </a:br>
            <a:r>
              <a:rPr lang="ru-RU" sz="1800" smtClean="0"/>
              <a:t>3 - cortical (temporal) branch of the MCA;</a:t>
            </a:r>
            <a:br>
              <a:rPr lang="ru-RU" sz="1800" smtClean="0"/>
            </a:br>
            <a:r>
              <a:rPr lang="ru-RU" sz="1800" smtClean="0"/>
              <a:t>4 - AGR (part of the insula);</a:t>
            </a:r>
            <a:br>
              <a:rPr lang="ru-RU" sz="1800" smtClean="0"/>
            </a:br>
            <a:r>
              <a:rPr lang="ru-RU" sz="1800" smtClean="0"/>
              <a:t>5 - anterolateral central artery (lateral branches);</a:t>
            </a:r>
            <a:br>
              <a:rPr lang="ru-RU" sz="1800" smtClean="0"/>
            </a:br>
            <a:r>
              <a:rPr lang="ru-RU" sz="1800" smtClean="0"/>
              <a:t>6 - AGR (tapered part);</a:t>
            </a:r>
            <a:br>
              <a:rPr lang="ru-RU" sz="1800" smtClean="0"/>
            </a:br>
            <a:r>
              <a:rPr lang="ru-RU" sz="1800" smtClean="0"/>
              <a:t>7 - anterolateral central artery (medial branch);</a:t>
            </a:r>
            <a:br>
              <a:rPr lang="ru-RU" sz="1800" smtClean="0"/>
            </a:br>
            <a:r>
              <a:rPr lang="ru-RU" sz="1800" smtClean="0"/>
              <a:t>8 - the cortical part of the PCA;</a:t>
            </a:r>
            <a:br>
              <a:rPr lang="ru-RU" sz="1800" smtClean="0"/>
            </a:br>
            <a:r>
              <a:rPr lang="ru-RU" sz="1800" smtClean="0"/>
              <a:t>9 - the internal carotid artery;</a:t>
            </a:r>
            <a:br>
              <a:rPr lang="ru-RU" sz="1800" smtClean="0"/>
            </a:br>
            <a:r>
              <a:rPr lang="ru-RU" sz="1800" smtClean="0"/>
              <a:t>10 - posterior communicating artery;</a:t>
            </a:r>
            <a:br>
              <a:rPr lang="ru-RU" sz="1800" smtClean="0"/>
            </a:br>
            <a:r>
              <a:rPr lang="ru-RU" sz="1800" smtClean="0"/>
              <a:t>11 - basilar artery;</a:t>
            </a:r>
            <a:br>
              <a:rPr lang="ru-RU" sz="1800" smtClean="0"/>
            </a:br>
            <a:r>
              <a:rPr lang="ru-RU" sz="1800" smtClean="0"/>
              <a:t>12 - long central artery Gyubnera;</a:t>
            </a:r>
            <a:br>
              <a:rPr lang="ru-RU" sz="1800" smtClean="0"/>
            </a:br>
            <a:r>
              <a:rPr lang="ru-RU" sz="1800" smtClean="0"/>
              <a:t>13 - PSA and PMA;</a:t>
            </a:r>
            <a:br>
              <a:rPr lang="ru-RU" sz="1800" smtClean="0"/>
            </a:br>
            <a:r>
              <a:rPr lang="ru-RU" sz="1800" smtClean="0"/>
              <a:t>14 - anteromedial central artery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endParaRPr lang="ru-RU" altLang="ru-RU" smtClean="0"/>
          </a:p>
        </p:txBody>
      </p:sp>
      <p:pic>
        <p:nvPicPr>
          <p:cNvPr id="58371" name="Picture 3"/>
          <p:cNvPicPr>
            <a:picLocks noChangeAspect="1" noChangeArrowheads="1"/>
          </p:cNvPicPr>
          <p:nvPr/>
        </p:nvPicPr>
        <p:blipFill>
          <a:blip r:embed="rId2"/>
          <a:srcRect/>
          <a:stretch>
            <a:fillRect/>
          </a:stretch>
        </p:blipFill>
        <p:spPr bwMode="auto">
          <a:xfrm>
            <a:off x="381000" y="15875"/>
            <a:ext cx="8382000" cy="6842125"/>
          </a:xfrm>
          <a:prstGeom prst="rect">
            <a:avLst/>
          </a:prstGeom>
          <a:noFill/>
          <a:ln w="9525">
            <a:noFill/>
            <a:miter lim="800000"/>
            <a:headEnd/>
            <a:tailEnd/>
          </a:ln>
        </p:spPr>
      </p:pic>
      <p:sp>
        <p:nvSpPr>
          <p:cNvPr id="165892" name="Rectangle 4"/>
          <p:cNvSpPr>
            <a:spLocks noChangeArrowheads="1"/>
          </p:cNvSpPr>
          <p:nvPr/>
        </p:nvSpPr>
        <p:spPr bwMode="auto">
          <a:xfrm>
            <a:off x="228600" y="260350"/>
            <a:ext cx="8610600" cy="519113"/>
          </a:xfrm>
          <a:prstGeom prst="rect">
            <a:avLst/>
          </a:prstGeom>
          <a:noFill/>
          <a:ln>
            <a:noFill/>
          </a:ln>
          <a:effectLst/>
          <a:extLst/>
        </p:spPr>
        <p:txBody>
          <a:bodyPr anchor="ctr">
            <a:spAutoFit/>
          </a:bodyPr>
          <a:lstStyle/>
          <a:p>
            <a:pPr>
              <a:defRPr/>
            </a:pPr>
            <a:r>
              <a:rPr lang="ru-RU" sz="2800" b="1" i="1">
                <a:solidFill>
                  <a:srgbClr val="FF0000"/>
                </a:solidFill>
                <a:effectLst>
                  <a:outerShdw blurRad="38100" dist="38100" dir="2700000" algn="tl">
                    <a:srgbClr val="C0C0C0"/>
                  </a:outerShdw>
                </a:effectLst>
              </a:rPr>
              <a:t>Vascularization of the subcortical structures</a:t>
            </a:r>
            <a:r>
              <a:rPr lang="ru-RU" sz="2800">
                <a:solidFill>
                  <a:srgbClr val="FF0000"/>
                </a:solidFill>
              </a:rPr>
              <a:t> </a:t>
            </a:r>
            <a:endParaRPr lang="en-US" sz="2800">
              <a:solidFill>
                <a:srgbClr val="FF0000"/>
              </a:solidFill>
            </a:endParaRPr>
          </a:p>
        </p:txBody>
      </p:sp>
      <p:sp>
        <p:nvSpPr>
          <p:cNvPr id="5" name="Прямоугольник 4"/>
          <p:cNvSpPr/>
          <p:nvPr/>
        </p:nvSpPr>
        <p:spPr>
          <a:xfrm>
            <a:off x="5692775" y="6096000"/>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effectLst>
              </a:rPr>
              <a:t>neurohirurg.umi.ru</a:t>
            </a:r>
            <a:endParaRPr lang="ru-RU" sz="28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3"/>
          <p:cNvSpPr>
            <a:spLocks noGrp="1" noChangeArrowheads="1"/>
          </p:cNvSpPr>
          <p:nvPr>
            <p:ph type="body" idx="1"/>
          </p:nvPr>
        </p:nvSpPr>
        <p:spPr>
          <a:xfrm>
            <a:off x="4191000" y="0"/>
            <a:ext cx="4572000" cy="3276600"/>
          </a:xfrm>
        </p:spPr>
        <p:txBody>
          <a:bodyPr/>
          <a:lstStyle/>
          <a:p>
            <a:pPr marL="266700" indent="-3175" eaLnBrk="1" hangingPunct="1">
              <a:lnSpc>
                <a:spcPct val="90000"/>
              </a:lnSpc>
              <a:buFontTx/>
              <a:buNone/>
            </a:pPr>
            <a:r>
              <a:rPr lang="ru-RU" altLang="ru-RU" b="1" smtClean="0">
                <a:solidFill>
                  <a:srgbClr val="FFFF00"/>
                </a:solidFill>
              </a:rPr>
              <a:t>Yellow</a:t>
            </a:r>
            <a:r>
              <a:rPr lang="ru-RU" altLang="ru-RU" smtClean="0"/>
              <a:t> - ACA;</a:t>
            </a:r>
            <a:br>
              <a:rPr lang="ru-RU" altLang="ru-RU" smtClean="0"/>
            </a:br>
            <a:r>
              <a:rPr lang="ru-RU" altLang="ru-RU" b="1" smtClean="0">
                <a:solidFill>
                  <a:srgbClr val="FF6699"/>
                </a:solidFill>
              </a:rPr>
              <a:t>Pink</a:t>
            </a:r>
            <a:r>
              <a:rPr lang="ru-RU" altLang="ru-RU" smtClean="0"/>
              <a:t> - MCA;</a:t>
            </a:r>
            <a:br>
              <a:rPr lang="ru-RU" altLang="ru-RU" smtClean="0"/>
            </a:br>
            <a:r>
              <a:rPr lang="ru-RU" altLang="ru-RU" b="1" smtClean="0">
                <a:solidFill>
                  <a:srgbClr val="33CC33"/>
                </a:solidFill>
              </a:rPr>
              <a:t>Green</a:t>
            </a:r>
            <a:r>
              <a:rPr lang="ru-RU" altLang="ru-RU" smtClean="0"/>
              <a:t> - PCA;</a:t>
            </a:r>
            <a:br>
              <a:rPr lang="ru-RU" altLang="ru-RU" smtClean="0"/>
            </a:br>
            <a:r>
              <a:rPr lang="ru-RU" altLang="ru-RU" b="1" smtClean="0">
                <a:solidFill>
                  <a:srgbClr val="9933FF"/>
                </a:solidFill>
              </a:rPr>
              <a:t>Lilac</a:t>
            </a:r>
            <a:r>
              <a:rPr lang="ru-RU" altLang="ru-RU" smtClean="0"/>
              <a:t> - </a:t>
            </a:r>
            <a:r>
              <a:rPr lang="en-US" altLang="ru-RU" smtClean="0"/>
              <a:t>A</a:t>
            </a:r>
            <a:r>
              <a:rPr lang="ru-RU" altLang="ru-RU" smtClean="0"/>
              <a:t>nterior Ciliary Artery </a:t>
            </a:r>
            <a:endParaRPr lang="en-US" altLang="ru-RU" smtClean="0"/>
          </a:p>
          <a:p>
            <a:pPr marL="266700" indent="-3175" eaLnBrk="1" hangingPunct="1">
              <a:lnSpc>
                <a:spcPct val="90000"/>
              </a:lnSpc>
              <a:buFontTx/>
              <a:buNone/>
            </a:pPr>
            <a:r>
              <a:rPr lang="ru-RU" altLang="ru-RU" b="1" smtClean="0">
                <a:solidFill>
                  <a:srgbClr val="3399FF"/>
                </a:solidFill>
              </a:rPr>
              <a:t>Blue</a:t>
            </a:r>
            <a:r>
              <a:rPr lang="ru-RU" altLang="ru-RU" smtClean="0"/>
              <a:t> - </a:t>
            </a:r>
            <a:r>
              <a:rPr lang="en-US" altLang="ru-RU" smtClean="0"/>
              <a:t>P</a:t>
            </a:r>
            <a:r>
              <a:rPr lang="ru-RU" altLang="ru-RU" smtClean="0"/>
              <a:t>osterior Communicating Artery  </a:t>
            </a:r>
          </a:p>
        </p:txBody>
      </p:sp>
      <p:pic>
        <p:nvPicPr>
          <p:cNvPr id="59395" name="Picture 6"/>
          <p:cNvPicPr>
            <a:picLocks noChangeAspect="1" noChangeArrowheads="1"/>
          </p:cNvPicPr>
          <p:nvPr/>
        </p:nvPicPr>
        <p:blipFill>
          <a:blip r:embed="rId2"/>
          <a:srcRect/>
          <a:stretch>
            <a:fillRect/>
          </a:stretch>
        </p:blipFill>
        <p:spPr bwMode="auto">
          <a:xfrm>
            <a:off x="4267200" y="3259138"/>
            <a:ext cx="4572000" cy="3598862"/>
          </a:xfrm>
          <a:prstGeom prst="rect">
            <a:avLst/>
          </a:prstGeom>
          <a:noFill/>
          <a:ln w="9525">
            <a:noFill/>
            <a:miter lim="800000"/>
            <a:headEnd/>
            <a:tailEnd/>
          </a:ln>
        </p:spPr>
      </p:pic>
      <p:pic>
        <p:nvPicPr>
          <p:cNvPr id="59396" name="Picture 4"/>
          <p:cNvPicPr>
            <a:picLocks noChangeAspect="1" noChangeArrowheads="1"/>
          </p:cNvPicPr>
          <p:nvPr/>
        </p:nvPicPr>
        <p:blipFill>
          <a:blip r:embed="rId3"/>
          <a:srcRect/>
          <a:stretch>
            <a:fillRect/>
          </a:stretch>
        </p:blipFill>
        <p:spPr bwMode="auto">
          <a:xfrm>
            <a:off x="381000" y="2743200"/>
            <a:ext cx="3529013" cy="4114800"/>
          </a:xfrm>
          <a:prstGeom prst="rect">
            <a:avLst/>
          </a:prstGeom>
          <a:noFill/>
          <a:ln w="9525">
            <a:noFill/>
            <a:miter lim="800000"/>
            <a:headEnd/>
            <a:tailEnd/>
          </a:ln>
        </p:spPr>
      </p:pic>
      <p:pic>
        <p:nvPicPr>
          <p:cNvPr id="59397" name="Picture 5"/>
          <p:cNvPicPr>
            <a:picLocks noChangeAspect="1" noChangeArrowheads="1"/>
          </p:cNvPicPr>
          <p:nvPr/>
        </p:nvPicPr>
        <p:blipFill>
          <a:blip r:embed="rId4"/>
          <a:srcRect/>
          <a:stretch>
            <a:fillRect/>
          </a:stretch>
        </p:blipFill>
        <p:spPr bwMode="auto">
          <a:xfrm>
            <a:off x="0" y="0"/>
            <a:ext cx="4419600" cy="2986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0418" name="Picture 4"/>
          <p:cNvPicPr>
            <a:picLocks noChangeAspect="1" noChangeArrowheads="1"/>
          </p:cNvPicPr>
          <p:nvPr/>
        </p:nvPicPr>
        <p:blipFill>
          <a:blip r:embed="rId2"/>
          <a:srcRect/>
          <a:stretch>
            <a:fillRect/>
          </a:stretch>
        </p:blipFill>
        <p:spPr bwMode="auto">
          <a:xfrm>
            <a:off x="0" y="0"/>
            <a:ext cx="5737225" cy="6858000"/>
          </a:xfrm>
          <a:prstGeom prst="rect">
            <a:avLst/>
          </a:prstGeom>
          <a:noFill/>
          <a:ln w="9525">
            <a:noFill/>
            <a:miter lim="800000"/>
            <a:headEnd/>
            <a:tailEnd/>
          </a:ln>
        </p:spPr>
      </p:pic>
      <p:sp>
        <p:nvSpPr>
          <p:cNvPr id="243718" name="Rectangle 6"/>
          <p:cNvSpPr>
            <a:spLocks noGrp="1" noChangeArrowheads="1"/>
          </p:cNvSpPr>
          <p:nvPr>
            <p:ph type="body" idx="1"/>
          </p:nvPr>
        </p:nvSpPr>
        <p:spPr>
          <a:xfrm>
            <a:off x="5562600" y="114300"/>
            <a:ext cx="3581400" cy="6629400"/>
          </a:xfrm>
        </p:spPr>
        <p:txBody>
          <a:bodyPr/>
          <a:lstStyle/>
          <a:p>
            <a:pPr marL="3175" indent="-3175" eaLnBrk="1" hangingPunct="1">
              <a:lnSpc>
                <a:spcPct val="80000"/>
              </a:lnSpc>
              <a:buFontTx/>
              <a:buNone/>
              <a:defRPr/>
            </a:pPr>
            <a:r>
              <a:rPr lang="ru-RU" sz="24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ru-RU"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4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venous</a:t>
            </a:r>
            <a:r>
              <a:rPr lang="ru-RU"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4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system</a:t>
            </a:r>
            <a:r>
              <a:rPr lang="ru-RU"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4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of</a:t>
            </a:r>
            <a:r>
              <a:rPr lang="ru-RU"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4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ru-RU"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4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occipital</a:t>
            </a:r>
            <a:r>
              <a:rPr lang="ru-RU"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4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region</a:t>
            </a:r>
            <a:endParaRPr lang="ru-RU"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marL="3175" indent="-3175" eaLnBrk="1" hangingPunct="1">
              <a:lnSpc>
                <a:spcPct val="80000"/>
              </a:lnSpc>
              <a:buFontTx/>
              <a:buNone/>
              <a:defRPr/>
            </a:pPr>
            <a:endParaRPr lang="ru-RU" sz="1400" b="1" i="1" dirty="0" smtClean="0">
              <a:solidFill>
                <a:srgbClr val="FF0000"/>
              </a:solidFill>
              <a:effectLst>
                <a:outerShdw blurRad="38100" dist="38100" dir="2700000" algn="tl">
                  <a:srgbClr val="C0C0C0"/>
                </a:outerShdw>
              </a:effectLst>
            </a:endParaRPr>
          </a:p>
          <a:p>
            <a:pPr marL="3175" indent="-3175" eaLnBrk="1" hangingPunct="1">
              <a:lnSpc>
                <a:spcPct val="90000"/>
              </a:lnSpc>
              <a:buFontTx/>
              <a:buNone/>
              <a:defRPr/>
            </a:pPr>
            <a:r>
              <a:rPr lang="ru-RU" sz="1800" b="1" dirty="0" smtClean="0"/>
              <a:t>1 - </a:t>
            </a:r>
            <a:r>
              <a:rPr lang="ru-RU" sz="1800" b="1" dirty="0" err="1" smtClean="0"/>
              <a:t>deep</a:t>
            </a:r>
            <a:r>
              <a:rPr lang="ru-RU" sz="1800" b="1" dirty="0" smtClean="0"/>
              <a:t> </a:t>
            </a:r>
            <a:r>
              <a:rPr lang="ru-RU" sz="1800" b="1" dirty="0" err="1" smtClean="0"/>
              <a:t>cervical</a:t>
            </a:r>
            <a:r>
              <a:rPr lang="ru-RU" sz="1800" b="1" dirty="0" smtClean="0"/>
              <a:t> </a:t>
            </a:r>
            <a:r>
              <a:rPr lang="ru-RU" sz="1800" b="1" dirty="0" err="1" smtClean="0"/>
              <a:t>Vienna</a:t>
            </a:r>
            <a:r>
              <a:rPr lang="ru-RU" sz="1800" b="1" dirty="0" smtClean="0"/>
              <a:t>;</a:t>
            </a:r>
            <a:br>
              <a:rPr lang="ru-RU" sz="1800" b="1" dirty="0" smtClean="0"/>
            </a:br>
            <a:r>
              <a:rPr lang="ru-RU" sz="1800" b="1" dirty="0" smtClean="0"/>
              <a:t>2 - </a:t>
            </a:r>
            <a:r>
              <a:rPr lang="ru-RU" sz="1800" b="1" dirty="0" err="1" smtClean="0"/>
              <a:t>vertebral</a:t>
            </a:r>
            <a:r>
              <a:rPr lang="ru-RU" sz="1800" b="1" dirty="0" smtClean="0"/>
              <a:t> </a:t>
            </a:r>
            <a:r>
              <a:rPr lang="ru-RU" sz="1800" b="1" dirty="0" err="1" smtClean="0"/>
              <a:t>artery</a:t>
            </a:r>
            <a:r>
              <a:rPr lang="ru-RU" sz="1800" b="1" dirty="0" smtClean="0"/>
              <a:t>;</a:t>
            </a:r>
            <a:br>
              <a:rPr lang="ru-RU" sz="1800" b="1" dirty="0" smtClean="0"/>
            </a:br>
            <a:r>
              <a:rPr lang="ru-RU" sz="1800" b="1" dirty="0" smtClean="0"/>
              <a:t>3 - </a:t>
            </a:r>
            <a:r>
              <a:rPr lang="ru-RU" sz="1800" b="1" dirty="0" err="1" smtClean="0"/>
              <a:t>atlanto-occipital</a:t>
            </a:r>
            <a:r>
              <a:rPr lang="ru-RU" sz="1800" b="1" dirty="0" smtClean="0"/>
              <a:t> </a:t>
            </a:r>
            <a:r>
              <a:rPr lang="ru-RU" sz="1800" b="1" dirty="0" err="1" smtClean="0"/>
              <a:t>sinus</a:t>
            </a:r>
            <a:r>
              <a:rPr lang="ru-RU" sz="1800" b="1" dirty="0" smtClean="0"/>
              <a:t> (</a:t>
            </a:r>
            <a:r>
              <a:rPr lang="ru-RU" sz="1800" b="1" dirty="0" err="1" smtClean="0"/>
              <a:t>suboccipital</a:t>
            </a:r>
            <a:r>
              <a:rPr lang="ru-RU" sz="1800" b="1" dirty="0" smtClean="0"/>
              <a:t> </a:t>
            </a:r>
            <a:r>
              <a:rPr lang="ru-RU" sz="1800" b="1" dirty="0" err="1" smtClean="0"/>
              <a:t>venous</a:t>
            </a:r>
            <a:r>
              <a:rPr lang="ru-RU" sz="1800" b="1" dirty="0" smtClean="0"/>
              <a:t> </a:t>
            </a:r>
            <a:r>
              <a:rPr lang="ru-RU" sz="1800" b="1" dirty="0" err="1" smtClean="0"/>
              <a:t>plexus</a:t>
            </a:r>
            <a:r>
              <a:rPr lang="ru-RU" sz="1800" b="1" dirty="0" smtClean="0"/>
              <a:t>);</a:t>
            </a:r>
            <a:br>
              <a:rPr lang="ru-RU" sz="1800" b="1" dirty="0" smtClean="0"/>
            </a:br>
            <a:r>
              <a:rPr lang="ru-RU" sz="1800" b="1" dirty="0" smtClean="0"/>
              <a:t>4 - </a:t>
            </a:r>
            <a:r>
              <a:rPr lang="ru-RU" sz="1800" b="1" dirty="0" err="1" smtClean="0"/>
              <a:t>condylar</a:t>
            </a:r>
            <a:r>
              <a:rPr lang="ru-RU" sz="1800" b="1" dirty="0" smtClean="0"/>
              <a:t> </a:t>
            </a:r>
            <a:r>
              <a:rPr lang="ru-RU" sz="1800" b="1" dirty="0" err="1" smtClean="0"/>
              <a:t>emissar</a:t>
            </a:r>
            <a:r>
              <a:rPr lang="ru-RU" sz="1800" b="1" dirty="0" smtClean="0"/>
              <a:t> </a:t>
            </a:r>
            <a:r>
              <a:rPr lang="ru-RU" sz="1800" b="1" dirty="0" err="1" smtClean="0"/>
              <a:t>Vienna</a:t>
            </a:r>
            <a:r>
              <a:rPr lang="ru-RU" sz="1800" b="1" dirty="0" smtClean="0"/>
              <a:t>;</a:t>
            </a:r>
            <a:br>
              <a:rPr lang="ru-RU" sz="1800" b="1" dirty="0" smtClean="0"/>
            </a:br>
            <a:r>
              <a:rPr lang="ru-RU" sz="1800" b="1" dirty="0" smtClean="0"/>
              <a:t>5 - </a:t>
            </a:r>
            <a:r>
              <a:rPr lang="ru-RU" sz="1800" b="1" dirty="0" err="1" smtClean="0"/>
              <a:t>anastomosis</a:t>
            </a:r>
            <a:r>
              <a:rPr lang="ru-RU" sz="1800" b="1" dirty="0" smtClean="0"/>
              <a:t> </a:t>
            </a:r>
            <a:r>
              <a:rPr lang="ru-RU" sz="1800" b="1" dirty="0" err="1" smtClean="0"/>
              <a:t>of</a:t>
            </a:r>
            <a:r>
              <a:rPr lang="ru-RU" sz="1800" b="1" dirty="0" smtClean="0"/>
              <a:t> </a:t>
            </a:r>
            <a:r>
              <a:rPr lang="ru-RU" sz="1800" b="1" dirty="0" err="1" smtClean="0"/>
              <a:t>the</a:t>
            </a:r>
            <a:r>
              <a:rPr lang="ru-RU" sz="1800" b="1" dirty="0" smtClean="0"/>
              <a:t> </a:t>
            </a:r>
            <a:r>
              <a:rPr lang="ru-RU" sz="1800" b="1" dirty="0" err="1" smtClean="0"/>
              <a:t>atlanto-occipital</a:t>
            </a:r>
            <a:r>
              <a:rPr lang="ru-RU" sz="1800" b="1" dirty="0" smtClean="0"/>
              <a:t> </a:t>
            </a:r>
            <a:r>
              <a:rPr lang="ru-RU" sz="1800" b="1" dirty="0" err="1" smtClean="0"/>
              <a:t>sinus</a:t>
            </a:r>
            <a:r>
              <a:rPr lang="ru-RU" sz="1800" b="1" dirty="0" smtClean="0"/>
              <a:t> </a:t>
            </a:r>
            <a:r>
              <a:rPr lang="ru-RU" sz="1800" b="1" dirty="0" err="1" smtClean="0"/>
              <a:t>with</a:t>
            </a:r>
            <a:r>
              <a:rPr lang="ru-RU" sz="1800" b="1" dirty="0" smtClean="0"/>
              <a:t> </a:t>
            </a:r>
            <a:r>
              <a:rPr lang="ru-RU" sz="1800" b="1" dirty="0" err="1" smtClean="0"/>
              <a:t>the</a:t>
            </a:r>
            <a:r>
              <a:rPr lang="ru-RU" sz="1800" b="1" dirty="0" smtClean="0"/>
              <a:t> </a:t>
            </a:r>
            <a:r>
              <a:rPr lang="ru-RU" sz="1800" b="1" dirty="0" err="1" smtClean="0"/>
              <a:t>occipital</a:t>
            </a:r>
            <a:r>
              <a:rPr lang="ru-RU" sz="1800" b="1" dirty="0" smtClean="0"/>
              <a:t> </a:t>
            </a:r>
            <a:r>
              <a:rPr lang="ru-RU" sz="1800" b="1" dirty="0" err="1" smtClean="0"/>
              <a:t>vein</a:t>
            </a:r>
            <a:r>
              <a:rPr lang="ru-RU" sz="1800" b="1" dirty="0" smtClean="0"/>
              <a:t>;</a:t>
            </a:r>
            <a:br>
              <a:rPr lang="ru-RU" sz="1800" b="1" dirty="0" smtClean="0"/>
            </a:br>
            <a:r>
              <a:rPr lang="ru-RU" sz="1800" b="1" dirty="0" smtClean="0"/>
              <a:t>6 - </a:t>
            </a:r>
            <a:r>
              <a:rPr lang="ru-RU" sz="1800" b="1" dirty="0" err="1" smtClean="0"/>
              <a:t>mastoid</a:t>
            </a:r>
            <a:r>
              <a:rPr lang="ru-RU" sz="1800" b="1" dirty="0" smtClean="0"/>
              <a:t> </a:t>
            </a:r>
            <a:r>
              <a:rPr lang="ru-RU" sz="1800" b="1" dirty="0" err="1" smtClean="0"/>
              <a:t>emissar</a:t>
            </a:r>
            <a:r>
              <a:rPr lang="ru-RU" sz="1800" b="1" dirty="0" smtClean="0"/>
              <a:t> </a:t>
            </a:r>
            <a:r>
              <a:rPr lang="ru-RU" sz="1800" b="1" dirty="0" err="1" smtClean="0"/>
              <a:t>Vienna</a:t>
            </a:r>
            <a:r>
              <a:rPr lang="ru-RU" sz="1800" b="1" dirty="0" smtClean="0"/>
              <a:t>;</a:t>
            </a:r>
            <a:br>
              <a:rPr lang="ru-RU" sz="1800" b="1" dirty="0" smtClean="0"/>
            </a:br>
            <a:r>
              <a:rPr lang="ru-RU" sz="1800" b="1" dirty="0" smtClean="0"/>
              <a:t>7 - </a:t>
            </a:r>
            <a:r>
              <a:rPr lang="ru-RU" sz="1800" b="1" dirty="0" err="1" smtClean="0"/>
              <a:t>sigmoid</a:t>
            </a:r>
            <a:r>
              <a:rPr lang="ru-RU" sz="1800" b="1" dirty="0" smtClean="0"/>
              <a:t> </a:t>
            </a:r>
            <a:r>
              <a:rPr lang="ru-RU" sz="1800" b="1" dirty="0" err="1" smtClean="0"/>
              <a:t>sinus</a:t>
            </a:r>
            <a:r>
              <a:rPr lang="ru-RU" sz="1800" b="1" dirty="0" smtClean="0"/>
              <a:t>;</a:t>
            </a:r>
            <a:br>
              <a:rPr lang="ru-RU" sz="1800" b="1" dirty="0" smtClean="0"/>
            </a:br>
            <a:r>
              <a:rPr lang="ru-RU" sz="1800" b="1" dirty="0" smtClean="0"/>
              <a:t>8 - </a:t>
            </a:r>
            <a:r>
              <a:rPr lang="ru-RU" sz="1800" b="1" dirty="0" err="1" smtClean="0"/>
              <a:t>occipital</a:t>
            </a:r>
            <a:r>
              <a:rPr lang="ru-RU" sz="1800" b="1" dirty="0" smtClean="0"/>
              <a:t> </a:t>
            </a:r>
            <a:r>
              <a:rPr lang="ru-RU" sz="1800" b="1" dirty="0" err="1" smtClean="0"/>
              <a:t>emissar</a:t>
            </a:r>
            <a:r>
              <a:rPr lang="ru-RU" sz="1800" b="1" dirty="0" smtClean="0"/>
              <a:t> </a:t>
            </a:r>
            <a:r>
              <a:rPr lang="ru-RU" sz="1800" b="1" dirty="0" err="1" smtClean="0"/>
              <a:t>Vienna</a:t>
            </a:r>
            <a:r>
              <a:rPr lang="ru-RU" sz="1800" b="1" dirty="0" smtClean="0"/>
              <a:t>;</a:t>
            </a:r>
            <a:br>
              <a:rPr lang="ru-RU" sz="1800" b="1" dirty="0" smtClean="0"/>
            </a:br>
            <a:r>
              <a:rPr lang="ru-RU" sz="1800" b="1" dirty="0" smtClean="0"/>
              <a:t>9 - </a:t>
            </a:r>
            <a:r>
              <a:rPr lang="ru-RU" sz="1800" b="1" dirty="0" err="1" smtClean="0"/>
              <a:t>the</a:t>
            </a:r>
            <a:r>
              <a:rPr lang="ru-RU" sz="1800" b="1" dirty="0" smtClean="0"/>
              <a:t> </a:t>
            </a:r>
            <a:r>
              <a:rPr lang="ru-RU" sz="1800" b="1" dirty="0" err="1" smtClean="0"/>
              <a:t>transverse</a:t>
            </a:r>
            <a:r>
              <a:rPr lang="ru-RU" sz="1800" b="1" dirty="0" smtClean="0"/>
              <a:t> </a:t>
            </a:r>
            <a:r>
              <a:rPr lang="ru-RU" sz="1800" b="1" dirty="0" err="1" smtClean="0"/>
              <a:t>sinus</a:t>
            </a:r>
            <a:r>
              <a:rPr lang="ru-RU" sz="1800" b="1" dirty="0" smtClean="0"/>
              <a:t>;</a:t>
            </a:r>
            <a:br>
              <a:rPr lang="ru-RU" sz="1800" b="1" dirty="0" smtClean="0"/>
            </a:br>
            <a:r>
              <a:rPr lang="ru-RU" sz="1800" b="1" dirty="0" smtClean="0"/>
              <a:t>10 - </a:t>
            </a:r>
            <a:r>
              <a:rPr lang="ru-RU" sz="1800" b="1" dirty="0" err="1" smtClean="0"/>
              <a:t>sinus</a:t>
            </a:r>
            <a:r>
              <a:rPr lang="ru-RU" sz="1800" b="1" dirty="0" smtClean="0"/>
              <a:t> </a:t>
            </a:r>
            <a:r>
              <a:rPr lang="ru-RU" sz="1800" b="1" dirty="0" err="1" smtClean="0"/>
              <a:t>discharge</a:t>
            </a:r>
            <a:r>
              <a:rPr lang="ru-RU" sz="1800" b="1" dirty="0" smtClean="0"/>
              <a:t>;</a:t>
            </a:r>
            <a:br>
              <a:rPr lang="ru-RU" sz="1800" b="1" dirty="0" smtClean="0"/>
            </a:br>
            <a:r>
              <a:rPr lang="ru-RU" sz="1800" b="1" dirty="0" smtClean="0"/>
              <a:t>11 - </a:t>
            </a:r>
            <a:r>
              <a:rPr lang="ru-RU" sz="1800" b="1" dirty="0" err="1" smtClean="0"/>
              <a:t>superior</a:t>
            </a:r>
            <a:r>
              <a:rPr lang="ru-RU" sz="1800" b="1" dirty="0" smtClean="0"/>
              <a:t> </a:t>
            </a:r>
            <a:r>
              <a:rPr lang="ru-RU" sz="1800" b="1" dirty="0" err="1" smtClean="0"/>
              <a:t>sagittal</a:t>
            </a:r>
            <a:r>
              <a:rPr lang="ru-RU" sz="1800" b="1" dirty="0" smtClean="0"/>
              <a:t> </a:t>
            </a:r>
            <a:r>
              <a:rPr lang="ru-RU" sz="1800" b="1" dirty="0" err="1" smtClean="0"/>
              <a:t>sinus</a:t>
            </a:r>
            <a:r>
              <a:rPr lang="ru-RU" sz="1800" b="1" dirty="0" smtClean="0"/>
              <a:t>;</a:t>
            </a:r>
            <a:br>
              <a:rPr lang="ru-RU" sz="1800" b="1" dirty="0" smtClean="0"/>
            </a:br>
            <a:r>
              <a:rPr lang="ru-RU" sz="1800" b="1" dirty="0" smtClean="0"/>
              <a:t>12 - </a:t>
            </a:r>
            <a:r>
              <a:rPr lang="ru-RU" sz="1800" b="1" dirty="0" err="1" smtClean="0"/>
              <a:t>parietal</a:t>
            </a:r>
            <a:r>
              <a:rPr lang="ru-RU" sz="1800" b="1" dirty="0" smtClean="0"/>
              <a:t> </a:t>
            </a:r>
            <a:r>
              <a:rPr lang="ru-RU" sz="1800" b="1" dirty="0" err="1" smtClean="0"/>
              <a:t>emissar</a:t>
            </a:r>
            <a:r>
              <a:rPr lang="ru-RU" sz="1800" b="1" dirty="0" smtClean="0"/>
              <a:t> </a:t>
            </a:r>
            <a:r>
              <a:rPr lang="ru-RU" sz="1800" b="1" dirty="0" err="1" smtClean="0"/>
              <a:t>Vienna</a:t>
            </a:r>
            <a:r>
              <a:rPr lang="ru-RU" sz="1800" b="1" dirty="0" smtClean="0"/>
              <a:t>;</a:t>
            </a:r>
            <a:br>
              <a:rPr lang="ru-RU" sz="1800" b="1" dirty="0" smtClean="0"/>
            </a:br>
            <a:r>
              <a:rPr lang="ru-RU" sz="1800" b="1" dirty="0" smtClean="0"/>
              <a:t>13 - </a:t>
            </a:r>
            <a:r>
              <a:rPr lang="ru-RU" sz="1800" b="1" dirty="0" err="1" smtClean="0"/>
              <a:t>superficial</a:t>
            </a:r>
            <a:r>
              <a:rPr lang="ru-RU" sz="1800" b="1" dirty="0" smtClean="0"/>
              <a:t> </a:t>
            </a:r>
            <a:r>
              <a:rPr lang="ru-RU" sz="1800" b="1" dirty="0" err="1" smtClean="0"/>
              <a:t>temporal</a:t>
            </a:r>
            <a:r>
              <a:rPr lang="ru-RU" sz="1800" b="1" dirty="0" smtClean="0"/>
              <a:t> </a:t>
            </a:r>
            <a:r>
              <a:rPr lang="ru-RU" sz="1800" b="1" dirty="0" err="1" smtClean="0"/>
              <a:t>Vienna</a:t>
            </a:r>
            <a:r>
              <a:rPr lang="ru-RU" sz="1800" b="1" dirty="0" smtClean="0"/>
              <a:t>;</a:t>
            </a:r>
            <a:br>
              <a:rPr lang="ru-RU" sz="1800" b="1" dirty="0" smtClean="0"/>
            </a:br>
            <a:r>
              <a:rPr lang="ru-RU" sz="1800" b="1" dirty="0" smtClean="0"/>
              <a:t>14,16 - </a:t>
            </a:r>
            <a:r>
              <a:rPr lang="ru-RU" sz="1800" b="1" dirty="0" err="1" smtClean="0"/>
              <a:t>occipital</a:t>
            </a:r>
            <a:r>
              <a:rPr lang="ru-RU" sz="1800" b="1" dirty="0" smtClean="0"/>
              <a:t> </a:t>
            </a:r>
            <a:r>
              <a:rPr lang="ru-RU" sz="1800" b="1" dirty="0" err="1" smtClean="0"/>
              <a:t>Vienna</a:t>
            </a:r>
            <a:r>
              <a:rPr lang="ru-RU" sz="1800" b="1" dirty="0" smtClean="0"/>
              <a:t>;</a:t>
            </a:r>
            <a:br>
              <a:rPr lang="ru-RU" sz="1800" b="1" dirty="0" smtClean="0"/>
            </a:br>
            <a:r>
              <a:rPr lang="ru-RU" sz="1800" b="1" dirty="0" smtClean="0"/>
              <a:t>15 - </a:t>
            </a:r>
            <a:r>
              <a:rPr lang="ru-RU" sz="1800" b="1" dirty="0" err="1" smtClean="0"/>
              <a:t>posterior</a:t>
            </a:r>
            <a:r>
              <a:rPr lang="ru-RU" sz="1800" b="1" dirty="0" smtClean="0"/>
              <a:t> </a:t>
            </a:r>
            <a:r>
              <a:rPr lang="ru-RU" sz="1800" b="1" dirty="0" err="1" smtClean="0"/>
              <a:t>auricular</a:t>
            </a:r>
            <a:r>
              <a:rPr lang="ru-RU" sz="1800" b="1" dirty="0" smtClean="0"/>
              <a:t> </a:t>
            </a:r>
            <a:r>
              <a:rPr lang="ru-RU" sz="1800" b="1" dirty="0" err="1" smtClean="0"/>
              <a:t>Vienna</a:t>
            </a:r>
            <a:r>
              <a:rPr lang="ru-RU" sz="1800" b="1" dirty="0" smtClean="0"/>
              <a:t>;</a:t>
            </a:r>
            <a:br>
              <a:rPr lang="ru-RU" sz="1800" b="1" dirty="0" smtClean="0"/>
            </a:br>
            <a:r>
              <a:rPr lang="ru-RU" sz="1800" b="1" dirty="0" smtClean="0"/>
              <a:t>17 - </a:t>
            </a:r>
            <a:r>
              <a:rPr lang="ru-RU" sz="1800" b="1" dirty="0" err="1" smtClean="0"/>
              <a:t>occipital</a:t>
            </a:r>
            <a:r>
              <a:rPr lang="ru-RU" sz="1800" b="1" dirty="0" smtClean="0"/>
              <a:t> </a:t>
            </a:r>
            <a:r>
              <a:rPr lang="ru-RU" sz="1800" b="1" dirty="0" err="1" smtClean="0"/>
              <a:t>sinus</a:t>
            </a:r>
            <a:r>
              <a:rPr lang="ru-RU" sz="1800" b="1" dirty="0" smtClean="0"/>
              <a:t>;</a:t>
            </a:r>
            <a:br>
              <a:rPr lang="ru-RU" sz="1800" b="1" dirty="0" smtClean="0"/>
            </a:br>
            <a:r>
              <a:rPr lang="ru-RU" sz="1800" b="1" dirty="0" smtClean="0"/>
              <a:t>18 - </a:t>
            </a:r>
            <a:r>
              <a:rPr lang="ru-RU" sz="1800" b="1" dirty="0" err="1" smtClean="0"/>
              <a:t>internal</a:t>
            </a:r>
            <a:r>
              <a:rPr lang="ru-RU" sz="1800" b="1" dirty="0" smtClean="0"/>
              <a:t> </a:t>
            </a:r>
            <a:r>
              <a:rPr lang="ru-RU" sz="1800" b="1" dirty="0" err="1" smtClean="0"/>
              <a:t>jugular</a:t>
            </a:r>
            <a:r>
              <a:rPr lang="ru-RU" sz="1800" b="1" dirty="0" smtClean="0"/>
              <a:t> </a:t>
            </a:r>
            <a:r>
              <a:rPr lang="ru-RU" sz="1800" b="1" dirty="0" err="1" smtClean="0"/>
              <a:t>Vienna</a:t>
            </a:r>
            <a:r>
              <a:rPr lang="ru-RU" sz="1800" b="1" dirty="0" smtClean="0"/>
              <a:t>;</a:t>
            </a:r>
            <a:br>
              <a:rPr lang="ru-RU" sz="1800" b="1" dirty="0" smtClean="0"/>
            </a:br>
            <a:r>
              <a:rPr lang="ru-RU" sz="1800" b="1" dirty="0" smtClean="0"/>
              <a:t>19 - </a:t>
            </a:r>
            <a:r>
              <a:rPr lang="ru-RU" sz="1800" b="1" dirty="0" err="1" smtClean="0"/>
              <a:t>Vienna</a:t>
            </a:r>
            <a:r>
              <a:rPr lang="ru-RU" sz="1800" b="1" dirty="0" smtClean="0"/>
              <a:t> </a:t>
            </a:r>
            <a:r>
              <a:rPr lang="ru-RU" sz="1800" b="1" dirty="0" err="1" smtClean="0"/>
              <a:t>vertebral</a:t>
            </a:r>
            <a:r>
              <a:rPr lang="ru-RU" sz="1800" b="1" dirty="0" smtClean="0"/>
              <a:t>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pic>
        <p:nvPicPr>
          <p:cNvPr id="61442" name="Picture 5" descr="Рис. 2. Венозные синусы твердой мозговой оболочки: 1 — нижний сагиттальный синус; 2 — межпещеристый синус; 3 — внутренняя яремная вена; 4 — поперечный синус; 5 — синусный сток; 6 — верхний сагиттальный синус; 7 — прямой синус."/>
          <p:cNvPicPr>
            <a:picLocks noChangeAspect="1" noChangeArrowheads="1"/>
          </p:cNvPicPr>
          <p:nvPr/>
        </p:nvPicPr>
        <p:blipFill>
          <a:blip r:embed="rId2"/>
          <a:srcRect/>
          <a:stretch>
            <a:fillRect/>
          </a:stretch>
        </p:blipFill>
        <p:spPr bwMode="auto">
          <a:xfrm>
            <a:off x="4800600" y="0"/>
            <a:ext cx="4343400" cy="4343400"/>
          </a:xfrm>
          <a:prstGeom prst="rect">
            <a:avLst/>
          </a:prstGeom>
          <a:noFill/>
          <a:ln w="9525">
            <a:noFill/>
            <a:miter lim="800000"/>
            <a:headEnd/>
            <a:tailEnd/>
          </a:ln>
        </p:spPr>
      </p:pic>
      <p:sp>
        <p:nvSpPr>
          <p:cNvPr id="163843" name="Rectangle 3"/>
          <p:cNvSpPr>
            <a:spLocks noChangeArrowheads="1"/>
          </p:cNvSpPr>
          <p:nvPr/>
        </p:nvSpPr>
        <p:spPr bwMode="auto">
          <a:xfrm>
            <a:off x="5181600" y="4419600"/>
            <a:ext cx="3581400" cy="1938992"/>
          </a:xfrm>
          <a:prstGeom prst="rect">
            <a:avLst/>
          </a:prstGeom>
          <a:noFill/>
          <a:ln>
            <a:noFill/>
          </a:ln>
          <a:effectLst/>
          <a:extLst/>
        </p:spPr>
        <p:txBody>
          <a:bodyPr wrap="square" anchor="ctr">
            <a:spAutoFit/>
          </a:bodyPr>
          <a:lstStyle/>
          <a:p>
            <a:pPr algn="ctr">
              <a:defRPr/>
            </a:pPr>
            <a:r>
              <a:rPr lang="ru-RU" sz="4000" b="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The</a:t>
            </a:r>
            <a:r>
              <a:rPr lang="ru-RU" sz="4000" b="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4000" b="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system</a:t>
            </a:r>
            <a:r>
              <a:rPr lang="ru-RU" sz="4000" b="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4000" b="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of</a:t>
            </a:r>
            <a:r>
              <a:rPr lang="ru-RU" sz="4000" b="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4000" b="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venous</a:t>
            </a:r>
            <a:r>
              <a:rPr lang="ru-RU" sz="4000" b="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4000" b="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sinuses</a:t>
            </a:r>
            <a:endParaRPr lang="en-US" sz="4000" b="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endParaRPr>
          </a:p>
        </p:txBody>
      </p:sp>
      <p:pic>
        <p:nvPicPr>
          <p:cNvPr id="61444" name="Picture 7" descr="Рис. 1. Твердая оболочка головного мозга, вид справа и сверху (правая часть крыши черепа удалена горизонтальным и сагиттальным распилами): 1 — серп большого мозга; 2 — верхний продольный синус; 3 — нижний продольный синус; 4 — межпещеристый синус; 5 — клиновидно-теменной синус; 6 — диафрагма седла; 7 — межпещеристый синус; 8 — пещеристый синус; 9 — базилярное сплетение: 10 — правый верхний каменистый синус; 11 — верхняя луковица внутренней яремной вены; 12 — сигмовидный синус; 13 — намет мозжечка; 14 — поперечный синус; 15 — сток синусный; 16 — прямой синус; 17 — большая мозговая вена; 18 — левый верхний каменистый синус; 19 — левый нижний каменистый синус."/>
          <p:cNvPicPr>
            <a:picLocks noChangeAspect="1" noChangeArrowheads="1"/>
          </p:cNvPicPr>
          <p:nvPr/>
        </p:nvPicPr>
        <p:blipFill>
          <a:blip r:embed="rId3"/>
          <a:srcRect/>
          <a:stretch>
            <a:fillRect/>
          </a:stretch>
        </p:blipFill>
        <p:spPr bwMode="auto">
          <a:xfrm>
            <a:off x="0" y="0"/>
            <a:ext cx="3657600" cy="3417888"/>
          </a:xfrm>
          <a:prstGeom prst="rect">
            <a:avLst/>
          </a:prstGeom>
          <a:noFill/>
          <a:ln w="9525">
            <a:noFill/>
            <a:miter lim="800000"/>
            <a:headEnd/>
            <a:tailEnd/>
          </a:ln>
        </p:spPr>
      </p:pic>
      <p:pic>
        <p:nvPicPr>
          <p:cNvPr id="61445" name="Picture 2" descr="мозговые оболочки2"/>
          <p:cNvPicPr>
            <a:picLocks noChangeAspect="1" noChangeArrowheads="1"/>
          </p:cNvPicPr>
          <p:nvPr/>
        </p:nvPicPr>
        <p:blipFill>
          <a:blip r:embed="rId4"/>
          <a:srcRect/>
          <a:stretch>
            <a:fillRect/>
          </a:stretch>
        </p:blipFill>
        <p:spPr bwMode="auto">
          <a:xfrm>
            <a:off x="0" y="3352800"/>
            <a:ext cx="4800600"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117766" name="Rectangle 6"/>
          <p:cNvSpPr>
            <a:spLocks noGrp="1" noChangeArrowheads="1"/>
          </p:cNvSpPr>
          <p:nvPr>
            <p:ph type="title"/>
          </p:nvPr>
        </p:nvSpPr>
        <p:spPr>
          <a:xfrm>
            <a:off x="228600" y="0"/>
            <a:ext cx="8686800" cy="487363"/>
          </a:xfrm>
        </p:spPr>
        <p:txBody>
          <a:bodyPr/>
          <a:lstStyle/>
          <a:p>
            <a:pPr>
              <a:defRPr/>
            </a:pPr>
            <a:r>
              <a:rPr lang="ru-RU" sz="3200" b="1" i="1" smtClean="0">
                <a:solidFill>
                  <a:srgbClr val="FF0000"/>
                </a:solidFill>
                <a:effectLst>
                  <a:outerShdw blurRad="38100" dist="38100" dir="2700000" algn="tl">
                    <a:srgbClr val="000000"/>
                  </a:outerShdw>
                </a:effectLst>
              </a:rPr>
              <a:t>Methods of investigation in neurosurgery</a:t>
            </a:r>
            <a:r>
              <a:rPr lang="ru-RU" smtClean="0"/>
              <a:t> </a:t>
            </a:r>
          </a:p>
        </p:txBody>
      </p:sp>
      <p:sp>
        <p:nvSpPr>
          <p:cNvPr id="62467" name="Rectangle 7"/>
          <p:cNvSpPr>
            <a:spLocks noGrp="1" noChangeArrowheads="1"/>
          </p:cNvSpPr>
          <p:nvPr>
            <p:ph type="body" idx="1"/>
          </p:nvPr>
        </p:nvSpPr>
        <p:spPr>
          <a:xfrm>
            <a:off x="0" y="457200"/>
            <a:ext cx="9144000" cy="6400800"/>
          </a:xfrm>
        </p:spPr>
        <p:txBody>
          <a:bodyPr/>
          <a:lstStyle/>
          <a:p>
            <a:pPr marL="266700" indent="-3175">
              <a:lnSpc>
                <a:spcPct val="80000"/>
              </a:lnSpc>
              <a:buFontTx/>
              <a:buNone/>
            </a:pPr>
            <a:r>
              <a:rPr lang="ru-RU" altLang="ru-RU" sz="2400" b="1" smtClean="0">
                <a:solidFill>
                  <a:srgbClr val="FF0000"/>
                </a:solidFill>
              </a:rPr>
              <a:t>NONINVASIVE</a:t>
            </a:r>
            <a:br>
              <a:rPr lang="ru-RU" altLang="ru-RU" sz="2400" b="1" smtClean="0">
                <a:solidFill>
                  <a:srgbClr val="FF0000"/>
                </a:solidFill>
              </a:rPr>
            </a:br>
            <a:r>
              <a:rPr lang="ru-RU" altLang="ru-RU" sz="2400" b="1" smtClean="0"/>
              <a:t>- Ehoencephaloscopy;</a:t>
            </a:r>
            <a:br>
              <a:rPr lang="ru-RU" altLang="ru-RU" sz="2400" b="1" smtClean="0"/>
            </a:br>
            <a:r>
              <a:rPr lang="ru-RU" altLang="ru-RU" sz="2400" b="1" smtClean="0"/>
              <a:t>- Radiography of the skull and spine;</a:t>
            </a:r>
            <a:br>
              <a:rPr lang="ru-RU" altLang="ru-RU" sz="2400" b="1" smtClean="0"/>
            </a:br>
            <a:r>
              <a:rPr lang="ru-RU" altLang="ru-RU" sz="2400" b="1" smtClean="0"/>
              <a:t>- Transcranial Doppler sonography;</a:t>
            </a:r>
            <a:br>
              <a:rPr lang="ru-RU" altLang="ru-RU" sz="2400" b="1" smtClean="0"/>
            </a:br>
            <a:r>
              <a:rPr lang="ru-RU" altLang="ru-RU" sz="2400" b="1" smtClean="0"/>
              <a:t>- Electroencephalography;</a:t>
            </a:r>
            <a:br>
              <a:rPr lang="ru-RU" altLang="ru-RU" sz="2400" b="1" smtClean="0"/>
            </a:br>
            <a:r>
              <a:rPr lang="ru-RU" altLang="ru-RU" sz="2400" b="1" smtClean="0"/>
              <a:t>- Electroneuromyography (surface and needle);</a:t>
            </a:r>
            <a:br>
              <a:rPr lang="ru-RU" altLang="ru-RU" sz="2400" b="1" smtClean="0"/>
            </a:br>
            <a:r>
              <a:rPr lang="ru-RU" altLang="ru-RU" sz="2400" b="1" smtClean="0"/>
              <a:t>- Computed tomography of the brain and spine (with contrast);</a:t>
            </a:r>
            <a:br>
              <a:rPr lang="ru-RU" altLang="ru-RU" sz="2400" b="1" smtClean="0"/>
            </a:br>
            <a:r>
              <a:rPr lang="ru-RU" altLang="ru-RU" sz="2400" b="1" smtClean="0"/>
              <a:t>- Magnetic resonance imaging of the brain and spinal cord (with contrast);</a:t>
            </a:r>
            <a:br>
              <a:rPr lang="ru-RU" altLang="ru-RU" sz="2400" b="1" smtClean="0"/>
            </a:br>
            <a:r>
              <a:rPr lang="ru-RU" altLang="ru-RU" sz="2400" b="1" smtClean="0">
                <a:solidFill>
                  <a:srgbClr val="FF0000"/>
                </a:solidFill>
              </a:rPr>
              <a:t>INVASIVE</a:t>
            </a:r>
            <a:br>
              <a:rPr lang="ru-RU" altLang="ru-RU" sz="2400" b="1" smtClean="0">
                <a:solidFill>
                  <a:srgbClr val="FF0000"/>
                </a:solidFill>
              </a:rPr>
            </a:br>
            <a:r>
              <a:rPr lang="ru-RU" altLang="ru-RU" sz="2400" b="1" smtClean="0"/>
              <a:t>-</a:t>
            </a:r>
            <a:r>
              <a:rPr lang="ru-RU" altLang="ru-RU" sz="2400" b="1" smtClean="0">
                <a:solidFill>
                  <a:srgbClr val="FF0000"/>
                </a:solidFill>
              </a:rPr>
              <a:t> </a:t>
            </a:r>
            <a:r>
              <a:rPr lang="ru-RU" altLang="ru-RU" sz="2400" b="1" smtClean="0"/>
              <a:t>Lumbar puncture (liquorodynamic samples);</a:t>
            </a:r>
            <a:br>
              <a:rPr lang="ru-RU" altLang="ru-RU" sz="2400" b="1" smtClean="0"/>
            </a:br>
            <a:r>
              <a:rPr lang="ru-RU" altLang="ru-RU" sz="2400" b="1" smtClean="0"/>
              <a:t>- Subo</a:t>
            </a:r>
            <a:r>
              <a:rPr lang="en-US" altLang="ru-RU" sz="2400" b="1" smtClean="0"/>
              <a:t>cc</a:t>
            </a:r>
            <a:r>
              <a:rPr lang="ru-RU" altLang="ru-RU" sz="2400" b="1" smtClean="0"/>
              <a:t>ipital puncture;</a:t>
            </a:r>
            <a:br>
              <a:rPr lang="ru-RU" altLang="ru-RU" sz="2400" b="1" smtClean="0"/>
            </a:br>
            <a:r>
              <a:rPr lang="ru-RU" altLang="ru-RU" sz="2400" b="1" smtClean="0"/>
              <a:t>- Ventriculopunture;</a:t>
            </a:r>
            <a:br>
              <a:rPr lang="ru-RU" altLang="ru-RU" sz="2400" b="1" smtClean="0"/>
            </a:br>
            <a:r>
              <a:rPr lang="ru-RU" altLang="ru-RU" sz="2400" b="1" smtClean="0"/>
              <a:t>- Cerebral and spinal angiography;</a:t>
            </a:r>
            <a:br>
              <a:rPr lang="ru-RU" altLang="ru-RU" sz="2400" b="1" smtClean="0"/>
            </a:br>
            <a:r>
              <a:rPr lang="ru-RU" altLang="ru-RU" sz="2400" b="1" smtClean="0"/>
              <a:t>- Myelography (ascending and descending);</a:t>
            </a:r>
            <a:br>
              <a:rPr lang="ru-RU" altLang="ru-RU" sz="2400" b="1" smtClean="0"/>
            </a:br>
            <a:r>
              <a:rPr lang="ru-RU" altLang="ru-RU" sz="2400" b="1" smtClean="0"/>
              <a:t>- Ventriculography (</a:t>
            </a:r>
            <a:r>
              <a:rPr lang="en-US" altLang="ru-RU" sz="2400" b="1" smtClean="0"/>
              <a:t>contrast fluid</a:t>
            </a:r>
            <a:r>
              <a:rPr lang="ru-RU" altLang="ru-RU" sz="2400" b="1" smtClean="0"/>
              <a:t> or pneumatic);</a:t>
            </a:r>
            <a:br>
              <a:rPr lang="ru-RU" altLang="ru-RU" sz="2400" b="1" smtClean="0"/>
            </a:br>
            <a:r>
              <a:rPr lang="ru-RU" altLang="ru-RU" sz="2400" b="1" smtClean="0"/>
              <a:t>- Electrocorticography;</a:t>
            </a:r>
            <a:br>
              <a:rPr lang="ru-RU" altLang="ru-RU" sz="2400" b="1" smtClean="0"/>
            </a:br>
            <a:r>
              <a:rPr lang="ru-RU" altLang="ru-RU" sz="2400" b="1" smtClean="0">
                <a:solidFill>
                  <a:srgbClr val="FF0000"/>
                </a:solidFill>
              </a:rPr>
              <a:t>AUXILIARY</a:t>
            </a:r>
            <a:r>
              <a:rPr lang="ru-RU" altLang="ru-RU" sz="2400" b="1" smtClean="0"/>
              <a:t/>
            </a:r>
            <a:br>
              <a:rPr lang="ru-RU" altLang="ru-RU" sz="2400" b="1" smtClean="0"/>
            </a:br>
            <a:r>
              <a:rPr lang="ru-RU" altLang="ru-RU" sz="2400" b="1" smtClean="0"/>
              <a:t>- Ophthalmologic examination;</a:t>
            </a:r>
            <a:br>
              <a:rPr lang="ru-RU" altLang="ru-RU" sz="2400" b="1" smtClean="0"/>
            </a:br>
            <a:r>
              <a:rPr lang="ru-RU" altLang="ru-RU" sz="2400" b="1" smtClean="0"/>
              <a:t>- Otone</a:t>
            </a:r>
            <a:r>
              <a:rPr lang="en-US" altLang="ru-RU" sz="2400" b="1" smtClean="0"/>
              <a:t>u</a:t>
            </a:r>
            <a:r>
              <a:rPr lang="ru-RU" altLang="ru-RU" sz="2400" b="1" smtClean="0"/>
              <a:t>rologic survey</a:t>
            </a:r>
            <a:r>
              <a:rPr lang="ru-RU" altLang="ru-RU" sz="2400" smtClean="0"/>
              <a:t>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a:srcRect/>
          <a:stretch>
            <a:fillRect/>
          </a:stretch>
        </p:blipFill>
        <p:spPr bwMode="auto">
          <a:xfrm>
            <a:off x="0" y="479425"/>
            <a:ext cx="4648200" cy="6378575"/>
          </a:xfrm>
          <a:prstGeom prst="rect">
            <a:avLst/>
          </a:prstGeom>
          <a:noFill/>
          <a:ln w="9525">
            <a:noFill/>
            <a:miter lim="800000"/>
            <a:headEnd/>
            <a:tailEnd/>
          </a:ln>
        </p:spPr>
      </p:pic>
      <p:sp>
        <p:nvSpPr>
          <p:cNvPr id="63491" name="Прямоугольник 5"/>
          <p:cNvSpPr>
            <a:spLocks noChangeArrowheads="1"/>
          </p:cNvSpPr>
          <p:nvPr/>
        </p:nvSpPr>
        <p:spPr bwMode="auto">
          <a:xfrm>
            <a:off x="3124200" y="228600"/>
            <a:ext cx="4724400" cy="579438"/>
          </a:xfrm>
          <a:prstGeom prst="rect">
            <a:avLst/>
          </a:prstGeom>
          <a:noFill/>
          <a:ln w="9525">
            <a:noFill/>
            <a:miter lim="800000"/>
            <a:headEnd/>
            <a:tailEnd/>
          </a:ln>
        </p:spPr>
        <p:txBody>
          <a:bodyPr>
            <a:spAutoFit/>
            <a:scene3d>
              <a:camera prst="orthographicFront"/>
              <a:lightRig rig="threePt" dir="t"/>
            </a:scene3d>
            <a:sp3d extrusionH="57150">
              <a:bevelT w="38100" h="38100"/>
            </a:sp3d>
          </a:bodyPr>
          <a:lstStyle/>
          <a:p>
            <a:r>
              <a:rPr lang="en-US" altLang="ru-RU" sz="3200" b="1" dirty="0">
                <a:solidFill>
                  <a:srgbClr val="FF0000"/>
                </a:solidFill>
              </a:rPr>
              <a:t>E</a:t>
            </a:r>
            <a:r>
              <a:rPr lang="ru-RU" altLang="ru-RU" sz="3200" b="1" dirty="0" err="1">
                <a:solidFill>
                  <a:srgbClr val="FF0000"/>
                </a:solidFill>
              </a:rPr>
              <a:t>choencephalography</a:t>
            </a:r>
            <a:endParaRPr lang="ru-RU" altLang="ru-RU" sz="3200" b="1" dirty="0">
              <a:solidFill>
                <a:srgbClr val="FF0000"/>
              </a:solidFill>
            </a:endParaRPr>
          </a:p>
        </p:txBody>
      </p:sp>
      <p:sp>
        <p:nvSpPr>
          <p:cNvPr id="63492" name="Прямоугольник 6"/>
          <p:cNvSpPr>
            <a:spLocks noChangeArrowheads="1"/>
          </p:cNvSpPr>
          <p:nvPr/>
        </p:nvSpPr>
        <p:spPr bwMode="auto">
          <a:xfrm>
            <a:off x="4572000" y="990600"/>
            <a:ext cx="4572000" cy="4838700"/>
          </a:xfrm>
          <a:prstGeom prst="rect">
            <a:avLst/>
          </a:prstGeom>
          <a:noFill/>
          <a:ln w="9525">
            <a:noFill/>
            <a:miter lim="800000"/>
            <a:headEnd/>
            <a:tailEnd/>
          </a:ln>
        </p:spPr>
        <p:txBody>
          <a:bodyPr>
            <a:spAutoFit/>
          </a:bodyPr>
          <a:lstStyle/>
          <a:p>
            <a:r>
              <a:rPr lang="ru-RU" altLang="ru-RU" sz="2400" b="1" dirty="0">
                <a:solidFill>
                  <a:srgbClr val="FF0000"/>
                </a:solidFill>
              </a:rPr>
              <a:t>E</a:t>
            </a:r>
            <a:r>
              <a:rPr lang="en-US" altLang="ru-RU" sz="2400" b="1" dirty="0">
                <a:solidFill>
                  <a:srgbClr val="FF0000"/>
                </a:solidFill>
              </a:rPr>
              <a:t>c</a:t>
            </a:r>
            <a:r>
              <a:rPr lang="ru-RU" altLang="ru-RU" sz="2400" b="1" dirty="0" err="1">
                <a:solidFill>
                  <a:srgbClr val="FF0000"/>
                </a:solidFill>
              </a:rPr>
              <a:t>hoencephalo</a:t>
            </a:r>
            <a:r>
              <a:rPr lang="en-US" altLang="ru-RU" sz="2400" b="1" dirty="0" err="1">
                <a:solidFill>
                  <a:srgbClr val="FF0000"/>
                </a:solidFill>
              </a:rPr>
              <a:t>graphy</a:t>
            </a:r>
            <a:r>
              <a:rPr lang="ru-RU" altLang="ru-RU" sz="2400" b="1" dirty="0"/>
              <a:t> </a:t>
            </a:r>
            <a:r>
              <a:rPr lang="ru-RU" altLang="ru-RU" sz="2400" b="1" dirty="0" err="1"/>
              <a:t>was</a:t>
            </a:r>
            <a:r>
              <a:rPr lang="ru-RU" altLang="ru-RU" sz="2400" b="1" dirty="0"/>
              <a:t> </a:t>
            </a:r>
            <a:r>
              <a:rPr lang="ru-RU" altLang="ru-RU" sz="2400" b="1" dirty="0" err="1"/>
              <a:t>introduced</a:t>
            </a:r>
            <a:r>
              <a:rPr lang="ru-RU" altLang="ru-RU" sz="2400" b="1" dirty="0"/>
              <a:t> </a:t>
            </a:r>
            <a:r>
              <a:rPr lang="ru-RU" altLang="ru-RU" sz="2400" b="1" dirty="0" err="1"/>
              <a:t>into</a:t>
            </a:r>
            <a:r>
              <a:rPr lang="ru-RU" altLang="ru-RU" sz="2400" b="1" dirty="0"/>
              <a:t> </a:t>
            </a:r>
            <a:r>
              <a:rPr lang="ru-RU" altLang="ru-RU" sz="2400" b="1" dirty="0" err="1"/>
              <a:t>clinical</a:t>
            </a:r>
            <a:r>
              <a:rPr lang="ru-RU" altLang="ru-RU" sz="2400" b="1" dirty="0"/>
              <a:t> </a:t>
            </a:r>
            <a:r>
              <a:rPr lang="ru-RU" altLang="ru-RU" sz="2400" b="1" dirty="0" err="1"/>
              <a:t>practice</a:t>
            </a:r>
            <a:r>
              <a:rPr lang="ru-RU" altLang="ru-RU" sz="2400" b="1" dirty="0"/>
              <a:t> </a:t>
            </a:r>
            <a:r>
              <a:rPr lang="ru-RU" altLang="ru-RU" sz="2400" b="1" dirty="0" err="1"/>
              <a:t>in</a:t>
            </a:r>
            <a:r>
              <a:rPr lang="ru-RU" altLang="ru-RU" sz="2400" b="1" dirty="0"/>
              <a:t> 1956 </a:t>
            </a:r>
            <a:r>
              <a:rPr lang="ru-RU" altLang="ru-RU" sz="2400" b="1" dirty="0" err="1"/>
              <a:t>by</a:t>
            </a:r>
            <a:r>
              <a:rPr lang="ru-RU" altLang="ru-RU" sz="2400" b="1" dirty="0"/>
              <a:t> </a:t>
            </a:r>
            <a:r>
              <a:rPr lang="ru-RU" altLang="ru-RU" sz="2400" b="1" dirty="0" err="1"/>
              <a:t>a</a:t>
            </a:r>
            <a:r>
              <a:rPr lang="ru-RU" altLang="ru-RU" sz="2400" b="1" dirty="0"/>
              <a:t> </a:t>
            </a:r>
            <a:r>
              <a:rPr lang="ru-RU" altLang="ru-RU" sz="2400" b="1" dirty="0" err="1"/>
              <a:t>Swedish</a:t>
            </a:r>
            <a:r>
              <a:rPr lang="ru-RU" altLang="ru-RU" sz="2400" b="1" dirty="0"/>
              <a:t> </a:t>
            </a:r>
            <a:r>
              <a:rPr lang="ru-RU" altLang="ru-RU" sz="2400" b="1" dirty="0" err="1"/>
              <a:t>neurosurgeon</a:t>
            </a:r>
            <a:r>
              <a:rPr lang="ru-RU" altLang="ru-RU" sz="2400" b="1" dirty="0"/>
              <a:t> </a:t>
            </a:r>
            <a:r>
              <a:rPr lang="ru-RU" altLang="ru-RU" sz="2400" b="1" dirty="0" err="1"/>
              <a:t>pioneering</a:t>
            </a:r>
            <a:r>
              <a:rPr lang="ru-RU" altLang="ru-RU" sz="2400" b="1" dirty="0"/>
              <a:t> </a:t>
            </a:r>
            <a:r>
              <a:rPr lang="ru-RU" altLang="ru-RU" sz="2400" b="1" dirty="0" err="1"/>
              <a:t>research</a:t>
            </a:r>
            <a:r>
              <a:rPr lang="ru-RU" altLang="ru-RU" sz="2400" b="1" dirty="0"/>
              <a:t> </a:t>
            </a:r>
            <a:r>
              <a:rPr lang="ru-RU" altLang="ru-RU" sz="2400" b="1" dirty="0" err="1"/>
              <a:t>L.Leksella</a:t>
            </a:r>
            <a:r>
              <a:rPr lang="ru-RU" altLang="ru-RU" sz="2400" b="1" dirty="0"/>
              <a:t>, </a:t>
            </a:r>
            <a:r>
              <a:rPr lang="ru-RU" altLang="ru-RU" sz="2400" b="1" dirty="0" err="1"/>
              <a:t>who</a:t>
            </a:r>
            <a:r>
              <a:rPr lang="ru-RU" altLang="ru-RU" sz="2400" b="1" dirty="0"/>
              <a:t> </a:t>
            </a:r>
            <a:r>
              <a:rPr lang="ru-RU" altLang="ru-RU" sz="2400" b="1" dirty="0" err="1"/>
              <a:t>used</a:t>
            </a:r>
            <a:r>
              <a:rPr lang="ru-RU" altLang="ru-RU" sz="2400" b="1" dirty="0"/>
              <a:t> </a:t>
            </a:r>
            <a:r>
              <a:rPr lang="ru-RU" altLang="ru-RU" sz="2400" b="1" dirty="0" err="1"/>
              <a:t>a</a:t>
            </a:r>
            <a:r>
              <a:rPr lang="ru-RU" altLang="ru-RU" sz="2400" b="1" dirty="0"/>
              <a:t> </a:t>
            </a:r>
            <a:r>
              <a:rPr lang="ru-RU" altLang="ru-RU" sz="2400" b="1" dirty="0" err="1"/>
              <a:t>modified</a:t>
            </a:r>
            <a:r>
              <a:rPr lang="ru-RU" altLang="ru-RU" sz="2400" b="1" dirty="0"/>
              <a:t> </a:t>
            </a:r>
            <a:r>
              <a:rPr lang="ru-RU" altLang="ru-RU" sz="2400" b="1" dirty="0" err="1"/>
              <a:t>apparatus</a:t>
            </a:r>
            <a:r>
              <a:rPr lang="ru-RU" altLang="ru-RU" sz="2400" b="1" dirty="0"/>
              <a:t> </a:t>
            </a:r>
            <a:r>
              <a:rPr lang="ru-RU" altLang="ru-RU" sz="2400" b="1" dirty="0" err="1"/>
              <a:t>for</a:t>
            </a:r>
            <a:r>
              <a:rPr lang="ru-RU" altLang="ru-RU" sz="2400" b="1" dirty="0"/>
              <a:t> </a:t>
            </a:r>
            <a:r>
              <a:rPr lang="ru-RU" altLang="ru-RU" sz="2400" b="1" dirty="0" err="1"/>
              <a:t>industrial</a:t>
            </a:r>
            <a:r>
              <a:rPr lang="ru-RU" altLang="ru-RU" sz="2400" b="1" dirty="0"/>
              <a:t> </a:t>
            </a:r>
            <a:r>
              <a:rPr lang="ru-RU" altLang="ru-RU" sz="2400" b="1" dirty="0" err="1"/>
              <a:t>radiography</a:t>
            </a:r>
            <a:r>
              <a:rPr lang="ru-RU" altLang="ru-RU" sz="2400" b="1" dirty="0"/>
              <a:t>, </a:t>
            </a:r>
            <a:r>
              <a:rPr lang="ru-RU" altLang="ru-RU" sz="2400" b="1" dirty="0" err="1"/>
              <a:t>well-known</a:t>
            </a:r>
            <a:r>
              <a:rPr lang="ru-RU" altLang="ru-RU" sz="2400" b="1" dirty="0"/>
              <a:t> </a:t>
            </a:r>
            <a:r>
              <a:rPr lang="ru-RU" altLang="ru-RU" sz="2400" b="1" dirty="0" err="1"/>
              <a:t>in</a:t>
            </a:r>
            <a:r>
              <a:rPr lang="ru-RU" altLang="ru-RU" sz="2400" b="1" dirty="0"/>
              <a:t> </a:t>
            </a:r>
            <a:r>
              <a:rPr lang="ru-RU" altLang="ru-RU" sz="2400" b="1" dirty="0" err="1"/>
              <a:t>the</a:t>
            </a:r>
            <a:r>
              <a:rPr lang="ru-RU" altLang="ru-RU" sz="2400" b="1" dirty="0"/>
              <a:t> </a:t>
            </a:r>
            <a:r>
              <a:rPr lang="ru-RU" altLang="ru-RU" sz="2400" b="1" dirty="0" err="1"/>
              <a:t>art</a:t>
            </a:r>
            <a:r>
              <a:rPr lang="ru-RU" altLang="ru-RU" sz="2400" b="1" dirty="0"/>
              <a:t> </a:t>
            </a:r>
            <a:r>
              <a:rPr lang="ru-RU" altLang="ru-RU" sz="2400" b="1" dirty="0" err="1"/>
              <a:t>as</a:t>
            </a:r>
            <a:r>
              <a:rPr lang="ru-RU" altLang="ru-RU" sz="2400" b="1" dirty="0"/>
              <a:t> </a:t>
            </a:r>
            <a:r>
              <a:rPr lang="ru-RU" altLang="ru-RU" sz="2400" b="1" dirty="0" err="1"/>
              <a:t>a</a:t>
            </a:r>
            <a:r>
              <a:rPr lang="ru-RU" altLang="ru-RU" sz="2400" b="1" dirty="0"/>
              <a:t> </a:t>
            </a:r>
            <a:r>
              <a:rPr lang="ru-RU" altLang="ru-RU" sz="2400" b="1" dirty="0" err="1"/>
              <a:t>method</a:t>
            </a:r>
            <a:r>
              <a:rPr lang="ru-RU" altLang="ru-RU" sz="2400" b="1" dirty="0"/>
              <a:t> </a:t>
            </a:r>
            <a:r>
              <a:rPr lang="ru-RU" altLang="ru-RU" sz="2400" b="1" dirty="0" err="1"/>
              <a:t>of</a:t>
            </a:r>
            <a:r>
              <a:rPr lang="ru-RU" altLang="ru-RU" sz="2400" b="1" dirty="0"/>
              <a:t> "</a:t>
            </a:r>
            <a:r>
              <a:rPr lang="ru-RU" altLang="ru-RU" sz="2400" b="1" dirty="0" err="1"/>
              <a:t>nondestructive</a:t>
            </a:r>
            <a:r>
              <a:rPr lang="ru-RU" altLang="ru-RU" sz="2400" b="1" dirty="0"/>
              <a:t> </a:t>
            </a:r>
            <a:r>
              <a:rPr lang="ru-RU" altLang="ru-RU" sz="2400" b="1" dirty="0" err="1"/>
              <a:t>testing</a:t>
            </a:r>
            <a:r>
              <a:rPr lang="ru-RU" altLang="ru-RU" sz="2400" b="1" dirty="0"/>
              <a:t>", </a:t>
            </a:r>
            <a:r>
              <a:rPr lang="ru-RU" altLang="ru-RU" sz="2400" b="1" dirty="0" err="1"/>
              <a:t>and</a:t>
            </a:r>
            <a:r>
              <a:rPr lang="ru-RU" altLang="ru-RU" sz="2400" b="1" dirty="0"/>
              <a:t> </a:t>
            </a:r>
            <a:r>
              <a:rPr lang="ru-RU" altLang="ru-RU" sz="2400" b="1" dirty="0" err="1"/>
              <a:t>based</a:t>
            </a:r>
            <a:r>
              <a:rPr lang="ru-RU" altLang="ru-RU" sz="2400" b="1" dirty="0"/>
              <a:t> </a:t>
            </a:r>
            <a:r>
              <a:rPr lang="ru-RU" altLang="ru-RU" sz="2400" b="1" dirty="0" err="1"/>
              <a:t>on</a:t>
            </a:r>
            <a:r>
              <a:rPr lang="ru-RU" altLang="ru-RU" sz="2400" b="1" dirty="0"/>
              <a:t> </a:t>
            </a:r>
            <a:r>
              <a:rPr lang="ru-RU" altLang="ru-RU" sz="2400" b="1" dirty="0" err="1"/>
              <a:t>the</a:t>
            </a:r>
            <a:r>
              <a:rPr lang="ru-RU" altLang="ru-RU" sz="2400" b="1" dirty="0"/>
              <a:t> </a:t>
            </a:r>
            <a:r>
              <a:rPr lang="ru-RU" altLang="ru-RU" sz="2400" b="1" dirty="0" err="1"/>
              <a:t>ability</a:t>
            </a:r>
            <a:r>
              <a:rPr lang="ru-RU" altLang="ru-RU" sz="2400" b="1" dirty="0"/>
              <a:t> </a:t>
            </a:r>
            <a:r>
              <a:rPr lang="ru-RU" altLang="ru-RU" sz="2400" b="1" dirty="0" err="1"/>
              <a:t>of</a:t>
            </a:r>
            <a:r>
              <a:rPr lang="ru-RU" altLang="ru-RU" sz="2400" b="1" dirty="0"/>
              <a:t> </a:t>
            </a:r>
            <a:r>
              <a:rPr lang="ru-RU" altLang="ru-RU" sz="2400" b="1" dirty="0" err="1"/>
              <a:t>ultrasound</a:t>
            </a:r>
            <a:r>
              <a:rPr lang="ru-RU" altLang="ru-RU" sz="2400" b="1" dirty="0"/>
              <a:t> </a:t>
            </a:r>
            <a:r>
              <a:rPr lang="ru-RU" altLang="ru-RU" sz="2400" b="1" dirty="0" err="1"/>
              <a:t>reflected</a:t>
            </a:r>
            <a:r>
              <a:rPr lang="ru-RU" altLang="ru-RU" sz="2400" b="1" dirty="0"/>
              <a:t> </a:t>
            </a:r>
            <a:r>
              <a:rPr lang="ru-RU" altLang="ru-RU" sz="2400" b="1" dirty="0" err="1"/>
              <a:t>from</a:t>
            </a:r>
            <a:r>
              <a:rPr lang="ru-RU" altLang="ru-RU" sz="2400" b="1" dirty="0"/>
              <a:t> </a:t>
            </a:r>
            <a:r>
              <a:rPr lang="ru-RU" altLang="ru-RU" sz="2400" b="1" dirty="0" err="1"/>
              <a:t>the</a:t>
            </a:r>
            <a:r>
              <a:rPr lang="ru-RU" altLang="ru-RU" sz="2400" b="1" dirty="0"/>
              <a:t> </a:t>
            </a:r>
            <a:r>
              <a:rPr lang="ru-RU" altLang="ru-RU" sz="2400" b="1" dirty="0" err="1"/>
              <a:t>boundaries</a:t>
            </a:r>
            <a:r>
              <a:rPr lang="ru-RU" altLang="ru-RU" sz="2400" b="1" dirty="0"/>
              <a:t> </a:t>
            </a:r>
            <a:r>
              <a:rPr lang="ru-RU" altLang="ru-RU" sz="2400" b="1" dirty="0" err="1"/>
              <a:t>of</a:t>
            </a:r>
            <a:r>
              <a:rPr lang="ru-RU" altLang="ru-RU" sz="2400" b="1" dirty="0"/>
              <a:t> </a:t>
            </a:r>
            <a:r>
              <a:rPr lang="ru-RU" altLang="ru-RU" sz="2400" b="1" dirty="0" err="1"/>
              <a:t>media</a:t>
            </a:r>
            <a:r>
              <a:rPr lang="ru-RU" altLang="ru-RU" sz="2400" b="1" dirty="0"/>
              <a:t> </a:t>
            </a:r>
            <a:r>
              <a:rPr lang="ru-RU" altLang="ru-RU" sz="2400" b="1" dirty="0" err="1"/>
              <a:t>with</a:t>
            </a:r>
            <a:r>
              <a:rPr lang="ru-RU" altLang="ru-RU" sz="2400" b="1" dirty="0"/>
              <a:t> </a:t>
            </a:r>
            <a:r>
              <a:rPr lang="ru-RU" altLang="ru-RU" sz="2400" b="1" dirty="0" err="1"/>
              <a:t>different</a:t>
            </a:r>
            <a:r>
              <a:rPr lang="ru-RU" altLang="ru-RU" sz="2400" b="1" dirty="0"/>
              <a:t> </a:t>
            </a:r>
            <a:r>
              <a:rPr lang="ru-RU" altLang="ru-RU" sz="2400" b="1" dirty="0" err="1"/>
              <a:t>acoustic</a:t>
            </a:r>
            <a:r>
              <a:rPr lang="ru-RU" altLang="ru-RU" sz="2400" b="1" dirty="0"/>
              <a:t> </a:t>
            </a:r>
            <a:r>
              <a:rPr lang="ru-RU" altLang="ru-RU" sz="2400" b="1" dirty="0" err="1"/>
              <a:t>impedance</a:t>
            </a:r>
            <a:r>
              <a:rPr lang="ru-RU" altLang="ru-RU" sz="2400" dirty="0"/>
              <a:t> </a:t>
            </a:r>
          </a:p>
        </p:txBody>
      </p:sp>
      <p:sp>
        <p:nvSpPr>
          <p:cNvPr id="5" name="Прямоугольник 4"/>
          <p:cNvSpPr/>
          <p:nvPr/>
        </p:nvSpPr>
        <p:spPr>
          <a:xfrm>
            <a:off x="5149850" y="5943600"/>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effectLst>
              </a:rPr>
              <a:t>neurohirurg.umi.ru</a:t>
            </a:r>
            <a:endParaRPr lang="ru-RU" sz="28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a:srcRect/>
          <a:stretch>
            <a:fillRect/>
          </a:stretch>
        </p:blipFill>
        <p:spPr bwMode="auto">
          <a:xfrm>
            <a:off x="0" y="152400"/>
            <a:ext cx="4541838" cy="6629400"/>
          </a:xfrm>
          <a:prstGeom prst="rect">
            <a:avLst/>
          </a:prstGeom>
          <a:noFill/>
          <a:ln w="9525">
            <a:noFill/>
            <a:miter lim="800000"/>
            <a:headEnd/>
            <a:tailEnd/>
          </a:ln>
        </p:spPr>
      </p:pic>
      <p:pic>
        <p:nvPicPr>
          <p:cNvPr id="64515" name="Picture 3"/>
          <p:cNvPicPr>
            <a:picLocks noChangeAspect="1" noChangeArrowheads="1"/>
          </p:cNvPicPr>
          <p:nvPr/>
        </p:nvPicPr>
        <p:blipFill>
          <a:blip r:embed="rId3"/>
          <a:srcRect/>
          <a:stretch>
            <a:fillRect/>
          </a:stretch>
        </p:blipFill>
        <p:spPr bwMode="auto">
          <a:xfrm>
            <a:off x="4572000" y="152400"/>
            <a:ext cx="4572000" cy="6642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ChangeArrowheads="1"/>
          </p:cNvSpPr>
          <p:nvPr/>
        </p:nvSpPr>
        <p:spPr bwMode="auto">
          <a:xfrm>
            <a:off x="228600" y="455613"/>
            <a:ext cx="8915400" cy="2227262"/>
          </a:xfrm>
          <a:prstGeom prst="rect">
            <a:avLst/>
          </a:prstGeom>
          <a:noFill/>
          <a:ln w="9525">
            <a:noFill/>
            <a:miter lim="800000"/>
            <a:headEnd/>
            <a:tailEnd/>
          </a:ln>
        </p:spPr>
        <p:txBody>
          <a:bodyPr anchor="ctr">
            <a:spAutoFit/>
          </a:bodyPr>
          <a:lstStyle/>
          <a:p>
            <a:pPr eaLnBrk="0" hangingPunct="0"/>
            <a:r>
              <a:rPr lang="ru-RU" altLang="ru-RU" sz="2800" b="1">
                <a:solidFill>
                  <a:srgbClr val="FF0000"/>
                </a:solidFill>
              </a:rPr>
              <a:t>Electroencephalography</a:t>
            </a:r>
            <a:r>
              <a:rPr lang="ru-RU" altLang="ru-RU" sz="2800" b="1"/>
              <a:t> - a method for studying brain activity, which is based on recording the total activity of the cells (neurons). EEG is a recording of the difference between the oscillations of bioelectric potentials of the living brain</a:t>
            </a:r>
            <a:r>
              <a:rPr lang="ru-RU" altLang="ru-RU" sz="2800"/>
              <a:t> </a:t>
            </a:r>
          </a:p>
        </p:txBody>
      </p:sp>
      <p:pic>
        <p:nvPicPr>
          <p:cNvPr id="65538" name="Picture 5" descr="eeg00001"/>
          <p:cNvPicPr>
            <a:picLocks noChangeAspect="1" noChangeArrowheads="1"/>
          </p:cNvPicPr>
          <p:nvPr/>
        </p:nvPicPr>
        <p:blipFill>
          <a:blip r:embed="rId2"/>
          <a:srcRect/>
          <a:stretch>
            <a:fillRect/>
          </a:stretch>
        </p:blipFill>
        <p:spPr bwMode="auto">
          <a:xfrm>
            <a:off x="0" y="3203575"/>
            <a:ext cx="4876800" cy="3654425"/>
          </a:xfrm>
          <a:prstGeom prst="rect">
            <a:avLst/>
          </a:prstGeom>
          <a:noFill/>
          <a:ln w="9525">
            <a:noFill/>
            <a:miter lim="800000"/>
            <a:headEnd/>
            <a:tailEnd/>
          </a:ln>
        </p:spPr>
      </p:pic>
      <p:pic>
        <p:nvPicPr>
          <p:cNvPr id="65539" name="Picture 7" descr="ANd9GcQZlauorgbwqVHRuvrJU-qHxgf_w9VYvw4ofzAtHTOIPuA4fjyoEg">
            <a:hlinkClick r:id="rId3"/>
          </p:cNvPr>
          <p:cNvPicPr>
            <a:picLocks noChangeAspect="1" noChangeArrowheads="1"/>
          </p:cNvPicPr>
          <p:nvPr/>
        </p:nvPicPr>
        <p:blipFill>
          <a:blip r:embed="rId4"/>
          <a:srcRect/>
          <a:stretch>
            <a:fillRect/>
          </a:stretch>
        </p:blipFill>
        <p:spPr bwMode="auto">
          <a:xfrm>
            <a:off x="4876800" y="3190875"/>
            <a:ext cx="4267200" cy="3667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506" name="Picture 5" descr="ris176"/>
          <p:cNvPicPr>
            <a:picLocks noChangeAspect="1" noChangeArrowheads="1"/>
          </p:cNvPicPr>
          <p:nvPr/>
        </p:nvPicPr>
        <p:blipFill>
          <a:blip r:embed="rId2"/>
          <a:srcRect/>
          <a:stretch>
            <a:fillRect/>
          </a:stretch>
        </p:blipFill>
        <p:spPr bwMode="auto">
          <a:xfrm>
            <a:off x="0" y="0"/>
            <a:ext cx="9144000" cy="4937125"/>
          </a:xfrm>
          <a:prstGeom prst="rect">
            <a:avLst/>
          </a:prstGeom>
          <a:noFill/>
          <a:ln w="9525">
            <a:noFill/>
            <a:miter lim="800000"/>
            <a:headEnd/>
            <a:tailEnd/>
          </a:ln>
        </p:spPr>
      </p:pic>
      <p:sp>
        <p:nvSpPr>
          <p:cNvPr id="21507" name="Rectangle 6"/>
          <p:cNvSpPr>
            <a:spLocks noChangeArrowheads="1"/>
          </p:cNvSpPr>
          <p:nvPr/>
        </p:nvSpPr>
        <p:spPr bwMode="auto">
          <a:xfrm>
            <a:off x="0" y="4992688"/>
            <a:ext cx="9144000" cy="1766887"/>
          </a:xfrm>
          <a:prstGeom prst="rect">
            <a:avLst/>
          </a:prstGeom>
          <a:noFill/>
          <a:ln w="9525">
            <a:noFill/>
            <a:miter lim="800000"/>
            <a:headEnd/>
            <a:tailEnd/>
          </a:ln>
        </p:spPr>
        <p:txBody>
          <a:bodyPr anchor="ctr">
            <a:spAutoFit/>
          </a:bodyPr>
          <a:lstStyle/>
          <a:p>
            <a:pPr eaLnBrk="0" hangingPunct="0"/>
            <a:r>
              <a:rPr lang="en-US" altLang="ru-RU" sz="2200" b="1"/>
              <a:t>The Incas performed trepanation of the skull operations in approximately every third inhabitant of Cuzco. Of the 420 skulls found, there were 145 holes from prior operations. One skull has seven holes, which means that the patient was subjected to craniotomy seven times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3" descr="reclama"/>
          <p:cNvPicPr>
            <a:picLocks noChangeAspect="1" noChangeArrowheads="1"/>
          </p:cNvPicPr>
          <p:nvPr/>
        </p:nvPicPr>
        <p:blipFill>
          <a:blip r:embed="rId2"/>
          <a:srcRect/>
          <a:stretch>
            <a:fillRect/>
          </a:stretch>
        </p:blipFill>
        <p:spPr bwMode="auto">
          <a:xfrm>
            <a:off x="0" y="228600"/>
            <a:ext cx="4733925" cy="6324600"/>
          </a:xfrm>
          <a:prstGeom prst="rect">
            <a:avLst/>
          </a:prstGeom>
          <a:noFill/>
          <a:ln w="9525">
            <a:noFill/>
            <a:miter lim="800000"/>
            <a:headEnd/>
            <a:tailEnd/>
          </a:ln>
        </p:spPr>
      </p:pic>
      <p:sp>
        <p:nvSpPr>
          <p:cNvPr id="39939" name="Rectangle 4"/>
          <p:cNvSpPr>
            <a:spLocks noChangeArrowheads="1"/>
          </p:cNvSpPr>
          <p:nvPr/>
        </p:nvSpPr>
        <p:spPr bwMode="auto">
          <a:xfrm>
            <a:off x="4724400" y="555625"/>
            <a:ext cx="4419600" cy="5741988"/>
          </a:xfrm>
          <a:prstGeom prst="rect">
            <a:avLst/>
          </a:prstGeom>
          <a:noFill/>
          <a:ln w="9525">
            <a:noFill/>
            <a:miter lim="800000"/>
            <a:headEnd/>
            <a:tailEnd/>
          </a:ln>
        </p:spPr>
        <p:txBody>
          <a:bodyPr anchor="ctr">
            <a:spAutoFit/>
          </a:bodyPr>
          <a:lstStyle/>
          <a:p>
            <a:pPr marL="3175" indent="-3175">
              <a:lnSpc>
                <a:spcPct val="110000"/>
              </a:lnSpc>
              <a:defRPr/>
            </a:pP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major indications for EEG recordings in neurological practice are:</a:t>
            </a:r>
          </a:p>
          <a:p>
            <a:pPr marL="3175" indent="-3175">
              <a:buFontTx/>
              <a:buChar char="•"/>
              <a:defRPr/>
            </a:pPr>
            <a:r>
              <a:rPr lang="en-US" sz="2400" dirty="0"/>
              <a:t> suspicion of epilepsy in a new patient</a:t>
            </a:r>
          </a:p>
          <a:p>
            <a:pPr marL="3175" indent="-3175">
              <a:buFontTx/>
              <a:buChar char="•"/>
              <a:defRPr/>
            </a:pPr>
            <a:r>
              <a:rPr lang="en-US" sz="2400" dirty="0"/>
              <a:t> assessment of epilepsy in a patient with recurrent seizures</a:t>
            </a:r>
          </a:p>
          <a:p>
            <a:pPr marL="3175" indent="-3175">
              <a:buFontTx/>
              <a:buChar char="•"/>
              <a:defRPr/>
            </a:pPr>
            <a:r>
              <a:rPr lang="en-US" sz="2400" dirty="0"/>
              <a:t> assessment of the risk of epilepsy in a patient who has undergone intracranial surgery or following a severe head injury</a:t>
            </a:r>
          </a:p>
          <a:p>
            <a:pPr marL="3175" indent="-3175">
              <a:buFontTx/>
              <a:buChar char="•"/>
              <a:defRPr/>
            </a:pPr>
            <a:r>
              <a:rPr lang="en-US" sz="2400" dirty="0"/>
              <a:t> as an aid in the diagnosis of herpes simplex encephalitis and Creutzfeldt-Jakob disease</a:t>
            </a:r>
            <a:endParaRPr lang="ru-RU" sz="24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6803" name="Rectangle 3"/>
          <p:cNvSpPr>
            <a:spLocks noGrp="1" noChangeArrowheads="1"/>
          </p:cNvSpPr>
          <p:nvPr>
            <p:ph type="title"/>
          </p:nvPr>
        </p:nvSpPr>
        <p:spPr>
          <a:xfrm>
            <a:off x="457200" y="152400"/>
            <a:ext cx="6629400" cy="1066800"/>
          </a:xfrm>
        </p:spPr>
        <p:txBody>
          <a:bodyPr/>
          <a:lstStyle/>
          <a:p>
            <a:pPr>
              <a:defRPr/>
            </a:pPr>
            <a:r>
              <a:rPr lang="ru-RU" b="1" i="1" smtClean="0">
                <a:solidFill>
                  <a:srgbClr val="FF0000"/>
                </a:solidFill>
                <a:effectLst>
                  <a:outerShdw blurRad="38100" dist="38100" dir="2700000" algn="tl">
                    <a:srgbClr val="000000"/>
                  </a:outerShdw>
                </a:effectLst>
              </a:rPr>
              <a:t>Position the patient during the EEG</a:t>
            </a:r>
            <a:r>
              <a:rPr lang="ru-RU" smtClean="0"/>
              <a:t>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8610" name="Picture 2" descr="222"/>
          <p:cNvPicPr>
            <a:picLocks noChangeAspect="1" noChangeArrowheads="1"/>
          </p:cNvPicPr>
          <p:nvPr/>
        </p:nvPicPr>
        <p:blipFill>
          <a:blip r:embed="rId2"/>
          <a:srcRect/>
          <a:stretch>
            <a:fillRect/>
          </a:stretch>
        </p:blipFill>
        <p:spPr bwMode="auto">
          <a:xfrm>
            <a:off x="0" y="1371600"/>
            <a:ext cx="9144000" cy="5248275"/>
          </a:xfrm>
          <a:prstGeom prst="rect">
            <a:avLst/>
          </a:prstGeom>
          <a:noFill/>
          <a:ln w="9525">
            <a:noFill/>
            <a:miter lim="800000"/>
            <a:headEnd/>
            <a:tailEnd/>
          </a:ln>
        </p:spPr>
      </p:pic>
      <p:sp>
        <p:nvSpPr>
          <p:cNvPr id="111619" name="Rectangle 3"/>
          <p:cNvSpPr>
            <a:spLocks noChangeArrowheads="1"/>
          </p:cNvSpPr>
          <p:nvPr/>
        </p:nvSpPr>
        <p:spPr bwMode="auto">
          <a:xfrm>
            <a:off x="0" y="304800"/>
            <a:ext cx="9144000" cy="1046440"/>
          </a:xfrm>
          <a:prstGeom prst="rect">
            <a:avLst/>
          </a:prstGeom>
          <a:noFill/>
          <a:ln w="9525">
            <a:noFill/>
            <a:miter lim="800000"/>
            <a:headEnd/>
            <a:tailEnd/>
          </a:ln>
          <a:effectLst/>
        </p:spPr>
        <p:txBody>
          <a:bodyPr anchor="ctr">
            <a:spAutoFit/>
            <a:scene3d>
              <a:camera prst="orthographicFront"/>
              <a:lightRig rig="glow" dir="tl">
                <a:rot lat="0" lon="0" rev="5400000"/>
              </a:lightRig>
            </a:scene3d>
            <a:sp3d contourW="12700">
              <a:bevelT w="25400" h="25400"/>
              <a:contourClr>
                <a:schemeClr val="accent6">
                  <a:shade val="73000"/>
                </a:schemeClr>
              </a:contourClr>
            </a:sp3d>
          </a:bodyPr>
          <a:lstStyle/>
          <a:p>
            <a:pPr>
              <a:defRPr/>
            </a:pPr>
            <a:r>
              <a:rPr lang="en-US" sz="3600" b="1" dirty="0">
                <a:ln w="11430"/>
                <a:solidFill>
                  <a:srgbClr val="FF0000"/>
                </a:solidFill>
                <a:effectLst>
                  <a:outerShdw blurRad="80000" dist="40000" dir="5040000" algn="tl">
                    <a:srgbClr val="000000">
                      <a:alpha val="30000"/>
                    </a:srgbClr>
                  </a:outerShdw>
                </a:effectLst>
              </a:rPr>
              <a:t>ELECTROENCEPHALOGRAPHY (EEG)</a:t>
            </a:r>
            <a:endParaRPr lang="ru-RU" sz="3600" b="1" dirty="0">
              <a:ln w="11430"/>
              <a:solidFill>
                <a:srgbClr val="FF0000"/>
              </a:solidFill>
              <a:effectLst>
                <a:outerShdw blurRad="80000" dist="40000" dir="5040000" algn="tl">
                  <a:srgbClr val="000000">
                    <a:alpha val="30000"/>
                  </a:srgbClr>
                </a:outerShdw>
              </a:effectLst>
            </a:endParaRPr>
          </a:p>
          <a:p>
            <a:pPr>
              <a:defRPr/>
            </a:pPr>
            <a:r>
              <a:rPr lang="ru-RU" sz="2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r>
              <a:rPr lang="en-US" sz="2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records the spontaneous electrical activity of the brain</a:t>
            </a:r>
            <a:r>
              <a:rPr lang="ru-RU" sz="2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9634" name="Picture 5" descr="nerv8"/>
          <p:cNvPicPr>
            <a:picLocks noChangeAspect="1" noChangeArrowheads="1"/>
          </p:cNvPicPr>
          <p:nvPr/>
        </p:nvPicPr>
        <p:blipFill>
          <a:blip r:embed="rId2"/>
          <a:srcRect/>
          <a:stretch>
            <a:fillRect/>
          </a:stretch>
        </p:blipFill>
        <p:spPr bwMode="auto">
          <a:xfrm>
            <a:off x="4495800" y="0"/>
            <a:ext cx="4648200" cy="3486150"/>
          </a:xfrm>
          <a:prstGeom prst="rect">
            <a:avLst/>
          </a:prstGeom>
          <a:noFill/>
          <a:ln w="9525">
            <a:noFill/>
            <a:miter lim="800000"/>
            <a:headEnd/>
            <a:tailEnd/>
          </a:ln>
        </p:spPr>
      </p:pic>
      <p:pic>
        <p:nvPicPr>
          <p:cNvPr id="69635" name="Picture 7" descr="5537"/>
          <p:cNvPicPr>
            <a:picLocks noChangeAspect="1" noChangeArrowheads="1"/>
          </p:cNvPicPr>
          <p:nvPr/>
        </p:nvPicPr>
        <p:blipFill>
          <a:blip r:embed="rId3"/>
          <a:srcRect/>
          <a:stretch>
            <a:fillRect/>
          </a:stretch>
        </p:blipFill>
        <p:spPr bwMode="auto">
          <a:xfrm>
            <a:off x="4572000" y="3171825"/>
            <a:ext cx="4572000" cy="3686175"/>
          </a:xfrm>
          <a:prstGeom prst="rect">
            <a:avLst/>
          </a:prstGeom>
          <a:noFill/>
          <a:ln w="9525">
            <a:noFill/>
            <a:miter lim="800000"/>
            <a:headEnd/>
            <a:tailEnd/>
          </a:ln>
        </p:spPr>
      </p:pic>
      <p:sp>
        <p:nvSpPr>
          <p:cNvPr id="69636" name="Rectangle 11"/>
          <p:cNvSpPr>
            <a:spLocks noChangeArrowheads="1"/>
          </p:cNvSpPr>
          <p:nvPr/>
        </p:nvSpPr>
        <p:spPr bwMode="auto">
          <a:xfrm>
            <a:off x="0" y="3981450"/>
            <a:ext cx="4572000" cy="2539157"/>
          </a:xfrm>
          <a:prstGeom prst="rect">
            <a:avLst/>
          </a:prstGeom>
          <a:noFill/>
          <a:ln w="9525">
            <a:noFill/>
            <a:miter lim="800000"/>
            <a:headEnd/>
            <a:tailEnd/>
          </a:ln>
        </p:spPr>
        <p:txBody>
          <a:bodyPr anchor="ctr">
            <a:spAutoFit/>
          </a:bodyPr>
          <a:lstStyle/>
          <a:p>
            <a:pPr eaLnBrk="0" hangingPunct="0"/>
            <a:r>
              <a:rPr lang="ru-RU" altLang="ru-RU" sz="23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Electro</a:t>
            </a:r>
            <a:r>
              <a:rPr lang="en-US" altLang="ru-RU" sz="23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neuro</a:t>
            </a:r>
            <a:r>
              <a:rPr lang="ru-RU" altLang="ru-RU" sz="23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myography</a:t>
            </a:r>
            <a:r>
              <a:rPr lang="ru-RU" altLang="ru-RU"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en-US" altLang="ru-RU"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eaLnBrk="0" hangingPunct="0"/>
            <a:endParaRPr lang="en-US" altLang="ru-RU" sz="1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eaLnBrk="0" hangingPunct="0"/>
            <a:r>
              <a:rPr lang="ru-RU" altLang="ru-RU" sz="2400" b="1" dirty="0" smtClean="0">
                <a:solidFill>
                  <a:srgbClr val="FF0000"/>
                </a:solidFill>
              </a:rPr>
              <a:t>(</a:t>
            </a:r>
            <a:r>
              <a:rPr lang="ru-RU" altLang="ru-RU" sz="2400" b="1" dirty="0">
                <a:solidFill>
                  <a:srgbClr val="FF0000"/>
                </a:solidFill>
              </a:rPr>
              <a:t>EMG)</a:t>
            </a:r>
            <a:r>
              <a:rPr lang="ru-RU" altLang="ru-RU" sz="2400" b="1" dirty="0"/>
              <a:t> </a:t>
            </a:r>
            <a:r>
              <a:rPr lang="ru-RU" altLang="ru-RU" sz="2400" b="1" dirty="0">
                <a:solidFill>
                  <a:srgbClr val="7030A0"/>
                </a:solidFill>
              </a:rPr>
              <a:t>- </a:t>
            </a:r>
            <a:r>
              <a:rPr lang="ru-RU" altLang="ru-RU" sz="2400" b="1" dirty="0" err="1">
                <a:solidFill>
                  <a:srgbClr val="7030A0"/>
                </a:solidFill>
              </a:rPr>
              <a:t>a</a:t>
            </a:r>
            <a:r>
              <a:rPr lang="ru-RU" altLang="ru-RU" sz="2400" b="1" dirty="0">
                <a:solidFill>
                  <a:srgbClr val="7030A0"/>
                </a:solidFill>
              </a:rPr>
              <a:t> </a:t>
            </a:r>
            <a:r>
              <a:rPr lang="ru-RU" altLang="ru-RU" sz="2400" b="1" dirty="0" err="1">
                <a:solidFill>
                  <a:srgbClr val="7030A0"/>
                </a:solidFill>
              </a:rPr>
              <a:t>hardware</a:t>
            </a:r>
            <a:r>
              <a:rPr lang="ru-RU" altLang="ru-RU" sz="2400" b="1" dirty="0">
                <a:solidFill>
                  <a:srgbClr val="7030A0"/>
                </a:solidFill>
              </a:rPr>
              <a:t> </a:t>
            </a:r>
            <a:r>
              <a:rPr lang="ru-RU" altLang="ru-RU" sz="2400" b="1" dirty="0" err="1">
                <a:solidFill>
                  <a:srgbClr val="7030A0"/>
                </a:solidFill>
              </a:rPr>
              <a:t>method</a:t>
            </a:r>
            <a:r>
              <a:rPr lang="ru-RU" altLang="ru-RU" sz="2400" b="1" dirty="0">
                <a:solidFill>
                  <a:srgbClr val="7030A0"/>
                </a:solidFill>
              </a:rPr>
              <a:t> </a:t>
            </a:r>
            <a:r>
              <a:rPr lang="ru-RU" altLang="ru-RU" sz="2400" b="1" dirty="0" err="1">
                <a:solidFill>
                  <a:srgbClr val="7030A0"/>
                </a:solidFill>
              </a:rPr>
              <a:t>of</a:t>
            </a:r>
            <a:r>
              <a:rPr lang="ru-RU" altLang="ru-RU" sz="2400" b="1" dirty="0">
                <a:solidFill>
                  <a:srgbClr val="7030A0"/>
                </a:solidFill>
              </a:rPr>
              <a:t> </a:t>
            </a:r>
            <a:r>
              <a:rPr lang="ru-RU" altLang="ru-RU" sz="2400" b="1" dirty="0" err="1">
                <a:solidFill>
                  <a:srgbClr val="7030A0"/>
                </a:solidFill>
              </a:rPr>
              <a:t>research</a:t>
            </a:r>
            <a:r>
              <a:rPr lang="ru-RU" altLang="ru-RU" sz="2400" b="1" dirty="0">
                <a:solidFill>
                  <a:srgbClr val="7030A0"/>
                </a:solidFill>
              </a:rPr>
              <a:t>, </a:t>
            </a:r>
            <a:r>
              <a:rPr lang="ru-RU" altLang="ru-RU" sz="2400" b="1" dirty="0" err="1">
                <a:solidFill>
                  <a:srgbClr val="7030A0"/>
                </a:solidFill>
              </a:rPr>
              <a:t>which</a:t>
            </a:r>
            <a:r>
              <a:rPr lang="ru-RU" altLang="ru-RU" sz="2400" b="1" dirty="0">
                <a:solidFill>
                  <a:srgbClr val="7030A0"/>
                </a:solidFill>
              </a:rPr>
              <a:t> </a:t>
            </a:r>
            <a:r>
              <a:rPr lang="ru-RU" altLang="ru-RU" sz="2400" b="1" dirty="0" err="1">
                <a:solidFill>
                  <a:srgbClr val="7030A0"/>
                </a:solidFill>
              </a:rPr>
              <a:t>is</a:t>
            </a:r>
            <a:r>
              <a:rPr lang="ru-RU" altLang="ru-RU" sz="2400" b="1" dirty="0">
                <a:solidFill>
                  <a:srgbClr val="7030A0"/>
                </a:solidFill>
              </a:rPr>
              <a:t> </a:t>
            </a:r>
            <a:r>
              <a:rPr lang="ru-RU" altLang="ru-RU" sz="2400" b="1" dirty="0" err="1">
                <a:solidFill>
                  <a:srgbClr val="7030A0"/>
                </a:solidFill>
              </a:rPr>
              <a:t>determined</a:t>
            </a:r>
            <a:r>
              <a:rPr lang="ru-RU" altLang="ru-RU" sz="2400" b="1" dirty="0">
                <a:solidFill>
                  <a:srgbClr val="7030A0"/>
                </a:solidFill>
              </a:rPr>
              <a:t> </a:t>
            </a:r>
            <a:r>
              <a:rPr lang="ru-RU" altLang="ru-RU" sz="2400" b="1" dirty="0" err="1">
                <a:solidFill>
                  <a:srgbClr val="7030A0"/>
                </a:solidFill>
              </a:rPr>
              <a:t>by</a:t>
            </a:r>
            <a:r>
              <a:rPr lang="ru-RU" altLang="ru-RU" sz="2400" b="1" dirty="0">
                <a:solidFill>
                  <a:srgbClr val="7030A0"/>
                </a:solidFill>
              </a:rPr>
              <a:t> </a:t>
            </a:r>
            <a:r>
              <a:rPr lang="ru-RU" altLang="ru-RU" sz="2400" b="1" dirty="0" err="1">
                <a:solidFill>
                  <a:srgbClr val="7030A0"/>
                </a:solidFill>
              </a:rPr>
              <a:t>the</a:t>
            </a:r>
            <a:r>
              <a:rPr lang="ru-RU" altLang="ru-RU" sz="2400" b="1" dirty="0">
                <a:solidFill>
                  <a:srgbClr val="7030A0"/>
                </a:solidFill>
              </a:rPr>
              <a:t> </a:t>
            </a:r>
            <a:r>
              <a:rPr lang="ru-RU" altLang="ru-RU" sz="2400" b="1" dirty="0" err="1">
                <a:solidFill>
                  <a:srgbClr val="7030A0"/>
                </a:solidFill>
              </a:rPr>
              <a:t>degree</a:t>
            </a:r>
            <a:r>
              <a:rPr lang="ru-RU" altLang="ru-RU" sz="2400" b="1" dirty="0">
                <a:solidFill>
                  <a:srgbClr val="7030A0"/>
                </a:solidFill>
              </a:rPr>
              <a:t> </a:t>
            </a:r>
            <a:r>
              <a:rPr lang="ru-RU" altLang="ru-RU" sz="2400" b="1" dirty="0" err="1">
                <a:solidFill>
                  <a:srgbClr val="7030A0"/>
                </a:solidFill>
              </a:rPr>
              <a:t>of</a:t>
            </a:r>
            <a:r>
              <a:rPr lang="ru-RU" altLang="ru-RU" sz="2400" b="1" dirty="0">
                <a:solidFill>
                  <a:srgbClr val="7030A0"/>
                </a:solidFill>
              </a:rPr>
              <a:t> </a:t>
            </a:r>
            <a:r>
              <a:rPr lang="ru-RU" altLang="ru-RU" sz="2400" b="1" dirty="0" err="1">
                <a:solidFill>
                  <a:srgbClr val="7030A0"/>
                </a:solidFill>
              </a:rPr>
              <a:t>electrical</a:t>
            </a:r>
            <a:r>
              <a:rPr lang="ru-RU" altLang="ru-RU" sz="2400" b="1" dirty="0">
                <a:solidFill>
                  <a:srgbClr val="7030A0"/>
                </a:solidFill>
              </a:rPr>
              <a:t> </a:t>
            </a:r>
            <a:r>
              <a:rPr lang="ru-RU" altLang="ru-RU" sz="2400" b="1" dirty="0" err="1">
                <a:solidFill>
                  <a:srgbClr val="7030A0"/>
                </a:solidFill>
              </a:rPr>
              <a:t>activity</a:t>
            </a:r>
            <a:r>
              <a:rPr lang="ru-RU" altLang="ru-RU" sz="2400" b="1" dirty="0">
                <a:solidFill>
                  <a:srgbClr val="7030A0"/>
                </a:solidFill>
              </a:rPr>
              <a:t> </a:t>
            </a:r>
            <a:r>
              <a:rPr lang="ru-RU" altLang="ru-RU" sz="2400" b="1" dirty="0" err="1">
                <a:solidFill>
                  <a:srgbClr val="7030A0"/>
                </a:solidFill>
              </a:rPr>
              <a:t>in</a:t>
            </a:r>
            <a:r>
              <a:rPr lang="ru-RU" altLang="ru-RU" sz="2400" b="1" dirty="0">
                <a:solidFill>
                  <a:srgbClr val="7030A0"/>
                </a:solidFill>
              </a:rPr>
              <a:t> </a:t>
            </a:r>
            <a:r>
              <a:rPr lang="ru-RU" altLang="ru-RU" sz="2400" b="1" dirty="0" err="1">
                <a:solidFill>
                  <a:srgbClr val="7030A0"/>
                </a:solidFill>
              </a:rPr>
              <a:t>muscles</a:t>
            </a:r>
            <a:r>
              <a:rPr lang="ru-RU" altLang="ru-RU" sz="2400" b="1" dirty="0">
                <a:solidFill>
                  <a:srgbClr val="7030A0"/>
                </a:solidFill>
              </a:rPr>
              <a:t> </a:t>
            </a:r>
            <a:r>
              <a:rPr lang="ru-RU" altLang="ru-RU" sz="2400" b="1" dirty="0" err="1">
                <a:solidFill>
                  <a:srgbClr val="7030A0"/>
                </a:solidFill>
              </a:rPr>
              <a:t>and</a:t>
            </a:r>
            <a:r>
              <a:rPr lang="ru-RU" altLang="ru-RU" sz="2400" b="1" dirty="0">
                <a:solidFill>
                  <a:srgbClr val="7030A0"/>
                </a:solidFill>
              </a:rPr>
              <a:t> </a:t>
            </a:r>
            <a:r>
              <a:rPr lang="ru-RU" altLang="ru-RU" sz="2400" b="1" dirty="0" err="1">
                <a:solidFill>
                  <a:srgbClr val="7030A0"/>
                </a:solidFill>
              </a:rPr>
              <a:t>nerve</a:t>
            </a:r>
            <a:r>
              <a:rPr lang="ru-RU" altLang="ru-RU" sz="2400" b="1" dirty="0">
                <a:solidFill>
                  <a:srgbClr val="7030A0"/>
                </a:solidFill>
              </a:rPr>
              <a:t> </a:t>
            </a:r>
            <a:r>
              <a:rPr lang="ru-RU" altLang="ru-RU" sz="2400" b="1" dirty="0" err="1">
                <a:solidFill>
                  <a:srgbClr val="7030A0"/>
                </a:solidFill>
              </a:rPr>
              <a:t>conduction</a:t>
            </a:r>
            <a:r>
              <a:rPr lang="ru-RU" altLang="ru-RU" sz="2400" dirty="0">
                <a:solidFill>
                  <a:srgbClr val="7030A0"/>
                </a:solidFill>
              </a:rPr>
              <a:t> </a:t>
            </a:r>
          </a:p>
        </p:txBody>
      </p:sp>
      <p:pic>
        <p:nvPicPr>
          <p:cNvPr id="69637" name="Picture 6"/>
          <p:cNvPicPr>
            <a:picLocks noChangeAspect="1" noChangeArrowheads="1"/>
          </p:cNvPicPr>
          <p:nvPr/>
        </p:nvPicPr>
        <p:blipFill>
          <a:blip r:embed="rId4"/>
          <a:srcRect/>
          <a:stretch>
            <a:fillRect/>
          </a:stretch>
        </p:blipFill>
        <p:spPr bwMode="auto">
          <a:xfrm>
            <a:off x="0" y="0"/>
            <a:ext cx="4495800" cy="4027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0658" name="Picture 3"/>
          <p:cNvPicPr>
            <a:picLocks noChangeAspect="1" noChangeArrowheads="1"/>
          </p:cNvPicPr>
          <p:nvPr/>
        </p:nvPicPr>
        <p:blipFill>
          <a:blip r:embed="rId2"/>
          <a:srcRect/>
          <a:stretch>
            <a:fillRect/>
          </a:stretch>
        </p:blipFill>
        <p:spPr bwMode="auto">
          <a:xfrm>
            <a:off x="4191000" y="1219200"/>
            <a:ext cx="4953000" cy="4953000"/>
          </a:xfrm>
          <a:prstGeom prst="rect">
            <a:avLst/>
          </a:prstGeom>
          <a:noFill/>
          <a:ln w="9525">
            <a:noFill/>
            <a:miter lim="800000"/>
            <a:headEnd/>
            <a:tailEnd/>
          </a:ln>
        </p:spPr>
      </p:pic>
      <p:sp>
        <p:nvSpPr>
          <p:cNvPr id="112642" name="Rectangle 2"/>
          <p:cNvSpPr>
            <a:spLocks noGrp="1" noChangeArrowheads="1"/>
          </p:cNvSpPr>
          <p:nvPr>
            <p:ph type="body" idx="1"/>
          </p:nvPr>
        </p:nvSpPr>
        <p:spPr>
          <a:xfrm>
            <a:off x="0" y="152400"/>
            <a:ext cx="6629400" cy="6553200"/>
          </a:xfrm>
        </p:spPr>
        <p:txBody>
          <a:bodyPr/>
          <a:lstStyle/>
          <a:p>
            <a:pPr marL="180975" indent="-1588">
              <a:lnSpc>
                <a:spcPct val="80000"/>
              </a:lnSpc>
              <a:buFontTx/>
              <a:buNone/>
              <a:defRPr/>
            </a:pPr>
            <a:r>
              <a:rPr lang="ru-RU"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EMG </a:t>
            </a:r>
            <a:r>
              <a:rPr lang="ru-RU" sz="23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can</a:t>
            </a:r>
            <a:r>
              <a:rPr lang="ru-RU"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3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help</a:t>
            </a:r>
            <a:r>
              <a:rPr lang="ru-RU"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3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diagnose</a:t>
            </a:r>
            <a:r>
              <a:rPr lang="ru-RU"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3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many</a:t>
            </a:r>
            <a:r>
              <a:rPr lang="ru-RU"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3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muscle</a:t>
            </a:r>
            <a:r>
              <a:rPr lang="ru-RU"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3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and</a:t>
            </a:r>
            <a:r>
              <a:rPr lang="ru-RU"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3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nerve</a:t>
            </a:r>
            <a:r>
              <a:rPr lang="ru-RU"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3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disorders</a:t>
            </a:r>
            <a:r>
              <a:rPr lang="ru-RU"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en-US"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3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including</a:t>
            </a:r>
            <a:r>
              <a:rPr lang="ru-RU"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en-US" sz="2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180975" indent="-1588">
              <a:lnSpc>
                <a:spcPct val="80000"/>
              </a:lnSpc>
              <a:buFontTx/>
              <a:buNone/>
              <a:defRPr/>
            </a:pPr>
            <a:endParaRPr lang="en-US" sz="2300" b="1" cap="all" dirty="0" smtClean="0">
              <a:ln w="9000" cmpd="sng">
                <a:solidFill>
                  <a:schemeClr val="accent4">
                    <a:shade val="50000"/>
                    <a:satMod val="120000"/>
                  </a:schemeClr>
                </a:solidFill>
                <a:prstDash val="solid"/>
              </a:ln>
              <a:solidFill>
                <a:schemeClr val="tx1">
                  <a:lumMod val="65000"/>
                  <a:lumOff val="35000"/>
                </a:schemeClr>
              </a:solidFill>
              <a:effectLst>
                <a:reflection blurRad="12700" stA="28000" endPos="45000" dist="1000" dir="5400000" sy="-100000" algn="bl" rotWithShape="0"/>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muscular</a:t>
            </a:r>
            <a:r>
              <a:rPr lang="ru-RU" sz="2400" b="1" dirty="0" smtClean="0">
                <a:solidFill>
                  <a:srgbClr val="003399"/>
                </a:solidFill>
                <a:effectLst>
                  <a:outerShdw blurRad="38100" dist="38100" dir="2700000" algn="tl">
                    <a:srgbClr val="C0C0C0"/>
                  </a:outerShdw>
                </a:effectLst>
              </a:rPr>
              <a:t> </a:t>
            </a:r>
            <a:r>
              <a:rPr lang="ru-RU" sz="2400" b="1" dirty="0" err="1" smtClean="0">
                <a:solidFill>
                  <a:srgbClr val="003399"/>
                </a:solidFill>
                <a:effectLst>
                  <a:outerShdw blurRad="38100" dist="38100" dir="2700000" algn="tl">
                    <a:srgbClr val="C0C0C0"/>
                  </a:outerShdw>
                </a:effectLst>
              </a:rPr>
              <a:t>dystrophy</a:t>
            </a:r>
            <a:endParaRPr lang="ru-RU"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congenital</a:t>
            </a:r>
            <a:r>
              <a:rPr lang="ru-RU" sz="2400" b="1" dirty="0" smtClean="0">
                <a:solidFill>
                  <a:srgbClr val="003399"/>
                </a:solidFill>
                <a:effectLst>
                  <a:outerShdw blurRad="38100" dist="38100" dir="2700000" algn="tl">
                    <a:srgbClr val="C0C0C0"/>
                  </a:outerShdw>
                </a:effectLst>
              </a:rPr>
              <a:t> </a:t>
            </a:r>
            <a:r>
              <a:rPr lang="ru-RU" sz="2400" b="1" dirty="0" err="1" smtClean="0">
                <a:solidFill>
                  <a:srgbClr val="003399"/>
                </a:solidFill>
                <a:effectLst>
                  <a:outerShdw blurRad="38100" dist="38100" dir="2700000" algn="tl">
                    <a:srgbClr val="C0C0C0"/>
                  </a:outerShdw>
                </a:effectLst>
              </a:rPr>
              <a:t>myopathies</a:t>
            </a:r>
            <a:endParaRPr lang="ru-RU"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mitochondrial</a:t>
            </a:r>
            <a:r>
              <a:rPr lang="ru-RU" sz="2400" b="1" dirty="0" smtClean="0">
                <a:solidFill>
                  <a:srgbClr val="003399"/>
                </a:solidFill>
                <a:effectLst>
                  <a:outerShdw blurRad="38100" dist="38100" dir="2700000" algn="tl">
                    <a:srgbClr val="C0C0C0"/>
                  </a:outerShdw>
                </a:effectLst>
              </a:rPr>
              <a:t> </a:t>
            </a:r>
            <a:r>
              <a:rPr lang="ru-RU" sz="2400" b="1" dirty="0" err="1" smtClean="0">
                <a:solidFill>
                  <a:srgbClr val="003399"/>
                </a:solidFill>
                <a:effectLst>
                  <a:outerShdw blurRad="38100" dist="38100" dir="2700000" algn="tl">
                    <a:srgbClr val="C0C0C0"/>
                  </a:outerShdw>
                </a:effectLst>
              </a:rPr>
              <a:t>myopathies</a:t>
            </a:r>
            <a:endParaRPr lang="ru-RU"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metabolic</a:t>
            </a:r>
            <a:r>
              <a:rPr lang="ru-RU" sz="2400" b="1" dirty="0" smtClean="0">
                <a:solidFill>
                  <a:srgbClr val="003399"/>
                </a:solidFill>
                <a:effectLst>
                  <a:outerShdw blurRad="38100" dist="38100" dir="2700000" algn="tl">
                    <a:srgbClr val="C0C0C0"/>
                  </a:outerShdw>
                </a:effectLst>
              </a:rPr>
              <a:t> </a:t>
            </a:r>
            <a:r>
              <a:rPr lang="ru-RU" sz="2400" b="1" dirty="0" err="1" smtClean="0">
                <a:solidFill>
                  <a:srgbClr val="003399"/>
                </a:solidFill>
                <a:effectLst>
                  <a:outerShdw blurRad="38100" dist="38100" dir="2700000" algn="tl">
                    <a:srgbClr val="C0C0C0"/>
                  </a:outerShdw>
                </a:effectLst>
              </a:rPr>
              <a:t>myopathies</a:t>
            </a:r>
            <a:endParaRPr lang="ru-RU"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myotonias</a:t>
            </a:r>
            <a:endParaRPr lang="ru-RU"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peripheral</a:t>
            </a:r>
            <a:r>
              <a:rPr lang="ru-RU" sz="2400" b="1" dirty="0" smtClean="0">
                <a:solidFill>
                  <a:srgbClr val="003399"/>
                </a:solidFill>
                <a:effectLst>
                  <a:outerShdw blurRad="38100" dist="38100" dir="2700000" algn="tl">
                    <a:srgbClr val="C0C0C0"/>
                  </a:outerShdw>
                </a:effectLst>
              </a:rPr>
              <a:t> </a:t>
            </a:r>
            <a:r>
              <a:rPr lang="ru-RU" sz="2400" b="1" dirty="0" err="1" smtClean="0">
                <a:solidFill>
                  <a:srgbClr val="003399"/>
                </a:solidFill>
                <a:effectLst>
                  <a:outerShdw blurRad="38100" dist="38100" dir="2700000" algn="tl">
                    <a:srgbClr val="C0C0C0"/>
                  </a:outerShdw>
                </a:effectLst>
              </a:rPr>
              <a:t>neuropathies</a:t>
            </a:r>
            <a:endParaRPr lang="ru-RU"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radiculopathies</a:t>
            </a:r>
            <a:endParaRPr lang="ru-RU"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nerve</a:t>
            </a:r>
            <a:r>
              <a:rPr lang="ru-RU" sz="2400" b="1" dirty="0" smtClean="0">
                <a:solidFill>
                  <a:srgbClr val="003399"/>
                </a:solidFill>
                <a:effectLst>
                  <a:outerShdw blurRad="38100" dist="38100" dir="2700000" algn="tl">
                    <a:srgbClr val="C0C0C0"/>
                  </a:outerShdw>
                </a:effectLst>
              </a:rPr>
              <a:t> </a:t>
            </a:r>
            <a:r>
              <a:rPr lang="ru-RU" sz="2400" b="1" dirty="0" err="1" smtClean="0">
                <a:solidFill>
                  <a:srgbClr val="003399"/>
                </a:solidFill>
                <a:effectLst>
                  <a:outerShdw blurRad="38100" dist="38100" dir="2700000" algn="tl">
                    <a:srgbClr val="C0C0C0"/>
                  </a:outerShdw>
                </a:effectLst>
              </a:rPr>
              <a:t>lesions</a:t>
            </a:r>
            <a:endParaRPr lang="ru-RU"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amyotrophic</a:t>
            </a:r>
            <a:r>
              <a:rPr lang="ru-RU" sz="2400" b="1" dirty="0" smtClean="0">
                <a:solidFill>
                  <a:srgbClr val="003399"/>
                </a:solidFill>
                <a:effectLst>
                  <a:outerShdw blurRad="38100" dist="38100" dir="2700000" algn="tl">
                    <a:srgbClr val="C0C0C0"/>
                  </a:outerShdw>
                </a:effectLst>
              </a:rPr>
              <a:t> </a:t>
            </a:r>
            <a:r>
              <a:rPr lang="ru-RU" sz="2400" b="1" dirty="0" err="1" smtClean="0">
                <a:solidFill>
                  <a:srgbClr val="003399"/>
                </a:solidFill>
                <a:effectLst>
                  <a:outerShdw blurRad="38100" dist="38100" dir="2700000" algn="tl">
                    <a:srgbClr val="C0C0C0"/>
                  </a:outerShdw>
                </a:effectLst>
              </a:rPr>
              <a:t>lateral</a:t>
            </a:r>
            <a:r>
              <a:rPr lang="ru-RU" sz="2400" b="1" dirty="0" smtClean="0">
                <a:solidFill>
                  <a:srgbClr val="003399"/>
                </a:solidFill>
                <a:effectLst>
                  <a:outerShdw blurRad="38100" dist="38100" dir="2700000" algn="tl">
                    <a:srgbClr val="C0C0C0"/>
                  </a:outerShdw>
                </a:effectLst>
              </a:rPr>
              <a:t> </a:t>
            </a:r>
            <a:r>
              <a:rPr lang="ru-RU" sz="2400" b="1" dirty="0" err="1" smtClean="0">
                <a:solidFill>
                  <a:srgbClr val="003399"/>
                </a:solidFill>
                <a:effectLst>
                  <a:outerShdw blurRad="38100" dist="38100" dir="2700000" algn="tl">
                    <a:srgbClr val="C0C0C0"/>
                  </a:outerShdw>
                </a:effectLst>
              </a:rPr>
              <a:t>sclerosis</a:t>
            </a:r>
            <a:endParaRPr lang="ru-RU"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polio</a:t>
            </a:r>
            <a:endParaRPr lang="ru-RU"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spinal</a:t>
            </a:r>
            <a:r>
              <a:rPr lang="ru-RU" sz="2400" b="1" dirty="0" smtClean="0">
                <a:solidFill>
                  <a:srgbClr val="003399"/>
                </a:solidFill>
                <a:effectLst>
                  <a:outerShdw blurRad="38100" dist="38100" dir="2700000" algn="tl">
                    <a:srgbClr val="C0C0C0"/>
                  </a:outerShdw>
                </a:effectLst>
              </a:rPr>
              <a:t> </a:t>
            </a:r>
            <a:r>
              <a:rPr lang="ru-RU" sz="2400" b="1" dirty="0" err="1" smtClean="0">
                <a:solidFill>
                  <a:srgbClr val="003399"/>
                </a:solidFill>
                <a:effectLst>
                  <a:outerShdw blurRad="38100" dist="38100" dir="2700000" algn="tl">
                    <a:srgbClr val="C0C0C0"/>
                  </a:outerShdw>
                </a:effectLst>
              </a:rPr>
              <a:t>muscular</a:t>
            </a:r>
            <a:r>
              <a:rPr lang="ru-RU" sz="2400" b="1" dirty="0" smtClean="0">
                <a:solidFill>
                  <a:srgbClr val="003399"/>
                </a:solidFill>
                <a:effectLst>
                  <a:outerShdw blurRad="38100" dist="38100" dir="2700000" algn="tl">
                    <a:srgbClr val="C0C0C0"/>
                  </a:outerShdw>
                </a:effectLst>
              </a:rPr>
              <a:t> </a:t>
            </a:r>
            <a:r>
              <a:rPr lang="ru-RU" sz="2400" b="1" dirty="0" err="1" smtClean="0">
                <a:solidFill>
                  <a:srgbClr val="003399"/>
                </a:solidFill>
                <a:effectLst>
                  <a:outerShdw blurRad="38100" dist="38100" dir="2700000" algn="tl">
                    <a:srgbClr val="C0C0C0"/>
                  </a:outerShdw>
                </a:effectLst>
              </a:rPr>
              <a:t>atrophy</a:t>
            </a:r>
            <a:endParaRPr lang="en-US"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Guillain-Barr</a:t>
            </a:r>
            <a:r>
              <a:rPr lang="en-US" sz="2400" b="1" dirty="0" smtClean="0">
                <a:solidFill>
                  <a:srgbClr val="003399"/>
                </a:solidFill>
                <a:effectLst>
                  <a:outerShdw blurRad="38100" dist="38100" dir="2700000" algn="tl">
                    <a:srgbClr val="C0C0C0"/>
                  </a:outerShdw>
                </a:effectLst>
              </a:rPr>
              <a:t>e</a:t>
            </a:r>
            <a:r>
              <a:rPr lang="ru-RU" sz="2400" b="1" dirty="0" smtClean="0">
                <a:solidFill>
                  <a:srgbClr val="003399"/>
                </a:solidFill>
                <a:effectLst>
                  <a:outerShdw blurRad="38100" dist="38100" dir="2700000" algn="tl">
                    <a:srgbClr val="C0C0C0"/>
                  </a:outerShdw>
                </a:effectLst>
              </a:rPr>
              <a:t> </a:t>
            </a:r>
            <a:r>
              <a:rPr lang="ru-RU" sz="2400" b="1" dirty="0" err="1" smtClean="0">
                <a:solidFill>
                  <a:srgbClr val="003399"/>
                </a:solidFill>
                <a:effectLst>
                  <a:outerShdw blurRad="38100" dist="38100" dir="2700000" algn="tl">
                    <a:srgbClr val="C0C0C0"/>
                  </a:outerShdw>
                </a:effectLst>
              </a:rPr>
              <a:t>syndrome</a:t>
            </a:r>
            <a:endParaRPr lang="en-US"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ataxias</a:t>
            </a:r>
            <a:endParaRPr lang="ru-RU"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myasthenias</a:t>
            </a:r>
            <a:endParaRPr lang="ru-RU" sz="2400" b="1" dirty="0" smtClean="0">
              <a:solidFill>
                <a:srgbClr val="003399"/>
              </a:solidFill>
              <a:effectLst>
                <a:outerShdw blurRad="38100" dist="38100" dir="2700000" algn="tl">
                  <a:srgbClr val="C0C0C0"/>
                </a:outerShdw>
              </a:effectLst>
            </a:endParaRPr>
          </a:p>
          <a:p>
            <a:pPr marL="180975" indent="-1588">
              <a:lnSpc>
                <a:spcPct val="80000"/>
              </a:lnSpc>
              <a:defRPr/>
            </a:pPr>
            <a:r>
              <a:rPr lang="ru-RU" sz="2400" b="1" dirty="0" err="1" smtClean="0">
                <a:solidFill>
                  <a:srgbClr val="003399"/>
                </a:solidFill>
                <a:effectLst>
                  <a:outerShdw blurRad="38100" dist="38100" dir="2700000" algn="tl">
                    <a:srgbClr val="C0C0C0"/>
                  </a:outerShdw>
                </a:effectLst>
              </a:rPr>
              <a:t>inflammatory</a:t>
            </a:r>
            <a:r>
              <a:rPr lang="ru-RU" sz="2400" b="1" dirty="0" smtClean="0">
                <a:solidFill>
                  <a:srgbClr val="003399"/>
                </a:solidFill>
                <a:effectLst>
                  <a:outerShdw blurRad="38100" dist="38100" dir="2700000" algn="tl">
                    <a:srgbClr val="C0C0C0"/>
                  </a:outerShdw>
                </a:effectLst>
              </a:rPr>
              <a:t> </a:t>
            </a:r>
            <a:r>
              <a:rPr lang="ru-RU" sz="2400" b="1" dirty="0" err="1" smtClean="0">
                <a:solidFill>
                  <a:srgbClr val="003399"/>
                </a:solidFill>
                <a:effectLst>
                  <a:outerShdw blurRad="38100" dist="38100" dir="2700000" algn="tl">
                    <a:srgbClr val="C0C0C0"/>
                  </a:outerShdw>
                </a:effectLst>
              </a:rPr>
              <a:t>myopathies</a:t>
            </a:r>
            <a:endParaRPr lang="ru-RU" sz="2400" b="1" dirty="0" smtClean="0">
              <a:solidFill>
                <a:srgbClr val="003399"/>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5780" name="Rectangle 4"/>
          <p:cNvSpPr>
            <a:spLocks noChangeArrowheads="1"/>
          </p:cNvSpPr>
          <p:nvPr/>
        </p:nvSpPr>
        <p:spPr bwMode="auto">
          <a:xfrm>
            <a:off x="2514600" y="152400"/>
            <a:ext cx="6629400" cy="914400"/>
          </a:xfrm>
          <a:prstGeom prst="rect">
            <a:avLst/>
          </a:prstGeom>
          <a:noFill/>
          <a:ln w="9525">
            <a:noFill/>
            <a:miter lim="800000"/>
            <a:headEnd/>
            <a:tailEnd/>
          </a:ln>
          <a:effectLst/>
        </p:spPr>
        <p:txBody>
          <a:bodyPr anchor="ctr"/>
          <a:lstStyle/>
          <a:p>
            <a:pPr algn="ctr" eaLnBrk="0" hangingPunct="0">
              <a:defRPr/>
            </a:pPr>
            <a:r>
              <a:rPr lang="en-US" sz="40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Patient during ENMG</a:t>
            </a:r>
            <a:endParaRPr lang="ru-RU" sz="40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a:defRPr/>
            </a:pPr>
            <a:r>
              <a:rPr lang="en-US"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EVOKED POTENTIALS</a:t>
            </a:r>
            <a:endParaRPr lang="ru-RU"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13667" name="Rectangle 3"/>
          <p:cNvSpPr>
            <a:spLocks noGrp="1" noChangeArrowheads="1"/>
          </p:cNvSpPr>
          <p:nvPr>
            <p:ph type="body" idx="1"/>
          </p:nvPr>
        </p:nvSpPr>
        <p:spPr>
          <a:xfrm>
            <a:off x="228600" y="1600201"/>
            <a:ext cx="8458200" cy="4267200"/>
          </a:xfrm>
        </p:spPr>
        <p:txBody>
          <a:bodyPr/>
          <a:lstStyle/>
          <a:p>
            <a:pPr marL="0" indent="0">
              <a:buFontTx/>
              <a:buNone/>
              <a:defRPr/>
            </a:pPr>
            <a:r>
              <a:rPr lang="en-US" u="sng" dirty="0" smtClean="0">
                <a:solidFill>
                  <a:srgbClr val="FF0000"/>
                </a:solidFill>
                <a:effectLst>
                  <a:outerShdw blurRad="38100" dist="38100" dir="2700000" algn="tl">
                    <a:srgbClr val="C0C0C0"/>
                  </a:outerShdw>
                </a:effectLst>
              </a:rPr>
              <a:t>Stimulation of the sensory receptor will evoke a signal in the appropriate region of the cerebral cortex</a:t>
            </a:r>
            <a:endParaRPr lang="ru-RU" u="sng" dirty="0" smtClean="0">
              <a:solidFill>
                <a:srgbClr val="FF0000"/>
              </a:solidFill>
              <a:effectLst>
                <a:outerShdw blurRad="38100" dist="38100" dir="2700000" algn="tl">
                  <a:srgbClr val="C0C0C0"/>
                </a:outerShdw>
              </a:effectLst>
            </a:endParaRPr>
          </a:p>
          <a:p>
            <a:pPr marL="0" indent="0">
              <a:buFontTx/>
              <a:buNone/>
              <a:defRPr/>
            </a:pPr>
            <a:endParaRPr lang="en-US" i="1" u="sng" dirty="0" smtClean="0">
              <a:solidFill>
                <a:srgbClr val="003399"/>
              </a:solidFill>
              <a:effectLst>
                <a:outerShdw blurRad="38100" dist="38100" dir="2700000" algn="tl">
                  <a:srgbClr val="C0C0C0"/>
                </a:outerShdw>
              </a:effectLst>
            </a:endParaRPr>
          </a:p>
          <a:p>
            <a:pPr marL="0" indent="0">
              <a:defRPr/>
            </a:pPr>
            <a:r>
              <a:rPr lang="en-US" i="1" dirty="0" smtClean="0">
                <a:solidFill>
                  <a:srgbClr val="003399"/>
                </a:solidFill>
                <a:effectLst>
                  <a:outerShdw blurRad="38100" dist="38100" dir="2700000" algn="tl">
                    <a:srgbClr val="C0C0C0"/>
                  </a:outerShdw>
                </a:effectLst>
              </a:rPr>
              <a:t>Visual evoked potential</a:t>
            </a:r>
            <a:endParaRPr lang="en-US" dirty="0" smtClean="0">
              <a:solidFill>
                <a:srgbClr val="003399"/>
              </a:solidFill>
              <a:effectLst>
                <a:outerShdw blurRad="38100" dist="38100" dir="2700000" algn="tl">
                  <a:srgbClr val="C0C0C0"/>
                </a:outerShdw>
              </a:effectLst>
            </a:endParaRPr>
          </a:p>
          <a:p>
            <a:pPr marL="0" indent="0">
              <a:defRPr/>
            </a:pPr>
            <a:r>
              <a:rPr lang="en-US" i="1" dirty="0" smtClean="0">
                <a:solidFill>
                  <a:srgbClr val="003399"/>
                </a:solidFill>
                <a:effectLst>
                  <a:outerShdw blurRad="38100" dist="38100" dir="2700000" algn="tl">
                    <a:srgbClr val="C0C0C0"/>
                  </a:outerShdw>
                </a:effectLst>
              </a:rPr>
              <a:t>Brainstem auditory evoked potential</a:t>
            </a:r>
            <a:endParaRPr lang="en-US" dirty="0" smtClean="0">
              <a:solidFill>
                <a:srgbClr val="003399"/>
              </a:solidFill>
              <a:effectLst>
                <a:outerShdw blurRad="38100" dist="38100" dir="2700000" algn="tl">
                  <a:srgbClr val="C0C0C0"/>
                </a:outerShdw>
              </a:effectLst>
            </a:endParaRPr>
          </a:p>
          <a:p>
            <a:pPr marL="0" indent="0">
              <a:defRPr/>
            </a:pPr>
            <a:r>
              <a:rPr lang="en-US" i="1" dirty="0" smtClean="0">
                <a:solidFill>
                  <a:srgbClr val="003399"/>
                </a:solidFill>
                <a:effectLst>
                  <a:outerShdw blurRad="38100" dist="38100" dir="2700000" algn="tl">
                    <a:srgbClr val="C0C0C0"/>
                  </a:outerShdw>
                </a:effectLst>
              </a:rPr>
              <a:t>Somatosensory evoked potential</a:t>
            </a:r>
            <a:endParaRPr lang="en-US" dirty="0" smtClean="0">
              <a:solidFill>
                <a:srgbClr val="003399"/>
              </a:solidFill>
              <a:effectLst>
                <a:outerShdw blurRad="38100" dist="38100" dir="2700000" algn="tl">
                  <a:srgbClr val="C0C0C0"/>
                </a:outerShdw>
              </a:effectLst>
            </a:endParaRPr>
          </a:p>
          <a:p>
            <a:pPr marL="0" indent="0">
              <a:defRPr/>
            </a:pPr>
            <a:endParaRPr lang="ru-RU" dirty="0" smtClean="0">
              <a:solidFill>
                <a:srgbClr val="003399"/>
              </a:solidFill>
              <a:effectLst>
                <a:outerShdw blurRad="38100" dist="38100" dir="2700000" algn="tl">
                  <a:srgbClr val="C0C0C0"/>
                </a:outerShdw>
              </a:effectLst>
            </a:endParaRPr>
          </a:p>
        </p:txBody>
      </p:sp>
      <p:sp>
        <p:nvSpPr>
          <p:cNvPr id="4" name="Прямоугольник 3"/>
          <p:cNvSpPr/>
          <p:nvPr/>
        </p:nvSpPr>
        <p:spPr>
          <a:xfrm>
            <a:off x="457200" y="5943600"/>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effectLst>
              </a:rPr>
              <a:t>neurohirurg.umi.ru</a:t>
            </a:r>
            <a:endParaRPr lang="ru-RU" sz="28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0" y="228600"/>
            <a:ext cx="9144000" cy="1219200"/>
          </a:xfrm>
        </p:spPr>
        <p:txBody>
          <a:bodyPr/>
          <a:lstStyle/>
          <a:p>
            <a:pPr eaLnBrk="1" hangingPunct="1">
              <a:defRPr/>
            </a:pPr>
            <a:r>
              <a:rPr lang="ru-RU" sz="3600" b="1" i="1" smtClean="0">
                <a:solidFill>
                  <a:srgbClr val="FF0000"/>
                </a:solidFill>
                <a:effectLst>
                  <a:outerShdw blurRad="38100" dist="38100" dir="2700000" algn="tl">
                    <a:srgbClr val="FFFFFF"/>
                  </a:outerShdw>
                </a:effectLst>
              </a:rPr>
              <a:t>Craniography to diagnose:</a:t>
            </a:r>
            <a:r>
              <a:rPr lang="ru-RU" sz="3600" smtClean="0">
                <a:solidFill>
                  <a:srgbClr val="FF0000"/>
                </a:solidFill>
              </a:rPr>
              <a:t> </a:t>
            </a:r>
            <a:r>
              <a:rPr lang="ru-RU" sz="2000" b="1" i="1" smtClean="0">
                <a:solidFill>
                  <a:srgbClr val="FF0000"/>
                </a:solidFill>
                <a:effectLst>
                  <a:outerShdw blurRad="38100" dist="38100" dir="2700000" algn="tl">
                    <a:srgbClr val="FFFFFF"/>
                  </a:outerShdw>
                </a:effectLst>
              </a:rPr>
              <a:t/>
            </a:r>
            <a:br>
              <a:rPr lang="ru-RU" sz="2000" b="1" i="1" smtClean="0">
                <a:solidFill>
                  <a:srgbClr val="FF0000"/>
                </a:solidFill>
                <a:effectLst>
                  <a:outerShdw blurRad="38100" dist="38100" dir="2700000" algn="tl">
                    <a:srgbClr val="FFFFFF"/>
                  </a:outerShdw>
                </a:effectLst>
              </a:rPr>
            </a:br>
            <a:r>
              <a:rPr lang="ru-RU" sz="3200" b="1" i="1" smtClean="0">
                <a:solidFill>
                  <a:srgbClr val="FF0000"/>
                </a:solidFill>
                <a:effectLst>
                  <a:outerShdw blurRad="38100" dist="38100" dir="2700000" algn="tl">
                    <a:srgbClr val="FFFFFF"/>
                  </a:outerShdw>
                </a:effectLst>
              </a:rPr>
              <a:t>1) Ossified intracranial hematoma</a:t>
            </a:r>
            <a:r>
              <a:rPr lang="ru-RU" smtClean="0"/>
              <a:t> </a:t>
            </a:r>
          </a:p>
        </p:txBody>
      </p:sp>
      <p:pic>
        <p:nvPicPr>
          <p:cNvPr id="73731" name="Picture 4"/>
          <p:cNvPicPr>
            <a:picLocks noChangeAspect="1" noChangeArrowheads="1"/>
          </p:cNvPicPr>
          <p:nvPr/>
        </p:nvPicPr>
        <p:blipFill>
          <a:blip r:embed="rId2"/>
          <a:srcRect/>
          <a:stretch>
            <a:fillRect/>
          </a:stretch>
        </p:blipFill>
        <p:spPr bwMode="auto">
          <a:xfrm>
            <a:off x="0" y="1752600"/>
            <a:ext cx="9144000" cy="4418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4754" name="Picture 7" descr="t111-8a"/>
          <p:cNvPicPr>
            <a:picLocks noChangeAspect="1" noChangeArrowheads="1"/>
          </p:cNvPicPr>
          <p:nvPr/>
        </p:nvPicPr>
        <p:blipFill>
          <a:blip r:embed="rId2"/>
          <a:srcRect/>
          <a:stretch>
            <a:fillRect/>
          </a:stretch>
        </p:blipFill>
        <p:spPr bwMode="auto">
          <a:xfrm>
            <a:off x="0" y="3895725"/>
            <a:ext cx="3733800" cy="2962275"/>
          </a:xfrm>
          <a:prstGeom prst="rect">
            <a:avLst/>
          </a:prstGeom>
          <a:noFill/>
          <a:ln w="9525">
            <a:noFill/>
            <a:miter lim="800000"/>
            <a:headEnd/>
            <a:tailEnd/>
          </a:ln>
        </p:spPr>
      </p:pic>
      <p:pic>
        <p:nvPicPr>
          <p:cNvPr id="74755" name="Picture 9" descr="normal"/>
          <p:cNvPicPr>
            <a:picLocks noChangeAspect="1" noChangeArrowheads="1"/>
          </p:cNvPicPr>
          <p:nvPr/>
        </p:nvPicPr>
        <p:blipFill>
          <a:blip r:embed="rId3"/>
          <a:srcRect/>
          <a:stretch>
            <a:fillRect/>
          </a:stretch>
        </p:blipFill>
        <p:spPr bwMode="auto">
          <a:xfrm>
            <a:off x="0" y="914400"/>
            <a:ext cx="2436813" cy="2971800"/>
          </a:xfrm>
          <a:prstGeom prst="rect">
            <a:avLst/>
          </a:prstGeom>
          <a:noFill/>
          <a:ln w="9525">
            <a:noFill/>
            <a:miter lim="800000"/>
            <a:headEnd/>
            <a:tailEnd/>
          </a:ln>
        </p:spPr>
      </p:pic>
      <p:pic>
        <p:nvPicPr>
          <p:cNvPr id="74756" name="Picture 14" descr="http://medprep.info/img/ail/1555_1555_2.jpg"/>
          <p:cNvPicPr>
            <a:picLocks noChangeAspect="1" noChangeArrowheads="1"/>
          </p:cNvPicPr>
          <p:nvPr/>
        </p:nvPicPr>
        <p:blipFill>
          <a:blip r:embed="rId4"/>
          <a:srcRect/>
          <a:stretch>
            <a:fillRect/>
          </a:stretch>
        </p:blipFill>
        <p:spPr bwMode="auto">
          <a:xfrm>
            <a:off x="3733800" y="3886200"/>
            <a:ext cx="2668588" cy="2971800"/>
          </a:xfrm>
          <a:prstGeom prst="rect">
            <a:avLst/>
          </a:prstGeom>
          <a:noFill/>
          <a:ln w="9525">
            <a:noFill/>
            <a:miter lim="800000"/>
            <a:headEnd/>
            <a:tailEnd/>
          </a:ln>
        </p:spPr>
      </p:pic>
      <p:pic>
        <p:nvPicPr>
          <p:cNvPr id="74757" name="Picture 12" descr="Аденома"/>
          <p:cNvPicPr>
            <a:picLocks noChangeAspect="1" noChangeArrowheads="1"/>
          </p:cNvPicPr>
          <p:nvPr/>
        </p:nvPicPr>
        <p:blipFill>
          <a:blip r:embed="rId5"/>
          <a:srcRect/>
          <a:stretch>
            <a:fillRect/>
          </a:stretch>
        </p:blipFill>
        <p:spPr bwMode="auto">
          <a:xfrm>
            <a:off x="5105400" y="0"/>
            <a:ext cx="4038600" cy="3025775"/>
          </a:xfrm>
          <a:prstGeom prst="rect">
            <a:avLst/>
          </a:prstGeom>
          <a:noFill/>
          <a:ln w="9525">
            <a:noFill/>
            <a:miter lim="800000"/>
            <a:headEnd/>
            <a:tailEnd/>
          </a:ln>
        </p:spPr>
      </p:pic>
      <p:pic>
        <p:nvPicPr>
          <p:cNvPr id="74758" name="Picture 5" descr="img_73"/>
          <p:cNvPicPr>
            <a:picLocks noChangeAspect="1" noChangeArrowheads="1"/>
          </p:cNvPicPr>
          <p:nvPr/>
        </p:nvPicPr>
        <p:blipFill>
          <a:blip r:embed="rId6"/>
          <a:srcRect/>
          <a:stretch>
            <a:fillRect/>
          </a:stretch>
        </p:blipFill>
        <p:spPr bwMode="auto">
          <a:xfrm>
            <a:off x="6183313" y="3200400"/>
            <a:ext cx="2960687" cy="3657600"/>
          </a:xfrm>
          <a:prstGeom prst="rect">
            <a:avLst/>
          </a:prstGeom>
          <a:noFill/>
          <a:ln w="9525">
            <a:noFill/>
            <a:miter lim="800000"/>
            <a:headEnd/>
            <a:tailEnd/>
          </a:ln>
        </p:spPr>
      </p:pic>
      <p:sp>
        <p:nvSpPr>
          <p:cNvPr id="124943" name="Rectangle 15"/>
          <p:cNvSpPr>
            <a:spLocks noChangeArrowheads="1"/>
          </p:cNvSpPr>
          <p:nvPr/>
        </p:nvSpPr>
        <p:spPr bwMode="auto">
          <a:xfrm>
            <a:off x="2362200" y="152400"/>
            <a:ext cx="4953000" cy="1600200"/>
          </a:xfrm>
          <a:prstGeom prst="rect">
            <a:avLst/>
          </a:prstGeom>
          <a:noFill/>
          <a:ln w="9525">
            <a:noFill/>
            <a:miter lim="800000"/>
            <a:headEnd/>
            <a:tailEnd/>
          </a:ln>
        </p:spPr>
        <p:txBody>
          <a:bodyPr anchor="ctr"/>
          <a:lstStyle/>
          <a:p>
            <a:pPr eaLnBrk="0" hangingPunct="0">
              <a:defRPr/>
            </a:pPr>
            <a:r>
              <a:rPr lang="ru-RU" sz="2400" b="1" i="1">
                <a:solidFill>
                  <a:srgbClr val="FF0000"/>
                </a:solidFill>
                <a:effectLst>
                  <a:outerShdw blurRad="38100" dist="38100" dir="2700000" algn="tl">
                    <a:srgbClr val="FFFFFF"/>
                  </a:outerShdw>
                </a:effectLst>
              </a:rPr>
              <a:t>2) Fractures and defects of the skull bones;</a:t>
            </a:r>
          </a:p>
          <a:p>
            <a:pPr eaLnBrk="0" hangingPunct="0">
              <a:defRPr/>
            </a:pPr>
            <a:r>
              <a:rPr lang="ru-RU" sz="2400" b="1" i="1">
                <a:solidFill>
                  <a:srgbClr val="FF0000"/>
                </a:solidFill>
                <a:effectLst>
                  <a:outerShdw blurRad="38100" dist="38100" dir="2700000" algn="tl">
                    <a:srgbClr val="FFFFFF"/>
                  </a:outerShdw>
                </a:effectLst>
              </a:rPr>
              <a:t>3) Gematosinus; </a:t>
            </a:r>
          </a:p>
          <a:p>
            <a:pPr eaLnBrk="0" hangingPunct="0">
              <a:defRPr/>
            </a:pPr>
            <a:r>
              <a:rPr lang="ru-RU" sz="2400" b="1" i="1">
                <a:solidFill>
                  <a:srgbClr val="FF0000"/>
                </a:solidFill>
                <a:effectLst>
                  <a:outerShdw blurRad="38100" dist="38100" dir="2700000" algn="tl">
                    <a:srgbClr val="FFFFFF"/>
                  </a:outerShdw>
                </a:effectLst>
              </a:rPr>
              <a:t>4) Pnevmocephaly</a:t>
            </a:r>
            <a:r>
              <a:rPr lang="ru-RU" sz="2400">
                <a:solidFill>
                  <a:srgbClr val="FF0000"/>
                </a:solidFill>
              </a:rPr>
              <a:t> </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2"/>
          <a:srcRect/>
          <a:stretch>
            <a:fillRect/>
          </a:stretch>
        </p:blipFill>
        <p:spPr bwMode="auto">
          <a:xfrm>
            <a:off x="0" y="3330575"/>
            <a:ext cx="4419600" cy="3527425"/>
          </a:xfrm>
          <a:prstGeom prst="rect">
            <a:avLst/>
          </a:prstGeom>
          <a:noFill/>
          <a:ln w="9525">
            <a:noFill/>
            <a:miter lim="800000"/>
            <a:headEnd/>
            <a:tailEnd/>
          </a:ln>
        </p:spPr>
      </p:pic>
      <p:pic>
        <p:nvPicPr>
          <p:cNvPr id="75779" name="Picture 3"/>
          <p:cNvPicPr>
            <a:picLocks noChangeAspect="1" noChangeArrowheads="1"/>
          </p:cNvPicPr>
          <p:nvPr/>
        </p:nvPicPr>
        <p:blipFill>
          <a:blip r:embed="rId3"/>
          <a:srcRect/>
          <a:stretch>
            <a:fillRect/>
          </a:stretch>
        </p:blipFill>
        <p:spPr bwMode="auto">
          <a:xfrm>
            <a:off x="6215063" y="0"/>
            <a:ext cx="2928937" cy="3124200"/>
          </a:xfrm>
          <a:prstGeom prst="rect">
            <a:avLst/>
          </a:prstGeom>
          <a:noFill/>
          <a:ln w="9525">
            <a:noFill/>
            <a:miter lim="800000"/>
            <a:headEnd/>
            <a:tailEnd/>
          </a:ln>
        </p:spPr>
      </p:pic>
      <p:pic>
        <p:nvPicPr>
          <p:cNvPr id="75780" name="Picture 4"/>
          <p:cNvPicPr>
            <a:picLocks noChangeAspect="1" noChangeArrowheads="1"/>
          </p:cNvPicPr>
          <p:nvPr/>
        </p:nvPicPr>
        <p:blipFill>
          <a:blip r:embed="rId4"/>
          <a:srcRect/>
          <a:stretch>
            <a:fillRect/>
          </a:stretch>
        </p:blipFill>
        <p:spPr bwMode="auto">
          <a:xfrm>
            <a:off x="0" y="0"/>
            <a:ext cx="4419600" cy="3287713"/>
          </a:xfrm>
          <a:prstGeom prst="rect">
            <a:avLst/>
          </a:prstGeom>
          <a:noFill/>
          <a:ln w="9525">
            <a:noFill/>
            <a:miter lim="800000"/>
            <a:headEnd/>
            <a:tailEnd/>
          </a:ln>
        </p:spPr>
      </p:pic>
      <p:sp>
        <p:nvSpPr>
          <p:cNvPr id="120837" name="Rectangle 5"/>
          <p:cNvSpPr>
            <a:spLocks noChangeArrowheads="1"/>
          </p:cNvSpPr>
          <p:nvPr/>
        </p:nvSpPr>
        <p:spPr bwMode="auto">
          <a:xfrm>
            <a:off x="1066800" y="304800"/>
            <a:ext cx="1974850" cy="457200"/>
          </a:xfrm>
          <a:prstGeom prst="rect">
            <a:avLst/>
          </a:prstGeom>
          <a:noFill/>
          <a:ln w="9525">
            <a:noFill/>
            <a:miter lim="800000"/>
            <a:headEnd/>
            <a:tailEnd/>
          </a:ln>
          <a:effectLst/>
        </p:spPr>
        <p:txBody>
          <a:bodyPr wrap="none">
            <a:spAutoFit/>
          </a:bodyPr>
          <a:lstStyle/>
          <a:p>
            <a:pPr>
              <a:defRPr/>
            </a:pPr>
            <a:r>
              <a:rPr lang="ru-RU" sz="2400" b="1" i="1">
                <a:effectLst>
                  <a:outerShdw blurRad="38100" dist="38100" dir="2700000" algn="tl">
                    <a:srgbClr val="FFFFFF"/>
                  </a:outerShdw>
                </a:effectLst>
              </a:rPr>
              <a:t>Metal Shard</a:t>
            </a:r>
            <a:r>
              <a:rPr lang="ru-RU" sz="1800"/>
              <a:t> </a:t>
            </a:r>
          </a:p>
        </p:txBody>
      </p:sp>
      <p:sp>
        <p:nvSpPr>
          <p:cNvPr id="120838" name="Rectangle 6"/>
          <p:cNvSpPr>
            <a:spLocks noChangeArrowheads="1"/>
          </p:cNvSpPr>
          <p:nvPr/>
        </p:nvSpPr>
        <p:spPr bwMode="auto">
          <a:xfrm>
            <a:off x="1524000" y="4724400"/>
            <a:ext cx="1271588" cy="519113"/>
          </a:xfrm>
          <a:prstGeom prst="rect">
            <a:avLst/>
          </a:prstGeom>
          <a:noFill/>
          <a:ln w="9525">
            <a:noFill/>
            <a:miter lim="800000"/>
            <a:headEnd/>
            <a:tailEnd/>
          </a:ln>
          <a:effectLst/>
        </p:spPr>
        <p:txBody>
          <a:bodyPr wrap="none">
            <a:spAutoFit/>
          </a:bodyPr>
          <a:lstStyle/>
          <a:p>
            <a:pPr>
              <a:defRPr/>
            </a:pPr>
            <a:r>
              <a:rPr lang="ru-RU" sz="2800" b="1" i="1">
                <a:effectLst>
                  <a:outerShdw blurRad="38100" dist="38100" dir="2700000" algn="tl">
                    <a:srgbClr val="FFFFFF"/>
                  </a:outerShdw>
                </a:effectLst>
              </a:rPr>
              <a:t>Bullet</a:t>
            </a:r>
            <a:r>
              <a:rPr lang="ru-RU" sz="2800"/>
              <a:t> </a:t>
            </a:r>
          </a:p>
        </p:txBody>
      </p:sp>
      <p:sp>
        <p:nvSpPr>
          <p:cNvPr id="120839" name="Rectangle 7"/>
          <p:cNvSpPr>
            <a:spLocks noChangeArrowheads="1"/>
          </p:cNvSpPr>
          <p:nvPr/>
        </p:nvSpPr>
        <p:spPr bwMode="auto">
          <a:xfrm>
            <a:off x="6705600" y="152400"/>
            <a:ext cx="1736725" cy="457200"/>
          </a:xfrm>
          <a:prstGeom prst="rect">
            <a:avLst/>
          </a:prstGeom>
          <a:noFill/>
          <a:ln w="9525">
            <a:noFill/>
            <a:miter lim="800000"/>
            <a:headEnd/>
            <a:tailEnd/>
          </a:ln>
          <a:effectLst/>
        </p:spPr>
        <p:txBody>
          <a:bodyPr wrap="none">
            <a:spAutoFit/>
          </a:bodyPr>
          <a:lstStyle/>
          <a:p>
            <a:pPr>
              <a:defRPr/>
            </a:pPr>
            <a:r>
              <a:rPr lang="ru-RU" sz="2400" b="1" i="1">
                <a:effectLst>
                  <a:outerShdw blurRad="38100" dist="38100" dir="2700000" algn="tl">
                    <a:srgbClr val="FFFFFF"/>
                  </a:outerShdw>
                </a:effectLst>
              </a:rPr>
              <a:t>Metal pipe</a:t>
            </a:r>
            <a:r>
              <a:rPr lang="ru-RU" sz="1800"/>
              <a:t> </a:t>
            </a:r>
          </a:p>
        </p:txBody>
      </p:sp>
      <p:pic>
        <p:nvPicPr>
          <p:cNvPr id="75784" name="Picture 9" descr="5447"/>
          <p:cNvPicPr>
            <a:picLocks noChangeAspect="1" noChangeArrowheads="1"/>
          </p:cNvPicPr>
          <p:nvPr/>
        </p:nvPicPr>
        <p:blipFill>
          <a:blip r:embed="rId5"/>
          <a:srcRect/>
          <a:stretch>
            <a:fillRect/>
          </a:stretch>
        </p:blipFill>
        <p:spPr bwMode="auto">
          <a:xfrm>
            <a:off x="4724400" y="2819400"/>
            <a:ext cx="3694113" cy="4038600"/>
          </a:xfrm>
          <a:prstGeom prst="rect">
            <a:avLst/>
          </a:prstGeom>
          <a:noFill/>
          <a:ln w="9525">
            <a:noFill/>
            <a:miter lim="800000"/>
            <a:headEnd/>
            <a:tailEnd/>
          </a:ln>
        </p:spPr>
      </p:pic>
      <p:sp>
        <p:nvSpPr>
          <p:cNvPr id="120842" name="Rectangle 10"/>
          <p:cNvSpPr>
            <a:spLocks noChangeArrowheads="1"/>
          </p:cNvSpPr>
          <p:nvPr/>
        </p:nvSpPr>
        <p:spPr bwMode="auto">
          <a:xfrm>
            <a:off x="6096000" y="3505200"/>
            <a:ext cx="1166813" cy="457200"/>
          </a:xfrm>
          <a:prstGeom prst="rect">
            <a:avLst/>
          </a:prstGeom>
          <a:noFill/>
          <a:ln w="9525">
            <a:noFill/>
            <a:miter lim="800000"/>
            <a:headEnd/>
            <a:tailEnd/>
          </a:ln>
          <a:effectLst/>
        </p:spPr>
        <p:txBody>
          <a:bodyPr wrap="none">
            <a:spAutoFit/>
          </a:bodyPr>
          <a:lstStyle/>
          <a:p>
            <a:pPr>
              <a:defRPr/>
            </a:pPr>
            <a:r>
              <a:rPr lang="ru-RU" sz="2400" b="1" i="1">
                <a:effectLst>
                  <a:outerShdw blurRad="38100" dist="38100" dir="2700000" algn="tl">
                    <a:srgbClr val="FFFFFF"/>
                  </a:outerShdw>
                </a:effectLst>
              </a:rPr>
              <a:t>Screw</a:t>
            </a:r>
            <a:r>
              <a:rPr lang="ru-RU" sz="2400"/>
              <a:t> </a:t>
            </a:r>
          </a:p>
        </p:txBody>
      </p:sp>
      <p:sp>
        <p:nvSpPr>
          <p:cNvPr id="120840" name="Rectangle 8"/>
          <p:cNvSpPr>
            <a:spLocks noGrp="1" noChangeArrowheads="1"/>
          </p:cNvSpPr>
          <p:nvPr>
            <p:ph type="title"/>
          </p:nvPr>
        </p:nvSpPr>
        <p:spPr>
          <a:xfrm>
            <a:off x="4038600" y="1600200"/>
            <a:ext cx="3048000" cy="1524000"/>
          </a:xfrm>
        </p:spPr>
        <p:txBody>
          <a:bodyPr/>
          <a:lstStyle/>
          <a:p>
            <a:pPr algn="l">
              <a:defRPr/>
            </a:pPr>
            <a:r>
              <a:rPr lang="ru-RU" sz="3200" b="1" i="1" smtClean="0">
                <a:solidFill>
                  <a:srgbClr val="FF0000"/>
                </a:solidFill>
                <a:effectLst>
                  <a:outerShdw blurRad="38100" dist="38100" dir="2700000" algn="tl">
                    <a:srgbClr val="FFFFFF"/>
                  </a:outerShdw>
                </a:effectLst>
              </a:rPr>
              <a:t>3) Foreign bodies in the cranial cavity</a:t>
            </a:r>
            <a:endParaRPr lang="ru-RU" sz="3200" smtClean="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530" name="Picture 5" descr="img_35"/>
          <p:cNvPicPr>
            <a:picLocks noChangeAspect="1" noChangeArrowheads="1"/>
          </p:cNvPicPr>
          <p:nvPr/>
        </p:nvPicPr>
        <p:blipFill>
          <a:blip r:embed="rId2"/>
          <a:srcRect/>
          <a:stretch>
            <a:fillRect/>
          </a:stretch>
        </p:blipFill>
        <p:spPr bwMode="auto">
          <a:xfrm>
            <a:off x="0" y="228600"/>
            <a:ext cx="6172200" cy="6324600"/>
          </a:xfrm>
          <a:prstGeom prst="rect">
            <a:avLst/>
          </a:prstGeom>
          <a:noFill/>
          <a:ln w="9525">
            <a:noFill/>
            <a:miter lim="800000"/>
            <a:headEnd/>
            <a:tailEnd/>
          </a:ln>
        </p:spPr>
      </p:pic>
      <p:sp>
        <p:nvSpPr>
          <p:cNvPr id="22531" name="Rectangle 6"/>
          <p:cNvSpPr>
            <a:spLocks noChangeArrowheads="1"/>
          </p:cNvSpPr>
          <p:nvPr/>
        </p:nvSpPr>
        <p:spPr bwMode="auto">
          <a:xfrm>
            <a:off x="6172200" y="288925"/>
            <a:ext cx="2971800" cy="6188075"/>
          </a:xfrm>
          <a:prstGeom prst="rect">
            <a:avLst/>
          </a:prstGeom>
          <a:noFill/>
          <a:ln w="9525">
            <a:noFill/>
            <a:miter lim="800000"/>
            <a:headEnd/>
            <a:tailEnd/>
          </a:ln>
        </p:spPr>
        <p:txBody>
          <a:bodyPr>
            <a:spAutoFit/>
          </a:bodyPr>
          <a:lstStyle/>
          <a:p>
            <a:pPr eaLnBrk="0" hangingPunct="0"/>
            <a:r>
              <a:rPr lang="en-US" altLang="ru-RU" sz="2500" b="1"/>
              <a:t>As a result of examination of the bones, found out that infectious diseases after operations have been extremely rare. Moreover, instead of antibiotics and pain medication, the Incas used a variety of herbs that act is no worse than modern drugs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6802" name="Picture 4" descr="Миелография"/>
          <p:cNvPicPr>
            <a:picLocks noChangeAspect="1" noChangeArrowheads="1"/>
          </p:cNvPicPr>
          <p:nvPr/>
        </p:nvPicPr>
        <p:blipFill>
          <a:blip r:embed="rId2"/>
          <a:srcRect/>
          <a:stretch>
            <a:fillRect/>
          </a:stretch>
        </p:blipFill>
        <p:spPr bwMode="auto">
          <a:xfrm>
            <a:off x="0" y="0"/>
            <a:ext cx="3929063" cy="6858000"/>
          </a:xfrm>
          <a:prstGeom prst="rect">
            <a:avLst/>
          </a:prstGeom>
          <a:noFill/>
          <a:ln w="9525">
            <a:noFill/>
            <a:miter lim="800000"/>
            <a:headEnd/>
            <a:tailEnd/>
          </a:ln>
        </p:spPr>
      </p:pic>
      <p:sp>
        <p:nvSpPr>
          <p:cNvPr id="76803" name="Rectangle 5"/>
          <p:cNvSpPr>
            <a:spLocks noChangeArrowheads="1"/>
          </p:cNvSpPr>
          <p:nvPr/>
        </p:nvSpPr>
        <p:spPr bwMode="auto">
          <a:xfrm>
            <a:off x="4114800" y="1600200"/>
            <a:ext cx="4953000" cy="3886200"/>
          </a:xfrm>
          <a:prstGeom prst="rect">
            <a:avLst/>
          </a:prstGeom>
          <a:noFill/>
          <a:ln w="9525">
            <a:noFill/>
            <a:miter lim="800000"/>
            <a:headEnd/>
            <a:tailEnd/>
          </a:ln>
        </p:spPr>
        <p:txBody>
          <a:bodyPr/>
          <a:lstStyle/>
          <a:p>
            <a:pPr marL="82550" indent="1588" eaLnBrk="0" hangingPunct="0">
              <a:spcBef>
                <a:spcPct val="20000"/>
              </a:spcBef>
            </a:pPr>
            <a:r>
              <a:rPr lang="ru-RU" altLang="ru-RU" sz="3600">
                <a:solidFill>
                  <a:schemeClr val="bg1"/>
                </a:solidFill>
              </a:rPr>
              <a:t>1 - The spinal cord;</a:t>
            </a:r>
            <a:br>
              <a:rPr lang="ru-RU" altLang="ru-RU" sz="3600">
                <a:solidFill>
                  <a:schemeClr val="bg1"/>
                </a:solidFill>
              </a:rPr>
            </a:br>
            <a:r>
              <a:rPr lang="ru-RU" altLang="ru-RU" sz="3600">
                <a:solidFill>
                  <a:schemeClr val="bg1"/>
                </a:solidFill>
              </a:rPr>
              <a:t>2 - The contrast in the subarachnoid space;</a:t>
            </a:r>
            <a:br>
              <a:rPr lang="ru-RU" altLang="ru-RU" sz="3600">
                <a:solidFill>
                  <a:schemeClr val="bg1"/>
                </a:solidFill>
              </a:rPr>
            </a:br>
            <a:r>
              <a:rPr lang="ru-RU" altLang="ru-RU" sz="3600">
                <a:solidFill>
                  <a:schemeClr val="bg1"/>
                </a:solidFill>
              </a:rPr>
              <a:t>3 - Intervertebral disc;</a:t>
            </a:r>
            <a:br>
              <a:rPr lang="ru-RU" altLang="ru-RU" sz="3600">
                <a:solidFill>
                  <a:schemeClr val="bg1"/>
                </a:solidFill>
              </a:rPr>
            </a:br>
            <a:r>
              <a:rPr lang="ru-RU" altLang="ru-RU" sz="3600">
                <a:solidFill>
                  <a:schemeClr val="bg1"/>
                </a:solidFill>
              </a:rPr>
              <a:t>4 - Cauda equina roots </a:t>
            </a:r>
          </a:p>
        </p:txBody>
      </p:sp>
      <p:sp>
        <p:nvSpPr>
          <p:cNvPr id="129030" name="Rectangle 6"/>
          <p:cNvSpPr>
            <a:spLocks noChangeArrowheads="1"/>
          </p:cNvSpPr>
          <p:nvPr/>
        </p:nvSpPr>
        <p:spPr bwMode="auto">
          <a:xfrm>
            <a:off x="4419600" y="228600"/>
            <a:ext cx="3810000" cy="685800"/>
          </a:xfrm>
          <a:prstGeom prst="rect">
            <a:avLst/>
          </a:prstGeom>
          <a:noFill/>
          <a:ln w="9525">
            <a:noFill/>
            <a:miter lim="800000"/>
            <a:headEnd/>
            <a:tailEnd/>
          </a:ln>
        </p:spPr>
        <p:txBody>
          <a:bodyPr anchor="ctr"/>
          <a:lstStyle/>
          <a:p>
            <a:pPr eaLnBrk="0" hangingPunct="0">
              <a:defRPr/>
            </a:pPr>
            <a:r>
              <a:rPr lang="ru-RU" sz="4400" b="1" i="1">
                <a:solidFill>
                  <a:srgbClr val="FF0000"/>
                </a:solidFill>
                <a:effectLst>
                  <a:outerShdw blurRad="38100" dist="38100" dir="2700000" algn="tl">
                    <a:srgbClr val="FFFFFF"/>
                  </a:outerShdw>
                </a:effectLst>
              </a:rPr>
              <a:t>Myelography</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5" descr="Миелография с блоком"/>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31076" name="Rectangle 4"/>
          <p:cNvSpPr>
            <a:spLocks noGrp="1" noChangeArrowheads="1"/>
          </p:cNvSpPr>
          <p:nvPr>
            <p:ph type="title"/>
          </p:nvPr>
        </p:nvSpPr>
        <p:spPr>
          <a:xfrm>
            <a:off x="2438400" y="228600"/>
            <a:ext cx="3886200" cy="715963"/>
          </a:xfrm>
        </p:spPr>
        <p:txBody>
          <a:bodyPr/>
          <a:lstStyle/>
          <a:p>
            <a:pPr>
              <a:defRPr/>
            </a:pPr>
            <a:r>
              <a:rPr lang="ru-RU" sz="4000" b="1" i="1" smtClean="0">
                <a:solidFill>
                  <a:srgbClr val="FF0000"/>
                </a:solidFill>
                <a:effectLst>
                  <a:outerShdw blurRad="38100" dist="38100" dir="2700000" algn="tl">
                    <a:srgbClr val="000000"/>
                  </a:outerShdw>
                </a:effectLst>
              </a:rPr>
              <a:t>Myelography</a:t>
            </a:r>
            <a:r>
              <a:rPr lang="ru-RU" sz="4000" smtClean="0"/>
              <a:t> </a:t>
            </a:r>
          </a:p>
        </p:txBody>
      </p:sp>
      <p:sp>
        <p:nvSpPr>
          <p:cNvPr id="131078" name="Rectangle 6"/>
          <p:cNvSpPr>
            <a:spLocks noChangeArrowheads="1"/>
          </p:cNvSpPr>
          <p:nvPr/>
        </p:nvSpPr>
        <p:spPr bwMode="auto">
          <a:xfrm>
            <a:off x="0" y="5943600"/>
            <a:ext cx="4405313" cy="396875"/>
          </a:xfrm>
          <a:prstGeom prst="rect">
            <a:avLst/>
          </a:prstGeom>
          <a:noFill/>
          <a:ln w="9525">
            <a:noFill/>
            <a:miter lim="800000"/>
            <a:headEnd/>
            <a:tailEnd/>
          </a:ln>
          <a:effectLst/>
        </p:spPr>
        <p:txBody>
          <a:bodyPr wrap="none">
            <a:spAutoFit/>
          </a:bodyPr>
          <a:lstStyle/>
          <a:p>
            <a:r>
              <a:rPr lang="ru-RU" sz="2000" b="1" i="1">
                <a:solidFill>
                  <a:srgbClr val="FFFF00"/>
                </a:solidFill>
                <a:effectLst>
                  <a:outerShdw blurRad="38100" dist="38100" dir="2700000" algn="tl">
                    <a:srgbClr val="000000"/>
                  </a:outerShdw>
                </a:effectLst>
              </a:rPr>
              <a:t>Partial block of cerebrospinal fluid</a:t>
            </a:r>
            <a:r>
              <a:rPr lang="ru-RU" sz="1800">
                <a:solidFill>
                  <a:srgbClr val="FFFF00"/>
                </a:solidFill>
              </a:rPr>
              <a:t> </a:t>
            </a:r>
          </a:p>
        </p:txBody>
      </p:sp>
      <p:sp>
        <p:nvSpPr>
          <p:cNvPr id="131080" name="Rectangle 8"/>
          <p:cNvSpPr>
            <a:spLocks noChangeArrowheads="1"/>
          </p:cNvSpPr>
          <p:nvPr/>
        </p:nvSpPr>
        <p:spPr bwMode="auto">
          <a:xfrm>
            <a:off x="4953000" y="5927725"/>
            <a:ext cx="4081463" cy="396875"/>
          </a:xfrm>
          <a:prstGeom prst="rect">
            <a:avLst/>
          </a:prstGeom>
          <a:noFill/>
          <a:ln w="9525">
            <a:noFill/>
            <a:miter lim="800000"/>
            <a:headEnd/>
            <a:tailEnd/>
          </a:ln>
          <a:effectLst/>
        </p:spPr>
        <p:txBody>
          <a:bodyPr wrap="none">
            <a:spAutoFit/>
          </a:bodyPr>
          <a:lstStyle/>
          <a:p>
            <a:r>
              <a:rPr lang="ru-RU" sz="2000" b="1" i="1">
                <a:solidFill>
                  <a:srgbClr val="FFFF00"/>
                </a:solidFill>
                <a:effectLst>
                  <a:outerShdw blurRad="38100" dist="38100" dir="2700000" algn="tl">
                    <a:srgbClr val="000000"/>
                  </a:outerShdw>
                </a:effectLst>
              </a:rPr>
              <a:t>Full block of cerebrospinal fluid</a:t>
            </a:r>
            <a:r>
              <a:rPr lang="ru-RU" sz="1800">
                <a:solidFill>
                  <a:srgbClr val="FFFF00"/>
                </a:solidFill>
              </a:rPr>
              <a:t>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8850" name="Picture 7" descr="Вдавленный перелом"/>
          <p:cNvPicPr>
            <a:picLocks noChangeAspect="1" noChangeArrowheads="1"/>
          </p:cNvPicPr>
          <p:nvPr/>
        </p:nvPicPr>
        <p:blipFill>
          <a:blip r:embed="rId2"/>
          <a:srcRect/>
          <a:stretch>
            <a:fillRect/>
          </a:stretch>
        </p:blipFill>
        <p:spPr bwMode="auto">
          <a:xfrm>
            <a:off x="0" y="3884613"/>
            <a:ext cx="3352800" cy="2973387"/>
          </a:xfrm>
          <a:prstGeom prst="rect">
            <a:avLst/>
          </a:prstGeom>
          <a:noFill/>
          <a:ln w="9525">
            <a:noFill/>
            <a:miter lim="800000"/>
            <a:headEnd/>
            <a:tailEnd/>
          </a:ln>
        </p:spPr>
      </p:pic>
      <p:pic>
        <p:nvPicPr>
          <p:cNvPr id="78851" name="Picture 2"/>
          <p:cNvPicPr>
            <a:picLocks noChangeAspect="1" noChangeArrowheads="1"/>
          </p:cNvPicPr>
          <p:nvPr/>
        </p:nvPicPr>
        <p:blipFill>
          <a:blip r:embed="rId3"/>
          <a:srcRect/>
          <a:stretch>
            <a:fillRect/>
          </a:stretch>
        </p:blipFill>
        <p:spPr bwMode="auto">
          <a:xfrm>
            <a:off x="228600" y="914400"/>
            <a:ext cx="2871788" cy="3200400"/>
          </a:xfrm>
          <a:prstGeom prst="rect">
            <a:avLst/>
          </a:prstGeom>
          <a:noFill/>
          <a:ln w="12700">
            <a:solidFill>
              <a:schemeClr val="tx1"/>
            </a:solidFill>
            <a:miter lim="800000"/>
            <a:headEnd/>
            <a:tailEnd/>
          </a:ln>
        </p:spPr>
      </p:pic>
      <p:sp>
        <p:nvSpPr>
          <p:cNvPr id="171011" name="Text Box 3"/>
          <p:cNvSpPr txBox="1">
            <a:spLocks noChangeArrowheads="1"/>
          </p:cNvSpPr>
          <p:nvPr/>
        </p:nvSpPr>
        <p:spPr bwMode="auto">
          <a:xfrm>
            <a:off x="152400" y="152400"/>
            <a:ext cx="8763000" cy="830263"/>
          </a:xfrm>
          <a:prstGeom prst="rect">
            <a:avLst/>
          </a:prstGeom>
          <a:noFill/>
          <a:ln>
            <a:noFill/>
          </a:ln>
          <a:effectLst/>
          <a:extLst/>
        </p:spPr>
        <p:txBody>
          <a:bodyPr>
            <a:spAutoFit/>
          </a:bodyPr>
          <a:lstStyle/>
          <a:p>
            <a:pPr>
              <a:defRPr/>
            </a:pPr>
            <a:r>
              <a:rPr lang="ru-RU" sz="2400" b="1" i="1" dirty="0">
                <a:solidFill>
                  <a:srgbClr val="FF0000"/>
                </a:solidFill>
                <a:effectLst>
                  <a:outerShdw blurRad="38100" dist="38100" dir="2700000" algn="tl">
                    <a:srgbClr val="FFFFFF"/>
                  </a:outerShdw>
                </a:effectLst>
              </a:rPr>
              <a:t>CT </a:t>
            </a:r>
            <a:r>
              <a:rPr lang="ru-RU" sz="2400" b="1" i="1" dirty="0" err="1">
                <a:solidFill>
                  <a:srgbClr val="FF0000"/>
                </a:solidFill>
                <a:effectLst>
                  <a:outerShdw blurRad="38100" dist="38100" dir="2700000" algn="tl">
                    <a:srgbClr val="FFFFFF"/>
                  </a:outerShdw>
                </a:effectLst>
              </a:rPr>
              <a:t>of</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the</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brain</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allows</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you</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to</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visualize</a:t>
            </a:r>
            <a:r>
              <a:rPr lang="ru-RU" sz="2400" b="1" i="1" dirty="0">
                <a:solidFill>
                  <a:srgbClr val="FF0000"/>
                </a:solidFill>
                <a:effectLst>
                  <a:outerShdw blurRad="38100" dist="38100" dir="2700000" algn="tl">
                    <a:srgbClr val="FFFFFF"/>
                  </a:outerShdw>
                </a:effectLst>
              </a:rPr>
              <a:t>: 1) </a:t>
            </a:r>
            <a:r>
              <a:rPr lang="ru-RU" sz="2400" b="1" i="1" dirty="0" err="1">
                <a:solidFill>
                  <a:srgbClr val="FF0000"/>
                </a:solidFill>
                <a:effectLst>
                  <a:outerShdw blurRad="38100" dist="38100" dir="2700000" algn="tl">
                    <a:srgbClr val="FFFFFF"/>
                  </a:outerShdw>
                </a:effectLst>
              </a:rPr>
              <a:t>linear</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and</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depressed</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fractures</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of</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the</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bones</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of</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the</a:t>
            </a:r>
            <a:r>
              <a:rPr lang="ru-RU" sz="2400" b="1" i="1" dirty="0">
                <a:solidFill>
                  <a:srgbClr val="FF0000"/>
                </a:solidFill>
                <a:effectLst>
                  <a:outerShdw blurRad="38100" dist="38100" dir="2700000" algn="tl">
                    <a:srgbClr val="FFFFFF"/>
                  </a:outerShdw>
                </a:effectLst>
              </a:rPr>
              <a:t> </a:t>
            </a:r>
            <a:r>
              <a:rPr lang="ru-RU" sz="2400" b="1" i="1" dirty="0" err="1">
                <a:solidFill>
                  <a:srgbClr val="FF0000"/>
                </a:solidFill>
                <a:effectLst>
                  <a:outerShdw blurRad="38100" dist="38100" dir="2700000" algn="tl">
                    <a:srgbClr val="FFFFFF"/>
                  </a:outerShdw>
                </a:effectLst>
              </a:rPr>
              <a:t>skull</a:t>
            </a:r>
            <a:endParaRPr lang="en-US" sz="2400" dirty="0">
              <a:solidFill>
                <a:srgbClr val="FF0000"/>
              </a:solidFill>
            </a:endParaRPr>
          </a:p>
        </p:txBody>
      </p:sp>
      <p:pic>
        <p:nvPicPr>
          <p:cNvPr id="78853" name="Picture 4"/>
          <p:cNvPicPr>
            <a:picLocks noChangeAspect="1" noChangeArrowheads="1"/>
          </p:cNvPicPr>
          <p:nvPr/>
        </p:nvPicPr>
        <p:blipFill>
          <a:blip r:embed="rId4"/>
          <a:srcRect/>
          <a:stretch>
            <a:fillRect/>
          </a:stretch>
        </p:blipFill>
        <p:spPr bwMode="auto">
          <a:xfrm>
            <a:off x="3200400" y="914400"/>
            <a:ext cx="5943600" cy="5943600"/>
          </a:xfrm>
          <a:prstGeom prst="rect">
            <a:avLst/>
          </a:prstGeom>
          <a:noFill/>
          <a:ln w="12700">
            <a:solidFill>
              <a:schemeClr val="tx1"/>
            </a:solidFill>
            <a:miter lim="800000"/>
            <a:headEnd/>
            <a:tailEnd/>
          </a:ln>
        </p:spPr>
      </p:pic>
      <p:sp>
        <p:nvSpPr>
          <p:cNvPr id="78854" name="Line 6"/>
          <p:cNvSpPr>
            <a:spLocks noChangeShapeType="1"/>
          </p:cNvSpPr>
          <p:nvPr/>
        </p:nvSpPr>
        <p:spPr bwMode="auto">
          <a:xfrm>
            <a:off x="3708400" y="4292600"/>
            <a:ext cx="5256213" cy="0"/>
          </a:xfrm>
          <a:prstGeom prst="line">
            <a:avLst/>
          </a:prstGeom>
          <a:noFill/>
          <a:ln w="9525">
            <a:solidFill>
              <a:schemeClr val="tx1"/>
            </a:solidFill>
            <a:round/>
            <a:headEnd/>
            <a:tailEnd/>
          </a:ln>
        </p:spPr>
        <p:txBody>
          <a:bodyPr/>
          <a:lstStyle/>
          <a:p>
            <a:endParaRPr lang="ru-RU"/>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6" name="Rectangle 6"/>
          <p:cNvSpPr>
            <a:spLocks noChangeArrowheads="1"/>
          </p:cNvSpPr>
          <p:nvPr/>
        </p:nvSpPr>
        <p:spPr bwMode="auto">
          <a:xfrm>
            <a:off x="304800" y="0"/>
            <a:ext cx="3581400" cy="641350"/>
          </a:xfrm>
          <a:prstGeom prst="rect">
            <a:avLst/>
          </a:prstGeom>
          <a:noFill/>
          <a:ln w="9525">
            <a:noFill/>
            <a:miter lim="800000"/>
            <a:headEnd/>
            <a:tailEnd/>
          </a:ln>
          <a:effectLst/>
        </p:spPr>
        <p:txBody>
          <a:bodyPr>
            <a:spAutoFit/>
          </a:bodyPr>
          <a:lstStyle/>
          <a:p>
            <a:pPr>
              <a:defRPr/>
            </a:pPr>
            <a:r>
              <a:rPr lang="ru-RU" sz="3600" b="1" i="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2)</a:t>
            </a:r>
            <a:r>
              <a:rPr lang="en-US" sz="3600" b="1" i="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a:t>
            </a:r>
            <a:r>
              <a:rPr lang="ru-RU" sz="3600" b="1" i="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3</a:t>
            </a:r>
            <a:r>
              <a:rPr lang="en-US" sz="3600" b="1" i="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D CT Scull</a:t>
            </a:r>
            <a:endParaRPr lang="ru-RU" sz="3600" b="1" i="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79875" name="Picture 8" descr="Рис. 7 (а-в): трехмерная компьютерная реконструкция черепа">
            <a:hlinkClick r:id="rId2"/>
          </p:cNvPr>
          <p:cNvPicPr>
            <a:picLocks noChangeAspect="1" noChangeArrowheads="1"/>
          </p:cNvPicPr>
          <p:nvPr/>
        </p:nvPicPr>
        <p:blipFill>
          <a:blip r:embed="rId3"/>
          <a:srcRect/>
          <a:stretch>
            <a:fillRect/>
          </a:stretch>
        </p:blipFill>
        <p:spPr bwMode="auto">
          <a:xfrm>
            <a:off x="4038600" y="2211388"/>
            <a:ext cx="5105400" cy="2501900"/>
          </a:xfrm>
          <a:prstGeom prst="rect">
            <a:avLst/>
          </a:prstGeom>
          <a:noFill/>
          <a:ln w="9525">
            <a:noFill/>
            <a:miter lim="800000"/>
            <a:headEnd/>
            <a:tailEnd/>
          </a:ln>
        </p:spPr>
      </p:pic>
      <p:pic>
        <p:nvPicPr>
          <p:cNvPr id="79876" name="Picture 10" descr="Рис. 8 (а, б): многооскольчатый перелом лобной кости до (а) и после репозиции и фиксации минипластинами (б).">
            <a:hlinkClick r:id="rId4"/>
          </p:cNvPr>
          <p:cNvPicPr>
            <a:picLocks noChangeAspect="1" noChangeArrowheads="1"/>
          </p:cNvPicPr>
          <p:nvPr/>
        </p:nvPicPr>
        <p:blipFill>
          <a:blip r:embed="rId5"/>
          <a:srcRect/>
          <a:stretch>
            <a:fillRect/>
          </a:stretch>
        </p:blipFill>
        <p:spPr bwMode="auto">
          <a:xfrm>
            <a:off x="4038600" y="0"/>
            <a:ext cx="5105400" cy="2251075"/>
          </a:xfrm>
          <a:prstGeom prst="rect">
            <a:avLst/>
          </a:prstGeom>
          <a:noFill/>
          <a:ln w="9525">
            <a:noFill/>
            <a:miter lim="800000"/>
            <a:headEnd/>
            <a:tailEnd/>
          </a:ln>
        </p:spPr>
      </p:pic>
      <p:pic>
        <p:nvPicPr>
          <p:cNvPr id="79877" name="Picture 5" descr="avtotrauma6"/>
          <p:cNvPicPr>
            <a:picLocks noChangeAspect="1" noChangeArrowheads="1"/>
          </p:cNvPicPr>
          <p:nvPr/>
        </p:nvPicPr>
        <p:blipFill>
          <a:blip r:embed="rId6"/>
          <a:srcRect/>
          <a:stretch>
            <a:fillRect/>
          </a:stretch>
        </p:blipFill>
        <p:spPr bwMode="auto">
          <a:xfrm>
            <a:off x="4038600" y="4511675"/>
            <a:ext cx="5105400" cy="2346325"/>
          </a:xfrm>
          <a:prstGeom prst="rect">
            <a:avLst/>
          </a:prstGeom>
          <a:noFill/>
          <a:ln w="9525">
            <a:noFill/>
            <a:miter lim="800000"/>
            <a:headEnd/>
            <a:tailEnd/>
          </a:ln>
        </p:spPr>
      </p:pic>
      <p:pic>
        <p:nvPicPr>
          <p:cNvPr id="79878" name="Picture 12" descr="Рис. 6. : внешний вид пациентки на 10 сутки после травмы">
            <a:hlinkClick r:id="rId7"/>
          </p:cNvPr>
          <p:cNvPicPr>
            <a:picLocks noChangeAspect="1" noChangeArrowheads="1"/>
          </p:cNvPicPr>
          <p:nvPr/>
        </p:nvPicPr>
        <p:blipFill>
          <a:blip r:embed="rId8"/>
          <a:srcRect/>
          <a:stretch>
            <a:fillRect/>
          </a:stretch>
        </p:blipFill>
        <p:spPr bwMode="auto">
          <a:xfrm>
            <a:off x="0" y="2743200"/>
            <a:ext cx="4038600" cy="1765300"/>
          </a:xfrm>
          <a:prstGeom prst="rect">
            <a:avLst/>
          </a:prstGeom>
          <a:noFill/>
          <a:ln w="9525">
            <a:noFill/>
            <a:miter lim="800000"/>
            <a:headEnd/>
            <a:tailEnd/>
          </a:ln>
        </p:spPr>
      </p:pic>
      <p:sp>
        <p:nvSpPr>
          <p:cNvPr id="122893" name="Rectangle 13"/>
          <p:cNvSpPr>
            <a:spLocks noChangeArrowheads="1"/>
          </p:cNvSpPr>
          <p:nvPr/>
        </p:nvSpPr>
        <p:spPr bwMode="auto">
          <a:xfrm>
            <a:off x="0" y="914400"/>
            <a:ext cx="3962400" cy="1569660"/>
          </a:xfrm>
          <a:prstGeom prst="rect">
            <a:avLst/>
          </a:prstGeom>
          <a:noFill/>
          <a:ln w="9525">
            <a:noFill/>
            <a:miter lim="800000"/>
            <a:headEnd/>
            <a:tailEnd/>
          </a:ln>
          <a:effectLst/>
        </p:spPr>
        <p:txBody>
          <a:bodyPr>
            <a:spAutoFit/>
          </a:bodyPr>
          <a:lstStyle/>
          <a:p>
            <a:pPr>
              <a:defRPr/>
            </a:pPr>
            <a:r>
              <a:rPr lang="ru-RU" sz="2400" b="1" dirty="0" err="1">
                <a:effectLst>
                  <a:outerShdw blurRad="38100" dist="38100" dir="2700000" algn="tl">
                    <a:srgbClr val="C0C0C0"/>
                  </a:outerShdw>
                </a:effectLst>
              </a:rPr>
              <a:t>Etched</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many</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fragmented</a:t>
            </a:r>
            <a:r>
              <a:rPr lang="ru-RU" sz="2400" dirty="0"/>
              <a:t> </a:t>
            </a:r>
            <a:r>
              <a:rPr lang="ru-RU" sz="2400" b="1" dirty="0" err="1">
                <a:effectLst>
                  <a:outerShdw blurRad="38100" dist="38100" dir="2700000" algn="tl">
                    <a:srgbClr val="C0C0C0"/>
                  </a:outerShdw>
                </a:effectLst>
              </a:rPr>
              <a:t>fracture</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of</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the</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frontal</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bone</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with</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the</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transition</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to</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the</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roof</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of</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the</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left</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orbit</a:t>
            </a:r>
            <a:r>
              <a:rPr lang="ru-RU" sz="2400" dirty="0"/>
              <a:t> </a:t>
            </a:r>
          </a:p>
        </p:txBody>
      </p:sp>
      <p:sp>
        <p:nvSpPr>
          <p:cNvPr id="122894" name="Rectangle 14"/>
          <p:cNvSpPr>
            <a:spLocks noChangeArrowheads="1"/>
          </p:cNvSpPr>
          <p:nvPr/>
        </p:nvSpPr>
        <p:spPr bwMode="auto">
          <a:xfrm>
            <a:off x="304800" y="4800600"/>
            <a:ext cx="3581400" cy="1200329"/>
          </a:xfrm>
          <a:prstGeom prst="rect">
            <a:avLst/>
          </a:prstGeom>
          <a:noFill/>
          <a:ln w="9525">
            <a:noFill/>
            <a:miter lim="800000"/>
            <a:headEnd/>
            <a:tailEnd/>
          </a:ln>
          <a:effectLst/>
        </p:spPr>
        <p:txBody>
          <a:bodyPr>
            <a:spAutoFit/>
          </a:bodyPr>
          <a:lstStyle/>
          <a:p>
            <a:pPr>
              <a:defRPr/>
            </a:pPr>
            <a:r>
              <a:rPr lang="ru-RU" sz="2400" b="1" dirty="0" err="1">
                <a:effectLst>
                  <a:outerShdw blurRad="38100" dist="38100" dir="2700000" algn="tl">
                    <a:srgbClr val="C0C0C0"/>
                  </a:outerShdw>
                </a:effectLst>
              </a:rPr>
              <a:t>Condition</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after</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fracture</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repositioning</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of</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bone</a:t>
            </a:r>
            <a:r>
              <a:rPr lang="ru-RU" sz="2400" b="1" dirty="0">
                <a:effectLst>
                  <a:outerShdw blurRad="38100" dist="38100" dir="2700000" algn="tl">
                    <a:srgbClr val="C0C0C0"/>
                  </a:outerShdw>
                </a:effectLst>
              </a:rPr>
              <a:t> </a:t>
            </a:r>
            <a:r>
              <a:rPr lang="ru-RU" sz="2400" b="1" dirty="0" err="1">
                <a:effectLst>
                  <a:outerShdw blurRad="38100" dist="38100" dir="2700000" algn="tl">
                    <a:srgbClr val="C0C0C0"/>
                  </a:outerShdw>
                </a:effectLst>
              </a:rPr>
              <a:t>fragments</a:t>
            </a:r>
            <a:r>
              <a:rPr lang="ru-RU" sz="2400" dirty="0"/>
              <a:t> </a:t>
            </a:r>
          </a:p>
        </p:txBody>
      </p:sp>
      <p:sp>
        <p:nvSpPr>
          <p:cNvPr id="9" name="Прямоугольник 8"/>
          <p:cNvSpPr/>
          <p:nvPr/>
        </p:nvSpPr>
        <p:spPr>
          <a:xfrm>
            <a:off x="457200" y="6096000"/>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effectLst>
              </a:rPr>
              <a:t>neurohirurg.umi.ru</a:t>
            </a:r>
            <a:endParaRPr lang="ru-RU" sz="28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0898" name="Picture 3"/>
          <p:cNvPicPr>
            <a:picLocks noChangeAspect="1" noChangeArrowheads="1"/>
          </p:cNvPicPr>
          <p:nvPr/>
        </p:nvPicPr>
        <p:blipFill>
          <a:blip r:embed="rId2"/>
          <a:srcRect/>
          <a:stretch>
            <a:fillRect/>
          </a:stretch>
        </p:blipFill>
        <p:spPr bwMode="auto">
          <a:xfrm>
            <a:off x="5694363" y="0"/>
            <a:ext cx="3449637" cy="3581400"/>
          </a:xfrm>
          <a:prstGeom prst="rect">
            <a:avLst/>
          </a:prstGeom>
          <a:noFill/>
          <a:ln w="9525">
            <a:noFill/>
            <a:miter lim="800000"/>
            <a:headEnd/>
            <a:tailEnd/>
          </a:ln>
        </p:spPr>
      </p:pic>
      <p:pic>
        <p:nvPicPr>
          <p:cNvPr id="80899" name="Picture 4"/>
          <p:cNvPicPr>
            <a:picLocks noChangeAspect="1" noChangeArrowheads="1"/>
          </p:cNvPicPr>
          <p:nvPr/>
        </p:nvPicPr>
        <p:blipFill>
          <a:blip r:embed="rId3"/>
          <a:srcRect/>
          <a:stretch>
            <a:fillRect/>
          </a:stretch>
        </p:blipFill>
        <p:spPr bwMode="auto">
          <a:xfrm>
            <a:off x="0" y="0"/>
            <a:ext cx="2778125" cy="2819400"/>
          </a:xfrm>
          <a:prstGeom prst="rect">
            <a:avLst/>
          </a:prstGeom>
          <a:noFill/>
          <a:ln w="9525">
            <a:noFill/>
            <a:miter lim="800000"/>
            <a:headEnd/>
            <a:tailEnd/>
          </a:ln>
        </p:spPr>
      </p:pic>
      <p:pic>
        <p:nvPicPr>
          <p:cNvPr id="80900" name="Picture 6"/>
          <p:cNvPicPr>
            <a:picLocks noChangeAspect="1" noChangeArrowheads="1"/>
          </p:cNvPicPr>
          <p:nvPr/>
        </p:nvPicPr>
        <p:blipFill>
          <a:blip r:embed="rId4"/>
          <a:srcRect/>
          <a:stretch>
            <a:fillRect/>
          </a:stretch>
        </p:blipFill>
        <p:spPr bwMode="auto">
          <a:xfrm>
            <a:off x="0" y="3429000"/>
            <a:ext cx="2781300" cy="3429000"/>
          </a:xfrm>
          <a:prstGeom prst="rect">
            <a:avLst/>
          </a:prstGeom>
          <a:noFill/>
          <a:ln w="9525">
            <a:noFill/>
            <a:miter lim="800000"/>
            <a:headEnd/>
            <a:tailEnd/>
          </a:ln>
        </p:spPr>
      </p:pic>
      <p:sp>
        <p:nvSpPr>
          <p:cNvPr id="86018" name="Rectangle 2"/>
          <p:cNvSpPr>
            <a:spLocks noGrp="1" noChangeArrowheads="1"/>
          </p:cNvSpPr>
          <p:nvPr>
            <p:ph type="title"/>
          </p:nvPr>
        </p:nvSpPr>
        <p:spPr>
          <a:xfrm>
            <a:off x="0" y="2819400"/>
            <a:ext cx="4038600" cy="533400"/>
          </a:xfrm>
        </p:spPr>
        <p:txBody>
          <a:bodyPr/>
          <a:lstStyle/>
          <a:p>
            <a:pPr algn="l" eaLnBrk="1" hangingPunct="1">
              <a:defRPr/>
            </a:pPr>
            <a:r>
              <a:rPr lang="ru-RU" sz="3200" b="1" i="1" smtClean="0">
                <a:solidFill>
                  <a:schemeClr val="folHlink"/>
                </a:solidFill>
                <a:effectLst>
                  <a:outerShdw blurRad="38100" dist="38100" dir="2700000" algn="tl">
                    <a:srgbClr val="FFFFFF"/>
                  </a:outerShdw>
                </a:effectLst>
              </a:rPr>
              <a:t>Epidural hematoma</a:t>
            </a:r>
            <a:r>
              <a:rPr lang="ru-RU" smtClean="0"/>
              <a:t> </a:t>
            </a:r>
            <a:endParaRPr lang="cs-CZ" smtClean="0"/>
          </a:p>
        </p:txBody>
      </p:sp>
      <p:pic>
        <p:nvPicPr>
          <p:cNvPr id="80902" name="Picture 5"/>
          <p:cNvPicPr>
            <a:picLocks noChangeAspect="1" noChangeArrowheads="1"/>
          </p:cNvPicPr>
          <p:nvPr/>
        </p:nvPicPr>
        <p:blipFill>
          <a:blip r:embed="rId5"/>
          <a:srcRect/>
          <a:stretch>
            <a:fillRect/>
          </a:stretch>
        </p:blipFill>
        <p:spPr bwMode="auto">
          <a:xfrm>
            <a:off x="5751513" y="3048000"/>
            <a:ext cx="3392487" cy="3810000"/>
          </a:xfrm>
          <a:prstGeom prst="rect">
            <a:avLst/>
          </a:prstGeom>
          <a:noFill/>
          <a:ln w="9525">
            <a:noFill/>
            <a:miter lim="800000"/>
            <a:headEnd/>
            <a:tailEnd/>
          </a:ln>
        </p:spPr>
      </p:pic>
      <p:sp>
        <p:nvSpPr>
          <p:cNvPr id="48138" name="Rectangle 10"/>
          <p:cNvSpPr>
            <a:spLocks noChangeArrowheads="1"/>
          </p:cNvSpPr>
          <p:nvPr/>
        </p:nvSpPr>
        <p:spPr bwMode="auto">
          <a:xfrm>
            <a:off x="2667000" y="0"/>
            <a:ext cx="3581400" cy="584200"/>
          </a:xfrm>
          <a:prstGeom prst="rect">
            <a:avLst/>
          </a:prstGeom>
          <a:noFill/>
          <a:ln w="9525">
            <a:noFill/>
            <a:miter lim="800000"/>
            <a:headEnd/>
            <a:tailEnd/>
          </a:ln>
          <a:effectLst/>
        </p:spPr>
        <p:txBody>
          <a:bodyPr>
            <a:spAutoFit/>
          </a:bodyPr>
          <a:lstStyle/>
          <a:p>
            <a:pPr>
              <a:defRPr/>
            </a:pPr>
            <a:r>
              <a:rPr lang="ru-RU" sz="3200" b="1" i="1" dirty="0">
                <a:solidFill>
                  <a:srgbClr val="FF0000"/>
                </a:solidFill>
                <a:effectLst>
                  <a:outerShdw blurRad="38100" dist="38100" dir="2700000" algn="tl">
                    <a:srgbClr val="FFFFFF"/>
                  </a:outerShdw>
                </a:effectLst>
              </a:rPr>
              <a:t>3) </a:t>
            </a:r>
            <a:r>
              <a:rPr lang="en-US" sz="3200" b="1" i="1" dirty="0">
                <a:solidFill>
                  <a:srgbClr val="FF0000"/>
                </a:solidFill>
                <a:effectLst>
                  <a:outerShdw blurRad="38100" dist="38100" dir="2700000" algn="tl">
                    <a:srgbClr val="FFFFFF"/>
                  </a:outerShdw>
                </a:effectLst>
              </a:rPr>
              <a:t>H</a:t>
            </a:r>
            <a:r>
              <a:rPr lang="ru-RU" sz="3200" b="1" i="1" dirty="0" err="1">
                <a:solidFill>
                  <a:srgbClr val="FF0000"/>
                </a:solidFill>
                <a:effectLst>
                  <a:outerShdw blurRad="38100" dist="38100" dir="2700000" algn="tl">
                    <a:srgbClr val="FFFFFF"/>
                  </a:outerShdw>
                </a:effectLst>
              </a:rPr>
              <a:t>ematomas</a:t>
            </a:r>
            <a:r>
              <a:rPr lang="ru-RU" sz="3200" b="1" i="1" dirty="0">
                <a:solidFill>
                  <a:srgbClr val="FF0000"/>
                </a:solidFill>
                <a:effectLst>
                  <a:outerShdw blurRad="38100" dist="38100" dir="2700000" algn="tl">
                    <a:srgbClr val="FFFFFF"/>
                  </a:outerShdw>
                </a:effectLst>
              </a:rPr>
              <a:t>:</a:t>
            </a:r>
            <a:r>
              <a:rPr lang="ru-RU" sz="3200" dirty="0">
                <a:solidFill>
                  <a:srgbClr val="FF0000"/>
                </a:solidFill>
              </a:rPr>
              <a:t> </a:t>
            </a:r>
          </a:p>
        </p:txBody>
      </p:sp>
      <p:sp>
        <p:nvSpPr>
          <p:cNvPr id="2" name="Rectangle 2"/>
          <p:cNvSpPr>
            <a:spLocks noChangeArrowheads="1"/>
          </p:cNvSpPr>
          <p:nvPr/>
        </p:nvSpPr>
        <p:spPr bwMode="auto">
          <a:xfrm>
            <a:off x="4800600" y="2819400"/>
            <a:ext cx="4343400" cy="762000"/>
          </a:xfrm>
          <a:prstGeom prst="rect">
            <a:avLst/>
          </a:prstGeom>
          <a:noFill/>
          <a:ln w="9525">
            <a:noFill/>
            <a:miter lim="800000"/>
            <a:headEnd/>
            <a:tailEnd/>
          </a:ln>
        </p:spPr>
        <p:txBody>
          <a:bodyPr anchor="ctr"/>
          <a:lstStyle/>
          <a:p>
            <a:pPr>
              <a:defRPr/>
            </a:pPr>
            <a:r>
              <a:rPr lang="ru-RU" sz="3200" b="1" i="1">
                <a:solidFill>
                  <a:schemeClr val="folHlink"/>
                </a:solidFill>
                <a:effectLst>
                  <a:outerShdw blurRad="38100" dist="38100" dir="2700000" algn="tl">
                    <a:srgbClr val="FFFFFF"/>
                  </a:outerShdw>
                </a:effectLst>
              </a:rPr>
              <a:t>Subdural hematoma</a:t>
            </a:r>
            <a:endParaRPr lang="cs-CZ" sz="3200" b="1" i="1">
              <a:solidFill>
                <a:schemeClr val="folHlink"/>
              </a:solidFill>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81922" name="Picture 4"/>
          <p:cNvPicPr>
            <a:picLocks noChangeAspect="1" noChangeArrowheads="1"/>
          </p:cNvPicPr>
          <p:nvPr/>
        </p:nvPicPr>
        <p:blipFill>
          <a:blip r:embed="rId2"/>
          <a:srcRect/>
          <a:stretch>
            <a:fillRect/>
          </a:stretch>
        </p:blipFill>
        <p:spPr bwMode="auto">
          <a:xfrm>
            <a:off x="0" y="3429000"/>
            <a:ext cx="3279775" cy="3429000"/>
          </a:xfrm>
          <a:prstGeom prst="rect">
            <a:avLst/>
          </a:prstGeom>
          <a:noFill/>
          <a:ln w="9525">
            <a:noFill/>
            <a:miter lim="800000"/>
            <a:headEnd/>
            <a:tailEnd/>
          </a:ln>
        </p:spPr>
      </p:pic>
      <p:pic>
        <p:nvPicPr>
          <p:cNvPr id="81923" name="Picture 5"/>
          <p:cNvPicPr>
            <a:picLocks noChangeAspect="1" noChangeArrowheads="1"/>
          </p:cNvPicPr>
          <p:nvPr/>
        </p:nvPicPr>
        <p:blipFill>
          <a:blip r:embed="rId3"/>
          <a:srcRect/>
          <a:stretch>
            <a:fillRect/>
          </a:stretch>
        </p:blipFill>
        <p:spPr bwMode="auto">
          <a:xfrm>
            <a:off x="0" y="0"/>
            <a:ext cx="3325813" cy="3581400"/>
          </a:xfrm>
          <a:prstGeom prst="rect">
            <a:avLst/>
          </a:prstGeom>
          <a:noFill/>
          <a:ln w="9525">
            <a:noFill/>
            <a:miter lim="800000"/>
            <a:headEnd/>
            <a:tailEnd/>
          </a:ln>
        </p:spPr>
      </p:pic>
      <p:sp>
        <p:nvSpPr>
          <p:cNvPr id="88066" name="Rectangle 2"/>
          <p:cNvSpPr>
            <a:spLocks noGrp="1" noChangeArrowheads="1"/>
          </p:cNvSpPr>
          <p:nvPr>
            <p:ph type="title"/>
          </p:nvPr>
        </p:nvSpPr>
        <p:spPr>
          <a:xfrm>
            <a:off x="0" y="3352800"/>
            <a:ext cx="3657600" cy="457200"/>
          </a:xfrm>
        </p:spPr>
        <p:txBody>
          <a:bodyPr/>
          <a:lstStyle/>
          <a:p>
            <a:pPr algn="l" eaLnBrk="1" hangingPunct="1">
              <a:defRPr/>
            </a:pPr>
            <a:r>
              <a:rPr lang="ru-RU" sz="2800" b="1" i="1" smtClean="0">
                <a:solidFill>
                  <a:srgbClr val="FF0000"/>
                </a:solidFill>
                <a:effectLst>
                  <a:outerShdw blurRad="38100" dist="38100" dir="2700000" algn="tl">
                    <a:srgbClr val="FFFFFF"/>
                  </a:outerShdw>
                </a:effectLst>
              </a:rPr>
              <a:t>4) Pnevmocephaly</a:t>
            </a:r>
            <a:r>
              <a:rPr lang="ru-RU" smtClean="0"/>
              <a:t> </a:t>
            </a:r>
            <a:endParaRPr lang="cs-CZ" smtClean="0"/>
          </a:p>
        </p:txBody>
      </p:sp>
      <p:pic>
        <p:nvPicPr>
          <p:cNvPr id="81925" name="Picture 4"/>
          <p:cNvPicPr>
            <a:picLocks noChangeAspect="1" noChangeArrowheads="1"/>
          </p:cNvPicPr>
          <p:nvPr/>
        </p:nvPicPr>
        <p:blipFill>
          <a:blip r:embed="rId4"/>
          <a:srcRect/>
          <a:stretch>
            <a:fillRect/>
          </a:stretch>
        </p:blipFill>
        <p:spPr bwMode="auto">
          <a:xfrm>
            <a:off x="5992813" y="3581400"/>
            <a:ext cx="3151187" cy="3276600"/>
          </a:xfrm>
          <a:prstGeom prst="rect">
            <a:avLst/>
          </a:prstGeom>
          <a:noFill/>
          <a:ln w="9525">
            <a:noFill/>
            <a:miter lim="800000"/>
            <a:headEnd/>
            <a:tailEnd/>
          </a:ln>
        </p:spPr>
      </p:pic>
      <p:pic>
        <p:nvPicPr>
          <p:cNvPr id="81926" name="Picture 5"/>
          <p:cNvPicPr>
            <a:picLocks noChangeAspect="1" noChangeArrowheads="1"/>
          </p:cNvPicPr>
          <p:nvPr/>
        </p:nvPicPr>
        <p:blipFill>
          <a:blip r:embed="rId5"/>
          <a:srcRect/>
          <a:stretch>
            <a:fillRect/>
          </a:stretch>
        </p:blipFill>
        <p:spPr bwMode="auto">
          <a:xfrm>
            <a:off x="6118225" y="0"/>
            <a:ext cx="3025775" cy="3657600"/>
          </a:xfrm>
          <a:prstGeom prst="rect">
            <a:avLst/>
          </a:prstGeom>
          <a:noFill/>
          <a:ln w="9525">
            <a:noFill/>
            <a:miter lim="800000"/>
            <a:headEnd/>
            <a:tailEnd/>
          </a:ln>
        </p:spPr>
      </p:pic>
      <p:sp>
        <p:nvSpPr>
          <p:cNvPr id="2" name="Rectangle 2"/>
          <p:cNvSpPr>
            <a:spLocks noChangeArrowheads="1"/>
          </p:cNvSpPr>
          <p:nvPr/>
        </p:nvSpPr>
        <p:spPr bwMode="auto">
          <a:xfrm>
            <a:off x="4953000" y="3429000"/>
            <a:ext cx="4191000" cy="457200"/>
          </a:xfrm>
          <a:prstGeom prst="rect">
            <a:avLst/>
          </a:prstGeom>
          <a:noFill/>
          <a:ln w="9525">
            <a:noFill/>
            <a:miter lim="800000"/>
            <a:headEnd/>
            <a:tailEnd/>
          </a:ln>
        </p:spPr>
        <p:txBody>
          <a:bodyPr anchor="ctr"/>
          <a:lstStyle/>
          <a:p>
            <a:pPr algn="ctr">
              <a:defRPr/>
            </a:pPr>
            <a:r>
              <a:rPr lang="ru-RU" sz="2000" b="1" i="1">
                <a:solidFill>
                  <a:srgbClr val="FF0000"/>
                </a:solidFill>
                <a:effectLst>
                  <a:outerShdw blurRad="38100" dist="38100" dir="2700000" algn="tl">
                    <a:srgbClr val="FFFFFF"/>
                  </a:outerShdw>
                </a:effectLst>
              </a:rPr>
              <a:t>5) Chronic subdural hematoma</a:t>
            </a:r>
            <a:endParaRPr lang="cs-CZ" sz="2000" b="1" i="1">
              <a:solidFill>
                <a:srgbClr val="FF0000"/>
              </a:solidFill>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2946" name="Picture 4"/>
          <p:cNvPicPr>
            <a:picLocks noChangeAspect="1" noChangeArrowheads="1"/>
          </p:cNvPicPr>
          <p:nvPr/>
        </p:nvPicPr>
        <p:blipFill>
          <a:blip r:embed="rId2"/>
          <a:srcRect/>
          <a:stretch>
            <a:fillRect/>
          </a:stretch>
        </p:blipFill>
        <p:spPr bwMode="auto">
          <a:xfrm>
            <a:off x="0" y="0"/>
            <a:ext cx="4248150" cy="5029200"/>
          </a:xfrm>
          <a:prstGeom prst="rect">
            <a:avLst/>
          </a:prstGeom>
          <a:noFill/>
          <a:ln w="9525">
            <a:noFill/>
            <a:miter lim="800000"/>
            <a:headEnd/>
            <a:tailEnd/>
          </a:ln>
        </p:spPr>
      </p:pic>
      <p:sp>
        <p:nvSpPr>
          <p:cNvPr id="136197" name="Rectangle 5"/>
          <p:cNvSpPr>
            <a:spLocks noChangeArrowheads="1"/>
          </p:cNvSpPr>
          <p:nvPr/>
        </p:nvSpPr>
        <p:spPr bwMode="auto">
          <a:xfrm>
            <a:off x="304800" y="5181600"/>
            <a:ext cx="3962400" cy="457200"/>
          </a:xfrm>
          <a:prstGeom prst="rect">
            <a:avLst/>
          </a:prstGeom>
          <a:noFill/>
          <a:ln>
            <a:noFill/>
          </a:ln>
          <a:effectLst/>
          <a:extLst/>
        </p:spPr>
        <p:txBody>
          <a:bodyPr anchor="ctr"/>
          <a:lstStyle/>
          <a:p>
            <a:pPr algn="ctr">
              <a:defRPr/>
            </a:pPr>
            <a:r>
              <a:rPr lang="ru-RU" sz="2800" b="1" i="1">
                <a:solidFill>
                  <a:srgbClr val="FF0000"/>
                </a:solidFill>
                <a:effectLst>
                  <a:outerShdw blurRad="38100" dist="38100" dir="2700000" algn="tl">
                    <a:srgbClr val="FFFFFF"/>
                  </a:outerShdw>
                </a:effectLst>
              </a:rPr>
              <a:t>6) Subdural hygroma</a:t>
            </a:r>
            <a:r>
              <a:rPr lang="ru-RU" sz="1800"/>
              <a:t> </a:t>
            </a:r>
            <a:endParaRPr lang="cs-CZ" sz="1800"/>
          </a:p>
        </p:txBody>
      </p:sp>
      <p:pic>
        <p:nvPicPr>
          <p:cNvPr id="82948" name="Picture 4" descr="DesHotel_1_8"/>
          <p:cNvPicPr>
            <a:picLocks noChangeAspect="1" noChangeArrowheads="1"/>
          </p:cNvPicPr>
          <p:nvPr/>
        </p:nvPicPr>
        <p:blipFill>
          <a:blip r:embed="rId3"/>
          <a:srcRect/>
          <a:stretch>
            <a:fillRect/>
          </a:stretch>
        </p:blipFill>
        <p:spPr bwMode="auto">
          <a:xfrm>
            <a:off x="5334000" y="0"/>
            <a:ext cx="3810000" cy="3810000"/>
          </a:xfrm>
          <a:prstGeom prst="rect">
            <a:avLst/>
          </a:prstGeom>
          <a:noFill/>
          <a:ln w="9525">
            <a:noFill/>
            <a:miter lim="800000"/>
            <a:headEnd/>
            <a:tailEnd/>
          </a:ln>
        </p:spPr>
      </p:pic>
      <p:pic>
        <p:nvPicPr>
          <p:cNvPr id="82949" name="Picture 6" descr="image005"/>
          <p:cNvPicPr>
            <a:picLocks noChangeAspect="1" noChangeArrowheads="1"/>
          </p:cNvPicPr>
          <p:nvPr/>
        </p:nvPicPr>
        <p:blipFill>
          <a:blip r:embed="rId4"/>
          <a:srcRect/>
          <a:stretch>
            <a:fillRect/>
          </a:stretch>
        </p:blipFill>
        <p:spPr bwMode="auto">
          <a:xfrm>
            <a:off x="6029325" y="3352800"/>
            <a:ext cx="3114675" cy="3505200"/>
          </a:xfrm>
          <a:prstGeom prst="rect">
            <a:avLst/>
          </a:prstGeom>
          <a:noFill/>
          <a:ln w="9525">
            <a:noFill/>
            <a:miter lim="800000"/>
            <a:headEnd/>
            <a:tailEnd/>
          </a:ln>
        </p:spPr>
      </p:pic>
      <p:sp>
        <p:nvSpPr>
          <p:cNvPr id="2" name="Rectangle 5"/>
          <p:cNvSpPr>
            <a:spLocks noChangeArrowheads="1"/>
          </p:cNvSpPr>
          <p:nvPr/>
        </p:nvSpPr>
        <p:spPr bwMode="auto">
          <a:xfrm>
            <a:off x="4648200" y="3200400"/>
            <a:ext cx="4419600" cy="457200"/>
          </a:xfrm>
          <a:prstGeom prst="rect">
            <a:avLst/>
          </a:prstGeom>
          <a:noFill/>
          <a:ln>
            <a:noFill/>
          </a:ln>
          <a:effectLst/>
          <a:extLst/>
        </p:spPr>
        <p:txBody>
          <a:bodyPr anchor="ctr"/>
          <a:lstStyle/>
          <a:p>
            <a:pPr algn="ctr">
              <a:defRPr/>
            </a:pPr>
            <a:r>
              <a:rPr lang="ru-RU" sz="2400" b="1" i="1">
                <a:solidFill>
                  <a:srgbClr val="FF0000"/>
                </a:solidFill>
                <a:effectLst>
                  <a:outerShdw blurRad="38100" dist="38100" dir="2700000" algn="tl">
                    <a:srgbClr val="FFFFFF"/>
                  </a:outerShdw>
                </a:effectLst>
              </a:rPr>
              <a:t>7) Subarachnoid hemorrhage</a:t>
            </a:r>
            <a:r>
              <a:rPr lang="ru-RU" sz="2400">
                <a:solidFill>
                  <a:srgbClr val="FF0000"/>
                </a:solidFill>
              </a:rPr>
              <a:t> </a:t>
            </a:r>
            <a:endParaRPr lang="cs-CZ" sz="2400">
              <a:solidFill>
                <a:srgbClr val="FF0000"/>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36" name="Picture 4"/>
          <p:cNvPicPr>
            <a:picLocks noGrp="1" noChangeAspect="1" noChangeArrowheads="1"/>
          </p:cNvPicPr>
          <p:nvPr>
            <p:ph type="body" sz="half" idx="2"/>
          </p:nvPr>
        </p:nvPicPr>
        <p:blipFill>
          <a:blip r:embed="rId4"/>
          <a:srcRect/>
          <a:stretch>
            <a:fillRect/>
          </a:stretch>
        </p:blipFill>
        <p:spPr>
          <a:xfrm>
            <a:off x="0" y="0"/>
            <a:ext cx="3124200" cy="3505200"/>
          </a:xfrm>
        </p:spPr>
      </p:pic>
      <p:graphicFrame>
        <p:nvGraphicFramePr>
          <p:cNvPr id="1034" name="Object 10"/>
          <p:cNvGraphicFramePr>
            <a:graphicFrameLocks noChangeAspect="1"/>
          </p:cNvGraphicFramePr>
          <p:nvPr/>
        </p:nvGraphicFramePr>
        <p:xfrm>
          <a:off x="0" y="3352800"/>
          <a:ext cx="3098800" cy="3505200"/>
        </p:xfrm>
        <a:graphic>
          <a:graphicData uri="http://schemas.openxmlformats.org/presentationml/2006/ole">
            <mc:AlternateContent xmlns:mc="http://schemas.openxmlformats.org/markup-compatibility/2006">
              <mc:Choice xmlns:v="urn:schemas-microsoft-com:vml" Requires="v">
                <p:oleObj spid="_x0000_s1035" name="Rastrový obrázek" r:id="rId5" imgW="4057143" imgH="4420217" progId="PBrush">
                  <p:embed/>
                </p:oleObj>
              </mc:Choice>
              <mc:Fallback>
                <p:oleObj name="Rastrový obrázek" r:id="rId5" imgW="4057143" imgH="4420217" progId="PBrush">
                  <p:embed/>
                  <p:pic>
                    <p:nvPicPr>
                      <p:cNvPr id="0"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352800"/>
                        <a:ext cx="3098800" cy="3505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0905" name="Rectangle 9"/>
          <p:cNvSpPr>
            <a:spLocks noGrp="1" noChangeArrowheads="1"/>
          </p:cNvSpPr>
          <p:nvPr>
            <p:ph type="title"/>
          </p:nvPr>
        </p:nvSpPr>
        <p:spPr>
          <a:xfrm>
            <a:off x="304800" y="3048000"/>
            <a:ext cx="3048000" cy="381000"/>
          </a:xfrm>
        </p:spPr>
        <p:txBody>
          <a:bodyPr/>
          <a:lstStyle/>
          <a:p>
            <a:pPr eaLnBrk="1" hangingPunct="1">
              <a:defRPr/>
            </a:pPr>
            <a:r>
              <a:rPr lang="ru-RU" sz="2800" b="1" i="1" dirty="0" smtClean="0">
                <a:solidFill>
                  <a:srgbClr val="FF0000"/>
                </a:solidFill>
                <a:effectLst>
                  <a:outerShdw blurRad="38100" dist="38100" dir="2700000" algn="tl">
                    <a:srgbClr val="FFFFFF"/>
                  </a:outerShdw>
                </a:effectLst>
              </a:rPr>
              <a:t>8) </a:t>
            </a:r>
            <a:r>
              <a:rPr lang="ru-RU" sz="2800" b="1" i="1" dirty="0" err="1" smtClean="0">
                <a:solidFill>
                  <a:srgbClr val="FF0000"/>
                </a:solidFill>
                <a:effectLst>
                  <a:outerShdw blurRad="38100" dist="38100" dir="2700000" algn="tl">
                    <a:srgbClr val="FFFFFF"/>
                  </a:outerShdw>
                </a:effectLst>
              </a:rPr>
              <a:t>contusion</a:t>
            </a:r>
            <a:endParaRPr lang="cs-CZ" dirty="0" smtClean="0"/>
          </a:p>
        </p:txBody>
      </p:sp>
      <p:pic>
        <p:nvPicPr>
          <p:cNvPr id="1038" name="Picture 5" descr="ICH"/>
          <p:cNvPicPr>
            <a:picLocks noChangeAspect="1" noChangeArrowheads="1"/>
          </p:cNvPicPr>
          <p:nvPr/>
        </p:nvPicPr>
        <p:blipFill>
          <a:blip r:embed="rId7"/>
          <a:srcRect/>
          <a:stretch>
            <a:fillRect/>
          </a:stretch>
        </p:blipFill>
        <p:spPr bwMode="auto">
          <a:xfrm>
            <a:off x="3352800" y="0"/>
            <a:ext cx="5791200" cy="5791200"/>
          </a:xfrm>
          <a:prstGeom prst="rect">
            <a:avLst/>
          </a:prstGeom>
          <a:noFill/>
          <a:ln w="9525">
            <a:noFill/>
            <a:miter lim="800000"/>
            <a:headEnd/>
            <a:tailEnd/>
          </a:ln>
        </p:spPr>
      </p:pic>
      <p:sp>
        <p:nvSpPr>
          <p:cNvPr id="2" name="Rectangle 9"/>
          <p:cNvSpPr>
            <a:spLocks noChangeArrowheads="1"/>
          </p:cNvSpPr>
          <p:nvPr/>
        </p:nvSpPr>
        <p:spPr bwMode="auto">
          <a:xfrm>
            <a:off x="4800600" y="5562600"/>
            <a:ext cx="3352800" cy="685800"/>
          </a:xfrm>
          <a:prstGeom prst="rect">
            <a:avLst/>
          </a:prstGeom>
          <a:noFill/>
          <a:ln w="9525">
            <a:noFill/>
            <a:miter lim="800000"/>
            <a:headEnd/>
            <a:tailEnd/>
          </a:ln>
        </p:spPr>
        <p:txBody>
          <a:bodyPr anchor="ctr"/>
          <a:lstStyle/>
          <a:p>
            <a:pPr algn="ctr">
              <a:defRPr/>
            </a:pPr>
            <a:r>
              <a:rPr lang="ru-RU" sz="2800" b="1" i="1">
                <a:solidFill>
                  <a:srgbClr val="FF0000"/>
                </a:solidFill>
                <a:effectLst>
                  <a:outerShdw blurRad="38100" dist="38100" dir="2700000" algn="tl">
                    <a:srgbClr val="FFFFFF"/>
                  </a:outerShdw>
                </a:effectLst>
              </a:rPr>
              <a:t>9) Intracerebral hematoma</a:t>
            </a:r>
            <a:r>
              <a:rPr lang="ru-RU" sz="2800">
                <a:solidFill>
                  <a:srgbClr val="FF0000"/>
                </a:solidFill>
              </a:rPr>
              <a:t> </a:t>
            </a:r>
            <a:endParaRPr lang="cs-CZ" sz="2800">
              <a:solidFill>
                <a:srgbClr val="FF0000"/>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Picture 2" descr="ws_82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7042" name="Text Box 5"/>
          <p:cNvSpPr txBox="1">
            <a:spLocks noChangeArrowheads="1"/>
          </p:cNvSpPr>
          <p:nvPr/>
        </p:nvSpPr>
        <p:spPr bwMode="auto">
          <a:xfrm>
            <a:off x="5410200" y="4800600"/>
            <a:ext cx="3062288" cy="1282700"/>
          </a:xfrm>
          <a:prstGeom prst="rect">
            <a:avLst/>
          </a:prstGeom>
          <a:noFill/>
          <a:ln w="9525">
            <a:noFill/>
            <a:miter lim="800000"/>
            <a:headEnd/>
            <a:tailEnd/>
          </a:ln>
        </p:spPr>
        <p:txBody>
          <a:bodyPr wrap="none" lIns="0" tIns="0" rIns="0" bIns="0">
            <a:spAutoFit/>
          </a:bodyPr>
          <a:lstStyle/>
          <a:p>
            <a:pPr defTabSz="820738">
              <a:lnSpc>
                <a:spcPts val="1450"/>
              </a:lnSpc>
            </a:pPr>
            <a:r>
              <a:rPr lang="en-US" altLang="ru-RU" sz="1400">
                <a:solidFill>
                  <a:srgbClr val="333334"/>
                </a:solidFill>
                <a:latin typeface="Times New Roman" pitchFamily="18" charset="0"/>
              </a:rPr>
              <a:t>A CT-myelogram coronal 2D</a:t>
            </a:r>
          </a:p>
          <a:p>
            <a:pPr defTabSz="820738">
              <a:lnSpc>
                <a:spcPts val="1725"/>
              </a:lnSpc>
            </a:pPr>
            <a:r>
              <a:rPr lang="en-US" altLang="ru-RU" sz="1400">
                <a:solidFill>
                  <a:srgbClr val="333334"/>
                </a:solidFill>
                <a:latin typeface="Times New Roman" pitchFamily="18" charset="0"/>
              </a:rPr>
              <a:t>reconstructed image shows the intraspinal</a:t>
            </a:r>
          </a:p>
          <a:p>
            <a:pPr defTabSz="820738">
              <a:lnSpc>
                <a:spcPts val="1725"/>
              </a:lnSpc>
            </a:pPr>
            <a:r>
              <a:rPr lang="en-US" altLang="ru-RU" sz="1400">
                <a:solidFill>
                  <a:srgbClr val="333334"/>
                </a:solidFill>
                <a:latin typeface="Times New Roman" pitchFamily="18" charset="0"/>
              </a:rPr>
              <a:t>lipoma (arrows). Note the displaced nerve</a:t>
            </a:r>
          </a:p>
          <a:p>
            <a:pPr defTabSz="820738">
              <a:lnSpc>
                <a:spcPts val="1725"/>
              </a:lnSpc>
            </a:pPr>
            <a:r>
              <a:rPr lang="en-US" altLang="ru-RU" sz="1400">
                <a:solidFill>
                  <a:srgbClr val="333334"/>
                </a:solidFill>
                <a:latin typeface="Times New Roman" pitchFamily="18" charset="0"/>
              </a:rPr>
              <a:t>roots to the left of the conus. A Tarlov cyst</a:t>
            </a:r>
          </a:p>
          <a:p>
            <a:pPr defTabSz="820738">
              <a:lnSpc>
                <a:spcPts val="1725"/>
              </a:lnSpc>
            </a:pPr>
            <a:r>
              <a:rPr lang="en-US" altLang="ru-RU" sz="1400">
                <a:solidFill>
                  <a:srgbClr val="333334"/>
                </a:solidFill>
                <a:latin typeface="Times New Roman" pitchFamily="18" charset="0"/>
              </a:rPr>
              <a:t>(nerve root sleeve cyst or diverticulum) of</a:t>
            </a:r>
          </a:p>
          <a:p>
            <a:pPr defTabSz="820738">
              <a:lnSpc>
                <a:spcPts val="1750"/>
              </a:lnSpc>
            </a:pPr>
            <a:r>
              <a:rPr lang="en-US" altLang="ru-RU" sz="1400">
                <a:solidFill>
                  <a:srgbClr val="333334"/>
                </a:solidFill>
                <a:latin typeface="Times New Roman" pitchFamily="18" charset="0"/>
              </a:rPr>
              <a:t>left S3 is incidentally noted (arrowhead).</a:t>
            </a:r>
            <a:endParaRPr lang="ru-RU" altLang="ru-RU" sz="1400">
              <a:solidFill>
                <a:srgbClr val="333334"/>
              </a:solidFill>
              <a:latin typeface="Times New Roman" pitchFamily="18" charset="0"/>
            </a:endParaRPr>
          </a:p>
        </p:txBody>
      </p:sp>
      <p:sp>
        <p:nvSpPr>
          <p:cNvPr id="87043" name="Text Box 6"/>
          <p:cNvSpPr txBox="1">
            <a:spLocks noChangeArrowheads="1"/>
          </p:cNvSpPr>
          <p:nvPr/>
        </p:nvSpPr>
        <p:spPr bwMode="auto">
          <a:xfrm>
            <a:off x="1828800" y="4800600"/>
            <a:ext cx="2773363" cy="1189038"/>
          </a:xfrm>
          <a:prstGeom prst="rect">
            <a:avLst/>
          </a:prstGeom>
          <a:noFill/>
          <a:ln w="9525">
            <a:noFill/>
            <a:miter lim="800000"/>
            <a:headEnd/>
            <a:tailEnd/>
          </a:ln>
        </p:spPr>
        <p:txBody>
          <a:bodyPr wrap="none" lIns="0" tIns="0" rIns="0" bIns="0">
            <a:spAutoFit/>
          </a:bodyPr>
          <a:lstStyle/>
          <a:p>
            <a:pPr defTabSz="820738">
              <a:lnSpc>
                <a:spcPts val="1613"/>
              </a:lnSpc>
            </a:pPr>
            <a:r>
              <a:rPr lang="en-US" altLang="ru-RU">
                <a:solidFill>
                  <a:srgbClr val="333334"/>
                </a:solidFill>
                <a:latin typeface="Times New Roman" pitchFamily="18" charset="0"/>
              </a:rPr>
              <a:t>A CT-myelogram sagittal 2D</a:t>
            </a:r>
          </a:p>
          <a:p>
            <a:pPr defTabSz="820738">
              <a:lnSpc>
                <a:spcPts val="1938"/>
              </a:lnSpc>
            </a:pPr>
            <a:r>
              <a:rPr lang="en-US" altLang="ru-RU">
                <a:solidFill>
                  <a:srgbClr val="333334"/>
                </a:solidFill>
                <a:latin typeface="Times New Roman" pitchFamily="18" charset="0"/>
              </a:rPr>
              <a:t>reconstructed image shows the</a:t>
            </a:r>
          </a:p>
          <a:p>
            <a:pPr defTabSz="820738">
              <a:lnSpc>
                <a:spcPts val="1938"/>
              </a:lnSpc>
            </a:pPr>
            <a:r>
              <a:rPr lang="en-US" altLang="ru-RU">
                <a:solidFill>
                  <a:srgbClr val="333334"/>
                </a:solidFill>
                <a:latin typeface="Times New Roman" pitchFamily="18" charset="0"/>
              </a:rPr>
              <a:t>expanding intraspinal low-density</a:t>
            </a:r>
          </a:p>
          <a:p>
            <a:pPr defTabSz="820738">
              <a:lnSpc>
                <a:spcPts val="1938"/>
              </a:lnSpc>
            </a:pPr>
            <a:r>
              <a:rPr lang="en-US" altLang="ru-RU">
                <a:solidFill>
                  <a:srgbClr val="333334"/>
                </a:solidFill>
                <a:latin typeface="Times New Roman" pitchFamily="18" charset="0"/>
              </a:rPr>
              <a:t>mass (arrow) surrounding by</a:t>
            </a:r>
          </a:p>
          <a:p>
            <a:pPr defTabSz="820738">
              <a:lnSpc>
                <a:spcPts val="1938"/>
              </a:lnSpc>
            </a:pPr>
            <a:r>
              <a:rPr lang="en-US" altLang="ru-RU">
                <a:solidFill>
                  <a:srgbClr val="333334"/>
                </a:solidFill>
                <a:latin typeface="Times New Roman" pitchFamily="18" charset="0"/>
              </a:rPr>
              <a:t>myelogram contrast.</a:t>
            </a:r>
            <a:endParaRPr lang="ru-RU" altLang="ru-RU">
              <a:solidFill>
                <a:srgbClr val="333334"/>
              </a:solidFill>
              <a:latin typeface="Times New Roman" pitchFamily="18" charset="0"/>
            </a:endParaRPr>
          </a:p>
        </p:txBody>
      </p:sp>
      <p:sp>
        <p:nvSpPr>
          <p:cNvPr id="80905" name="Rectangle 9"/>
          <p:cNvSpPr>
            <a:spLocks noChangeArrowheads="1"/>
          </p:cNvSpPr>
          <p:nvPr/>
        </p:nvSpPr>
        <p:spPr bwMode="auto">
          <a:xfrm>
            <a:off x="2819400" y="6096000"/>
            <a:ext cx="4267200" cy="457200"/>
          </a:xfrm>
          <a:prstGeom prst="rect">
            <a:avLst/>
          </a:prstGeom>
          <a:noFill/>
          <a:ln w="9525">
            <a:noFill/>
            <a:miter lim="800000"/>
            <a:headEnd/>
            <a:tailEnd/>
          </a:ln>
        </p:spPr>
        <p:txBody>
          <a:bodyPr anchor="ctr"/>
          <a:lstStyle/>
          <a:p>
            <a:pPr algn="ctr">
              <a:defRPr/>
            </a:pPr>
            <a:r>
              <a:rPr lang="en-US" sz="3200" b="1" i="1" dirty="0">
                <a:solidFill>
                  <a:srgbClr val="FF0000"/>
                </a:solidFill>
                <a:effectLst>
                  <a:outerShdw blurRad="38100" dist="38100" dir="2700000" algn="tl">
                    <a:srgbClr val="000000"/>
                  </a:outerShdw>
                </a:effectLst>
              </a:rPr>
              <a:t>CT-</a:t>
            </a:r>
            <a:r>
              <a:rPr lang="en-US" sz="3200" b="1" i="1" dirty="0" err="1">
                <a:solidFill>
                  <a:srgbClr val="FF0000"/>
                </a:solidFill>
                <a:effectLst>
                  <a:outerShdw blurRad="38100" dist="38100" dir="2700000" algn="tl">
                    <a:srgbClr val="000000"/>
                  </a:outerShdw>
                </a:effectLst>
              </a:rPr>
              <a:t>myelography</a:t>
            </a:r>
            <a:endParaRPr lang="cs-CZ" sz="3200" b="1" i="1" dirty="0">
              <a:solidFill>
                <a:srgbClr val="FF00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2" descr="ws_2d78"/>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0905" name="Rectangle 9"/>
          <p:cNvSpPr>
            <a:spLocks noChangeArrowheads="1"/>
          </p:cNvSpPr>
          <p:nvPr/>
        </p:nvSpPr>
        <p:spPr bwMode="auto">
          <a:xfrm>
            <a:off x="4648200" y="533400"/>
            <a:ext cx="4267200" cy="457200"/>
          </a:xfrm>
          <a:prstGeom prst="rect">
            <a:avLst/>
          </a:prstGeom>
          <a:noFill/>
          <a:ln w="9525">
            <a:noFill/>
            <a:miter lim="800000"/>
            <a:headEnd/>
            <a:tailEnd/>
          </a:ln>
        </p:spPr>
        <p:txBody>
          <a:bodyPr anchor="ctr"/>
          <a:lstStyle/>
          <a:p>
            <a:pPr algn="ctr">
              <a:defRPr/>
            </a:pPr>
            <a:r>
              <a:rPr lang="en-US" sz="3200" b="1" i="1">
                <a:solidFill>
                  <a:srgbClr val="FF0000"/>
                </a:solidFill>
                <a:effectLst>
                  <a:outerShdw blurRad="38100" dist="38100" dir="2700000" algn="tl">
                    <a:srgbClr val="000000"/>
                  </a:outerShdw>
                </a:effectLst>
              </a:rPr>
              <a:t>Lumbar discography</a:t>
            </a:r>
            <a:endParaRPr lang="cs-CZ" sz="3200" b="1" i="1">
              <a:solidFill>
                <a:srgbClr val="FF00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5" descr="trepanation"/>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3554" name="Rectangle 6"/>
          <p:cNvSpPr>
            <a:spLocks noChangeArrowheads="1"/>
          </p:cNvSpPr>
          <p:nvPr/>
        </p:nvSpPr>
        <p:spPr bwMode="auto">
          <a:xfrm>
            <a:off x="76200" y="198438"/>
            <a:ext cx="9067800" cy="1616075"/>
          </a:xfrm>
          <a:prstGeom prst="rect">
            <a:avLst/>
          </a:prstGeom>
          <a:noFill/>
          <a:ln w="9525">
            <a:noFill/>
            <a:miter lim="800000"/>
            <a:headEnd/>
            <a:tailEnd/>
          </a:ln>
        </p:spPr>
        <p:txBody>
          <a:bodyPr anchor="ctr">
            <a:spAutoFit/>
          </a:bodyPr>
          <a:lstStyle/>
          <a:p>
            <a:pPr eaLnBrk="0" hangingPunct="0"/>
            <a:r>
              <a:rPr lang="en-US" altLang="ru-RU" sz="2000" b="1">
                <a:solidFill>
                  <a:schemeClr val="bg1"/>
                </a:solidFill>
              </a:rPr>
              <a:t>The word «trepan» (trypanon) - Greek in origin, it meant a special drill bit that were used to perforate the skull. Scalpel blade served as a strong scraper. In ancient times a wide variety of techniques were used - sawed square or right-angled plates, which are then taken out, drilled holes in a circle outlined by, or just the bone was cut</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457200" y="0"/>
            <a:ext cx="8229600" cy="609600"/>
          </a:xfrm>
        </p:spPr>
        <p:txBody>
          <a:bodyPr/>
          <a:lstStyle/>
          <a:p>
            <a:pPr>
              <a:defRPr/>
            </a:pPr>
            <a:r>
              <a:rPr lang="en-US" sz="3200" b="1" spc="300" dirty="0" smtClean="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rPr>
              <a:t>MAGNETIC RESONANCE IMAGING</a:t>
            </a:r>
            <a:endParaRPr lang="ru-RU" sz="3200" b="1" spc="300" dirty="0" smtClean="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endParaRPr>
          </a:p>
        </p:txBody>
      </p:sp>
      <p:sp>
        <p:nvSpPr>
          <p:cNvPr id="114691" name="Rectangle 3"/>
          <p:cNvSpPr>
            <a:spLocks noGrp="1" noChangeArrowheads="1"/>
          </p:cNvSpPr>
          <p:nvPr>
            <p:ph type="body" idx="1"/>
          </p:nvPr>
        </p:nvSpPr>
        <p:spPr>
          <a:xfrm>
            <a:off x="0" y="762000"/>
            <a:ext cx="9144000" cy="6096000"/>
          </a:xfrm>
        </p:spPr>
        <p:txBody>
          <a:bodyPr/>
          <a:lstStyle/>
          <a:p>
            <a:pPr>
              <a:lnSpc>
                <a:spcPct val="70000"/>
              </a:lnSpc>
              <a:buFontTx/>
              <a:buNone/>
              <a:defRPr/>
            </a:pPr>
            <a:r>
              <a:rPr lang="ru-RU" sz="1800" dirty="0" smtClean="0"/>
              <a:t>     </a:t>
            </a:r>
            <a:r>
              <a:rPr lang="en-US" sz="2400" u="sng" dirty="0" smtClean="0">
                <a:solidFill>
                  <a:srgbClr val="0000FF"/>
                </a:solidFill>
                <a:effectLst>
                  <a:outerShdw blurRad="38100" dist="38100" dir="2700000" algn="tl">
                    <a:srgbClr val="C0C0C0"/>
                  </a:outerShdw>
                </a:effectLst>
              </a:rPr>
              <a:t>It is a valuable investigation in the following neurosurgical conditions:</a:t>
            </a:r>
          </a:p>
          <a:p>
            <a:pPr>
              <a:lnSpc>
                <a:spcPct val="70000"/>
              </a:lnSpc>
              <a:defRPr/>
            </a:pPr>
            <a:r>
              <a:rPr lang="en-US" sz="2400" b="1" dirty="0" smtClean="0">
                <a:solidFill>
                  <a:srgbClr val="FF3300"/>
                </a:solidFill>
                <a:effectLst>
                  <a:outerShdw blurRad="38100" dist="38100" dir="2700000" algn="tl">
                    <a:srgbClr val="C0C0C0"/>
                  </a:outerShdw>
                </a:effectLst>
              </a:rPr>
              <a:t>Intracranial </a:t>
            </a:r>
            <a:r>
              <a:rPr lang="en-US" sz="2400" b="1" dirty="0" err="1" smtClean="0">
                <a:solidFill>
                  <a:srgbClr val="FF3300"/>
                </a:solidFill>
                <a:effectLst>
                  <a:outerShdw blurRad="38100" dist="38100" dir="2700000" algn="tl">
                    <a:srgbClr val="C0C0C0"/>
                  </a:outerShdw>
                </a:effectLst>
              </a:rPr>
              <a:t>tumours</a:t>
            </a:r>
            <a:r>
              <a:rPr lang="en-US" sz="2400" b="1" dirty="0" smtClean="0">
                <a:solidFill>
                  <a:srgbClr val="0000FF"/>
                </a:solidFill>
                <a:effectLst>
                  <a:outerShdw blurRad="38100" dist="38100" dir="2700000" algn="tl">
                    <a:srgbClr val="C0C0C0"/>
                  </a:outerShdw>
                </a:effectLst>
              </a:rPr>
              <a:t> </a:t>
            </a:r>
            <a:r>
              <a:rPr lang="en-US" sz="2400" dirty="0" smtClean="0">
                <a:solidFill>
                  <a:srgbClr val="0000FF"/>
                </a:solidFill>
                <a:effectLst>
                  <a:outerShdw blurRad="38100" dist="38100" dir="2700000" algn="tl">
                    <a:srgbClr val="C0C0C0"/>
                  </a:outerShdw>
                </a:effectLst>
              </a:rPr>
              <a:t>— </a:t>
            </a:r>
            <a:r>
              <a:rPr lang="en-US" sz="2400" dirty="0" err="1" smtClean="0">
                <a:solidFill>
                  <a:srgbClr val="0000FF"/>
                </a:solidFill>
                <a:effectLst>
                  <a:outerShdw blurRad="38100" dist="38100" dir="2700000" algn="tl">
                    <a:srgbClr val="C0C0C0"/>
                  </a:outerShdw>
                </a:effectLst>
              </a:rPr>
              <a:t>meningioma</a:t>
            </a:r>
            <a:r>
              <a:rPr lang="en-US" sz="2400" dirty="0" smtClean="0">
                <a:solidFill>
                  <a:srgbClr val="0000FF"/>
                </a:solidFill>
                <a:effectLst>
                  <a:outerShdw blurRad="38100" dist="38100" dir="2700000" algn="tl">
                    <a:srgbClr val="C0C0C0"/>
                  </a:outerShdw>
                </a:effectLst>
              </a:rPr>
              <a:t>, acoustic </a:t>
            </a:r>
            <a:r>
              <a:rPr lang="en-US" sz="2400" dirty="0" err="1" smtClean="0">
                <a:solidFill>
                  <a:srgbClr val="0000FF"/>
                </a:solidFill>
                <a:effectLst>
                  <a:outerShdw blurRad="38100" dist="38100" dir="2700000" algn="tl">
                    <a:srgbClr val="C0C0C0"/>
                  </a:outerShdw>
                </a:effectLst>
              </a:rPr>
              <a:t>neuromas</a:t>
            </a:r>
            <a:r>
              <a:rPr lang="en-US" sz="2400" dirty="0" smtClean="0">
                <a:solidFill>
                  <a:srgbClr val="0000FF"/>
                </a:solidFill>
                <a:effectLst>
                  <a:outerShdw blurRad="38100" dist="38100" dir="2700000" algn="tl">
                    <a:srgbClr val="C0C0C0"/>
                  </a:outerShdw>
                </a:effectLst>
              </a:rPr>
              <a:t>, pituitary </a:t>
            </a:r>
            <a:r>
              <a:rPr lang="en-US" sz="2400" dirty="0" err="1" smtClean="0">
                <a:solidFill>
                  <a:srgbClr val="0000FF"/>
                </a:solidFill>
                <a:effectLst>
                  <a:outerShdw blurRad="38100" dist="38100" dir="2700000" algn="tl">
                    <a:srgbClr val="C0C0C0"/>
                  </a:outerShdw>
                </a:effectLst>
              </a:rPr>
              <a:t>tumours</a:t>
            </a:r>
            <a:r>
              <a:rPr lang="en-US" sz="2400" dirty="0" smtClean="0">
                <a:solidFill>
                  <a:srgbClr val="0000FF"/>
                </a:solidFill>
                <a:effectLst>
                  <a:outerShdw blurRad="38100" dist="38100" dir="2700000" algn="tl">
                    <a:srgbClr val="C0C0C0"/>
                  </a:outerShdw>
                </a:effectLst>
              </a:rPr>
              <a:t>, skull base </a:t>
            </a:r>
            <a:r>
              <a:rPr lang="en-US" sz="2400" dirty="0" err="1" smtClean="0">
                <a:solidFill>
                  <a:srgbClr val="0000FF"/>
                </a:solidFill>
                <a:effectLst>
                  <a:outerShdw blurRad="38100" dist="38100" dir="2700000" algn="tl">
                    <a:srgbClr val="C0C0C0"/>
                  </a:outerShdw>
                </a:effectLst>
              </a:rPr>
              <a:t>tumours</a:t>
            </a:r>
            <a:r>
              <a:rPr lang="en-US" sz="2400" dirty="0" smtClean="0">
                <a:solidFill>
                  <a:srgbClr val="0000FF"/>
                </a:solidFill>
                <a:effectLst>
                  <a:outerShdw blurRad="38100" dist="38100" dir="2700000" algn="tl">
                    <a:srgbClr val="C0C0C0"/>
                  </a:outerShdw>
                </a:effectLst>
              </a:rPr>
              <a:t>, metastases, lymphoma, </a:t>
            </a:r>
            <a:r>
              <a:rPr lang="en-US" sz="2400" dirty="0" err="1" smtClean="0">
                <a:solidFill>
                  <a:srgbClr val="0000FF"/>
                </a:solidFill>
                <a:effectLst>
                  <a:outerShdw blurRad="38100" dist="38100" dir="2700000" algn="tl">
                    <a:srgbClr val="C0C0C0"/>
                  </a:outerShdw>
                </a:effectLst>
              </a:rPr>
              <a:t>meningeal</a:t>
            </a:r>
            <a:r>
              <a:rPr lang="en-US" sz="2400" dirty="0" smtClean="0">
                <a:solidFill>
                  <a:srgbClr val="0000FF"/>
                </a:solidFill>
                <a:effectLst>
                  <a:outerShdw blurRad="38100" dist="38100" dir="2700000" algn="tl">
                    <a:srgbClr val="C0C0C0"/>
                  </a:outerShdw>
                </a:effectLst>
              </a:rPr>
              <a:t> infiltration, </a:t>
            </a:r>
            <a:r>
              <a:rPr lang="en-US" sz="2400" dirty="0" err="1" smtClean="0">
                <a:solidFill>
                  <a:srgbClr val="0000FF"/>
                </a:solidFill>
                <a:effectLst>
                  <a:outerShdw blurRad="38100" dist="38100" dir="2700000" algn="tl">
                    <a:srgbClr val="C0C0C0"/>
                  </a:outerShdw>
                </a:effectLst>
              </a:rPr>
              <a:t>glioma</a:t>
            </a:r>
            <a:endParaRPr lang="en-US" sz="2400" dirty="0" smtClean="0">
              <a:solidFill>
                <a:srgbClr val="0000FF"/>
              </a:solidFill>
              <a:effectLst>
                <a:outerShdw blurRad="38100" dist="38100" dir="2700000" algn="tl">
                  <a:srgbClr val="C0C0C0"/>
                </a:outerShdw>
              </a:effectLst>
            </a:endParaRPr>
          </a:p>
          <a:p>
            <a:pPr>
              <a:lnSpc>
                <a:spcPct val="70000"/>
              </a:lnSpc>
              <a:defRPr/>
            </a:pPr>
            <a:r>
              <a:rPr lang="en-US" sz="2400" b="1" dirty="0" smtClean="0">
                <a:solidFill>
                  <a:srgbClr val="FF3300"/>
                </a:solidFill>
                <a:effectLst>
                  <a:outerShdw blurRad="38100" dist="38100" dir="2700000" algn="tl">
                    <a:srgbClr val="C0C0C0"/>
                  </a:outerShdw>
                </a:effectLst>
              </a:rPr>
              <a:t>CNS infection</a:t>
            </a:r>
            <a:r>
              <a:rPr lang="en-US" sz="2400" b="1" dirty="0" smtClean="0">
                <a:solidFill>
                  <a:srgbClr val="0000FF"/>
                </a:solidFill>
                <a:effectLst>
                  <a:outerShdw blurRad="38100" dist="38100" dir="2700000" algn="tl">
                    <a:srgbClr val="C0C0C0"/>
                  </a:outerShdw>
                </a:effectLst>
              </a:rPr>
              <a:t> — </a:t>
            </a:r>
            <a:r>
              <a:rPr lang="en-US" sz="2400" dirty="0" smtClean="0">
                <a:solidFill>
                  <a:srgbClr val="0000FF"/>
                </a:solidFill>
                <a:effectLst>
                  <a:outerShdw blurRad="38100" dist="38100" dir="2700000" algn="tl">
                    <a:srgbClr val="C0C0C0"/>
                  </a:outerShdw>
                </a:effectLst>
              </a:rPr>
              <a:t>cerebral abscess, herpes simplex encephalitis</a:t>
            </a:r>
          </a:p>
          <a:p>
            <a:pPr>
              <a:lnSpc>
                <a:spcPct val="70000"/>
              </a:lnSpc>
              <a:defRPr/>
            </a:pPr>
            <a:r>
              <a:rPr lang="en-US" sz="2400" b="1" dirty="0" err="1" smtClean="0">
                <a:solidFill>
                  <a:srgbClr val="FF3300"/>
                </a:solidFill>
                <a:effectLst>
                  <a:outerShdw blurRad="38100" dist="38100" dir="2700000" algn="tl">
                    <a:srgbClr val="C0C0C0"/>
                  </a:outerShdw>
                </a:effectLst>
              </a:rPr>
              <a:t>Arteriovenous</a:t>
            </a:r>
            <a:r>
              <a:rPr lang="en-US" sz="2400" b="1" dirty="0" smtClean="0">
                <a:solidFill>
                  <a:srgbClr val="FF3300"/>
                </a:solidFill>
                <a:effectLst>
                  <a:outerShdw blurRad="38100" dist="38100" dir="2700000" algn="tl">
                    <a:srgbClr val="C0C0C0"/>
                  </a:outerShdw>
                </a:effectLst>
              </a:rPr>
              <a:t> malformations</a:t>
            </a:r>
          </a:p>
          <a:p>
            <a:pPr>
              <a:lnSpc>
                <a:spcPct val="70000"/>
              </a:lnSpc>
              <a:defRPr/>
            </a:pPr>
            <a:r>
              <a:rPr lang="en-US" sz="2400" b="1" dirty="0" smtClean="0">
                <a:solidFill>
                  <a:srgbClr val="FF3300"/>
                </a:solidFill>
                <a:effectLst>
                  <a:outerShdw blurRad="38100" dist="38100" dir="2700000" algn="tl">
                    <a:srgbClr val="C0C0C0"/>
                  </a:outerShdw>
                </a:effectLst>
              </a:rPr>
              <a:t>Venous sinus thrombosis</a:t>
            </a:r>
          </a:p>
          <a:p>
            <a:pPr>
              <a:lnSpc>
                <a:spcPct val="70000"/>
              </a:lnSpc>
              <a:defRPr/>
            </a:pPr>
            <a:r>
              <a:rPr lang="en-US" sz="2400" b="1" dirty="0" err="1" smtClean="0">
                <a:solidFill>
                  <a:srgbClr val="FF3300"/>
                </a:solidFill>
                <a:effectLst>
                  <a:outerShdw blurRad="38100" dist="38100" dir="2700000" algn="tl">
                    <a:srgbClr val="C0C0C0"/>
                  </a:outerShdw>
                </a:effectLst>
              </a:rPr>
              <a:t>Craniospinal</a:t>
            </a:r>
            <a:r>
              <a:rPr lang="en-US" sz="2400" b="1" dirty="0" smtClean="0">
                <a:solidFill>
                  <a:srgbClr val="FF3300"/>
                </a:solidFill>
                <a:effectLst>
                  <a:outerShdw blurRad="38100" dist="38100" dir="2700000" algn="tl">
                    <a:srgbClr val="C0C0C0"/>
                  </a:outerShdw>
                </a:effectLst>
              </a:rPr>
              <a:t> abnormalities</a:t>
            </a:r>
            <a:r>
              <a:rPr lang="en-US" sz="2400" b="1" dirty="0" smtClean="0">
                <a:solidFill>
                  <a:srgbClr val="0000FF"/>
                </a:solidFill>
                <a:effectLst>
                  <a:outerShdw blurRad="38100" dist="38100" dir="2700000" algn="tl">
                    <a:srgbClr val="C0C0C0"/>
                  </a:outerShdw>
                </a:effectLst>
              </a:rPr>
              <a:t> </a:t>
            </a:r>
            <a:r>
              <a:rPr lang="en-US" sz="2400" dirty="0" smtClean="0">
                <a:solidFill>
                  <a:srgbClr val="0000FF"/>
                </a:solidFill>
                <a:effectLst>
                  <a:outerShdw blurRad="38100" dist="38100" dir="2700000" algn="tl">
                    <a:srgbClr val="C0C0C0"/>
                  </a:outerShdw>
                </a:effectLst>
              </a:rPr>
              <a:t>such as the </a:t>
            </a:r>
            <a:r>
              <a:rPr lang="en-US" sz="2400" dirty="0" err="1" smtClean="0">
                <a:solidFill>
                  <a:srgbClr val="0000FF"/>
                </a:solidFill>
                <a:effectLst>
                  <a:outerShdw blurRad="38100" dist="38100" dir="2700000" algn="tl">
                    <a:srgbClr val="C0C0C0"/>
                  </a:outerShdw>
                </a:effectLst>
              </a:rPr>
              <a:t>Chiari</a:t>
            </a:r>
            <a:r>
              <a:rPr lang="en-US" sz="2400" dirty="0" smtClean="0">
                <a:solidFill>
                  <a:srgbClr val="0000FF"/>
                </a:solidFill>
                <a:effectLst>
                  <a:outerShdw blurRad="38100" dist="38100" dir="2700000" algn="tl">
                    <a:srgbClr val="C0C0C0"/>
                  </a:outerShdw>
                </a:effectLst>
              </a:rPr>
              <a:t> malformation</a:t>
            </a:r>
          </a:p>
          <a:p>
            <a:pPr>
              <a:lnSpc>
                <a:spcPct val="70000"/>
              </a:lnSpc>
              <a:defRPr/>
            </a:pPr>
            <a:r>
              <a:rPr lang="en-US" sz="2400" b="1" dirty="0" err="1" smtClean="0">
                <a:solidFill>
                  <a:srgbClr val="FF3300"/>
                </a:solidFill>
                <a:effectLst>
                  <a:outerShdw blurRad="38100" dist="38100" dir="2700000" algn="tl">
                    <a:srgbClr val="C0C0C0"/>
                  </a:outerShdw>
                </a:effectLst>
              </a:rPr>
              <a:t>Syringomyelia</a:t>
            </a:r>
            <a:endParaRPr lang="en-US" sz="2400" b="1" dirty="0" smtClean="0">
              <a:solidFill>
                <a:srgbClr val="FF3300"/>
              </a:solidFill>
              <a:effectLst>
                <a:outerShdw blurRad="38100" dist="38100" dir="2700000" algn="tl">
                  <a:srgbClr val="C0C0C0"/>
                </a:outerShdw>
              </a:effectLst>
            </a:endParaRPr>
          </a:p>
          <a:p>
            <a:pPr>
              <a:lnSpc>
                <a:spcPct val="70000"/>
              </a:lnSpc>
              <a:defRPr/>
            </a:pPr>
            <a:r>
              <a:rPr lang="en-US" sz="2400" b="1" dirty="0" err="1" smtClean="0">
                <a:solidFill>
                  <a:srgbClr val="FF3300"/>
                </a:solidFill>
                <a:effectLst>
                  <a:outerShdw blurRad="38100" dist="38100" dir="2700000" algn="tl">
                    <a:srgbClr val="C0C0C0"/>
                  </a:outerShdw>
                </a:effectLst>
              </a:rPr>
              <a:t>Hippocampal</a:t>
            </a:r>
            <a:r>
              <a:rPr lang="en-US" sz="2400" b="1" dirty="0" smtClean="0">
                <a:solidFill>
                  <a:srgbClr val="FF3300"/>
                </a:solidFill>
                <a:effectLst>
                  <a:outerShdw blurRad="38100" dist="38100" dir="2700000" algn="tl">
                    <a:srgbClr val="C0C0C0"/>
                  </a:outerShdw>
                </a:effectLst>
              </a:rPr>
              <a:t> or </a:t>
            </a:r>
            <a:r>
              <a:rPr lang="en-US" sz="2400" b="1" dirty="0" err="1" smtClean="0">
                <a:solidFill>
                  <a:srgbClr val="FF3300"/>
                </a:solidFill>
                <a:effectLst>
                  <a:outerShdw blurRad="38100" dist="38100" dir="2700000" algn="tl">
                    <a:srgbClr val="C0C0C0"/>
                  </a:outerShdw>
                </a:effectLst>
              </a:rPr>
              <a:t>mesial</a:t>
            </a:r>
            <a:r>
              <a:rPr lang="en-US" sz="2400" b="1" dirty="0" smtClean="0">
                <a:solidFill>
                  <a:srgbClr val="FF3300"/>
                </a:solidFill>
                <a:effectLst>
                  <a:outerShdw blurRad="38100" dist="38100" dir="2700000" algn="tl">
                    <a:srgbClr val="C0C0C0"/>
                  </a:outerShdw>
                </a:effectLst>
              </a:rPr>
              <a:t> sclerosis</a:t>
            </a:r>
          </a:p>
          <a:p>
            <a:pPr>
              <a:lnSpc>
                <a:spcPct val="70000"/>
              </a:lnSpc>
              <a:defRPr/>
            </a:pPr>
            <a:r>
              <a:rPr lang="en-US" sz="2400" b="1" dirty="0" smtClean="0">
                <a:solidFill>
                  <a:srgbClr val="FF3300"/>
                </a:solidFill>
                <a:effectLst>
                  <a:outerShdw blurRad="38100" dist="38100" dir="2700000" algn="tl">
                    <a:srgbClr val="C0C0C0"/>
                  </a:outerShdw>
                </a:effectLst>
              </a:rPr>
              <a:t>Spinal </a:t>
            </a:r>
            <a:r>
              <a:rPr lang="en-US" sz="2400" b="1" dirty="0" err="1" smtClean="0">
                <a:solidFill>
                  <a:srgbClr val="FF3300"/>
                </a:solidFill>
                <a:effectLst>
                  <a:outerShdw blurRad="38100" dist="38100" dir="2700000" algn="tl">
                    <a:srgbClr val="C0C0C0"/>
                  </a:outerShdw>
                </a:effectLst>
              </a:rPr>
              <a:t>tumours</a:t>
            </a:r>
            <a:endParaRPr lang="en-US" sz="2400" b="1" dirty="0" smtClean="0">
              <a:solidFill>
                <a:srgbClr val="FF3300"/>
              </a:solidFill>
              <a:effectLst>
                <a:outerShdw blurRad="38100" dist="38100" dir="2700000" algn="tl">
                  <a:srgbClr val="C0C0C0"/>
                </a:outerShdw>
              </a:effectLst>
            </a:endParaRPr>
          </a:p>
          <a:p>
            <a:pPr>
              <a:lnSpc>
                <a:spcPct val="70000"/>
              </a:lnSpc>
              <a:defRPr/>
            </a:pPr>
            <a:r>
              <a:rPr lang="en-US" sz="2400" b="1" dirty="0" smtClean="0">
                <a:solidFill>
                  <a:srgbClr val="FF3300"/>
                </a:solidFill>
                <a:effectLst>
                  <a:outerShdw blurRad="38100" dist="38100" dir="2700000" algn="tl">
                    <a:srgbClr val="C0C0C0"/>
                  </a:outerShdw>
                </a:effectLst>
              </a:rPr>
              <a:t>Lumbar disc </a:t>
            </a:r>
            <a:r>
              <a:rPr lang="en-US" sz="2400" b="1" dirty="0" err="1" smtClean="0">
                <a:solidFill>
                  <a:srgbClr val="FF3300"/>
                </a:solidFill>
                <a:effectLst>
                  <a:outerShdw blurRad="38100" dist="38100" dir="2700000" algn="tl">
                    <a:srgbClr val="C0C0C0"/>
                  </a:outerShdw>
                </a:effectLst>
              </a:rPr>
              <a:t>prolapse</a:t>
            </a:r>
            <a:r>
              <a:rPr lang="en-US" sz="2400" b="1" dirty="0" smtClean="0">
                <a:solidFill>
                  <a:srgbClr val="FF3300"/>
                </a:solidFill>
                <a:effectLst>
                  <a:outerShdw blurRad="38100" dist="38100" dir="2700000" algn="tl">
                    <a:srgbClr val="C0C0C0"/>
                  </a:outerShdw>
                </a:effectLst>
              </a:rPr>
              <a:t>, lumbar canal </a:t>
            </a:r>
            <a:r>
              <a:rPr lang="en-US" sz="2400" b="1" dirty="0" err="1" smtClean="0">
                <a:solidFill>
                  <a:srgbClr val="FF3300"/>
                </a:solidFill>
                <a:effectLst>
                  <a:outerShdw blurRad="38100" dist="38100" dir="2700000" algn="tl">
                    <a:srgbClr val="C0C0C0"/>
                  </a:outerShdw>
                </a:effectLst>
              </a:rPr>
              <a:t>stenosis</a:t>
            </a:r>
            <a:endParaRPr lang="en-US" sz="2400" b="1" dirty="0" smtClean="0">
              <a:solidFill>
                <a:srgbClr val="FF3300"/>
              </a:solidFill>
              <a:effectLst>
                <a:outerShdw blurRad="38100" dist="38100" dir="2700000" algn="tl">
                  <a:srgbClr val="C0C0C0"/>
                </a:outerShdw>
              </a:effectLst>
            </a:endParaRPr>
          </a:p>
          <a:p>
            <a:pPr>
              <a:lnSpc>
                <a:spcPct val="70000"/>
              </a:lnSpc>
              <a:defRPr/>
            </a:pPr>
            <a:r>
              <a:rPr lang="en-US" sz="2400" b="1" dirty="0" smtClean="0">
                <a:solidFill>
                  <a:srgbClr val="FF3300"/>
                </a:solidFill>
                <a:effectLst>
                  <a:outerShdw blurRad="38100" dist="38100" dir="2700000" algn="tl">
                    <a:srgbClr val="C0C0C0"/>
                  </a:outerShdw>
                </a:effectLst>
              </a:rPr>
              <a:t>Cervical cord compression</a:t>
            </a:r>
            <a:r>
              <a:rPr lang="en-US" sz="2400" b="1" dirty="0" smtClean="0">
                <a:solidFill>
                  <a:srgbClr val="0000FF"/>
                </a:solidFill>
                <a:effectLst>
                  <a:outerShdw blurRad="38100" dist="38100" dir="2700000" algn="tl">
                    <a:srgbClr val="C0C0C0"/>
                  </a:outerShdw>
                </a:effectLst>
              </a:rPr>
              <a:t> </a:t>
            </a:r>
            <a:r>
              <a:rPr lang="en-US" sz="2400" dirty="0" smtClean="0">
                <a:solidFill>
                  <a:srgbClr val="0000FF"/>
                </a:solidFill>
                <a:effectLst>
                  <a:outerShdw blurRad="38100" dist="38100" dir="2700000" algn="tl">
                    <a:srgbClr val="C0C0C0"/>
                  </a:outerShdw>
                </a:effectLst>
              </a:rPr>
              <a:t>— cervical </a:t>
            </a:r>
            <a:r>
              <a:rPr lang="en-US" sz="2400" dirty="0" err="1" smtClean="0">
                <a:solidFill>
                  <a:srgbClr val="0000FF"/>
                </a:solidFill>
                <a:effectLst>
                  <a:outerShdw blurRad="38100" dist="38100" dir="2700000" algn="tl">
                    <a:srgbClr val="C0C0C0"/>
                  </a:outerShdw>
                </a:effectLst>
              </a:rPr>
              <a:t>myelopathy</a:t>
            </a:r>
            <a:r>
              <a:rPr lang="en-US" sz="2400" dirty="0" smtClean="0">
                <a:solidFill>
                  <a:srgbClr val="0000FF"/>
                </a:solidFill>
                <a:effectLst>
                  <a:outerShdw blurRad="38100" dist="38100" dir="2700000" algn="tl">
                    <a:srgbClr val="C0C0C0"/>
                  </a:outerShdw>
                </a:effectLst>
              </a:rPr>
              <a:t>, cervical central disc </a:t>
            </a:r>
            <a:r>
              <a:rPr lang="en-US" sz="2400" dirty="0" err="1" smtClean="0">
                <a:solidFill>
                  <a:srgbClr val="0000FF"/>
                </a:solidFill>
                <a:effectLst>
                  <a:outerShdw blurRad="38100" dist="38100" dir="2700000" algn="tl">
                    <a:srgbClr val="C0C0C0"/>
                  </a:outerShdw>
                </a:effectLst>
              </a:rPr>
              <a:t>prolapse</a:t>
            </a:r>
            <a:endParaRPr lang="en-US" sz="2400" dirty="0" smtClean="0">
              <a:solidFill>
                <a:srgbClr val="0000FF"/>
              </a:solidFill>
              <a:effectLst>
                <a:outerShdw blurRad="38100" dist="38100" dir="2700000" algn="tl">
                  <a:srgbClr val="C0C0C0"/>
                </a:outerShdw>
              </a:effectLst>
            </a:endParaRPr>
          </a:p>
          <a:p>
            <a:pPr>
              <a:lnSpc>
                <a:spcPct val="70000"/>
              </a:lnSpc>
              <a:defRPr/>
            </a:pPr>
            <a:r>
              <a:rPr lang="en-US" sz="2400" b="1" dirty="0" smtClean="0">
                <a:solidFill>
                  <a:srgbClr val="FF3300"/>
                </a:solidFill>
                <a:effectLst>
                  <a:outerShdw blurRad="38100" dist="38100" dir="2700000" algn="tl">
                    <a:srgbClr val="C0C0C0"/>
                  </a:outerShdw>
                </a:effectLst>
              </a:rPr>
              <a:t>Cervical disc </a:t>
            </a:r>
            <a:r>
              <a:rPr lang="en-US" sz="2400" b="1" dirty="0" err="1" smtClean="0">
                <a:solidFill>
                  <a:srgbClr val="FF3300"/>
                </a:solidFill>
                <a:effectLst>
                  <a:outerShdw blurRad="38100" dist="38100" dir="2700000" algn="tl">
                    <a:srgbClr val="C0C0C0"/>
                  </a:outerShdw>
                </a:effectLst>
              </a:rPr>
              <a:t>prolapse</a:t>
            </a:r>
            <a:endParaRPr lang="en-US" sz="2400" b="1" dirty="0" smtClean="0">
              <a:solidFill>
                <a:srgbClr val="FF3300"/>
              </a:solidFill>
              <a:effectLst>
                <a:outerShdw blurRad="38100" dist="38100" dir="2700000" algn="tl">
                  <a:srgbClr val="C0C0C0"/>
                </a:outerShdw>
              </a:effectLst>
            </a:endParaRPr>
          </a:p>
          <a:p>
            <a:pPr>
              <a:lnSpc>
                <a:spcPct val="70000"/>
              </a:lnSpc>
              <a:defRPr/>
            </a:pPr>
            <a:r>
              <a:rPr lang="en-US" sz="2400" b="1" dirty="0" smtClean="0">
                <a:solidFill>
                  <a:srgbClr val="FF3300"/>
                </a:solidFill>
                <a:effectLst>
                  <a:outerShdw blurRad="38100" dist="38100" dir="2700000" algn="tl">
                    <a:srgbClr val="C0C0C0"/>
                  </a:outerShdw>
                </a:effectLst>
              </a:rPr>
              <a:t>Thoracic disc </a:t>
            </a:r>
            <a:r>
              <a:rPr lang="en-US" sz="2400" b="1" dirty="0" err="1" smtClean="0">
                <a:solidFill>
                  <a:srgbClr val="FF3300"/>
                </a:solidFill>
                <a:effectLst>
                  <a:outerShdw blurRad="38100" dist="38100" dir="2700000" algn="tl">
                    <a:srgbClr val="C0C0C0"/>
                  </a:outerShdw>
                </a:effectLst>
              </a:rPr>
              <a:t>prolapse</a:t>
            </a:r>
            <a:endParaRPr lang="ru-RU" sz="2400" b="1" dirty="0" smtClean="0">
              <a:solidFill>
                <a:srgbClr val="FF33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152400" y="1219200"/>
            <a:ext cx="3886200" cy="99060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NORMAL MRI</a:t>
            </a:r>
            <a:endPar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90115" name="Picture 3"/>
          <p:cNvPicPr>
            <a:picLocks noChangeAspect="1" noChangeArrowheads="1"/>
          </p:cNvPicPr>
          <p:nvPr/>
        </p:nvPicPr>
        <p:blipFill>
          <a:blip r:embed="rId2"/>
          <a:srcRect/>
          <a:stretch>
            <a:fillRect/>
          </a:stretch>
        </p:blipFill>
        <p:spPr bwMode="auto">
          <a:xfrm>
            <a:off x="0" y="3103563"/>
            <a:ext cx="4227513" cy="3754437"/>
          </a:xfrm>
          <a:prstGeom prst="rect">
            <a:avLst/>
          </a:prstGeom>
          <a:noFill/>
          <a:ln w="9525">
            <a:noFill/>
            <a:miter lim="800000"/>
            <a:headEnd/>
            <a:tailEnd/>
          </a:ln>
        </p:spPr>
      </p:pic>
      <p:pic>
        <p:nvPicPr>
          <p:cNvPr id="90116" name="Picture 4"/>
          <p:cNvPicPr>
            <a:picLocks noChangeAspect="1" noChangeArrowheads="1"/>
          </p:cNvPicPr>
          <p:nvPr/>
        </p:nvPicPr>
        <p:blipFill>
          <a:blip r:embed="rId3"/>
          <a:srcRect/>
          <a:stretch>
            <a:fillRect/>
          </a:stretch>
        </p:blipFill>
        <p:spPr bwMode="auto">
          <a:xfrm>
            <a:off x="4051300" y="457200"/>
            <a:ext cx="5092700"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1138" name="Picture 5"/>
          <p:cNvPicPr>
            <a:picLocks noChangeAspect="1" noChangeArrowheads="1"/>
          </p:cNvPicPr>
          <p:nvPr/>
        </p:nvPicPr>
        <p:blipFill>
          <a:blip r:embed="rId2"/>
          <a:srcRect/>
          <a:stretch>
            <a:fillRect/>
          </a:stretch>
        </p:blipFill>
        <p:spPr bwMode="auto">
          <a:xfrm>
            <a:off x="838200" y="-11113"/>
            <a:ext cx="7467600" cy="6869113"/>
          </a:xfrm>
          <a:prstGeom prst="rect">
            <a:avLst/>
          </a:prstGeom>
          <a:noFill/>
          <a:ln w="9525">
            <a:noFill/>
            <a:miter lim="800000"/>
            <a:headEnd/>
            <a:tailEnd/>
          </a:ln>
        </p:spPr>
      </p:pic>
      <p:sp>
        <p:nvSpPr>
          <p:cNvPr id="96258" name="Rectangle 2"/>
          <p:cNvSpPr>
            <a:spLocks noGrp="1" noChangeArrowheads="1"/>
          </p:cNvSpPr>
          <p:nvPr>
            <p:ph type="title"/>
          </p:nvPr>
        </p:nvSpPr>
        <p:spPr>
          <a:xfrm>
            <a:off x="0" y="0"/>
            <a:ext cx="9144000" cy="715963"/>
          </a:xfrm>
        </p:spPr>
        <p:txBody>
          <a:bodyPr/>
          <a:lstStyle/>
          <a:p>
            <a:pPr eaLnBrk="1" hangingPunct="1">
              <a:defRPr/>
            </a:pPr>
            <a:r>
              <a:rPr lang="ru-RU" sz="3200" b="1" i="1" smtClean="0">
                <a:solidFill>
                  <a:srgbClr val="FF0000"/>
                </a:solidFill>
                <a:effectLst>
                  <a:outerShdw blurRad="38100" dist="38100" dir="2700000" algn="tl">
                    <a:srgbClr val="FFFFFF"/>
                  </a:outerShdw>
                </a:effectLst>
              </a:rPr>
              <a:t>MRI of the brain (intracerebral hematoma)</a:t>
            </a:r>
            <a:r>
              <a:rPr lang="ru-RU" smtClean="0"/>
              <a:t> </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Picture 2" descr="ws_4006"/>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96258" name="Rectangle 2"/>
          <p:cNvSpPr>
            <a:spLocks noChangeArrowheads="1"/>
          </p:cNvSpPr>
          <p:nvPr/>
        </p:nvSpPr>
        <p:spPr bwMode="auto">
          <a:xfrm>
            <a:off x="5791200" y="457200"/>
            <a:ext cx="3352800" cy="715963"/>
          </a:xfrm>
          <a:prstGeom prst="rect">
            <a:avLst/>
          </a:prstGeom>
          <a:noFill/>
          <a:ln w="9525">
            <a:noFill/>
            <a:miter lim="800000"/>
            <a:headEnd/>
            <a:tailEnd/>
          </a:ln>
        </p:spPr>
        <p:txBody>
          <a:bodyPr anchor="ctr"/>
          <a:lstStyle/>
          <a:p>
            <a:pPr algn="ctr">
              <a:defRPr/>
            </a:pPr>
            <a:r>
              <a:rPr lang="en-US" sz="2800" b="1" i="1">
                <a:solidFill>
                  <a:srgbClr val="FF0000"/>
                </a:solidFill>
                <a:effectLst>
                  <a:outerShdw blurRad="38100" dist="38100" dir="2700000" algn="tl">
                    <a:srgbClr val="000000"/>
                  </a:outerShdw>
                </a:effectLst>
              </a:rPr>
              <a:t>MRI-Myelography</a:t>
            </a:r>
            <a:endParaRPr lang="ru-RU" b="1" i="1">
              <a:solidFill>
                <a:srgbClr val="FF00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81000" y="0"/>
            <a:ext cx="8534400" cy="685800"/>
          </a:xfrm>
        </p:spPr>
        <p:txBody>
          <a:bodyPr/>
          <a:lstStyle/>
          <a:p>
            <a:pPr>
              <a:defRPr/>
            </a:pPr>
            <a:r>
              <a:rPr lang="ru-RU" sz="4000" b="1" i="1" cap="all" dirty="0" smtClean="0">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rPr>
              <a:t>MR </a:t>
            </a:r>
            <a:r>
              <a:rPr lang="ru-RU" sz="4000" b="1" i="1" cap="all" dirty="0" err="1" smtClean="0">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rPr>
              <a:t>angiography</a:t>
            </a:r>
            <a:r>
              <a:rPr lang="ru-RU" sz="4000" b="1" i="1" cap="all" dirty="0" smtClean="0">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rPr>
              <a:t> (</a:t>
            </a:r>
            <a:r>
              <a:rPr lang="ru-RU" sz="4000" b="1" i="1" cap="all" dirty="0" err="1" smtClean="0">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rPr>
              <a:t>axial</a:t>
            </a:r>
            <a:r>
              <a:rPr lang="ru-RU" sz="4000" b="1" i="1" cap="all" dirty="0" smtClean="0">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rPr>
              <a:t> </a:t>
            </a:r>
            <a:r>
              <a:rPr lang="ru-RU" sz="4000" b="1" i="1" cap="all" dirty="0" err="1" smtClean="0">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rPr>
              <a:t>view</a:t>
            </a:r>
            <a:r>
              <a:rPr lang="ru-RU" sz="4000" b="1" i="1" cap="all" dirty="0" smtClean="0">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rPr>
              <a:t>)</a:t>
            </a:r>
            <a:r>
              <a:rPr lang="ru-RU" sz="4000" b="1" cap="all" dirty="0" smtClean="0">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rPr>
              <a:t> </a:t>
            </a:r>
          </a:p>
        </p:txBody>
      </p:sp>
      <p:pic>
        <p:nvPicPr>
          <p:cNvPr id="93187" name="Picture 4"/>
          <p:cNvPicPr>
            <a:picLocks noChangeAspect="1" noChangeArrowheads="1"/>
          </p:cNvPicPr>
          <p:nvPr/>
        </p:nvPicPr>
        <p:blipFill>
          <a:blip r:embed="rId2"/>
          <a:srcRect/>
          <a:stretch>
            <a:fillRect/>
          </a:stretch>
        </p:blipFill>
        <p:spPr bwMode="auto">
          <a:xfrm>
            <a:off x="0" y="663575"/>
            <a:ext cx="9144000" cy="6194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4210" name="Picture 4"/>
          <p:cNvPicPr>
            <a:picLocks noChangeAspect="1" noChangeArrowheads="1"/>
          </p:cNvPicPr>
          <p:nvPr/>
        </p:nvPicPr>
        <p:blipFill>
          <a:blip r:embed="rId2"/>
          <a:srcRect/>
          <a:stretch>
            <a:fillRect/>
          </a:stretch>
        </p:blipFill>
        <p:spPr bwMode="auto">
          <a:xfrm>
            <a:off x="0" y="644525"/>
            <a:ext cx="9144000" cy="6213475"/>
          </a:xfrm>
          <a:prstGeom prst="rect">
            <a:avLst/>
          </a:prstGeom>
          <a:noFill/>
          <a:ln w="9525">
            <a:noFill/>
            <a:miter lim="800000"/>
            <a:headEnd/>
            <a:tailEnd/>
          </a:ln>
        </p:spPr>
      </p:pic>
      <p:sp>
        <p:nvSpPr>
          <p:cNvPr id="71685" name="Rectangle 5"/>
          <p:cNvSpPr>
            <a:spLocks noChangeArrowheads="1"/>
          </p:cNvSpPr>
          <p:nvPr/>
        </p:nvSpPr>
        <p:spPr bwMode="auto">
          <a:xfrm>
            <a:off x="152400" y="0"/>
            <a:ext cx="8915400" cy="685800"/>
          </a:xfrm>
          <a:prstGeom prst="rect">
            <a:avLst/>
          </a:prstGeom>
          <a:noFill/>
          <a:ln w="9525">
            <a:noFill/>
            <a:miter lim="800000"/>
            <a:headEnd/>
            <a:tailEnd/>
          </a:ln>
          <a:effectLst/>
        </p:spPr>
        <p:txBody>
          <a:bodyPr anchor="ctr"/>
          <a:lstStyle/>
          <a:p>
            <a:pPr algn="ctr">
              <a:defRPr/>
            </a:pPr>
            <a:r>
              <a:rPr lang="ru-RU" sz="3600" b="1" i="1" cap="all" dirty="0">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latin typeface="+mj-lt"/>
                <a:ea typeface="+mj-ea"/>
                <a:cs typeface="+mj-cs"/>
              </a:rPr>
              <a:t>MR </a:t>
            </a:r>
            <a:r>
              <a:rPr lang="ru-RU" sz="3600" b="1" i="1" cap="all" dirty="0" err="1">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latin typeface="+mj-lt"/>
                <a:ea typeface="+mj-ea"/>
                <a:cs typeface="+mj-cs"/>
              </a:rPr>
              <a:t>angiography</a:t>
            </a:r>
            <a:r>
              <a:rPr lang="ru-RU" sz="3600" b="1" i="1" cap="all" dirty="0">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latin typeface="+mj-lt"/>
                <a:ea typeface="+mj-ea"/>
                <a:cs typeface="+mj-cs"/>
              </a:rPr>
              <a:t> (</a:t>
            </a:r>
            <a:r>
              <a:rPr lang="ru-RU" sz="3600" b="1" i="1" cap="all" dirty="0" err="1">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latin typeface="+mj-lt"/>
                <a:ea typeface="+mj-ea"/>
                <a:cs typeface="+mj-cs"/>
              </a:rPr>
              <a:t>coronary</a:t>
            </a:r>
            <a:r>
              <a:rPr lang="ru-RU" sz="3600" b="1" i="1" cap="all" dirty="0">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latin typeface="+mj-lt"/>
                <a:ea typeface="+mj-ea"/>
                <a:cs typeface="+mj-cs"/>
              </a:rPr>
              <a:t> </a:t>
            </a:r>
            <a:r>
              <a:rPr lang="ru-RU" sz="3600" b="1" i="1" cap="all" dirty="0" err="1">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latin typeface="+mj-lt"/>
                <a:ea typeface="+mj-ea"/>
                <a:cs typeface="+mj-cs"/>
              </a:rPr>
              <a:t>view</a:t>
            </a:r>
            <a:r>
              <a:rPr lang="ru-RU" sz="3600" b="1" i="1" cap="all" dirty="0">
                <a:ln w="9000" cmpd="sng">
                  <a:solidFill>
                    <a:schemeClr val="accent4">
                      <a:shade val="50000"/>
                      <a:satMod val="120000"/>
                    </a:schemeClr>
                  </a:solidFill>
                  <a:prstDash val="solid"/>
                </a:ln>
                <a:solidFill>
                  <a:schemeClr val="accent6"/>
                </a:solidFill>
                <a:effectLst>
                  <a:reflection blurRad="12700" stA="28000" endPos="45000" dist="1000" dir="5400000" sy="-100000" algn="bl" rotWithShape="0"/>
                </a:effectLst>
                <a:latin typeface="+mj-lt"/>
                <a:ea typeface="+mj-ea"/>
                <a:cs typeface="+mj-cs"/>
              </a:rPr>
              <a:t>)</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60" name="Rectangle 4"/>
          <p:cNvSpPr>
            <a:spLocks noGrp="1" noChangeArrowheads="1"/>
          </p:cNvSpPr>
          <p:nvPr>
            <p:ph type="title"/>
          </p:nvPr>
        </p:nvSpPr>
        <p:spPr>
          <a:xfrm>
            <a:off x="0" y="0"/>
            <a:ext cx="5791200" cy="76200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3D CT </a:t>
            </a:r>
            <a:r>
              <a:rPr lang="ru-RU" b="1" i="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Angiography</a:t>
            </a:r>
            <a:endParaRPr lang="ru-RU"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95235" name="Picture 6"/>
          <p:cNvPicPr>
            <a:picLocks noChangeAspect="1" noChangeArrowheads="1"/>
          </p:cNvPicPr>
          <p:nvPr/>
        </p:nvPicPr>
        <p:blipFill>
          <a:blip r:embed="rId2"/>
          <a:srcRect/>
          <a:stretch>
            <a:fillRect/>
          </a:stretch>
        </p:blipFill>
        <p:spPr bwMode="auto">
          <a:xfrm>
            <a:off x="6096000" y="0"/>
            <a:ext cx="3048000" cy="3810000"/>
          </a:xfrm>
          <a:prstGeom prst="rect">
            <a:avLst/>
          </a:prstGeom>
          <a:noFill/>
          <a:ln w="9525">
            <a:noFill/>
            <a:miter lim="800000"/>
            <a:headEnd/>
            <a:tailEnd/>
          </a:ln>
        </p:spPr>
      </p:pic>
      <p:pic>
        <p:nvPicPr>
          <p:cNvPr id="95236" name="Picture 5"/>
          <p:cNvPicPr>
            <a:picLocks noChangeAspect="1" noChangeArrowheads="1"/>
          </p:cNvPicPr>
          <p:nvPr/>
        </p:nvPicPr>
        <p:blipFill>
          <a:blip r:embed="rId3"/>
          <a:srcRect/>
          <a:stretch>
            <a:fillRect/>
          </a:stretch>
        </p:blipFill>
        <p:spPr bwMode="auto">
          <a:xfrm>
            <a:off x="0" y="1066800"/>
            <a:ext cx="6096000" cy="5065713"/>
          </a:xfrm>
          <a:prstGeom prst="rect">
            <a:avLst/>
          </a:prstGeom>
          <a:noFill/>
          <a:ln w="9525">
            <a:noFill/>
            <a:miter lim="800000"/>
            <a:headEnd/>
            <a:tailEnd/>
          </a:ln>
        </p:spPr>
      </p:pic>
      <p:pic>
        <p:nvPicPr>
          <p:cNvPr id="95237" name="Picture 7"/>
          <p:cNvPicPr>
            <a:picLocks noChangeAspect="1" noChangeArrowheads="1"/>
          </p:cNvPicPr>
          <p:nvPr/>
        </p:nvPicPr>
        <p:blipFill>
          <a:blip r:embed="rId4"/>
          <a:srcRect/>
          <a:stretch>
            <a:fillRect/>
          </a:stretch>
        </p:blipFill>
        <p:spPr bwMode="auto">
          <a:xfrm>
            <a:off x="6096000" y="4002088"/>
            <a:ext cx="3048000" cy="2554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6258" name="Picture 4"/>
          <p:cNvPicPr>
            <a:picLocks noChangeAspect="1" noChangeArrowheads="1"/>
          </p:cNvPicPr>
          <p:nvPr/>
        </p:nvPicPr>
        <p:blipFill>
          <a:blip r:embed="rId2"/>
          <a:srcRect/>
          <a:stretch>
            <a:fillRect/>
          </a:stretch>
        </p:blipFill>
        <p:spPr bwMode="auto">
          <a:xfrm>
            <a:off x="0" y="0"/>
            <a:ext cx="3887788" cy="4191000"/>
          </a:xfrm>
          <a:prstGeom prst="rect">
            <a:avLst/>
          </a:prstGeom>
          <a:noFill/>
          <a:ln w="9525">
            <a:noFill/>
            <a:miter lim="800000"/>
            <a:headEnd/>
            <a:tailEnd/>
          </a:ln>
        </p:spPr>
      </p:pic>
      <p:pic>
        <p:nvPicPr>
          <p:cNvPr id="96259" name="Picture 5"/>
          <p:cNvPicPr>
            <a:picLocks noChangeAspect="1" noChangeArrowheads="1"/>
          </p:cNvPicPr>
          <p:nvPr/>
        </p:nvPicPr>
        <p:blipFill>
          <a:blip r:embed="rId3"/>
          <a:srcRect/>
          <a:stretch>
            <a:fillRect/>
          </a:stretch>
        </p:blipFill>
        <p:spPr bwMode="auto">
          <a:xfrm>
            <a:off x="4572000" y="0"/>
            <a:ext cx="4572000" cy="4572000"/>
          </a:xfrm>
          <a:prstGeom prst="rect">
            <a:avLst/>
          </a:prstGeom>
          <a:noFill/>
          <a:ln w="9525">
            <a:noFill/>
            <a:miter lim="800000"/>
            <a:headEnd/>
            <a:tailEnd/>
          </a:ln>
        </p:spPr>
      </p:pic>
      <p:pic>
        <p:nvPicPr>
          <p:cNvPr id="96260" name="Picture 6"/>
          <p:cNvPicPr>
            <a:picLocks noChangeAspect="1" noChangeArrowheads="1"/>
          </p:cNvPicPr>
          <p:nvPr/>
        </p:nvPicPr>
        <p:blipFill>
          <a:blip r:embed="rId4"/>
          <a:srcRect/>
          <a:stretch>
            <a:fillRect/>
          </a:stretch>
        </p:blipFill>
        <p:spPr bwMode="auto">
          <a:xfrm>
            <a:off x="4572000" y="4122738"/>
            <a:ext cx="4572000" cy="2735262"/>
          </a:xfrm>
          <a:prstGeom prst="rect">
            <a:avLst/>
          </a:prstGeom>
          <a:noFill/>
          <a:ln w="9525">
            <a:noFill/>
            <a:miter lim="800000"/>
            <a:headEnd/>
            <a:tailEnd/>
          </a:ln>
        </p:spPr>
      </p:pic>
      <p:pic>
        <p:nvPicPr>
          <p:cNvPr id="96261" name="Picture 7"/>
          <p:cNvPicPr>
            <a:picLocks noChangeAspect="1" noChangeArrowheads="1"/>
          </p:cNvPicPr>
          <p:nvPr/>
        </p:nvPicPr>
        <p:blipFill>
          <a:blip r:embed="rId5"/>
          <a:srcRect/>
          <a:stretch>
            <a:fillRect/>
          </a:stretch>
        </p:blipFill>
        <p:spPr bwMode="auto">
          <a:xfrm>
            <a:off x="0" y="4106863"/>
            <a:ext cx="4572000" cy="2751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7282" name="Picture 4"/>
          <p:cNvPicPr>
            <a:picLocks noChangeAspect="1" noChangeArrowheads="1"/>
          </p:cNvPicPr>
          <p:nvPr/>
        </p:nvPicPr>
        <p:blipFill>
          <a:blip r:embed="rId2"/>
          <a:srcRect/>
          <a:stretch>
            <a:fillRect/>
          </a:stretch>
        </p:blipFill>
        <p:spPr bwMode="auto">
          <a:xfrm>
            <a:off x="4208463" y="2133600"/>
            <a:ext cx="4935537" cy="4724400"/>
          </a:xfrm>
          <a:prstGeom prst="rect">
            <a:avLst/>
          </a:prstGeom>
          <a:noFill/>
          <a:ln w="9525">
            <a:noFill/>
            <a:miter lim="800000"/>
            <a:headEnd/>
            <a:tailEnd/>
          </a:ln>
        </p:spPr>
      </p:pic>
      <p:sp>
        <p:nvSpPr>
          <p:cNvPr id="93186" name="Rectangle 2"/>
          <p:cNvSpPr>
            <a:spLocks noGrp="1" noChangeArrowheads="1"/>
          </p:cNvSpPr>
          <p:nvPr>
            <p:ph type="title"/>
          </p:nvPr>
        </p:nvSpPr>
        <p:spPr>
          <a:xfrm>
            <a:off x="304800" y="76200"/>
            <a:ext cx="8382000" cy="60960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3200" b="1" i="1" dirty="0" err="1" smtClean="0">
                <a:ln w="11430"/>
                <a:solidFill>
                  <a:srgbClr val="00B050"/>
                </a:solidFill>
                <a:effectLst>
                  <a:outerShdw blurRad="50800" dist="39000" dir="5460000" algn="tl">
                    <a:srgbClr val="000000">
                      <a:alpha val="38000"/>
                    </a:srgbClr>
                  </a:outerShdw>
                </a:effectLst>
              </a:rPr>
              <a:t>Functional</a:t>
            </a:r>
            <a:r>
              <a:rPr lang="ru-RU" sz="3200" b="1" i="1" dirty="0" smtClean="0">
                <a:ln w="11430"/>
                <a:solidFill>
                  <a:srgbClr val="00B050"/>
                </a:solidFill>
                <a:effectLst>
                  <a:outerShdw blurRad="50800" dist="39000" dir="5460000" algn="tl">
                    <a:srgbClr val="000000">
                      <a:alpha val="38000"/>
                    </a:srgbClr>
                  </a:outerShdw>
                </a:effectLst>
              </a:rPr>
              <a:t> MRI </a:t>
            </a:r>
            <a:r>
              <a:rPr lang="ru-RU" sz="3200" b="1" i="1" dirty="0" err="1" smtClean="0">
                <a:ln w="11430"/>
                <a:solidFill>
                  <a:srgbClr val="00B050"/>
                </a:solidFill>
                <a:effectLst>
                  <a:outerShdw blurRad="50800" dist="39000" dir="5460000" algn="tl">
                    <a:srgbClr val="000000">
                      <a:alpha val="38000"/>
                    </a:srgbClr>
                  </a:outerShdw>
                </a:effectLst>
              </a:rPr>
              <a:t>of</a:t>
            </a:r>
            <a:r>
              <a:rPr lang="ru-RU" sz="3200" b="1" i="1" dirty="0" smtClean="0">
                <a:ln w="11430"/>
                <a:solidFill>
                  <a:srgbClr val="00B050"/>
                </a:solidFill>
                <a:effectLst>
                  <a:outerShdw blurRad="50800" dist="39000" dir="5460000" algn="tl">
                    <a:srgbClr val="000000">
                      <a:alpha val="38000"/>
                    </a:srgbClr>
                  </a:outerShdw>
                </a:effectLst>
              </a:rPr>
              <a:t> </a:t>
            </a:r>
            <a:r>
              <a:rPr lang="ru-RU" sz="3200" b="1" i="1" dirty="0" err="1" smtClean="0">
                <a:ln w="11430"/>
                <a:solidFill>
                  <a:srgbClr val="00B050"/>
                </a:solidFill>
                <a:effectLst>
                  <a:outerShdw blurRad="50800" dist="39000" dir="5460000" algn="tl">
                    <a:srgbClr val="000000">
                      <a:alpha val="38000"/>
                    </a:srgbClr>
                  </a:outerShdw>
                </a:effectLst>
              </a:rPr>
              <a:t>the</a:t>
            </a:r>
            <a:r>
              <a:rPr lang="ru-RU" sz="3200" b="1" i="1" dirty="0" smtClean="0">
                <a:ln w="11430"/>
                <a:solidFill>
                  <a:srgbClr val="00B050"/>
                </a:solidFill>
                <a:effectLst>
                  <a:outerShdw blurRad="50800" dist="39000" dir="5460000" algn="tl">
                    <a:srgbClr val="000000">
                      <a:alpha val="38000"/>
                    </a:srgbClr>
                  </a:outerShdw>
                </a:effectLst>
              </a:rPr>
              <a:t> </a:t>
            </a:r>
            <a:r>
              <a:rPr lang="ru-RU" sz="3200" b="1" i="1" dirty="0" err="1" smtClean="0">
                <a:ln w="11430"/>
                <a:solidFill>
                  <a:srgbClr val="00B050"/>
                </a:solidFill>
                <a:effectLst>
                  <a:outerShdw blurRad="50800" dist="39000" dir="5460000" algn="tl">
                    <a:srgbClr val="000000">
                      <a:alpha val="38000"/>
                    </a:srgbClr>
                  </a:outerShdw>
                </a:effectLst>
              </a:rPr>
              <a:t>brain</a:t>
            </a:r>
            <a:r>
              <a:rPr lang="ru-RU" sz="3200" b="1" i="1" dirty="0" smtClean="0">
                <a:ln w="11430"/>
                <a:solidFill>
                  <a:srgbClr val="00B050"/>
                </a:solidFill>
                <a:effectLst>
                  <a:outerShdw blurRad="50800" dist="39000" dir="5460000" algn="tl">
                    <a:srgbClr val="000000">
                      <a:alpha val="38000"/>
                    </a:srgbClr>
                  </a:outerShdw>
                </a:effectLst>
              </a:rPr>
              <a:t> </a:t>
            </a:r>
            <a:r>
              <a:rPr lang="en-US" sz="3200" b="1" i="1" dirty="0" smtClean="0">
                <a:ln w="11430"/>
                <a:solidFill>
                  <a:srgbClr val="00B050"/>
                </a:solidFill>
                <a:effectLst>
                  <a:outerShdw blurRad="50800" dist="39000" dir="5460000" algn="tl">
                    <a:srgbClr val="000000">
                      <a:alpha val="38000"/>
                    </a:srgbClr>
                  </a:outerShdw>
                </a:effectLst>
              </a:rPr>
              <a:t>(</a:t>
            </a:r>
            <a:r>
              <a:rPr lang="en-US" sz="3200" b="1" i="1" dirty="0" err="1" smtClean="0">
                <a:ln w="11430"/>
                <a:solidFill>
                  <a:srgbClr val="00B050"/>
                </a:solidFill>
                <a:effectLst>
                  <a:outerShdw blurRad="50800" dist="39000" dir="5460000" algn="tl">
                    <a:srgbClr val="000000">
                      <a:alpha val="38000"/>
                    </a:srgbClr>
                  </a:outerShdw>
                </a:effectLst>
              </a:rPr>
              <a:t>fMRI</a:t>
            </a:r>
            <a:r>
              <a:rPr lang="en-US" sz="3200" b="1" i="1" dirty="0" smtClean="0">
                <a:ln w="11430"/>
                <a:solidFill>
                  <a:srgbClr val="00B050"/>
                </a:solidFill>
                <a:effectLst>
                  <a:outerShdw blurRad="50800" dist="39000" dir="5460000" algn="tl">
                    <a:srgbClr val="000000">
                      <a:alpha val="38000"/>
                    </a:srgbClr>
                  </a:outerShdw>
                </a:effectLst>
              </a:rPr>
              <a:t>)</a:t>
            </a:r>
          </a:p>
        </p:txBody>
      </p:sp>
      <p:sp>
        <p:nvSpPr>
          <p:cNvPr id="97284" name="Rectangle 3"/>
          <p:cNvSpPr>
            <a:spLocks noGrp="1" noChangeArrowheads="1"/>
          </p:cNvSpPr>
          <p:nvPr>
            <p:ph type="body" idx="1"/>
          </p:nvPr>
        </p:nvSpPr>
        <p:spPr>
          <a:xfrm>
            <a:off x="152400" y="609600"/>
            <a:ext cx="8686800" cy="1828800"/>
          </a:xfrm>
        </p:spPr>
        <p:txBody>
          <a:bodyPr/>
          <a:lstStyle/>
          <a:p>
            <a:pPr marL="1588" indent="12700">
              <a:buFontTx/>
              <a:buNone/>
            </a:pPr>
            <a:r>
              <a:rPr lang="ru-RU" altLang="ru-RU" sz="2800" dirty="0" smtClean="0">
                <a:solidFill>
                  <a:srgbClr val="FF0000"/>
                </a:solidFill>
              </a:rPr>
              <a:t>FMRI</a:t>
            </a:r>
            <a:r>
              <a:rPr lang="ru-RU" altLang="ru-RU" sz="2800" dirty="0" smtClean="0"/>
              <a:t> </a:t>
            </a:r>
            <a:r>
              <a:rPr lang="ru-RU" altLang="ru-RU" sz="2800" dirty="0" err="1" smtClean="0"/>
              <a:t>to</a:t>
            </a:r>
            <a:r>
              <a:rPr lang="ru-RU" altLang="ru-RU" sz="2800" dirty="0" smtClean="0"/>
              <a:t> </a:t>
            </a:r>
            <a:r>
              <a:rPr lang="ru-RU" altLang="ru-RU" sz="2800" dirty="0" err="1" smtClean="0"/>
              <a:t>determine</a:t>
            </a:r>
            <a:r>
              <a:rPr lang="ru-RU" altLang="ru-RU" sz="2800" dirty="0" smtClean="0"/>
              <a:t> </a:t>
            </a:r>
            <a:r>
              <a:rPr lang="ru-RU" altLang="ru-RU" sz="2800" dirty="0" err="1" smtClean="0"/>
              <a:t>the</a:t>
            </a:r>
            <a:r>
              <a:rPr lang="ru-RU" altLang="ru-RU" sz="2800" dirty="0" smtClean="0"/>
              <a:t> </a:t>
            </a:r>
            <a:r>
              <a:rPr lang="ru-RU" altLang="ru-RU" sz="2800" dirty="0" err="1" smtClean="0"/>
              <a:t>activation</a:t>
            </a:r>
            <a:r>
              <a:rPr lang="ru-RU" altLang="ru-RU" sz="2800" dirty="0" smtClean="0"/>
              <a:t> </a:t>
            </a:r>
            <a:r>
              <a:rPr lang="ru-RU" altLang="ru-RU" sz="2800" dirty="0" err="1" smtClean="0"/>
              <a:t>of</a:t>
            </a:r>
            <a:r>
              <a:rPr lang="ru-RU" altLang="ru-RU" sz="2800" dirty="0" smtClean="0"/>
              <a:t> </a:t>
            </a:r>
            <a:r>
              <a:rPr lang="ru-RU" altLang="ru-RU" sz="2800" dirty="0" err="1" smtClean="0"/>
              <a:t>specific</a:t>
            </a:r>
            <a:r>
              <a:rPr lang="ru-RU" altLang="ru-RU" sz="2800" dirty="0" smtClean="0"/>
              <a:t> </a:t>
            </a:r>
            <a:r>
              <a:rPr lang="ru-RU" altLang="ru-RU" sz="2800" dirty="0" err="1" smtClean="0"/>
              <a:t>brain</a:t>
            </a:r>
            <a:r>
              <a:rPr lang="ru-RU" altLang="ru-RU" sz="2800" dirty="0" smtClean="0"/>
              <a:t> </a:t>
            </a:r>
            <a:r>
              <a:rPr lang="ru-RU" altLang="ru-RU" sz="2800" dirty="0" err="1" smtClean="0"/>
              <a:t>areas</a:t>
            </a:r>
            <a:r>
              <a:rPr lang="ru-RU" altLang="ru-RU" sz="2800" dirty="0" smtClean="0"/>
              <a:t> </a:t>
            </a:r>
            <a:r>
              <a:rPr lang="ru-RU" altLang="ru-RU" sz="2800" dirty="0" err="1" smtClean="0"/>
              <a:t>during</a:t>
            </a:r>
            <a:r>
              <a:rPr lang="ru-RU" altLang="ru-RU" sz="2800" dirty="0" smtClean="0"/>
              <a:t> </a:t>
            </a:r>
            <a:r>
              <a:rPr lang="ru-RU" altLang="ru-RU" sz="2800" dirty="0" err="1" smtClean="0"/>
              <a:t>normal</a:t>
            </a:r>
            <a:r>
              <a:rPr lang="ru-RU" altLang="ru-RU" sz="2800" dirty="0" smtClean="0"/>
              <a:t> </a:t>
            </a:r>
            <a:r>
              <a:rPr lang="ru-RU" altLang="ru-RU" sz="2800" dirty="0" err="1" smtClean="0"/>
              <a:t>operation</a:t>
            </a:r>
            <a:r>
              <a:rPr lang="ru-RU" altLang="ru-RU" sz="2800" dirty="0" smtClean="0"/>
              <a:t> </a:t>
            </a:r>
            <a:r>
              <a:rPr lang="ru-RU" altLang="ru-RU" sz="2800" dirty="0" err="1" smtClean="0"/>
              <a:t>it</a:t>
            </a:r>
            <a:r>
              <a:rPr lang="ru-RU" altLang="ru-RU" sz="2800" dirty="0" smtClean="0"/>
              <a:t> </a:t>
            </a:r>
            <a:r>
              <a:rPr lang="ru-RU" altLang="ru-RU" sz="2800" dirty="0" err="1" smtClean="0"/>
              <a:t>under</a:t>
            </a:r>
            <a:r>
              <a:rPr lang="ru-RU" altLang="ru-RU" sz="2800" dirty="0" smtClean="0"/>
              <a:t> </a:t>
            </a:r>
            <a:r>
              <a:rPr lang="ru-RU" altLang="ru-RU" sz="2800" dirty="0" err="1" smtClean="0"/>
              <a:t>the</a:t>
            </a:r>
            <a:r>
              <a:rPr lang="ru-RU" altLang="ru-RU" sz="2800" dirty="0" smtClean="0"/>
              <a:t> </a:t>
            </a:r>
            <a:r>
              <a:rPr lang="ru-RU" altLang="ru-RU" sz="2800" dirty="0" err="1" smtClean="0"/>
              <a:t>influence</a:t>
            </a:r>
            <a:r>
              <a:rPr lang="ru-RU" altLang="ru-RU" sz="2800" dirty="0" smtClean="0"/>
              <a:t> </a:t>
            </a:r>
            <a:r>
              <a:rPr lang="ru-RU" altLang="ru-RU" sz="2800" dirty="0" err="1" smtClean="0"/>
              <a:t>of</a:t>
            </a:r>
            <a:r>
              <a:rPr lang="ru-RU" altLang="ru-RU" sz="2800" dirty="0" smtClean="0"/>
              <a:t> </a:t>
            </a:r>
            <a:r>
              <a:rPr lang="ru-RU" altLang="ru-RU" sz="2800" dirty="0" err="1" smtClean="0"/>
              <a:t>various</a:t>
            </a:r>
            <a:r>
              <a:rPr lang="ru-RU" altLang="ru-RU" sz="2800" dirty="0" smtClean="0"/>
              <a:t> </a:t>
            </a:r>
            <a:r>
              <a:rPr lang="ru-RU" altLang="ru-RU" sz="2800" dirty="0" err="1" smtClean="0"/>
              <a:t>physical</a:t>
            </a:r>
            <a:r>
              <a:rPr lang="ru-RU" altLang="ru-RU" sz="2800" dirty="0" smtClean="0"/>
              <a:t> </a:t>
            </a:r>
            <a:r>
              <a:rPr lang="ru-RU" altLang="ru-RU" sz="2800" dirty="0" err="1" smtClean="0"/>
              <a:t>factors</a:t>
            </a:r>
            <a:r>
              <a:rPr lang="ru-RU" altLang="ru-RU" sz="2800" dirty="0" smtClean="0"/>
              <a:t> (</a:t>
            </a:r>
            <a:r>
              <a:rPr lang="ru-RU" altLang="ru-RU" sz="2800" dirty="0" err="1" smtClean="0"/>
              <a:t>eg</a:t>
            </a:r>
            <a:r>
              <a:rPr lang="ru-RU" altLang="ru-RU" sz="2800" dirty="0" smtClean="0"/>
              <a:t>, </a:t>
            </a:r>
            <a:r>
              <a:rPr lang="ru-RU" altLang="ru-RU" sz="2800" dirty="0" err="1" smtClean="0"/>
              <a:t>movement</a:t>
            </a:r>
            <a:r>
              <a:rPr lang="ru-RU" altLang="ru-RU" sz="2800" dirty="0" smtClean="0"/>
              <a:t> </a:t>
            </a:r>
            <a:r>
              <a:rPr lang="ru-RU" altLang="ru-RU" sz="2800" dirty="0" err="1" smtClean="0"/>
              <a:t>of</a:t>
            </a:r>
            <a:r>
              <a:rPr lang="ru-RU" altLang="ru-RU" sz="2800" dirty="0" smtClean="0"/>
              <a:t> </a:t>
            </a:r>
            <a:r>
              <a:rPr lang="ru-RU" altLang="ru-RU" sz="2800" dirty="0" err="1" smtClean="0"/>
              <a:t>the</a:t>
            </a:r>
            <a:r>
              <a:rPr lang="ru-RU" altLang="ru-RU" sz="2800" dirty="0" smtClean="0"/>
              <a:t> </a:t>
            </a:r>
            <a:r>
              <a:rPr lang="ru-RU" altLang="ru-RU" sz="2800" dirty="0" err="1" smtClean="0"/>
              <a:t>body</a:t>
            </a:r>
            <a:r>
              <a:rPr lang="ru-RU" altLang="ru-RU" sz="2800" dirty="0" smtClean="0"/>
              <a:t>) </a:t>
            </a:r>
            <a:r>
              <a:rPr lang="ru-RU" altLang="ru-RU" sz="2800" dirty="0" err="1" smtClean="0"/>
              <a:t>and</a:t>
            </a:r>
            <a:r>
              <a:rPr lang="ru-RU" altLang="ru-RU" sz="2800" dirty="0" smtClean="0"/>
              <a:t> </a:t>
            </a:r>
            <a:r>
              <a:rPr lang="ru-RU" altLang="ru-RU" sz="2800" dirty="0" err="1" smtClean="0"/>
              <a:t>in</a:t>
            </a:r>
            <a:r>
              <a:rPr lang="ru-RU" altLang="ru-RU" sz="2800" dirty="0" smtClean="0"/>
              <a:t> </a:t>
            </a:r>
            <a:r>
              <a:rPr lang="ru-RU" altLang="ru-RU" sz="2800" dirty="0" err="1" smtClean="0"/>
              <a:t>various</a:t>
            </a:r>
            <a:r>
              <a:rPr lang="ru-RU" altLang="ru-RU" sz="2800" dirty="0" smtClean="0"/>
              <a:t> </a:t>
            </a:r>
            <a:r>
              <a:rPr lang="ru-RU" altLang="ru-RU" sz="2800" dirty="0" err="1" smtClean="0"/>
              <a:t>pathological</a:t>
            </a:r>
            <a:r>
              <a:rPr lang="ru-RU" altLang="ru-RU" sz="2800" dirty="0" smtClean="0"/>
              <a:t> </a:t>
            </a:r>
            <a:r>
              <a:rPr lang="ru-RU" altLang="ru-RU" sz="2800" dirty="0" err="1" smtClean="0"/>
              <a:t>conditions</a:t>
            </a:r>
            <a:endParaRPr lang="en-US" altLang="ru-RU" sz="2800" dirty="0" smtClean="0"/>
          </a:p>
        </p:txBody>
      </p:sp>
      <p:pic>
        <p:nvPicPr>
          <p:cNvPr id="97285" name="Picture 5"/>
          <p:cNvPicPr>
            <a:picLocks noChangeAspect="1" noChangeArrowheads="1"/>
          </p:cNvPicPr>
          <p:nvPr/>
        </p:nvPicPr>
        <p:blipFill>
          <a:blip r:embed="rId3"/>
          <a:srcRect/>
          <a:stretch>
            <a:fillRect/>
          </a:stretch>
        </p:blipFill>
        <p:spPr bwMode="auto">
          <a:xfrm>
            <a:off x="0" y="2819400"/>
            <a:ext cx="4267200" cy="3867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8305" name="Picture 16" descr="Рис. 5-1 . ПЭТ при эпилепсии. Эпилептогенный очаг в виде гипометаболизма в зоне правой височной области."/>
          <p:cNvPicPr>
            <a:picLocks noChangeAspect="1" noChangeArrowheads="1"/>
          </p:cNvPicPr>
          <p:nvPr/>
        </p:nvPicPr>
        <p:blipFill>
          <a:blip r:embed="rId2"/>
          <a:srcRect/>
          <a:stretch>
            <a:fillRect/>
          </a:stretch>
        </p:blipFill>
        <p:spPr bwMode="auto">
          <a:xfrm>
            <a:off x="3635375" y="3860800"/>
            <a:ext cx="5508625" cy="2251075"/>
          </a:xfrm>
          <a:prstGeom prst="rect">
            <a:avLst/>
          </a:prstGeom>
          <a:noFill/>
          <a:ln w="9525">
            <a:noFill/>
            <a:miter lim="800000"/>
            <a:headEnd/>
            <a:tailEnd/>
          </a:ln>
        </p:spPr>
      </p:pic>
      <p:pic>
        <p:nvPicPr>
          <p:cNvPr id="98306" name="Picture 14" descr="фМРТ больного с установленными кортикографичекими электродами"/>
          <p:cNvPicPr>
            <a:picLocks noChangeAspect="1" noChangeArrowheads="1"/>
          </p:cNvPicPr>
          <p:nvPr/>
        </p:nvPicPr>
        <p:blipFill>
          <a:blip r:embed="rId3"/>
          <a:srcRect/>
          <a:stretch>
            <a:fillRect/>
          </a:stretch>
        </p:blipFill>
        <p:spPr bwMode="auto">
          <a:xfrm>
            <a:off x="2339975" y="3573463"/>
            <a:ext cx="2519363" cy="2519362"/>
          </a:xfrm>
          <a:prstGeom prst="rect">
            <a:avLst/>
          </a:prstGeom>
          <a:noFill/>
          <a:ln w="9525">
            <a:noFill/>
            <a:miter lim="800000"/>
            <a:headEnd/>
            <a:tailEnd/>
          </a:ln>
        </p:spPr>
      </p:pic>
      <p:pic>
        <p:nvPicPr>
          <p:cNvPr id="98307" name="Picture 5" descr="An example of video-EEG procedure."/>
          <p:cNvPicPr>
            <a:picLocks noChangeAspect="1" noChangeArrowheads="1"/>
          </p:cNvPicPr>
          <p:nvPr/>
        </p:nvPicPr>
        <p:blipFill>
          <a:blip r:embed="rId4"/>
          <a:srcRect/>
          <a:stretch>
            <a:fillRect/>
          </a:stretch>
        </p:blipFill>
        <p:spPr bwMode="auto">
          <a:xfrm>
            <a:off x="0" y="0"/>
            <a:ext cx="4419600" cy="3306763"/>
          </a:xfrm>
          <a:prstGeom prst="rect">
            <a:avLst/>
          </a:prstGeom>
          <a:noFill/>
          <a:ln w="9525">
            <a:noFill/>
            <a:miter lim="800000"/>
            <a:headEnd/>
            <a:tailEnd/>
          </a:ln>
        </p:spPr>
      </p:pic>
      <p:sp>
        <p:nvSpPr>
          <p:cNvPr id="304134" name="Rectangle 6"/>
          <p:cNvSpPr>
            <a:spLocks noChangeArrowheads="1"/>
          </p:cNvSpPr>
          <p:nvPr/>
        </p:nvSpPr>
        <p:spPr bwMode="auto">
          <a:xfrm>
            <a:off x="457200" y="914400"/>
            <a:ext cx="1482725" cy="396875"/>
          </a:xfrm>
          <a:prstGeom prst="rect">
            <a:avLst/>
          </a:prstGeom>
          <a:noFill/>
          <a:ln w="9525">
            <a:noFill/>
            <a:miter lim="800000"/>
            <a:headEnd/>
            <a:tailEnd/>
          </a:ln>
          <a:effectLst/>
        </p:spPr>
        <p:txBody>
          <a:bodyPr wrap="none" anchor="ctr">
            <a:spAutoFit/>
          </a:bodyPr>
          <a:lstStyle/>
          <a:p>
            <a:pPr eaLnBrk="0" hangingPunct="0"/>
            <a:r>
              <a:rPr lang="en-US" sz="2000" b="1">
                <a:effectLst>
                  <a:outerShdw blurRad="38100" dist="38100" dir="2700000" algn="tl">
                    <a:srgbClr val="FFFFFF"/>
                  </a:outerShdw>
                </a:effectLst>
              </a:rPr>
              <a:t>Video EEG</a:t>
            </a:r>
            <a:endParaRPr lang="ru-RU" sz="2000" b="1">
              <a:effectLst>
                <a:outerShdw blurRad="38100" dist="38100" dir="2700000" algn="tl">
                  <a:srgbClr val="FFFFFF"/>
                </a:outerShdw>
              </a:effectLst>
            </a:endParaRPr>
          </a:p>
        </p:txBody>
      </p:sp>
      <p:pic>
        <p:nvPicPr>
          <p:cNvPr id="98309" name="Picture 8" descr="МРТ высокого разрешения, позволяющая рассчитать количество белого и серого вещества в конкретном участке головного мозга."/>
          <p:cNvPicPr>
            <a:picLocks noChangeAspect="1" noChangeArrowheads="1"/>
          </p:cNvPicPr>
          <p:nvPr/>
        </p:nvPicPr>
        <p:blipFill>
          <a:blip r:embed="rId5"/>
          <a:srcRect/>
          <a:stretch>
            <a:fillRect/>
          </a:stretch>
        </p:blipFill>
        <p:spPr bwMode="auto">
          <a:xfrm>
            <a:off x="5724525" y="0"/>
            <a:ext cx="3419475" cy="2952750"/>
          </a:xfrm>
          <a:prstGeom prst="rect">
            <a:avLst/>
          </a:prstGeom>
          <a:noFill/>
          <a:ln w="9525">
            <a:noFill/>
            <a:miter lim="800000"/>
            <a:headEnd/>
            <a:tailEnd/>
          </a:ln>
        </p:spPr>
      </p:pic>
      <p:sp>
        <p:nvSpPr>
          <p:cNvPr id="304137" name="Rectangle 9"/>
          <p:cNvSpPr>
            <a:spLocks noChangeArrowheads="1"/>
          </p:cNvSpPr>
          <p:nvPr/>
        </p:nvSpPr>
        <p:spPr bwMode="auto">
          <a:xfrm>
            <a:off x="5880100" y="2952750"/>
            <a:ext cx="3146425" cy="457200"/>
          </a:xfrm>
          <a:prstGeom prst="rect">
            <a:avLst/>
          </a:prstGeom>
          <a:noFill/>
          <a:ln w="9525">
            <a:noFill/>
            <a:miter lim="800000"/>
            <a:headEnd/>
            <a:tailEnd/>
          </a:ln>
          <a:effectLst/>
        </p:spPr>
        <p:txBody>
          <a:bodyPr wrap="none" anchor="ctr">
            <a:spAutoFit/>
          </a:bodyPr>
          <a:lstStyle/>
          <a:p>
            <a:pPr eaLnBrk="0" hangingPunct="0"/>
            <a:r>
              <a:rPr lang="ru-RU" sz="2400" b="1">
                <a:solidFill>
                  <a:srgbClr val="FFFF00"/>
                </a:solidFill>
                <a:effectLst>
                  <a:outerShdw blurRad="38100" dist="38100" dir="2700000" algn="tl">
                    <a:srgbClr val="FFFFFF"/>
                  </a:outerShdw>
                </a:effectLst>
              </a:rPr>
              <a:t>High-resolution MRI</a:t>
            </a:r>
            <a:r>
              <a:rPr lang="ru-RU" sz="2000" b="1">
                <a:solidFill>
                  <a:srgbClr val="0000FF"/>
                </a:solidFill>
                <a:effectLst>
                  <a:outerShdw blurRad="38100" dist="38100" dir="2700000" algn="tl">
                    <a:srgbClr val="FFFFFF"/>
                  </a:outerShdw>
                </a:effectLst>
              </a:rPr>
              <a:t> </a:t>
            </a:r>
          </a:p>
        </p:txBody>
      </p:sp>
      <p:pic>
        <p:nvPicPr>
          <p:cNvPr id="98311" name="Picture 11" descr="Функциональная МРТ"/>
          <p:cNvPicPr>
            <a:picLocks noChangeAspect="1" noChangeArrowheads="1"/>
          </p:cNvPicPr>
          <p:nvPr/>
        </p:nvPicPr>
        <p:blipFill>
          <a:blip r:embed="rId6"/>
          <a:srcRect/>
          <a:stretch>
            <a:fillRect/>
          </a:stretch>
        </p:blipFill>
        <p:spPr bwMode="auto">
          <a:xfrm>
            <a:off x="0" y="3573463"/>
            <a:ext cx="3492500" cy="2536825"/>
          </a:xfrm>
          <a:prstGeom prst="rect">
            <a:avLst/>
          </a:prstGeom>
          <a:noFill/>
          <a:ln w="9525">
            <a:noFill/>
            <a:miter lim="800000"/>
            <a:headEnd/>
            <a:tailEnd/>
          </a:ln>
        </p:spPr>
      </p:pic>
      <p:sp>
        <p:nvSpPr>
          <p:cNvPr id="304140" name="Rectangle 12"/>
          <p:cNvSpPr>
            <a:spLocks noChangeArrowheads="1"/>
          </p:cNvSpPr>
          <p:nvPr/>
        </p:nvSpPr>
        <p:spPr bwMode="auto">
          <a:xfrm>
            <a:off x="1447800" y="6203950"/>
            <a:ext cx="844550" cy="457200"/>
          </a:xfrm>
          <a:prstGeom prst="rect">
            <a:avLst/>
          </a:prstGeom>
          <a:noFill/>
          <a:ln w="9525">
            <a:noFill/>
            <a:miter lim="800000"/>
            <a:headEnd/>
            <a:tailEnd/>
          </a:ln>
          <a:effectLst/>
        </p:spPr>
        <p:txBody>
          <a:bodyPr wrap="none" anchor="ctr">
            <a:spAutoFit/>
          </a:bodyPr>
          <a:lstStyle/>
          <a:p>
            <a:pPr eaLnBrk="0" hangingPunct="0"/>
            <a:r>
              <a:rPr lang="en-US" sz="2400" b="1">
                <a:solidFill>
                  <a:srgbClr val="FFFF00"/>
                </a:solidFill>
                <a:effectLst>
                  <a:outerShdw blurRad="38100" dist="38100" dir="2700000" algn="tl">
                    <a:srgbClr val="FFFFFF"/>
                  </a:outerShdw>
                </a:effectLst>
              </a:rPr>
              <a:t>fMRI</a:t>
            </a:r>
            <a:endParaRPr lang="ru-RU" sz="2400">
              <a:solidFill>
                <a:srgbClr val="FFFF00"/>
              </a:solidFill>
              <a:effectLst>
                <a:outerShdw blurRad="38100" dist="38100" dir="2700000" algn="tl">
                  <a:srgbClr val="FFFFFF"/>
                </a:outerShdw>
              </a:effectLst>
            </a:endParaRPr>
          </a:p>
        </p:txBody>
      </p:sp>
      <p:sp>
        <p:nvSpPr>
          <p:cNvPr id="304145" name="Rectangle 17"/>
          <p:cNvSpPr>
            <a:spLocks noChangeArrowheads="1"/>
          </p:cNvSpPr>
          <p:nvPr/>
        </p:nvSpPr>
        <p:spPr bwMode="auto">
          <a:xfrm>
            <a:off x="6877050" y="6192838"/>
            <a:ext cx="776288" cy="457200"/>
          </a:xfrm>
          <a:prstGeom prst="rect">
            <a:avLst/>
          </a:prstGeom>
          <a:noFill/>
          <a:ln w="9525">
            <a:noFill/>
            <a:miter lim="800000"/>
            <a:headEnd/>
            <a:tailEnd/>
          </a:ln>
          <a:effectLst/>
        </p:spPr>
        <p:txBody>
          <a:bodyPr wrap="none" anchor="ctr">
            <a:spAutoFit/>
          </a:bodyPr>
          <a:lstStyle/>
          <a:p>
            <a:pPr eaLnBrk="0" hangingPunct="0"/>
            <a:r>
              <a:rPr lang="en-US" sz="2400" b="1">
                <a:solidFill>
                  <a:srgbClr val="FFFF00"/>
                </a:solidFill>
                <a:effectLst>
                  <a:outerShdw blurRad="38100" dist="38100" dir="2700000" algn="tl">
                    <a:srgbClr val="FFFFFF"/>
                  </a:outerShdw>
                </a:effectLst>
              </a:rPr>
              <a:t>PET</a:t>
            </a:r>
            <a:endParaRPr lang="ru-RU" sz="2400">
              <a:solidFill>
                <a:srgbClr val="FFFF00"/>
              </a:solidFill>
              <a:effectLst>
                <a:outerShdw blurRad="38100" dist="38100" dir="2700000" algn="tl">
                  <a:srgbClr val="FFFFFF"/>
                </a:outerShdw>
              </a:effectLst>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8" name="Picture 5" descr="Child's skull found in the Cueva del Lazo showing an artifical deformation"/>
          <p:cNvPicPr>
            <a:picLocks noChangeAspect="1" noChangeArrowheads="1"/>
          </p:cNvPicPr>
          <p:nvPr/>
        </p:nvPicPr>
        <p:blipFill>
          <a:blip r:embed="rId2"/>
          <a:srcRect/>
          <a:stretch>
            <a:fillRect/>
          </a:stretch>
        </p:blipFill>
        <p:spPr bwMode="auto">
          <a:xfrm>
            <a:off x="0" y="0"/>
            <a:ext cx="3886200" cy="2914650"/>
          </a:xfrm>
          <a:prstGeom prst="rect">
            <a:avLst/>
          </a:prstGeom>
          <a:noFill/>
          <a:ln w="9525">
            <a:noFill/>
            <a:miter lim="800000"/>
            <a:headEnd/>
            <a:tailEnd/>
          </a:ln>
        </p:spPr>
      </p:pic>
      <p:pic>
        <p:nvPicPr>
          <p:cNvPr id="24579" name="Picture 7" descr="Skull with an artifical deformation"/>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pic>
        <p:nvPicPr>
          <p:cNvPr id="24580" name="Picture 9" descr="Skull with an artifical deformation"/>
          <p:cNvPicPr>
            <a:picLocks noChangeAspect="1" noChangeArrowheads="1"/>
          </p:cNvPicPr>
          <p:nvPr/>
        </p:nvPicPr>
        <p:blipFill>
          <a:blip r:embed="rId4"/>
          <a:srcRect/>
          <a:stretch>
            <a:fillRect/>
          </a:stretch>
        </p:blipFill>
        <p:spPr bwMode="auto">
          <a:xfrm>
            <a:off x="3886200" y="0"/>
            <a:ext cx="2616200" cy="2895600"/>
          </a:xfrm>
          <a:prstGeom prst="rect">
            <a:avLst/>
          </a:prstGeom>
          <a:noFill/>
          <a:ln w="9525">
            <a:noFill/>
            <a:miter lim="800000"/>
            <a:headEnd/>
            <a:tailEnd/>
          </a:ln>
        </p:spPr>
      </p:pic>
      <p:pic>
        <p:nvPicPr>
          <p:cNvPr id="24581" name="Picture 11" descr="Skull with an artifical deformation"/>
          <p:cNvPicPr>
            <a:picLocks noChangeAspect="1" noChangeArrowheads="1"/>
          </p:cNvPicPr>
          <p:nvPr/>
        </p:nvPicPr>
        <p:blipFill>
          <a:blip r:embed="rId5"/>
          <a:srcRect/>
          <a:stretch>
            <a:fillRect/>
          </a:stretch>
        </p:blipFill>
        <p:spPr bwMode="auto">
          <a:xfrm>
            <a:off x="6781800" y="0"/>
            <a:ext cx="2136775" cy="2895600"/>
          </a:xfrm>
          <a:prstGeom prst="rect">
            <a:avLst/>
          </a:prstGeom>
          <a:noFill/>
          <a:ln w="9525">
            <a:noFill/>
            <a:miter lim="800000"/>
            <a:headEnd/>
            <a:tailEnd/>
          </a:ln>
        </p:spPr>
      </p:pic>
      <p:sp>
        <p:nvSpPr>
          <p:cNvPr id="24582" name="Rectangle 12"/>
          <p:cNvSpPr>
            <a:spLocks noChangeArrowheads="1"/>
          </p:cNvSpPr>
          <p:nvPr/>
        </p:nvSpPr>
        <p:spPr bwMode="auto">
          <a:xfrm>
            <a:off x="0" y="2911475"/>
            <a:ext cx="9144000" cy="822325"/>
          </a:xfrm>
          <a:prstGeom prst="rect">
            <a:avLst/>
          </a:prstGeom>
          <a:noFill/>
          <a:ln w="9525">
            <a:noFill/>
            <a:miter lim="800000"/>
            <a:headEnd/>
            <a:tailEnd/>
          </a:ln>
        </p:spPr>
        <p:txBody>
          <a:bodyPr anchor="ctr">
            <a:spAutoFit/>
          </a:bodyPr>
          <a:lstStyle/>
          <a:p>
            <a:pPr eaLnBrk="0" hangingPunct="0"/>
            <a:r>
              <a:rPr lang="ru-RU" altLang="ru-RU" sz="2400" b="1">
                <a:solidFill>
                  <a:schemeClr val="bg1"/>
                </a:solidFill>
              </a:rPr>
              <a:t>Trepanation was considered a promising treatment for migraines, epilepsy and mental disorders since the Neolithic</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a:defRPr/>
            </a:pPr>
            <a:r>
              <a:rPr lang="en-US"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00B050"/>
                </a:solidFill>
                <a:effectLst>
                  <a:outerShdw blurRad="50800" dist="40000" dir="5400000" algn="tl" rotWithShape="0">
                    <a:srgbClr val="000000">
                      <a:shade val="5000"/>
                      <a:satMod val="120000"/>
                      <a:alpha val="33000"/>
                    </a:srgbClr>
                  </a:outerShdw>
                </a:effectLst>
              </a:rPr>
              <a:t>CSF can be obtained by</a:t>
            </a:r>
            <a:r>
              <a:rPr lang="ru-RU"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00B050"/>
                </a:solidFill>
                <a:effectLst>
                  <a:outerShdw blurRad="50800" dist="40000" dir="5400000" algn="tl" rotWithShape="0">
                    <a:srgbClr val="000000">
                      <a:shade val="5000"/>
                      <a:satMod val="120000"/>
                      <a:alpha val="33000"/>
                    </a:srgbClr>
                  </a:outerShdw>
                </a:effectLst>
              </a:rPr>
              <a:t>:</a:t>
            </a:r>
          </a:p>
        </p:txBody>
      </p:sp>
      <p:sp>
        <p:nvSpPr>
          <p:cNvPr id="117763" name="Rectangle 3"/>
          <p:cNvSpPr>
            <a:spLocks noGrp="1" noChangeArrowheads="1"/>
          </p:cNvSpPr>
          <p:nvPr>
            <p:ph type="body" idx="1"/>
          </p:nvPr>
        </p:nvSpPr>
        <p:spPr>
          <a:xfrm>
            <a:off x="152400" y="1600200"/>
            <a:ext cx="8915400" cy="4525963"/>
          </a:xfrm>
        </p:spPr>
        <p:txBody>
          <a:bodyPr/>
          <a:lstStyle/>
          <a:p>
            <a:pPr>
              <a:buFontTx/>
              <a:buNone/>
            </a:pPr>
            <a:endParaRPr lang="en-US" dirty="0" smtClean="0"/>
          </a:p>
          <a:p>
            <a:r>
              <a:rPr lang="en-US" sz="4000" b="1" dirty="0" smtClean="0">
                <a:solidFill>
                  <a:srgbClr val="003399"/>
                </a:solidFill>
                <a:effectLst>
                  <a:outerShdw blurRad="38100" dist="38100" dir="2700000" algn="tl">
                    <a:srgbClr val="C0C0C0"/>
                  </a:outerShdw>
                </a:effectLst>
              </a:rPr>
              <a:t>Lumbar puncture</a:t>
            </a:r>
          </a:p>
          <a:p>
            <a:r>
              <a:rPr lang="en-US" sz="4000" b="1" dirty="0" err="1" smtClean="0">
                <a:solidFill>
                  <a:srgbClr val="003399"/>
                </a:solidFill>
                <a:effectLst>
                  <a:outerShdw blurRad="38100" dist="38100" dir="2700000" algn="tl">
                    <a:srgbClr val="C0C0C0"/>
                  </a:outerShdw>
                </a:effectLst>
              </a:rPr>
              <a:t>Cisternal</a:t>
            </a:r>
            <a:r>
              <a:rPr lang="en-US" sz="4000" b="1" dirty="0" smtClean="0">
                <a:solidFill>
                  <a:srgbClr val="003399"/>
                </a:solidFill>
                <a:effectLst>
                  <a:outerShdw blurRad="38100" dist="38100" dir="2700000" algn="tl">
                    <a:srgbClr val="C0C0C0"/>
                  </a:outerShdw>
                </a:effectLst>
              </a:rPr>
              <a:t> puncture</a:t>
            </a:r>
          </a:p>
          <a:p>
            <a:r>
              <a:rPr lang="en-US" sz="4000" b="1" dirty="0" err="1" smtClean="0">
                <a:solidFill>
                  <a:srgbClr val="003399"/>
                </a:solidFill>
                <a:effectLst>
                  <a:outerShdw blurRad="38100" dist="38100" dir="2700000" algn="tl">
                    <a:srgbClr val="C0C0C0"/>
                  </a:outerShdw>
                </a:effectLst>
              </a:rPr>
              <a:t>Cannulation</a:t>
            </a:r>
            <a:r>
              <a:rPr lang="en-US" sz="4000" b="1" dirty="0" smtClean="0">
                <a:solidFill>
                  <a:srgbClr val="003399"/>
                </a:solidFill>
                <a:effectLst>
                  <a:outerShdw blurRad="38100" dist="38100" dir="2700000" algn="tl">
                    <a:srgbClr val="C0C0C0"/>
                  </a:outerShdw>
                </a:effectLst>
              </a:rPr>
              <a:t> of the lateral ventricle</a:t>
            </a:r>
            <a:endParaRPr lang="ru-RU" sz="4000" b="1" dirty="0" smtClean="0">
              <a:solidFill>
                <a:srgbClr val="003399"/>
              </a:solidFill>
              <a:effectLst>
                <a:outerShdw blurRad="38100" dist="38100" dir="2700000" algn="tl">
                  <a:srgbClr val="C0C0C0"/>
                </a:outerShdw>
              </a:effectLst>
            </a:endParaRPr>
          </a:p>
        </p:txBody>
      </p:sp>
      <p:sp>
        <p:nvSpPr>
          <p:cNvPr id="4" name="Прямоугольник 3"/>
          <p:cNvSpPr/>
          <p:nvPr/>
        </p:nvSpPr>
        <p:spPr>
          <a:xfrm>
            <a:off x="452438" y="5681663"/>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reflection blurRad="6350" stA="60000" endA="900" endPos="58000" dir="5400000" sy="-100000" algn="bl" rotWithShape="0"/>
                </a:effectLst>
              </a:rPr>
              <a:t>neurohirurg.umi.ru</a:t>
            </a:r>
            <a:endParaRPr lang="ru-RU" sz="2800" dirty="0">
              <a:effectLst>
                <a:outerShdw blurRad="38100" dist="38100" dir="2700000" algn="tl">
                  <a:srgbClr val="C0C0C0"/>
                </a:outerShdw>
                <a:reflection blurRad="6350" stA="60000" endA="900" endPos="58000" dir="5400000" sy="-100000" algn="bl" rotWithShape="0"/>
              </a:effectLst>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1524000" y="198437"/>
            <a:ext cx="5715000" cy="563563"/>
          </a:xfrm>
        </p:spPr>
        <p:txBody>
          <a:bodyP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defRPr/>
            </a:pPr>
            <a:r>
              <a:rPr lang="en-US" sz="4800" b="1" dirty="0" smtClean="0">
                <a:ln>
                  <a:prstDash val="solid"/>
                </a:ln>
                <a:solidFill>
                  <a:srgbClr val="7030A0"/>
                </a:solidFill>
                <a:effectLst>
                  <a:outerShdw blurRad="88000" dist="50800" dir="5040000" algn="tl">
                    <a:schemeClr val="accent4">
                      <a:tint val="80000"/>
                      <a:satMod val="250000"/>
                      <a:alpha val="45000"/>
                    </a:schemeClr>
                  </a:outerShdw>
                </a:effectLst>
              </a:rPr>
              <a:t>Lumbar puncture</a:t>
            </a:r>
            <a:endParaRPr lang="ru-RU" sz="4800" b="1" dirty="0" smtClean="0">
              <a:ln>
                <a:prstDash val="solid"/>
              </a:ln>
              <a:solidFill>
                <a:srgbClr val="7030A0"/>
              </a:solidFill>
              <a:effectLst>
                <a:outerShdw blurRad="88000" dist="50800" dir="5040000" algn="tl">
                  <a:schemeClr val="accent4">
                    <a:tint val="80000"/>
                    <a:satMod val="250000"/>
                    <a:alpha val="45000"/>
                  </a:schemeClr>
                </a:outerShdw>
              </a:effectLst>
            </a:endParaRPr>
          </a:p>
        </p:txBody>
      </p:sp>
      <p:sp>
        <p:nvSpPr>
          <p:cNvPr id="118787" name="Rectangle 3"/>
          <p:cNvSpPr>
            <a:spLocks noGrp="1" noChangeArrowheads="1"/>
          </p:cNvSpPr>
          <p:nvPr>
            <p:ph type="body" idx="1"/>
          </p:nvPr>
        </p:nvSpPr>
        <p:spPr>
          <a:xfrm>
            <a:off x="152400" y="914400"/>
            <a:ext cx="8763000" cy="5638800"/>
          </a:xfrm>
        </p:spPr>
        <p:txBody>
          <a:bodyPr/>
          <a:lstStyle/>
          <a:p>
            <a:pPr marL="84138" indent="0">
              <a:buFontTx/>
              <a:buNone/>
            </a:pPr>
            <a:r>
              <a:rPr lang="en-US" sz="2800" u="sng" smtClean="0">
                <a:solidFill>
                  <a:srgbClr val="FF0000"/>
                </a:solidFill>
                <a:effectLst>
                  <a:outerShdw blurRad="38100" dist="38100" dir="2700000" algn="tl">
                    <a:srgbClr val="C0C0C0"/>
                  </a:outerShdw>
                </a:effectLst>
              </a:rPr>
              <a:t>The most common indications for CSF examination by lumbar puncture are:</a:t>
            </a:r>
          </a:p>
          <a:p>
            <a:pPr marL="84138" indent="0"/>
            <a:r>
              <a:rPr lang="en-US" sz="2800" smtClean="0">
                <a:solidFill>
                  <a:srgbClr val="003399"/>
                </a:solidFill>
                <a:effectLst>
                  <a:outerShdw blurRad="38100" dist="38100" dir="2700000" algn="tl">
                    <a:srgbClr val="C0C0C0"/>
                  </a:outerShdw>
                </a:effectLst>
              </a:rPr>
              <a:t>Subarachnoid hemorrhage, meningitis</a:t>
            </a:r>
          </a:p>
          <a:p>
            <a:pPr marL="84138" indent="0"/>
            <a:r>
              <a:rPr lang="en-US" sz="2800" smtClean="0">
                <a:solidFill>
                  <a:srgbClr val="003399"/>
                </a:solidFill>
                <a:effectLst>
                  <a:outerShdw blurRad="38100" dist="38100" dir="2700000" algn="tl">
                    <a:srgbClr val="C0C0C0"/>
                  </a:outerShdw>
                </a:effectLst>
              </a:rPr>
              <a:t>Neurological diseases such as multiple sclerosis</a:t>
            </a:r>
          </a:p>
          <a:p>
            <a:pPr marL="84138" indent="0"/>
            <a:r>
              <a:rPr lang="ru-RU" sz="2800" smtClean="0">
                <a:effectLst>
                  <a:outerShdw blurRad="38100" dist="38100" dir="2700000" algn="tl">
                    <a:srgbClr val="C0C0C0"/>
                  </a:outerShdw>
                </a:effectLst>
              </a:rPr>
              <a:t>Spinal anesthesia</a:t>
            </a:r>
            <a:endParaRPr lang="en-US" sz="2800" smtClean="0">
              <a:effectLst>
                <a:outerShdw blurRad="38100" dist="38100" dir="2700000" algn="tl">
                  <a:srgbClr val="C0C0C0"/>
                </a:outerShdw>
              </a:effectLst>
            </a:endParaRPr>
          </a:p>
          <a:p>
            <a:pPr marL="84138" indent="0"/>
            <a:r>
              <a:rPr lang="ru-RU" sz="2800" smtClean="0">
                <a:effectLst>
                  <a:outerShdw blurRad="38100" dist="38100" dir="2700000" algn="tl">
                    <a:srgbClr val="C0C0C0"/>
                  </a:outerShdw>
                </a:effectLst>
              </a:rPr>
              <a:t>Intrathecal administration of antibiotics</a:t>
            </a:r>
            <a:r>
              <a:rPr lang="en-US" sz="2800" smtClean="0">
                <a:effectLst>
                  <a:outerShdw blurRad="38100" dist="38100" dir="2700000" algn="tl">
                    <a:srgbClr val="C0C0C0"/>
                  </a:outerShdw>
                </a:effectLst>
              </a:rPr>
              <a:t>, </a:t>
            </a:r>
            <a:r>
              <a:rPr lang="ru-RU" sz="2800" smtClean="0">
                <a:effectLst>
                  <a:outerShdw blurRad="38100" dist="38100" dir="2700000" algn="tl">
                    <a:srgbClr val="C0C0C0"/>
                  </a:outerShdw>
                </a:effectLst>
              </a:rPr>
              <a:t>chemotherapy</a:t>
            </a:r>
            <a:r>
              <a:rPr lang="ru-RU" sz="2800" smtClean="0"/>
              <a:t>  </a:t>
            </a:r>
            <a:endParaRPr lang="en-US" sz="2800" smtClean="0">
              <a:solidFill>
                <a:srgbClr val="003399"/>
              </a:solidFill>
              <a:effectLst>
                <a:outerShdw blurRad="38100" dist="38100" dir="2700000" algn="tl">
                  <a:srgbClr val="C0C0C0"/>
                </a:outerShdw>
              </a:effectLst>
            </a:endParaRPr>
          </a:p>
          <a:p>
            <a:pPr marL="84138" indent="0"/>
            <a:r>
              <a:rPr lang="en-US" sz="2800" smtClean="0">
                <a:solidFill>
                  <a:srgbClr val="003399"/>
                </a:solidFill>
                <a:effectLst>
                  <a:outerShdw blurRad="38100" dist="38100" dir="2700000" algn="tl">
                    <a:srgbClr val="C0C0C0"/>
                  </a:outerShdw>
                </a:effectLst>
              </a:rPr>
              <a:t>Cytological examination for neoplastic disease</a:t>
            </a:r>
          </a:p>
          <a:p>
            <a:pPr marL="84138" indent="0"/>
            <a:r>
              <a:rPr lang="ru-RU" sz="2800" smtClean="0">
                <a:effectLst>
                  <a:outerShdw blurRad="38100" dist="38100" dir="2700000" algn="tl">
                    <a:srgbClr val="C0C0C0"/>
                  </a:outerShdw>
                </a:effectLst>
              </a:rPr>
              <a:t>Injection of contrast media for myelography or for cisternography</a:t>
            </a:r>
            <a:r>
              <a:rPr lang="ru-RU" sz="2800" smtClean="0"/>
              <a:t> </a:t>
            </a:r>
            <a:endParaRPr lang="en-US" sz="2800" smtClean="0"/>
          </a:p>
          <a:p>
            <a:pPr marL="84138" indent="0"/>
            <a:r>
              <a:rPr lang="en-US" sz="2800" smtClean="0">
                <a:solidFill>
                  <a:srgbClr val="003399"/>
                </a:solidFill>
                <a:effectLst>
                  <a:outerShdw blurRad="38100" dist="38100" dir="2700000" algn="tl">
                    <a:srgbClr val="C0C0C0"/>
                  </a:outerShdw>
                </a:effectLst>
              </a:rPr>
              <a:t>Measurement of intracranial pressure</a:t>
            </a:r>
            <a:endParaRPr lang="ru-RU" sz="2800" smtClean="0">
              <a:solidFill>
                <a:srgbClr val="003399"/>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6" name="Rectangle 4"/>
          <p:cNvSpPr>
            <a:spLocks noGrp="1" noChangeArrowheads="1"/>
          </p:cNvSpPr>
          <p:nvPr>
            <p:ph type="title"/>
          </p:nvPr>
        </p:nvSpPr>
        <p:spPr>
          <a:xfrm>
            <a:off x="0" y="76200"/>
            <a:ext cx="9144000" cy="6629400"/>
          </a:xfrm>
        </p:spPr>
        <p:txBody>
          <a:bodyPr/>
          <a:lstStyle/>
          <a:p>
            <a:pPr algn="l"/>
            <a:r>
              <a:rPr lang="ru-RU" sz="1800" b="1" dirty="0" smtClean="0">
                <a:solidFill>
                  <a:srgbClr val="FF0000"/>
                </a:solidFill>
              </a:rPr>
              <a:t>CONTRAINDICATIONS</a:t>
            </a:r>
            <a:r>
              <a:rPr lang="ru-RU" sz="1800" dirty="0" smtClean="0">
                <a:solidFill>
                  <a:srgbClr val="FF0000"/>
                </a:solidFill>
              </a:rPr>
              <a:t> </a:t>
            </a:r>
            <a:r>
              <a:rPr lang="en-US" sz="1800" dirty="0" smtClean="0">
                <a:solidFill>
                  <a:srgbClr val="FF0000"/>
                </a:solidFill>
              </a:rPr>
              <a:t/>
            </a:r>
            <a:br>
              <a:rPr lang="en-US" sz="1800" dirty="0" smtClean="0">
                <a:solidFill>
                  <a:srgbClr val="FF0000"/>
                </a:solidFill>
              </a:rPr>
            </a:br>
            <a:r>
              <a:rPr lang="ru-RU" sz="1800" b="1" dirty="0" err="1" smtClean="0">
                <a:solidFill>
                  <a:srgbClr val="0033CC"/>
                </a:solidFill>
              </a:rPr>
              <a:t>Absolute</a:t>
            </a:r>
            <a:r>
              <a:rPr lang="ru-RU" sz="1800" b="1" dirty="0" smtClean="0">
                <a:solidFill>
                  <a:srgbClr val="0033CC"/>
                </a:solidFill>
              </a:rPr>
              <a:t> </a:t>
            </a:r>
            <a:r>
              <a:rPr lang="ru-RU" sz="1800" b="1" dirty="0" err="1" smtClean="0">
                <a:solidFill>
                  <a:srgbClr val="0033CC"/>
                </a:solidFill>
              </a:rPr>
              <a:t>contraindications</a:t>
            </a:r>
            <a:r>
              <a:rPr lang="ru-RU" sz="1800" dirty="0" smtClean="0"/>
              <a:t> </a:t>
            </a:r>
            <a:r>
              <a:rPr lang="ru-RU" sz="1800" dirty="0" err="1" smtClean="0"/>
              <a:t>for</a:t>
            </a:r>
            <a:r>
              <a:rPr lang="ru-RU" sz="1800" dirty="0" smtClean="0"/>
              <a:t> </a:t>
            </a:r>
            <a:r>
              <a:rPr lang="ru-RU" sz="1800" dirty="0" err="1" smtClean="0"/>
              <a:t>lumbar</a:t>
            </a:r>
            <a:r>
              <a:rPr lang="ru-RU" sz="1800" dirty="0" smtClean="0"/>
              <a:t> </a:t>
            </a:r>
            <a:r>
              <a:rPr lang="ru-RU" sz="1800" dirty="0" err="1" smtClean="0"/>
              <a:t>puncture</a:t>
            </a:r>
            <a:r>
              <a:rPr lang="ru-RU" sz="1800" dirty="0" smtClean="0"/>
              <a:t> </a:t>
            </a:r>
            <a:r>
              <a:rPr lang="ru-RU" sz="1800" dirty="0" err="1" smtClean="0"/>
              <a:t>are</a:t>
            </a:r>
            <a:r>
              <a:rPr lang="ru-RU" sz="1800" dirty="0" smtClean="0"/>
              <a:t> </a:t>
            </a:r>
            <a:r>
              <a:rPr lang="ru-RU" sz="1800" dirty="0" err="1" smtClean="0"/>
              <a:t>the</a:t>
            </a:r>
            <a:r>
              <a:rPr lang="ru-RU" sz="1800" dirty="0" smtClean="0"/>
              <a:t> </a:t>
            </a:r>
            <a:r>
              <a:rPr lang="ru-RU" sz="1800" dirty="0" err="1" smtClean="0"/>
              <a:t>presence</a:t>
            </a:r>
            <a:r>
              <a:rPr lang="ru-RU" sz="1800" dirty="0" smtClean="0"/>
              <a:t> </a:t>
            </a:r>
            <a:r>
              <a:rPr lang="ru-RU" sz="1800" dirty="0" err="1" smtClean="0"/>
              <a:t>of</a:t>
            </a:r>
            <a:r>
              <a:rPr lang="ru-RU" sz="1800" dirty="0" smtClean="0"/>
              <a:t> </a:t>
            </a:r>
            <a:r>
              <a:rPr lang="ru-RU" sz="1800" dirty="0" err="1" smtClean="0"/>
              <a:t>infected</a:t>
            </a:r>
            <a:r>
              <a:rPr lang="ru-RU" sz="1800" dirty="0" smtClean="0"/>
              <a:t> </a:t>
            </a:r>
            <a:r>
              <a:rPr lang="ru-RU" sz="1800" dirty="0" err="1" smtClean="0"/>
              <a:t>skin</a:t>
            </a:r>
            <a:r>
              <a:rPr lang="ru-RU" sz="1800" dirty="0" smtClean="0"/>
              <a:t> </a:t>
            </a:r>
            <a:r>
              <a:rPr lang="ru-RU" sz="1800" dirty="0" err="1" smtClean="0"/>
              <a:t>over</a:t>
            </a:r>
            <a:r>
              <a:rPr lang="ru-RU" sz="1800" dirty="0" smtClean="0"/>
              <a:t> </a:t>
            </a:r>
            <a:r>
              <a:rPr lang="ru-RU" sz="1800" dirty="0" err="1" smtClean="0"/>
              <a:t>the</a:t>
            </a:r>
            <a:r>
              <a:rPr lang="ru-RU" sz="1800" dirty="0" smtClean="0"/>
              <a:t> </a:t>
            </a:r>
            <a:r>
              <a:rPr lang="ru-RU" sz="1800" dirty="0" err="1" smtClean="0"/>
              <a:t>needle</a:t>
            </a:r>
            <a:r>
              <a:rPr lang="ru-RU" sz="1800" dirty="0" smtClean="0"/>
              <a:t> </a:t>
            </a:r>
            <a:r>
              <a:rPr lang="ru-RU" sz="1800" dirty="0" err="1" smtClean="0"/>
              <a:t>entry</a:t>
            </a:r>
            <a:r>
              <a:rPr lang="ru-RU" sz="1800" dirty="0" smtClean="0"/>
              <a:t> </a:t>
            </a:r>
            <a:r>
              <a:rPr lang="ru-RU" sz="1800" dirty="0" err="1" smtClean="0"/>
              <a:t>site</a:t>
            </a:r>
            <a:r>
              <a:rPr lang="ru-RU" sz="1800" dirty="0" smtClean="0"/>
              <a:t> </a:t>
            </a:r>
            <a:r>
              <a:rPr lang="ru-RU" sz="1800" dirty="0" err="1" smtClean="0"/>
              <a:t>and</a:t>
            </a:r>
            <a:r>
              <a:rPr lang="ru-RU" sz="1800" dirty="0" smtClean="0"/>
              <a:t> </a:t>
            </a:r>
            <a:r>
              <a:rPr lang="ru-RU" sz="1800" dirty="0" err="1" smtClean="0"/>
              <a:t>the</a:t>
            </a:r>
            <a:r>
              <a:rPr lang="ru-RU" sz="1800" dirty="0" smtClean="0"/>
              <a:t> </a:t>
            </a:r>
            <a:r>
              <a:rPr lang="ru-RU" sz="1800" dirty="0" err="1" smtClean="0"/>
              <a:t>presence</a:t>
            </a:r>
            <a:r>
              <a:rPr lang="ru-RU" sz="1800" dirty="0" smtClean="0"/>
              <a:t> </a:t>
            </a:r>
            <a:r>
              <a:rPr lang="ru-RU" sz="1800" dirty="0" err="1" smtClean="0"/>
              <a:t>of</a:t>
            </a:r>
            <a:r>
              <a:rPr lang="ru-RU" sz="1800" dirty="0" smtClean="0"/>
              <a:t> </a:t>
            </a:r>
            <a:r>
              <a:rPr lang="ru-RU" sz="1800" dirty="0" err="1" smtClean="0"/>
              <a:t>unequal</a:t>
            </a:r>
            <a:r>
              <a:rPr lang="ru-RU" sz="1800" dirty="0" smtClean="0"/>
              <a:t> </a:t>
            </a:r>
            <a:r>
              <a:rPr lang="ru-RU" sz="1800" dirty="0" err="1" smtClean="0"/>
              <a:t>pressures</a:t>
            </a:r>
            <a:r>
              <a:rPr lang="ru-RU" sz="1800" dirty="0" smtClean="0"/>
              <a:t> </a:t>
            </a:r>
            <a:r>
              <a:rPr lang="ru-RU" sz="1800" dirty="0" err="1" smtClean="0"/>
              <a:t>between</a:t>
            </a:r>
            <a:r>
              <a:rPr lang="ru-RU" sz="1800" dirty="0" smtClean="0"/>
              <a:t> </a:t>
            </a:r>
            <a:r>
              <a:rPr lang="ru-RU" sz="1800" dirty="0" err="1" smtClean="0"/>
              <a:t>the</a:t>
            </a:r>
            <a:r>
              <a:rPr lang="ru-RU" sz="1800" dirty="0" smtClean="0"/>
              <a:t> </a:t>
            </a:r>
            <a:r>
              <a:rPr lang="ru-RU" sz="1800" dirty="0" err="1" smtClean="0"/>
              <a:t>supratentorial</a:t>
            </a:r>
            <a:r>
              <a:rPr lang="ru-RU" sz="1800" dirty="0" smtClean="0"/>
              <a:t> </a:t>
            </a:r>
            <a:r>
              <a:rPr lang="ru-RU" sz="1800" dirty="0" err="1" smtClean="0"/>
              <a:t>and</a:t>
            </a:r>
            <a:r>
              <a:rPr lang="ru-RU" sz="1800" dirty="0" smtClean="0"/>
              <a:t> </a:t>
            </a:r>
            <a:r>
              <a:rPr lang="ru-RU" sz="1800" dirty="0" err="1" smtClean="0"/>
              <a:t>infratentorial</a:t>
            </a:r>
            <a:r>
              <a:rPr lang="ru-RU" sz="1800" dirty="0" smtClean="0"/>
              <a:t> </a:t>
            </a:r>
            <a:r>
              <a:rPr lang="ru-RU" sz="1800" dirty="0" err="1" smtClean="0"/>
              <a:t>compartments</a:t>
            </a:r>
            <a:r>
              <a:rPr lang="ru-RU" sz="1800" dirty="0" smtClean="0"/>
              <a:t>. </a:t>
            </a:r>
            <a:r>
              <a:rPr lang="ru-RU" sz="1800" dirty="0" err="1" smtClean="0"/>
              <a:t>The</a:t>
            </a:r>
            <a:r>
              <a:rPr lang="ru-RU" sz="1800" dirty="0" smtClean="0"/>
              <a:t> </a:t>
            </a:r>
            <a:r>
              <a:rPr lang="ru-RU" sz="1800" dirty="0" err="1" smtClean="0"/>
              <a:t>latter</a:t>
            </a:r>
            <a:r>
              <a:rPr lang="ru-RU" sz="1800" dirty="0" smtClean="0"/>
              <a:t> </a:t>
            </a:r>
            <a:r>
              <a:rPr lang="ru-RU" sz="1800" dirty="0" err="1" smtClean="0"/>
              <a:t>is</a:t>
            </a:r>
            <a:r>
              <a:rPr lang="ru-RU" sz="1800" dirty="0" smtClean="0"/>
              <a:t> </a:t>
            </a:r>
            <a:r>
              <a:rPr lang="ru-RU" sz="1800" dirty="0" err="1" smtClean="0"/>
              <a:t>usually</a:t>
            </a:r>
            <a:r>
              <a:rPr lang="ru-RU" sz="1800" dirty="0" smtClean="0"/>
              <a:t> </a:t>
            </a:r>
            <a:r>
              <a:rPr lang="ru-RU" sz="1800" dirty="0" err="1" smtClean="0"/>
              <a:t>inferred</a:t>
            </a:r>
            <a:r>
              <a:rPr lang="ru-RU" sz="1800" dirty="0" smtClean="0"/>
              <a:t> </a:t>
            </a:r>
            <a:r>
              <a:rPr lang="ru-RU" sz="1800" dirty="0" err="1" smtClean="0"/>
              <a:t>from</a:t>
            </a:r>
            <a:r>
              <a:rPr lang="ru-RU" sz="1800" dirty="0" smtClean="0"/>
              <a:t> </a:t>
            </a:r>
            <a:r>
              <a:rPr lang="ru-RU" sz="1800" dirty="0" err="1" smtClean="0"/>
              <a:t>the</a:t>
            </a:r>
            <a:r>
              <a:rPr lang="ru-RU" sz="1800" dirty="0" smtClean="0"/>
              <a:t> </a:t>
            </a:r>
            <a:r>
              <a:rPr lang="ru-RU" sz="1800" dirty="0" err="1" smtClean="0"/>
              <a:t>following</a:t>
            </a:r>
            <a:r>
              <a:rPr lang="ru-RU" sz="1800" dirty="0" smtClean="0"/>
              <a:t> </a:t>
            </a:r>
            <a:r>
              <a:rPr lang="ru-RU" sz="1800" dirty="0" err="1" smtClean="0"/>
              <a:t>characteristic</a:t>
            </a:r>
            <a:r>
              <a:rPr lang="ru-RU" sz="1800" dirty="0" smtClean="0"/>
              <a:t> </a:t>
            </a:r>
            <a:r>
              <a:rPr lang="ru-RU" sz="1800" dirty="0" err="1" smtClean="0"/>
              <a:t>findings</a:t>
            </a:r>
            <a:r>
              <a:rPr lang="ru-RU" sz="1800" dirty="0" smtClean="0"/>
              <a:t> </a:t>
            </a:r>
            <a:r>
              <a:rPr lang="ru-RU" sz="1800" dirty="0" err="1" smtClean="0"/>
              <a:t>on</a:t>
            </a:r>
            <a:r>
              <a:rPr lang="ru-RU" sz="1800" dirty="0" smtClean="0"/>
              <a:t> </a:t>
            </a:r>
            <a:r>
              <a:rPr lang="ru-RU" sz="1800" dirty="0" err="1" smtClean="0"/>
              <a:t>computed</a:t>
            </a:r>
            <a:r>
              <a:rPr lang="ru-RU" sz="1800" dirty="0" smtClean="0"/>
              <a:t> </a:t>
            </a:r>
            <a:r>
              <a:rPr lang="ru-RU" sz="1800" dirty="0" err="1" smtClean="0"/>
              <a:t>tomography</a:t>
            </a:r>
            <a:r>
              <a:rPr lang="ru-RU" sz="1800" dirty="0" smtClean="0"/>
              <a:t> (CT) </a:t>
            </a:r>
            <a:r>
              <a:rPr lang="ru-RU" sz="1800" dirty="0" err="1" smtClean="0"/>
              <a:t>of</a:t>
            </a:r>
            <a:r>
              <a:rPr lang="ru-RU" sz="1800" dirty="0" smtClean="0"/>
              <a:t> </a:t>
            </a:r>
            <a:r>
              <a:rPr lang="ru-RU" sz="1800" dirty="0" err="1" smtClean="0"/>
              <a:t>the</a:t>
            </a:r>
            <a:r>
              <a:rPr lang="ru-RU" sz="1800" dirty="0" smtClean="0"/>
              <a:t> </a:t>
            </a:r>
            <a:r>
              <a:rPr lang="ru-RU" sz="1800" dirty="0" err="1" smtClean="0"/>
              <a:t>brain</a:t>
            </a:r>
            <a:r>
              <a:rPr lang="ru-RU" sz="1800" dirty="0" smtClean="0"/>
              <a:t>: </a:t>
            </a:r>
            <a:br>
              <a:rPr lang="ru-RU" sz="1800" dirty="0" smtClean="0"/>
            </a:br>
            <a:r>
              <a:rPr lang="ru-RU" sz="1800" dirty="0" err="1" smtClean="0"/>
              <a:t>Midline</a:t>
            </a:r>
            <a:r>
              <a:rPr lang="ru-RU" sz="1800" dirty="0" smtClean="0"/>
              <a:t> </a:t>
            </a:r>
            <a:r>
              <a:rPr lang="ru-RU" sz="1800" dirty="0" err="1" smtClean="0"/>
              <a:t>shift</a:t>
            </a:r>
            <a:r>
              <a:rPr lang="ru-RU" sz="1800" dirty="0" smtClean="0"/>
              <a:t/>
            </a:r>
            <a:br>
              <a:rPr lang="ru-RU" sz="1800" dirty="0" smtClean="0"/>
            </a:br>
            <a:r>
              <a:rPr lang="ru-RU" sz="1800" dirty="0" err="1" smtClean="0"/>
              <a:t>Loss</a:t>
            </a:r>
            <a:r>
              <a:rPr lang="ru-RU" sz="1800" dirty="0" smtClean="0"/>
              <a:t> </a:t>
            </a:r>
            <a:r>
              <a:rPr lang="ru-RU" sz="1800" dirty="0" err="1" smtClean="0"/>
              <a:t>of</a:t>
            </a:r>
            <a:r>
              <a:rPr lang="ru-RU" sz="1800" dirty="0" smtClean="0"/>
              <a:t> </a:t>
            </a:r>
            <a:r>
              <a:rPr lang="ru-RU" sz="1800" dirty="0" err="1" smtClean="0"/>
              <a:t>suprachiasmatic</a:t>
            </a:r>
            <a:r>
              <a:rPr lang="ru-RU" sz="1800" dirty="0" smtClean="0"/>
              <a:t> </a:t>
            </a:r>
            <a:r>
              <a:rPr lang="ru-RU" sz="1800" dirty="0" err="1" smtClean="0"/>
              <a:t>and</a:t>
            </a:r>
            <a:r>
              <a:rPr lang="ru-RU" sz="1800" dirty="0" smtClean="0"/>
              <a:t> </a:t>
            </a:r>
            <a:r>
              <a:rPr lang="ru-RU" sz="1800" dirty="0" err="1" smtClean="0"/>
              <a:t>basilar</a:t>
            </a:r>
            <a:r>
              <a:rPr lang="ru-RU" sz="1800" dirty="0" smtClean="0"/>
              <a:t> </a:t>
            </a:r>
            <a:r>
              <a:rPr lang="ru-RU" sz="1800" dirty="0" err="1" smtClean="0"/>
              <a:t>cisterns</a:t>
            </a:r>
            <a:r>
              <a:rPr lang="ru-RU" sz="1800" dirty="0" smtClean="0"/>
              <a:t/>
            </a:r>
            <a:br>
              <a:rPr lang="ru-RU" sz="1800" dirty="0" smtClean="0"/>
            </a:br>
            <a:r>
              <a:rPr lang="ru-RU" sz="1800" dirty="0" err="1" smtClean="0"/>
              <a:t>Posterior</a:t>
            </a:r>
            <a:r>
              <a:rPr lang="ru-RU" sz="1800" dirty="0" smtClean="0"/>
              <a:t> </a:t>
            </a:r>
            <a:r>
              <a:rPr lang="ru-RU" sz="1800" dirty="0" err="1" smtClean="0"/>
              <a:t>fossa</a:t>
            </a:r>
            <a:r>
              <a:rPr lang="ru-RU" sz="1800" dirty="0" smtClean="0"/>
              <a:t> </a:t>
            </a:r>
            <a:r>
              <a:rPr lang="ru-RU" sz="1800" dirty="0" err="1" smtClean="0"/>
              <a:t>mass</a:t>
            </a:r>
            <a:r>
              <a:rPr lang="ru-RU" sz="1800" dirty="0" smtClean="0"/>
              <a:t/>
            </a:r>
            <a:br>
              <a:rPr lang="ru-RU" sz="1800" dirty="0" smtClean="0"/>
            </a:br>
            <a:r>
              <a:rPr lang="ru-RU" sz="1800" dirty="0" err="1" smtClean="0"/>
              <a:t>Loss</a:t>
            </a:r>
            <a:r>
              <a:rPr lang="ru-RU" sz="1800" dirty="0" smtClean="0"/>
              <a:t> </a:t>
            </a:r>
            <a:r>
              <a:rPr lang="ru-RU" sz="1800" dirty="0" err="1" smtClean="0"/>
              <a:t>of</a:t>
            </a:r>
            <a:r>
              <a:rPr lang="ru-RU" sz="1800" dirty="0" smtClean="0"/>
              <a:t> </a:t>
            </a:r>
            <a:r>
              <a:rPr lang="ru-RU" sz="1800" dirty="0" err="1" smtClean="0"/>
              <a:t>the</a:t>
            </a:r>
            <a:r>
              <a:rPr lang="ru-RU" sz="1800" dirty="0" smtClean="0"/>
              <a:t> </a:t>
            </a:r>
            <a:r>
              <a:rPr lang="ru-RU" sz="1800" dirty="0" err="1" smtClean="0"/>
              <a:t>superior</a:t>
            </a:r>
            <a:r>
              <a:rPr lang="ru-RU" sz="1800" dirty="0" smtClean="0"/>
              <a:t> </a:t>
            </a:r>
            <a:r>
              <a:rPr lang="ru-RU" sz="1800" dirty="0" err="1" smtClean="0"/>
              <a:t>cerebellar</a:t>
            </a:r>
            <a:r>
              <a:rPr lang="ru-RU" sz="1800" dirty="0" smtClean="0"/>
              <a:t> </a:t>
            </a:r>
            <a:r>
              <a:rPr lang="ru-RU" sz="1800" dirty="0" err="1" smtClean="0"/>
              <a:t>cistern</a:t>
            </a:r>
            <a:r>
              <a:rPr lang="ru-RU" sz="1800" dirty="0" smtClean="0"/>
              <a:t/>
            </a:r>
            <a:br>
              <a:rPr lang="ru-RU" sz="1800" dirty="0" smtClean="0"/>
            </a:br>
            <a:r>
              <a:rPr lang="ru-RU" sz="1800" dirty="0" err="1" smtClean="0"/>
              <a:t>Loss</a:t>
            </a:r>
            <a:r>
              <a:rPr lang="ru-RU" sz="1800" dirty="0" smtClean="0"/>
              <a:t> </a:t>
            </a:r>
            <a:r>
              <a:rPr lang="ru-RU" sz="1800" dirty="0" err="1" smtClean="0"/>
              <a:t>of</a:t>
            </a:r>
            <a:r>
              <a:rPr lang="ru-RU" sz="1800" dirty="0" smtClean="0"/>
              <a:t> </a:t>
            </a:r>
            <a:r>
              <a:rPr lang="ru-RU" sz="1800" dirty="0" err="1" smtClean="0"/>
              <a:t>the</a:t>
            </a:r>
            <a:r>
              <a:rPr lang="ru-RU" sz="1800" dirty="0" smtClean="0"/>
              <a:t> </a:t>
            </a:r>
            <a:r>
              <a:rPr lang="ru-RU" sz="1800" dirty="0" err="1" smtClean="0"/>
              <a:t>quadrigeminal</a:t>
            </a:r>
            <a:r>
              <a:rPr lang="ru-RU" sz="1800" dirty="0" smtClean="0"/>
              <a:t> </a:t>
            </a:r>
            <a:r>
              <a:rPr lang="ru-RU" sz="1800" dirty="0" err="1" smtClean="0"/>
              <a:t>plate</a:t>
            </a:r>
            <a:r>
              <a:rPr lang="ru-RU" sz="1800" dirty="0" smtClean="0"/>
              <a:t> </a:t>
            </a:r>
            <a:r>
              <a:rPr lang="ru-RU" sz="1800" dirty="0" err="1" smtClean="0"/>
              <a:t>cistern</a:t>
            </a:r>
            <a:r>
              <a:rPr lang="ru-RU" sz="1800" dirty="0" smtClean="0"/>
              <a:t/>
            </a:r>
            <a:br>
              <a:rPr lang="ru-RU" sz="1800" dirty="0" smtClean="0"/>
            </a:br>
            <a:r>
              <a:rPr lang="ru-RU" sz="1800" b="1" dirty="0" err="1" smtClean="0">
                <a:solidFill>
                  <a:srgbClr val="0033CC"/>
                </a:solidFill>
              </a:rPr>
              <a:t>Relative</a:t>
            </a:r>
            <a:r>
              <a:rPr lang="ru-RU" sz="1800" b="1" dirty="0" smtClean="0">
                <a:solidFill>
                  <a:srgbClr val="0033CC"/>
                </a:solidFill>
              </a:rPr>
              <a:t> </a:t>
            </a:r>
            <a:r>
              <a:rPr lang="ru-RU" sz="1800" b="1" dirty="0" err="1" smtClean="0">
                <a:solidFill>
                  <a:srgbClr val="0033CC"/>
                </a:solidFill>
              </a:rPr>
              <a:t>contraindications</a:t>
            </a:r>
            <a:r>
              <a:rPr lang="ru-RU" sz="1800" dirty="0" smtClean="0"/>
              <a:t> </a:t>
            </a:r>
            <a:r>
              <a:rPr lang="ru-RU" sz="1800" dirty="0" err="1" smtClean="0"/>
              <a:t>for</a:t>
            </a:r>
            <a:r>
              <a:rPr lang="ru-RU" sz="1800" dirty="0" smtClean="0"/>
              <a:t> </a:t>
            </a:r>
            <a:r>
              <a:rPr lang="ru-RU" sz="1800" dirty="0" err="1" smtClean="0"/>
              <a:t>lumbar</a:t>
            </a:r>
            <a:r>
              <a:rPr lang="ru-RU" sz="1800" dirty="0" smtClean="0"/>
              <a:t> </a:t>
            </a:r>
            <a:r>
              <a:rPr lang="ru-RU" sz="1800" dirty="0" err="1" smtClean="0"/>
              <a:t>puncture</a:t>
            </a:r>
            <a:r>
              <a:rPr lang="ru-RU" sz="1800" dirty="0" smtClean="0"/>
              <a:t> </a:t>
            </a:r>
            <a:r>
              <a:rPr lang="ru-RU" sz="1800" dirty="0" err="1" smtClean="0"/>
              <a:t>include</a:t>
            </a:r>
            <a:r>
              <a:rPr lang="ru-RU" sz="1800" dirty="0" smtClean="0"/>
              <a:t> </a:t>
            </a:r>
            <a:r>
              <a:rPr lang="ru-RU" sz="1800" dirty="0" err="1" smtClean="0"/>
              <a:t>the</a:t>
            </a:r>
            <a:r>
              <a:rPr lang="ru-RU" sz="1800" dirty="0" smtClean="0"/>
              <a:t> </a:t>
            </a:r>
            <a:r>
              <a:rPr lang="ru-RU" sz="1800" dirty="0" err="1" smtClean="0"/>
              <a:t>following</a:t>
            </a:r>
            <a:r>
              <a:rPr lang="ru-RU" sz="1800" dirty="0" smtClean="0"/>
              <a:t>:</a:t>
            </a:r>
            <a:br>
              <a:rPr lang="ru-RU" sz="1800" dirty="0" smtClean="0"/>
            </a:br>
            <a:r>
              <a:rPr lang="ru-RU" sz="1800" dirty="0" err="1" smtClean="0"/>
              <a:t>Increased</a:t>
            </a:r>
            <a:r>
              <a:rPr lang="ru-RU" sz="1800" dirty="0" smtClean="0"/>
              <a:t> </a:t>
            </a:r>
            <a:r>
              <a:rPr lang="ru-RU" sz="1800" dirty="0" err="1" smtClean="0"/>
              <a:t>intracranial</a:t>
            </a:r>
            <a:r>
              <a:rPr lang="ru-RU" sz="1800" dirty="0" smtClean="0"/>
              <a:t> </a:t>
            </a:r>
            <a:r>
              <a:rPr lang="ru-RU" sz="1800" dirty="0" err="1" smtClean="0"/>
              <a:t>pressure</a:t>
            </a:r>
            <a:r>
              <a:rPr lang="ru-RU" sz="1800" dirty="0" smtClean="0"/>
              <a:t> (ICP)</a:t>
            </a:r>
            <a:br>
              <a:rPr lang="ru-RU" sz="1800" dirty="0" smtClean="0"/>
            </a:br>
            <a:r>
              <a:rPr lang="ru-RU" sz="1800" dirty="0" err="1" smtClean="0"/>
              <a:t>Coagulopathy</a:t>
            </a:r>
            <a:r>
              <a:rPr lang="ru-RU" sz="1800" dirty="0" smtClean="0"/>
              <a:t/>
            </a:r>
            <a:br>
              <a:rPr lang="ru-RU" sz="1800" dirty="0" smtClean="0"/>
            </a:br>
            <a:r>
              <a:rPr lang="ru-RU" sz="1800" dirty="0" err="1" smtClean="0"/>
              <a:t>Brain</a:t>
            </a:r>
            <a:r>
              <a:rPr lang="ru-RU" sz="1800" dirty="0" smtClean="0"/>
              <a:t> </a:t>
            </a:r>
            <a:r>
              <a:rPr lang="ru-RU" sz="1800" dirty="0" err="1" smtClean="0"/>
              <a:t>abscess</a:t>
            </a:r>
            <a:r>
              <a:rPr lang="ru-RU" sz="1800" dirty="0" smtClean="0"/>
              <a:t/>
            </a:r>
            <a:br>
              <a:rPr lang="ru-RU" sz="1800" dirty="0" smtClean="0"/>
            </a:br>
            <a:r>
              <a:rPr lang="ru-RU" sz="1800" b="1" dirty="0" err="1" smtClean="0">
                <a:solidFill>
                  <a:srgbClr val="0033CC"/>
                </a:solidFill>
              </a:rPr>
              <a:t>Indications</a:t>
            </a:r>
            <a:r>
              <a:rPr lang="ru-RU" sz="1800" b="1" dirty="0" smtClean="0">
                <a:solidFill>
                  <a:srgbClr val="0033CC"/>
                </a:solidFill>
              </a:rPr>
              <a:t> </a:t>
            </a:r>
            <a:r>
              <a:rPr lang="ru-RU" sz="1800" b="1" dirty="0" err="1" smtClean="0">
                <a:solidFill>
                  <a:srgbClr val="0033CC"/>
                </a:solidFill>
              </a:rPr>
              <a:t>for</a:t>
            </a:r>
            <a:r>
              <a:rPr lang="ru-RU" sz="1800" b="1" dirty="0" smtClean="0">
                <a:solidFill>
                  <a:srgbClr val="0033CC"/>
                </a:solidFill>
              </a:rPr>
              <a:t> </a:t>
            </a:r>
            <a:r>
              <a:rPr lang="ru-RU" sz="1800" b="1" dirty="0" err="1" smtClean="0">
                <a:solidFill>
                  <a:srgbClr val="0033CC"/>
                </a:solidFill>
              </a:rPr>
              <a:t>performing</a:t>
            </a:r>
            <a:r>
              <a:rPr lang="ru-RU" sz="1800" b="1" dirty="0" smtClean="0">
                <a:solidFill>
                  <a:srgbClr val="0033CC"/>
                </a:solidFill>
              </a:rPr>
              <a:t> </a:t>
            </a:r>
            <a:r>
              <a:rPr lang="ru-RU" sz="1800" b="1" dirty="0" err="1" smtClean="0">
                <a:solidFill>
                  <a:srgbClr val="0033CC"/>
                </a:solidFill>
              </a:rPr>
              <a:t>brain</a:t>
            </a:r>
            <a:r>
              <a:rPr lang="ru-RU" sz="1800" b="1" dirty="0" smtClean="0">
                <a:solidFill>
                  <a:srgbClr val="0033CC"/>
                </a:solidFill>
              </a:rPr>
              <a:t> CT </a:t>
            </a:r>
            <a:r>
              <a:rPr lang="ru-RU" sz="1800" b="1" dirty="0" err="1" smtClean="0">
                <a:solidFill>
                  <a:srgbClr val="0033CC"/>
                </a:solidFill>
              </a:rPr>
              <a:t>scanning</a:t>
            </a:r>
            <a:r>
              <a:rPr lang="ru-RU" sz="1800" dirty="0" smtClean="0"/>
              <a:t> </a:t>
            </a:r>
            <a:r>
              <a:rPr lang="ru-RU" sz="1800" dirty="0" err="1" smtClean="0"/>
              <a:t>before</a:t>
            </a:r>
            <a:r>
              <a:rPr lang="ru-RU" sz="1800" dirty="0" smtClean="0"/>
              <a:t> </a:t>
            </a:r>
            <a:r>
              <a:rPr lang="ru-RU" sz="1800" dirty="0" err="1" smtClean="0"/>
              <a:t>lumbar</a:t>
            </a:r>
            <a:r>
              <a:rPr lang="ru-RU" sz="1800" dirty="0" smtClean="0"/>
              <a:t> </a:t>
            </a:r>
            <a:r>
              <a:rPr lang="ru-RU" sz="1800" dirty="0" err="1" smtClean="0"/>
              <a:t>puncture</a:t>
            </a:r>
            <a:r>
              <a:rPr lang="ru-RU" sz="1800" dirty="0" smtClean="0"/>
              <a:t> </a:t>
            </a:r>
            <a:r>
              <a:rPr lang="ru-RU" sz="1800" dirty="0" err="1" smtClean="0"/>
              <a:t>in</a:t>
            </a:r>
            <a:r>
              <a:rPr lang="ru-RU" sz="1800" dirty="0" smtClean="0"/>
              <a:t> </a:t>
            </a:r>
            <a:r>
              <a:rPr lang="ru-RU" sz="1800" dirty="0" err="1" smtClean="0"/>
              <a:t>patients</a:t>
            </a:r>
            <a:r>
              <a:rPr lang="ru-RU" sz="1800" dirty="0" smtClean="0"/>
              <a:t> </a:t>
            </a:r>
            <a:r>
              <a:rPr lang="ru-RU" sz="1800" dirty="0" err="1" smtClean="0"/>
              <a:t>with</a:t>
            </a:r>
            <a:r>
              <a:rPr lang="ru-RU" sz="1800" dirty="0" smtClean="0"/>
              <a:t> </a:t>
            </a:r>
            <a:r>
              <a:rPr lang="ru-RU" sz="1800" dirty="0" err="1" smtClean="0"/>
              <a:t>suspected</a:t>
            </a:r>
            <a:r>
              <a:rPr lang="ru-RU" sz="1800" dirty="0" smtClean="0"/>
              <a:t> </a:t>
            </a:r>
            <a:r>
              <a:rPr lang="ru-RU" sz="1800" dirty="0" err="1" smtClean="0"/>
              <a:t>meningitis</a:t>
            </a:r>
            <a:r>
              <a:rPr lang="ru-RU" sz="1800" dirty="0" smtClean="0"/>
              <a:t> </a:t>
            </a:r>
            <a:r>
              <a:rPr lang="ru-RU" sz="1800" dirty="0" err="1" smtClean="0"/>
              <a:t>include</a:t>
            </a:r>
            <a:r>
              <a:rPr lang="ru-RU" sz="1800" dirty="0" smtClean="0"/>
              <a:t> </a:t>
            </a:r>
            <a:r>
              <a:rPr lang="ru-RU" sz="1800" dirty="0" err="1" smtClean="0"/>
              <a:t>the</a:t>
            </a:r>
            <a:r>
              <a:rPr lang="ru-RU" sz="1800" dirty="0" smtClean="0"/>
              <a:t> </a:t>
            </a:r>
            <a:r>
              <a:rPr lang="ru-RU" sz="1800" dirty="0" err="1" smtClean="0"/>
              <a:t>following</a:t>
            </a:r>
            <a:r>
              <a:rPr lang="ru-RU" sz="1800" dirty="0" smtClean="0"/>
              <a:t>[8] : </a:t>
            </a:r>
            <a:br>
              <a:rPr lang="ru-RU" sz="1800" dirty="0" smtClean="0"/>
            </a:br>
            <a:r>
              <a:rPr lang="ru-RU" sz="1800" dirty="0" err="1" smtClean="0"/>
              <a:t>Patients</a:t>
            </a:r>
            <a:r>
              <a:rPr lang="ru-RU" sz="1800" dirty="0" smtClean="0"/>
              <a:t> </a:t>
            </a:r>
            <a:r>
              <a:rPr lang="ru-RU" sz="1800" dirty="0" err="1" smtClean="0"/>
              <a:t>who</a:t>
            </a:r>
            <a:r>
              <a:rPr lang="ru-RU" sz="1800" dirty="0" smtClean="0"/>
              <a:t> </a:t>
            </a:r>
            <a:r>
              <a:rPr lang="ru-RU" sz="1800" dirty="0" err="1" smtClean="0"/>
              <a:t>are</a:t>
            </a:r>
            <a:r>
              <a:rPr lang="ru-RU" sz="1800" dirty="0" smtClean="0"/>
              <a:t> </a:t>
            </a:r>
            <a:r>
              <a:rPr lang="ru-RU" sz="1800" dirty="0" err="1" smtClean="0"/>
              <a:t>older</a:t>
            </a:r>
            <a:r>
              <a:rPr lang="ru-RU" sz="1800" dirty="0" smtClean="0"/>
              <a:t> </a:t>
            </a:r>
            <a:r>
              <a:rPr lang="ru-RU" sz="1800" dirty="0" err="1" smtClean="0"/>
              <a:t>than</a:t>
            </a:r>
            <a:r>
              <a:rPr lang="ru-RU" sz="1800" dirty="0" smtClean="0"/>
              <a:t> 60 </a:t>
            </a:r>
            <a:r>
              <a:rPr lang="ru-RU" sz="1800" dirty="0" err="1" smtClean="0"/>
              <a:t>years</a:t>
            </a:r>
            <a:r>
              <a:rPr lang="ru-RU" sz="1800" dirty="0" smtClean="0"/>
              <a:t/>
            </a:r>
            <a:br>
              <a:rPr lang="ru-RU" sz="1800" dirty="0" smtClean="0"/>
            </a:br>
            <a:r>
              <a:rPr lang="ru-RU" sz="1800" dirty="0" err="1" smtClean="0"/>
              <a:t>Patients</a:t>
            </a:r>
            <a:r>
              <a:rPr lang="ru-RU" sz="1800" dirty="0" smtClean="0"/>
              <a:t> </a:t>
            </a:r>
            <a:r>
              <a:rPr lang="ru-RU" sz="1800" dirty="0" err="1" smtClean="0"/>
              <a:t>who</a:t>
            </a:r>
            <a:r>
              <a:rPr lang="ru-RU" sz="1800" dirty="0" smtClean="0"/>
              <a:t> </a:t>
            </a:r>
            <a:r>
              <a:rPr lang="ru-RU" sz="1800" dirty="0" err="1" smtClean="0"/>
              <a:t>are</a:t>
            </a:r>
            <a:r>
              <a:rPr lang="ru-RU" sz="1800" dirty="0" smtClean="0"/>
              <a:t> </a:t>
            </a:r>
            <a:r>
              <a:rPr lang="ru-RU" sz="1800" dirty="0" err="1" smtClean="0"/>
              <a:t>immunocompromised</a:t>
            </a:r>
            <a:r>
              <a:rPr lang="ru-RU" sz="1800" dirty="0" smtClean="0"/>
              <a:t/>
            </a:r>
            <a:br>
              <a:rPr lang="ru-RU" sz="1800" dirty="0" smtClean="0"/>
            </a:br>
            <a:r>
              <a:rPr lang="ru-RU" sz="1800" dirty="0" err="1" smtClean="0"/>
              <a:t>Patients</a:t>
            </a:r>
            <a:r>
              <a:rPr lang="ru-RU" sz="1800" dirty="0" smtClean="0"/>
              <a:t> </a:t>
            </a:r>
            <a:r>
              <a:rPr lang="ru-RU" sz="1800" dirty="0" err="1" smtClean="0"/>
              <a:t>with</a:t>
            </a:r>
            <a:r>
              <a:rPr lang="ru-RU" sz="1800" dirty="0" smtClean="0"/>
              <a:t> </a:t>
            </a:r>
            <a:r>
              <a:rPr lang="ru-RU" sz="1800" dirty="0" err="1" smtClean="0"/>
              <a:t>known</a:t>
            </a:r>
            <a:r>
              <a:rPr lang="ru-RU" sz="1800" dirty="0" smtClean="0"/>
              <a:t> CNS </a:t>
            </a:r>
            <a:r>
              <a:rPr lang="ru-RU" sz="1800" dirty="0" err="1" smtClean="0"/>
              <a:t>lesions</a:t>
            </a:r>
            <a:r>
              <a:rPr lang="ru-RU" sz="1800" dirty="0" smtClean="0"/>
              <a:t/>
            </a:r>
            <a:br>
              <a:rPr lang="ru-RU" sz="1800" dirty="0" smtClean="0"/>
            </a:br>
            <a:r>
              <a:rPr lang="ru-RU" sz="1800" dirty="0" err="1" smtClean="0"/>
              <a:t>Patients</a:t>
            </a:r>
            <a:r>
              <a:rPr lang="ru-RU" sz="1800" dirty="0" smtClean="0"/>
              <a:t> </a:t>
            </a:r>
            <a:r>
              <a:rPr lang="ru-RU" sz="1800" dirty="0" err="1" smtClean="0"/>
              <a:t>who</a:t>
            </a:r>
            <a:r>
              <a:rPr lang="ru-RU" sz="1800" dirty="0" smtClean="0"/>
              <a:t> </a:t>
            </a:r>
            <a:r>
              <a:rPr lang="ru-RU" sz="1800" dirty="0" err="1" smtClean="0"/>
              <a:t>have</a:t>
            </a:r>
            <a:r>
              <a:rPr lang="ru-RU" sz="1800" dirty="0" smtClean="0"/>
              <a:t> </a:t>
            </a:r>
            <a:r>
              <a:rPr lang="ru-RU" sz="1800" dirty="0" err="1" smtClean="0"/>
              <a:t>had</a:t>
            </a:r>
            <a:r>
              <a:rPr lang="ru-RU" sz="1800" dirty="0" smtClean="0"/>
              <a:t> </a:t>
            </a:r>
            <a:r>
              <a:rPr lang="ru-RU" sz="1800" dirty="0" err="1" smtClean="0"/>
              <a:t>a</a:t>
            </a:r>
            <a:r>
              <a:rPr lang="ru-RU" sz="1800" dirty="0" smtClean="0"/>
              <a:t> </a:t>
            </a:r>
            <a:r>
              <a:rPr lang="ru-RU" sz="1800" dirty="0" err="1" smtClean="0"/>
              <a:t>seizure</a:t>
            </a:r>
            <a:r>
              <a:rPr lang="ru-RU" sz="1800" dirty="0" smtClean="0"/>
              <a:t> </a:t>
            </a:r>
            <a:r>
              <a:rPr lang="ru-RU" sz="1800" dirty="0" err="1" smtClean="0"/>
              <a:t>within</a:t>
            </a:r>
            <a:r>
              <a:rPr lang="ru-RU" sz="1800" dirty="0" smtClean="0"/>
              <a:t> 1 </a:t>
            </a:r>
            <a:r>
              <a:rPr lang="ru-RU" sz="1800" dirty="0" err="1" smtClean="0"/>
              <a:t>week</a:t>
            </a:r>
            <a:r>
              <a:rPr lang="ru-RU" sz="1800" dirty="0" smtClean="0"/>
              <a:t> </a:t>
            </a:r>
            <a:r>
              <a:rPr lang="ru-RU" sz="1800" dirty="0" err="1" smtClean="0"/>
              <a:t>of</a:t>
            </a:r>
            <a:r>
              <a:rPr lang="ru-RU" sz="1800" dirty="0" smtClean="0"/>
              <a:t> </a:t>
            </a:r>
            <a:r>
              <a:rPr lang="ru-RU" sz="1800" dirty="0" err="1" smtClean="0"/>
              <a:t>presentation</a:t>
            </a:r>
            <a:r>
              <a:rPr lang="ru-RU" sz="1800" dirty="0" smtClean="0"/>
              <a:t/>
            </a:r>
            <a:br>
              <a:rPr lang="ru-RU" sz="1800" dirty="0" smtClean="0"/>
            </a:br>
            <a:r>
              <a:rPr lang="ru-RU" sz="1800" dirty="0" err="1" smtClean="0"/>
              <a:t>Patients</a:t>
            </a:r>
            <a:r>
              <a:rPr lang="ru-RU" sz="1800" dirty="0" smtClean="0"/>
              <a:t> </a:t>
            </a:r>
            <a:r>
              <a:rPr lang="ru-RU" sz="1800" dirty="0" err="1" smtClean="0"/>
              <a:t>with</a:t>
            </a:r>
            <a:r>
              <a:rPr lang="ru-RU" sz="1800" dirty="0" smtClean="0"/>
              <a:t> </a:t>
            </a:r>
            <a:r>
              <a:rPr lang="ru-RU" sz="1800" dirty="0" err="1" smtClean="0"/>
              <a:t>an</a:t>
            </a:r>
            <a:r>
              <a:rPr lang="ru-RU" sz="1800" dirty="0" smtClean="0"/>
              <a:t> </a:t>
            </a:r>
            <a:r>
              <a:rPr lang="ru-RU" sz="1800" dirty="0" err="1" smtClean="0"/>
              <a:t>abnormal</a:t>
            </a:r>
            <a:r>
              <a:rPr lang="ru-RU" sz="1800" dirty="0" smtClean="0"/>
              <a:t> </a:t>
            </a:r>
            <a:r>
              <a:rPr lang="ru-RU" sz="1800" dirty="0" err="1" smtClean="0"/>
              <a:t>level</a:t>
            </a:r>
            <a:r>
              <a:rPr lang="ru-RU" sz="1800" dirty="0" smtClean="0"/>
              <a:t> </a:t>
            </a:r>
            <a:r>
              <a:rPr lang="ru-RU" sz="1800" dirty="0" err="1" smtClean="0"/>
              <a:t>of</a:t>
            </a:r>
            <a:r>
              <a:rPr lang="ru-RU" sz="1800" dirty="0" smtClean="0"/>
              <a:t> </a:t>
            </a:r>
            <a:r>
              <a:rPr lang="ru-RU" sz="1800" dirty="0" err="1" smtClean="0"/>
              <a:t>consciousness</a:t>
            </a:r>
            <a:r>
              <a:rPr lang="ru-RU" sz="1800" dirty="0" smtClean="0"/>
              <a:t/>
            </a:r>
            <a:br>
              <a:rPr lang="ru-RU" sz="1800" dirty="0" smtClean="0"/>
            </a:br>
            <a:r>
              <a:rPr lang="ru-RU" sz="1800" dirty="0" err="1" smtClean="0"/>
              <a:t>Patients</a:t>
            </a:r>
            <a:r>
              <a:rPr lang="ru-RU" sz="1800" dirty="0" smtClean="0"/>
              <a:t> </a:t>
            </a:r>
            <a:r>
              <a:rPr lang="ru-RU" sz="1800" dirty="0" err="1" smtClean="0"/>
              <a:t>with</a:t>
            </a:r>
            <a:r>
              <a:rPr lang="ru-RU" sz="1800" dirty="0" smtClean="0"/>
              <a:t> </a:t>
            </a:r>
            <a:r>
              <a:rPr lang="ru-RU" sz="1800" dirty="0" err="1" smtClean="0"/>
              <a:t>focal</a:t>
            </a:r>
            <a:r>
              <a:rPr lang="ru-RU" sz="1800" dirty="0" smtClean="0"/>
              <a:t> </a:t>
            </a:r>
            <a:r>
              <a:rPr lang="ru-RU" sz="1800" dirty="0" err="1" smtClean="0"/>
              <a:t>findings</a:t>
            </a:r>
            <a:r>
              <a:rPr lang="ru-RU" sz="1800" dirty="0" smtClean="0"/>
              <a:t> </a:t>
            </a:r>
            <a:r>
              <a:rPr lang="ru-RU" sz="1800" dirty="0" err="1" smtClean="0"/>
              <a:t>on</a:t>
            </a:r>
            <a:r>
              <a:rPr lang="ru-RU" sz="1800" dirty="0" smtClean="0"/>
              <a:t> </a:t>
            </a:r>
            <a:r>
              <a:rPr lang="ru-RU" sz="1800" dirty="0" err="1" smtClean="0"/>
              <a:t>neurologic</a:t>
            </a:r>
            <a:r>
              <a:rPr lang="ru-RU" sz="1800" dirty="0" smtClean="0"/>
              <a:t> </a:t>
            </a:r>
            <a:r>
              <a:rPr lang="ru-RU" sz="1800" dirty="0" err="1" smtClean="0"/>
              <a:t>examination</a:t>
            </a:r>
            <a:r>
              <a:rPr lang="ru-RU" sz="1800" dirty="0" smtClean="0"/>
              <a:t/>
            </a:r>
            <a:br>
              <a:rPr lang="ru-RU" sz="1800" dirty="0" smtClean="0"/>
            </a:br>
            <a:r>
              <a:rPr lang="ru-RU" sz="1800" dirty="0" err="1" smtClean="0"/>
              <a:t>Patients</a:t>
            </a:r>
            <a:r>
              <a:rPr lang="ru-RU" sz="1800" dirty="0" smtClean="0"/>
              <a:t> </a:t>
            </a:r>
            <a:r>
              <a:rPr lang="ru-RU" sz="1800" dirty="0" err="1" smtClean="0"/>
              <a:t>with</a:t>
            </a:r>
            <a:r>
              <a:rPr lang="ru-RU" sz="1800" dirty="0" smtClean="0"/>
              <a:t> </a:t>
            </a:r>
            <a:r>
              <a:rPr lang="ru-RU" sz="1800" dirty="0" err="1" smtClean="0"/>
              <a:t>papilledema</a:t>
            </a:r>
            <a:r>
              <a:rPr lang="ru-RU" sz="1800" dirty="0" smtClean="0"/>
              <a:t> </a:t>
            </a:r>
            <a:r>
              <a:rPr lang="ru-RU" sz="1800" dirty="0" err="1" smtClean="0"/>
              <a:t>seen</a:t>
            </a:r>
            <a:r>
              <a:rPr lang="ru-RU" sz="1800" dirty="0" smtClean="0"/>
              <a:t> </a:t>
            </a:r>
            <a:r>
              <a:rPr lang="ru-RU" sz="1800" dirty="0" err="1" smtClean="0"/>
              <a:t>on</a:t>
            </a:r>
            <a:r>
              <a:rPr lang="ru-RU" sz="1800" dirty="0" smtClean="0"/>
              <a:t> </a:t>
            </a:r>
            <a:r>
              <a:rPr lang="ru-RU" sz="1800" dirty="0" err="1" smtClean="0"/>
              <a:t>physical</a:t>
            </a:r>
            <a:r>
              <a:rPr lang="ru-RU" sz="1800" dirty="0" smtClean="0"/>
              <a:t> </a:t>
            </a:r>
            <a:r>
              <a:rPr lang="ru-RU" sz="1800" dirty="0" err="1" smtClean="0"/>
              <a:t>examination</a:t>
            </a:r>
            <a:r>
              <a:rPr lang="ru-RU" sz="1800" dirty="0" smtClean="0"/>
              <a:t>, </a:t>
            </a:r>
            <a:r>
              <a:rPr lang="ru-RU" sz="1800" dirty="0" err="1" smtClean="0"/>
              <a:t>with</a:t>
            </a:r>
            <a:r>
              <a:rPr lang="ru-RU" sz="1800" dirty="0" smtClean="0"/>
              <a:t> </a:t>
            </a:r>
            <a:r>
              <a:rPr lang="ru-RU" sz="1800" dirty="0" err="1" smtClean="0"/>
              <a:t>clinical</a:t>
            </a:r>
            <a:r>
              <a:rPr lang="ru-RU" sz="1800" dirty="0" smtClean="0"/>
              <a:t> </a:t>
            </a:r>
            <a:r>
              <a:rPr lang="ru-RU" sz="1800" dirty="0" err="1" smtClean="0"/>
              <a:t>suspicion</a:t>
            </a:r>
            <a:r>
              <a:rPr lang="ru-RU" sz="1800" dirty="0" smtClean="0"/>
              <a:t> </a:t>
            </a:r>
            <a:r>
              <a:rPr lang="ru-RU" sz="1800" dirty="0" err="1" smtClean="0"/>
              <a:t>of</a:t>
            </a:r>
            <a:r>
              <a:rPr lang="ru-RU" sz="1800" dirty="0" smtClean="0"/>
              <a:t> </a:t>
            </a:r>
            <a:r>
              <a:rPr lang="ru-RU" sz="1800" dirty="0" err="1" smtClean="0"/>
              <a:t>an</a:t>
            </a:r>
            <a:r>
              <a:rPr lang="ru-RU" sz="1800" dirty="0" smtClean="0"/>
              <a:t> </a:t>
            </a:r>
            <a:r>
              <a:rPr lang="ru-RU" sz="1800" dirty="0" err="1" smtClean="0"/>
              <a:t>elevated</a:t>
            </a:r>
            <a:r>
              <a:rPr lang="ru-RU" sz="1800" dirty="0" smtClean="0"/>
              <a:t> ICP</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1378" name="Picture 2" descr="126070"/>
          <p:cNvPicPr>
            <a:picLocks noChangeAspect="1" noChangeArrowheads="1"/>
          </p:cNvPicPr>
          <p:nvPr/>
        </p:nvPicPr>
        <p:blipFill>
          <a:blip r:embed="rId2"/>
          <a:srcRect/>
          <a:stretch>
            <a:fillRect/>
          </a:stretch>
        </p:blipFill>
        <p:spPr bwMode="auto">
          <a:xfrm>
            <a:off x="228600" y="0"/>
            <a:ext cx="8610600" cy="6823075"/>
          </a:xfrm>
          <a:prstGeom prst="rect">
            <a:avLst/>
          </a:prstGeom>
          <a:noFill/>
          <a:ln w="9525">
            <a:noFill/>
            <a:miter lim="800000"/>
            <a:headEnd/>
            <a:tailEnd/>
          </a:ln>
        </p:spPr>
      </p:pic>
      <p:sp>
        <p:nvSpPr>
          <p:cNvPr id="74755" name="Rectangle 3"/>
          <p:cNvSpPr>
            <a:spLocks noChangeArrowheads="1"/>
          </p:cNvSpPr>
          <p:nvPr/>
        </p:nvSpPr>
        <p:spPr bwMode="auto">
          <a:xfrm>
            <a:off x="4800600" y="1143000"/>
            <a:ext cx="4267200" cy="1219200"/>
          </a:xfrm>
          <a:prstGeom prst="rect">
            <a:avLst/>
          </a:prstGeom>
          <a:noFill/>
          <a:ln w="9525">
            <a:noFill/>
            <a:miter lim="800000"/>
            <a:headEnd/>
            <a:tailEnd/>
          </a:ln>
          <a:effectLst/>
        </p:spPr>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0" hangingPunct="0">
              <a:defRPr/>
            </a:pPr>
            <a:r>
              <a:rPr lang="ru-RU" sz="4000" b="1" i="1" dirty="0" err="1">
                <a:ln w="11430"/>
                <a:solidFill>
                  <a:srgbClr val="7030A0"/>
                </a:solidFill>
                <a:effectLst>
                  <a:outerShdw blurRad="50800" dist="39000" dir="5460000" algn="tl">
                    <a:srgbClr val="000000">
                      <a:alpha val="38000"/>
                    </a:srgbClr>
                  </a:outerShdw>
                </a:effectLst>
              </a:rPr>
              <a:t>Technique</a:t>
            </a:r>
            <a:r>
              <a:rPr lang="ru-RU" sz="4000" b="1" i="1" dirty="0">
                <a:ln w="11430"/>
                <a:solidFill>
                  <a:srgbClr val="7030A0"/>
                </a:solidFill>
                <a:effectLst>
                  <a:outerShdw blurRad="50800" dist="39000" dir="5460000" algn="tl">
                    <a:srgbClr val="000000">
                      <a:alpha val="38000"/>
                    </a:srgbClr>
                  </a:outerShdw>
                </a:effectLst>
              </a:rPr>
              <a:t> </a:t>
            </a:r>
            <a:r>
              <a:rPr lang="ru-RU" sz="4000" b="1" i="1" dirty="0" err="1">
                <a:ln w="11430"/>
                <a:solidFill>
                  <a:srgbClr val="7030A0"/>
                </a:solidFill>
                <a:effectLst>
                  <a:outerShdw blurRad="50800" dist="39000" dir="5460000" algn="tl">
                    <a:srgbClr val="000000">
                      <a:alpha val="38000"/>
                    </a:srgbClr>
                  </a:outerShdw>
                </a:effectLst>
              </a:rPr>
              <a:t>of</a:t>
            </a:r>
            <a:r>
              <a:rPr lang="ru-RU" sz="4000" b="1" i="1" dirty="0">
                <a:ln w="11430"/>
                <a:solidFill>
                  <a:srgbClr val="7030A0"/>
                </a:solidFill>
                <a:effectLst>
                  <a:outerShdw blurRad="50800" dist="39000" dir="5460000" algn="tl">
                    <a:srgbClr val="000000">
                      <a:alpha val="38000"/>
                    </a:srgbClr>
                  </a:outerShdw>
                </a:effectLst>
              </a:rPr>
              <a:t> </a:t>
            </a:r>
            <a:r>
              <a:rPr lang="ru-RU" sz="4000" b="1" i="1" dirty="0" err="1">
                <a:ln w="11430"/>
                <a:solidFill>
                  <a:srgbClr val="7030A0"/>
                </a:solidFill>
                <a:effectLst>
                  <a:outerShdw blurRad="50800" dist="39000" dir="5460000" algn="tl">
                    <a:srgbClr val="000000">
                      <a:alpha val="38000"/>
                    </a:srgbClr>
                  </a:outerShdw>
                </a:effectLst>
              </a:rPr>
              <a:t>lumbar</a:t>
            </a:r>
            <a:r>
              <a:rPr lang="ru-RU" sz="4000" b="1" i="1" dirty="0">
                <a:ln w="11430"/>
                <a:solidFill>
                  <a:srgbClr val="7030A0"/>
                </a:solidFill>
                <a:effectLst>
                  <a:outerShdw blurRad="50800" dist="39000" dir="5460000" algn="tl">
                    <a:srgbClr val="000000">
                      <a:alpha val="38000"/>
                    </a:srgbClr>
                  </a:outerShdw>
                </a:effectLst>
              </a:rPr>
              <a:t> </a:t>
            </a:r>
            <a:r>
              <a:rPr lang="ru-RU" sz="4000" b="1" i="1" dirty="0" err="1">
                <a:ln w="11430"/>
                <a:solidFill>
                  <a:srgbClr val="7030A0"/>
                </a:solidFill>
                <a:effectLst>
                  <a:outerShdw blurRad="50800" dist="39000" dir="5460000" algn="tl">
                    <a:srgbClr val="000000">
                      <a:alpha val="38000"/>
                    </a:srgbClr>
                  </a:outerShdw>
                </a:effectLst>
              </a:rPr>
              <a:t>puncture</a:t>
            </a:r>
            <a:r>
              <a:rPr lang="ru-RU" sz="2400" b="1" dirty="0">
                <a:ln w="11430"/>
                <a:solidFill>
                  <a:srgbClr val="7030A0"/>
                </a:solidFill>
                <a:effectLst>
                  <a:outerShdw blurRad="50800" dist="39000" dir="5460000" algn="tl">
                    <a:srgbClr val="000000">
                      <a:alpha val="38000"/>
                    </a:srgbClr>
                  </a:outerShdw>
                </a:effectLst>
              </a:rPr>
              <a:t> </a:t>
            </a:r>
          </a:p>
        </p:txBody>
      </p:sp>
      <p:sp>
        <p:nvSpPr>
          <p:cNvPr id="4" name="Прямоугольник 3"/>
          <p:cNvSpPr/>
          <p:nvPr/>
        </p:nvSpPr>
        <p:spPr>
          <a:xfrm>
            <a:off x="76200" y="6096000"/>
            <a:ext cx="2490788" cy="400050"/>
          </a:xfrm>
          <a:prstGeom prst="rect">
            <a:avLst/>
          </a:prstGeom>
        </p:spPr>
        <p:txBody>
          <a:bodyPr wrap="none">
            <a:spAutoFit/>
          </a:bodyPr>
          <a:lstStyle/>
          <a:p>
            <a:pPr>
              <a:defRPr/>
            </a:pPr>
            <a:r>
              <a:rPr lang="en-US" altLang="ru-RU" sz="2000" b="1" dirty="0">
                <a:solidFill>
                  <a:srgbClr val="0000FF"/>
                </a:solidFill>
                <a:effectLst>
                  <a:outerShdw blurRad="38100" dist="38100" dir="2700000" algn="tl">
                    <a:srgbClr val="C0C0C0"/>
                  </a:outerShdw>
                  <a:reflection blurRad="6350" stA="60000" endA="900" endPos="58000" dir="5400000" sy="-100000" algn="bl" rotWithShape="0"/>
                </a:effectLst>
              </a:rPr>
              <a:t>neurohirurg.umi.ru</a:t>
            </a:r>
            <a:endParaRPr lang="ru-RU" sz="2000" dirty="0">
              <a:effectLst>
                <a:outerShdw blurRad="38100" dist="38100" dir="2700000" algn="tl">
                  <a:srgbClr val="C0C0C0"/>
                </a:outerShdw>
                <a:reflection blurRad="6350" stA="60000" endA="900" endPos="58000" dir="5400000" sy="-100000" algn="bl" rotWithShape="0"/>
              </a:effectLst>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02" name="Picture 2"/>
          <p:cNvPicPr>
            <a:picLocks noChangeAspect="1" noChangeArrowheads="1"/>
          </p:cNvPicPr>
          <p:nvPr/>
        </p:nvPicPr>
        <p:blipFill>
          <a:blip r:embed="rId2"/>
          <a:srcRect/>
          <a:stretch>
            <a:fillRect/>
          </a:stretch>
        </p:blipFill>
        <p:spPr bwMode="auto">
          <a:xfrm>
            <a:off x="4343400" y="1676400"/>
            <a:ext cx="4800600" cy="5181600"/>
          </a:xfrm>
          <a:prstGeom prst="rect">
            <a:avLst/>
          </a:prstGeom>
          <a:noFill/>
          <a:ln w="9525">
            <a:noFill/>
            <a:miter lim="800000"/>
            <a:headEnd/>
            <a:tailEnd/>
          </a:ln>
        </p:spPr>
      </p:pic>
      <p:pic>
        <p:nvPicPr>
          <p:cNvPr id="102403" name="Picture 3"/>
          <p:cNvPicPr>
            <a:picLocks noChangeAspect="1" noChangeArrowheads="1"/>
          </p:cNvPicPr>
          <p:nvPr/>
        </p:nvPicPr>
        <p:blipFill>
          <a:blip r:embed="rId3"/>
          <a:srcRect/>
          <a:stretch>
            <a:fillRect/>
          </a:stretch>
        </p:blipFill>
        <p:spPr bwMode="auto">
          <a:xfrm>
            <a:off x="0" y="0"/>
            <a:ext cx="6553200" cy="3148013"/>
          </a:xfrm>
          <a:prstGeom prst="rect">
            <a:avLst/>
          </a:prstGeom>
          <a:noFill/>
          <a:ln w="9525">
            <a:noFill/>
            <a:miter lim="800000"/>
            <a:headEnd/>
            <a:tailEnd/>
          </a:ln>
        </p:spPr>
      </p:pic>
      <p:pic>
        <p:nvPicPr>
          <p:cNvPr id="102404" name="Picture 4"/>
          <p:cNvPicPr>
            <a:picLocks noChangeAspect="1" noChangeArrowheads="1"/>
          </p:cNvPicPr>
          <p:nvPr/>
        </p:nvPicPr>
        <p:blipFill>
          <a:blip r:embed="rId4"/>
          <a:srcRect/>
          <a:stretch>
            <a:fillRect/>
          </a:stretch>
        </p:blipFill>
        <p:spPr bwMode="auto">
          <a:xfrm>
            <a:off x="0" y="3733800"/>
            <a:ext cx="4419600" cy="2357438"/>
          </a:xfrm>
          <a:prstGeom prst="rect">
            <a:avLst/>
          </a:prstGeom>
          <a:noFill/>
          <a:ln w="9525">
            <a:noFill/>
            <a:miter lim="800000"/>
            <a:headEnd/>
            <a:tailEnd/>
          </a:ln>
        </p:spPr>
      </p:pic>
      <p:sp>
        <p:nvSpPr>
          <p:cNvPr id="73734" name="Rectangle 6"/>
          <p:cNvSpPr>
            <a:spLocks noChangeArrowheads="1"/>
          </p:cNvSpPr>
          <p:nvPr/>
        </p:nvSpPr>
        <p:spPr bwMode="auto">
          <a:xfrm>
            <a:off x="5791200" y="457200"/>
            <a:ext cx="3352800" cy="1295400"/>
          </a:xfrm>
          <a:prstGeom prst="rect">
            <a:avLst/>
          </a:prstGeom>
          <a:noFill/>
          <a:ln w="9525">
            <a:noFill/>
            <a:miter lim="800000"/>
            <a:headEnd/>
            <a:tailEnd/>
          </a:ln>
          <a:effectLst/>
        </p:spPr>
        <p:txBody>
          <a:bodyPr anchor="ctr">
            <a:scene3d>
              <a:camera prst="orthographicFront"/>
              <a:lightRig rig="glow" dir="tl">
                <a:rot lat="0" lon="0" rev="5400000"/>
              </a:lightRig>
            </a:scene3d>
            <a:sp3d contourW="12700">
              <a:bevelT w="25400" h="25400"/>
              <a:contourClr>
                <a:schemeClr val="accent6">
                  <a:shade val="73000"/>
                </a:schemeClr>
              </a:contourClr>
            </a:sp3d>
          </a:bodyPr>
          <a:lstStyle/>
          <a:p>
            <a:pPr algn="ctr" eaLnBrk="0" hangingPunct="0">
              <a:defRPr/>
            </a:pPr>
            <a:r>
              <a:rPr lang="ru-RU" sz="2800" b="1" i="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Position</a:t>
            </a:r>
            <a:r>
              <a:rPr lang="ru-RU" sz="2800" b="1" i="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2800" b="1" i="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the</a:t>
            </a:r>
            <a:r>
              <a:rPr lang="ru-RU" sz="2800" b="1" i="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2800" b="1" i="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patient</a:t>
            </a:r>
            <a:r>
              <a:rPr lang="ru-RU" sz="2800" b="1" i="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2800" b="1" i="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during</a:t>
            </a:r>
            <a:r>
              <a:rPr lang="ru-RU" sz="2800" b="1" i="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2800" b="1" i="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lumbar</a:t>
            </a:r>
            <a:r>
              <a:rPr lang="ru-RU" sz="2800" b="1" i="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2800" b="1" i="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puncture</a:t>
            </a:r>
            <a:r>
              <a:rPr lang="ru-RU"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p>
        </p:txBody>
      </p:sp>
      <p:sp>
        <p:nvSpPr>
          <p:cNvPr id="6" name="Прямоугольник 5"/>
          <p:cNvSpPr/>
          <p:nvPr/>
        </p:nvSpPr>
        <p:spPr>
          <a:xfrm>
            <a:off x="304800" y="6081713"/>
            <a:ext cx="3416300" cy="522287"/>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reflection blurRad="6350" stA="60000" endA="900" endPos="58000" dir="5400000" sy="-100000" algn="bl" rotWithShape="0"/>
                </a:effectLst>
              </a:rPr>
              <a:t>neurohirurg.umi.ru</a:t>
            </a:r>
            <a:endParaRPr lang="ru-RU" sz="2800" dirty="0">
              <a:effectLst>
                <a:outerShdw blurRad="38100" dist="38100" dir="2700000" algn="tl">
                  <a:srgbClr val="C0C0C0"/>
                </a:outerShdw>
                <a:reflection blurRad="6350" stA="60000" endA="900" endPos="58000" dir="5400000" sy="-100000" algn="bl" rotWithShape="0"/>
              </a:effectLst>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426" name="Picture 3" descr="20081707142857"/>
          <p:cNvPicPr>
            <a:picLocks noChangeAspect="1" noChangeArrowheads="1"/>
          </p:cNvPicPr>
          <p:nvPr/>
        </p:nvPicPr>
        <p:blipFill>
          <a:blip r:embed="rId2"/>
          <a:srcRect/>
          <a:stretch>
            <a:fillRect/>
          </a:stretch>
        </p:blipFill>
        <p:spPr bwMode="auto">
          <a:xfrm>
            <a:off x="5857875" y="0"/>
            <a:ext cx="3286125" cy="3429000"/>
          </a:xfrm>
          <a:prstGeom prst="rect">
            <a:avLst/>
          </a:prstGeom>
          <a:noFill/>
          <a:ln w="9525">
            <a:noFill/>
            <a:miter lim="800000"/>
            <a:headEnd/>
            <a:tailEnd/>
          </a:ln>
        </p:spPr>
      </p:pic>
      <p:sp>
        <p:nvSpPr>
          <p:cNvPr id="15364" name="Rectangle 5"/>
          <p:cNvSpPr>
            <a:spLocks noChangeArrowheads="1"/>
          </p:cNvSpPr>
          <p:nvPr/>
        </p:nvSpPr>
        <p:spPr bwMode="auto">
          <a:xfrm>
            <a:off x="228600" y="533400"/>
            <a:ext cx="2743200" cy="1066800"/>
          </a:xfrm>
          <a:prstGeom prst="rect">
            <a:avLst/>
          </a:prstGeom>
          <a:noFill/>
          <a:ln w="9525">
            <a:noFill/>
            <a:miter lim="800000"/>
            <a:headEnd/>
            <a:tailEnd/>
          </a:ln>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ru-RU" sz="3200" b="1" i="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Suboccipital</a:t>
            </a:r>
            <a:r>
              <a:rPr lang="ru-RU" sz="32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3200" b="1" i="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puncture</a:t>
            </a:r>
            <a:r>
              <a:rPr lang="ru-RU" sz="1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p>
        </p:txBody>
      </p:sp>
      <p:pic>
        <p:nvPicPr>
          <p:cNvPr id="103428" name="Picture 5"/>
          <p:cNvPicPr>
            <a:picLocks noChangeAspect="1" noChangeArrowheads="1"/>
          </p:cNvPicPr>
          <p:nvPr/>
        </p:nvPicPr>
        <p:blipFill>
          <a:blip r:embed="rId3"/>
          <a:srcRect/>
          <a:stretch>
            <a:fillRect/>
          </a:stretch>
        </p:blipFill>
        <p:spPr bwMode="auto">
          <a:xfrm>
            <a:off x="381000" y="2105025"/>
            <a:ext cx="4800600" cy="4752975"/>
          </a:xfrm>
          <a:prstGeom prst="rect">
            <a:avLst/>
          </a:prstGeom>
          <a:noFill/>
          <a:ln w="9525">
            <a:noFill/>
            <a:miter lim="800000"/>
            <a:headEnd/>
            <a:tailEnd/>
          </a:ln>
        </p:spPr>
      </p:pic>
      <p:pic>
        <p:nvPicPr>
          <p:cNvPr id="103429" name="Picture 6"/>
          <p:cNvPicPr>
            <a:picLocks noChangeAspect="1" noChangeArrowheads="1"/>
          </p:cNvPicPr>
          <p:nvPr/>
        </p:nvPicPr>
        <p:blipFill>
          <a:blip r:embed="rId4"/>
          <a:srcRect/>
          <a:stretch>
            <a:fillRect/>
          </a:stretch>
        </p:blipFill>
        <p:spPr bwMode="auto">
          <a:xfrm>
            <a:off x="5862638" y="3429000"/>
            <a:ext cx="3281362" cy="3429000"/>
          </a:xfrm>
          <a:prstGeom prst="rect">
            <a:avLst/>
          </a:prstGeom>
          <a:noFill/>
          <a:ln w="9525">
            <a:noFill/>
            <a:miter lim="800000"/>
            <a:headEnd/>
            <a:tailEnd/>
          </a:ln>
        </p:spPr>
      </p:pic>
      <p:pic>
        <p:nvPicPr>
          <p:cNvPr id="103430" name="Picture 7"/>
          <p:cNvPicPr>
            <a:picLocks noChangeAspect="1" noChangeArrowheads="1"/>
          </p:cNvPicPr>
          <p:nvPr/>
        </p:nvPicPr>
        <p:blipFill>
          <a:blip r:embed="rId5"/>
          <a:srcRect/>
          <a:stretch>
            <a:fillRect/>
          </a:stretch>
        </p:blipFill>
        <p:spPr bwMode="auto">
          <a:xfrm>
            <a:off x="2971800" y="0"/>
            <a:ext cx="2895600" cy="2171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4450" name="Picture 3" descr="Схема люмбальной, субокципитальной пункции и пункции через большой родничок"/>
          <p:cNvPicPr>
            <a:picLocks noChangeAspect="1" noChangeArrowheads="1"/>
          </p:cNvPicPr>
          <p:nvPr/>
        </p:nvPicPr>
        <p:blipFill>
          <a:blip r:embed="rId2"/>
          <a:srcRect/>
          <a:stretch>
            <a:fillRect/>
          </a:stretch>
        </p:blipFill>
        <p:spPr bwMode="auto">
          <a:xfrm>
            <a:off x="0" y="898525"/>
            <a:ext cx="6477000" cy="5349875"/>
          </a:xfrm>
          <a:prstGeom prst="rect">
            <a:avLst/>
          </a:prstGeom>
          <a:noFill/>
          <a:ln w="9525">
            <a:noFill/>
            <a:miter lim="800000"/>
            <a:headEnd/>
            <a:tailEnd/>
          </a:ln>
        </p:spPr>
      </p:pic>
      <p:sp>
        <p:nvSpPr>
          <p:cNvPr id="53252" name="Rectangle 4"/>
          <p:cNvSpPr>
            <a:spLocks noChangeArrowheads="1"/>
          </p:cNvSpPr>
          <p:nvPr/>
        </p:nvSpPr>
        <p:spPr bwMode="auto">
          <a:xfrm>
            <a:off x="0" y="44450"/>
            <a:ext cx="9144000" cy="946150"/>
          </a:xfrm>
          <a:prstGeom prst="rect">
            <a:avLst/>
          </a:prstGeom>
          <a:noFill/>
          <a:ln w="9525">
            <a:noFill/>
            <a:miter lim="800000"/>
            <a:headEnd/>
            <a:tailEnd/>
          </a:ln>
          <a:effectLst/>
        </p:spPr>
        <p:txBody>
          <a:bodyPr anchor="ctr">
            <a:spAutoFit/>
          </a:bodyPr>
          <a:lstStyle/>
          <a:p>
            <a:pPr eaLnBrk="0" hangingPunct="0">
              <a:defRPr/>
            </a:pPr>
            <a:r>
              <a:rPr lang="ru-RU" sz="2800" b="1" i="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Scheme</a:t>
            </a:r>
            <a:r>
              <a:rPr lang="ru-RU" sz="2800" b="1" i="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2800" b="1" i="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lumbar</a:t>
            </a:r>
            <a:r>
              <a:rPr lang="ru-RU" sz="2800" b="1" i="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2800" b="1" i="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puncture</a:t>
            </a:r>
            <a:r>
              <a:rPr lang="ru-RU" sz="2800" b="1" i="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2800" b="1" i="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and</a:t>
            </a:r>
            <a:r>
              <a:rPr lang="ru-RU" sz="2800" b="1" i="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2800" b="1" i="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aspiration</a:t>
            </a:r>
            <a:r>
              <a:rPr lang="ru-RU" sz="2800" b="1" i="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2800" b="1" i="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suboccipital</a:t>
            </a:r>
            <a:r>
              <a:rPr lang="ru-RU" sz="2800" b="1" i="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2800" b="1" i="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through</a:t>
            </a:r>
            <a:r>
              <a:rPr lang="ru-RU" sz="2800" b="1" i="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2800" b="1" i="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a</a:t>
            </a:r>
            <a:r>
              <a:rPr lang="ru-RU" sz="2800" b="1" i="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2800" b="1" i="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large</a:t>
            </a:r>
            <a:r>
              <a:rPr lang="ru-RU" sz="2800" b="1" i="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r>
              <a:rPr lang="ru-RU" sz="2800" b="1" i="1" cap="all" dirty="0" err="1">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fontanelle</a:t>
            </a:r>
            <a:r>
              <a:rPr lang="ru-RU" sz="1800" b="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rPr>
              <a:t> </a:t>
            </a:r>
          </a:p>
        </p:txBody>
      </p:sp>
      <p:sp>
        <p:nvSpPr>
          <p:cNvPr id="104452" name="Rectangle 5"/>
          <p:cNvSpPr>
            <a:spLocks noChangeArrowheads="1"/>
          </p:cNvSpPr>
          <p:nvPr/>
        </p:nvSpPr>
        <p:spPr bwMode="auto">
          <a:xfrm>
            <a:off x="6324600" y="1122363"/>
            <a:ext cx="2667000" cy="4664075"/>
          </a:xfrm>
          <a:prstGeom prst="rect">
            <a:avLst/>
          </a:prstGeom>
          <a:noFill/>
          <a:ln w="9525">
            <a:noFill/>
            <a:miter lim="800000"/>
            <a:headEnd/>
            <a:tailEnd/>
          </a:ln>
        </p:spPr>
        <p:txBody>
          <a:bodyPr>
            <a:spAutoFit/>
          </a:bodyPr>
          <a:lstStyle/>
          <a:p>
            <a:pPr eaLnBrk="0" hangingPunct="0"/>
            <a:r>
              <a:rPr lang="ru-RU" altLang="ru-RU" sz="2000" dirty="0"/>
              <a:t>A - </a:t>
            </a:r>
            <a:r>
              <a:rPr lang="ru-RU" altLang="ru-RU" sz="2000" dirty="0" err="1"/>
              <a:t>the</a:t>
            </a:r>
            <a:r>
              <a:rPr lang="ru-RU" altLang="ru-RU" sz="2000" dirty="0"/>
              <a:t> </a:t>
            </a:r>
            <a:r>
              <a:rPr lang="ru-RU" altLang="ru-RU" sz="2000" dirty="0" err="1"/>
              <a:t>position</a:t>
            </a:r>
            <a:r>
              <a:rPr lang="ru-RU" altLang="ru-RU" sz="2000" dirty="0"/>
              <a:t> </a:t>
            </a:r>
            <a:r>
              <a:rPr lang="ru-RU" altLang="ru-RU" sz="2000" dirty="0" err="1"/>
              <a:t>of</a:t>
            </a:r>
            <a:r>
              <a:rPr lang="ru-RU" altLang="ru-RU" sz="2000" dirty="0"/>
              <a:t> </a:t>
            </a:r>
            <a:r>
              <a:rPr lang="ru-RU" altLang="ru-RU" sz="2000" dirty="0" err="1"/>
              <a:t>the</a:t>
            </a:r>
            <a:r>
              <a:rPr lang="ru-RU" altLang="ru-RU" sz="2000" dirty="0"/>
              <a:t> </a:t>
            </a:r>
            <a:r>
              <a:rPr lang="ru-RU" altLang="ru-RU" sz="2000" dirty="0" err="1"/>
              <a:t>spinal</a:t>
            </a:r>
            <a:r>
              <a:rPr lang="ru-RU" altLang="ru-RU" sz="2000" dirty="0"/>
              <a:t> </a:t>
            </a:r>
            <a:r>
              <a:rPr lang="ru-RU" altLang="ru-RU" sz="2000" dirty="0" err="1"/>
              <a:t>cord</a:t>
            </a:r>
            <a:r>
              <a:rPr lang="ru-RU" altLang="ru-RU" sz="2000" dirty="0"/>
              <a:t> </a:t>
            </a:r>
            <a:r>
              <a:rPr lang="ru-RU" altLang="ru-RU" sz="2000" dirty="0" err="1"/>
              <a:t>in</a:t>
            </a:r>
            <a:r>
              <a:rPr lang="ru-RU" altLang="ru-RU" sz="2000" dirty="0"/>
              <a:t> </a:t>
            </a:r>
            <a:r>
              <a:rPr lang="ru-RU" altLang="ru-RU" sz="2000" dirty="0" err="1"/>
              <a:t>the</a:t>
            </a:r>
            <a:r>
              <a:rPr lang="ru-RU" altLang="ru-RU" sz="2000" dirty="0"/>
              <a:t> </a:t>
            </a:r>
            <a:r>
              <a:rPr lang="ru-RU" altLang="ru-RU" sz="2000" dirty="0" err="1"/>
              <a:t>spinal</a:t>
            </a:r>
            <a:r>
              <a:rPr lang="ru-RU" altLang="ru-RU" sz="2000" dirty="0"/>
              <a:t> </a:t>
            </a:r>
            <a:r>
              <a:rPr lang="ru-RU" altLang="ru-RU" sz="2000" dirty="0" err="1"/>
              <a:t>canal</a:t>
            </a:r>
            <a:r>
              <a:rPr lang="ru-RU" altLang="ru-RU" sz="2000" dirty="0"/>
              <a:t>;</a:t>
            </a:r>
            <a:br>
              <a:rPr lang="ru-RU" altLang="ru-RU" sz="2000" dirty="0"/>
            </a:br>
            <a:r>
              <a:rPr lang="ru-RU" altLang="ru-RU" sz="2000" dirty="0"/>
              <a:t>B - </a:t>
            </a:r>
            <a:r>
              <a:rPr lang="ru-RU" altLang="ru-RU" sz="2000" dirty="0" err="1"/>
              <a:t>the</a:t>
            </a:r>
            <a:r>
              <a:rPr lang="ru-RU" altLang="ru-RU" sz="2000" dirty="0"/>
              <a:t> </a:t>
            </a:r>
            <a:r>
              <a:rPr lang="ru-RU" altLang="ru-RU" sz="2000" dirty="0" err="1"/>
              <a:t>sequence</a:t>
            </a:r>
            <a:r>
              <a:rPr lang="ru-RU" altLang="ru-RU" sz="2000" dirty="0"/>
              <a:t> </a:t>
            </a:r>
            <a:r>
              <a:rPr lang="ru-RU" altLang="ru-RU" sz="2000" dirty="0" err="1"/>
              <a:t>of</a:t>
            </a:r>
            <a:r>
              <a:rPr lang="ru-RU" altLang="ru-RU" sz="2000" dirty="0"/>
              <a:t> </a:t>
            </a:r>
            <a:r>
              <a:rPr lang="ru-RU" altLang="ru-RU" sz="2000" dirty="0" err="1"/>
              <a:t>passage</a:t>
            </a:r>
            <a:r>
              <a:rPr lang="ru-RU" altLang="ru-RU" sz="2000" dirty="0"/>
              <a:t> </a:t>
            </a:r>
            <a:r>
              <a:rPr lang="ru-RU" altLang="ru-RU" sz="2000" dirty="0" err="1"/>
              <a:t>of</a:t>
            </a:r>
            <a:r>
              <a:rPr lang="ru-RU" altLang="ru-RU" sz="2000" dirty="0"/>
              <a:t> </a:t>
            </a:r>
            <a:r>
              <a:rPr lang="ru-RU" altLang="ru-RU" sz="2000" dirty="0" err="1"/>
              <a:t>the</a:t>
            </a:r>
            <a:r>
              <a:rPr lang="ru-RU" altLang="ru-RU" sz="2000" dirty="0"/>
              <a:t> </a:t>
            </a:r>
            <a:r>
              <a:rPr lang="ru-RU" altLang="ru-RU" sz="2000" dirty="0" err="1"/>
              <a:t>needle</a:t>
            </a:r>
            <a:r>
              <a:rPr lang="ru-RU" altLang="ru-RU" sz="2000" dirty="0"/>
              <a:t> </a:t>
            </a:r>
            <a:r>
              <a:rPr lang="ru-RU" altLang="ru-RU" sz="2000" dirty="0" err="1"/>
              <a:t>during</a:t>
            </a:r>
            <a:r>
              <a:rPr lang="ru-RU" altLang="ru-RU" sz="2000" dirty="0"/>
              <a:t> </a:t>
            </a:r>
            <a:r>
              <a:rPr lang="ru-RU" altLang="ru-RU" sz="2000" dirty="0" err="1"/>
              <a:t>lumbar</a:t>
            </a:r>
            <a:r>
              <a:rPr lang="ru-RU" altLang="ru-RU" sz="2000" dirty="0"/>
              <a:t> </a:t>
            </a:r>
            <a:r>
              <a:rPr lang="ru-RU" altLang="ru-RU" sz="2000" dirty="0" err="1"/>
              <a:t>puncture</a:t>
            </a:r>
            <a:r>
              <a:rPr lang="ru-RU" altLang="ru-RU" sz="2000" dirty="0"/>
              <a:t>;</a:t>
            </a:r>
            <a:br>
              <a:rPr lang="ru-RU" altLang="ru-RU" sz="2000" dirty="0"/>
            </a:br>
            <a:r>
              <a:rPr lang="ru-RU" altLang="ru-RU" sz="2000" dirty="0"/>
              <a:t>B - </a:t>
            </a:r>
            <a:r>
              <a:rPr lang="ru-RU" altLang="ru-RU" sz="2000" dirty="0" err="1"/>
              <a:t>lumbar</a:t>
            </a:r>
            <a:r>
              <a:rPr lang="ru-RU" altLang="ru-RU" sz="2000" dirty="0"/>
              <a:t> </a:t>
            </a:r>
            <a:r>
              <a:rPr lang="ru-RU" altLang="ru-RU" sz="2000" dirty="0" err="1"/>
              <a:t>puncture</a:t>
            </a:r>
            <a:r>
              <a:rPr lang="ru-RU" altLang="ru-RU" sz="2000" dirty="0"/>
              <a:t> </a:t>
            </a:r>
            <a:r>
              <a:rPr lang="ru-RU" altLang="ru-RU" sz="2000" dirty="0" err="1"/>
              <a:t>and</a:t>
            </a:r>
            <a:r>
              <a:rPr lang="ru-RU" altLang="ru-RU" sz="2000" dirty="0"/>
              <a:t> </a:t>
            </a:r>
            <a:r>
              <a:rPr lang="ru-RU" altLang="ru-RU" sz="2000" dirty="0" err="1"/>
              <a:t>measurement</a:t>
            </a:r>
            <a:r>
              <a:rPr lang="ru-RU" altLang="ru-RU" sz="2000" dirty="0"/>
              <a:t> </a:t>
            </a:r>
            <a:r>
              <a:rPr lang="ru-RU" altLang="ru-RU" sz="2000" dirty="0" err="1"/>
              <a:t>of</a:t>
            </a:r>
            <a:r>
              <a:rPr lang="ru-RU" altLang="ru-RU" sz="2000" dirty="0"/>
              <a:t> </a:t>
            </a:r>
            <a:r>
              <a:rPr lang="ru-RU" altLang="ru-RU" sz="2000" dirty="0" err="1"/>
              <a:t>cerebral</a:t>
            </a:r>
            <a:r>
              <a:rPr lang="ru-RU" altLang="ru-RU" sz="2000" dirty="0"/>
              <a:t> </a:t>
            </a:r>
            <a:r>
              <a:rPr lang="ru-RU" altLang="ru-RU" sz="2000" dirty="0" err="1"/>
              <a:t>fluid</a:t>
            </a:r>
            <a:r>
              <a:rPr lang="ru-RU" altLang="ru-RU" sz="2000" dirty="0"/>
              <a:t> </a:t>
            </a:r>
            <a:r>
              <a:rPr lang="ru-RU" altLang="ru-RU" sz="2000" dirty="0" err="1"/>
              <a:t>pressure</a:t>
            </a:r>
            <a:r>
              <a:rPr lang="ru-RU" altLang="ru-RU" sz="2000" dirty="0"/>
              <a:t>;</a:t>
            </a:r>
            <a:br>
              <a:rPr lang="ru-RU" altLang="ru-RU" sz="2000" dirty="0"/>
            </a:br>
            <a:r>
              <a:rPr lang="ru-RU" altLang="ru-RU" sz="2000" dirty="0"/>
              <a:t>G - </a:t>
            </a:r>
            <a:r>
              <a:rPr lang="ru-RU" altLang="ru-RU" sz="2000" dirty="0" err="1"/>
              <a:t>suboktsipitalnaya</a:t>
            </a:r>
            <a:r>
              <a:rPr lang="ru-RU" altLang="ru-RU" sz="2000" dirty="0"/>
              <a:t> </a:t>
            </a:r>
            <a:r>
              <a:rPr lang="ru-RU" altLang="ru-RU" sz="2000" dirty="0" err="1"/>
              <a:t>puncture</a:t>
            </a:r>
            <a:r>
              <a:rPr lang="ru-RU" altLang="ru-RU" sz="2000" dirty="0"/>
              <a:t> </a:t>
            </a:r>
            <a:r>
              <a:rPr lang="ru-RU" altLang="ru-RU" sz="2000" dirty="0" err="1"/>
              <a:t>and</a:t>
            </a:r>
            <a:r>
              <a:rPr lang="ru-RU" altLang="ru-RU" sz="2000" dirty="0"/>
              <a:t> </a:t>
            </a:r>
            <a:r>
              <a:rPr lang="ru-RU" altLang="ru-RU" sz="2000" dirty="0" err="1"/>
              <a:t>puncture</a:t>
            </a:r>
            <a:r>
              <a:rPr lang="ru-RU" altLang="ru-RU" sz="2000" dirty="0"/>
              <a:t> </a:t>
            </a:r>
            <a:r>
              <a:rPr lang="ru-RU" altLang="ru-RU" sz="2000" dirty="0" err="1"/>
              <a:t>through</a:t>
            </a:r>
            <a:r>
              <a:rPr lang="ru-RU" altLang="ru-RU" sz="2000" dirty="0"/>
              <a:t> </a:t>
            </a:r>
            <a:r>
              <a:rPr lang="ru-RU" altLang="ru-RU" sz="2000" dirty="0" err="1"/>
              <a:t>the</a:t>
            </a:r>
            <a:r>
              <a:rPr lang="ru-RU" altLang="ru-RU" sz="2000" dirty="0"/>
              <a:t> </a:t>
            </a:r>
            <a:r>
              <a:rPr lang="ru-RU" altLang="ru-RU" sz="2000" dirty="0" err="1"/>
              <a:t>large</a:t>
            </a:r>
            <a:r>
              <a:rPr lang="ru-RU" altLang="ru-RU" sz="2000" dirty="0"/>
              <a:t> </a:t>
            </a:r>
            <a:r>
              <a:rPr lang="ru-RU" altLang="ru-RU" sz="2000" dirty="0" err="1"/>
              <a:t>fontanelle</a:t>
            </a:r>
            <a:r>
              <a:rPr lang="ru-RU" altLang="ru-RU" sz="2000" dirty="0"/>
              <a:t> </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4" name="Rectangle 4"/>
          <p:cNvSpPr>
            <a:spLocks noGrp="1" noChangeArrowheads="1"/>
          </p:cNvSpPr>
          <p:nvPr>
            <p:ph type="title"/>
          </p:nvPr>
        </p:nvSpPr>
        <p:spPr>
          <a:xfrm>
            <a:off x="0" y="152400"/>
            <a:ext cx="9144000" cy="6583362"/>
          </a:xfrm>
        </p:spPr>
        <p:txBody>
          <a:bodyPr/>
          <a:lstStyle/>
          <a:p>
            <a:pPr algn="l"/>
            <a:r>
              <a:rPr lang="ru-RU" sz="3200" b="1" dirty="0" smtClean="0">
                <a:ln w="10541" cmpd="sng">
                  <a:solidFill>
                    <a:schemeClr val="accent1">
                      <a:shade val="88000"/>
                      <a:satMod val="110000"/>
                    </a:schemeClr>
                  </a:solidFill>
                  <a:prstDash val="solid"/>
                </a:ln>
                <a:solidFill>
                  <a:srgbClr val="FF0000"/>
                </a:solidFill>
              </a:rPr>
              <a:t>COMPLICATIONS</a:t>
            </a:r>
            <a:r>
              <a:rPr lang="ru-RU" sz="3200" dirty="0" smtClean="0">
                <a:solidFill>
                  <a:srgbClr val="FF0000"/>
                </a:solidFill>
              </a:rPr>
              <a:t> — </a:t>
            </a:r>
            <a:r>
              <a:rPr lang="ru-RU" sz="3200" dirty="0" smtClean="0">
                <a:solidFill>
                  <a:srgbClr val="9933FF"/>
                </a:solidFill>
              </a:rPr>
              <a:t>LP </a:t>
            </a:r>
            <a:r>
              <a:rPr lang="ru-RU" sz="3200" dirty="0" err="1" smtClean="0">
                <a:solidFill>
                  <a:srgbClr val="9933FF"/>
                </a:solidFill>
              </a:rPr>
              <a:t>is</a:t>
            </a:r>
            <a:r>
              <a:rPr lang="ru-RU" sz="3200" dirty="0" smtClean="0">
                <a:solidFill>
                  <a:srgbClr val="9933FF"/>
                </a:solidFill>
              </a:rPr>
              <a:t> </a:t>
            </a:r>
            <a:r>
              <a:rPr lang="ru-RU" sz="3200" dirty="0" err="1" smtClean="0">
                <a:solidFill>
                  <a:srgbClr val="9933FF"/>
                </a:solidFill>
              </a:rPr>
              <a:t>a</a:t>
            </a:r>
            <a:r>
              <a:rPr lang="ru-RU" sz="3200" dirty="0" smtClean="0">
                <a:solidFill>
                  <a:srgbClr val="9933FF"/>
                </a:solidFill>
              </a:rPr>
              <a:t> </a:t>
            </a:r>
            <a:r>
              <a:rPr lang="ru-RU" sz="3200" dirty="0" err="1" smtClean="0">
                <a:solidFill>
                  <a:srgbClr val="9933FF"/>
                </a:solidFill>
              </a:rPr>
              <a:t>relatively</a:t>
            </a:r>
            <a:r>
              <a:rPr lang="ru-RU" sz="3200" dirty="0" smtClean="0">
                <a:solidFill>
                  <a:srgbClr val="9933FF"/>
                </a:solidFill>
              </a:rPr>
              <a:t> </a:t>
            </a:r>
            <a:r>
              <a:rPr lang="ru-RU" sz="3200" dirty="0" err="1" smtClean="0">
                <a:solidFill>
                  <a:srgbClr val="9933FF"/>
                </a:solidFill>
              </a:rPr>
              <a:t>safe</a:t>
            </a:r>
            <a:r>
              <a:rPr lang="ru-RU" sz="3200" dirty="0" smtClean="0">
                <a:solidFill>
                  <a:srgbClr val="9933FF"/>
                </a:solidFill>
              </a:rPr>
              <a:t> </a:t>
            </a:r>
            <a:r>
              <a:rPr lang="ru-RU" sz="3200" dirty="0" err="1" smtClean="0">
                <a:solidFill>
                  <a:srgbClr val="9933FF"/>
                </a:solidFill>
              </a:rPr>
              <a:t>procedure</a:t>
            </a:r>
            <a:r>
              <a:rPr lang="ru-RU" sz="3200" dirty="0" smtClean="0">
                <a:solidFill>
                  <a:srgbClr val="9933FF"/>
                </a:solidFill>
              </a:rPr>
              <a:t>, </a:t>
            </a:r>
            <a:r>
              <a:rPr lang="ru-RU" sz="3200" dirty="0" err="1" smtClean="0">
                <a:solidFill>
                  <a:srgbClr val="9933FF"/>
                </a:solidFill>
              </a:rPr>
              <a:t>but</a:t>
            </a:r>
            <a:r>
              <a:rPr lang="ru-RU" sz="3200" dirty="0" smtClean="0">
                <a:solidFill>
                  <a:srgbClr val="9933FF"/>
                </a:solidFill>
              </a:rPr>
              <a:t> </a:t>
            </a:r>
            <a:r>
              <a:rPr lang="ru-RU" sz="3200" dirty="0" err="1" smtClean="0">
                <a:solidFill>
                  <a:srgbClr val="9933FF"/>
                </a:solidFill>
              </a:rPr>
              <a:t>minor</a:t>
            </a:r>
            <a:r>
              <a:rPr lang="ru-RU" sz="3200" dirty="0" smtClean="0">
                <a:solidFill>
                  <a:srgbClr val="9933FF"/>
                </a:solidFill>
              </a:rPr>
              <a:t> </a:t>
            </a:r>
            <a:r>
              <a:rPr lang="ru-RU" sz="3200" dirty="0" err="1" smtClean="0">
                <a:solidFill>
                  <a:srgbClr val="9933FF"/>
                </a:solidFill>
              </a:rPr>
              <a:t>and</a:t>
            </a:r>
            <a:r>
              <a:rPr lang="ru-RU" sz="3200" dirty="0" smtClean="0">
                <a:solidFill>
                  <a:srgbClr val="9933FF"/>
                </a:solidFill>
              </a:rPr>
              <a:t> </a:t>
            </a:r>
            <a:r>
              <a:rPr lang="ru-RU" sz="3200" dirty="0" err="1" smtClean="0">
                <a:solidFill>
                  <a:srgbClr val="9933FF"/>
                </a:solidFill>
              </a:rPr>
              <a:t>major</a:t>
            </a:r>
            <a:r>
              <a:rPr lang="ru-RU" sz="3200" dirty="0" smtClean="0">
                <a:solidFill>
                  <a:srgbClr val="9933FF"/>
                </a:solidFill>
              </a:rPr>
              <a:t> </a:t>
            </a:r>
            <a:r>
              <a:rPr lang="ru-RU" sz="3200" dirty="0" err="1" smtClean="0">
                <a:solidFill>
                  <a:srgbClr val="9933FF"/>
                </a:solidFill>
              </a:rPr>
              <a:t>complications</a:t>
            </a:r>
            <a:r>
              <a:rPr lang="ru-RU" sz="3200" dirty="0" smtClean="0">
                <a:solidFill>
                  <a:srgbClr val="9933FF"/>
                </a:solidFill>
              </a:rPr>
              <a:t> </a:t>
            </a:r>
            <a:r>
              <a:rPr lang="ru-RU" sz="3200" dirty="0" err="1" smtClean="0">
                <a:solidFill>
                  <a:srgbClr val="9933FF"/>
                </a:solidFill>
              </a:rPr>
              <a:t>can</a:t>
            </a:r>
            <a:r>
              <a:rPr lang="ru-RU" sz="3200" dirty="0" smtClean="0">
                <a:solidFill>
                  <a:srgbClr val="9933FF"/>
                </a:solidFill>
              </a:rPr>
              <a:t> </a:t>
            </a:r>
            <a:r>
              <a:rPr lang="ru-RU" sz="3200" dirty="0" err="1" smtClean="0">
                <a:solidFill>
                  <a:srgbClr val="9933FF"/>
                </a:solidFill>
              </a:rPr>
              <a:t>occur</a:t>
            </a:r>
            <a:r>
              <a:rPr lang="ru-RU" sz="3200" dirty="0" smtClean="0">
                <a:solidFill>
                  <a:srgbClr val="9933FF"/>
                </a:solidFill>
              </a:rPr>
              <a:t> </a:t>
            </a:r>
            <a:r>
              <a:rPr lang="ru-RU" sz="3200" dirty="0" err="1" smtClean="0">
                <a:solidFill>
                  <a:srgbClr val="9933FF"/>
                </a:solidFill>
              </a:rPr>
              <a:t>even</a:t>
            </a:r>
            <a:r>
              <a:rPr lang="ru-RU" sz="3200" dirty="0" smtClean="0">
                <a:solidFill>
                  <a:srgbClr val="9933FF"/>
                </a:solidFill>
              </a:rPr>
              <a:t> </a:t>
            </a:r>
            <a:r>
              <a:rPr lang="ru-RU" sz="3200" dirty="0" err="1" smtClean="0">
                <a:solidFill>
                  <a:srgbClr val="9933FF"/>
                </a:solidFill>
              </a:rPr>
              <a:t>when</a:t>
            </a:r>
            <a:r>
              <a:rPr lang="ru-RU" sz="3200" dirty="0" smtClean="0">
                <a:solidFill>
                  <a:srgbClr val="9933FF"/>
                </a:solidFill>
              </a:rPr>
              <a:t> </a:t>
            </a:r>
            <a:r>
              <a:rPr lang="ru-RU" sz="3200" dirty="0" err="1" smtClean="0">
                <a:solidFill>
                  <a:srgbClr val="9933FF"/>
                </a:solidFill>
              </a:rPr>
              <a:t>standard</a:t>
            </a:r>
            <a:r>
              <a:rPr lang="ru-RU" sz="3200" dirty="0" smtClean="0">
                <a:solidFill>
                  <a:srgbClr val="9933FF"/>
                </a:solidFill>
              </a:rPr>
              <a:t> </a:t>
            </a:r>
            <a:r>
              <a:rPr lang="ru-RU" sz="3200" dirty="0" err="1" smtClean="0">
                <a:solidFill>
                  <a:srgbClr val="9933FF"/>
                </a:solidFill>
              </a:rPr>
              <a:t>infection</a:t>
            </a:r>
            <a:r>
              <a:rPr lang="ru-RU" sz="3200" dirty="0" smtClean="0">
                <a:solidFill>
                  <a:srgbClr val="9933FF"/>
                </a:solidFill>
              </a:rPr>
              <a:t> </a:t>
            </a:r>
            <a:r>
              <a:rPr lang="ru-RU" sz="3200" dirty="0" err="1" smtClean="0">
                <a:solidFill>
                  <a:srgbClr val="9933FF"/>
                </a:solidFill>
              </a:rPr>
              <a:t>control</a:t>
            </a:r>
            <a:r>
              <a:rPr lang="ru-RU" sz="3200" dirty="0" smtClean="0">
                <a:solidFill>
                  <a:srgbClr val="9933FF"/>
                </a:solidFill>
              </a:rPr>
              <a:t> </a:t>
            </a:r>
            <a:r>
              <a:rPr lang="ru-RU" sz="3200" dirty="0" err="1" smtClean="0">
                <a:solidFill>
                  <a:srgbClr val="9933FF"/>
                </a:solidFill>
              </a:rPr>
              <a:t>measures</a:t>
            </a:r>
            <a:r>
              <a:rPr lang="ru-RU" sz="3200" dirty="0" smtClean="0">
                <a:solidFill>
                  <a:srgbClr val="9933FF"/>
                </a:solidFill>
              </a:rPr>
              <a:t> </a:t>
            </a:r>
            <a:r>
              <a:rPr lang="ru-RU" sz="3200" dirty="0" err="1" smtClean="0">
                <a:solidFill>
                  <a:srgbClr val="9933FF"/>
                </a:solidFill>
              </a:rPr>
              <a:t>and</a:t>
            </a:r>
            <a:r>
              <a:rPr lang="ru-RU" sz="3200" dirty="0" smtClean="0">
                <a:solidFill>
                  <a:srgbClr val="9933FF"/>
                </a:solidFill>
              </a:rPr>
              <a:t> </a:t>
            </a:r>
            <a:r>
              <a:rPr lang="ru-RU" sz="3200" dirty="0" err="1" smtClean="0">
                <a:solidFill>
                  <a:srgbClr val="9933FF"/>
                </a:solidFill>
              </a:rPr>
              <a:t>good</a:t>
            </a:r>
            <a:r>
              <a:rPr lang="ru-RU" sz="3200" dirty="0" smtClean="0">
                <a:solidFill>
                  <a:srgbClr val="9933FF"/>
                </a:solidFill>
              </a:rPr>
              <a:t> </a:t>
            </a:r>
            <a:r>
              <a:rPr lang="ru-RU" sz="3200" dirty="0" err="1" smtClean="0">
                <a:solidFill>
                  <a:srgbClr val="9933FF"/>
                </a:solidFill>
              </a:rPr>
              <a:t>technique</a:t>
            </a:r>
            <a:r>
              <a:rPr lang="ru-RU" sz="3200" dirty="0" smtClean="0">
                <a:solidFill>
                  <a:srgbClr val="9933FF"/>
                </a:solidFill>
              </a:rPr>
              <a:t> </a:t>
            </a:r>
            <a:r>
              <a:rPr lang="ru-RU" sz="3200" dirty="0" err="1" smtClean="0">
                <a:solidFill>
                  <a:srgbClr val="9933FF"/>
                </a:solidFill>
              </a:rPr>
              <a:t>are</a:t>
            </a:r>
            <a:r>
              <a:rPr lang="ru-RU" sz="3200" dirty="0" smtClean="0">
                <a:solidFill>
                  <a:srgbClr val="9933FF"/>
                </a:solidFill>
              </a:rPr>
              <a:t> </a:t>
            </a:r>
            <a:r>
              <a:rPr lang="ru-RU" sz="3200" dirty="0" err="1" smtClean="0">
                <a:solidFill>
                  <a:srgbClr val="9933FF"/>
                </a:solidFill>
              </a:rPr>
              <a:t>used</a:t>
            </a:r>
            <a:r>
              <a:rPr lang="ru-RU" sz="3200" dirty="0" smtClean="0">
                <a:solidFill>
                  <a:srgbClr val="9933FF"/>
                </a:solidFill>
              </a:rPr>
              <a:t>. </a:t>
            </a:r>
            <a:r>
              <a:rPr lang="ru-RU" sz="3200" dirty="0" err="1" smtClean="0">
                <a:solidFill>
                  <a:srgbClr val="9933FF"/>
                </a:solidFill>
              </a:rPr>
              <a:t>These</a:t>
            </a:r>
            <a:r>
              <a:rPr lang="ru-RU" sz="3200" dirty="0" smtClean="0">
                <a:solidFill>
                  <a:srgbClr val="9933FF"/>
                </a:solidFill>
              </a:rPr>
              <a:t> </a:t>
            </a:r>
            <a:r>
              <a:rPr lang="ru-RU" sz="3200" dirty="0" err="1" smtClean="0">
                <a:solidFill>
                  <a:srgbClr val="9933FF"/>
                </a:solidFill>
              </a:rPr>
              <a:t>complications</a:t>
            </a:r>
            <a:r>
              <a:rPr lang="ru-RU" sz="3200" dirty="0" smtClean="0">
                <a:solidFill>
                  <a:srgbClr val="9933FF"/>
                </a:solidFill>
              </a:rPr>
              <a:t> </a:t>
            </a:r>
            <a:r>
              <a:rPr lang="ru-RU" sz="3200" dirty="0" err="1" smtClean="0">
                <a:solidFill>
                  <a:srgbClr val="9933FF"/>
                </a:solidFill>
              </a:rPr>
              <a:t>include</a:t>
            </a:r>
            <a:r>
              <a:rPr lang="ru-RU" sz="3200" dirty="0" smtClean="0">
                <a:solidFill>
                  <a:srgbClr val="9933FF"/>
                </a:solidFill>
              </a:rPr>
              <a:t>:</a:t>
            </a:r>
            <a:r>
              <a:rPr lang="en-US" sz="3200" dirty="0" smtClean="0">
                <a:solidFill>
                  <a:srgbClr val="9933FF"/>
                </a:solidFill>
              </a:rPr>
              <a:t/>
            </a:r>
            <a:br>
              <a:rPr lang="en-US" sz="3200" dirty="0" smtClean="0">
                <a:solidFill>
                  <a:srgbClr val="9933FF"/>
                </a:solidFill>
              </a:rPr>
            </a:br>
            <a:r>
              <a:rPr lang="en-US" sz="2800" b="1" dirty="0" smtClean="0">
                <a:solidFill>
                  <a:schemeClr val="tx1"/>
                </a:solidFill>
              </a:rPr>
              <a:t>- </a:t>
            </a:r>
            <a:r>
              <a:rPr lang="ru-RU" sz="2800" b="1" dirty="0" err="1" smtClean="0">
                <a:solidFill>
                  <a:schemeClr val="tx1"/>
                </a:solidFill>
              </a:rPr>
              <a:t>Cerebral</a:t>
            </a:r>
            <a:r>
              <a:rPr lang="ru-RU" sz="2800" b="1" dirty="0" smtClean="0">
                <a:solidFill>
                  <a:schemeClr val="tx1"/>
                </a:solidFill>
              </a:rPr>
              <a:t> </a:t>
            </a:r>
            <a:r>
              <a:rPr lang="ru-RU" sz="2800" b="1" dirty="0" err="1" smtClean="0">
                <a:solidFill>
                  <a:schemeClr val="tx1"/>
                </a:solidFill>
              </a:rPr>
              <a:t>herniation</a:t>
            </a:r>
            <a:r>
              <a:rPr lang="en-US" sz="2800" b="1" dirty="0" smtClean="0">
                <a:solidFill>
                  <a:schemeClr val="tx1"/>
                </a:solidFill>
              </a:rPr>
              <a:t/>
            </a:r>
            <a:br>
              <a:rPr lang="en-US" sz="2800" b="1" dirty="0" smtClean="0">
                <a:solidFill>
                  <a:schemeClr val="tx1"/>
                </a:solidFill>
              </a:rPr>
            </a:br>
            <a:r>
              <a:rPr lang="en-US" sz="2800" b="1" dirty="0" smtClean="0">
                <a:solidFill>
                  <a:schemeClr val="tx1"/>
                </a:solidFill>
              </a:rPr>
              <a:t>- </a:t>
            </a:r>
            <a:r>
              <a:rPr lang="ru-RU" sz="2800" b="1" dirty="0" err="1" smtClean="0">
                <a:solidFill>
                  <a:schemeClr val="tx1"/>
                </a:solidFill>
              </a:rPr>
              <a:t>Post-LP</a:t>
            </a:r>
            <a:r>
              <a:rPr lang="ru-RU" sz="2800" b="1" dirty="0" smtClean="0">
                <a:solidFill>
                  <a:schemeClr val="tx1"/>
                </a:solidFill>
              </a:rPr>
              <a:t> </a:t>
            </a:r>
            <a:r>
              <a:rPr lang="ru-RU" sz="2800" b="1" dirty="0" err="1" smtClean="0">
                <a:solidFill>
                  <a:schemeClr val="tx1"/>
                </a:solidFill>
              </a:rPr>
              <a:t>headache</a:t>
            </a:r>
            <a:r>
              <a:rPr lang="ru-RU" sz="2800" b="1" dirty="0" smtClean="0">
                <a:solidFill>
                  <a:schemeClr val="tx1"/>
                </a:solidFill>
              </a:rPr>
              <a:t/>
            </a:r>
            <a:br>
              <a:rPr lang="ru-RU" sz="2800" b="1" dirty="0" smtClean="0">
                <a:solidFill>
                  <a:schemeClr val="tx1"/>
                </a:solidFill>
              </a:rPr>
            </a:br>
            <a:r>
              <a:rPr lang="en-US" sz="2800" b="1" dirty="0" smtClean="0">
                <a:solidFill>
                  <a:schemeClr val="tx1"/>
                </a:solidFill>
              </a:rPr>
              <a:t>- </a:t>
            </a:r>
            <a:r>
              <a:rPr lang="ru-RU" sz="2800" b="1" dirty="0" err="1" smtClean="0">
                <a:solidFill>
                  <a:schemeClr val="tx1"/>
                </a:solidFill>
              </a:rPr>
              <a:t>Infection</a:t>
            </a:r>
            <a:r>
              <a:rPr lang="ru-RU" sz="2800" b="1" dirty="0" smtClean="0">
                <a:solidFill>
                  <a:schemeClr val="tx1"/>
                </a:solidFill>
              </a:rPr>
              <a:t/>
            </a:r>
            <a:br>
              <a:rPr lang="ru-RU" sz="2800" b="1" dirty="0" smtClean="0">
                <a:solidFill>
                  <a:schemeClr val="tx1"/>
                </a:solidFill>
              </a:rPr>
            </a:br>
            <a:r>
              <a:rPr lang="en-US" sz="2800" b="1" dirty="0" smtClean="0">
                <a:solidFill>
                  <a:schemeClr val="tx1"/>
                </a:solidFill>
              </a:rPr>
              <a:t>- </a:t>
            </a:r>
            <a:r>
              <a:rPr lang="ru-RU" sz="2800" b="1" dirty="0" err="1" smtClean="0">
                <a:solidFill>
                  <a:schemeClr val="tx1"/>
                </a:solidFill>
              </a:rPr>
              <a:t>Bleeding</a:t>
            </a:r>
            <a:r>
              <a:rPr lang="ru-RU" sz="2800" b="1" dirty="0" smtClean="0">
                <a:solidFill>
                  <a:schemeClr val="tx1"/>
                </a:solidFill>
              </a:rPr>
              <a:t/>
            </a:r>
            <a:br>
              <a:rPr lang="ru-RU" sz="2800" b="1" dirty="0" smtClean="0">
                <a:solidFill>
                  <a:schemeClr val="tx1"/>
                </a:solidFill>
              </a:rPr>
            </a:br>
            <a:r>
              <a:rPr lang="en-US" sz="2800" b="1" dirty="0" smtClean="0">
                <a:solidFill>
                  <a:schemeClr val="tx1"/>
                </a:solidFill>
              </a:rPr>
              <a:t>- </a:t>
            </a:r>
            <a:r>
              <a:rPr lang="ru-RU" sz="2800" b="1" dirty="0" err="1" smtClean="0">
                <a:solidFill>
                  <a:schemeClr val="tx1"/>
                </a:solidFill>
              </a:rPr>
              <a:t>Minor</a:t>
            </a:r>
            <a:r>
              <a:rPr lang="ru-RU" sz="2800" b="1" dirty="0" smtClean="0">
                <a:solidFill>
                  <a:schemeClr val="tx1"/>
                </a:solidFill>
              </a:rPr>
              <a:t> </a:t>
            </a:r>
            <a:r>
              <a:rPr lang="ru-RU" sz="2800" b="1" dirty="0" err="1" smtClean="0">
                <a:solidFill>
                  <a:schemeClr val="tx1"/>
                </a:solidFill>
              </a:rPr>
              <a:t>neurologic</a:t>
            </a:r>
            <a:r>
              <a:rPr lang="ru-RU" sz="2800" b="1" dirty="0" smtClean="0">
                <a:solidFill>
                  <a:schemeClr val="tx1"/>
                </a:solidFill>
              </a:rPr>
              <a:t> </a:t>
            </a:r>
            <a:r>
              <a:rPr lang="ru-RU" sz="2800" b="1" dirty="0" err="1" smtClean="0">
                <a:solidFill>
                  <a:schemeClr val="tx1"/>
                </a:solidFill>
              </a:rPr>
              <a:t>symptoms</a:t>
            </a:r>
            <a:r>
              <a:rPr lang="ru-RU" sz="2800" b="1" dirty="0" smtClean="0">
                <a:solidFill>
                  <a:schemeClr val="tx1"/>
                </a:solidFill>
              </a:rPr>
              <a:t> </a:t>
            </a:r>
            <a:r>
              <a:rPr lang="ru-RU" sz="2800" b="1" dirty="0" err="1" smtClean="0">
                <a:solidFill>
                  <a:schemeClr val="tx1"/>
                </a:solidFill>
              </a:rPr>
              <a:t>such</a:t>
            </a:r>
            <a:r>
              <a:rPr lang="ru-RU" sz="2800" b="1" dirty="0" smtClean="0">
                <a:solidFill>
                  <a:schemeClr val="tx1"/>
                </a:solidFill>
              </a:rPr>
              <a:t> </a:t>
            </a:r>
            <a:r>
              <a:rPr lang="ru-RU" sz="2800" b="1" dirty="0" err="1" smtClean="0">
                <a:solidFill>
                  <a:schemeClr val="tx1"/>
                </a:solidFill>
              </a:rPr>
              <a:t>as</a:t>
            </a:r>
            <a:r>
              <a:rPr lang="ru-RU" sz="2800" b="1" dirty="0" smtClean="0">
                <a:solidFill>
                  <a:schemeClr val="tx1"/>
                </a:solidFill>
              </a:rPr>
              <a:t> </a:t>
            </a:r>
            <a:r>
              <a:rPr lang="ru-RU" sz="2800" b="1" dirty="0" err="1" smtClean="0">
                <a:solidFill>
                  <a:schemeClr val="tx1"/>
                </a:solidFill>
              </a:rPr>
              <a:t>radicular</a:t>
            </a:r>
            <a:r>
              <a:rPr lang="ru-RU" sz="2800" b="1" dirty="0" smtClean="0">
                <a:solidFill>
                  <a:schemeClr val="tx1"/>
                </a:solidFill>
              </a:rPr>
              <a:t> </a:t>
            </a:r>
            <a:r>
              <a:rPr lang="ru-RU" sz="2800" b="1" dirty="0" err="1" smtClean="0">
                <a:solidFill>
                  <a:schemeClr val="tx1"/>
                </a:solidFill>
              </a:rPr>
              <a:t>pain</a:t>
            </a:r>
            <a:r>
              <a:rPr lang="ru-RU" sz="2800" b="1" dirty="0" smtClean="0">
                <a:solidFill>
                  <a:schemeClr val="tx1"/>
                </a:solidFill>
              </a:rPr>
              <a:t> </a:t>
            </a:r>
            <a:r>
              <a:rPr lang="ru-RU" sz="2800" b="1" dirty="0" err="1" smtClean="0">
                <a:solidFill>
                  <a:schemeClr val="tx1"/>
                </a:solidFill>
              </a:rPr>
              <a:t>or</a:t>
            </a:r>
            <a:r>
              <a:rPr lang="ru-RU" sz="2800" b="1" dirty="0" smtClean="0">
                <a:solidFill>
                  <a:schemeClr val="tx1"/>
                </a:solidFill>
              </a:rPr>
              <a:t> </a:t>
            </a:r>
            <a:r>
              <a:rPr lang="ru-RU" sz="2800" b="1" dirty="0" err="1" smtClean="0">
                <a:solidFill>
                  <a:schemeClr val="tx1"/>
                </a:solidFill>
              </a:rPr>
              <a:t>numbness</a:t>
            </a:r>
            <a:r>
              <a:rPr lang="ru-RU" sz="2800" b="1" dirty="0" smtClean="0">
                <a:solidFill>
                  <a:schemeClr val="tx1"/>
                </a:solidFill>
              </a:rPr>
              <a:t/>
            </a:r>
            <a:br>
              <a:rPr lang="ru-RU" sz="2800" b="1" dirty="0" smtClean="0">
                <a:solidFill>
                  <a:schemeClr val="tx1"/>
                </a:solidFill>
              </a:rPr>
            </a:br>
            <a:r>
              <a:rPr lang="en-US" sz="2800" b="1" dirty="0" smtClean="0">
                <a:solidFill>
                  <a:schemeClr val="tx1"/>
                </a:solidFill>
              </a:rPr>
              <a:t>- </a:t>
            </a:r>
            <a:r>
              <a:rPr lang="ru-RU" sz="2800" b="1" dirty="0" err="1" smtClean="0">
                <a:solidFill>
                  <a:schemeClr val="tx1"/>
                </a:solidFill>
              </a:rPr>
              <a:t>Late</a:t>
            </a:r>
            <a:r>
              <a:rPr lang="ru-RU" sz="2800" b="1" dirty="0" smtClean="0">
                <a:solidFill>
                  <a:schemeClr val="tx1"/>
                </a:solidFill>
              </a:rPr>
              <a:t> </a:t>
            </a:r>
            <a:r>
              <a:rPr lang="ru-RU" sz="2800" b="1" dirty="0" err="1" smtClean="0">
                <a:solidFill>
                  <a:schemeClr val="tx1"/>
                </a:solidFill>
              </a:rPr>
              <a:t>onset</a:t>
            </a:r>
            <a:r>
              <a:rPr lang="ru-RU" sz="2800" b="1" dirty="0" smtClean="0">
                <a:solidFill>
                  <a:schemeClr val="tx1"/>
                </a:solidFill>
              </a:rPr>
              <a:t> </a:t>
            </a:r>
            <a:r>
              <a:rPr lang="ru-RU" sz="2800" b="1" dirty="0" err="1" smtClean="0">
                <a:solidFill>
                  <a:schemeClr val="tx1"/>
                </a:solidFill>
              </a:rPr>
              <a:t>of</a:t>
            </a:r>
            <a:r>
              <a:rPr lang="ru-RU" sz="2800" b="1" dirty="0" smtClean="0">
                <a:solidFill>
                  <a:schemeClr val="tx1"/>
                </a:solidFill>
              </a:rPr>
              <a:t> </a:t>
            </a:r>
            <a:r>
              <a:rPr lang="ru-RU" sz="2800" b="1" dirty="0" err="1" smtClean="0">
                <a:solidFill>
                  <a:schemeClr val="tx1"/>
                </a:solidFill>
              </a:rPr>
              <a:t>epidermoid</a:t>
            </a:r>
            <a:r>
              <a:rPr lang="ru-RU" sz="2800" b="1" dirty="0" smtClean="0">
                <a:solidFill>
                  <a:schemeClr val="tx1"/>
                </a:solidFill>
              </a:rPr>
              <a:t> </a:t>
            </a:r>
            <a:r>
              <a:rPr lang="ru-RU" sz="2800" b="1" dirty="0" err="1" smtClean="0">
                <a:solidFill>
                  <a:schemeClr val="tx1"/>
                </a:solidFill>
              </a:rPr>
              <a:t>tumors</a:t>
            </a:r>
            <a:r>
              <a:rPr lang="ru-RU" sz="2800" b="1" dirty="0" smtClean="0">
                <a:solidFill>
                  <a:schemeClr val="tx1"/>
                </a:solidFill>
              </a:rPr>
              <a:t> </a:t>
            </a:r>
            <a:r>
              <a:rPr lang="ru-RU" sz="2800" b="1" dirty="0" err="1" smtClean="0">
                <a:solidFill>
                  <a:schemeClr val="tx1"/>
                </a:solidFill>
              </a:rPr>
              <a:t>of</a:t>
            </a:r>
            <a:r>
              <a:rPr lang="ru-RU" sz="2800" b="1" dirty="0" smtClean="0">
                <a:solidFill>
                  <a:schemeClr val="tx1"/>
                </a:solidFill>
              </a:rPr>
              <a:t> </a:t>
            </a:r>
            <a:r>
              <a:rPr lang="ru-RU" sz="2800" b="1" dirty="0" err="1" smtClean="0">
                <a:solidFill>
                  <a:schemeClr val="tx1"/>
                </a:solidFill>
              </a:rPr>
              <a:t>the</a:t>
            </a:r>
            <a:r>
              <a:rPr lang="ru-RU" sz="2800" b="1" dirty="0" smtClean="0">
                <a:solidFill>
                  <a:schemeClr val="tx1"/>
                </a:solidFill>
              </a:rPr>
              <a:t> </a:t>
            </a:r>
            <a:r>
              <a:rPr lang="ru-RU" sz="2800" b="1" dirty="0" err="1" smtClean="0">
                <a:solidFill>
                  <a:schemeClr val="tx1"/>
                </a:solidFill>
              </a:rPr>
              <a:t>thecal</a:t>
            </a:r>
            <a:r>
              <a:rPr lang="ru-RU" sz="2800" b="1" dirty="0" smtClean="0">
                <a:solidFill>
                  <a:schemeClr val="tx1"/>
                </a:solidFill>
              </a:rPr>
              <a:t> </a:t>
            </a:r>
            <a:r>
              <a:rPr lang="ru-RU" sz="2800" b="1" dirty="0" err="1" smtClean="0">
                <a:solidFill>
                  <a:schemeClr val="tx1"/>
                </a:solidFill>
              </a:rPr>
              <a:t>sac</a:t>
            </a:r>
            <a:r>
              <a:rPr lang="ru-RU" sz="2800" b="1" dirty="0" smtClean="0">
                <a:solidFill>
                  <a:schemeClr val="tx1"/>
                </a:solidFill>
              </a:rPr>
              <a:t/>
            </a:r>
            <a:br>
              <a:rPr lang="ru-RU" sz="2800" b="1" dirty="0" smtClean="0">
                <a:solidFill>
                  <a:schemeClr val="tx1"/>
                </a:solidFill>
              </a:rPr>
            </a:br>
            <a:r>
              <a:rPr lang="en-US" sz="2800" b="1" dirty="0" smtClean="0">
                <a:solidFill>
                  <a:schemeClr val="tx1"/>
                </a:solidFill>
              </a:rPr>
              <a:t>- </a:t>
            </a:r>
            <a:r>
              <a:rPr lang="ru-RU" sz="2800" b="1" dirty="0" err="1" smtClean="0">
                <a:solidFill>
                  <a:schemeClr val="tx1"/>
                </a:solidFill>
              </a:rPr>
              <a:t>Back</a:t>
            </a:r>
            <a:r>
              <a:rPr lang="ru-RU" sz="2800" b="1" dirty="0" smtClean="0">
                <a:solidFill>
                  <a:schemeClr val="tx1"/>
                </a:solidFill>
              </a:rPr>
              <a:t> </a:t>
            </a:r>
            <a:r>
              <a:rPr lang="ru-RU" sz="2800" b="1" dirty="0" err="1" smtClean="0">
                <a:solidFill>
                  <a:schemeClr val="tx1"/>
                </a:solidFill>
              </a:rPr>
              <a:t>pain</a:t>
            </a:r>
            <a:endParaRPr lang="ru-RU" sz="2800" b="1" dirty="0" smtClean="0">
              <a:solidFill>
                <a:schemeClr val="tx1"/>
              </a:solidFill>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6498" name="Picture 3" descr="Пробы Квеккенштедта   и Стукея"/>
          <p:cNvPicPr>
            <a:picLocks noChangeAspect="1" noChangeArrowheads="1"/>
          </p:cNvPicPr>
          <p:nvPr/>
        </p:nvPicPr>
        <p:blipFill>
          <a:blip r:embed="rId2"/>
          <a:srcRect/>
          <a:stretch>
            <a:fillRect/>
          </a:stretch>
        </p:blipFill>
        <p:spPr bwMode="auto">
          <a:xfrm>
            <a:off x="0" y="550863"/>
            <a:ext cx="9144000" cy="6307137"/>
          </a:xfrm>
          <a:prstGeom prst="rect">
            <a:avLst/>
          </a:prstGeom>
          <a:noFill/>
          <a:ln w="9525">
            <a:noFill/>
            <a:miter lim="800000"/>
            <a:headEnd/>
            <a:tailEnd/>
          </a:ln>
        </p:spPr>
      </p:pic>
      <p:sp>
        <p:nvSpPr>
          <p:cNvPr id="106499" name="Rectangle 4"/>
          <p:cNvSpPr>
            <a:spLocks noChangeArrowheads="1"/>
          </p:cNvSpPr>
          <p:nvPr/>
        </p:nvSpPr>
        <p:spPr bwMode="auto">
          <a:xfrm>
            <a:off x="1219200" y="6019800"/>
            <a:ext cx="6067687" cy="461665"/>
          </a:xfrm>
          <a:prstGeom prst="rect">
            <a:avLst/>
          </a:prstGeom>
          <a:noFill/>
          <a:ln w="9525">
            <a:noFill/>
            <a:miter lim="800000"/>
            <a:headEnd/>
            <a:tailEnd/>
          </a:ln>
        </p:spPr>
        <p:txBody>
          <a:bodyPr wrap="none" anchor="ctr">
            <a:spAutoFit/>
          </a:bodyPr>
          <a:lstStyle/>
          <a:p>
            <a:pPr eaLnBrk="0" hangingPunct="0"/>
            <a:r>
              <a:rPr lang="en-US" altLang="ru-RU" sz="2400" b="1" dirty="0" smtClean="0"/>
              <a:t>Probe</a:t>
            </a:r>
            <a:r>
              <a:rPr lang="ru-RU" altLang="ru-RU" sz="2400" b="1" dirty="0" smtClean="0"/>
              <a:t> </a:t>
            </a:r>
            <a:r>
              <a:rPr lang="ru-RU" altLang="ru-RU" sz="2400" b="1" dirty="0" err="1"/>
              <a:t>Kvekkenshtedt</a:t>
            </a:r>
            <a:r>
              <a:rPr lang="ru-RU" altLang="ru-RU" sz="2400" b="1" dirty="0"/>
              <a:t> (1) </a:t>
            </a:r>
            <a:r>
              <a:rPr lang="ru-RU" altLang="ru-RU" sz="2400" b="1" dirty="0" err="1"/>
              <a:t>and</a:t>
            </a:r>
            <a:r>
              <a:rPr lang="ru-RU" altLang="ru-RU" sz="2400" b="1" dirty="0"/>
              <a:t> </a:t>
            </a:r>
            <a:r>
              <a:rPr lang="ru-RU" altLang="ru-RU" sz="2400" b="1" dirty="0" err="1"/>
              <a:t>Stukey</a:t>
            </a:r>
            <a:r>
              <a:rPr lang="ru-RU" altLang="ru-RU" sz="2400" b="1" dirty="0"/>
              <a:t> (2) </a:t>
            </a:r>
          </a:p>
        </p:txBody>
      </p:sp>
      <p:sp>
        <p:nvSpPr>
          <p:cNvPr id="191490" name="Rectangle 2"/>
          <p:cNvSpPr>
            <a:spLocks noChangeArrowheads="1"/>
          </p:cNvSpPr>
          <p:nvPr/>
        </p:nvSpPr>
        <p:spPr bwMode="auto">
          <a:xfrm>
            <a:off x="914400" y="0"/>
            <a:ext cx="7543800" cy="609600"/>
          </a:xfrm>
          <a:prstGeom prst="rect">
            <a:avLst/>
          </a:prstGeom>
          <a:noFill/>
          <a:ln w="9525">
            <a:noFill/>
            <a:miter lim="800000"/>
            <a:headEnd/>
            <a:tailEnd/>
          </a:ln>
          <a:effectLst/>
        </p:spPr>
        <p:txBody>
          <a:bodyPr anchor="ctr">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ru-RU" sz="4400" b="1" i="1" dirty="0" err="1">
                <a:ln w="11430"/>
                <a:solidFill>
                  <a:srgbClr val="7030A0"/>
                </a:solidFill>
                <a:effectLst>
                  <a:outerShdw blurRad="80000" dist="40000" dir="5040000" algn="tl">
                    <a:srgbClr val="000000">
                      <a:alpha val="30000"/>
                    </a:srgbClr>
                  </a:outerShdw>
                </a:effectLst>
              </a:rPr>
              <a:t>Liquorodynamic</a:t>
            </a:r>
            <a:r>
              <a:rPr lang="ru-RU" sz="4400" b="1" i="1" dirty="0">
                <a:ln w="11430"/>
                <a:solidFill>
                  <a:srgbClr val="7030A0"/>
                </a:solidFill>
                <a:effectLst>
                  <a:outerShdw blurRad="80000" dist="40000" dir="5040000" algn="tl">
                    <a:srgbClr val="000000">
                      <a:alpha val="30000"/>
                    </a:srgbClr>
                  </a:outerShdw>
                </a:effectLst>
              </a:rPr>
              <a:t> </a:t>
            </a:r>
            <a:r>
              <a:rPr lang="en-US" sz="4400" b="1" i="1" dirty="0" smtClean="0">
                <a:ln w="11430"/>
                <a:solidFill>
                  <a:srgbClr val="7030A0"/>
                </a:solidFill>
                <a:effectLst>
                  <a:outerShdw blurRad="80000" dist="40000" dir="5040000" algn="tl">
                    <a:srgbClr val="000000">
                      <a:alpha val="30000"/>
                    </a:srgbClr>
                  </a:outerShdw>
                </a:effectLst>
              </a:rPr>
              <a:t>probe</a:t>
            </a:r>
            <a:r>
              <a:rPr lang="ru-RU" sz="4400" b="1" dirty="0" smtClean="0">
                <a:ln w="11430"/>
                <a:solidFill>
                  <a:srgbClr val="7030A0"/>
                </a:solidFill>
                <a:effectLst>
                  <a:outerShdw blurRad="80000" dist="40000" dir="5040000" algn="tl">
                    <a:srgbClr val="000000">
                      <a:alpha val="30000"/>
                    </a:srgbClr>
                  </a:outerShdw>
                </a:effectLst>
              </a:rPr>
              <a:t> </a:t>
            </a:r>
            <a:endParaRPr lang="ru-RU" sz="4400" b="1" dirty="0">
              <a:ln w="11430"/>
              <a:solidFill>
                <a:srgbClr val="7030A0"/>
              </a:solidFill>
              <a:effectLst>
                <a:outerShdw blurRad="80000" dist="40000" dir="5040000" algn="tl">
                  <a:srgbClr val="000000">
                    <a:alpha val="30000"/>
                  </a:srgbClr>
                </a:outerShdw>
              </a:effectLst>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7522" name="Picture 2"/>
          <p:cNvPicPr>
            <a:picLocks noChangeAspect="1" noChangeArrowheads="1"/>
          </p:cNvPicPr>
          <p:nvPr/>
        </p:nvPicPr>
        <p:blipFill>
          <a:blip r:embed="rId2"/>
          <a:srcRect/>
          <a:stretch>
            <a:fillRect/>
          </a:stretch>
        </p:blipFill>
        <p:spPr bwMode="auto">
          <a:xfrm>
            <a:off x="457200" y="0"/>
            <a:ext cx="81534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8546" name="Picture 2"/>
          <p:cNvPicPr>
            <a:picLocks noChangeAspect="1" noChangeArrowheads="1"/>
          </p:cNvPicPr>
          <p:nvPr/>
        </p:nvPicPr>
        <p:blipFill>
          <a:blip r:embed="rId2"/>
          <a:srcRect/>
          <a:stretch>
            <a:fillRect/>
          </a:stretch>
        </p:blipFill>
        <p:spPr bwMode="auto">
          <a:xfrm>
            <a:off x="0" y="1447800"/>
            <a:ext cx="9164638" cy="4597400"/>
          </a:xfrm>
          <a:prstGeom prst="rect">
            <a:avLst/>
          </a:prstGeom>
          <a:noFill/>
          <a:ln w="9525">
            <a:noFill/>
            <a:miter lim="800000"/>
            <a:headEnd/>
            <a:tailEnd/>
          </a:ln>
        </p:spPr>
      </p:pic>
      <p:sp>
        <p:nvSpPr>
          <p:cNvPr id="110595" name="Rectangle 3"/>
          <p:cNvSpPr>
            <a:spLocks noChangeArrowheads="1"/>
          </p:cNvSpPr>
          <p:nvPr/>
        </p:nvSpPr>
        <p:spPr bwMode="auto">
          <a:xfrm>
            <a:off x="914400" y="457200"/>
            <a:ext cx="7543800" cy="641350"/>
          </a:xfrm>
          <a:prstGeom prst="rect">
            <a:avLst/>
          </a:prstGeom>
          <a:noFill/>
          <a:ln w="9525">
            <a:noFill/>
            <a:miter lim="800000"/>
            <a:headEnd/>
            <a:tailEnd/>
          </a:ln>
          <a:effectLst/>
        </p:spPr>
        <p:txBody>
          <a:bodyPr anchor="ctr">
            <a:spAutoFit/>
          </a:bodyPr>
          <a:lstStyle/>
          <a:p>
            <a:pPr>
              <a:defRPr/>
            </a:pPr>
            <a:r>
              <a:rPr lang="en-US" sz="3600" b="1" dirty="0">
                <a:ln w="24500" cmpd="dbl">
                  <a:solidFill>
                    <a:schemeClr val="accent2">
                      <a:shade val="85000"/>
                      <a:satMod val="155000"/>
                    </a:schemeClr>
                  </a:solidFill>
                  <a:prstDash val="solid"/>
                  <a:miter lim="800000"/>
                </a:ln>
                <a:solidFill>
                  <a:srgbClr val="00B0F0"/>
                </a:solidFill>
                <a:effectLst>
                  <a:outerShdw blurRad="38100" dist="38100" dir="7020000" algn="tl">
                    <a:srgbClr val="000000">
                      <a:alpha val="35000"/>
                    </a:srgbClr>
                  </a:outerShdw>
                </a:effectLst>
              </a:rPr>
              <a:t>CSF along the cerebrospinal axis</a:t>
            </a:r>
            <a:r>
              <a:rPr lang="ru-RU" sz="1800" b="1" dirty="0">
                <a:ln w="24500" cmpd="dbl">
                  <a:solidFill>
                    <a:schemeClr val="accent2">
                      <a:shade val="85000"/>
                      <a:satMod val="155000"/>
                    </a:schemeClr>
                  </a:solidFill>
                  <a:prstDash val="solid"/>
                  <a:miter lim="800000"/>
                </a:ln>
                <a:solidFill>
                  <a:srgbClr val="00B0F0"/>
                </a:solidFill>
                <a:effectLst>
                  <a:outerShdw blurRad="38100" dist="38100" dir="7020000" algn="tl">
                    <a:srgbClr val="000000">
                      <a:alpha val="35000"/>
                    </a:srgbClr>
                  </a:outerShdw>
                </a:effectLst>
              </a:rPr>
              <a:t> </a:t>
            </a:r>
          </a:p>
        </p:txBody>
      </p:sp>
      <p:sp>
        <p:nvSpPr>
          <p:cNvPr id="4" name="Прямоугольник 3"/>
          <p:cNvSpPr/>
          <p:nvPr/>
        </p:nvSpPr>
        <p:spPr>
          <a:xfrm>
            <a:off x="457200" y="6045200"/>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reflection blurRad="6350" stA="60000" endA="900" endPos="58000" dir="5400000" sy="-100000" algn="bl" rotWithShape="0"/>
                </a:effectLst>
              </a:rPr>
              <a:t>neurohirurg.umi.ru</a:t>
            </a:r>
            <a:endParaRPr lang="ru-RU" sz="2800" dirty="0">
              <a:effectLst>
                <a:outerShdw blurRad="38100" dist="38100" dir="2700000" algn="tl">
                  <a:srgbClr val="C0C0C0"/>
                </a:outerShdw>
                <a:reflection blurRad="6350" stA="60000" endA="900" endPos="58000" dir="5400000" sy="-100000" algn="bl" rotWithShape="0"/>
              </a:effectLst>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9570" name="Picture 4"/>
          <p:cNvPicPr>
            <a:picLocks noChangeAspect="1" noChangeArrowheads="1"/>
          </p:cNvPicPr>
          <p:nvPr/>
        </p:nvPicPr>
        <p:blipFill>
          <a:blip r:embed="rId2"/>
          <a:srcRect/>
          <a:stretch>
            <a:fillRect/>
          </a:stretch>
        </p:blipFill>
        <p:spPr bwMode="auto">
          <a:xfrm>
            <a:off x="0" y="198438"/>
            <a:ext cx="7696200" cy="6659562"/>
          </a:xfrm>
          <a:prstGeom prst="rect">
            <a:avLst/>
          </a:prstGeom>
          <a:noFill/>
          <a:ln w="9525">
            <a:noFill/>
            <a:miter lim="800000"/>
            <a:headEnd/>
            <a:tailEnd/>
          </a:ln>
        </p:spPr>
      </p:pic>
      <p:pic>
        <p:nvPicPr>
          <p:cNvPr id="109571" name="Picture 5"/>
          <p:cNvPicPr>
            <a:picLocks noChangeAspect="1" noChangeArrowheads="1"/>
          </p:cNvPicPr>
          <p:nvPr/>
        </p:nvPicPr>
        <p:blipFill>
          <a:blip r:embed="rId3"/>
          <a:srcRect/>
          <a:stretch>
            <a:fillRect/>
          </a:stretch>
        </p:blipFill>
        <p:spPr bwMode="auto">
          <a:xfrm>
            <a:off x="5257800" y="0"/>
            <a:ext cx="3886200" cy="2913063"/>
          </a:xfrm>
          <a:prstGeom prst="rect">
            <a:avLst/>
          </a:prstGeom>
          <a:noFill/>
          <a:ln w="9525">
            <a:noFill/>
            <a:miter lim="800000"/>
            <a:headEnd/>
            <a:tailEnd/>
          </a:ln>
        </p:spPr>
      </p:pic>
      <p:pic>
        <p:nvPicPr>
          <p:cNvPr id="109572" name="Picture 7"/>
          <p:cNvPicPr>
            <a:picLocks noChangeAspect="1" noChangeArrowheads="1"/>
          </p:cNvPicPr>
          <p:nvPr/>
        </p:nvPicPr>
        <p:blipFill>
          <a:blip r:embed="rId4"/>
          <a:srcRect/>
          <a:stretch>
            <a:fillRect/>
          </a:stretch>
        </p:blipFill>
        <p:spPr bwMode="auto">
          <a:xfrm>
            <a:off x="5257800" y="2895600"/>
            <a:ext cx="3886200" cy="3132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0594" name="Picture 4"/>
          <p:cNvPicPr>
            <a:picLocks noChangeAspect="1" noChangeArrowheads="1"/>
          </p:cNvPicPr>
          <p:nvPr/>
        </p:nvPicPr>
        <p:blipFill>
          <a:blip r:embed="rId2"/>
          <a:srcRect t="18195" b="28693"/>
          <a:stretch>
            <a:fillRect/>
          </a:stretch>
        </p:blipFill>
        <p:spPr bwMode="auto">
          <a:xfrm>
            <a:off x="304800" y="0"/>
            <a:ext cx="8839200" cy="3521075"/>
          </a:xfrm>
          <a:prstGeom prst="rect">
            <a:avLst/>
          </a:prstGeom>
          <a:noFill/>
          <a:ln w="9525">
            <a:noFill/>
            <a:miter lim="800000"/>
            <a:headEnd/>
            <a:tailEnd/>
          </a:ln>
        </p:spPr>
      </p:pic>
      <p:sp>
        <p:nvSpPr>
          <p:cNvPr id="120834" name="Rectangle 2"/>
          <p:cNvSpPr>
            <a:spLocks noGrp="1" noChangeArrowheads="1"/>
          </p:cNvSpPr>
          <p:nvPr>
            <p:ph type="title"/>
          </p:nvPr>
        </p:nvSpPr>
        <p:spPr>
          <a:xfrm>
            <a:off x="1066800" y="0"/>
            <a:ext cx="6553200" cy="762000"/>
          </a:xfrm>
        </p:spPr>
        <p:txBody>
          <a:bodyPr/>
          <a:lstStyle/>
          <a:p>
            <a:pPr>
              <a:defRPr/>
            </a:pPr>
            <a:r>
              <a:rPr lang="en-US" b="1" i="1" dirty="0" smtClean="0">
                <a:ln w="10541" cmpd="sng">
                  <a:solidFill>
                    <a:schemeClr val="accent1">
                      <a:shade val="88000"/>
                      <a:satMod val="110000"/>
                    </a:schemeClr>
                  </a:solidFill>
                  <a:prstDash val="solid"/>
                </a:ln>
                <a:solidFill>
                  <a:srgbClr val="33CC33"/>
                </a:solidFill>
              </a:rPr>
              <a:t>Cerebral angiography</a:t>
            </a:r>
            <a:r>
              <a:rPr lang="en-US" sz="4800" b="1" dirty="0" smtClean="0">
                <a:ln w="10541" cmpd="sng">
                  <a:solidFill>
                    <a:schemeClr val="accent1">
                      <a:shade val="88000"/>
                      <a:satMod val="110000"/>
                    </a:schemeClr>
                  </a:solidFill>
                  <a:prstDash val="solid"/>
                </a:ln>
                <a:solidFill>
                  <a:srgbClr val="33CC33"/>
                </a:solidFill>
              </a:rPr>
              <a:t> </a:t>
            </a:r>
            <a:endParaRPr lang="ru-RU" sz="4800" b="1" dirty="0" smtClean="0">
              <a:ln w="10541" cmpd="sng">
                <a:solidFill>
                  <a:schemeClr val="accent1">
                    <a:shade val="88000"/>
                    <a:satMod val="110000"/>
                  </a:schemeClr>
                </a:solidFill>
                <a:prstDash val="solid"/>
              </a:ln>
              <a:solidFill>
                <a:srgbClr val="33CC33"/>
              </a:solidFill>
            </a:endParaRPr>
          </a:p>
        </p:txBody>
      </p:sp>
      <p:sp>
        <p:nvSpPr>
          <p:cNvPr id="120835" name="Rectangle 3"/>
          <p:cNvSpPr>
            <a:spLocks noGrp="1" noChangeArrowheads="1"/>
          </p:cNvSpPr>
          <p:nvPr>
            <p:ph type="body" idx="1"/>
          </p:nvPr>
        </p:nvSpPr>
        <p:spPr>
          <a:xfrm>
            <a:off x="0" y="3276600"/>
            <a:ext cx="9144000" cy="3581400"/>
          </a:xfrm>
        </p:spPr>
        <p:txBody>
          <a:bodyPr/>
          <a:lstStyle/>
          <a:p>
            <a:pPr>
              <a:buFontTx/>
              <a:buNone/>
              <a:defRPr/>
            </a:pPr>
            <a:r>
              <a:rPr lang="ru-RU" dirty="0" smtClean="0"/>
              <a:t>  </a:t>
            </a:r>
            <a:r>
              <a:rPr lang="en-US" u="sng" dirty="0" smtClean="0">
                <a:solidFill>
                  <a:srgbClr val="FF0000"/>
                </a:solidFill>
                <a:effectLst>
                  <a:outerShdw blurRad="38100" dist="38100" dir="2700000" algn="tl">
                    <a:srgbClr val="C0C0C0"/>
                  </a:outerShdw>
                </a:effectLst>
              </a:rPr>
              <a:t>The major indications for angiography are:</a:t>
            </a:r>
          </a:p>
          <a:p>
            <a:pPr>
              <a:defRPr/>
            </a:pPr>
            <a:r>
              <a:rPr lang="en-US" sz="2800" dirty="0" smtClean="0">
                <a:solidFill>
                  <a:srgbClr val="0000FF"/>
                </a:solidFill>
                <a:effectLst>
                  <a:outerShdw blurRad="38100" dist="38100" dir="2700000" algn="tl">
                    <a:srgbClr val="C0C0C0"/>
                  </a:outerShdw>
                </a:effectLst>
              </a:rPr>
              <a:t>investigation of cerebral </a:t>
            </a:r>
            <a:r>
              <a:rPr lang="en-US" sz="2800" dirty="0" err="1" smtClean="0">
                <a:solidFill>
                  <a:srgbClr val="0000FF"/>
                </a:solidFill>
                <a:effectLst>
                  <a:outerShdw blurRad="38100" dist="38100" dir="2700000" algn="tl">
                    <a:srgbClr val="C0C0C0"/>
                  </a:outerShdw>
                </a:effectLst>
              </a:rPr>
              <a:t>ischaemia</a:t>
            </a:r>
            <a:r>
              <a:rPr lang="en-US" sz="2800" dirty="0" smtClean="0">
                <a:solidFill>
                  <a:srgbClr val="0000FF"/>
                </a:solidFill>
                <a:effectLst>
                  <a:outerShdw blurRad="38100" dist="38100" dir="2700000" algn="tl">
                    <a:srgbClr val="C0C0C0"/>
                  </a:outerShdw>
                </a:effectLst>
              </a:rPr>
              <a:t> due to carotid artery disease and intracranial </a:t>
            </a:r>
            <a:r>
              <a:rPr lang="en-US" sz="2800" dirty="0" err="1" smtClean="0">
                <a:solidFill>
                  <a:srgbClr val="0000FF"/>
                </a:solidFill>
                <a:effectLst>
                  <a:outerShdw blurRad="38100" dist="38100" dir="2700000" algn="tl">
                    <a:srgbClr val="C0C0C0"/>
                  </a:outerShdw>
                </a:effectLst>
              </a:rPr>
              <a:t>atheroma</a:t>
            </a:r>
            <a:endParaRPr lang="en-US" sz="2800" dirty="0" smtClean="0">
              <a:solidFill>
                <a:srgbClr val="0000FF"/>
              </a:solidFill>
              <a:effectLst>
                <a:outerShdw blurRad="38100" dist="38100" dir="2700000" algn="tl">
                  <a:srgbClr val="C0C0C0"/>
                </a:outerShdw>
              </a:effectLst>
            </a:endParaRPr>
          </a:p>
          <a:p>
            <a:pPr>
              <a:defRPr/>
            </a:pPr>
            <a:r>
              <a:rPr lang="en-US" sz="2800" dirty="0" smtClean="0">
                <a:solidFill>
                  <a:srgbClr val="0000FF"/>
                </a:solidFill>
                <a:effectLst>
                  <a:outerShdw blurRad="38100" dist="38100" dir="2700000" algn="tl">
                    <a:srgbClr val="C0C0C0"/>
                  </a:outerShdw>
                </a:effectLst>
              </a:rPr>
              <a:t>investigation of subarachnoid </a:t>
            </a:r>
            <a:r>
              <a:rPr lang="en-US" sz="2800" dirty="0" err="1" smtClean="0">
                <a:solidFill>
                  <a:srgbClr val="0000FF"/>
                </a:solidFill>
                <a:effectLst>
                  <a:outerShdw blurRad="38100" dist="38100" dir="2700000" algn="tl">
                    <a:srgbClr val="C0C0C0"/>
                  </a:outerShdw>
                </a:effectLst>
              </a:rPr>
              <a:t>haemorrhage</a:t>
            </a:r>
            <a:r>
              <a:rPr lang="en-US" sz="2800" dirty="0" smtClean="0">
                <a:solidFill>
                  <a:srgbClr val="0000FF"/>
                </a:solidFill>
                <a:effectLst>
                  <a:outerShdw blurRad="38100" dist="38100" dir="2700000" algn="tl">
                    <a:srgbClr val="C0C0C0"/>
                  </a:outerShdw>
                </a:effectLst>
              </a:rPr>
              <a:t>, e.g. cerebral aneurysm, </a:t>
            </a:r>
            <a:r>
              <a:rPr lang="en-US" sz="2800" dirty="0" err="1" smtClean="0">
                <a:solidFill>
                  <a:srgbClr val="0000FF"/>
                </a:solidFill>
                <a:effectLst>
                  <a:outerShdw blurRad="38100" dist="38100" dir="2700000" algn="tl">
                    <a:srgbClr val="C0C0C0"/>
                  </a:outerShdw>
                </a:effectLst>
              </a:rPr>
              <a:t>arteriovenous</a:t>
            </a:r>
            <a:r>
              <a:rPr lang="en-US" sz="2800" dirty="0" smtClean="0">
                <a:solidFill>
                  <a:srgbClr val="0000FF"/>
                </a:solidFill>
                <a:effectLst>
                  <a:outerShdw blurRad="38100" dist="38100" dir="2700000" algn="tl">
                    <a:srgbClr val="C0C0C0"/>
                  </a:outerShdw>
                </a:effectLst>
              </a:rPr>
              <a:t> malformation</a:t>
            </a:r>
          </a:p>
          <a:p>
            <a:pPr>
              <a:defRPr/>
            </a:pPr>
            <a:r>
              <a:rPr lang="en-US" sz="2800" dirty="0" smtClean="0">
                <a:solidFill>
                  <a:srgbClr val="0000FF"/>
                </a:solidFill>
                <a:effectLst>
                  <a:outerShdw blurRad="38100" dist="38100" dir="2700000" algn="tl">
                    <a:srgbClr val="C0C0C0"/>
                  </a:outerShdw>
                </a:effectLst>
              </a:rPr>
              <a:t>investigation of venous sinus thrombosis</a:t>
            </a:r>
          </a:p>
          <a:p>
            <a:pPr>
              <a:defRPr/>
            </a:pPr>
            <a:r>
              <a:rPr lang="en-US" sz="2800" dirty="0" smtClean="0">
                <a:solidFill>
                  <a:srgbClr val="0000FF"/>
                </a:solidFill>
                <a:effectLst>
                  <a:outerShdw blurRad="38100" dist="38100" dir="2700000" algn="tl">
                    <a:srgbClr val="C0C0C0"/>
                  </a:outerShdw>
                </a:effectLst>
              </a:rPr>
              <a:t>preoperative </a:t>
            </a:r>
            <a:r>
              <a:rPr lang="en-US" sz="2800" dirty="0" err="1" smtClean="0">
                <a:solidFill>
                  <a:srgbClr val="0000FF"/>
                </a:solidFill>
                <a:effectLst>
                  <a:outerShdw blurRad="38100" dist="38100" dir="2700000" algn="tl">
                    <a:srgbClr val="C0C0C0"/>
                  </a:outerShdw>
                </a:effectLst>
              </a:rPr>
              <a:t>embolization</a:t>
            </a:r>
            <a:r>
              <a:rPr lang="en-US" sz="2800" dirty="0" smtClean="0">
                <a:solidFill>
                  <a:srgbClr val="0000FF"/>
                </a:solidFill>
                <a:effectLst>
                  <a:outerShdw blurRad="38100" dist="38100" dir="2700000" algn="tl">
                    <a:srgbClr val="C0C0C0"/>
                  </a:outerShdw>
                </a:effectLst>
              </a:rPr>
              <a:t> of </a:t>
            </a:r>
            <a:r>
              <a:rPr lang="en-US" sz="2800" dirty="0" err="1" smtClean="0">
                <a:solidFill>
                  <a:srgbClr val="0000FF"/>
                </a:solidFill>
                <a:effectLst>
                  <a:outerShdw blurRad="38100" dist="38100" dir="2700000" algn="tl">
                    <a:srgbClr val="C0C0C0"/>
                  </a:outerShdw>
                </a:effectLst>
              </a:rPr>
              <a:t>meningioma</a:t>
            </a:r>
            <a:endParaRPr lang="ru-RU" sz="2800" dirty="0" smtClean="0">
              <a:solidFill>
                <a:srgbClr val="0000FF"/>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7" name="Picture 5"/>
          <p:cNvPicPr>
            <a:picLocks noChangeAspect="1" noChangeArrowheads="1"/>
          </p:cNvPicPr>
          <p:nvPr/>
        </p:nvPicPr>
        <p:blipFill>
          <a:blip r:embed="rId2"/>
          <a:srcRect/>
          <a:stretch>
            <a:fillRect/>
          </a:stretch>
        </p:blipFill>
        <p:spPr bwMode="auto">
          <a:xfrm>
            <a:off x="0" y="1143000"/>
            <a:ext cx="9144000" cy="5553075"/>
          </a:xfrm>
          <a:prstGeom prst="rect">
            <a:avLst/>
          </a:prstGeom>
          <a:noFill/>
          <a:ln w="9525">
            <a:noFill/>
            <a:miter lim="800000"/>
            <a:headEnd/>
            <a:tailEnd/>
          </a:ln>
        </p:spPr>
      </p:pic>
      <p:sp>
        <p:nvSpPr>
          <p:cNvPr id="38918" name="Rectangle 6"/>
          <p:cNvSpPr>
            <a:spLocks noChangeArrowheads="1"/>
          </p:cNvSpPr>
          <p:nvPr/>
        </p:nvSpPr>
        <p:spPr bwMode="auto">
          <a:xfrm>
            <a:off x="228600" y="228600"/>
            <a:ext cx="8686800" cy="762000"/>
          </a:xfrm>
          <a:prstGeom prst="rect">
            <a:avLst/>
          </a:prstGeom>
          <a:noFill/>
          <a:ln w="9525">
            <a:noFill/>
            <a:miter lim="800000"/>
            <a:headEnd/>
            <a:tailEnd/>
          </a:ln>
          <a:effectLst/>
        </p:spPr>
        <p:txBody>
          <a:bodyPr>
            <a:spAutoFit/>
          </a:bodyPr>
          <a:lstStyle/>
          <a:p>
            <a:pPr>
              <a:defRPr/>
            </a:pPr>
            <a:r>
              <a:rPr lang="ru-RU" sz="4400" b="1" i="1">
                <a:solidFill>
                  <a:srgbClr val="FF0000"/>
                </a:solidFill>
                <a:effectLst>
                  <a:outerShdw blurRad="38100" dist="38100" dir="2700000" algn="tl">
                    <a:srgbClr val="000000"/>
                  </a:outerShdw>
                </a:effectLst>
              </a:rPr>
              <a:t>Cerebral carotid angiography</a:t>
            </a:r>
            <a:r>
              <a:rPr lang="ru-RU" sz="1800"/>
              <a:t> </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7200" y="0"/>
            <a:ext cx="8229600" cy="639763"/>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4800" b="1" i="1" dirty="0" err="1" smtClean="0">
                <a:ln w="11430"/>
                <a:solidFill>
                  <a:srgbClr val="33CC33"/>
                </a:solidFill>
                <a:effectLst>
                  <a:outerShdw blurRad="50800" dist="39000" dir="5460000" algn="tl">
                    <a:srgbClr val="000000">
                      <a:alpha val="38000"/>
                    </a:srgbClr>
                  </a:outerShdw>
                </a:effectLst>
              </a:rPr>
              <a:t>Cerebral</a:t>
            </a:r>
            <a:r>
              <a:rPr lang="ru-RU" sz="4800" b="1" i="1" dirty="0" smtClean="0">
                <a:ln w="11430"/>
                <a:solidFill>
                  <a:srgbClr val="33CC33"/>
                </a:solidFill>
                <a:effectLst>
                  <a:outerShdw blurRad="50800" dist="39000" dir="5460000" algn="tl">
                    <a:srgbClr val="000000">
                      <a:alpha val="38000"/>
                    </a:srgbClr>
                  </a:outerShdw>
                </a:effectLst>
              </a:rPr>
              <a:t> </a:t>
            </a:r>
            <a:r>
              <a:rPr lang="en-US" sz="4800" b="1" i="1" dirty="0" smtClean="0">
                <a:ln w="11430"/>
                <a:solidFill>
                  <a:srgbClr val="33CC33"/>
                </a:solidFill>
                <a:effectLst>
                  <a:outerShdw blurRad="50800" dist="39000" dir="5460000" algn="tl">
                    <a:srgbClr val="000000">
                      <a:alpha val="38000"/>
                    </a:srgbClr>
                  </a:outerShdw>
                </a:effectLst>
              </a:rPr>
              <a:t>pan</a:t>
            </a:r>
            <a:r>
              <a:rPr lang="ru-RU" sz="4800" b="1" i="1" dirty="0" err="1" smtClean="0">
                <a:ln w="11430"/>
                <a:solidFill>
                  <a:srgbClr val="33CC33"/>
                </a:solidFill>
                <a:effectLst>
                  <a:outerShdw blurRad="50800" dist="39000" dir="5460000" algn="tl">
                    <a:srgbClr val="000000">
                      <a:alpha val="38000"/>
                    </a:srgbClr>
                  </a:outerShdw>
                </a:effectLst>
              </a:rPr>
              <a:t>angiogra</a:t>
            </a:r>
            <a:r>
              <a:rPr lang="en-US" sz="4800" b="1" i="1" dirty="0" err="1" smtClean="0">
                <a:ln w="11430"/>
                <a:solidFill>
                  <a:srgbClr val="33CC33"/>
                </a:solidFill>
                <a:effectLst>
                  <a:outerShdw blurRad="50800" dist="39000" dir="5460000" algn="tl">
                    <a:srgbClr val="000000">
                      <a:alpha val="38000"/>
                    </a:srgbClr>
                  </a:outerShdw>
                </a:effectLst>
              </a:rPr>
              <a:t>phy</a:t>
            </a:r>
            <a:endParaRPr lang="ru-RU" sz="4800" b="1" i="1" dirty="0" smtClean="0">
              <a:ln w="11430"/>
              <a:solidFill>
                <a:srgbClr val="33CC33"/>
              </a:solidFill>
              <a:effectLst>
                <a:outerShdw blurRad="50800" dist="39000" dir="5460000" algn="tl">
                  <a:srgbClr val="000000">
                    <a:alpha val="38000"/>
                  </a:srgbClr>
                </a:outerShdw>
              </a:effectLst>
            </a:endParaRPr>
          </a:p>
        </p:txBody>
      </p:sp>
      <p:pic>
        <p:nvPicPr>
          <p:cNvPr id="112643" name="Picture 5"/>
          <p:cNvPicPr>
            <a:picLocks noChangeAspect="1" noChangeArrowheads="1"/>
          </p:cNvPicPr>
          <p:nvPr/>
        </p:nvPicPr>
        <p:blipFill>
          <a:blip r:embed="rId2"/>
          <a:srcRect/>
          <a:stretch>
            <a:fillRect/>
          </a:stretch>
        </p:blipFill>
        <p:spPr bwMode="auto">
          <a:xfrm>
            <a:off x="0" y="709613"/>
            <a:ext cx="9144000" cy="61483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3666" name="Picture 2" descr="ETV"/>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2708" name="Rectangle 4"/>
          <p:cNvSpPr>
            <a:spLocks noGrp="1" noChangeArrowheads="1"/>
          </p:cNvSpPr>
          <p:nvPr>
            <p:ph type="title"/>
          </p:nvPr>
        </p:nvSpPr>
        <p:spPr>
          <a:xfrm>
            <a:off x="5334000" y="228600"/>
            <a:ext cx="3810000" cy="1676400"/>
          </a:xfrm>
        </p:spPr>
        <p:txBody>
          <a:bodyPr/>
          <a:lstStyle/>
          <a:p>
            <a:pPr>
              <a:defRPr/>
            </a:pPr>
            <a:r>
              <a:rPr lang="ru-RU" b="1" i="1" dirty="0" err="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Endoscopic</a:t>
            </a:r>
            <a:r>
              <a:rPr lang="ru-RU" b="1" i="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lang="ru-RU" b="1" i="1" dirty="0" err="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surgery</a:t>
            </a:r>
            <a:r>
              <a:rPr lang="ru-RU"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p>
        </p:txBody>
      </p:sp>
      <p:sp>
        <p:nvSpPr>
          <p:cNvPr id="4" name="Прямоугольник 3"/>
          <p:cNvSpPr/>
          <p:nvPr/>
        </p:nvSpPr>
        <p:spPr>
          <a:xfrm>
            <a:off x="381000" y="5953125"/>
            <a:ext cx="3416300" cy="523875"/>
          </a:xfrm>
          <a:prstGeom prst="rect">
            <a:avLst/>
          </a:prstGeom>
        </p:spPr>
        <p:txBody>
          <a:bodyPr wrap="none">
            <a:spAutoFit/>
          </a:bodyPr>
          <a:lstStyle/>
          <a:p>
            <a:pPr>
              <a:defRPr/>
            </a:pPr>
            <a:r>
              <a:rPr lang="en-US" altLang="ru-RU" sz="2800" b="1" dirty="0">
                <a:solidFill>
                  <a:srgbClr val="0000FF"/>
                </a:solidFill>
                <a:effectLst>
                  <a:outerShdw blurRad="38100" dist="38100" dir="2700000" algn="tl">
                    <a:srgbClr val="C0C0C0"/>
                  </a:outerShdw>
                  <a:reflection blurRad="6350" stA="60000" endA="900" endPos="58000" dir="5400000" sy="-100000" algn="bl" rotWithShape="0"/>
                </a:effectLst>
              </a:rPr>
              <a:t>neurohirurg.umi.ru</a:t>
            </a:r>
            <a:endParaRPr lang="ru-RU" sz="2800" dirty="0">
              <a:effectLst>
                <a:outerShdw blurRad="38100" dist="38100" dir="2700000" algn="tl">
                  <a:srgbClr val="C0C0C0"/>
                </a:outerShdw>
                <a:reflection blurRad="6350" stA="60000" endA="900" endPos="58000" dir="5400000" sy="-100000" algn="bl" rotWithShape="0"/>
              </a:effectLst>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89" name="Picture 4" descr="5c61e39672c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14690" name="Rectangle 2"/>
          <p:cNvSpPr>
            <a:spLocks noGrp="1" noChangeArrowheads="1"/>
          </p:cNvSpPr>
          <p:nvPr>
            <p:ph type="title"/>
          </p:nvPr>
        </p:nvSpPr>
        <p:spPr>
          <a:xfrm>
            <a:off x="457200" y="2133600"/>
            <a:ext cx="8229600" cy="1143000"/>
          </a:xfrm>
        </p:spPr>
        <p:txBody>
          <a:bodyPr/>
          <a:lstStyle/>
          <a:p>
            <a:pPr eaLnBrk="1" hangingPunct="1"/>
            <a:r>
              <a:rPr lang="ru-RU" altLang="ru-RU" sz="6600" b="1" smtClean="0">
                <a:solidFill>
                  <a:srgbClr val="FF0000"/>
                </a:solidFill>
              </a:rPr>
              <a:t>THANK YOU!</a:t>
            </a:r>
            <a:r>
              <a:rPr lang="ru-RU" altLang="ru-RU" smtClean="0"/>
              <a:t>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5039</TotalTime>
  <Words>2725</Words>
  <Application>Microsoft Office PowerPoint</Application>
  <PresentationFormat>On-screen Show (4:3)</PresentationFormat>
  <Paragraphs>227</Paragraphs>
  <Slides>96</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96</vt:i4>
      </vt:variant>
    </vt:vector>
  </HeadingPairs>
  <TitlesOfParts>
    <vt:vector size="98" baseType="lpstr">
      <vt:lpstr>Оформление по умолчанию</vt:lpstr>
      <vt:lpstr>Rastrový obrázek</vt:lpstr>
      <vt:lpstr>HISTORY OF NEUROSURGERY, ANATOMY and PHISIOLOGY of NERVOUS SYSTEM, INVESTIGATION METHODS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Central and peripheral nervous system </vt:lpstr>
      <vt:lpstr>PowerPoint Presentation</vt:lpstr>
      <vt:lpstr>The circulation of the cerebrospinal fluid</vt:lpstr>
      <vt:lpstr>PowerPoint Presentation</vt:lpstr>
      <vt:lpstr>PowerPoint Presentation</vt:lpstr>
      <vt:lpstr>PowerPoint Presentation</vt:lpstr>
      <vt:lpstr>PowerPoint Presentation</vt:lpstr>
      <vt:lpstr>PowerPoint Presentation</vt:lpstr>
      <vt:lpstr>Lining of the brain (meninges)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Methods of investigation in neurosurgery </vt:lpstr>
      <vt:lpstr>PowerPoint Presentation</vt:lpstr>
      <vt:lpstr>PowerPoint Presentation</vt:lpstr>
      <vt:lpstr>PowerPoint Presentation</vt:lpstr>
      <vt:lpstr>PowerPoint Presentation</vt:lpstr>
      <vt:lpstr>Position the patient during the EEG </vt:lpstr>
      <vt:lpstr>PowerPoint Presentation</vt:lpstr>
      <vt:lpstr>PowerPoint Presentation</vt:lpstr>
      <vt:lpstr>PowerPoint Presentation</vt:lpstr>
      <vt:lpstr>PowerPoint Presentation</vt:lpstr>
      <vt:lpstr>EVOKED POTENTIALS</vt:lpstr>
      <vt:lpstr>Craniography to diagnose:  1) Ossified intracranial hematoma </vt:lpstr>
      <vt:lpstr>PowerPoint Presentation</vt:lpstr>
      <vt:lpstr>3) Foreign bodies in the cranial cavity</vt:lpstr>
      <vt:lpstr>PowerPoint Presentation</vt:lpstr>
      <vt:lpstr>Myelography </vt:lpstr>
      <vt:lpstr>PowerPoint Presentation</vt:lpstr>
      <vt:lpstr>PowerPoint Presentation</vt:lpstr>
      <vt:lpstr>Epidural hematoma </vt:lpstr>
      <vt:lpstr>4) Pnevmocephaly </vt:lpstr>
      <vt:lpstr>PowerPoint Presentation</vt:lpstr>
      <vt:lpstr>8) contusion</vt:lpstr>
      <vt:lpstr>PowerPoint Presentation</vt:lpstr>
      <vt:lpstr>PowerPoint Presentation</vt:lpstr>
      <vt:lpstr>MAGNETIC RESONANCE IMAGING</vt:lpstr>
      <vt:lpstr>NORMAL MRI</vt:lpstr>
      <vt:lpstr>MRI of the brain (intracerebral hematoma) </vt:lpstr>
      <vt:lpstr>PowerPoint Presentation</vt:lpstr>
      <vt:lpstr>MR angiography (axial view) </vt:lpstr>
      <vt:lpstr>PowerPoint Presentation</vt:lpstr>
      <vt:lpstr>3D CT Angiography</vt:lpstr>
      <vt:lpstr>PowerPoint Presentation</vt:lpstr>
      <vt:lpstr>Functional MRI of the brain (fMRI)</vt:lpstr>
      <vt:lpstr>PowerPoint Presentation</vt:lpstr>
      <vt:lpstr>CSF can be obtained by:</vt:lpstr>
      <vt:lpstr>Lumbar puncture</vt:lpstr>
      <vt:lpstr>CONTRAINDICATIONS  Absolute contraindications for lumbar puncture are the presence of infected skin over the needle entry site and the presence of unequal pressures between the supratentorial and infratentorial compartments. The latter is usually inferred from the following characteristic findings on computed tomography (CT) of the brain:  Midline shift Loss of suprachiasmatic and basilar cisterns Posterior fossa mass Loss of the superior cerebellar cistern Loss of the quadrigeminal plate cistern Relative contraindications for lumbar puncture include the following: Increased intracranial pressure (ICP) Coagulopathy Brain abscess Indications for performing brain CT scanning before lumbar puncture in patients with suspected meningitis include the following[8] :  Patients who are older than 60 years Patients who are immunocompromised Patients with known CNS lesions Patients who have had a seizure within 1 week of presentation Patients with an abnormal level of consciousness Patients with focal findings on neurologic examination Patients with papilledema seen on physical examination, with clinical suspicion of an elevated ICP</vt:lpstr>
      <vt:lpstr>PowerPoint Presentation</vt:lpstr>
      <vt:lpstr>PowerPoint Presentation</vt:lpstr>
      <vt:lpstr>PowerPoint Presentation</vt:lpstr>
      <vt:lpstr>PowerPoint Presentation</vt:lpstr>
      <vt:lpstr>COMPLICATIONS — LP is a relatively safe procedure, but minor and major complications can occur even when standard infection control measures and good technique are used. These complications include: - Cerebral herniation - Post-LP headache - Infection - Bleeding - Minor neurologic symptoms such as radicular pain or numbness - Late onset of epidermoid tumors of the thecal sac - Back pain</vt:lpstr>
      <vt:lpstr>PowerPoint Presentation</vt:lpstr>
      <vt:lpstr>PowerPoint Presentation</vt:lpstr>
      <vt:lpstr>PowerPoint Presentation</vt:lpstr>
      <vt:lpstr>PowerPoint Presentation</vt:lpstr>
      <vt:lpstr>Cerebral angiography </vt:lpstr>
      <vt:lpstr>PowerPoint Presentation</vt:lpstr>
      <vt:lpstr>Cerebral panangiography</vt:lpstr>
      <vt:lpstr>Endoscopic surgery </vt:lpstr>
      <vt:lpstr>THANK YOU!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Windows User</cp:lastModifiedBy>
  <cp:revision>151</cp:revision>
  <cp:lastPrinted>1601-01-01T00:00:00Z</cp:lastPrinted>
  <dcterms:created xsi:type="dcterms:W3CDTF">1601-01-01T00:00:00Z</dcterms:created>
  <dcterms:modified xsi:type="dcterms:W3CDTF">2020-06-17T10:00:18Z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