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61" r:id="rId5"/>
    <p:sldId id="263" r:id="rId6"/>
    <p:sldId id="264" r:id="rId7"/>
    <p:sldId id="262" r:id="rId8"/>
    <p:sldId id="265" r:id="rId9"/>
    <p:sldId id="266" r:id="rId10"/>
    <p:sldId id="267" r:id="rId11"/>
    <p:sldId id="268" r:id="rId12"/>
    <p:sldId id="270" r:id="rId13"/>
    <p:sldId id="269" r:id="rId14"/>
    <p:sldId id="271" r:id="rId15"/>
    <p:sldId id="274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60" r:id="rId2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3E7"/>
    <a:srgbClr val="FF4370"/>
    <a:srgbClr val="FE9202"/>
    <a:srgbClr val="5EEC3C"/>
    <a:srgbClr val="FFDC47"/>
    <a:srgbClr val="CCCC00"/>
    <a:srgbClr val="FFCC66"/>
    <a:srgbClr val="007033"/>
    <a:srgbClr val="990099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6" y="-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0AE933-56B1-46B7-B25E-94DC509CD2B5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D3178-3AD1-4152-B9C6-A2AC36412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27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158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8965" y="1197195"/>
            <a:ext cx="8246070" cy="137434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2562768"/>
            <a:ext cx="8246070" cy="1068935"/>
          </a:xfrm>
        </p:spPr>
        <p:txBody>
          <a:bodyPr>
            <a:normAutofit/>
          </a:bodyPr>
          <a:lstStyle>
            <a:lvl1pPr marL="0" indent="0" algn="r">
              <a:buNone/>
              <a:defRPr sz="2800" b="0" i="0">
                <a:solidFill>
                  <a:srgbClr val="FF437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</a:p>
          <a:p>
            <a:r>
              <a:rPr lang="en-US" dirty="0"/>
              <a:t>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="" xmlns:a16="http://schemas.microsoft.com/office/drawing/2014/main" id="{95577DE8-A756-466B-939A-D076A1144D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18306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281175"/>
            <a:ext cx="8246070" cy="6108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FF437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1197405"/>
            <a:ext cx="8246070" cy="3512210"/>
          </a:xfrm>
        </p:spPr>
        <p:txBody>
          <a:bodyPr/>
          <a:lstStyle>
            <a:lvl1pPr algn="l">
              <a:defRPr sz="2800">
                <a:solidFill>
                  <a:schemeClr val="tx1"/>
                </a:solidFill>
              </a:defRPr>
            </a:lvl1pPr>
            <a:lvl2pPr algn="l">
              <a:defRPr>
                <a:solidFill>
                  <a:schemeClr val="tx1"/>
                </a:solidFill>
              </a:defRPr>
            </a:lvl2pPr>
            <a:lvl3pPr algn="l">
              <a:defRPr>
                <a:solidFill>
                  <a:schemeClr val="tx1"/>
                </a:solidFill>
              </a:defRPr>
            </a:lvl3pPr>
            <a:lvl4pPr algn="l">
              <a:defRPr>
                <a:solidFill>
                  <a:schemeClr val="tx1"/>
                </a:solidFill>
              </a:defRPr>
            </a:lvl4pPr>
            <a:lvl5pPr algn="l"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6835" y="433880"/>
            <a:ext cx="6260905" cy="572644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437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6835" y="1197406"/>
            <a:ext cx="6260905" cy="3358356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281175"/>
            <a:ext cx="8246071" cy="610820"/>
          </a:xfrm>
        </p:spPr>
        <p:txBody>
          <a:bodyPr>
            <a:normAutofit/>
          </a:bodyPr>
          <a:lstStyle>
            <a:lvl1pPr algn="r">
              <a:defRPr sz="3600" baseline="0">
                <a:solidFill>
                  <a:srgbClr val="FF437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1502815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FF437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113635"/>
            <a:ext cx="4040188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1502815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FF437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113635"/>
            <a:ext cx="4041775" cy="2137871"/>
          </a:xfrm>
        </p:spPr>
        <p:txBody>
          <a:bodyPr/>
          <a:lstStyle>
            <a:lvl1pPr algn="ctr">
              <a:defRPr sz="2400">
                <a:solidFill>
                  <a:schemeClr val="tx1"/>
                </a:solidFill>
              </a:defRPr>
            </a:lvl1pPr>
            <a:lvl2pPr algn="ctr">
              <a:defRPr sz="2000">
                <a:solidFill>
                  <a:schemeClr val="tx1"/>
                </a:solidFill>
              </a:defRPr>
            </a:lvl2pPr>
            <a:lvl3pPr algn="ctr">
              <a:defRPr sz="1800">
                <a:solidFill>
                  <a:schemeClr val="tx1"/>
                </a:solidFill>
              </a:defRPr>
            </a:lvl3pPr>
            <a:lvl4pPr algn="ctr">
              <a:defRPr sz="1600">
                <a:solidFill>
                  <a:schemeClr val="tx1"/>
                </a:solidFill>
              </a:defRPr>
            </a:lvl4pPr>
            <a:lvl5pPr algn="ctr"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itosis" TargetMode="External"/><Relationship Id="rId2" Type="http://schemas.openxmlformats.org/officeDocument/2006/relationships/hyperlink" Target="http://en.wikipedia.org/wiki/Atypi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hyperlink" Target="http://en.wikipedia.org/wiki/Necrosis" TargetMode="External"/><Relationship Id="rId4" Type="http://schemas.openxmlformats.org/officeDocument/2006/relationships/hyperlink" Target="http://en.wikipedia.org/wiki/Cell_growth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Neurooncology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Crash course</a:t>
            </a:r>
            <a:endParaRPr lang="en-US" dirty="0"/>
          </a:p>
        </p:txBody>
      </p:sp>
      <p:pic>
        <p:nvPicPr>
          <p:cNvPr id="4" name="Picture 10" descr="Gerb ХНМУ без надпис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84215" y="-1"/>
            <a:ext cx="1059785" cy="105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OF THE MENINGES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0" y="1197405"/>
            <a:ext cx="3220364" cy="479822"/>
          </a:xfrm>
        </p:spPr>
        <p:txBody>
          <a:bodyPr>
            <a:normAutofit/>
          </a:bodyPr>
          <a:lstStyle/>
          <a:p>
            <a:r>
              <a:rPr lang="en-US" dirty="0" err="1"/>
              <a:t>M</a:t>
            </a:r>
            <a:r>
              <a:rPr lang="en-US" dirty="0" err="1" smtClean="0"/>
              <a:t>eningothelial</a:t>
            </a:r>
            <a:r>
              <a:rPr lang="en-US" dirty="0" smtClean="0"/>
              <a:t> </a:t>
            </a:r>
            <a:r>
              <a:rPr lang="en-US" dirty="0"/>
              <a:t>cells 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43555" y="1655520"/>
            <a:ext cx="3054099" cy="3054099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cellular components of the meninges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enveloping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brain.</a:t>
            </a:r>
          </a:p>
          <a:p>
            <a:pPr algn="l"/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learance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waste products from the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CSF</a:t>
            </a:r>
          </a:p>
          <a:p>
            <a:pPr algn="l"/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nvolved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immunological processes in the brain by secretion of pro-inflammatory cytokines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idx="1"/>
          </p:nvPr>
        </p:nvSpPr>
        <p:spPr>
          <a:xfrm>
            <a:off x="5182820" y="1350110"/>
            <a:ext cx="3220364" cy="479822"/>
          </a:xfrm>
        </p:spPr>
        <p:txBody>
          <a:bodyPr>
            <a:normAutofit/>
          </a:bodyPr>
          <a:lstStyle/>
          <a:p>
            <a:r>
              <a:rPr lang="en-US" dirty="0" smtClean="0"/>
              <a:t>Meningioma 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3197655" y="1960930"/>
            <a:ext cx="1832460" cy="198516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525" y="1808225"/>
            <a:ext cx="2730743" cy="257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81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015" y="3487980"/>
            <a:ext cx="3864365" cy="1473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OF THE MENINGES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044950" y="2419045"/>
            <a:ext cx="2595985" cy="1221640"/>
          </a:xfrm>
        </p:spPr>
        <p:txBody>
          <a:bodyPr>
            <a:normAutofit fontScale="92500"/>
          </a:bodyPr>
          <a:lstStyle/>
          <a:p>
            <a:r>
              <a:rPr lang="en-US" dirty="0" err="1"/>
              <a:t>Mesenchymal</a:t>
            </a:r>
            <a:r>
              <a:rPr lang="en-US" dirty="0"/>
              <a:t>, non-</a:t>
            </a:r>
            <a:r>
              <a:rPr lang="en-US" dirty="0" err="1"/>
              <a:t>meningothelial</a:t>
            </a:r>
            <a:r>
              <a:rPr lang="en-US" dirty="0"/>
              <a:t> tumors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43555" y="1655520"/>
            <a:ext cx="3054099" cy="3206805"/>
          </a:xfrm>
        </p:spPr>
        <p:txBody>
          <a:bodyPr>
            <a:normAutofit fontScale="92500"/>
          </a:bodyPr>
          <a:lstStyle/>
          <a:p>
            <a:pPr algn="l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lipoma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angiolipoma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hiberneuroma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liposarcoma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(intracranial) 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solitary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fibrous tumor 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fibrosarcoma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malignant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fibrous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histiocytoma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leiomyoma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793640" y="1417588"/>
            <a:ext cx="290139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eiomyosarcoma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rhabdomyoma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rhabdomyosarcoma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chondroma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chondrosarcoma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steoma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osteosarcoma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osteochondroma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hemangioma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pithelioid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hemangioendothelioma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1823310" y="10447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hemangiopericytoma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anaplastic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hemangiopericytoma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angiosarcoma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Kaposi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sarcoma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Ewing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sarcoma – PNET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94546" y="4598578"/>
            <a:ext cx="254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*and there even more…..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0412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3E7"/>
                </a:solidFill>
              </a:rPr>
              <a:t>Even more tumors to keep in mind…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0" y="1197405"/>
            <a:ext cx="3350360" cy="61082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LYMPHOMAS AND HEMATOPOIETIC NEOPLASMS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43555" y="1960930"/>
            <a:ext cx="3054099" cy="2443280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Malignant lymphoma (primary CNS lymphoma) 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Plasmacytoma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Granulocytic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sarcoma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idx="1"/>
          </p:nvPr>
        </p:nvSpPr>
        <p:spPr>
          <a:xfrm>
            <a:off x="5182820" y="1197405"/>
            <a:ext cx="3220364" cy="479822"/>
          </a:xfrm>
        </p:spPr>
        <p:txBody>
          <a:bodyPr>
            <a:normAutofit/>
          </a:bodyPr>
          <a:lstStyle/>
          <a:p>
            <a:r>
              <a:rPr lang="en-US" dirty="0"/>
              <a:t>GERM CELL TUMORS</a:t>
            </a:r>
          </a:p>
        </p:txBody>
      </p:sp>
      <p:sp>
        <p:nvSpPr>
          <p:cNvPr id="2" name="Rectangle 1"/>
          <p:cNvSpPr/>
          <p:nvPr/>
        </p:nvSpPr>
        <p:spPr>
          <a:xfrm>
            <a:off x="4724705" y="1655520"/>
            <a:ext cx="381762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Germinoma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Embryonal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carcinoma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Endodermal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sinus tumor (EST) (yolk sac tumor)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Choriocarcinoma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Teratoma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(from all 3 germ-cell layers)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Mixed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germ cell tumors</a:t>
            </a:r>
          </a:p>
        </p:txBody>
      </p:sp>
    </p:spTree>
    <p:extLst>
      <p:ext uri="{BB962C8B-B14F-4D97-AF65-F5344CB8AC3E}">
        <p14:creationId xmlns:p14="http://schemas.microsoft.com/office/powerpoint/2010/main" val="29695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050" y="1960930"/>
            <a:ext cx="2016063" cy="2008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705" y="586585"/>
            <a:ext cx="24098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last(but not least(and really, </a:t>
            </a:r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last)):</a:t>
            </a:r>
            <a:b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OF THE SELLAR REGION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59785" y="1502815"/>
            <a:ext cx="452768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Craniopharyngioma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Adenohypophyseal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cells pituitary adenoma</a:t>
            </a:r>
          </a:p>
          <a:p>
            <a:pPr marL="342900" indent="-342900">
              <a:buFont typeface="+mj-lt"/>
              <a:buAutoNum type="arabicPeriod"/>
            </a:pP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Neurohypophysis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infundibulum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(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granular cell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tumor)</a:t>
            </a:r>
          </a:p>
          <a:p>
            <a:endParaRPr lang="en-US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410" y="3487980"/>
            <a:ext cx="3053678" cy="15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739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050" y="1960930"/>
            <a:ext cx="2016063" cy="2008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705" y="586585"/>
            <a:ext cx="2409825" cy="190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last(but not least(and really, </a:t>
            </a:r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last)):</a:t>
            </a:r>
            <a:b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OF THE SELLAR REGION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6261" y="1197405"/>
            <a:ext cx="427573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FLAT PEG</a:t>
            </a:r>
            <a:r>
              <a:rPr lang="en-US" sz="2400" dirty="0"/>
              <a:t>: </a:t>
            </a:r>
            <a:r>
              <a:rPr lang="en-US" sz="2400" b="1" dirty="0"/>
              <a:t>F</a:t>
            </a:r>
            <a:r>
              <a:rPr lang="en-US" sz="2400" dirty="0"/>
              <a:t>SH (Follicle Stimulating Hormone), </a:t>
            </a:r>
            <a:r>
              <a:rPr lang="en-US" sz="2400" b="1" dirty="0"/>
              <a:t>L</a:t>
            </a:r>
            <a:r>
              <a:rPr lang="en-US" sz="2400" dirty="0"/>
              <a:t>H (</a:t>
            </a:r>
            <a:r>
              <a:rPr lang="en-US" sz="2400" dirty="0" err="1"/>
              <a:t>Leutinizing</a:t>
            </a:r>
            <a:r>
              <a:rPr lang="en-US" sz="2400" dirty="0"/>
              <a:t> Hormone), </a:t>
            </a:r>
            <a:r>
              <a:rPr lang="en-US" sz="2400" b="1" dirty="0"/>
              <a:t>A</a:t>
            </a:r>
            <a:r>
              <a:rPr lang="en-US" sz="2400" dirty="0"/>
              <a:t>CTH (Adrenocorticotropic Hormone), </a:t>
            </a:r>
            <a:r>
              <a:rPr lang="en-US" sz="2400" b="1" dirty="0"/>
              <a:t>T</a:t>
            </a:r>
            <a:r>
              <a:rPr lang="en-US" sz="2400" dirty="0"/>
              <a:t>SH (Thyroid Stimulating Hormone</a:t>
            </a:r>
            <a:r>
              <a:rPr lang="en-US" sz="2400" dirty="0" smtClean="0"/>
              <a:t>)(also flat hormones are trophic),</a:t>
            </a:r>
            <a:r>
              <a:rPr lang="en-US" sz="2400" dirty="0"/>
              <a:t> </a:t>
            </a:r>
            <a:r>
              <a:rPr lang="en-US" sz="2400" b="1" dirty="0"/>
              <a:t>P</a:t>
            </a:r>
            <a:r>
              <a:rPr lang="en-US" sz="2400" dirty="0"/>
              <a:t>rolactin, </a:t>
            </a:r>
            <a:r>
              <a:rPr lang="en-US" sz="2400" b="1" dirty="0" err="1"/>
              <a:t>E</a:t>
            </a:r>
            <a:r>
              <a:rPr lang="en-US" sz="2400" dirty="0" err="1"/>
              <a:t>ndophins</a:t>
            </a:r>
            <a:r>
              <a:rPr lang="en-US" sz="2400" dirty="0"/>
              <a:t>, and </a:t>
            </a:r>
            <a:r>
              <a:rPr lang="en-US" sz="2400" b="1" dirty="0"/>
              <a:t>G</a:t>
            </a:r>
            <a:r>
              <a:rPr lang="en-US" sz="2400" dirty="0"/>
              <a:t>rowth </a:t>
            </a:r>
            <a:r>
              <a:rPr lang="en-US" sz="2400" dirty="0" smtClean="0"/>
              <a:t>Hormones(peg </a:t>
            </a:r>
            <a:r>
              <a:rPr lang="en-US" sz="2400" dirty="0" err="1" smtClean="0"/>
              <a:t>gormones</a:t>
            </a:r>
            <a:r>
              <a:rPr lang="en-US" sz="2400" dirty="0" smtClean="0"/>
              <a:t> are direct)</a:t>
            </a:r>
            <a:endParaRPr lang="en-US" dirty="0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410" y="3487980"/>
            <a:ext cx="3053678" cy="150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858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Almost there:</a:t>
            </a:r>
            <a:br>
              <a:rPr lang="en-US" dirty="0" smtClean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METASTASIS</a:t>
            </a:r>
            <a:endParaRPr lang="en-US" dirty="0">
              <a:solidFill>
                <a:srgbClr val="FFF3E7"/>
              </a:solidFill>
            </a:endParaRPr>
          </a:p>
        </p:txBody>
      </p:sp>
      <p:pic>
        <p:nvPicPr>
          <p:cNvPr id="7" name="Picture 6" descr="C:\Documents and Settings\Администратор\Рабочий стол\ris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0605" y="1064353"/>
            <a:ext cx="6099049" cy="39775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7709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460" y="2113635"/>
            <a:ext cx="2505138" cy="1760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687" y="2933304"/>
            <a:ext cx="2258645" cy="20497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Symptoms: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6261" y="1197405"/>
            <a:ext cx="427573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brain tumors present with: 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Progressive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neurologic deficit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(68%): usually motor weakness (45%). 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Headache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was a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presenting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symptom in 54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%. </a:t>
            </a:r>
          </a:p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●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Seizures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26%. Often focal in onset (due to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cortical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irritation in the area of the tumor), may generalize secondarily.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410" y="739290"/>
            <a:ext cx="1981200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3032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Symptoms:</a:t>
            </a:r>
            <a:br>
              <a:rPr lang="en-US" dirty="0" smtClean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eurologic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deficit</a:t>
            </a:r>
            <a:endParaRPr lang="en-US" b="1" dirty="0">
              <a:solidFill>
                <a:srgbClr val="FFF3E7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6260" y="1197404"/>
            <a:ext cx="8704185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frontal lobe: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abulia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dementia, personality changes. Often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nonlateralizing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but apraxia, hemiparesis or dysphasia (with dominant hemisphere involvement) may occur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temporal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lobe: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auditory or olfactory hallucinations,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déja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vu, memory impairment .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Contralateral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superior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quadrantanopsia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may be detected on visual field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testing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parietal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lobe: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contralateral motor or sensory impairment, homonymous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hemianopsia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Agnosias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dominant hemisphere involvement) and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apraxias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may occur; see Clinical syndromes of parietal lobe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disease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occipital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lobe: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contralateral visual field deficits, alexia (especially with corpus callosum involvement with infiltrating tumors)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posterior </a:t>
            </a:r>
            <a:r>
              <a:rPr 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fossa: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cranial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deficits, ataxia (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truncal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appendicular)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001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Symptoms:</a:t>
            </a:r>
            <a:br>
              <a:rPr lang="en-US" dirty="0" smtClean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Headache</a:t>
            </a:r>
            <a:endParaRPr lang="en-US" b="1" dirty="0">
              <a:solidFill>
                <a:srgbClr val="FFF3E7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96260" y="1197404"/>
            <a:ext cx="565008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increased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intracranial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pressure (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ICP)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invasion or compression of pain sensitive structures: </a:t>
            </a:r>
          </a:p>
          <a:p>
            <a:pPr lvl="1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dura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(b) blood vessels (c)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periosteum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secondary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difficulty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vision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extreme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hypertension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resulting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increased ICP (part of Cushing’s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triad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psychogenic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due to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stress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loss of functional capacity (e.g. deteriorating job performance)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0895" y="1110111"/>
            <a:ext cx="2914650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212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Symptoms:</a:t>
            </a:r>
            <a:br>
              <a:rPr lang="en-US" dirty="0" smtClean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Seizures</a:t>
            </a:r>
            <a:endParaRPr lang="en-US" b="1" dirty="0">
              <a:solidFill>
                <a:srgbClr val="FFF3E7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1670" y="2113633"/>
            <a:ext cx="76679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Look answer in “neurologic deficit/</a:t>
            </a:r>
            <a:r>
              <a:rPr lang="en-US" sz="2800" b="1" dirty="0" err="1" smtClean="0"/>
              <a:t>symptos</a:t>
            </a:r>
            <a:r>
              <a:rPr lang="en-US" sz="2800" b="1" dirty="0" smtClean="0"/>
              <a:t>” slide.</a:t>
            </a:r>
          </a:p>
          <a:p>
            <a:r>
              <a:rPr lang="en-US" sz="2800" b="1" dirty="0" smtClean="0"/>
              <a:t>Or neurology course…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485539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Malignancy grading(Benign=&gt;Malignant)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</p:spPr>
        <p:txBody>
          <a:bodyPr>
            <a:normAutofit fontScale="55000" lnSpcReduction="20000"/>
          </a:bodyPr>
          <a:lstStyle/>
          <a:p>
            <a:pPr marL="0" indent="0" algn="ctr" eaLnBrk="0" hangingPunct="0">
              <a:buNone/>
            </a:pPr>
            <a:r>
              <a:rPr lang="en-US" altLang="ru-RU" sz="3200" b="1" dirty="0" smtClean="0">
                <a:solidFill>
                  <a:srgbClr val="FF0000"/>
                </a:solidFill>
              </a:rPr>
              <a:t>WHO(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St Anne-Mayo</a:t>
            </a:r>
            <a:r>
              <a:rPr lang="en-US" altLang="ru-RU" sz="3200" b="1" dirty="0" smtClean="0">
                <a:solidFill>
                  <a:srgbClr val="FF0000"/>
                </a:solidFill>
              </a:rPr>
              <a:t> based) tumor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3200" b="1" dirty="0">
                <a:solidFill>
                  <a:srgbClr val="FF0000"/>
                </a:solidFill>
              </a:rPr>
              <a:t>grading</a:t>
            </a:r>
          </a:p>
          <a:p>
            <a:pPr eaLnBrk="0" hangingPunct="0"/>
            <a:r>
              <a:rPr lang="ru-RU" altLang="ru-RU" dirty="0"/>
              <a:t>The St Anne-Mayo grading system also is used to grade astrocytomas; however, this system uses four morphologic criteria to assign a grade:</a:t>
            </a:r>
          </a:p>
          <a:p>
            <a:pPr lvl="1" eaLnBrk="0" hangingPunct="0"/>
            <a:r>
              <a:rPr lang="ru-RU" altLang="ru-RU" dirty="0"/>
              <a:t>a) </a:t>
            </a:r>
            <a:r>
              <a:rPr lang="ru-RU" altLang="ru-RU" i="1" dirty="0"/>
              <a:t>nuclear</a:t>
            </a:r>
            <a:r>
              <a:rPr lang="ru-RU" altLang="ru-RU" dirty="0"/>
              <a:t> </a:t>
            </a:r>
            <a:r>
              <a:rPr lang="ru-RU" altLang="ru-RU" i="1" dirty="0">
                <a:solidFill>
                  <a:srgbClr val="C00000"/>
                </a:solidFill>
                <a:hlinkClick r:id="rId2" tooltip="Atypia"/>
              </a:rPr>
              <a:t>atypia</a:t>
            </a:r>
            <a:r>
              <a:rPr lang="ru-RU" altLang="ru-RU" dirty="0"/>
              <a:t>,</a:t>
            </a:r>
            <a:br>
              <a:rPr lang="ru-RU" altLang="ru-RU" dirty="0"/>
            </a:br>
            <a:r>
              <a:rPr lang="ru-RU" altLang="ru-RU" dirty="0"/>
              <a:t>b) </a:t>
            </a:r>
            <a:r>
              <a:rPr lang="ru-RU" altLang="ru-RU" i="1" dirty="0">
                <a:hlinkClick r:id="rId3" tooltip="Mitosis"/>
              </a:rPr>
              <a:t>mitosis</a:t>
            </a:r>
            <a:r>
              <a:rPr lang="ru-RU" altLang="ru-RU" dirty="0"/>
              <a:t>,</a:t>
            </a:r>
            <a:br>
              <a:rPr lang="ru-RU" altLang="ru-RU" dirty="0"/>
            </a:br>
            <a:r>
              <a:rPr lang="ru-RU" altLang="ru-RU" dirty="0"/>
              <a:t>c) </a:t>
            </a:r>
            <a:r>
              <a:rPr lang="ru-RU" altLang="ru-RU" i="1" dirty="0"/>
              <a:t>endothelial </a:t>
            </a:r>
            <a:r>
              <a:rPr lang="ru-RU" altLang="ru-RU" i="1" dirty="0">
                <a:hlinkClick r:id="rId4" tooltip="Cell growth"/>
              </a:rPr>
              <a:t>proliferation</a:t>
            </a:r>
            <a:r>
              <a:rPr lang="ru-RU" altLang="ru-RU" dirty="0"/>
              <a:t>-'piled-up' endothelial cells. NOT hypervascularity</a:t>
            </a:r>
          </a:p>
          <a:p>
            <a:pPr lvl="1" eaLnBrk="0" hangingPunct="0"/>
            <a:r>
              <a:rPr lang="ru-RU" altLang="ru-RU" dirty="0"/>
              <a:t>d) </a:t>
            </a:r>
            <a:r>
              <a:rPr lang="ru-RU" altLang="ru-RU" i="1" dirty="0">
                <a:hlinkClick r:id="rId5" tooltip="Necrosis"/>
              </a:rPr>
              <a:t>necrosis</a:t>
            </a:r>
            <a:r>
              <a:rPr lang="ru-RU" altLang="ru-RU" dirty="0"/>
              <a:t>.</a:t>
            </a:r>
          </a:p>
          <a:p>
            <a:pPr eaLnBrk="0" hangingPunct="0"/>
            <a:r>
              <a:rPr lang="ru-RU" altLang="ru-RU" dirty="0"/>
              <a:t>The </a:t>
            </a:r>
            <a:r>
              <a:rPr lang="en-US" altLang="ru-RU" dirty="0" smtClean="0"/>
              <a:t>WHO</a:t>
            </a:r>
            <a:r>
              <a:rPr lang="ru-RU" altLang="ru-RU" dirty="0" smtClean="0"/>
              <a:t> </a:t>
            </a:r>
            <a:r>
              <a:rPr lang="ru-RU" altLang="ru-RU" dirty="0"/>
              <a:t>grade has four categories of tumors</a:t>
            </a:r>
            <a:r>
              <a:rPr lang="ru-RU" altLang="ru-RU" dirty="0" smtClean="0"/>
              <a:t>:</a:t>
            </a:r>
          </a:p>
          <a:p>
            <a:pPr lvl="1" eaLnBrk="0" hangingPunct="0"/>
            <a:r>
              <a:rPr lang="ru-RU" altLang="ru-RU" b="1" dirty="0" smtClean="0">
                <a:solidFill>
                  <a:srgbClr val="0000FF"/>
                </a:solidFill>
              </a:rPr>
              <a:t>Grade 1</a:t>
            </a:r>
            <a:r>
              <a:rPr lang="ru-RU" altLang="ru-RU" dirty="0" smtClean="0"/>
              <a:t> tumors do not meet any of the criteria</a:t>
            </a:r>
            <a:r>
              <a:rPr lang="en-US" altLang="ru-RU" dirty="0" smtClean="0"/>
              <a:t>(meningioma, adenoma)</a:t>
            </a:r>
            <a:r>
              <a:rPr lang="ru-RU" altLang="ru-RU" dirty="0" smtClean="0"/>
              <a:t>. </a:t>
            </a:r>
          </a:p>
          <a:p>
            <a:pPr lvl="1" eaLnBrk="0" hangingPunct="0"/>
            <a:r>
              <a:rPr lang="ru-RU" altLang="ru-RU" b="1" dirty="0" smtClean="0">
                <a:solidFill>
                  <a:srgbClr val="0000FF"/>
                </a:solidFill>
              </a:rPr>
              <a:t>Grade 2</a:t>
            </a:r>
            <a:r>
              <a:rPr lang="ru-RU" altLang="ru-RU" dirty="0" smtClean="0"/>
              <a:t> tumors meet one criterion, usually nuclear atypia</a:t>
            </a:r>
            <a:r>
              <a:rPr lang="en-US" altLang="ru-RU" dirty="0" smtClean="0"/>
              <a:t> (</a:t>
            </a:r>
            <a:r>
              <a:rPr lang="en-US" altLang="ru-RU" dirty="0" err="1" smtClean="0"/>
              <a:t>pilocytic</a:t>
            </a:r>
            <a:r>
              <a:rPr lang="en-US" altLang="ru-RU" dirty="0" smtClean="0"/>
              <a:t> astrocytoma(low-grade))</a:t>
            </a:r>
            <a:r>
              <a:rPr lang="ru-RU" altLang="ru-RU" dirty="0" smtClean="0"/>
              <a:t>. </a:t>
            </a:r>
          </a:p>
          <a:p>
            <a:pPr lvl="1" eaLnBrk="0" hangingPunct="0"/>
            <a:r>
              <a:rPr lang="ru-RU" altLang="ru-RU" b="1" dirty="0" smtClean="0">
                <a:solidFill>
                  <a:srgbClr val="0000FF"/>
                </a:solidFill>
              </a:rPr>
              <a:t>Grade 3</a:t>
            </a:r>
            <a:r>
              <a:rPr lang="ru-RU" altLang="ru-RU" dirty="0" smtClean="0"/>
              <a:t> tumors meet two criteria, usually nuclear atypia and mitosis</a:t>
            </a:r>
            <a:r>
              <a:rPr lang="en-US" altLang="ru-RU" dirty="0" smtClean="0"/>
              <a:t>(</a:t>
            </a:r>
            <a:r>
              <a:rPr lang="ru-RU" altLang="ru-RU" dirty="0" smtClean="0"/>
              <a:t>anaplastic astrocytomas</a:t>
            </a:r>
            <a:r>
              <a:rPr lang="en-US" altLang="ru-RU" dirty="0" smtClean="0"/>
              <a:t>)</a:t>
            </a:r>
            <a:r>
              <a:rPr lang="ru-RU" altLang="ru-RU" dirty="0" smtClean="0"/>
              <a:t>. </a:t>
            </a:r>
          </a:p>
          <a:p>
            <a:pPr lvl="1" eaLnBrk="0" hangingPunct="0"/>
            <a:r>
              <a:rPr lang="ru-RU" altLang="ru-RU" b="1" dirty="0" smtClean="0">
                <a:solidFill>
                  <a:srgbClr val="0000FF"/>
                </a:solidFill>
              </a:rPr>
              <a:t>Grade 4</a:t>
            </a:r>
            <a:r>
              <a:rPr lang="ru-RU" altLang="ru-RU" dirty="0" smtClean="0"/>
              <a:t> tumors meet three or four of the criteria</a:t>
            </a:r>
            <a:r>
              <a:rPr lang="en-US" altLang="ru-RU" dirty="0" smtClean="0"/>
              <a:t> (GBM)</a:t>
            </a:r>
            <a:endParaRPr lang="ru-RU" altLang="ru-RU" sz="3600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8" name="Picture 4" descr="https://www.patientnavigatortraining.org/chronic_disease/images/cancer_cells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130" y="3793390"/>
            <a:ext cx="4448175" cy="89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829161" y="1084690"/>
            <a:ext cx="1520160" cy="466276"/>
          </a:xfrm>
        </p:spPr>
        <p:txBody>
          <a:bodyPr anchor="ctr"/>
          <a:lstStyle/>
          <a:p>
            <a:r>
              <a:rPr lang="en-US" dirty="0" smtClean="0"/>
              <a:t>Surgery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2892244" y="2113635"/>
            <a:ext cx="2901396" cy="2137871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/>
              <a:t>Gamma-knife (first 1968)</a:t>
            </a:r>
          </a:p>
          <a:p>
            <a:pPr algn="l"/>
            <a:r>
              <a:rPr lang="en-US" dirty="0" err="1" smtClean="0"/>
              <a:t>Lieneac</a:t>
            </a:r>
            <a:r>
              <a:rPr lang="en-US" dirty="0" smtClean="0"/>
              <a:t>(also – cyber-knife)</a:t>
            </a:r>
          </a:p>
          <a:p>
            <a:pPr algn="l"/>
            <a:r>
              <a:rPr lang="en-US" dirty="0"/>
              <a:t>Heavy charged </a:t>
            </a:r>
            <a:r>
              <a:rPr lang="en-US" dirty="0" smtClean="0"/>
              <a:t>particle radiosurgery (proton beam)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3178482" y="1084690"/>
            <a:ext cx="2137870" cy="466276"/>
          </a:xfrm>
        </p:spPr>
        <p:txBody>
          <a:bodyPr anchor="ctr"/>
          <a:lstStyle/>
          <a:p>
            <a:r>
              <a:rPr lang="en-US" dirty="0" smtClean="0"/>
              <a:t>Radiosurgery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>
          <a:xfrm>
            <a:off x="5946345" y="2113635"/>
            <a:ext cx="3036021" cy="2137871"/>
          </a:xfrm>
        </p:spPr>
        <p:txBody>
          <a:bodyPr/>
          <a:lstStyle/>
          <a:p>
            <a:pPr algn="l"/>
            <a:r>
              <a:rPr lang="en-US" dirty="0" smtClean="0"/>
              <a:t>Steroids</a:t>
            </a:r>
          </a:p>
          <a:p>
            <a:pPr algn="l"/>
            <a:r>
              <a:rPr lang="en-US" dirty="0" smtClean="0"/>
              <a:t>Anticonvulsants</a:t>
            </a:r>
          </a:p>
          <a:p>
            <a:pPr algn="l"/>
            <a:r>
              <a:rPr lang="en-US" dirty="0" err="1" smtClean="0"/>
              <a:t>Chemoterapeutic</a:t>
            </a:r>
            <a:r>
              <a:rPr lang="en-US" dirty="0" smtClean="0"/>
              <a:t> agents</a:t>
            </a:r>
            <a:endParaRPr lang="en-US" dirty="0"/>
          </a:p>
        </p:txBody>
      </p:sp>
      <p:sp>
        <p:nvSpPr>
          <p:cNvPr id="13" name="Text Placeholder 8"/>
          <p:cNvSpPr txBox="1">
            <a:spLocks/>
          </p:cNvSpPr>
          <p:nvPr/>
        </p:nvSpPr>
        <p:spPr>
          <a:xfrm>
            <a:off x="6145513" y="1084690"/>
            <a:ext cx="2169328" cy="889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b="1" kern="1200">
                <a:solidFill>
                  <a:srgbClr val="FF437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Chemotherapy and medications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61635" y="2001708"/>
            <a:ext cx="2839303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200" smtClean="0"/>
              <a:t>Microscopic surgery</a:t>
            </a:r>
            <a:endParaRPr lang="en-US" sz="22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Endoscopic </a:t>
            </a:r>
            <a:r>
              <a:rPr lang="en-US" sz="2200" dirty="0"/>
              <a:t>surgery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Robotic </a:t>
            </a:r>
            <a:r>
              <a:rPr lang="en-US" sz="2200" dirty="0"/>
              <a:t>surgery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/>
              <a:t>(mostly stereotactic)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Stereotactic </a:t>
            </a:r>
            <a:r>
              <a:rPr lang="en-US" sz="2200" dirty="0"/>
              <a:t>surgery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195453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281174"/>
            <a:ext cx="8246071" cy="7635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Treatment</a:t>
            </a:r>
            <a:br>
              <a:rPr lang="en-US" dirty="0" smtClean="0"/>
            </a:br>
            <a:r>
              <a:rPr lang="en-US" dirty="0" smtClean="0"/>
              <a:t>Surgery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7410" y="1715511"/>
            <a:ext cx="4150172" cy="1664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 descr="Image result for surgical microscop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1425" y="128470"/>
            <a:ext cx="4838090" cy="2419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655" y="3029865"/>
            <a:ext cx="3388765" cy="2027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43555" y="1197405"/>
            <a:ext cx="4433512" cy="3664920"/>
          </a:xfrm>
        </p:spPr>
        <p:txBody>
          <a:bodyPr/>
          <a:lstStyle/>
          <a:p>
            <a:pPr marL="285750" indent="-285750" algn="l"/>
            <a:r>
              <a:rPr lang="en-US" dirty="0" smtClean="0"/>
              <a:t>Microscopic surgery</a:t>
            </a:r>
          </a:p>
          <a:p>
            <a:pPr marL="285750" indent="-285750" algn="l"/>
            <a:endParaRPr lang="en-US" dirty="0"/>
          </a:p>
          <a:p>
            <a:pPr marL="285750" indent="-285750" algn="l"/>
            <a:r>
              <a:rPr lang="en-US" dirty="0"/>
              <a:t>Endoscopic </a:t>
            </a:r>
            <a:r>
              <a:rPr lang="en-US" dirty="0" smtClean="0"/>
              <a:t>surgery</a:t>
            </a:r>
          </a:p>
          <a:p>
            <a:pPr marL="285750" indent="-285750" algn="l"/>
            <a:endParaRPr lang="en-US" dirty="0"/>
          </a:p>
          <a:p>
            <a:pPr marL="285750" indent="-285750" algn="l"/>
            <a:r>
              <a:rPr lang="en-US" dirty="0"/>
              <a:t>Robotic </a:t>
            </a:r>
            <a:r>
              <a:rPr lang="en-US" dirty="0" smtClean="0"/>
              <a:t>surgery</a:t>
            </a:r>
          </a:p>
          <a:p>
            <a:pPr marL="0" indent="0" algn="l">
              <a:buNone/>
            </a:pPr>
            <a:r>
              <a:rPr lang="en-US" dirty="0" smtClean="0"/>
              <a:t>(mostly stereotactic)</a:t>
            </a:r>
          </a:p>
          <a:p>
            <a:pPr marL="0" indent="0" algn="l">
              <a:buNone/>
            </a:pPr>
            <a:endParaRPr lang="en-US" dirty="0"/>
          </a:p>
          <a:p>
            <a:pPr marL="285750" indent="-285750" algn="l"/>
            <a:r>
              <a:rPr lang="en-US" dirty="0" smtClean="0"/>
              <a:t>Stereotactic </a:t>
            </a:r>
            <a:r>
              <a:rPr lang="en-US" dirty="0"/>
              <a:t>surgery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9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4" y="281174"/>
            <a:ext cx="8246071" cy="7635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Treatment</a:t>
            </a:r>
            <a:br>
              <a:rPr lang="en-US" dirty="0" smtClean="0"/>
            </a:br>
            <a:r>
              <a:rPr lang="en-US" dirty="0" smtClean="0"/>
              <a:t>Radiosurgery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143555" y="1197405"/>
            <a:ext cx="4433512" cy="366492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/>
              <a:t>Gamma-knife (first </a:t>
            </a:r>
            <a:r>
              <a:rPr lang="en-US" dirty="0" err="1" smtClean="0"/>
              <a:t>radiosurgical</a:t>
            </a:r>
            <a:r>
              <a:rPr lang="en-US" dirty="0" smtClean="0"/>
              <a:t> </a:t>
            </a:r>
            <a:r>
              <a:rPr lang="en-US" dirty="0" err="1" smtClean="0"/>
              <a:t>apparat</a:t>
            </a:r>
            <a:r>
              <a:rPr lang="en-US" dirty="0" smtClean="0"/>
              <a:t> 1968) Source </a:t>
            </a:r>
            <a:r>
              <a:rPr lang="en-US" dirty="0"/>
              <a:t>of radiation - 192 </a:t>
            </a:r>
            <a:r>
              <a:rPr lang="en-US" dirty="0" smtClean="0"/>
              <a:t>cobalt-60 sources.</a:t>
            </a:r>
            <a:endParaRPr lang="en-US" dirty="0"/>
          </a:p>
          <a:p>
            <a:pPr algn="l"/>
            <a:r>
              <a:rPr lang="en-US" dirty="0" err="1"/>
              <a:t>Lieneac</a:t>
            </a:r>
            <a:r>
              <a:rPr lang="en-US" dirty="0"/>
              <a:t>(also – cyber-knife) generate x-rays by accelerating </a:t>
            </a:r>
            <a:r>
              <a:rPr lang="en-US" dirty="0" smtClean="0"/>
              <a:t>electrons </a:t>
            </a:r>
            <a:r>
              <a:rPr lang="en-US" dirty="0"/>
              <a:t>and </a:t>
            </a:r>
            <a:r>
              <a:rPr lang="en-US" dirty="0" smtClean="0"/>
              <a:t>directing </a:t>
            </a:r>
            <a:r>
              <a:rPr lang="en-US" dirty="0"/>
              <a:t>them to </a:t>
            </a:r>
            <a:r>
              <a:rPr lang="en-US" dirty="0" smtClean="0"/>
              <a:t>strike </a:t>
            </a:r>
            <a:r>
              <a:rPr lang="en-US" dirty="0"/>
              <a:t>a </a:t>
            </a:r>
            <a:r>
              <a:rPr lang="en-US" dirty="0" smtClean="0"/>
              <a:t>target from different angles.</a:t>
            </a:r>
            <a:endParaRPr lang="en-US" dirty="0"/>
          </a:p>
          <a:p>
            <a:pPr algn="l"/>
            <a:r>
              <a:rPr lang="en-US" dirty="0"/>
              <a:t>Heavy charged particle radiosurgery (proton beam). </a:t>
            </a:r>
            <a:r>
              <a:rPr lang="en-US" dirty="0" smtClean="0"/>
              <a:t>Uses protons </a:t>
            </a:r>
            <a:r>
              <a:rPr lang="en-US" dirty="0"/>
              <a:t>or helium </a:t>
            </a:r>
            <a:r>
              <a:rPr lang="en-US" dirty="0" smtClean="0"/>
              <a:t>ions and Bragg effect.</a:t>
            </a:r>
            <a:endParaRPr lang="en-US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295" y="1808224"/>
            <a:ext cx="184785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115" y="468980"/>
            <a:ext cx="371475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975" y="2705100"/>
            <a:ext cx="3248025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612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mage result for hang in the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361" y="0"/>
            <a:ext cx="3516284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1425" y="128471"/>
            <a:ext cx="6260905" cy="87805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3E7"/>
                </a:solidFill>
              </a:rPr>
              <a:t>WHO classification of nervous system </a:t>
            </a:r>
            <a:r>
              <a:rPr lang="en-US" dirty="0" smtClean="0">
                <a:solidFill>
                  <a:srgbClr val="FFF3E7"/>
                </a:solidFill>
              </a:rPr>
              <a:t>tumors(by structure)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86835" y="1044700"/>
            <a:ext cx="6260905" cy="351106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neuroepithelial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tissue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cranial and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paraspinal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nerves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meninges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Lymphomas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hematopoietic neoplasms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Germ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cell tumors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sellar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region </a:t>
            </a:r>
            <a:endParaRPr lang="en-US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Metastatic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of </a:t>
            </a:r>
            <a:r>
              <a:rPr lang="en-US" dirty="0" err="1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neuroepithelial</a:t>
            </a:r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tissue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586835" y="1502815"/>
            <a:ext cx="1990232" cy="479822"/>
          </a:xfrm>
        </p:spPr>
        <p:txBody>
          <a:bodyPr>
            <a:normAutofit/>
          </a:bodyPr>
          <a:lstStyle/>
          <a:p>
            <a:r>
              <a:rPr lang="en-US" dirty="0" smtClean="0"/>
              <a:t>Astrocytes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631836" y="2100001"/>
            <a:ext cx="4040188" cy="2137871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blood–brain barrier formation</a:t>
            </a:r>
          </a:p>
          <a:p>
            <a:pPr algn="l"/>
            <a:r>
              <a:rPr lang="en-US" sz="2000" dirty="0" smtClean="0"/>
              <a:t>provision </a:t>
            </a:r>
            <a:r>
              <a:rPr lang="en-US" sz="2000" dirty="0"/>
              <a:t>to the nervous </a:t>
            </a:r>
            <a:r>
              <a:rPr lang="en-US" sz="2000" dirty="0" smtClean="0"/>
              <a:t>tissue</a:t>
            </a:r>
          </a:p>
          <a:p>
            <a:pPr algn="l"/>
            <a:r>
              <a:rPr lang="en-US" sz="2000" dirty="0" smtClean="0"/>
              <a:t>maintenance </a:t>
            </a:r>
            <a:r>
              <a:rPr lang="en-US" sz="2000" dirty="0"/>
              <a:t>of ion </a:t>
            </a:r>
            <a:r>
              <a:rPr lang="en-US" sz="2000" dirty="0" smtClean="0"/>
              <a:t>balance</a:t>
            </a:r>
          </a:p>
          <a:p>
            <a:pPr algn="l"/>
            <a:r>
              <a:rPr lang="en-US" sz="2000" dirty="0" smtClean="0"/>
              <a:t>repair </a:t>
            </a:r>
            <a:r>
              <a:rPr lang="en-US" sz="2000" dirty="0"/>
              <a:t>and scarring process of the brain and spinal cord following traumatic </a:t>
            </a:r>
            <a:r>
              <a:rPr lang="en-US" sz="2000" dirty="0" smtClean="0"/>
              <a:t>injuries</a:t>
            </a:r>
            <a:endParaRPr lang="en-US" sz="20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404460" y="1502815"/>
            <a:ext cx="2209315" cy="479822"/>
          </a:xfrm>
        </p:spPr>
        <p:txBody>
          <a:bodyPr/>
          <a:lstStyle/>
          <a:p>
            <a:r>
              <a:rPr lang="en-US" dirty="0" smtClean="0"/>
              <a:t>Astrocytoma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793640" y="2113635"/>
            <a:ext cx="3206806" cy="2443280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Diffuse/circumscribed astrocytoma(WHO </a:t>
            </a:r>
            <a:r>
              <a:rPr lang="en-US" sz="2000" dirty="0" smtClean="0"/>
              <a:t>I</a:t>
            </a:r>
            <a:r>
              <a:rPr lang="en-US" sz="2000" dirty="0" smtClean="0"/>
              <a:t>)</a:t>
            </a:r>
          </a:p>
          <a:p>
            <a:pPr algn="l"/>
            <a:r>
              <a:rPr lang="en-US" sz="2000" dirty="0" smtClean="0"/>
              <a:t>Anaplastic astrocytoma(WHO III)</a:t>
            </a:r>
          </a:p>
          <a:p>
            <a:pPr algn="l"/>
            <a:r>
              <a:rPr lang="en-US" sz="2000" dirty="0" err="1" smtClean="0"/>
              <a:t>Glioblastoma</a:t>
            </a:r>
            <a:r>
              <a:rPr lang="en-US" sz="2000" dirty="0" smtClean="0"/>
              <a:t> (WHO IV)</a:t>
            </a:r>
            <a:endParaRPr lang="en-US" sz="2000" dirty="0"/>
          </a:p>
        </p:txBody>
      </p:sp>
      <p:sp>
        <p:nvSpPr>
          <p:cNvPr id="2" name="Right Arrow 1"/>
          <p:cNvSpPr/>
          <p:nvPr/>
        </p:nvSpPr>
        <p:spPr>
          <a:xfrm>
            <a:off x="5182820" y="1502815"/>
            <a:ext cx="978408" cy="484632"/>
          </a:xfrm>
          <a:prstGeom prst="rightArrow">
            <a:avLst/>
          </a:prstGeom>
          <a:solidFill>
            <a:srgbClr val="C00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https://upload.wikimedia.org/wikipedia/commons/thumb/6/63/Astrocyte5.jpg/640px-Astrocyte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349147" y="1980565"/>
            <a:ext cx="2320696" cy="1670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047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of </a:t>
            </a:r>
            <a:r>
              <a:rPr lang="en-US" dirty="0" err="1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neuroepithelial</a:t>
            </a:r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tissue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586834" y="1502815"/>
            <a:ext cx="2290575" cy="479822"/>
          </a:xfrm>
        </p:spPr>
        <p:txBody>
          <a:bodyPr>
            <a:normAutofit/>
          </a:bodyPr>
          <a:lstStyle/>
          <a:p>
            <a:r>
              <a:rPr lang="en-US" dirty="0" err="1" smtClean="0"/>
              <a:t>Oligodendrocyte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631836" y="2100001"/>
            <a:ext cx="4040188" cy="2137871"/>
          </a:xfrm>
        </p:spPr>
        <p:txBody>
          <a:bodyPr>
            <a:normAutofit/>
          </a:bodyPr>
          <a:lstStyle/>
          <a:p>
            <a:pPr algn="l"/>
            <a:r>
              <a:rPr lang="en-US" sz="2000" dirty="0" smtClean="0"/>
              <a:t>provides </a:t>
            </a:r>
            <a:r>
              <a:rPr lang="en-US" sz="2000" dirty="0"/>
              <a:t>support and insulation to axons in the central nervous </a:t>
            </a:r>
            <a:r>
              <a:rPr lang="en-US" sz="2000" dirty="0" smtClean="0"/>
              <a:t>system(</a:t>
            </a:r>
            <a:r>
              <a:rPr lang="en-US" sz="2000" dirty="0" err="1" smtClean="0"/>
              <a:t>myelinisation</a:t>
            </a:r>
            <a:r>
              <a:rPr lang="en-US" sz="2000" dirty="0" smtClean="0"/>
              <a:t>)</a:t>
            </a:r>
          </a:p>
          <a:p>
            <a:pPr algn="l"/>
            <a:r>
              <a:rPr lang="en-US" sz="2000" dirty="0" smtClean="0"/>
              <a:t>equivalent </a:t>
            </a:r>
            <a:r>
              <a:rPr lang="en-US" sz="2000" dirty="0"/>
              <a:t>to the function performed by Schwann cells in the peripheral nervous system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251755" y="1350110"/>
            <a:ext cx="2748690" cy="632527"/>
          </a:xfrm>
        </p:spPr>
        <p:txBody>
          <a:bodyPr>
            <a:normAutofit/>
          </a:bodyPr>
          <a:lstStyle/>
          <a:p>
            <a:r>
              <a:rPr lang="en-US" dirty="0" err="1"/>
              <a:t>Oligodendroglioma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488230" y="2113635"/>
            <a:ext cx="3512216" cy="2443280"/>
          </a:xfrm>
        </p:spPr>
        <p:txBody>
          <a:bodyPr>
            <a:normAutofit/>
          </a:bodyPr>
          <a:lstStyle/>
          <a:p>
            <a:pPr algn="l"/>
            <a:r>
              <a:rPr lang="en-US" sz="2000" dirty="0" err="1"/>
              <a:t>Oligodendroglioma</a:t>
            </a:r>
            <a:r>
              <a:rPr lang="en-US" sz="2000" dirty="0"/>
              <a:t> (WHO </a:t>
            </a:r>
            <a:r>
              <a:rPr lang="en-US" sz="2000" dirty="0" smtClean="0"/>
              <a:t>I</a:t>
            </a:r>
            <a:r>
              <a:rPr lang="en-US" sz="2000" dirty="0"/>
              <a:t>)</a:t>
            </a:r>
          </a:p>
          <a:p>
            <a:pPr algn="l"/>
            <a:r>
              <a:rPr lang="en-US" sz="2000" dirty="0"/>
              <a:t>Anaplastic </a:t>
            </a:r>
            <a:r>
              <a:rPr lang="en-US" sz="2000" dirty="0" err="1"/>
              <a:t>oligodendroglioma</a:t>
            </a:r>
            <a:r>
              <a:rPr lang="en-US" sz="2000" dirty="0"/>
              <a:t> (WHO III) </a:t>
            </a:r>
          </a:p>
          <a:p>
            <a:pPr algn="l"/>
            <a:r>
              <a:rPr lang="en-US" sz="2000" dirty="0" err="1"/>
              <a:t>Oligoastrocytoma</a:t>
            </a:r>
            <a:r>
              <a:rPr lang="en-US" sz="2000" dirty="0"/>
              <a:t>(WHO II-III)</a:t>
            </a:r>
          </a:p>
        </p:txBody>
      </p:sp>
      <p:sp>
        <p:nvSpPr>
          <p:cNvPr id="2" name="Right Arrow 1"/>
          <p:cNvSpPr/>
          <p:nvPr/>
        </p:nvSpPr>
        <p:spPr>
          <a:xfrm>
            <a:off x="5182820" y="1502815"/>
            <a:ext cx="978408" cy="484632"/>
          </a:xfrm>
          <a:prstGeom prst="rightArrow">
            <a:avLst/>
          </a:prstGeom>
          <a:solidFill>
            <a:srgbClr val="C00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ttps://upload.wikimedia.org/wikipedia/commons/thumb/a/a8/Neuron_with_oligodendrocyte_and_myelin_sheath.svg/406px-Neuron_with_oligodendrocyte_and_myelin_sheath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1" y="1044700"/>
            <a:ext cx="2102479" cy="2485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667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of </a:t>
            </a:r>
            <a:r>
              <a:rPr lang="en-US" dirty="0" err="1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neuroepithelial</a:t>
            </a:r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tissue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586834" y="1502815"/>
            <a:ext cx="2290575" cy="479822"/>
          </a:xfrm>
        </p:spPr>
        <p:txBody>
          <a:bodyPr>
            <a:normAutofit/>
          </a:bodyPr>
          <a:lstStyle/>
          <a:p>
            <a:r>
              <a:rPr lang="en-US" dirty="0" err="1" smtClean="0"/>
              <a:t>Ependymocytes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191972" y="2100001"/>
            <a:ext cx="3480052" cy="2609619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en-US" sz="2000" dirty="0" smtClean="0"/>
              <a:t>play </a:t>
            </a:r>
            <a:r>
              <a:rPr lang="en-US" sz="2000" dirty="0"/>
              <a:t>an important role in the production and regulation of CSF. Their apical surfaces are covered in a layer of cilia, which circulate CSF around the CNS.</a:t>
            </a:r>
            <a:endParaRPr lang="en-US" sz="2000" dirty="0" smtClean="0"/>
          </a:p>
          <a:p>
            <a:pPr algn="l"/>
            <a:r>
              <a:rPr lang="en-US" sz="2000" dirty="0"/>
              <a:t>act as reservoir cells in the forebrain, which can be activated after stroke and as in vivo and in vitro stem cells in the spinal cord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6251755" y="1350110"/>
            <a:ext cx="2748690" cy="632527"/>
          </a:xfrm>
        </p:spPr>
        <p:txBody>
          <a:bodyPr>
            <a:normAutofit/>
          </a:bodyPr>
          <a:lstStyle/>
          <a:p>
            <a:r>
              <a:rPr lang="en-US" dirty="0" err="1" smtClean="0"/>
              <a:t>Ependymoma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5946344" y="2113635"/>
            <a:ext cx="3054101" cy="244328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000" dirty="0" err="1" smtClean="0"/>
              <a:t>Ependymoma</a:t>
            </a:r>
            <a:r>
              <a:rPr lang="en-US" sz="2000" dirty="0" smtClean="0"/>
              <a:t> </a:t>
            </a:r>
            <a:r>
              <a:rPr lang="en-US" sz="2000" dirty="0"/>
              <a:t>(WHO II) </a:t>
            </a:r>
            <a:endParaRPr lang="en-US" sz="2000" dirty="0" smtClean="0"/>
          </a:p>
          <a:p>
            <a:pPr algn="l"/>
            <a:r>
              <a:rPr lang="en-US" sz="2000" dirty="0" smtClean="0"/>
              <a:t>Anaplastic </a:t>
            </a:r>
            <a:r>
              <a:rPr lang="en-US" sz="2000" dirty="0"/>
              <a:t>(malignant) </a:t>
            </a:r>
            <a:r>
              <a:rPr lang="en-US" sz="2000" dirty="0" err="1"/>
              <a:t>ependymoma</a:t>
            </a:r>
            <a:r>
              <a:rPr lang="en-US" sz="2000" dirty="0"/>
              <a:t> (WHO III</a:t>
            </a:r>
            <a:r>
              <a:rPr lang="en-US" sz="2000" dirty="0" smtClean="0"/>
              <a:t>)</a:t>
            </a:r>
          </a:p>
          <a:p>
            <a:pPr algn="l"/>
            <a:r>
              <a:rPr lang="en-US" sz="2000" dirty="0" err="1"/>
              <a:t>myxopapillary</a:t>
            </a:r>
            <a:r>
              <a:rPr lang="en-US" sz="2000" dirty="0"/>
              <a:t> </a:t>
            </a:r>
            <a:r>
              <a:rPr lang="en-US" sz="2000" dirty="0" err="1"/>
              <a:t>ependymoma</a:t>
            </a:r>
            <a:r>
              <a:rPr lang="en-US" sz="2000" dirty="0"/>
              <a:t>: </a:t>
            </a:r>
            <a:r>
              <a:rPr lang="en-US" sz="2000" dirty="0" err="1"/>
              <a:t>filum</a:t>
            </a:r>
            <a:r>
              <a:rPr lang="en-US" sz="2000" dirty="0"/>
              <a:t> </a:t>
            </a:r>
            <a:r>
              <a:rPr lang="en-US" sz="2000" dirty="0" err="1"/>
              <a:t>terminale</a:t>
            </a:r>
            <a:r>
              <a:rPr lang="en-US" sz="2000" dirty="0"/>
              <a:t> only (WHO I</a:t>
            </a:r>
            <a:r>
              <a:rPr lang="en-US" sz="2000" dirty="0" smtClean="0"/>
              <a:t>)</a:t>
            </a:r>
          </a:p>
          <a:p>
            <a:pPr algn="l"/>
            <a:r>
              <a:rPr lang="en-US" sz="2000" dirty="0" err="1"/>
              <a:t>subependymoma</a:t>
            </a:r>
            <a:r>
              <a:rPr lang="en-US" sz="2000" dirty="0"/>
              <a:t>  </a:t>
            </a:r>
            <a:r>
              <a:rPr lang="en-US" sz="2000" dirty="0" smtClean="0"/>
              <a:t>    (</a:t>
            </a:r>
            <a:r>
              <a:rPr lang="en-US" sz="2000" dirty="0"/>
              <a:t>WHO I)</a:t>
            </a:r>
          </a:p>
        </p:txBody>
      </p:sp>
      <p:sp>
        <p:nvSpPr>
          <p:cNvPr id="2" name="Right Arrow 1"/>
          <p:cNvSpPr/>
          <p:nvPr/>
        </p:nvSpPr>
        <p:spPr>
          <a:xfrm>
            <a:off x="5182820" y="1502815"/>
            <a:ext cx="978408" cy="484632"/>
          </a:xfrm>
          <a:prstGeom prst="rightArrow">
            <a:avLst/>
          </a:prstGeom>
          <a:solidFill>
            <a:srgbClr val="C00000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https://upload.wikimedia.org/wikipedia/commons/0/0b/Gray66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4700"/>
            <a:ext cx="2191972" cy="2443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81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of </a:t>
            </a:r>
            <a:r>
              <a:rPr lang="en-US" dirty="0" err="1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neuroepithelial</a:t>
            </a:r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tissue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43555" y="2336826"/>
            <a:ext cx="3220364" cy="479822"/>
          </a:xfrm>
        </p:spPr>
        <p:txBody>
          <a:bodyPr>
            <a:normAutofit/>
          </a:bodyPr>
          <a:lstStyle/>
          <a:p>
            <a:r>
              <a:rPr lang="en-US" dirty="0" smtClean="0"/>
              <a:t>Choroid plexus tumors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96260" y="2724455"/>
            <a:ext cx="2508071" cy="763525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choroid plexus papilloma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3944604" y="1725793"/>
            <a:ext cx="1985165" cy="763525"/>
          </a:xfrm>
        </p:spPr>
        <p:txBody>
          <a:bodyPr>
            <a:normAutofit fontScale="92500"/>
          </a:bodyPr>
          <a:lstStyle/>
          <a:p>
            <a:pPr algn="l"/>
            <a:r>
              <a:rPr lang="en-US" sz="2000" dirty="0" err="1" smtClean="0"/>
              <a:t>gangliocytoma</a:t>
            </a:r>
            <a:endParaRPr lang="en-US" sz="2000" dirty="0" smtClean="0"/>
          </a:p>
          <a:p>
            <a:pPr algn="l"/>
            <a:r>
              <a:rPr lang="en-US" sz="2000" dirty="0" err="1" smtClean="0"/>
              <a:t>ganglioglioma</a:t>
            </a:r>
            <a:endParaRPr lang="en-U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4701"/>
            <a:ext cx="3655770" cy="12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557165" y="3232171"/>
            <a:ext cx="2443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P</a:t>
            </a:r>
            <a:r>
              <a:rPr lang="en-US" sz="2000" b="1" dirty="0" smtClean="0">
                <a:solidFill>
                  <a:srgbClr val="FF0000"/>
                </a:solidFill>
              </a:rPr>
              <a:t>ineal </a:t>
            </a:r>
            <a:r>
              <a:rPr lang="en-US" sz="2000" b="1" dirty="0">
                <a:solidFill>
                  <a:srgbClr val="FF0000"/>
                </a:solidFill>
              </a:rPr>
              <a:t>parenchymal tumors 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317646"/>
            <a:ext cx="312420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6797209" y="3793390"/>
            <a:ext cx="22032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/>
              <a:t>pineocytoma</a:t>
            </a:r>
            <a:r>
              <a:rPr lang="en-US" dirty="0"/>
              <a:t> (</a:t>
            </a:r>
            <a:r>
              <a:rPr lang="en-US" dirty="0" err="1"/>
              <a:t>pinealoma</a:t>
            </a:r>
            <a:r>
              <a:rPr lang="en-US" dirty="0"/>
              <a:t>) 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/>
              <a:t>pineoblastoma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0360" y="2571750"/>
            <a:ext cx="3173655" cy="202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3655771" y="1044700"/>
            <a:ext cx="3054100" cy="610820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Mixed neuronal-glial tumor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5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of </a:t>
            </a:r>
            <a:r>
              <a:rPr lang="en-US" dirty="0" err="1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neuroepithelial</a:t>
            </a:r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tissue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434130" y="1044701"/>
            <a:ext cx="3359510" cy="610820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Embryonal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tumors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2892245" y="1655520"/>
            <a:ext cx="3054100" cy="1068935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000" dirty="0" err="1" smtClean="0"/>
              <a:t>Medulloblastoma</a:t>
            </a:r>
            <a:r>
              <a:rPr lang="en-US" sz="2000" dirty="0" smtClean="0"/>
              <a:t>           </a:t>
            </a:r>
          </a:p>
          <a:p>
            <a:pPr marL="0" indent="0" algn="l">
              <a:buNone/>
            </a:pPr>
            <a:r>
              <a:rPr lang="en-US" sz="2000" dirty="0" smtClean="0"/>
              <a:t>PNET (primitive </a:t>
            </a:r>
          </a:p>
          <a:p>
            <a:pPr marL="0" indent="0" algn="l">
              <a:spcBef>
                <a:spcPts val="0"/>
              </a:spcBef>
              <a:buNone/>
            </a:pPr>
            <a:r>
              <a:rPr lang="en-US" sz="2000" dirty="0" err="1" smtClean="0"/>
              <a:t>neuroectodermal</a:t>
            </a:r>
            <a:r>
              <a:rPr lang="en-US" sz="2000" dirty="0" smtClean="0"/>
              <a:t> </a:t>
            </a:r>
            <a:r>
              <a:rPr lang="en-US" sz="2000" dirty="0"/>
              <a:t>tumors)</a:t>
            </a:r>
          </a:p>
        </p:txBody>
      </p:sp>
      <p:sp>
        <p:nvSpPr>
          <p:cNvPr id="10" name="Right Arrow 9"/>
          <p:cNvSpPr/>
          <p:nvPr/>
        </p:nvSpPr>
        <p:spPr>
          <a:xfrm rot="10800000">
            <a:off x="2434130" y="1684709"/>
            <a:ext cx="305410" cy="1527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utoShape 5" descr="Image result for primitive neuroectodermal tumors exampl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20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3310" y="2877160"/>
            <a:ext cx="5015046" cy="1944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Down Arrow 11"/>
          <p:cNvSpPr/>
          <p:nvPr/>
        </p:nvSpPr>
        <p:spPr>
          <a:xfrm>
            <a:off x="4572001" y="2655052"/>
            <a:ext cx="198424" cy="15270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20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213" y="1983851"/>
            <a:ext cx="2304231" cy="1832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404459" y="1044700"/>
            <a:ext cx="25959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Atypical </a:t>
            </a:r>
            <a:r>
              <a:rPr lang="en-US" dirty="0" err="1"/>
              <a:t>teratoid</a:t>
            </a:r>
            <a:r>
              <a:rPr lang="en-US" dirty="0"/>
              <a:t>/</a:t>
            </a:r>
            <a:r>
              <a:rPr lang="en-US" dirty="0" err="1"/>
              <a:t>rhabdoid</a:t>
            </a:r>
            <a:r>
              <a:rPr lang="en-US" dirty="0"/>
              <a:t> tumor (AT/RT)</a:t>
            </a:r>
          </a:p>
        </p:txBody>
      </p:sp>
      <p:sp>
        <p:nvSpPr>
          <p:cNvPr id="14" name="Down Arrow 13"/>
          <p:cNvSpPr/>
          <p:nvPr/>
        </p:nvSpPr>
        <p:spPr>
          <a:xfrm>
            <a:off x="7473395" y="1684709"/>
            <a:ext cx="305410" cy="2762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110"/>
            <a:ext cx="2248815" cy="2290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928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3E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TUMORS OF CRANIAL, SPINAL AND PERIPHERAL NERVES</a:t>
            </a:r>
            <a:endParaRPr lang="en-US" dirty="0">
              <a:solidFill>
                <a:srgbClr val="FFF3E7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0" y="1197405"/>
            <a:ext cx="3220364" cy="479822"/>
          </a:xfrm>
        </p:spPr>
        <p:txBody>
          <a:bodyPr>
            <a:normAutofit/>
          </a:bodyPr>
          <a:lstStyle/>
          <a:p>
            <a:r>
              <a:rPr lang="en-US" dirty="0" err="1" smtClean="0"/>
              <a:t>Schwannoma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3596657" y="3232170"/>
            <a:ext cx="2901394" cy="1477449"/>
          </a:xfrm>
        </p:spPr>
        <p:txBody>
          <a:bodyPr>
            <a:noAutofit/>
          </a:bodyPr>
          <a:lstStyle/>
          <a:p>
            <a:pPr algn="l"/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tumor that forms soft bumps on or under the skin. </a:t>
            </a:r>
            <a:endParaRPr lang="en-US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 within a major or minor nerve anywhere in the </a:t>
            </a:r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body</a:t>
            </a:r>
          </a:p>
          <a:p>
            <a:pPr algn="l"/>
            <a:r>
              <a:rPr lang="en-US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usually benign</a:t>
            </a:r>
            <a:endParaRPr lang="en-US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04460" y="1197405"/>
            <a:ext cx="2443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FF0000"/>
                </a:solidFill>
              </a:rPr>
              <a:t>Intraneural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>
                <a:solidFill>
                  <a:srgbClr val="FF0000"/>
                </a:solidFill>
              </a:rPr>
              <a:t>perineurioma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6430240" y="1905291"/>
            <a:ext cx="22032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is </a:t>
            </a:r>
            <a:r>
              <a:rPr lang="en-US" dirty="0"/>
              <a:t>a rare benign tumor within the sheath of a single nerve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3655770" y="4667804"/>
            <a:ext cx="3054100" cy="458115"/>
          </a:xfrm>
          <a:noFill/>
        </p:spPr>
        <p:txBody>
          <a:bodyPr>
            <a:normAutofit/>
          </a:bodyPr>
          <a:lstStyle/>
          <a:p>
            <a:r>
              <a:rPr lang="en-US" dirty="0" err="1"/>
              <a:t>Neurofibroma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75" y="2983252"/>
            <a:ext cx="1832460" cy="191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43555" y="1655521"/>
            <a:ext cx="3054099" cy="1832460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most common type of benign tumor of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peripheral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nerve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sheath in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adults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5770" y="1197405"/>
            <a:ext cx="2287029" cy="2004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6561740" y="3478392"/>
            <a:ext cx="2286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Malignant peripheral nerve sheath tumor (MPNST)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last but not least.</a:t>
            </a:r>
            <a:endParaRPr 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216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</TotalTime>
  <Words>921</Words>
  <Application>Microsoft Office PowerPoint</Application>
  <PresentationFormat>On-screen Show (16:9)</PresentationFormat>
  <Paragraphs>178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Neurooncology</vt:lpstr>
      <vt:lpstr>Malignancy grading(Benign=&gt;Malignant)</vt:lpstr>
      <vt:lpstr>WHO classification of nervous system tumors(by structure)</vt:lpstr>
      <vt:lpstr>Tumors of neuroepithelial tissue</vt:lpstr>
      <vt:lpstr>Tumors of neuroepithelial tissue</vt:lpstr>
      <vt:lpstr>Tumors of neuroepithelial tissue</vt:lpstr>
      <vt:lpstr>Tumors of neuroepithelial tissue</vt:lpstr>
      <vt:lpstr>Tumors of neuroepithelial tissue</vt:lpstr>
      <vt:lpstr>TUMORS OF CRANIAL, SPINAL AND PERIPHERAL NERVES</vt:lpstr>
      <vt:lpstr>TUMORS OF THE MENINGES</vt:lpstr>
      <vt:lpstr>TUMORS OF THE MENINGES</vt:lpstr>
      <vt:lpstr>Even more tumors to keep in mind…</vt:lpstr>
      <vt:lpstr>At last(but not least(and really, not last)): TUMORS OF THE SELLAR REGION</vt:lpstr>
      <vt:lpstr>At last(but not least(and really, not last)): TUMORS OF THE SELLAR REGION</vt:lpstr>
      <vt:lpstr>Almost there: METASTASIS</vt:lpstr>
      <vt:lpstr>Symptoms:</vt:lpstr>
      <vt:lpstr>Symptoms: Neurologic deficit</vt:lpstr>
      <vt:lpstr>Symptoms: Headache</vt:lpstr>
      <vt:lpstr>Symptoms: Seizures</vt:lpstr>
      <vt:lpstr>Treatment</vt:lpstr>
      <vt:lpstr>Treatment Surgery </vt:lpstr>
      <vt:lpstr>Treatment Radiosurgery 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Windows User</cp:lastModifiedBy>
  <cp:revision>154</cp:revision>
  <dcterms:created xsi:type="dcterms:W3CDTF">2013-08-21T19:17:07Z</dcterms:created>
  <dcterms:modified xsi:type="dcterms:W3CDTF">2020-04-30T06:41:00Z</dcterms:modified>
</cp:coreProperties>
</file>