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7" r:id="rId2"/>
    <p:sldId id="258" r:id="rId3"/>
    <p:sldId id="259" r:id="rId4"/>
    <p:sldId id="261" r:id="rId5"/>
    <p:sldId id="266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  <p:sldId id="277" r:id="rId21"/>
    <p:sldId id="279" r:id="rId22"/>
    <p:sldId id="280" r:id="rId23"/>
    <p:sldId id="282" r:id="rId24"/>
    <p:sldId id="281" r:id="rId25"/>
    <p:sldId id="283" r:id="rId26"/>
    <p:sldId id="285" r:id="rId27"/>
    <p:sldId id="287" r:id="rId28"/>
    <p:sldId id="286" r:id="rId29"/>
    <p:sldId id="284" r:id="rId3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7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89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16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28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8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3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3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6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4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1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7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9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2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1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F79E-A411-4264-BDAD-815759AB0BA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96A79D-ADFA-4660-B621-E5BAB2AB6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7%D0%B8%D1%82%D1%80%D0%BE%D0%BC%D1%96%D1%86%D0%B8%D0%BD" TargetMode="External"/><Relationship Id="rId2" Type="http://schemas.openxmlformats.org/officeDocument/2006/relationships/hyperlink" Target="https://uk.wikipedia.org/wiki/%D0%9F%D0%B5%D0%BD%D1%96%D1%86%D0%B8%D0%BB%D1%96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A%D0%BB%D0%B0%D1%80%D0%B8%D1%82%D1%80%D0%BE%D0%BC%D1%96%D1%86%D0%B8%D0%B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502919"/>
            <a:ext cx="10241280" cy="1143001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національний медичний університет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медичної хімії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21281"/>
            <a:ext cx="12192000" cy="423671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он-лайн семінар</a:t>
            </a:r>
          </a:p>
          <a:p>
            <a:pPr algn="ctr"/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«Небезпеки дифтерії»,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дню </a:t>
            </a:r>
            <a:r>
              <a:rPr lang="ru-RU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endParaRPr lang="uk-UA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algn="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02.06.2020, Харків</a:t>
            </a:r>
          </a:p>
        </p:txBody>
      </p:sp>
    </p:spTree>
    <p:extLst>
      <p:ext uri="{BB962C8B-B14F-4D97-AF65-F5344CB8AC3E}">
        <p14:creationId xmlns:p14="http://schemas.microsoft.com/office/powerpoint/2010/main" val="391458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075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556590"/>
            <a:ext cx="12192000" cy="63014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Інкубаційний період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 триває від 2 до 10 днів.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 МКХ-10 дифтерію поділяють на такі форми: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 глотки/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ротоглотки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(дифтерійна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мембранозна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ангіна,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тонзилярна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дифтерія) (А36.0);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 носоглотки (А36.1);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 гортані (ларинготрахеїт дифтерійний) (А36.2);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 шкіри (А36.3);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Інша дифтерія (переднього відділу носа, очей, статевих органів тощо) (А36.8);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 неуточнена (А36.9);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розповсюдженням патологічного процесу: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Локалізована — процес не виходить за межі одного анатомічного утворення;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 (розповсюджена) — процес, який почався в одному анатомічному утворенні, переходить на прилеглі анатомічні утворення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мигдалики+глотка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мигдалики+слизова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оболонка рота);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Комбінована — виявляють поєднання уражень різної локалізації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глотка+ніс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глотка+гортань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тощо).</a:t>
            </a:r>
          </a:p>
        </p:txBody>
      </p:sp>
    </p:spTree>
    <p:extLst>
      <p:ext uri="{BB962C8B-B14F-4D97-AF65-F5344CB8AC3E}">
        <p14:creationId xmlns:p14="http://schemas.microsoft.com/office/powerpoint/2010/main" val="304118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075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556590"/>
            <a:ext cx="12192000" cy="63014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візуальним характером місцевого ураження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Катаральна — набряк 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ціанотичним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відтінком, який переважає над гіперемією (почервонінням);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Острівчаста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острівцева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 тлі набряку й ціанозу виявляють нашарування у вигляді острівців різної величини, які не з'єднуються між собою;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Плівчаста — уражені ділянки вкриті щільними нашаруваннями (плівками) сірого відтінку, які майже не знімаються або тоді, коли їх вдалося зняти, то залишають після себе поверхню, що кровоточить («кривава роса»).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ступенем тяжкості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Субклінічний;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 тяжкості;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Гіпертоксичний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критерієм тяжкості є ступінь токсикозу. Критерії оцінки токсикозу однакові при дифтерії мигдаликів і глотки, але дещо відрізняються при інших формах — дифтерії переднього відділу носа, дифтерійного ларинготрахеїту (крупу) та дифтерії іншої локалізації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3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фтерия | MedKontrol Мариуп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1" y="180975"/>
            <a:ext cx="4876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спышка дифтерии в Украине: что это за болезнь, как передаетс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49" y="180975"/>
            <a:ext cx="4876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ифтерия у ребенка. Причины, симптомы, лечение и профилактик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95" y="3380132"/>
            <a:ext cx="4876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4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можуть виникнути в будь-який період хвороби, але для кожного періоду характерні свої. Терміни їх появи мають прогностичне значення.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-токсичний шок (ІТШ) — є найтяжчим ускладненням дифтерії. Виникає на 13 добу хвороби, дуже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 більш пізні терміни і, зазвичай, у невакцинованих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нелікованих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хворих. Загалом, відповідає клінічним проявам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гіпертоксичного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 тяжкості хвороби. При цьому фази ІТШ можуть так швидко змінювати одна одну, що чітку грань між ними провести часто не вдається.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дисемінованого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внутрішньосудинного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згортання (ДВЗ-синдром) — при цьому можуть виникати носові кровотечі, крововиливи на слизових оболонках і на шкірі, геморагічне просочування нашарувань, набряклої клітковини шиї. Поява ДВЗ-синдрому є небезпечною ознакою й значно погіршує прогноз.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Міокардит — найчастіше ускладнення дифтерії. Він розвивається як у ранні терміни (з першого тижня хвороби по середину другого — ранній міокардит), так і пізні (від середини другого до 6-го тижня — пізній міокардит). Чим більший токсикоз, тим ймовірність виникнення дифтерійного міокардиту вища. Як правило, чим раніше виникає міокардит, тим тяжче його перебіг і гірші наслідки, він є головною причиною смерті у хворих на дифтерію.</a:t>
            </a:r>
          </a:p>
          <a:p>
            <a:pPr marL="45720" indent="0" algn="ctr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7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 нервової системи також виникає у ранні (1—2-й тиждень) й пізні (до 4-го тижня) терміни. Проявляються частіше моторними, а не сенсорними порушеннями. У ранні терміни виникають ураження черепно-мозкових нервів. З'являється парез м'якого піднебіння, голос стає гугнявим. Хворі не в змозі ковтати рідку їжу. Блювотний рефлекс відсутній. Ураження інших черепно-мозкових нервів може обумовити параліч акомодації, птоз, іноді — парез лицьового нерву та інші порушення. Процес може бути одно- або двобічним.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виникають в'ялі паралічі за типом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поліневритів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Клінічні прояви залежать від локалізації ураження. Частіше наявні ураження м'язів гортані та глотки, кінцівок — пара-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тетрапарези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уражаються м'язи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діафрагмии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казуїстичним є параліч по типу Гієна-Баре. Дифтерійні парези й паралічі носять зворотній характер. Тривалість до 2—6 місяців та більше.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 нирок пов'язане з безпосередньою дією дифтерійного екзотоксину (токсичний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має мінімальний характер й не призводить до розвитку гострої ниркової недостатності чи інших фатальних наслідків. Проявляється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мікрогематурією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лейкоцитурією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циліндрурією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протеїнурією. Гостра ниркова недостатність при дифтерії зумовлена вторинними факторами: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гіповолемією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ДВЗ-синдромом на 5—20 добу захворювання;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поліорганною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недостатністю і ятрогенними причинами (введення надмірних доз ПДС, призначення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амноглікозидів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Наднирникова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недостатність рідка, виникає при крововиливах у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ДВЗ-синдромі.</a:t>
            </a:r>
          </a:p>
          <a:p>
            <a:pPr marL="45720" indent="0" algn="ctr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44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0400"/>
            <a:ext cx="12077700" cy="619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 мигдаликів і дифтерійний фарингіт мають ряд загальних особливостей, що дозволяє відрізнити їх від інших захворювань. Імовірним діагноз є при поєднанні 2—3 з нижче зазначених симптомів: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захворювання надзвичайно гострий;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всіх формах, окрім субклінічної, має місце інтоксикаційний синдром, виразність якого далеко не завжди корелює з місцевими змінами, особливо у перші дні хвороби;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нашарування, що мають фібринозний плівчастий характер на мигдаликах;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 у горлі помірний, часто не відповідає характеру місцевих змін;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 набуває гугнявого відтінку;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набряк слизової оболонки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ротоглотки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ціаноз переважає над гіперемією;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підщелепні та шийні лімфовузли збільшені не завжди, якщо збільшені — то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болючі;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 набряк клітковини підщелепної ділянки від незначного (набряк локалізується тільки у підщелепній ділянці) до поширеного (сягає ключиць і нижче);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набряк щільний, безболісний, шкіра над ним не змінена (окрім геморагічних варіантів), може бути асиметричним й однобічним;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 виразний антитоксичний ефект від антибактеріальної терапії, але відмічають швидке поліпшення стану вже через декілька годин після введення ПДС.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 ознака властива всім формам дифтерії будь-якої локалізації та тяжкості.</a:t>
            </a:r>
          </a:p>
        </p:txBody>
      </p:sp>
    </p:spTree>
    <p:extLst>
      <p:ext uri="{BB962C8B-B14F-4D97-AF65-F5344CB8AC3E}">
        <p14:creationId xmlns:p14="http://schemas.microsoft.com/office/powerpoint/2010/main" val="119291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13" y="0"/>
            <a:ext cx="541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44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3100"/>
            <a:ext cx="12077700" cy="3238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тяжких формах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лейкоцитозом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лейкоцитарної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ШОЕ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КФК, ЛДГ,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електролітів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Na, Cl,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ниркових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ступень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дифтерійному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кислотно-основного стану.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0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44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СПЕЦИФІЧНА ДІАГНОСТИКА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800"/>
            <a:ext cx="12077700" cy="5918200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типової клінічної картини спеціальні методи діагностики є підтверджуючими, а не вирішальними при встановленні діагнозу «дифтерія».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Бактеріоскопічне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дослідження. Для проведення його беруть тампоном матеріал по периферії ураженої ділянки. Тонкий мазок фарбують за Грамом. Вже через 1—2 години можна отримати попередню відповідь. Цей метод є орієнтовним, оскільки не дозволяє відрізнити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інших коринебактерій. Позитивний результат мікроскопічного дослідження мазків недостатній для того, щоб бути альтернативою бактеріологічному дослідженню. Негативний результат разом з тим ще не є підставою для зняття діагнозу.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найвірогіднішим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токсигенних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токсигенних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остаточного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подовжується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72 годин.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нетоксигенного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хворого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ротоглотці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анибіотиками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розцінювати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РПГА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титру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ПДС не вводили, то друге, 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7—10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10—14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ПДС на результат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6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хворі на дифтерію, незалежно від її клінічної форми і ступеня тяжкості, підлягають обов'язковій госпіталізації до інфекційного стаціонару у найближчі терміни. До відділення інфекційної реанімації госпіталізують: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 з тяжким чи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гіпертоксичним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перебігом;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 на дифтерійний круп;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ступеню тяжкості хворого, клінічної форми і періоду хвороби. При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середньотяжкому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 показаний ліжковий, а при тяжкому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гіпертоксичному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 — суворий ліжковий режим на термін не менше 2-х тижнів. Далі режим залежить від стану хворого, наявності та характеру ускладнень. Забезпечують за хворими постійне спостереження.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Дієта: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 хворого здійснюється за дієтою для проблем з ковтанням, або раніше нормою столу №2Щ за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Певзнером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дифтерії гортані призначають стіл № 11Т — їжа рідкої або напіврідкої консистенції, яку слід давати невеликими порціями через 3—4 години. При значній болючості в горлі та при ознаках порушення ковтання застосовують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харчування.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Специфічна антитоксична терапія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місце у лікуванні хворого на дифтерію належить антитоксичній ПДС. Вона нейтралізує тільки токсин, що циркулює у крові. Вона не діє на той токсин, що вже є всередині клітин. Від своєчасності введення ПДС значною мірою залежать частота ускладнень і наслідки хвороби. ПДС треба вводить негайно під час госпіталізації хворого до стаціонару. Необхідно дотримання загальноприйнятих правил по введенню гетерогенних сироваток. Дозу визначають за ступенем тяжкості хворого.</a:t>
            </a:r>
          </a:p>
          <a:p>
            <a:pPr marL="879475" indent="-342900" algn="just">
              <a:buClr>
                <a:schemeClr val="tx1"/>
              </a:buClr>
              <a:buSzPct val="100000"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0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763"/>
            <a:ext cx="12192000" cy="1102137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ійська мова"/>
              </a:rPr>
              <a:t>англ.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diphtheria)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1" y="2045146"/>
            <a:ext cx="11882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uk-UA" sz="3200" dirty="0"/>
              <a:t>гостре </a:t>
            </a:r>
            <a:r>
              <a:rPr lang="uk-UA" sz="3200" dirty="0" err="1"/>
              <a:t>антропонозне</a:t>
            </a:r>
            <a:r>
              <a:rPr lang="uk-UA" sz="3200" dirty="0"/>
              <a:t> інфекційне </a:t>
            </a:r>
            <a:r>
              <a:rPr lang="uk-UA" sz="3200" dirty="0" err="1"/>
              <a:t>зхворювання</a:t>
            </a:r>
            <a:r>
              <a:rPr lang="uk-UA" sz="3200" dirty="0"/>
              <a:t> з повітряно-крапельним механізмом передавання збудника, що характеризується ураженням </a:t>
            </a:r>
            <a:r>
              <a:rPr lang="uk-UA" sz="3200" dirty="0" err="1"/>
              <a:t>ротоглотки</a:t>
            </a:r>
            <a:r>
              <a:rPr lang="uk-UA" sz="3200" dirty="0"/>
              <a:t> та дихальних шляхів, рідше шкіри, з розвитком фібринозного (</a:t>
            </a:r>
            <a:r>
              <a:rPr lang="uk-UA" sz="3200" dirty="0" err="1"/>
              <a:t>дифтеритичного</a:t>
            </a:r>
            <a:r>
              <a:rPr lang="uk-UA" sz="3200" dirty="0"/>
              <a:t>) запалення в місці проникнення збудника, а також токсичним ураженням серцево-судинної й нервової системи.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1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ефект від введення ПДС спостерігають у перші три доби від початку хвороби. Хворим з легким або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середньотяжким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ступенем тяжкості введення ПДС здійснюють 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внутрішньом’язово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(в/м). З тяжким або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гіпертоксичним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переважно внутрішньовенно (в/в) введення ПДС. яку розводять у фізіологічному розчині з частотою крапель 8—12 за 1 хвилину разом з 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глюкокортикостероїдами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разі необхідності повторне введення проводять через 8—12 годин після першого. Це здійснюють у тому випадку, якщо відсутній антитоксичний ефект від першого введення. Слід використовувати сироватку іншої серії, а вводити її у тій самій дозі. Доцільність введення ПДС 3 рази і більше сумнівна. ПДС при в/м введенні циркулює в крові до 12—14 діб. У разі адекватного вибору дози її цілком вистачає, щоб нейтралізувати дію циркулюючого токсину. Слід пам'ятати, що токсин циркулює в крові до 12 годин.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Токсиноутворення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продовжується, доки зберігається місцевий патологічний процес.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Повторні багатократні введення ПДС збільшують можливість виникнення алергічних реакцій. Незалежно від терміну поступлення хворого до стаціонару, ПДС вводять за наявності змін на слизовій оболонці та з урахуванням ступеню тяжкості. При пізньому поступленні (у періоді реконвалесценції, коли токсикоз і місцеві зміни відсутні) ПДС не вводять. ПДС має лише антитоксичну дію і не впливає на саму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Антитоксичну специфічну терапію обов'язково поєднують з антибактерійними засобами.</a:t>
            </a:r>
          </a:p>
          <a:p>
            <a:pPr marL="993775" indent="-45720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2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ЕТІОТРОПНА ТЕРАПІЯ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зарекомендували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еніцилін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еніцилін"/>
              </a:rPr>
              <a:t>Бензилпеніцилін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1 млн. ОД ×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в/м,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пеніцилін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то 4 рази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Азитроміцин"/>
              </a:rPr>
              <a:t>Азитроміцин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0,5 г × 1 раз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Кларитроміцин"/>
              </a:rPr>
              <a:t>Кларитроміцин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0,5 г × 2 рази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5—7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8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ПАТОГЕННА ТЕРАПІЯ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1900"/>
            <a:ext cx="12192000" cy="56261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зменшення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загальноінтоксикаційних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проявів, нормалізацію гомеостазу, роботи серцево-судинної системи і профілактику ускладнень. Жорстких схем патогенетичного лікування не існує. З метою стабілізації електролітного балансу і КОС в/в призначають переважно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полійонні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розчини —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Ацесоль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5 % розчин глюкози та інші під контролем рівня електролітів крові. Гідратацію необхідно підтримувати на достатньому рівні — до 2 500 мл/на добу. У разі розвитку міокардиту і/або ураження нирок кількість рідини слід зменшити до 1 000—1 500 мл/на добу. При тяжкому перебігу дифтерії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обґрунтованим є застосування інгібіторів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протеаз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контрикала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гордокса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трасилола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загальнотерапевтичних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дозах. Призначають препарати, що покращують реологічні властивості крові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мікроциркуляцію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гепарин,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пентоксифілін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декстрани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дипірідамол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показниками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56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48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1248"/>
            <a:ext cx="8255000" cy="590245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ревакцинацію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календаря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вакцинами,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дифтерійний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анатоксин (АКДП, АКДП-М, АД-М).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токсигенних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коринебактерій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Виписувати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двократного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результату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ротоглотки. 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термометрію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однократно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провітрювання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офісах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перших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підозрах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самолікуванням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2019300"/>
            <a:ext cx="44703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88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1" y="0"/>
            <a:ext cx="3922153" cy="332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3614737"/>
            <a:ext cx="3890869" cy="26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68" y="709612"/>
            <a:ext cx="10365630" cy="50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6"/>
            <a:ext cx="12192000" cy="68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4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Ð»Ð°Ð¹Ð´ Ð´ÑÐºÑÑ Ð·Ð° ÑÐ²Ð°Ð³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3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900" y="144463"/>
            <a:ext cx="9144000" cy="655637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свідчення</a:t>
            </a:r>
            <a:endParaRPr lang="ru-RU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3300"/>
            <a:ext cx="12192000" cy="58547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Згадки про захворювання, що нагадує дифтерію, зустрічають ще в працях Гіппократа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V—IV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 до нашої ери. Захворювання в подальшому описане під назвою «сирійської хвороби», «єгипетської хвороби», «задушливої хвороби» тощо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 великі епідемії дифтерії (наприклад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 хвороба стала відома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душитель»,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«хвороба горла».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 французький лікар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П’єр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Бретонно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описав у 1820—1860 роках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клінічні форми «смертельної виразки глотки», він же запропонував назву хвороби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«дифтерит»,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його учень 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Труссо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замінив «дифтерит» терміном, який використовують лікарі й на сьогодні — «дифтерія». Збудника дифтерії вперше виявив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1883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німецький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Едвін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Клебс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1884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німецький бактеріолог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Фрідріх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Лефлер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виділив чисту культуру збудника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1894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 для лікування хворих антитоксичну протидифтерійну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(ПДС).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 році французький ветеринар і біолог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Гастон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дифтерійний анатоксин, який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для планової вакцинації проти дифтерії.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8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6624736" cy="648072"/>
          </a:xfrm>
        </p:spPr>
        <p:txBody>
          <a:bodyPr/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ЕТІОЛОГІЯ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764704"/>
            <a:ext cx="11492363" cy="597666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грампозитивна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паличка</a:t>
            </a:r>
            <a:r>
              <a:rPr lang="uk-UA" sz="2600" dirty="0"/>
              <a:t> 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потовщеннями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булавоподібна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через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тільця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Бабеша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Ернста</a:t>
            </a:r>
            <a:r>
              <a:rPr lang="ru-RU" sz="2600" dirty="0"/>
              <a:t>)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аероб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мазках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дифтерійні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кутом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що тримали свою назву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κορινε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вузловий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Дифтерійний збудник стійкий в навколишньому середовищі — у дифтерійних плівках, на предметах побуту, в трупах зберігається близько двох тижнів, у воді — до трьох тижнів, але майже миттєво гине при кип'ятінні й протягом 2—3 хвилин під дією звичайних дезінфікуючих засобів.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фтерійна паличка, забарвлена позитивно за Грамом, при світловій мікроскопії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67" y="116632"/>
            <a:ext cx="4009607" cy="26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2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8" y="444500"/>
            <a:ext cx="7992262" cy="59890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382260"/>
            <a:ext cx="2352604" cy="1323340"/>
          </a:xfrm>
          <a:prstGeom prst="rect">
            <a:avLst/>
          </a:prstGeom>
        </p:spPr>
      </p:pic>
      <p:pic>
        <p:nvPicPr>
          <p:cNvPr id="2052" name="Picture 4" descr="Дифтерія – заразна і дуже небезпечна хвороба | КНП &quot;Перш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93" y="154151"/>
            <a:ext cx="241510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2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73752"/>
            <a:ext cx="9144000" cy="692696"/>
          </a:xfrm>
        </p:spPr>
        <p:txBody>
          <a:bodyPr anchor="ctr">
            <a:normAutofit/>
          </a:bodyPr>
          <a:lstStyle/>
          <a:p>
            <a:pPr algn="ctr"/>
            <a:r>
              <a:rPr lang="uk-UA" sz="3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Епідеміологія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66450"/>
            <a:ext cx="12191999" cy="5903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49" y="748635"/>
            <a:ext cx="120015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 інфекції при дифтерії є хворі на будь-яку клінічну форму, а також бактеріоносії, які є резервуарами хвороби.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механізм передавання — повітряно-крапельний, рідше може реалізуватися й контактний (наприклад, при дифтерії шкіри).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Бактеріовиділення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хворого починається з кінця інкубаційного періоду й триває до повної санації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ротоглотки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деяких випадках може формуватися вторинне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носійство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 спалахах дифтерії первинними носіями можуть бути до 10 % зовнішньо здорових людей. Перебіг хвороби та пов'язаний з цим механізм передачі залежить від географічного регіону. В країнах помірного клімату переважно трапляються дифтерійні ураження дихальних шляхів з повітряно-крапельним механізмом передачі інфекції, у країнах субтропічного і тропічного поясів — переважно дифтерія шкіри та контактний механізм її передавання від хворого до здорового (так звана «повзуча виразка джунглів»).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Сприйнятливість до дифтерійної інфекції залежить від напруженості антитоксичного імунітету. Індекс контагіозності коливається від 10 до 15 %. Сезонність — осінньо-зимова, імунітет стійкий антитоксичний, але не антибактеріальний, можливі повторні захворювання, а також виникнення інфекції у вакцинованих осіб, в обох випадках перебіг захворювання, як правило, легкий.</a:t>
            </a:r>
          </a:p>
        </p:txBody>
      </p:sp>
    </p:spTree>
    <p:extLst>
      <p:ext uri="{BB962C8B-B14F-4D97-AF65-F5344CB8AC3E}">
        <p14:creationId xmlns:p14="http://schemas.microsoft.com/office/powerpoint/2010/main" val="100312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210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2104"/>
            <a:ext cx="12192000" cy="6185895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Дифтерійний екзотоксин — це первинний фактор, що спричинює різні патологічні зміни в організмі людини,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бактеріємія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цьому захворюванню не притаманна. Тяжкий перебіг дифтерії виникає лише за відсутності або при низьких титрах антитоксичних антитіл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 проникнення і розмноження збудника під дією дифтерійного токсину й інших додаткових факторів ушкодження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гіалуронідаза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нейрамінідаза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 виникає місцева запальна реакція. Частіше пошкоджується слизова оболонка піднебінних мигдаликів. Перші прояви — набряк і/або катаральне запалення, при цьому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нейрамінідаза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є в збудника, знижує больову чутливість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Лімфатичними шляхами, з місця утворення, екзотоксин та інші біологічно активні речовини просуваються в глибину тканин. Наслідком є збільшення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регіонарних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лімфовузлів, виникає токсичний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лімаденіт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набряк навколишніх тканин, що може поширюватися на підщелепну ділянку, шию та грудну клітку. Від моменту проникнення екзотоксину в кров до появи клінічних симптомів ураження органів-мішеней проходить латентний період. Тривалість його визначають переважно кількістю циркулюючого екзотоксину й біологічно активних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ин.</a:t>
            </a:r>
          </a:p>
        </p:txBody>
      </p:sp>
    </p:spTree>
    <p:extLst>
      <p:ext uri="{BB962C8B-B14F-4D97-AF65-F5344CB8AC3E}">
        <p14:creationId xmlns:p14="http://schemas.microsoft.com/office/powerpoint/2010/main" val="129305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210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2104"/>
            <a:ext cx="12192000" cy="6185895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дифтерії можуть бути ушкодженими будь-які клітини організму, особливо при великій концентрації екзотоксину. Частіше за все страждають клітини-мішені: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кардіоміоцити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олігодендрогліоцити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лімфоцити,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ендотеліальні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клітини артерій, тромбоцити, гранулоцити. Сам процес зв'язування екзотоксину з рецепторами перебігає в дві стадії: перша — зворотна, здійснюється за 8—12 годин; друга — незворотна, завершується протягом 30—60 хвилин. Незворотна стадія фіксації дифтерійного екзотоксину закінчується утворенням транспортної системи для А-фрагменту і проходженням його у цитоплазму клітини, що робить його недосяжним для дії протидифтерійної лікувальної сироватки (ПДС). Встановлено значне зменшення синтезу білку в культурі клітин за наявності дифтерійного екзотоксину. Клітина зазнає енергетичного «голоду». Наслідком цього є активація метаболізму |вуглеводів, що супроводжується значною інтенсифікацією гліколізу 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гліколітичний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«вибух»). Міокард, на відміну від скелетних м'язів, має відносно малий потенціал активності ферментів гліколізу, цей механізм компенсації швидко виснажується. Гіпоксія, що розвивається, поглиблює специфічну дію дифтерійного екзотоксину.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210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" y="1675405"/>
            <a:ext cx="12103100" cy="4090396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 процеси спостерігають при дії дифтерійного екзотоксину у будь-якій клітині й обумовлюють ушкодження різних органів і систем. Виключенням є головний мозок, щитоподібна залоза, а також хрящі, кістки, зв'язки, клітини яких характеризуються дуже низьким рівнем метаболізму. Це пов'язане з тим, що дифтерійний екзотоксин не проходить крізь їх захисні бар'єри.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причинами смерті при дифтерії є ураження серця, асфіксія при дифтерії дихальних шляхів, синдром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дисемінованого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внутрішньосудинного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згортання (ДВЗ-синдром) з розвитком гострої ниркової недостатності або гострого респіраторного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-синдрому дорослих і приєднання вторинної бактеріальної флори.</a:t>
            </a:r>
          </a:p>
        </p:txBody>
      </p:sp>
    </p:spTree>
    <p:extLst>
      <p:ext uri="{BB962C8B-B14F-4D97-AF65-F5344CB8AC3E}">
        <p14:creationId xmlns:p14="http://schemas.microsoft.com/office/powerpoint/2010/main" val="71888256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3073</Words>
  <Application>Microsoft Office PowerPoint</Application>
  <PresentationFormat>Широкоэкранный</PresentationFormat>
  <Paragraphs>115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Trebuchet MS</vt:lpstr>
      <vt:lpstr>Wingdings</vt:lpstr>
      <vt:lpstr>Wingdings 3</vt:lpstr>
      <vt:lpstr>Грань</vt:lpstr>
      <vt:lpstr>Харківський національний медичний університет Кафедра медичної хімії  </vt:lpstr>
      <vt:lpstr>Дифтерія (англ. diphtheria)</vt:lpstr>
      <vt:lpstr>Історичні свідчення</vt:lpstr>
      <vt:lpstr>ЕТІОЛОГІЯ</vt:lpstr>
      <vt:lpstr>Презентация PowerPoint</vt:lpstr>
      <vt:lpstr>Епідеміологія </vt:lpstr>
      <vt:lpstr>ПАТОГЕНЕЗ</vt:lpstr>
      <vt:lpstr>ПАТОГЕНЕЗ</vt:lpstr>
      <vt:lpstr>ПАТОГЕНЕЗ</vt:lpstr>
      <vt:lpstr>Клініка</vt:lpstr>
      <vt:lpstr>Клініка</vt:lpstr>
      <vt:lpstr>Презентация PowerPoint</vt:lpstr>
      <vt:lpstr>Презентация PowerPoint</vt:lpstr>
      <vt:lpstr>Презентация PowerPoint</vt:lpstr>
      <vt:lpstr>ДІАГНОСТИКА</vt:lpstr>
      <vt:lpstr>Презентация PowerPoint</vt:lpstr>
      <vt:lpstr>ДІАГНОСТИКА</vt:lpstr>
      <vt:lpstr> СПЕЦИФІЧНА ДІАГНОСТИКА</vt:lpstr>
      <vt:lpstr>Презентация PowerPoint</vt:lpstr>
      <vt:lpstr>Презентация PowerPoint</vt:lpstr>
      <vt:lpstr>ЕТІОТРОПНА ТЕРАПІЯ</vt:lpstr>
      <vt:lpstr>ПАТОГЕННА ТЕРАПІЯ</vt:lpstr>
      <vt:lpstr>Презентация PowerPoint</vt:lpstr>
      <vt:lpstr>ПРОФІЛАКТИКА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Харківський національний медичний університет Кафедра медичної хімії  </dc:title>
  <dc:creator>Леново</dc:creator>
  <cp:lastModifiedBy>Лариса Лукьянова</cp:lastModifiedBy>
  <cp:revision>21</cp:revision>
  <cp:lastPrinted>2020-06-03T13:25:01Z</cp:lastPrinted>
  <dcterms:created xsi:type="dcterms:W3CDTF">2020-06-01T08:53:37Z</dcterms:created>
  <dcterms:modified xsi:type="dcterms:W3CDTF">2020-06-03T13:41:34Z</dcterms:modified>
</cp:coreProperties>
</file>