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1"/>
    <p:sldMasterId id="2147484915" r:id="rId2"/>
    <p:sldMasterId id="2147483740" r:id="rId3"/>
  </p:sldMasterIdLst>
  <p:notesMasterIdLst>
    <p:notesMasterId r:id="rId22"/>
  </p:notesMasterIdLst>
  <p:sldIdLst>
    <p:sldId id="356" r:id="rId4"/>
    <p:sldId id="353" r:id="rId5"/>
    <p:sldId id="365" r:id="rId6"/>
    <p:sldId id="372" r:id="rId7"/>
    <p:sldId id="373" r:id="rId8"/>
    <p:sldId id="374" r:id="rId9"/>
    <p:sldId id="366" r:id="rId10"/>
    <p:sldId id="367" r:id="rId11"/>
    <p:sldId id="370" r:id="rId12"/>
    <p:sldId id="376" r:id="rId13"/>
    <p:sldId id="375" r:id="rId14"/>
    <p:sldId id="377" r:id="rId15"/>
    <p:sldId id="378" r:id="rId16"/>
    <p:sldId id="379" r:id="rId17"/>
    <p:sldId id="380" r:id="rId18"/>
    <p:sldId id="381" r:id="rId19"/>
    <p:sldId id="382" r:id="rId20"/>
    <p:sldId id="363" r:id="rId2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C0000"/>
    <a:srgbClr val="3D328E"/>
    <a:srgbClr val="003399"/>
    <a:srgbClr val="978DD3"/>
    <a:srgbClr val="2C0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7" autoAdjust="0"/>
    <p:restoredTop sz="97513" autoAdjust="0"/>
  </p:normalViewPr>
  <p:slideViewPr>
    <p:cSldViewPr>
      <p:cViewPr varScale="1">
        <p:scale>
          <a:sx n="107" d="100"/>
          <a:sy n="107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0B9B90-A373-4B7E-B771-101DB67B40C7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3C340A-F72C-4BA7-9933-BF6BCD65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12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C340A-F72C-4BA7-9933-BF6BCD65C99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2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2A2D70-ACCC-4A85-8531-66BEE574C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3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E889BF-1289-45F5-BEEB-DA016C717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7275" y="274638"/>
            <a:ext cx="127952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63938" y="274638"/>
            <a:ext cx="36909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DC3BA2-2305-4297-91D0-5EDDEC252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6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938" y="274638"/>
            <a:ext cx="5122862" cy="777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635375" y="1600200"/>
            <a:ext cx="5051425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C13104-5AD3-4A18-9AE3-1E8F356D8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3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938" y="274638"/>
            <a:ext cx="5122862" cy="777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5375" y="1600200"/>
            <a:ext cx="2449513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237288" y="1600200"/>
            <a:ext cx="2449512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237288" y="3938588"/>
            <a:ext cx="2449512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2811ABA-C7AD-464E-B9A2-1302AA416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27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24A7-EBEA-4A30-BC6B-3242F444F0EF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AF77-E80E-4DE5-B9CE-5947699B4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8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D188-E3F7-4287-A06A-9123718FCE10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FA33-E0DA-415A-8DED-9FBCFF15E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9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E78ED-9BD7-4C0B-A3FC-DACED5B5CFBE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D1E0-AA21-4CE2-B384-B04EC1451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7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F21B-CB1C-4136-A060-3FECA68C751C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B84C-3DF9-4AF8-9AD6-8B703E70A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9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7A8E-7FAB-4FEB-9286-F4BCBE750A75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E569-019E-4C25-BB30-11D505B8D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29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F933-8BBD-4C33-BCF7-3BADC3B14FCD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EAD8-FA69-4C0C-B473-0648CA260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4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C53EBC9-A235-48AA-9F08-CB326EA68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80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799B-2E43-456B-A183-2BA2CD477BF7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71DB-0346-40C8-820B-7AFEA1B8C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9A9A9-5C83-46AD-B7DA-93F9AF95E195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4D4D-B698-4011-98E1-C22DF07E5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24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C824-4716-4D17-B4AC-11C5D5234A2A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7B7C-DC1C-4596-BB54-01CA8635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F1CA-4751-469A-8AF9-5AC22981DCA7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149C-53D1-497B-B7BB-261D80E17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69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EAFE-F0E8-4E3E-9C81-3C28AC123CFD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D2C1-CF5E-486D-B867-6EF543694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29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47342F-7EEA-473E-B852-CCDCB503C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79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715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19200" y="1447800"/>
            <a:ext cx="7315200" cy="42672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5375" y="1600200"/>
            <a:ext cx="24495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7288" y="1600200"/>
            <a:ext cx="24495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D2DBDAC-0975-4C60-9D5B-4DB0D2346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8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0AAAC7-E100-493A-AC09-BC56A09A5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1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C54D90-FC23-4E48-9133-82D55A4A8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3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D555146-CE79-48E3-B9CD-AB8C9BD63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6C277F4-23F3-4F1D-8108-EBAE73BFA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5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A4BE741-B719-4CE7-874C-E317668F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3938" y="274638"/>
            <a:ext cx="512286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75" y="1600200"/>
            <a:ext cx="5051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05571-646A-4A22-B8D0-CDD8E572C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9388" y="188913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fld id="{F5788DAA-EF50-401B-AD29-2B06C2FC987D}" type="slidenum">
              <a:rPr lang="ru-RU" sz="2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ctr"/>
              <a:t>‹#›</a:t>
            </a:fld>
            <a:endParaRPr lang="ru-RU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3" r:id="rId1"/>
    <p:sldLayoutId id="2147485054" r:id="rId2"/>
    <p:sldLayoutId id="2147485055" r:id="rId3"/>
    <p:sldLayoutId id="2147485056" r:id="rId4"/>
    <p:sldLayoutId id="2147485057" r:id="rId5"/>
    <p:sldLayoutId id="2147485058" r:id="rId6"/>
    <p:sldLayoutId id="2147485059" r:id="rId7"/>
    <p:sldLayoutId id="2147485060" r:id="rId8"/>
    <p:sldLayoutId id="2147485061" r:id="rId9"/>
    <p:sldLayoutId id="2147485062" r:id="rId10"/>
    <p:sldLayoutId id="2147485063" r:id="rId11"/>
    <p:sldLayoutId id="2147485064" r:id="rId12"/>
    <p:sldLayoutId id="214748506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05E1B3D-DD08-48DF-8F64-98B84B9C0144}" type="datetimeFigureOut">
              <a:rPr lang="ru-RU"/>
              <a:pPr>
                <a:defRPr/>
              </a:pPr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2866DC6-8E3F-44E7-8736-1E67A283A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6" r:id="rId1"/>
    <p:sldLayoutId id="2147485045" r:id="rId2"/>
    <p:sldLayoutId id="2147485067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68" r:id="rId9"/>
    <p:sldLayoutId id="2147485051" r:id="rId10"/>
    <p:sldLayoutId id="2147485052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01F620-06F5-4E14-A67F-E7D3849A8528}" type="datetimeFigureOut">
              <a:rPr lang="uk-UA" smtClean="0"/>
              <a:t>25.05.2020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F07C45B-1D79-4723-BD44-CA97E47AF0A7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640806" y="995362"/>
            <a:ext cx="396081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800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Методичний </a:t>
            </a:r>
          </a:p>
          <a:p>
            <a:pPr algn="ctr" eaLnBrk="1" hangingPunct="1"/>
            <a:r>
              <a:rPr lang="uk-UA" sz="4800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семінар</a:t>
            </a:r>
            <a:endParaRPr lang="ru-RU" sz="3200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9459" name="Picture 5" descr="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1113"/>
            <a:ext cx="22272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1438"/>
            <a:ext cx="2482850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" descr="ANd9GcRv7AMOqLl5WhhCy5i8k0F3mDmr-5f2uTQ5pDcWjeSsyNZbPhcU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13" y="2992438"/>
            <a:ext cx="7056438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3678238" y="6346825"/>
            <a:ext cx="2124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26 </a:t>
            </a:r>
            <a:r>
              <a:rPr lang="ru-RU" dirty="0" err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травня</a:t>
            </a:r>
            <a:r>
              <a:rPr lang="ru-RU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 2020 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82128" y="2548965"/>
            <a:ext cx="5000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err="1">
                <a:solidFill>
                  <a:srgbClr val="000000"/>
                </a:solidFill>
                <a:cs typeface="Arial" charset="0"/>
              </a:rPr>
              <a:t>Присвячується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sz="2000" dirty="0">
                <a:solidFill>
                  <a:srgbClr val="000000"/>
                </a:solidFill>
                <a:cs typeface="Arial" charset="0"/>
              </a:rPr>
              <a:t>Всесвітньому дню науки</a:t>
            </a:r>
            <a:endParaRPr lang="ru-RU" sz="20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8840"/>
            <a:ext cx="7315200" cy="4267200"/>
          </a:xfrm>
        </p:spPr>
        <p:txBody>
          <a:bodyPr/>
          <a:lstStyle/>
          <a:p>
            <a:r>
              <a:rPr lang="uk-UA" dirty="0"/>
              <a:t>Стимулює</a:t>
            </a:r>
            <a:r>
              <a:rPr lang="en-US" dirty="0"/>
              <a:t> </a:t>
            </a:r>
            <a:r>
              <a:rPr lang="uk-UA" dirty="0"/>
              <a:t>інтерес до навчальної діяльності</a:t>
            </a:r>
          </a:p>
          <a:p>
            <a:r>
              <a:rPr lang="uk-UA" dirty="0"/>
              <a:t>Сприяє формуванню логічного та творчого мислення</a:t>
            </a:r>
          </a:p>
          <a:p>
            <a:r>
              <a:rPr lang="uk-UA" dirty="0"/>
              <a:t>Сприяє розвитку здібностей студентів та формуванню інформаційної культури</a:t>
            </a:r>
            <a:endParaRPr lang="ru-RU" dirty="0"/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000066"/>
                </a:solidFill>
              </a:rPr>
              <a:t>Вп</a:t>
            </a:r>
            <a:r>
              <a:rPr lang="uk-UA" sz="3600" b="1" i="1" dirty="0">
                <a:solidFill>
                  <a:srgbClr val="000066"/>
                </a:solidFill>
                <a:latin typeface="+mn-lt"/>
              </a:rPr>
              <a:t>р</a:t>
            </a:r>
            <a:r>
              <a:rPr lang="uk-UA" sz="3600" b="1" i="1" dirty="0">
                <a:solidFill>
                  <a:srgbClr val="000066"/>
                </a:solidFill>
              </a:rPr>
              <a:t>овадження ІКТ в учбовий</a:t>
            </a:r>
            <a:r>
              <a:rPr lang="uk-UA" sz="3600" b="1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uk-UA" sz="3600" b="1" i="1" dirty="0">
                <a:solidFill>
                  <a:srgbClr val="000066"/>
                </a:solidFill>
              </a:rPr>
              <a:t>процес</a:t>
            </a:r>
            <a:endParaRPr lang="ru-RU" sz="3600" b="1" i="1" dirty="0">
              <a:solidFill>
                <a:srgbClr val="000066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F46C1A-57EE-48F0-BF35-31ABB850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368" y="4016896"/>
            <a:ext cx="5007446" cy="28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5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348881"/>
            <a:ext cx="7408333" cy="1512168"/>
          </a:xfrm>
        </p:spPr>
        <p:txBody>
          <a:bodyPr/>
          <a:lstStyle/>
          <a:p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Створення навчальних електронних презентацій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>
                <a:solidFill>
                  <a:srgbClr val="000066"/>
                </a:solidFill>
                <a:latin typeface="Arial" charset="0"/>
              </a:rPr>
              <a:t>Важливий аспект роботи з ІКТ</a:t>
            </a:r>
            <a:endParaRPr lang="ru-RU" sz="4000" b="1" i="1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2531" name="Picture 5" descr="f_4d343c9c57b6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01" y="2862265"/>
            <a:ext cx="4243275" cy="235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Які недоліки має дистанційне навчання? - новини Києва та Київщини ...">
            <a:extLst>
              <a:ext uri="{FF2B5EF4-FFF2-40B4-BE49-F238E27FC236}">
                <a16:creationId xmlns:a16="http://schemas.microsoft.com/office/drawing/2014/main" id="{90D86793-F2A4-43DA-BBD2-E618D894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11894"/>
            <a:ext cx="4808311" cy="27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650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43508" y="2132856"/>
            <a:ext cx="8856984" cy="453724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2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dirty="0" err="1"/>
              <a:t>змінити</a:t>
            </a:r>
            <a:r>
              <a:rPr lang="ru-RU" sz="2200" dirty="0"/>
              <a:t> форму </a:t>
            </a:r>
            <a:r>
              <a:rPr lang="ru-RU" sz="2200" dirty="0" err="1"/>
              <a:t>навчання</a:t>
            </a:r>
            <a:r>
              <a:rPr lang="ru-RU" sz="2200" dirty="0"/>
              <a:t> з </a:t>
            </a:r>
            <a:r>
              <a:rPr lang="ru-RU" sz="2200" dirty="0" err="1"/>
              <a:t>авторитарної</a:t>
            </a:r>
            <a:r>
              <a:rPr lang="ru-RU" sz="2200" dirty="0"/>
              <a:t> на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/>
              <a:t>комунікативну</a:t>
            </a:r>
            <a:r>
              <a:rPr lang="ru-RU" sz="2200" dirty="0"/>
              <a:t>, </a:t>
            </a:r>
            <a:r>
              <a:rPr lang="ru-RU" sz="2200" dirty="0" err="1"/>
              <a:t>інтерактивну</a:t>
            </a:r>
            <a:r>
              <a:rPr lang="ru-RU" sz="2200" dirty="0"/>
              <a:t>, </a:t>
            </a:r>
            <a:r>
              <a:rPr lang="ru-RU" sz="2200" dirty="0" err="1"/>
              <a:t>заглиблену</a:t>
            </a:r>
            <a:r>
              <a:rPr lang="ru-RU" sz="2200" dirty="0"/>
              <a:t> в </a:t>
            </a:r>
            <a:r>
              <a:rPr lang="ru-RU" sz="2200" dirty="0" err="1"/>
              <a:t>спілкування</a:t>
            </a:r>
            <a:r>
              <a:rPr lang="ru-RU" sz="2200" dirty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err="1"/>
              <a:t>підтримувати</a:t>
            </a:r>
            <a:r>
              <a:rPr lang="ru-RU" sz="2200" dirty="0"/>
              <a:t> </a:t>
            </a:r>
            <a:r>
              <a:rPr lang="ru-RU" sz="2200" dirty="0" err="1"/>
              <a:t>ефективну</a:t>
            </a:r>
            <a:r>
              <a:rPr lang="ru-RU" sz="2200" dirty="0"/>
              <a:t> </a:t>
            </a:r>
            <a:r>
              <a:rPr lang="ru-RU" sz="2200" dirty="0" err="1"/>
              <a:t>мотивацію</a:t>
            </a:r>
            <a:r>
              <a:rPr lang="ru-RU" sz="2200" dirty="0"/>
              <a:t> та </a:t>
            </a:r>
            <a:r>
              <a:rPr lang="ru-RU" sz="2200" dirty="0" err="1"/>
              <a:t>зв’язок</a:t>
            </a:r>
            <a:r>
              <a:rPr lang="ru-RU" sz="2200" dirty="0"/>
              <a:t> з </a:t>
            </a:r>
            <a:r>
              <a:rPr lang="ru-RU" sz="2200" dirty="0" err="1"/>
              <a:t>реальним</a:t>
            </a:r>
            <a:r>
              <a:rPr lang="ru-RU" sz="2200" dirty="0"/>
              <a:t> </a:t>
            </a:r>
            <a:r>
              <a:rPr lang="ru-RU" sz="2200" dirty="0" err="1"/>
              <a:t>життям</a:t>
            </a:r>
            <a:r>
              <a:rPr lang="ru-RU" sz="2200" dirty="0"/>
              <a:t> для </a:t>
            </a:r>
            <a:r>
              <a:rPr lang="ru-RU" sz="2200" dirty="0" err="1"/>
              <a:t>набуття</a:t>
            </a:r>
            <a:r>
              <a:rPr lang="ru-RU" sz="2200" dirty="0"/>
              <a:t> </a:t>
            </a:r>
            <a:r>
              <a:rPr lang="ru-RU" sz="2200" dirty="0" err="1"/>
              <a:t>практичних</a:t>
            </a:r>
            <a:r>
              <a:rPr lang="ru-RU" sz="2200" dirty="0"/>
              <a:t> </a:t>
            </a:r>
            <a:r>
              <a:rPr lang="ru-RU" sz="2200" dirty="0" err="1"/>
              <a:t>умінь</a:t>
            </a:r>
            <a:r>
              <a:rPr lang="ru-RU" sz="2200" dirty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err="1"/>
              <a:t>викликати</a:t>
            </a:r>
            <a:r>
              <a:rPr lang="ru-RU" sz="2200" dirty="0"/>
              <a:t> </a:t>
            </a:r>
            <a:r>
              <a:rPr lang="ru-RU" sz="2200" dirty="0" err="1"/>
              <a:t>інтерес</a:t>
            </a:r>
            <a:r>
              <a:rPr lang="ru-RU" sz="2200" dirty="0"/>
              <a:t> до </a:t>
            </a:r>
            <a:r>
              <a:rPr lang="ru-RU" sz="2200" dirty="0" err="1"/>
              <a:t>отримання</a:t>
            </a:r>
            <a:r>
              <a:rPr lang="ru-RU" sz="2200" dirty="0"/>
              <a:t> </a:t>
            </a:r>
            <a:r>
              <a:rPr lang="ru-RU" sz="2200" dirty="0" err="1"/>
              <a:t>інформаційних</a:t>
            </a:r>
            <a:r>
              <a:rPr lang="ru-RU" sz="2200" dirty="0"/>
              <a:t> </a:t>
            </a:r>
            <a:r>
              <a:rPr lang="ru-RU" sz="2200" dirty="0" err="1"/>
              <a:t>повідомлень</a:t>
            </a:r>
            <a:r>
              <a:rPr lang="ru-RU" sz="2200" dirty="0"/>
              <a:t> та </a:t>
            </a:r>
            <a:r>
              <a:rPr lang="ru-RU" sz="2200" dirty="0" err="1"/>
              <a:t>відтворення</a:t>
            </a:r>
            <a:r>
              <a:rPr lang="ru-RU" sz="2200" dirty="0"/>
              <a:t> </a:t>
            </a:r>
            <a:r>
              <a:rPr lang="ru-RU" sz="2200" dirty="0" err="1"/>
              <a:t>власних</a:t>
            </a:r>
            <a:r>
              <a:rPr lang="ru-RU" sz="2200" dirty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 err="1"/>
              <a:t>виховувати</a:t>
            </a:r>
            <a:r>
              <a:rPr lang="ru-RU" sz="2200" dirty="0"/>
              <a:t> та </a:t>
            </a:r>
            <a:r>
              <a:rPr lang="ru-RU" sz="2200" dirty="0" err="1"/>
              <a:t>розвивати</a:t>
            </a:r>
            <a:r>
              <a:rPr lang="ru-RU" sz="2200" dirty="0"/>
              <a:t> </a:t>
            </a:r>
            <a:r>
              <a:rPr lang="ru-RU" sz="2200" dirty="0" err="1"/>
              <a:t>особистість</a:t>
            </a:r>
            <a:r>
              <a:rPr lang="ru-RU" sz="2200" dirty="0"/>
              <a:t> </a:t>
            </a:r>
            <a:r>
              <a:rPr lang="ru-RU" sz="2200" dirty="0" err="1"/>
              <a:t>студентів</a:t>
            </a:r>
            <a:r>
              <a:rPr lang="ru-RU" sz="2200" dirty="0"/>
              <a:t> </a:t>
            </a:r>
            <a:r>
              <a:rPr lang="ru-RU" sz="2200" dirty="0" err="1"/>
              <a:t>одночасно</a:t>
            </a:r>
            <a:r>
              <a:rPr lang="ru-RU" sz="2200" dirty="0"/>
              <a:t> з </a:t>
            </a:r>
            <a:r>
              <a:rPr lang="ru-RU" sz="2200" dirty="0" err="1"/>
              <a:t>процесом</a:t>
            </a:r>
            <a:r>
              <a:rPr lang="ru-RU" sz="2200" dirty="0"/>
              <a:t> </a:t>
            </a:r>
            <a:r>
              <a:rPr lang="ru-RU" sz="2200" dirty="0" err="1"/>
              <a:t>засвоєння</a:t>
            </a:r>
            <a:r>
              <a:rPr lang="ru-RU" sz="2200" dirty="0"/>
              <a:t> </a:t>
            </a:r>
            <a:r>
              <a:rPr lang="ru-RU" sz="2200" dirty="0" err="1"/>
              <a:t>нових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. </a:t>
            </a:r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uk-UA" sz="3600" b="1" i="1" dirty="0">
                <a:solidFill>
                  <a:srgbClr val="000066"/>
                </a:solidFill>
                <a:latin typeface="Arial" charset="0"/>
              </a:rPr>
            </a:br>
            <a:r>
              <a:rPr lang="uk-UA" sz="3600" b="1" i="1" dirty="0">
                <a:solidFill>
                  <a:srgbClr val="000066"/>
                </a:solidFill>
              </a:rPr>
              <a:t>Використання презентацій  на занятті </a:t>
            </a:r>
            <a:r>
              <a:rPr lang="uk-UA" sz="3600" b="1" i="1" dirty="0" err="1">
                <a:solidFill>
                  <a:srgbClr val="000066"/>
                </a:solidFill>
              </a:rPr>
              <a:t>допомогає</a:t>
            </a:r>
            <a:r>
              <a:rPr lang="uk-UA" sz="3600" b="1" i="1" dirty="0">
                <a:solidFill>
                  <a:srgbClr val="000066"/>
                </a:solidFill>
              </a:rPr>
              <a:t>:</a:t>
            </a:r>
            <a:endParaRPr lang="ru-RU" sz="3600" b="1" i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893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47800"/>
            <a:ext cx="8066087" cy="5149850"/>
          </a:xfrm>
        </p:spPr>
        <p:txBody>
          <a:bodyPr/>
          <a:lstStyle/>
          <a:p>
            <a:pPr eaLnBrk="1" hangingPunct="1"/>
            <a:endParaRPr lang="ru-RU" dirty="0">
              <a:latin typeface="Arial" charset="0"/>
            </a:endParaRPr>
          </a:p>
          <a:p>
            <a:pPr eaLnBrk="1" hangingPunct="1"/>
            <a:r>
              <a:rPr lang="ru-RU" sz="2800" dirty="0" err="1"/>
              <a:t>ефективний</a:t>
            </a:r>
            <a:r>
              <a:rPr lang="ru-RU" sz="2800" dirty="0"/>
              <a:t> </a:t>
            </a:r>
            <a:r>
              <a:rPr lang="ru-RU" sz="2800" dirty="0" err="1"/>
              <a:t>допоміжний</a:t>
            </a:r>
            <a:r>
              <a:rPr lang="ru-RU" sz="2800" dirty="0"/>
              <a:t> </a:t>
            </a:r>
            <a:r>
              <a:rPr lang="ru-RU" sz="2800" dirty="0" err="1"/>
              <a:t>технічний</a:t>
            </a:r>
            <a:r>
              <a:rPr lang="ru-RU" sz="2800" dirty="0"/>
              <a:t> </a:t>
            </a:r>
            <a:r>
              <a:rPr lang="ru-RU" sz="2800" dirty="0" err="1"/>
              <a:t>наочно-слуховий</a:t>
            </a:r>
            <a:r>
              <a:rPr lang="ru-RU" sz="2800" dirty="0"/>
              <a:t> </a:t>
            </a:r>
            <a:r>
              <a:rPr lang="ru-RU" sz="2800" dirty="0" err="1"/>
              <a:t>засіб</a:t>
            </a:r>
            <a:r>
              <a:rPr lang="ru-RU" sz="2800" dirty="0"/>
              <a:t>;</a:t>
            </a:r>
          </a:p>
          <a:p>
            <a:pPr eaLnBrk="1" hangingPunct="1"/>
            <a:r>
              <a:rPr lang="ru-RU" sz="2800" dirty="0" err="1"/>
              <a:t>допоміжний</a:t>
            </a:r>
            <a:r>
              <a:rPr lang="ru-RU" sz="2800" dirty="0"/>
              <a:t> </a:t>
            </a:r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навчально-пізнавальної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;</a:t>
            </a:r>
          </a:p>
          <a:p>
            <a:pPr eaLnBrk="1" hangingPunct="1"/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мотивації</a:t>
            </a:r>
            <a:r>
              <a:rPr lang="ru-RU" sz="2800" dirty="0"/>
              <a:t> та </a:t>
            </a:r>
            <a:r>
              <a:rPr lang="ru-RU" sz="2800" dirty="0" err="1"/>
              <a:t>бажання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 </a:t>
            </a:r>
            <a:r>
              <a:rPr lang="ru-RU" sz="2800" dirty="0" err="1"/>
              <a:t>навчатися</a:t>
            </a:r>
            <a:r>
              <a:rPr lang="ru-RU" sz="2800" dirty="0"/>
              <a:t>; </a:t>
            </a:r>
          </a:p>
          <a:p>
            <a:pPr eaLnBrk="1" hangingPunct="1"/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інтерактивної</a:t>
            </a:r>
            <a:r>
              <a:rPr lang="ru-RU" sz="2800" dirty="0"/>
              <a:t> та </a:t>
            </a:r>
            <a:r>
              <a:rPr lang="ru-RU" sz="2800" dirty="0" err="1"/>
              <a:t>комунікативної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endParaRPr lang="ru-RU" sz="2800" dirty="0"/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6275040" cy="125272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sz="3600" b="1" i="1" dirty="0">
                <a:solidFill>
                  <a:srgbClr val="000066"/>
                </a:solidFill>
                <a:latin typeface="Arial" charset="0"/>
              </a:rPr>
            </a:br>
            <a:r>
              <a:rPr lang="uk-UA" sz="3600" b="1" i="1" dirty="0">
                <a:solidFill>
                  <a:srgbClr val="000066"/>
                </a:solidFill>
              </a:rPr>
              <a:t>Переваги впровадження</a:t>
            </a:r>
            <a:br>
              <a:rPr lang="uk-UA" sz="3600" b="1" i="1" dirty="0">
                <a:solidFill>
                  <a:srgbClr val="000066"/>
                </a:solidFill>
                <a:latin typeface="Arial" charset="0"/>
              </a:rPr>
            </a:br>
            <a:r>
              <a:rPr lang="uk-UA" sz="3600" b="1" i="1" dirty="0">
                <a:solidFill>
                  <a:srgbClr val="000066"/>
                </a:solidFill>
              </a:rPr>
              <a:t> ІКТ:</a:t>
            </a:r>
            <a:endParaRPr lang="ru-RU" sz="3600" b="1" i="1" dirty="0">
              <a:solidFill>
                <a:srgbClr val="000066"/>
              </a:solidFill>
            </a:endParaRPr>
          </a:p>
        </p:txBody>
      </p:sp>
      <p:pic>
        <p:nvPicPr>
          <p:cNvPr id="25603" name="Picture 5" descr="0,,15874129_303,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88640"/>
            <a:ext cx="2916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2601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 err="1"/>
              <a:t>Психологічні</a:t>
            </a:r>
            <a:r>
              <a:rPr lang="ru-RU" sz="3000" dirty="0"/>
              <a:t> </a:t>
            </a:r>
            <a:r>
              <a:rPr lang="ru-RU" sz="3000" dirty="0" err="1"/>
              <a:t>переваги</a:t>
            </a:r>
            <a:r>
              <a:rPr lang="ru-RU" sz="3000" dirty="0"/>
              <a:t>;</a:t>
            </a:r>
          </a:p>
          <a:p>
            <a:r>
              <a:rPr lang="ru-RU" sz="3000" dirty="0" err="1"/>
              <a:t>Методичні</a:t>
            </a:r>
            <a:r>
              <a:rPr lang="ru-RU" sz="3000" dirty="0"/>
              <a:t> </a:t>
            </a:r>
            <a:r>
              <a:rPr lang="ru-RU" sz="3000" dirty="0" err="1"/>
              <a:t>переваги</a:t>
            </a:r>
            <a:r>
              <a:rPr lang="ru-RU" sz="3000" dirty="0"/>
              <a:t> </a:t>
            </a:r>
            <a:r>
              <a:rPr lang="ru-RU" sz="3000" dirty="0" err="1"/>
              <a:t>комп’ютерного</a:t>
            </a:r>
            <a:r>
              <a:rPr lang="ru-RU" sz="3000" dirty="0"/>
              <a:t> </a:t>
            </a:r>
            <a:r>
              <a:rPr lang="ru-RU" sz="3000" dirty="0" err="1"/>
              <a:t>навчання</a:t>
            </a:r>
            <a:r>
              <a:rPr lang="ru-RU" sz="3000" dirty="0"/>
              <a:t>;</a:t>
            </a:r>
          </a:p>
          <a:p>
            <a:r>
              <a:rPr lang="ru-RU" sz="3000" dirty="0" err="1"/>
              <a:t>Технічні</a:t>
            </a:r>
            <a:r>
              <a:rPr lang="ru-RU" sz="3000" dirty="0"/>
              <a:t> </a:t>
            </a:r>
            <a:r>
              <a:rPr lang="ru-RU" sz="3000" dirty="0" err="1"/>
              <a:t>переваги</a:t>
            </a:r>
            <a:endParaRPr lang="ru-RU" sz="3000" dirty="0"/>
          </a:p>
          <a:p>
            <a:endParaRPr lang="ru-RU" sz="3000" dirty="0"/>
          </a:p>
        </p:txBody>
      </p:sp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sz="4000" b="1" i="1" dirty="0">
                <a:solidFill>
                  <a:srgbClr val="000066"/>
                </a:solidFill>
                <a:latin typeface="Arial" charset="0"/>
              </a:rPr>
            </a:br>
            <a:r>
              <a:rPr lang="uk-UA" sz="4000" b="1" i="1" dirty="0">
                <a:solidFill>
                  <a:srgbClr val="000066"/>
                </a:solidFill>
              </a:rPr>
              <a:t>Переваги використання ІКТ:</a:t>
            </a:r>
            <a:endParaRPr lang="ru-RU" sz="4000" b="1" i="1" dirty="0">
              <a:solidFill>
                <a:srgbClr val="000066"/>
              </a:solidFill>
            </a:endParaRPr>
          </a:p>
        </p:txBody>
      </p:sp>
      <p:pic>
        <p:nvPicPr>
          <p:cNvPr id="30723" name="Picture 3" descr="C:\Users\123\Desktop\завантаженн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2372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804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0832" y="2564904"/>
            <a:ext cx="5939021" cy="5256584"/>
          </a:xfrm>
        </p:spPr>
        <p:txBody>
          <a:bodyPr>
            <a:normAutofit/>
          </a:bodyPr>
          <a:lstStyle/>
          <a:p>
            <a:r>
              <a:rPr lang="uk-UA" sz="2200" dirty="0">
                <a:solidFill>
                  <a:schemeClr val="tx2">
                    <a:lumMod val="50000"/>
                  </a:schemeClr>
                </a:solidFill>
              </a:rPr>
              <a:t>Недостатня комп’ютерна грамотність.</a:t>
            </a:r>
          </a:p>
          <a:p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Обмаль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часу у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викладача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підготовку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заняття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використанням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ІКТ.</a:t>
            </a:r>
          </a:p>
          <a:p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Відволікання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учнів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ігри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музику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інше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Складнощі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інтегруванні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комп’ютерав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погодинну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структуру занять.</a:t>
            </a:r>
          </a:p>
          <a:p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Надмірна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захопленість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викладача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використанням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ІКТ на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занятті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Перевантаження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роботою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</a:rPr>
              <a:t>комп’ютером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 .</a:t>
            </a:r>
            <a:endParaRPr lang="uk-UA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219075"/>
            <a:ext cx="8724900" cy="76165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>
                    <a:lumMod val="50000"/>
                  </a:schemeClr>
                </a:solidFill>
              </a:rPr>
              <a:t>Недоліки:</a:t>
            </a:r>
          </a:p>
        </p:txBody>
      </p:sp>
      <p:pic>
        <p:nvPicPr>
          <p:cNvPr id="31746" name="Picture 2" descr="C:\Users\123\Desktop\завантаження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413907" cy="24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9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252412" y="2060848"/>
            <a:ext cx="6191796" cy="4987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err="1"/>
              <a:t>забезпечує</a:t>
            </a:r>
            <a:r>
              <a:rPr lang="ru-RU" sz="2200" dirty="0"/>
              <a:t> </a:t>
            </a:r>
            <a:r>
              <a:rPr lang="ru-RU" sz="2200" dirty="0" err="1"/>
              <a:t>оптимальну</a:t>
            </a:r>
            <a:r>
              <a:rPr lang="ru-RU" sz="2200" dirty="0"/>
              <a:t> для кожного конкретного студента </a:t>
            </a:r>
            <a:r>
              <a:rPr lang="ru-RU" sz="2200" dirty="0" err="1"/>
              <a:t>послідовність</a:t>
            </a:r>
            <a:r>
              <a:rPr lang="ru-RU" sz="2200" dirty="0"/>
              <a:t>, </a:t>
            </a:r>
            <a:r>
              <a:rPr lang="ru-RU" sz="2200" dirty="0" err="1"/>
              <a:t>швидкість</a:t>
            </a:r>
            <a:r>
              <a:rPr lang="ru-RU" sz="2200" dirty="0"/>
              <a:t> </a:t>
            </a:r>
            <a:r>
              <a:rPr lang="ru-RU" sz="2200" dirty="0" err="1"/>
              <a:t>сприйняття</a:t>
            </a:r>
            <a:r>
              <a:rPr lang="ru-RU" sz="2200" dirty="0"/>
              <a:t> </a:t>
            </a:r>
            <a:r>
              <a:rPr lang="ru-RU" sz="2200" dirty="0" err="1"/>
              <a:t>матеріалу</a:t>
            </a:r>
            <a:r>
              <a:rPr lang="ru-RU" sz="2200" dirty="0"/>
              <a:t>, </a:t>
            </a:r>
            <a:r>
              <a:rPr lang="ru-RU" sz="2200" dirty="0" err="1"/>
              <a:t>можливість</a:t>
            </a:r>
            <a:r>
              <a:rPr lang="ru-RU" sz="2200" dirty="0"/>
              <a:t> </a:t>
            </a:r>
            <a:r>
              <a:rPr lang="ru-RU" sz="2200" dirty="0" err="1"/>
              <a:t>самостійної</a:t>
            </a:r>
            <a:r>
              <a:rPr lang="ru-RU" sz="2200" dirty="0"/>
              <a:t> </a:t>
            </a:r>
            <a:r>
              <a:rPr lang="ru-RU" sz="2200" dirty="0" err="1"/>
              <a:t>організації</a:t>
            </a:r>
            <a:r>
              <a:rPr lang="ru-RU" sz="2200" dirty="0"/>
              <a:t> </a:t>
            </a:r>
            <a:r>
              <a:rPr lang="ru-RU" sz="2200" dirty="0" err="1"/>
              <a:t>роботи</a:t>
            </a:r>
            <a:r>
              <a:rPr lang="ru-RU" sz="22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200" dirty="0" err="1"/>
              <a:t>формує</a:t>
            </a:r>
            <a:r>
              <a:rPr lang="ru-RU" sz="2200" dirty="0"/>
              <a:t> </a:t>
            </a:r>
            <a:r>
              <a:rPr lang="ru-RU" sz="2200" dirty="0" err="1"/>
              <a:t>навички</a:t>
            </a:r>
            <a:r>
              <a:rPr lang="ru-RU" sz="2200" dirty="0"/>
              <a:t> </a:t>
            </a:r>
            <a:r>
              <a:rPr lang="ru-RU" sz="2200" dirty="0" err="1"/>
              <a:t>аналітичної</a:t>
            </a:r>
            <a:r>
              <a:rPr lang="ru-RU" sz="2200" dirty="0"/>
              <a:t> і </a:t>
            </a:r>
            <a:r>
              <a:rPr lang="ru-RU" sz="2200" dirty="0" err="1"/>
              <a:t>дослідницької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200" dirty="0" err="1"/>
              <a:t>забезпечує</a:t>
            </a:r>
            <a:r>
              <a:rPr lang="ru-RU" sz="2200" dirty="0"/>
              <a:t> </a:t>
            </a:r>
            <a:r>
              <a:rPr lang="ru-RU" sz="2200" dirty="0" err="1"/>
              <a:t>можливість</a:t>
            </a:r>
            <a:r>
              <a:rPr lang="ru-RU" sz="2200" dirty="0"/>
              <a:t> самоконтролю </a:t>
            </a:r>
            <a:r>
              <a:rPr lang="ru-RU" sz="2200" dirty="0" err="1"/>
              <a:t>якості</a:t>
            </a:r>
            <a:r>
              <a:rPr lang="ru-RU" sz="2200" dirty="0"/>
              <a:t> </a:t>
            </a:r>
            <a:r>
              <a:rPr lang="ru-RU" sz="2200" dirty="0" err="1"/>
              <a:t>здобутих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 і </a:t>
            </a:r>
            <a:r>
              <a:rPr lang="ru-RU" sz="2200" dirty="0" err="1"/>
              <a:t>навичок</a:t>
            </a:r>
            <a:r>
              <a:rPr lang="ru-RU" sz="2200" dirty="0"/>
              <a:t>;</a:t>
            </a:r>
          </a:p>
          <a:p>
            <a:pPr>
              <a:lnSpc>
                <a:spcPct val="80000"/>
              </a:lnSpc>
            </a:pPr>
            <a:r>
              <a:rPr lang="ru-RU" sz="2200" dirty="0" err="1"/>
              <a:t>заощаджує</a:t>
            </a:r>
            <a:r>
              <a:rPr lang="ru-RU" sz="2200" dirty="0"/>
              <a:t> час студента. </a:t>
            </a:r>
          </a:p>
          <a:p>
            <a:pPr>
              <a:lnSpc>
                <a:spcPct val="80000"/>
              </a:lnSpc>
            </a:pPr>
            <a:r>
              <a:rPr lang="ru-RU" sz="2200" dirty="0" err="1"/>
              <a:t>сприяє</a:t>
            </a:r>
            <a:r>
              <a:rPr lang="ru-RU" sz="2200" dirty="0"/>
              <a:t> </a:t>
            </a:r>
            <a:r>
              <a:rPr lang="ru-RU" sz="2200" dirty="0" err="1"/>
              <a:t>формуванню</a:t>
            </a:r>
            <a:r>
              <a:rPr lang="ru-RU" sz="2200" dirty="0"/>
              <a:t> </a:t>
            </a:r>
            <a:r>
              <a:rPr lang="ru-RU" sz="2200" dirty="0" err="1"/>
              <a:t>комунікативної</a:t>
            </a:r>
            <a:r>
              <a:rPr lang="ru-RU" sz="2200" dirty="0"/>
              <a:t> та </a:t>
            </a:r>
            <a:r>
              <a:rPr lang="ru-RU" sz="2200" dirty="0" err="1"/>
              <a:t>інтелектуальної</a:t>
            </a:r>
            <a:r>
              <a:rPr lang="ru-RU" sz="2200" dirty="0"/>
              <a:t> </a:t>
            </a:r>
            <a:r>
              <a:rPr lang="ru-RU" sz="2200" dirty="0" err="1"/>
              <a:t>компетенцій</a:t>
            </a:r>
            <a:r>
              <a:rPr lang="ru-RU" sz="2200" dirty="0"/>
              <a:t>. </a:t>
            </a:r>
          </a:p>
        </p:txBody>
      </p:sp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510588" cy="617538"/>
          </a:xfrm>
        </p:spPr>
        <p:txBody>
          <a:bodyPr>
            <a:normAutofit fontScale="90000"/>
          </a:bodyPr>
          <a:lstStyle/>
          <a:p>
            <a:r>
              <a:rPr lang="ru-RU" sz="3600" b="1" i="1">
                <a:solidFill>
                  <a:srgbClr val="000066"/>
                </a:solidFill>
              </a:rPr>
              <a:t>Організація самостійної роботи з допомогою інформаційних технологій</a:t>
            </a:r>
            <a:r>
              <a:rPr lang="ru-RU" sz="4000"/>
              <a:t> </a:t>
            </a:r>
          </a:p>
        </p:txBody>
      </p:sp>
      <p:pic>
        <p:nvPicPr>
          <p:cNvPr id="32771" name="Picture 5" descr="c6a66bc6d29026b1ce74951ffb1b6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92375"/>
            <a:ext cx="23034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0847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2349500"/>
            <a:ext cx="8785671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400" i="1" u="sng" dirty="0">
                <a:solidFill>
                  <a:srgbClr val="FF0000"/>
                </a:solidFill>
                <a:latin typeface="Arial" charset="0"/>
              </a:rPr>
              <a:t>Використання ІКТ: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latin typeface="Arial" charset="0"/>
              </a:rPr>
              <a:t>Дозволяє відійти від традиційних форм навчання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latin typeface="Arial" charset="0"/>
              </a:rPr>
              <a:t>Підвищити індивідуалізацію навчальної діяльності студентів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latin typeface="Arial" charset="0"/>
              </a:rPr>
              <a:t>Оптимізувати засвоєння  структур та правил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dirty="0">
                <a:latin typeface="Arial" charset="0"/>
              </a:rPr>
              <a:t>Подолати монотонність заняття при формуванні комунікативної компетенції студентів.</a:t>
            </a:r>
            <a:endParaRPr lang="ru-RU" sz="2400" dirty="0">
              <a:latin typeface="Arial" charset="0"/>
            </a:endParaRP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5770984" cy="165051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dirty="0">
                <a:latin typeface="Arial" charset="0"/>
              </a:rPr>
            </a:br>
            <a:br>
              <a:rPr lang="uk-UA" dirty="0">
                <a:latin typeface="Arial" charset="0"/>
              </a:rPr>
            </a:br>
            <a:r>
              <a:rPr lang="uk-UA" dirty="0">
                <a:latin typeface="Arial" charset="0"/>
              </a:rPr>
              <a:t>     </a:t>
            </a:r>
            <a:r>
              <a:rPr lang="uk-UA" b="1" i="1" dirty="0">
                <a:solidFill>
                  <a:srgbClr val="000066"/>
                </a:solidFill>
                <a:latin typeface="Arial" charset="0"/>
              </a:rPr>
              <a:t>Висновки:</a:t>
            </a:r>
            <a:endParaRPr lang="ru-RU" b="1" i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2564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B660D7-5A9C-44AC-8D70-301FAC1A8158}"/>
              </a:ext>
            </a:extLst>
          </p:cNvPr>
          <p:cNvSpPr txBox="1"/>
          <p:nvPr/>
        </p:nvSpPr>
        <p:spPr>
          <a:xfrm>
            <a:off x="2195736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51D14-BC6D-47EB-BD8D-0401B4EC8F68}"/>
              </a:ext>
            </a:extLst>
          </p:cNvPr>
          <p:cNvSpPr txBox="1"/>
          <p:nvPr/>
        </p:nvSpPr>
        <p:spPr>
          <a:xfrm>
            <a:off x="1092201" y="2574196"/>
            <a:ext cx="6959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Дякую за Ваш час та увагу!!!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539552" y="17802"/>
            <a:ext cx="8136904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>
                <a:solidFill>
                  <a:srgbClr val="003399"/>
                </a:solidFill>
                <a:latin typeface="Arial" charset="0"/>
              </a:rPr>
              <a:t>ХАРКІВСЬКИЙ НАЦІОНАЛЬНИЙ МЕДИЧНИЙ УНІВЕРСИТЕТ</a:t>
            </a:r>
            <a:endParaRPr lang="ru-RU" sz="280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sz="quarter" idx="13"/>
          </p:nvPr>
        </p:nvSpPr>
        <p:spPr>
          <a:xfrm>
            <a:off x="0" y="1125538"/>
            <a:ext cx="9144000" cy="5700712"/>
          </a:xfrm>
        </p:spPr>
        <p:txBody>
          <a:bodyPr rtlCol="0">
            <a:normAutofit fontScale="70000" lnSpcReduction="20000"/>
          </a:bodyPr>
          <a:lstStyle/>
          <a:p>
            <a:pPr marL="45720" indent="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>
                <a:solidFill>
                  <a:srgbClr val="003399"/>
                </a:solidFill>
                <a:latin typeface="Arial" charset="0"/>
              </a:rPr>
              <a:t>КАФЕДРА МЕДИЧНОЇ ТА БІООРГАНІЧНОЇ ХІМІЇ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Використання</a:t>
            </a: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комп'ютерних</a:t>
            </a: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технологій</a:t>
            </a: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в </a:t>
            </a:r>
            <a:r>
              <a:rPr lang="ru-RU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навчальному</a:t>
            </a:r>
            <a:r>
              <a:rPr lang="ru-RU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процесі</a:t>
            </a: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6902450" algn="l"/>
              </a:tabLst>
              <a:defRPr/>
            </a:pPr>
            <a:r>
              <a:rPr lang="ru-RU" sz="2000" b="1" dirty="0" err="1">
                <a:solidFill>
                  <a:srgbClr val="003399"/>
                </a:solidFill>
                <a:latin typeface="Arial" charset="0"/>
              </a:rPr>
              <a:t>Доповідач</a:t>
            </a:r>
            <a:r>
              <a:rPr lang="ru-RU" sz="2000" b="1" dirty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marL="45720" indent="0" algn="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>
                <a:solidFill>
                  <a:srgbClr val="003399"/>
                </a:solidFill>
                <a:latin typeface="Arial" charset="0"/>
              </a:rPr>
              <a:t>ас. Чаленко Н.М.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rgbClr val="003399"/>
              </a:solidFill>
              <a:latin typeface="Arial" charset="0"/>
            </a:endParaRPr>
          </a:p>
          <a:p>
            <a:pPr marL="45720" indent="0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err="1">
                <a:solidFill>
                  <a:srgbClr val="003399"/>
                </a:solidFill>
                <a:latin typeface="Arial" charset="0"/>
              </a:rPr>
              <a:t>Харків</a:t>
            </a:r>
            <a:r>
              <a:rPr lang="ru-RU" sz="2000" b="1" dirty="0">
                <a:solidFill>
                  <a:srgbClr val="003399"/>
                </a:solidFill>
                <a:latin typeface="Arial" charset="0"/>
              </a:rPr>
              <a:t>, 26. 05. 2020 р.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5E9037-08DF-49C1-A61B-B05F20DC366D}"/>
              </a:ext>
            </a:extLst>
          </p:cNvPr>
          <p:cNvSpPr/>
          <p:nvPr/>
        </p:nvSpPr>
        <p:spPr>
          <a:xfrm>
            <a:off x="2071796" y="3593416"/>
            <a:ext cx="5000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err="1">
                <a:solidFill>
                  <a:srgbClr val="000000"/>
                </a:solidFill>
                <a:cs typeface="Arial" charset="0"/>
              </a:rPr>
              <a:t>Присвячується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  </a:t>
            </a:r>
            <a:r>
              <a:rPr lang="uk-UA" sz="2000" dirty="0">
                <a:solidFill>
                  <a:srgbClr val="000000"/>
                </a:solidFill>
                <a:cs typeface="Arial" charset="0"/>
              </a:rPr>
              <a:t>Всесвітньому дню науки</a:t>
            </a:r>
            <a:endParaRPr lang="ru-RU" sz="20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220C34-97E6-42E8-B0BE-6A66A2768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674F5-3550-43D4-8645-45064C04D53A}"/>
              </a:ext>
            </a:extLst>
          </p:cNvPr>
          <p:cNvSpPr txBox="1"/>
          <p:nvPr/>
        </p:nvSpPr>
        <p:spPr>
          <a:xfrm>
            <a:off x="7092280" y="4653136"/>
            <a:ext cx="197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Натан Ротшильд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91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учасні інформаційні технології в освіті - презентация онлайн">
            <a:extLst>
              <a:ext uri="{FF2B5EF4-FFF2-40B4-BE49-F238E27FC236}">
                <a16:creationId xmlns:a16="http://schemas.microsoft.com/office/drawing/2014/main" id="{DE5DDB6E-FEE0-46D6-BDA6-0004DF2C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4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FF84C4-C3F8-405C-8B17-4E5E968B9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18F0B4-37AF-4BED-BB21-8E9D3682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1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BF9DC7-8FFD-4BF9-AD0D-754003F44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0A6F34-A4F2-4314-9ED6-63F8D9CF7583}"/>
              </a:ext>
            </a:extLst>
          </p:cNvPr>
          <p:cNvSpPr txBox="1"/>
          <p:nvPr/>
        </p:nvSpPr>
        <p:spPr>
          <a:xfrm>
            <a:off x="251520" y="3933056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навчально-пізнавальної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518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8B5D21-4B60-4687-847E-627C6DCA5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9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496175" cy="4848687"/>
          </a:xfrm>
        </p:spPr>
        <p:txBody>
          <a:bodyPr/>
          <a:lstStyle/>
          <a:p>
            <a:pPr eaLnBrk="1" hangingPunct="1"/>
            <a:endParaRPr lang="ru-RU" dirty="0">
              <a:latin typeface="Arial" charset="0"/>
            </a:endParaRPr>
          </a:p>
          <a:p>
            <a:pPr eaLnBrk="1" hangingPunct="1"/>
            <a:r>
              <a:rPr lang="ru-RU" sz="2800" dirty="0" err="1"/>
              <a:t>ефективний</a:t>
            </a:r>
            <a:r>
              <a:rPr lang="ru-RU" sz="2800" dirty="0"/>
              <a:t> </a:t>
            </a:r>
            <a:r>
              <a:rPr lang="ru-RU" sz="2800" dirty="0" err="1"/>
              <a:t>допоміжний</a:t>
            </a:r>
            <a:r>
              <a:rPr lang="ru-RU" sz="2800" dirty="0"/>
              <a:t> </a:t>
            </a:r>
            <a:r>
              <a:rPr lang="ru-RU" sz="2800" dirty="0" err="1"/>
              <a:t>технічний</a:t>
            </a:r>
            <a:r>
              <a:rPr lang="ru-RU" sz="2800" dirty="0"/>
              <a:t> </a:t>
            </a:r>
            <a:r>
              <a:rPr lang="ru-RU" sz="2800" dirty="0" err="1"/>
              <a:t>наочний</a:t>
            </a:r>
            <a:r>
              <a:rPr lang="ru-RU" sz="2800" dirty="0"/>
              <a:t> </a:t>
            </a:r>
            <a:r>
              <a:rPr lang="ru-RU" sz="2800" dirty="0" err="1"/>
              <a:t>засіб</a:t>
            </a:r>
            <a:r>
              <a:rPr lang="ru-RU" sz="2800" dirty="0"/>
              <a:t>;</a:t>
            </a:r>
          </a:p>
          <a:p>
            <a:pPr eaLnBrk="1" hangingPunct="1"/>
            <a:r>
              <a:rPr lang="ru-RU" sz="2800" dirty="0" err="1"/>
              <a:t>допоміжний</a:t>
            </a:r>
            <a:r>
              <a:rPr lang="ru-RU" sz="2800" dirty="0"/>
              <a:t> </a:t>
            </a:r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навчально-пізнавальної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;</a:t>
            </a:r>
          </a:p>
          <a:p>
            <a:pPr eaLnBrk="1" hangingPunct="1"/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мотивації</a:t>
            </a:r>
            <a:r>
              <a:rPr lang="ru-RU" sz="2800" dirty="0"/>
              <a:t> та </a:t>
            </a:r>
            <a:r>
              <a:rPr lang="ru-RU" sz="2800" dirty="0" err="1"/>
              <a:t>бажання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 </a:t>
            </a:r>
            <a:r>
              <a:rPr lang="ru-RU" sz="2800" dirty="0" err="1"/>
              <a:t>вивчати</a:t>
            </a:r>
            <a:r>
              <a:rPr lang="ru-RU" sz="2800" dirty="0"/>
              <a:t> </a:t>
            </a:r>
            <a:r>
              <a:rPr lang="ru-RU" sz="2800" dirty="0" err="1"/>
              <a:t>хімічні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r>
              <a:rPr lang="ru-RU" sz="2800" dirty="0"/>
              <a:t>; </a:t>
            </a:r>
          </a:p>
          <a:p>
            <a:pPr eaLnBrk="1" hangingPunct="1"/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інтерактивної</a:t>
            </a:r>
            <a:r>
              <a:rPr lang="ru-RU" sz="2800" dirty="0"/>
              <a:t> та </a:t>
            </a:r>
            <a:r>
              <a:rPr lang="ru-RU" sz="2800" dirty="0" err="1"/>
              <a:t>комунікативної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endParaRPr lang="ru-RU" sz="2800" dirty="0"/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8707"/>
            <a:ext cx="6275040" cy="125272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sz="3600" b="1" i="1" dirty="0">
                <a:solidFill>
                  <a:srgbClr val="000066"/>
                </a:solidFill>
                <a:latin typeface="Arial" charset="0"/>
              </a:rPr>
            </a:br>
            <a:r>
              <a:rPr lang="uk-UA" sz="3600" b="1" i="1" dirty="0">
                <a:solidFill>
                  <a:srgbClr val="000066"/>
                </a:solidFill>
              </a:rPr>
              <a:t>Переваги впровадження</a:t>
            </a:r>
            <a:br>
              <a:rPr lang="uk-UA" sz="3600" b="1" i="1" dirty="0">
                <a:solidFill>
                  <a:srgbClr val="000066"/>
                </a:solidFill>
                <a:latin typeface="Arial" charset="0"/>
              </a:rPr>
            </a:br>
            <a:r>
              <a:rPr lang="uk-UA" sz="3600" b="1" i="1" dirty="0">
                <a:solidFill>
                  <a:srgbClr val="000066"/>
                </a:solidFill>
              </a:rPr>
              <a:t> ІКТ:</a:t>
            </a:r>
            <a:endParaRPr lang="ru-RU" sz="3600" b="1" i="1" dirty="0">
              <a:solidFill>
                <a:srgbClr val="000066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6A5D21-02B7-4497-858C-199BF7E5C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1" y="4509120"/>
            <a:ext cx="277343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33304"/>
      </p:ext>
    </p:extLst>
  </p:cSld>
  <p:clrMapOvr>
    <a:masterClrMapping/>
  </p:clrMapOvr>
  <p:transition>
    <p:fad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д.общение на семинар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gerian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gerian" pitchFamily="82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пед.общение на семинар2</Template>
  <TotalTime>503</TotalTime>
  <Words>381</Words>
  <Application>Microsoft Office PowerPoint</Application>
  <PresentationFormat>Экран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Candara</vt:lpstr>
      <vt:lpstr>Comic Sans MS</vt:lpstr>
      <vt:lpstr>Georgia</vt:lpstr>
      <vt:lpstr>Symbol</vt:lpstr>
      <vt:lpstr>Times New Roman</vt:lpstr>
      <vt:lpstr>Trebuchet MS</vt:lpstr>
      <vt:lpstr>пед.общение на семинар2</vt:lpstr>
      <vt:lpstr>Воздушный поток</vt:lpstr>
      <vt:lpstr>Волна</vt:lpstr>
      <vt:lpstr>Презентация PowerPoint</vt:lpstr>
      <vt:lpstr>ХАРКІВСЬКИЙ НАЦІОНАЛЬНИЙ МЕДИЧНИЙ УНІВЕРСИТЕТ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Переваги впровадження  ІКТ:</vt:lpstr>
      <vt:lpstr>Впровадження ІКТ в учбовий процес</vt:lpstr>
      <vt:lpstr>Важливий аспект роботи з ІКТ</vt:lpstr>
      <vt:lpstr> Використання презентацій  на занятті допомогає:</vt:lpstr>
      <vt:lpstr> Переваги впровадження  ІКТ:</vt:lpstr>
      <vt:lpstr> Переваги використання ІКТ:</vt:lpstr>
      <vt:lpstr>Недоліки:</vt:lpstr>
      <vt:lpstr>Організація самостійної роботи з допомогою інформаційних технологій </vt:lpstr>
      <vt:lpstr>       Висновки: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Химия</dc:creator>
  <cp:lastModifiedBy>Андрей Чаленко</cp:lastModifiedBy>
  <cp:revision>17</cp:revision>
  <cp:lastPrinted>2014-11-14T11:00:39Z</cp:lastPrinted>
  <dcterms:created xsi:type="dcterms:W3CDTF">2014-11-14T12:23:18Z</dcterms:created>
  <dcterms:modified xsi:type="dcterms:W3CDTF">2020-05-25T18:56:39Z</dcterms:modified>
</cp:coreProperties>
</file>