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3" r:id="rId3"/>
    <p:sldId id="274" r:id="rId4"/>
    <p:sldId id="289" r:id="rId5"/>
    <p:sldId id="275" r:id="rId6"/>
    <p:sldId id="277" r:id="rId7"/>
    <p:sldId id="276" r:id="rId8"/>
    <p:sldId id="278" r:id="rId9"/>
    <p:sldId id="279" r:id="rId10"/>
    <p:sldId id="280" r:id="rId11"/>
    <p:sldId id="281" r:id="rId12"/>
    <p:sldId id="287" r:id="rId13"/>
    <p:sldId id="284" r:id="rId14"/>
    <p:sldId id="286" r:id="rId15"/>
    <p:sldId id="283" r:id="rId16"/>
    <p:sldId id="282" r:id="rId17"/>
    <p:sldId id="290" r:id="rId18"/>
    <p:sldId id="291" r:id="rId19"/>
    <p:sldId id="288" r:id="rId20"/>
    <p:sldId id="293" r:id="rId21"/>
    <p:sldId id="292" r:id="rId22"/>
    <p:sldId id="294" r:id="rId23"/>
    <p:sldId id="257" r:id="rId24"/>
    <p:sldId id="270" r:id="rId25"/>
    <p:sldId id="272" r:id="rId26"/>
    <p:sldId id="295" r:id="rId2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99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A333-B5F1-4B50-A868-9F8B2F1E9198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BD7-65FD-4148-95FB-EF63AC6DB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867A2-E7E9-4968-A34E-E6436F9BDD74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3F35-3E40-47D8-BBD0-04DBD9745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B232-4D8E-48E1-A9E8-C80B3270F332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C7F1-D35B-467B-A79D-74BDD751D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257D-1C29-45D4-A0AE-EDA12A1EB07E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0B07-C727-4473-A669-505B3A4BA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E62D-56AC-4160-A614-1EECFB01E893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B03F4-58EF-4860-B664-8F02CD496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3F7F2-4BE5-4126-BBE0-92B8ADA6512F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EA29-6BFC-490A-8AED-3BE6C6446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0BE26-A080-454D-BB47-9A2F741BCBCE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F52F-D9AB-44D8-BC67-E9D5E7EC7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F25D3-BF14-4914-A569-8F6A7709A551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7F62D-7F07-4899-A59B-3A280DEA4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53F4A-FC80-4905-855F-2FD676B322CA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8620-7344-4A0C-8A30-F6BB81AE6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84D7-3BEC-47AD-AE89-D4C71E12DE0C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492A5-0242-4156-A7A5-14AAA9D99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954C8-F47C-45FD-A765-C6FEFC672997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956F9-07D2-43AA-A0DC-331AA6CFD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FF9DAC-FE09-450D-BACB-B24464D1B19D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ACE22D-0B59-41F2-8C97-34C17CE9E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>
    <p:strips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3400" y="2276476"/>
            <a:ext cx="8050212" cy="31384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uk-UA" sz="6600" b="1" i="1" dirty="0" smtClean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 Професійна </a:t>
            </a:r>
            <a:r>
              <a:rPr lang="uk-UA" sz="6600" b="1" i="1" dirty="0" smtClean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документація медиків </a:t>
            </a:r>
          </a:p>
          <a:p>
            <a:pPr eaLnBrk="1" hangingPunct="1">
              <a:spcBef>
                <a:spcPct val="0"/>
              </a:spcBef>
            </a:pPr>
            <a:endParaRPr lang="ru-RU" sz="6600" b="1" i="1" dirty="0" smtClean="0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5125" y="215385"/>
            <a:ext cx="8386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800" i="1" dirty="0">
                <a:latin typeface="Cambria" panose="02040503050406030204" pitchFamily="18" charset="0"/>
              </a:rPr>
              <a:t>Харківський національний медичний університет</a:t>
            </a:r>
            <a:endParaRPr lang="ru-RU" sz="2800" i="1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3757" y="738605"/>
            <a:ext cx="6104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uk-UA" i="1" dirty="0">
                <a:latin typeface="Cambria" panose="02040503050406030204" pitchFamily="18" charset="0"/>
              </a:rPr>
              <a:t>Кафедра української мови, основ психології та педагогіки</a:t>
            </a:r>
            <a:endParaRPr lang="en-US" i="1" dirty="0">
              <a:latin typeface="Rockwell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1597025" y="406400"/>
            <a:ext cx="8842375" cy="577056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uk-UA" b="1" smtClean="0">
                <a:latin typeface="Times New Roman" pitchFamily="18" charset="0"/>
              </a:rPr>
              <a:t>Медична картка амбулаторного хворого (Ф. 025-о)</a:t>
            </a:r>
            <a:r>
              <a:rPr lang="uk-UA" smtClean="0">
                <a:latin typeface="Times New Roman" pitchFamily="18" charset="0"/>
              </a:rPr>
              <a:t> для запису лікарських спостережень, діагностичних і лікувально-профілактичних заходів.</a:t>
            </a:r>
            <a:endParaRPr lang="uk-UA" b="1" smtClean="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uk-UA" b="1" smtClean="0">
                <a:latin typeface="Times New Roman" pitchFamily="18" charset="0"/>
              </a:rPr>
              <a:t>Статистичний талон для реєстрації остаточних діагнозів (Ф. 025-о)</a:t>
            </a:r>
            <a:r>
              <a:rPr lang="uk-UA" smtClean="0">
                <a:latin typeface="Times New Roman" pitchFamily="18" charset="0"/>
              </a:rPr>
              <a:t> для запису нових і раніше зареєстрованих захворювань, з приводу яких хворий звернувся в поточному році.</a:t>
            </a:r>
            <a:endParaRPr lang="uk-UA" b="1" smtClean="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uk-UA" b="1" smtClean="0">
                <a:latin typeface="Times New Roman" pitchFamily="18" charset="0"/>
              </a:rPr>
              <a:t>Талон на прийом до лікаря (Ф. 025-о)</a:t>
            </a:r>
            <a:r>
              <a:rPr lang="uk-UA" smtClean="0">
                <a:latin typeface="Times New Roman" pitchFamily="18" charset="0"/>
              </a:rPr>
              <a:t> для регулювання приймання хворих лікарем; дає змогу звільнити лікаря від заповнення "Щоденника роботи лікаря", регулює повторне відвідування пацієнтів. </a:t>
            </a:r>
          </a:p>
          <a:p>
            <a:pPr>
              <a:lnSpc>
                <a:spcPct val="70000"/>
              </a:lnSpc>
            </a:pPr>
            <a:r>
              <a:rPr lang="uk-UA" b="1" smtClean="0">
                <a:latin typeface="Times New Roman" pitchFamily="18" charset="0"/>
              </a:rPr>
              <a:t>Щоденник роботи лікаря (Ф. 039-о) </a:t>
            </a:r>
            <a:r>
              <a:rPr lang="uk-UA" smtClean="0">
                <a:latin typeface="Times New Roman" pitchFamily="18" charset="0"/>
              </a:rPr>
              <a:t>для обліку всіх амбулаторних відвідувань, що визначає обсяг роботи лікаря. До числа відвідувань включають також відвідування хворих з приводу профілактичних оглядів, медичні огляди, які проводяться в години амбулаторного приймання, незалежно від місця проведення.</a:t>
            </a:r>
            <a:endParaRPr lang="uk-UA" b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1908175" y="833438"/>
            <a:ext cx="8745538" cy="53435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uk-UA" b="1" smtClean="0">
                <a:latin typeface="Times New Roman" pitchFamily="18" charset="0"/>
              </a:rPr>
              <a:t>Щоденник роботи дільничної (патронажної) медсестри (Ф. 016-о)</a:t>
            </a:r>
            <a:r>
              <a:rPr lang="uk-UA" smtClean="0">
                <a:latin typeface="Times New Roman" pitchFamily="18" charset="0"/>
              </a:rPr>
              <a:t> фіксує щоденну роботу: виконання маніпуляцій лежачим хворим, рознесення талонів на прийом до лікаря, відвідування самотніх людей похилого віку, щеплення, санітарно-освітня робота з населенням.</a:t>
            </a:r>
            <a:endParaRPr lang="uk-UA" b="1" smtClean="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uk-UA" b="1" smtClean="0">
                <a:latin typeface="Times New Roman" pitchFamily="18" charset="0"/>
              </a:rPr>
              <a:t>Відомість відвідувань у поліклініці (амбулаторії), диспансері, консультації вдома (Ф. 039/о-88)</a:t>
            </a:r>
            <a:r>
              <a:rPr lang="uk-UA" smtClean="0">
                <a:latin typeface="Times New Roman" pitchFamily="18" charset="0"/>
              </a:rPr>
              <a:t> розрахована на місяць і складається з граф: скільки прийнято хворих (дорослих, дітей), відвідано хворих удома з приводу захворювань, скільки було профілактичних і патронажних відвідувань. </a:t>
            </a:r>
            <a:endParaRPr lang="uk-UA" b="1" smtClean="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uk-UA" b="1" smtClean="0">
                <a:latin typeface="Times New Roman" pitchFamily="18" charset="0"/>
              </a:rPr>
              <a:t>Контрольна картка диспансерного спостереження (Ф. ОЗО-о) </a:t>
            </a:r>
            <a:r>
              <a:rPr lang="uk-UA" smtClean="0">
                <a:latin typeface="Times New Roman" pitchFamily="18" charset="0"/>
              </a:rPr>
              <a:t>складається окремо на кожну особу під час першого огляду, далі в неї заносять дані повторних оглядів. </a:t>
            </a:r>
            <a:endParaRPr lang="ru-RU" smtClean="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ru-RU" sz="160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1616075" y="620713"/>
            <a:ext cx="8667750" cy="5556250"/>
          </a:xfrm>
        </p:spPr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b="1" smtClean="0">
                <a:latin typeface="Times New Roman" pitchFamily="18" charset="0"/>
              </a:rPr>
              <a:t>	Протокол</a:t>
            </a:r>
            <a:r>
              <a:rPr lang="uk-UA" smtClean="0">
                <a:latin typeface="Times New Roman" pitchFamily="18" charset="0"/>
              </a:rPr>
              <a:t> – документ колегіальних органів, у якому фіксують місце, час, мету й результат проведення зборів, конференцій, засідань, нарад та ін.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mtClean="0">
                <a:latin typeface="Times New Roman" pitchFamily="18" charset="0"/>
              </a:rPr>
              <a:t>	У протоколі занотовують склад присутніх і відсутніх, зміст доповідей, що заслухані, та винесені ухвали з обговорених питань. Зміст інших протоколів – об'єктивний опис певного факту чи події.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mtClean="0">
                <a:latin typeface="Times New Roman" pitchFamily="18" charset="0"/>
              </a:rPr>
              <a:t>	</a:t>
            </a:r>
            <a:r>
              <a:rPr lang="uk-UA" b="1" i="1" u="sng" smtClean="0">
                <a:latin typeface="Times New Roman" pitchFamily="18" charset="0"/>
              </a:rPr>
              <a:t>Групи протоколів:</a:t>
            </a:r>
            <a:r>
              <a:rPr lang="uk-UA" smtClean="0">
                <a:latin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uk-UA" b="1" i="1" smtClean="0">
                <a:latin typeface="Times New Roman" pitchFamily="18" charset="0"/>
              </a:rPr>
              <a:t>стислі</a:t>
            </a:r>
            <a:r>
              <a:rPr lang="uk-UA" i="1" smtClean="0">
                <a:latin typeface="Times New Roman" pitchFamily="18" charset="0"/>
              </a:rPr>
              <a:t> </a:t>
            </a:r>
            <a:r>
              <a:rPr lang="uk-UA" smtClean="0">
                <a:latin typeface="Times New Roman" pitchFamily="18" charset="0"/>
              </a:rPr>
              <a:t>(короткі): містять лише назви обговорених питань та ухвалу або розширену резолюцію щодо цих питань;</a:t>
            </a:r>
            <a:r>
              <a:rPr lang="uk-UA" i="1" smtClean="0">
                <a:latin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uk-UA" b="1" i="1" smtClean="0">
                <a:latin typeface="Times New Roman" pitchFamily="18" charset="0"/>
              </a:rPr>
              <a:t>повні</a:t>
            </a:r>
            <a:r>
              <a:rPr lang="uk-UA" smtClean="0">
                <a:latin typeface="Times New Roman" pitchFamily="18" charset="0"/>
              </a:rPr>
              <a:t>: стисло записано виступи доповідачів та ін. учасників зібрання, поставлені запитання, конспективні виступи під час обговорення; </a:t>
            </a:r>
          </a:p>
          <a:p>
            <a:pPr>
              <a:lnSpc>
                <a:spcPct val="70000"/>
              </a:lnSpc>
            </a:pPr>
            <a:r>
              <a:rPr lang="uk-UA" b="1" i="1" smtClean="0">
                <a:latin typeface="Times New Roman" pitchFamily="18" charset="0"/>
              </a:rPr>
              <a:t>стенографічні</a:t>
            </a:r>
            <a:r>
              <a:rPr lang="uk-UA" smtClean="0">
                <a:latin typeface="Times New Roman" pitchFamily="18" charset="0"/>
              </a:rPr>
              <a:t>: дослівно зафіксовано виступи, репліки, запитання, обговорення та весь хід засідання, зборів.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1"/>
          </p:nvPr>
        </p:nvSpPr>
        <p:spPr>
          <a:xfrm>
            <a:off x="1363663" y="249238"/>
            <a:ext cx="9872662" cy="5927725"/>
          </a:xfrm>
        </p:spPr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200" b="1" i="1" smtClean="0">
                <a:latin typeface="Times New Roman" pitchFamily="18" charset="0"/>
              </a:rPr>
              <a:t>Реквізити протоколу:</a:t>
            </a:r>
          </a:p>
          <a:p>
            <a:pPr>
              <a:lnSpc>
                <a:spcPct val="70000"/>
              </a:lnSpc>
            </a:pPr>
            <a:r>
              <a:rPr lang="uk-UA" sz="2200" smtClean="0">
                <a:latin typeface="Times New Roman" pitchFamily="18" charset="0"/>
              </a:rPr>
              <a:t>Назва виду документа (посередині).</a:t>
            </a:r>
          </a:p>
          <a:p>
            <a:pPr>
              <a:lnSpc>
                <a:spcPct val="70000"/>
              </a:lnSpc>
            </a:pPr>
            <a:r>
              <a:rPr lang="uk-UA" sz="2200" smtClean="0">
                <a:latin typeface="Times New Roman" pitchFamily="18" charset="0"/>
              </a:rPr>
              <a:t>Порядковий номер (після слова </a:t>
            </a:r>
            <a:r>
              <a:rPr lang="uk-UA" sz="2200" i="1" smtClean="0">
                <a:latin typeface="Times New Roman" pitchFamily="18" charset="0"/>
              </a:rPr>
              <a:t>"Протокол").</a:t>
            </a:r>
            <a:endParaRPr lang="uk-UA" sz="2200" smtClean="0"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uk-UA" sz="2200" smtClean="0">
                <a:latin typeface="Times New Roman" pitchFamily="18" charset="0"/>
              </a:rPr>
              <a:t>Дата проведення заходу, засідання та ін. (ліворуч).</a:t>
            </a:r>
          </a:p>
          <a:p>
            <a:pPr>
              <a:lnSpc>
                <a:spcPct val="70000"/>
              </a:lnSpc>
            </a:pPr>
            <a:r>
              <a:rPr lang="uk-UA" sz="2200" smtClean="0">
                <a:latin typeface="Times New Roman" pitchFamily="18" charset="0"/>
              </a:rPr>
              <a:t>Місце проведення (праворуч).</a:t>
            </a:r>
          </a:p>
          <a:p>
            <a:pPr>
              <a:lnSpc>
                <a:spcPct val="70000"/>
              </a:lnSpc>
            </a:pPr>
            <a:r>
              <a:rPr lang="uk-UA" sz="2200" smtClean="0">
                <a:latin typeface="Times New Roman" pitchFamily="18" charset="0"/>
              </a:rPr>
              <a:t>Назва заходу, зібрання із зазначенням його характеру.</a:t>
            </a:r>
          </a:p>
          <a:p>
            <a:pPr>
              <a:lnSpc>
                <a:spcPct val="70000"/>
              </a:lnSpc>
            </a:pPr>
            <a:r>
              <a:rPr lang="uk-UA" sz="2200" smtClean="0">
                <a:latin typeface="Times New Roman" pitchFamily="18" charset="0"/>
              </a:rPr>
              <a:t>Назва установи, організації, закладу, де відбувається захід.</a:t>
            </a:r>
          </a:p>
          <a:p>
            <a:pPr>
              <a:lnSpc>
                <a:spcPct val="70000"/>
              </a:lnSpc>
            </a:pPr>
            <a:r>
              <a:rPr lang="uk-UA" sz="2200" smtClean="0">
                <a:latin typeface="Times New Roman" pitchFamily="18" charset="0"/>
              </a:rPr>
              <a:t>Посада, прізвище та ініціали особи, яка веде збори.</a:t>
            </a:r>
          </a:p>
          <a:p>
            <a:pPr>
              <a:lnSpc>
                <a:spcPct val="70000"/>
              </a:lnSpc>
            </a:pPr>
            <a:r>
              <a:rPr lang="uk-UA" sz="2200" smtClean="0">
                <a:latin typeface="Times New Roman" pitchFamily="18" charset="0"/>
              </a:rPr>
              <a:t>Посада, прізвище та ініціали особи, яка укладає протокол.</a:t>
            </a:r>
          </a:p>
          <a:p>
            <a:pPr>
              <a:lnSpc>
                <a:spcPct val="70000"/>
              </a:lnSpc>
            </a:pPr>
            <a:r>
              <a:rPr lang="uk-UA" sz="2200" smtClean="0">
                <a:latin typeface="Times New Roman" pitchFamily="18" charset="0"/>
              </a:rPr>
              <a:t>Склад учасників: посада, звання, прізвище та ініціали керівників установи, службових осіб, почесних гостей та ін. запрошених (якщо є); прізвища та ініціали учасників за абеткою (якщо їх не більше 15 осіб).</a:t>
            </a:r>
          </a:p>
          <a:p>
            <a:pPr>
              <a:lnSpc>
                <a:spcPct val="70000"/>
              </a:lnSpc>
            </a:pPr>
            <a:r>
              <a:rPr lang="uk-UA" sz="2200" smtClean="0">
                <a:latin typeface="Times New Roman" pitchFamily="18" charset="0"/>
              </a:rPr>
              <a:t>Відсутні, причини відсутності (поіменно за абеткою або загальну кількість, якщо відсутніх понад 10 осіб).</a:t>
            </a:r>
          </a:p>
          <a:p>
            <a:pPr>
              <a:lnSpc>
                <a:spcPct val="70000"/>
              </a:lnSpc>
            </a:pPr>
            <a:r>
              <a:rPr lang="uk-UA" sz="2200" smtClean="0">
                <a:latin typeface="Times New Roman" pitchFamily="18" charset="0"/>
              </a:rPr>
              <a:t>Порядок денний (питання формулюють у Н. в., зазначивши посаду, прізвище та ініціали особи доповідача).</a:t>
            </a:r>
          </a:p>
          <a:p>
            <a:pPr>
              <a:lnSpc>
                <a:spcPct val="70000"/>
              </a:lnSpc>
            </a:pPr>
            <a:r>
              <a:rPr lang="uk-UA" sz="2200" smtClean="0">
                <a:latin typeface="Times New Roman" pitchFamily="18" charset="0"/>
              </a:rPr>
              <a:t>Текст протоколу (поділяють на розділи згідно з пунктами порядку денного, кожен розділ містить пункти </a:t>
            </a:r>
            <a:r>
              <a:rPr lang="uk-UA" sz="2200" i="1" smtClean="0">
                <a:latin typeface="Times New Roman" pitchFamily="18" charset="0"/>
              </a:rPr>
              <a:t>"СЛУХАЛИ", "ВИСТУПИЛИ", "УХВАЛИЛИ"</a:t>
            </a:r>
            <a:r>
              <a:rPr lang="uk-UA" sz="2200" smtClean="0">
                <a:latin typeface="Times New Roman" pitchFamily="18" charset="0"/>
              </a:rPr>
              <a:t>):</a:t>
            </a:r>
          </a:p>
          <a:p>
            <a:pPr>
              <a:lnSpc>
                <a:spcPct val="70000"/>
              </a:lnSpc>
            </a:pPr>
            <a:r>
              <a:rPr lang="uk-UA" sz="2200" smtClean="0">
                <a:latin typeface="Times New Roman" pitchFamily="18" charset="0"/>
              </a:rPr>
              <a:t>Перелік додатків до протоколу, кількість сторінок і примірників.</a:t>
            </a:r>
          </a:p>
          <a:p>
            <a:pPr>
              <a:lnSpc>
                <a:spcPct val="70000"/>
              </a:lnSpc>
            </a:pPr>
            <a:r>
              <a:rPr lang="uk-UA" sz="2200" smtClean="0">
                <a:latin typeface="Times New Roman" pitchFamily="18" charset="0"/>
              </a:rPr>
              <a:t>Посади керівників зборів (ліворуч), підписи та їх розшифрування (праворуч).</a:t>
            </a:r>
            <a:endParaRPr lang="ru-RU" sz="220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6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6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6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6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6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6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6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6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6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6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6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6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4013"/>
          </a:xfrm>
        </p:spPr>
        <p:txBody>
          <a:bodyPr/>
          <a:lstStyle/>
          <a:p>
            <a:pPr algn="ctr" eaLnBrk="1" hangingPunct="1"/>
            <a:r>
              <a:rPr lang="uk-UA" sz="4000" b="1" smtClean="0">
                <a:latin typeface="Times New Roman" pitchFamily="18" charset="0"/>
              </a:rPr>
              <a:t>Витяг із протоколу</a:t>
            </a:r>
            <a:endParaRPr lang="ru-RU" sz="4000" b="1" smtClean="0">
              <a:latin typeface="Times New Roman" pitchFamily="18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1731963" y="831850"/>
            <a:ext cx="9385300" cy="5792788"/>
          </a:xfrm>
        </p:spPr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500" smtClean="0">
                <a:latin typeface="Times New Roman" pitchFamily="18" charset="0"/>
              </a:rPr>
              <a:t>	– коротка (усічена) форма повного протоколу, відображає конкретне питання.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500" smtClean="0">
                <a:latin typeface="Times New Roman" pitchFamily="18" charset="0"/>
              </a:rPr>
              <a:t>	Надається окремим особам чи надсилається установам на їх письмовий запит. У протоколі, з якого зроблено витяг, зазначають, на якій підставі, кому й коли подано чи надіслано документ.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500" b="1" i="1" smtClean="0">
                <a:latin typeface="Times New Roman" pitchFamily="18" charset="0"/>
              </a:rPr>
              <a:t>Реквізити:</a:t>
            </a:r>
          </a:p>
          <a:p>
            <a:pPr>
              <a:lnSpc>
                <a:spcPct val="70000"/>
              </a:lnSpc>
            </a:pPr>
            <a:r>
              <a:rPr lang="uk-UA" sz="2500" smtClean="0">
                <a:latin typeface="Times New Roman" pitchFamily="18" charset="0"/>
              </a:rPr>
              <a:t>Назва виду документа.</a:t>
            </a:r>
          </a:p>
          <a:p>
            <a:pPr>
              <a:lnSpc>
                <a:spcPct val="70000"/>
              </a:lnSpc>
            </a:pPr>
            <a:r>
              <a:rPr lang="uk-UA" sz="2500" smtClean="0">
                <a:latin typeface="Times New Roman" pitchFamily="18" charset="0"/>
              </a:rPr>
              <a:t>Номер документа, з якого робиться витяг.</a:t>
            </a:r>
          </a:p>
          <a:p>
            <a:pPr>
              <a:lnSpc>
                <a:spcPct val="70000"/>
              </a:lnSpc>
            </a:pPr>
            <a:r>
              <a:rPr lang="uk-UA" sz="2500" smtClean="0">
                <a:latin typeface="Times New Roman" pitchFamily="18" charset="0"/>
              </a:rPr>
              <a:t>Назва організації, установи, яка проводила засідання, нараду.</a:t>
            </a:r>
          </a:p>
          <a:p>
            <a:pPr>
              <a:lnSpc>
                <a:spcPct val="70000"/>
              </a:lnSpc>
            </a:pPr>
            <a:r>
              <a:rPr lang="uk-UA" sz="2500" smtClean="0">
                <a:latin typeface="Times New Roman" pitchFamily="18" charset="0"/>
              </a:rPr>
              <a:t>Дата проведення зборів, засідання.</a:t>
            </a:r>
          </a:p>
          <a:p>
            <a:pPr>
              <a:lnSpc>
                <a:spcPct val="70000"/>
              </a:lnSpc>
            </a:pPr>
            <a:r>
              <a:rPr lang="uk-UA" sz="2500" smtClean="0">
                <a:latin typeface="Times New Roman" pitchFamily="18" charset="0"/>
              </a:rPr>
              <a:t>Номер питання, що розглядалося, і його сутність (як його сформульовано в протоколі).</a:t>
            </a:r>
          </a:p>
          <a:p>
            <a:pPr>
              <a:lnSpc>
                <a:spcPct val="70000"/>
              </a:lnSpc>
            </a:pPr>
            <a:r>
              <a:rPr lang="uk-UA" sz="2500" smtClean="0">
                <a:latin typeface="Times New Roman" pitchFamily="18" charset="0"/>
              </a:rPr>
              <a:t>Винесена ухвала з питання, що розглядалося.</a:t>
            </a:r>
          </a:p>
          <a:p>
            <a:pPr>
              <a:lnSpc>
                <a:spcPct val="70000"/>
              </a:lnSpc>
            </a:pPr>
            <a:r>
              <a:rPr lang="uk-UA" sz="2500" smtClean="0">
                <a:latin typeface="Times New Roman" pitchFamily="18" charset="0"/>
              </a:rPr>
              <a:t>Посада, підпис, ініціали та прізвище того, хто підписав оригінал.</a:t>
            </a:r>
          </a:p>
          <a:p>
            <a:pPr>
              <a:lnSpc>
                <a:spcPct val="70000"/>
              </a:lnSpc>
            </a:pPr>
            <a:r>
              <a:rPr lang="uk-UA" sz="2500" smtClean="0">
                <a:latin typeface="Times New Roman" pitchFamily="18" charset="0"/>
              </a:rPr>
              <a:t>Посада, підпис, ініціали та прізвище того, хто уклав витяг.</a:t>
            </a:r>
          </a:p>
          <a:p>
            <a:pPr>
              <a:lnSpc>
                <a:spcPct val="70000"/>
              </a:lnSpc>
            </a:pPr>
            <a:r>
              <a:rPr lang="uk-UA" sz="2500" smtClean="0">
                <a:latin typeface="Times New Roman" pitchFamily="18" charset="0"/>
              </a:rPr>
              <a:t>Дата укладання витягу.</a:t>
            </a:r>
            <a:endParaRPr lang="ru-RU" sz="25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560763" y="1265238"/>
            <a:ext cx="5057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0"/>
            <a:ext cx="12192000" cy="682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100">
                <a:latin typeface="Times New Roman" pitchFamily="18" charset="0"/>
              </a:rPr>
              <a:t>ПРОТОКОЛ ОПЕРАЦІЇ</a:t>
            </a:r>
          </a:p>
          <a:p>
            <a:r>
              <a:rPr lang="uk-UA" sz="2100">
                <a:latin typeface="Times New Roman" pitchFamily="18" charset="0"/>
              </a:rPr>
              <a:t>Прізвище, ім'я, по батькові хворого _______________________№ історії хвороби ___________________</a:t>
            </a:r>
          </a:p>
          <a:p>
            <a:r>
              <a:rPr lang="uk-UA" sz="2100">
                <a:latin typeface="Times New Roman" pitchFamily="18" charset="0"/>
              </a:rPr>
              <a:t>Діагноз до операції: __</a:t>
            </a:r>
            <a:r>
              <a:rPr lang="uk-UA" sz="2100" u="sng">
                <a:latin typeface="Times New Roman" pitchFamily="18" charset="0"/>
              </a:rPr>
              <a:t>гострий апендицит </a:t>
            </a:r>
            <a:r>
              <a:rPr lang="uk-UA" sz="2100">
                <a:latin typeface="Times New Roman" pitchFamily="18" charset="0"/>
              </a:rPr>
              <a:t>_____ Діагноз після операції _________________________</a:t>
            </a:r>
          </a:p>
          <a:p>
            <a:r>
              <a:rPr lang="uk-UA" sz="2100">
                <a:latin typeface="Times New Roman" pitchFamily="18" charset="0"/>
              </a:rPr>
              <a:t>Операція: апендектомія ______________________________________</a:t>
            </a:r>
          </a:p>
          <a:p>
            <a:r>
              <a:rPr lang="uk-UA" sz="2100">
                <a:latin typeface="Times New Roman" pitchFamily="18" charset="0"/>
              </a:rPr>
              <a:t>Хірурги __________________ Анестезіолог _________________ Операційна сестра _________________</a:t>
            </a:r>
          </a:p>
          <a:p>
            <a:r>
              <a:rPr lang="uk-UA" sz="2100">
                <a:latin typeface="Times New Roman" pitchFamily="18" charset="0"/>
              </a:rPr>
              <a:t>Знеболювання: </a:t>
            </a:r>
            <a:r>
              <a:rPr lang="uk-UA" sz="2100" u="sng">
                <a:latin typeface="Times New Roman" pitchFamily="18" charset="0"/>
              </a:rPr>
              <a:t>м/а Sol. Novocaini 0,5 </a:t>
            </a:r>
            <a:r>
              <a:rPr lang="uk-UA" sz="2100" i="1" u="sng">
                <a:latin typeface="Times New Roman" pitchFamily="18" charset="0"/>
              </a:rPr>
              <a:t>% </a:t>
            </a:r>
            <a:r>
              <a:rPr lang="uk-UA" sz="2100" u="sng">
                <a:latin typeface="Times New Roman" pitchFamily="18" charset="0"/>
              </a:rPr>
              <a:t>— 200,0, внутрішньовенно </a:t>
            </a:r>
            <a:r>
              <a:rPr lang="uk-UA" sz="2100">
                <a:latin typeface="Times New Roman" pitchFamily="18" charset="0"/>
              </a:rPr>
              <a:t>___________________</a:t>
            </a:r>
          </a:p>
          <a:p>
            <a:r>
              <a:rPr lang="uk-UA" sz="2100">
                <a:latin typeface="Times New Roman" pitchFamily="18" charset="0"/>
              </a:rPr>
              <a:t>Дата операції _________ Початок _________  Тривалість _________</a:t>
            </a:r>
          </a:p>
          <a:p>
            <a:r>
              <a:rPr lang="uk-UA" sz="2100">
                <a:latin typeface="Times New Roman" pitchFamily="18" charset="0"/>
              </a:rPr>
              <a:t>Операційне поле оброблене за Гроссихом-Вілончиковим. Після проведення знеболювання розрізом Волковича-Дьяконова здійснено розсічення тканин правої здухвинної ділянки завдовжки до___ см. Шарами розітнута черевна порожнина. Після розрізування оче­ревини виділилась мізерна кількість серозного випоту. У рану виведено купол сліпої кишки разом із червопо­дібним відростком, відросток катарально змінений. Брижа відростка поетапно перетиснута на затискачах, прошита, відсічена, перев'язана. Відросток біля основи перев'язано кетгутовою лігатурою, відсічено. Кукса від­ростка оброблена йодом і занурена в купол сліпої киш­ки кисетним і v-подібним швами. Купол сліпої кишки занурений у черевну порожнину. Зроблена ревізія ділян­ки тонкої кишки на відстані до 50 см від баугінієвоі заслінки, патології не виявлено. Контроль на гемостаз — сухо. Рану зашито шарами. Йод. Асептична пов'язка.</a:t>
            </a:r>
          </a:p>
          <a:p>
            <a:r>
              <a:rPr lang="uk-UA" sz="2100">
                <a:latin typeface="Times New Roman" pitchFamily="18" charset="0"/>
              </a:rPr>
              <a:t>Макропрепарат: відросток завдовжки до __см, стовщений, напружений, судини ін'єційовані __________</a:t>
            </a:r>
          </a:p>
          <a:p>
            <a:r>
              <a:rPr lang="uk-UA" sz="2100">
                <a:latin typeface="Times New Roman" pitchFamily="18" charset="0"/>
              </a:rPr>
              <a:t>Лікар ____________________________________</a:t>
            </a:r>
          </a:p>
          <a:p>
            <a:r>
              <a:rPr lang="uk-UA" sz="2100">
                <a:latin typeface="Times New Roman" pitchFamily="18" charset="0"/>
              </a:rPr>
              <a:t>Для знеболювання в післяопераційний період призначено ______________________</a:t>
            </a:r>
          </a:p>
          <a:p>
            <a:r>
              <a:rPr lang="uk-UA" sz="2100">
                <a:latin typeface="Times New Roman" pitchFamily="18" charset="0"/>
              </a:rPr>
              <a:t>Лікар ____________________________________</a:t>
            </a:r>
            <a:endParaRPr lang="ru-RU" sz="210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800" b="1" smtClean="0">
                <a:latin typeface="Times New Roman" pitchFamily="18" charset="0"/>
              </a:rPr>
              <a:t>Листок непрацездатності</a:t>
            </a:r>
            <a:endParaRPr lang="ru-RU" sz="4800" b="1" smtClean="0">
              <a:latin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0"/>
            <a:ext cx="46736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4768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933450" y="2741613"/>
            <a:ext cx="44942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800" b="1">
                <a:latin typeface="Times New Roman" pitchFamily="18" charset="0"/>
              </a:rPr>
              <a:t>Лицьовий бік</a:t>
            </a:r>
            <a:endParaRPr lang="ru-RU" sz="4800" b="1">
              <a:latin typeface="Times New Roman" pitchFamily="18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267450" y="2822575"/>
            <a:ext cx="44942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800" b="1">
                <a:latin typeface="Times New Roman" pitchFamily="18" charset="0"/>
              </a:rPr>
              <a:t>Зворотній бік</a:t>
            </a:r>
            <a:endParaRPr lang="ru-RU" sz="48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7" grpId="1"/>
      <p:bldP spid="29697" grpId="2"/>
      <p:bldP spid="29702" grpId="0"/>
      <p:bldP spid="29702" grpId="1"/>
      <p:bldP spid="29703" grpId="0"/>
      <p:bldP spid="2970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865188" y="2651125"/>
            <a:ext cx="10515600" cy="1325563"/>
          </a:xfrm>
        </p:spPr>
        <p:txBody>
          <a:bodyPr/>
          <a:lstStyle/>
          <a:p>
            <a:pPr algn="ctr"/>
            <a:r>
              <a:rPr lang="uk-UA" sz="6000" b="1" i="1" smtClean="0">
                <a:latin typeface="Times New Roman" pitchFamily="18" charset="0"/>
              </a:rPr>
              <a:t>Лабораторна документація</a:t>
            </a:r>
            <a:endParaRPr lang="ru-RU" sz="6000" b="1" i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0"/>
            <a:ext cx="11306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 r="50098"/>
          <a:stretch>
            <a:fillRect/>
          </a:stretch>
        </p:blipFill>
        <p:spPr bwMode="auto">
          <a:xfrm>
            <a:off x="130175" y="0"/>
            <a:ext cx="4838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 r="50098"/>
          <a:stretch>
            <a:fillRect/>
          </a:stretch>
        </p:blipFill>
        <p:spPr bwMode="auto">
          <a:xfrm>
            <a:off x="5719763" y="0"/>
            <a:ext cx="4838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784225" y="1549400"/>
            <a:ext cx="10515600" cy="2803525"/>
          </a:xfrm>
        </p:spPr>
        <p:txBody>
          <a:bodyPr/>
          <a:lstStyle/>
          <a:p>
            <a:pPr algn="ctr" eaLnBrk="1" hangingPunct="1"/>
            <a:r>
              <a:rPr lang="uk-UA" sz="6000" b="1" i="1" smtClean="0">
                <a:latin typeface="Times New Roman" pitchFamily="18" charset="0"/>
              </a:rPr>
              <a:t>Основна медична документація стаціонару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741363" y="2465388"/>
            <a:ext cx="10515600" cy="1325562"/>
          </a:xfrm>
        </p:spPr>
        <p:txBody>
          <a:bodyPr/>
          <a:lstStyle/>
          <a:p>
            <a:pPr algn="ctr"/>
            <a:r>
              <a:rPr lang="uk-UA" sz="6600" b="1" i="1" smtClean="0">
                <a:latin typeface="Times New Roman" pitchFamily="18" charset="0"/>
              </a:rPr>
              <a:t>Інша документація</a:t>
            </a:r>
            <a:endParaRPr lang="ru-RU" sz="6600" b="1" i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lum bright="-4000" contrast="24000"/>
          </a:blip>
          <a:srcRect l="45462" t="9325" r="16707" b="7565"/>
          <a:stretch>
            <a:fillRect/>
          </a:stretch>
        </p:blipFill>
        <p:spPr bwMode="auto">
          <a:xfrm>
            <a:off x="3573463" y="0"/>
            <a:ext cx="5065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" y="250825"/>
            <a:ext cx="4524375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284163"/>
            <a:ext cx="4519613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4388" y="0"/>
            <a:ext cx="5205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431800"/>
            <a:ext cx="5094288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0725" y="411163"/>
            <a:ext cx="5181600" cy="61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/>
          <a:srcRect t="7906" r="4564" b="7906"/>
          <a:stretch>
            <a:fillRect/>
          </a:stretch>
        </p:blipFill>
        <p:spPr bwMode="auto">
          <a:xfrm>
            <a:off x="2668588" y="1503363"/>
            <a:ext cx="68262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919163" y="2597150"/>
            <a:ext cx="10515600" cy="1325563"/>
          </a:xfrm>
        </p:spPr>
        <p:txBody>
          <a:bodyPr/>
          <a:lstStyle/>
          <a:p>
            <a:pPr algn="ctr"/>
            <a:r>
              <a:rPr lang="uk-UA" sz="8000" b="1" i="1" smtClean="0">
                <a:latin typeface="Times New Roman" pitchFamily="18" charset="0"/>
              </a:rPr>
              <a:t>Дякуємо за увагу!</a:t>
            </a:r>
            <a:endParaRPr lang="ru-RU" sz="8000" b="1" i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1"/>
          </p:nvPr>
        </p:nvSpPr>
        <p:spPr>
          <a:xfrm>
            <a:off x="2020888" y="696913"/>
            <a:ext cx="8418512" cy="5156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3000" b="1" smtClean="0">
                <a:latin typeface="Times New Roman" pitchFamily="18" charset="0"/>
              </a:rPr>
              <a:t>	Медична картка стаціонарного хворого         (Ф. ООЗ-о)</a:t>
            </a:r>
            <a:r>
              <a:rPr lang="uk-UA" sz="3000" smtClean="0">
                <a:latin typeface="Times New Roman" pitchFamily="18" charset="0"/>
              </a:rPr>
              <a:t> – титульний лист історії хвороби заповнює медсестра приймального відділення, діагноз під час госпіталізації – лікар приймального відділення, діагноз лікаря поліклініки – лікар, який направив хворого до стаціонару; остаточний діагноз зобов'язаний встановити лікар-ординатор протягом З днів. Щодня лікар записує дані про стан пацієнта, консультації зі спеціалістами, медсестра підклеює результати досліджень. Під час виписування чи в разі смерті хворого пишеться епікриз.</a:t>
            </a:r>
            <a:endParaRPr lang="ru-RU" sz="30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2184400" y="1046163"/>
            <a:ext cx="8067675" cy="4889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3000" b="1" smtClean="0">
                <a:latin typeface="Times New Roman" pitchFamily="18" charset="0"/>
              </a:rPr>
              <a:t>	Статистична картка вибулого зі стаціонару    (Ф. 066-о)</a:t>
            </a:r>
            <a:r>
              <a:rPr lang="uk-UA" sz="3000" smtClean="0">
                <a:latin typeface="Times New Roman" pitchFamily="18" charset="0"/>
              </a:rPr>
              <a:t> – заповнює палатний лікар одночасно з епікризом після виписування хворого. Картка стисло відображає основні моменти медичної допомоги хворому, тривалість перебування в стаціонарі, якість діагностування лікаря поліклініки, термін, характер і результати хірургічного втручання, наслідки захворювання та ін.</a:t>
            </a:r>
            <a:endParaRPr lang="uk-UA" sz="3000" b="1" smtClean="0">
              <a:latin typeface="Times New Roman" pitchFamily="18" charset="0"/>
            </a:endParaRPr>
          </a:p>
          <a:p>
            <a:pPr eaLnBrk="1" hangingPunct="1"/>
            <a:endParaRPr lang="ru-RU" sz="300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1"/>
          </p:nvPr>
        </p:nvSpPr>
        <p:spPr>
          <a:xfrm>
            <a:off x="2128838" y="1181100"/>
            <a:ext cx="8391525" cy="53197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3000" b="1" smtClean="0">
                <a:latin typeface="Times New Roman" pitchFamily="18" charset="0"/>
              </a:rPr>
              <a:t>	Журнал реєстрації осіб, які прийняті на стаціонарне лікування (Ф. 001-о)</a:t>
            </a:r>
            <a:r>
              <a:rPr lang="uk-UA" sz="3000" smtClean="0">
                <a:latin typeface="Times New Roman" pitchFamily="18" charset="0"/>
              </a:rPr>
              <a:t> заповнює медсестра приймального відділення лікувально-профілактичного закладу. У ньому зазначають: дату і годину госпіталізації, місце проживання, ким хворий направлений, до якого відділення, № історії хвороби, діагноз під час госпіталізації, де хворий працює.</a:t>
            </a:r>
            <a:endParaRPr lang="uk-UA" sz="3000" b="1" smtClean="0">
              <a:latin typeface="Times New Roman" pitchFamily="18" charset="0"/>
            </a:endParaRPr>
          </a:p>
          <a:p>
            <a:pPr eaLnBrk="1" hangingPunct="1"/>
            <a:endParaRPr lang="ru-RU" sz="30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pPr algn="ctr" eaLnBrk="1" hangingPunct="1"/>
            <a:r>
              <a:rPr lang="uk-UA" b="1" smtClean="0">
                <a:latin typeface="Times New Roman" pitchFamily="18" charset="0"/>
              </a:rPr>
              <a:t>Документація лікаря</a:t>
            </a:r>
            <a:endParaRPr lang="ru-RU" b="1" smtClean="0">
              <a:latin typeface="Times New Roman" pitchFamily="18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1700213" y="1368425"/>
            <a:ext cx="8926512" cy="48085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mtClean="0">
                <a:latin typeface="Times New Roman" pitchFamily="18" charset="0"/>
              </a:rPr>
              <a:t>	1. </a:t>
            </a:r>
            <a:r>
              <a:rPr lang="uk-UA" b="1" smtClean="0">
                <a:latin typeface="Times New Roman" pitchFamily="18" charset="0"/>
              </a:rPr>
              <a:t>Історія хвороби</a:t>
            </a:r>
            <a:r>
              <a:rPr lang="uk-UA" smtClean="0">
                <a:latin typeface="Times New Roman" pitchFamily="18" charset="0"/>
              </a:rPr>
              <a:t> (медична картка стаціонарного хворого) – основний документ терапевтичного відділення. Зберігається протягом 25 років.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mtClean="0">
                <a:latin typeface="Times New Roman" pitchFamily="18" charset="0"/>
              </a:rPr>
              <a:t>	Містить дані про хворого, результати динамічного спостереження та лікування, вклеєні результати обстежень, показники основних життєвих функцій, температурний листок.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mtClean="0">
                <a:latin typeface="Times New Roman" pitchFamily="18" charset="0"/>
              </a:rPr>
              <a:t>	Історію хвороби не можна давати хворому на руки.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mtClean="0">
                <a:latin typeface="Times New Roman" pitchFamily="18" charset="0"/>
              </a:rPr>
              <a:t>	2. </a:t>
            </a:r>
            <a:r>
              <a:rPr lang="uk-UA" b="1" smtClean="0">
                <a:latin typeface="Times New Roman" pitchFamily="18" charset="0"/>
              </a:rPr>
              <a:t>Картка хворого</a:t>
            </a:r>
            <a:r>
              <a:rPr lang="uk-UA" smtClean="0">
                <a:latin typeface="Times New Roman" pitchFamily="18" charset="0"/>
              </a:rPr>
              <a:t>, що вибув зі стаціонару (статистичний документ).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mtClean="0">
                <a:latin typeface="Times New Roman" pitchFamily="18" charset="0"/>
              </a:rPr>
              <a:t>	3. </a:t>
            </a:r>
            <a:r>
              <a:rPr lang="uk-UA" b="1" smtClean="0">
                <a:latin typeface="Times New Roman" pitchFamily="18" charset="0"/>
              </a:rPr>
              <a:t>Листок непрацездатності</a:t>
            </a:r>
            <a:r>
              <a:rPr lang="uk-UA" smtClean="0">
                <a:latin typeface="Times New Roman" pitchFamily="18" charset="0"/>
              </a:rPr>
              <a:t>, що видається хворому після виписування зі стаціонару.</a:t>
            </a:r>
            <a:endParaRPr lang="uk-UA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30213" y="365125"/>
            <a:ext cx="10398125" cy="587375"/>
          </a:xfrm>
        </p:spPr>
        <p:txBody>
          <a:bodyPr/>
          <a:lstStyle/>
          <a:p>
            <a:pPr algn="ctr" eaLnBrk="1" hangingPunct="1"/>
            <a:r>
              <a:rPr lang="uk-UA" sz="4000" b="1" smtClean="0">
                <a:latin typeface="Times New Roman" pitchFamily="18" charset="0"/>
              </a:rPr>
              <a:t>Документація постової медичної сестри</a:t>
            </a:r>
            <a:endParaRPr lang="ru-RU" sz="4000" b="1" smtClean="0">
              <a:latin typeface="Times New Roman" pitchFamily="18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1343025" y="949325"/>
            <a:ext cx="9659938" cy="5597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500" smtClean="0">
                <a:latin typeface="Times New Roman" pitchFamily="18" charset="0"/>
              </a:rPr>
              <a:t>листок лікарських призначень (підписується медсестрою після їх виконання); </a:t>
            </a:r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latin typeface="Times New Roman" pitchFamily="18" charset="0"/>
              </a:rPr>
              <a:t>температурні листки (проставляються дані вимірювання ранкової та вечірньої температури); </a:t>
            </a:r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latin typeface="Times New Roman" pitchFamily="18" charset="0"/>
              </a:rPr>
              <a:t>журнал передачі чергувань; </a:t>
            </a:r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latin typeface="Times New Roman" pitchFamily="18" charset="0"/>
              </a:rPr>
              <a:t>журнал руху хворих у відділенні; </a:t>
            </a:r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latin typeface="Times New Roman" pitchFamily="18" charset="0"/>
              </a:rPr>
              <a:t>журнал обліку наркотиків; </a:t>
            </a:r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latin typeface="Times New Roman" pitchFamily="18" charset="0"/>
              </a:rPr>
              <a:t>журнал обліку хворих із високою температурою тіла; </a:t>
            </a:r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latin typeface="Times New Roman" pitchFamily="18" charset="0"/>
              </a:rPr>
              <a:t>вимоги до</a:t>
            </a:r>
            <a:r>
              <a:rPr lang="uk-UA" sz="2500" b="1" smtClean="0">
                <a:latin typeface="Times New Roman" pitchFamily="18" charset="0"/>
              </a:rPr>
              <a:t> </a:t>
            </a:r>
            <a:r>
              <a:rPr lang="uk-UA" sz="2500" smtClean="0">
                <a:latin typeface="Times New Roman" pitchFamily="18" charset="0"/>
              </a:rPr>
              <a:t>харчоблоку лікарні (у двох примірниках); </a:t>
            </a:r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latin typeface="Times New Roman" pitchFamily="18" charset="0"/>
              </a:rPr>
              <a:t>журнал видачі медикаментів; </a:t>
            </a:r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latin typeface="Times New Roman" pitchFamily="18" charset="0"/>
              </a:rPr>
              <a:t>журнали зі списками хворих, яким необхідно провести лабораторне або інструментальне дослідження; </a:t>
            </a:r>
          </a:p>
          <a:p>
            <a:pPr eaLnBrk="1" hangingPunct="1">
              <a:lnSpc>
                <a:spcPct val="80000"/>
              </a:lnSpc>
            </a:pPr>
            <a:r>
              <a:rPr lang="uk-UA" sz="2500" smtClean="0">
                <a:latin typeface="Times New Roman" pitchFamily="18" charset="0"/>
              </a:rPr>
              <a:t>журнал для реєстрації хворих, які потребують консультацій лікарів-фахівців.</a:t>
            </a:r>
            <a:endParaRPr lang="ru-RU" sz="25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350838" y="268288"/>
            <a:ext cx="10515600" cy="1054100"/>
          </a:xfrm>
        </p:spPr>
        <p:txBody>
          <a:bodyPr/>
          <a:lstStyle/>
          <a:p>
            <a:pPr algn="ctr" eaLnBrk="1" hangingPunct="1"/>
            <a:r>
              <a:rPr lang="uk-UA" b="1" smtClean="0">
                <a:latin typeface="Times New Roman" pitchFamily="18" charset="0"/>
              </a:rPr>
              <a:t>Документація старшої медичної сестри</a:t>
            </a:r>
            <a:endParaRPr lang="ru-RU" b="1" smtClean="0">
              <a:latin typeface="Times New Roman" pitchFamily="18" charset="0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1560513" y="1241425"/>
            <a:ext cx="9347200" cy="5187950"/>
          </a:xfrm>
        </p:spPr>
        <p:txBody>
          <a:bodyPr/>
          <a:lstStyle/>
          <a:p>
            <a:pPr eaLnBrk="1" hangingPunct="1"/>
            <a:r>
              <a:rPr lang="uk-UA" sz="3000" smtClean="0">
                <a:latin typeface="Times New Roman" pitchFamily="18" charset="0"/>
              </a:rPr>
              <a:t>журнал руху хворих (щоранку заносять дані про хворих, госпіталізованих протягом попередньої доби, які виписалися зі стаціонару, померли або були переведені до інших відділень); </a:t>
            </a:r>
          </a:p>
          <a:p>
            <a:pPr eaLnBrk="1" hangingPunct="1"/>
            <a:r>
              <a:rPr lang="uk-UA" sz="3000" smtClean="0">
                <a:latin typeface="Times New Roman" pitchFamily="18" charset="0"/>
              </a:rPr>
              <a:t>журнал обліку наркотиків; </a:t>
            </a:r>
          </a:p>
          <a:p>
            <a:pPr eaLnBrk="1" hangingPunct="1"/>
            <a:r>
              <a:rPr lang="uk-UA" sz="3000" smtClean="0">
                <a:latin typeface="Times New Roman" pitchFamily="18" charset="0"/>
              </a:rPr>
              <a:t>журнал обліку спирту; </a:t>
            </a:r>
          </a:p>
          <a:p>
            <a:pPr eaLnBrk="1" hangingPunct="1"/>
            <a:r>
              <a:rPr lang="uk-UA" sz="3000" smtClean="0">
                <a:latin typeface="Times New Roman" pitchFamily="18" charset="0"/>
              </a:rPr>
              <a:t>журнал вимог до аптеки; </a:t>
            </a:r>
          </a:p>
          <a:p>
            <a:pPr eaLnBrk="1" hangingPunct="1"/>
            <a:r>
              <a:rPr lang="uk-UA" sz="3000" smtClean="0">
                <a:latin typeface="Times New Roman" pitchFamily="18" charset="0"/>
              </a:rPr>
              <a:t>журнал адміністративно-господарських обходів; </a:t>
            </a:r>
          </a:p>
          <a:p>
            <a:pPr eaLnBrk="1" hangingPunct="1"/>
            <a:r>
              <a:rPr lang="uk-UA" sz="3000" smtClean="0">
                <a:latin typeface="Times New Roman" pitchFamily="18" charset="0"/>
              </a:rPr>
              <a:t>графіки робити молодшого та середнього медичного персоналу, табелювання їхньої роботи.</a:t>
            </a:r>
            <a:endParaRPr lang="ru-RU" sz="30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839788" y="2211388"/>
            <a:ext cx="10398125" cy="2046287"/>
          </a:xfrm>
        </p:spPr>
        <p:txBody>
          <a:bodyPr/>
          <a:lstStyle/>
          <a:p>
            <a:pPr algn="ctr" eaLnBrk="1" hangingPunct="1"/>
            <a:r>
              <a:rPr lang="uk-UA" sz="6000" b="1" i="1" smtClean="0">
                <a:latin typeface="Times New Roman" pitchFamily="18" charset="0"/>
              </a:rPr>
              <a:t>Медична документація поліклініки</a:t>
            </a:r>
            <a:endParaRPr lang="ru-RU" sz="6000" b="1" i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theme1.xml><?xml version="1.0" encoding="utf-8"?>
<a:theme xmlns:a="http://schemas.openxmlformats.org/drawingml/2006/main" name="Russ_lang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ss_lang.potx" id="{66FD8C36-6A30-4EF1-8AAA-B465512219E1}" vid="{BB98C949-C53E-482F-866F-36550AE01F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804</TotalTime>
  <Words>838</Words>
  <Application>Microsoft Office PowerPoint</Application>
  <PresentationFormat>Широкоэкранный</PresentationFormat>
  <Paragraphs>91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Rockwell</vt:lpstr>
      <vt:lpstr>Times New Roman</vt:lpstr>
      <vt:lpstr>Russ_lang</vt:lpstr>
      <vt:lpstr>Презентация PowerPoint</vt:lpstr>
      <vt:lpstr>Основна медична документація стаціонару </vt:lpstr>
      <vt:lpstr>Презентация PowerPoint</vt:lpstr>
      <vt:lpstr>Презентация PowerPoint</vt:lpstr>
      <vt:lpstr>Презентация PowerPoint</vt:lpstr>
      <vt:lpstr>Документація лікаря</vt:lpstr>
      <vt:lpstr>Документація постової медичної сестри</vt:lpstr>
      <vt:lpstr>Документація старшої медичної сестри</vt:lpstr>
      <vt:lpstr>Медична документація поліклініки</vt:lpstr>
      <vt:lpstr>Презентация PowerPoint</vt:lpstr>
      <vt:lpstr>Презентация PowerPoint</vt:lpstr>
      <vt:lpstr>Презентация PowerPoint</vt:lpstr>
      <vt:lpstr>Презентация PowerPoint</vt:lpstr>
      <vt:lpstr>Витяг із протоколу</vt:lpstr>
      <vt:lpstr>Презентация PowerPoint</vt:lpstr>
      <vt:lpstr>Листок непрацездатності</vt:lpstr>
      <vt:lpstr>Лабораторна документація</vt:lpstr>
      <vt:lpstr>Презентация PowerPoint</vt:lpstr>
      <vt:lpstr>Презентация PowerPoint</vt:lpstr>
      <vt:lpstr>Інша документація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Алфавит: от кириллицы до наших дней</dc:title>
  <dc:creator>Титов Роман Васильевич</dc:creator>
  <cp:lastModifiedBy>Пользователь Windows</cp:lastModifiedBy>
  <cp:revision>37</cp:revision>
  <dcterms:created xsi:type="dcterms:W3CDTF">2014-08-09T18:04:02Z</dcterms:created>
  <dcterms:modified xsi:type="dcterms:W3CDTF">2020-04-11T16:52:39Z</dcterms:modified>
</cp:coreProperties>
</file>