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6" r:id="rId37"/>
    <p:sldId id="288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5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66928-AC42-4A1A-997C-3E84D9368A4A}" type="datetimeFigureOut">
              <a:rPr lang="en-GB"/>
              <a:pPr>
                <a:defRPr/>
              </a:pPr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30429-9478-4900-BD54-FE858650CE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2121B-47D2-4855-AD44-8AC233133A72}" type="datetimeFigureOut">
              <a:rPr lang="en-GB"/>
              <a:pPr>
                <a:defRPr/>
              </a:pPr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AAAE6-00B9-4563-8A5D-9FCEE891BB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FC7AD-3E1B-4B2C-9A45-858ACDCAAA8B}" type="datetimeFigureOut">
              <a:rPr lang="en-GB"/>
              <a:pPr>
                <a:defRPr/>
              </a:pPr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22BB7-0B11-4AE2-ACD9-E0DCD43571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DDC3A-1F88-4E12-B595-A015B090DCEF}" type="datetimeFigureOut">
              <a:rPr lang="en-GB"/>
              <a:pPr>
                <a:defRPr/>
              </a:pPr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4544A-776B-4C92-9DBF-493F8B71A1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D2B4C-4B57-4EC7-9559-BBFD79CCAACB}" type="datetimeFigureOut">
              <a:rPr lang="en-GB"/>
              <a:pPr>
                <a:defRPr/>
              </a:pPr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0EF35-742D-4180-B93A-9E4FC13E4E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B5010-AD6F-4D36-ACF9-E6682ED278E1}" type="datetimeFigureOut">
              <a:rPr lang="en-GB"/>
              <a:pPr>
                <a:defRPr/>
              </a:pPr>
              <a:t>14/04/2020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A9E70-9A34-4F97-9575-CDC7AEF975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FE8D6-DEF4-41CF-B3E0-A77A1023556E}" type="datetimeFigureOut">
              <a:rPr lang="en-GB"/>
              <a:pPr>
                <a:defRPr/>
              </a:pPr>
              <a:t>14/04/2020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1FF8A-72F4-48C7-9034-C3EDA9495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27FB9-548A-4AAE-8501-38F56B361B47}" type="datetimeFigureOut">
              <a:rPr lang="en-GB"/>
              <a:pPr>
                <a:defRPr/>
              </a:pPr>
              <a:t>14/04/2020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4F2DB-AC68-4DDF-AC9C-422B836EBE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A84F9-A8DE-41FD-8A18-B815A1A781C8}" type="datetimeFigureOut">
              <a:rPr lang="en-GB"/>
              <a:pPr>
                <a:defRPr/>
              </a:pPr>
              <a:t>14/04/2020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1ACD4-193C-438E-A8F0-22C3A9641A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21A10-8E14-429A-BC3D-A4CCC1F0AA65}" type="datetimeFigureOut">
              <a:rPr lang="en-GB"/>
              <a:pPr>
                <a:defRPr/>
              </a:pPr>
              <a:t>14/04/2020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7414A-1FD2-484B-AD13-A647568C4B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65393-FB45-49AB-B54C-3EB6629CFA16}" type="datetimeFigureOut">
              <a:rPr lang="en-GB"/>
              <a:pPr>
                <a:defRPr/>
              </a:pPr>
              <a:t>14/04/2020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0F156-C420-472D-B9F3-51844E7F26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79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29" name="Picture 8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419EB1-0583-4E30-9CD4-C4CEF1DF3EF8}" type="datetimeFigureOut">
              <a:rPr lang="en-GB"/>
              <a:pPr>
                <a:defRPr/>
              </a:pPr>
              <a:t>14/04/2020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AEB660-632D-4AB0-BB9D-EADBA45FD7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331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505" y="3276600"/>
            <a:ext cx="88392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Стилістичний </a:t>
            </a:r>
            <a:r>
              <a:rPr lang="uk-UA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аспект фахової мови медичних працівників. </a:t>
            </a:r>
            <a:r>
              <a:rPr lang="uk-UA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Професійна </a:t>
            </a:r>
            <a:r>
              <a:rPr lang="uk-UA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мова медиків як особливий функціональний різновид літературної мови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105" y="2286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uk-UA" sz="2800" dirty="0">
                <a:solidFill>
                  <a:srgbClr val="FFCCFF"/>
                </a:solidFill>
                <a:latin typeface="Cambria" panose="02040503050406030204" pitchFamily="18" charset="0"/>
              </a:rPr>
              <a:t>Харківський національний медичний університет</a:t>
            </a:r>
            <a:endParaRPr lang="ru-RU" sz="2800" dirty="0">
              <a:solidFill>
                <a:srgbClr val="FFCCFF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95905" y="98042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uk-UA" dirty="0">
                <a:solidFill>
                  <a:srgbClr val="660066"/>
                </a:solidFill>
                <a:latin typeface="Cambria" panose="02040503050406030204" pitchFamily="18" charset="0"/>
              </a:rPr>
              <a:t>Кафедра української мови, основ психології та педагогіки</a:t>
            </a:r>
            <a:endParaRPr lang="en-US" dirty="0">
              <a:solidFill>
                <a:srgbClr val="660066"/>
              </a:solidFill>
              <a:latin typeface="Rockwel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45269"/>
            <a:ext cx="8229600" cy="10334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Розмовно</a:t>
            </a:r>
            <a:r>
              <a:rPr lang="uk-UA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-побутовий</a:t>
            </a:r>
            <a:r>
              <a:rPr lang="uk-UA" sz="3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стиль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sz="3600" b="1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Типові форми мовлення</a:t>
            </a:r>
            <a:r>
              <a:rPr lang="uk-UA" sz="3600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– усні діалоги та полілоги.</a:t>
            </a:r>
            <a:endParaRPr lang="ru-RU" sz="3600" dirty="0" smtClean="0"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3600" b="1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Жанри реалізації</a:t>
            </a:r>
            <a:r>
              <a:rPr lang="uk-UA" sz="3600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– бесіда, лист. </a:t>
            </a:r>
            <a:endParaRPr lang="ru-RU" sz="3600" dirty="0" smtClean="0"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4876800"/>
            <a:ext cx="2725737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22037"/>
            <a:ext cx="3410529" cy="29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Художній стиль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85863"/>
            <a:ext cx="8229600" cy="55197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uk-UA" sz="2800" u="sng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Художній стиль </a:t>
            </a:r>
            <a:r>
              <a:rPr lang="uk-UA" sz="2800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широко використовується у творчій діяльності, різних видах мистецтва, у культурі й освіті. Крім інформаційної, стиль покликаний виконувати найсуттєвішу функцію – естетичну: впливати засобами художнього слова через систему образів на розум, почуття та волю читачів, формувати ідейні 	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2800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   переконання, моральні </a:t>
            </a:r>
            <a:endParaRPr lang="uk-UA" sz="2800" dirty="0"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uk-UA" sz="2800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   якості й естетичні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sz="2800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   смаки.</a:t>
            </a:r>
            <a:endParaRPr lang="ru-RU" sz="2800" dirty="0" smtClean="0"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957" y="3694817"/>
            <a:ext cx="3722843" cy="2477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57400" y="0"/>
            <a:ext cx="8229600" cy="10334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Художній стиль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sz="2400" b="1" u="sng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Основні ознаки:</a:t>
            </a:r>
            <a:endParaRPr lang="ru-RU" sz="2400" u="sng" dirty="0" smtClean="0"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2100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найхарактерніша ознака художнього відтворення дійсності – образність;</a:t>
            </a:r>
            <a:endParaRPr lang="ru-RU" sz="2100" dirty="0" smtClean="0"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2100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естетика мовлення, призначення якої – викликати в читача почуття прекрасного;</a:t>
            </a:r>
            <a:endParaRPr lang="ru-RU" sz="2100" dirty="0" smtClean="0"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2100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експресія як інтенсивність вираження (урочисте, піднесене, ввічливе, пестливе, лагідне, схвальне, фамільярне, жартівливе, іронічне, зневажливе, грубе та ін.);</a:t>
            </a:r>
            <a:endParaRPr lang="ru-RU" sz="2100" dirty="0" smtClean="0"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2100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зображуваність (епітети, порівняння, метафори, алегорії, гіперболи, перифрази; віршова форма, поетичні фігури); конкретно-чуттєве живописання дійсності;</a:t>
            </a:r>
            <a:endParaRPr lang="ru-RU" sz="2100" dirty="0" smtClean="0"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2100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відсутня певна регламентація використання засобів та способів їх поєднання, відсутні будь-які приписи.</a:t>
            </a:r>
            <a:endParaRPr lang="ru-RU" sz="2100" dirty="0" smtClean="0"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05000" y="-76200"/>
            <a:ext cx="8229600" cy="10334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Художній</a:t>
            </a:r>
            <a:r>
              <a:rPr lang="uk-UA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стиль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91200"/>
          </a:xfrm>
        </p:spPr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4400" b="1" u="sng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Основні </a:t>
            </a:r>
            <a:r>
              <a:rPr lang="uk-UA" sz="4400" b="1" u="sng" dirty="0" err="1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мовні</a:t>
            </a:r>
            <a:r>
              <a:rPr lang="uk-UA" sz="4400" b="1" u="sng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засоби:</a:t>
            </a:r>
            <a:endParaRPr lang="ru-RU" sz="4400" u="sng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42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наявність усього багатства найрізноманітнішої лексики, переважно конкретно-чуттєвої (назви осіб, </a:t>
            </a:r>
            <a:r>
              <a:rPr lang="uk-UA" sz="42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речей, </a:t>
            </a:r>
            <a:r>
              <a:rPr lang="uk-UA" sz="42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дій, явищ, ознак);</a:t>
            </a:r>
            <a:endParaRPr lang="ru-RU" sz="42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42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використання </a:t>
            </a:r>
            <a:r>
              <a:rPr lang="uk-UA" sz="42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емоційно-експресивної лексики;</a:t>
            </a:r>
            <a:endParaRPr lang="ru-RU" sz="42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42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запровадження авторських </a:t>
            </a:r>
            <a:r>
              <a:rPr lang="uk-UA" sz="42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новотворів </a:t>
            </a:r>
            <a:r>
              <a:rPr lang="uk-UA" sz="42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(слів, значень, виразів, формування індивідуального стилю митця);</a:t>
            </a:r>
            <a:endParaRPr lang="ru-RU" sz="42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42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уведення до </a:t>
            </a:r>
            <a:r>
              <a:rPr lang="uk-UA" sz="42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творів </a:t>
            </a:r>
            <a:r>
              <a:rPr lang="uk-UA" sz="42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зі стилістичною </a:t>
            </a:r>
            <a:r>
              <a:rPr lang="uk-UA" sz="42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метою </a:t>
            </a:r>
            <a:r>
              <a:rPr lang="uk-UA" sz="42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історизмів, архаїзмів, діалектизмів, просторічних </a:t>
            </a:r>
            <a:r>
              <a:rPr lang="uk-UA" sz="42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елементів, жаргонізмів</a:t>
            </a:r>
            <a:r>
              <a:rPr lang="uk-UA" sz="42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;</a:t>
            </a:r>
            <a:endParaRPr lang="ru-RU" sz="42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42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поширене вживання дієслівних форм: родових (у минулому часі й умовному способі): </a:t>
            </a:r>
            <a:r>
              <a:rPr lang="uk-UA" sz="4200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Якби ми знали, то б вас не питали (</a:t>
            </a:r>
            <a:r>
              <a:rPr lang="uk-UA" sz="4200" i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Н.</a:t>
            </a:r>
            <a:r>
              <a:rPr lang="ru-RU" sz="4200" i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uk-UA" sz="4200" i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тв</a:t>
            </a:r>
            <a:r>
              <a:rPr lang="uk-UA" sz="4200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.);</a:t>
            </a:r>
            <a:r>
              <a:rPr lang="uk-UA" sz="42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особових (у теперішньому й майбутньому часі дійсного способу): </a:t>
            </a:r>
            <a:r>
              <a:rPr lang="uk-UA" sz="4200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Все на вітрах дзвенітиме, як дзбан (Л.Костенко);</a:t>
            </a:r>
            <a:r>
              <a:rPr lang="uk-UA" sz="42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у наказовому способі: </a:t>
            </a:r>
            <a:r>
              <a:rPr lang="uk-UA" sz="4200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 квітах всі вулиці кричать: нехай, нехай живе свобода! (П. Тичина);</a:t>
            </a:r>
            <a:endParaRPr lang="ru-RU" sz="42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42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широке використання різноманітних типів речень, синтаксичних </a:t>
            </a:r>
            <a:r>
              <a:rPr lang="uk-UA" sz="4200" dirty="0" err="1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зв’язків</a:t>
            </a:r>
            <a:r>
              <a:rPr lang="uk-UA" sz="42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, особливості інтонування та ритмомелодики; </a:t>
            </a:r>
            <a:endParaRPr lang="ru-RU" sz="42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42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повною мірою представлені всі стилістичні фігури (еліпс, періоди, риторичні питання, звертання, </a:t>
            </a:r>
            <a:r>
              <a:rPr lang="uk-UA" sz="4200" dirty="0" err="1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багатосполучниковість</a:t>
            </a:r>
            <a:r>
              <a:rPr lang="uk-UA" sz="42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, безсполучниковість та ін.).</a:t>
            </a:r>
            <a:endParaRPr lang="ru-RU" sz="42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81200" y="-76200"/>
            <a:ext cx="8229600" cy="10334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Художній</a:t>
            </a:r>
            <a:r>
              <a:rPr lang="uk-UA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стиль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57263"/>
            <a:ext cx="8229600" cy="5595937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Char char="Ø"/>
            </a:pPr>
            <a:r>
              <a:rPr lang="uk-UA" sz="3000" b="1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Підстилі художнього стилю</a:t>
            </a:r>
            <a:r>
              <a:rPr lang="uk-UA" sz="3000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:</a:t>
            </a:r>
            <a:endParaRPr lang="ru-RU" sz="3000" dirty="0" smtClean="0"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а) епічні (прозові: епопея, казка, роман, повість, байка, оповідання, новела, художні мемуари, нарис);</a:t>
            </a:r>
            <a:endParaRPr lang="ru-RU" sz="2800" dirty="0" smtClean="0"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б) ліричні (поезія, поема, балада, пісня, гімн, елегія, епіграма);</a:t>
            </a:r>
            <a:endParaRPr lang="ru-RU" sz="2800" dirty="0" smtClean="0"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в) драматичні (драма,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800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трагедія, комедія,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800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мелодрама, водевіль);</a:t>
            </a:r>
            <a:endParaRPr lang="ru-RU" sz="2800" dirty="0" smtClean="0"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uk-UA" sz="2800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г) комбіновані (ліро-епіч-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800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ний твір, ода, художня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800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публіцистика,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2800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драма-феєрія, усмішка).</a:t>
            </a:r>
            <a:endParaRPr lang="ru-RU" sz="2800" dirty="0" smtClean="0"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8" name="Picture 8" descr="http://constructorus.ru/wp-content/uploads/2014/12/%D0%9A%D0%B0%D0%BA-%D1%80%D0%B0%D0%B7%D0%B2%D0%B8%D1%82%D1%8C-%D0%B2%D0%BE%D0%BE%D0%B1%D1%80%D0%B0%D0%B6%D0%B5%D0%BD%D0%B8%D0%B5-%D1%83-%D0%B2%D0%B7%D1%80%D0%BE%D1%81%D0%BB%D1%8B%D1%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200400"/>
            <a:ext cx="3886200" cy="283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14800"/>
            <a:ext cx="2901126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Науковий стиль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85863"/>
            <a:ext cx="8229600" cy="54435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Сфера використання</a:t>
            </a:r>
            <a:r>
              <a:rPr lang="uk-UA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– наукова діяльність, науково-технічний прогрес, освіта.</a:t>
            </a:r>
            <a:endParaRPr lang="ru-RU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Основне призначення</a:t>
            </a:r>
            <a:r>
              <a:rPr lang="uk-UA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– викладення наслідків дослідження про людину, суспільство, </a:t>
            </a:r>
            <a:r>
              <a:rPr lang="uk-UA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явища </a:t>
            </a:r>
            <a:r>
              <a:rPr lang="uk-UA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природи, обґрунтування гіпотез, доведення істинності теорій, класифікація й </a:t>
            </a:r>
            <a:r>
              <a:rPr lang="uk-UA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систематизація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  знань</a:t>
            </a:r>
            <a:r>
              <a:rPr lang="uk-UA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, роз’яснення явищ, </a:t>
            </a:r>
            <a:endParaRPr lang="uk-UA" dirty="0" smtClean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  збудження </a:t>
            </a:r>
            <a:r>
              <a:rPr lang="uk-UA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інтелекту читача </a:t>
            </a:r>
            <a:endParaRPr lang="uk-UA" dirty="0" smtClean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  для </a:t>
            </a:r>
            <a:r>
              <a:rPr lang="uk-UA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їх осмислення.</a:t>
            </a:r>
            <a:endParaRPr lang="ru-RU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.inforico.ua/a/analitichne-agenstvo-Nayka--3067-1438717628713351-1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12833"/>
            <a:ext cx="72009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81200" y="0"/>
            <a:ext cx="8229600" cy="914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Науковий стиль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Основні ознаки:</a:t>
            </a:r>
            <a:endParaRPr lang="ru-RU" sz="28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ясність </a:t>
            </a:r>
            <a:r>
              <a:rPr lang="uk-UA" sz="2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(понятійність) і предметність тлумачень;</a:t>
            </a:r>
            <a:endParaRPr lang="ru-RU" sz="28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логічна послідовність і доказовість викладу;</a:t>
            </a:r>
            <a:endParaRPr lang="ru-RU" sz="28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узагальненість понять і явищ;</a:t>
            </a:r>
            <a:endParaRPr lang="ru-RU" sz="28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об’єктивний аналіз;</a:t>
            </a:r>
            <a:endParaRPr lang="ru-RU" sz="28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точність і лаконічність висловлювань;</a:t>
            </a:r>
            <a:endParaRPr lang="ru-RU" sz="28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аргументація та переконливість тверджень;</a:t>
            </a:r>
            <a:endParaRPr lang="ru-RU" sz="28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однозначне пояснення </a:t>
            </a:r>
            <a:r>
              <a:rPr lang="uk-UA" sz="2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причиново-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uk-UA" sz="2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наслідкових </a:t>
            </a:r>
            <a:r>
              <a:rPr lang="uk-UA" sz="2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відношень;</a:t>
            </a:r>
            <a:endParaRPr lang="ru-RU" sz="28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докладні висновки.</a:t>
            </a:r>
            <a:endParaRPr lang="ru-RU" sz="28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81200" y="-152400"/>
            <a:ext cx="8229600" cy="10334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Науковий стиль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4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Основні мовні </a:t>
            </a:r>
            <a:r>
              <a:rPr lang="uk-UA" sz="24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засоби:</a:t>
            </a:r>
            <a:endParaRPr lang="ru-RU" sz="18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велика кількість </a:t>
            </a:r>
            <a:r>
              <a:rPr lang="uk-UA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наукової термінології (транскрипція, турбуленція, дистиляція, реорганізація, атомна маса </a:t>
            </a:r>
            <a:r>
              <a:rPr lang="uk-UA" sz="1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та </a:t>
            </a:r>
            <a:r>
              <a:rPr lang="uk-UA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ін.);</a:t>
            </a:r>
            <a:endParaRPr lang="ru-RU" sz="18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наявність схем, таблиць, графіків, діаграм, карт, систем математичних, фізичних, хімічних та ін. знаків і значків;</a:t>
            </a:r>
            <a:endParaRPr lang="ru-RU" sz="18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оперування абстрактними, переважно іншомовними словами (теорема, вакуум, синус, параграф, ценз, шлак </a:t>
            </a:r>
            <a:r>
              <a:rPr lang="uk-UA" sz="1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тощо);</a:t>
            </a:r>
            <a:endParaRPr lang="ru-RU" sz="18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використовування суто наукової фразеології, стійких термінологічних </a:t>
            </a:r>
            <a:r>
              <a:rPr lang="uk-UA" sz="1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словосполучень (кесарів розтин, велике коло кровообігу);</a:t>
            </a:r>
            <a:endParaRPr lang="ru-RU" sz="18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наявність  </a:t>
            </a:r>
            <a:r>
              <a:rPr lang="uk-UA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цитат і посилань на першоджерела;</a:t>
            </a:r>
            <a:endParaRPr lang="ru-RU" sz="18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як правило, </a:t>
            </a:r>
            <a:r>
              <a:rPr lang="uk-UA" sz="1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відсутність </a:t>
            </a:r>
            <a:r>
              <a:rPr lang="uk-UA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авторської індивідуальної манери та емоційно-експресивної лексики;</a:t>
            </a:r>
            <a:endParaRPr lang="ru-RU" sz="18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наявність чіткої </a:t>
            </a:r>
            <a:r>
              <a:rPr lang="uk-UA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композиційної структури тексту (послідовний поділ </a:t>
            </a:r>
            <a:r>
              <a:rPr lang="uk-UA" sz="1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на </a:t>
            </a:r>
            <a:r>
              <a:rPr lang="uk-UA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розділи, частини, пункти, підпункти, параграфи, абзаци із </a:t>
            </a:r>
            <a:r>
              <a:rPr lang="uk-UA" sz="1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застосуванням </a:t>
            </a:r>
            <a:r>
              <a:rPr lang="uk-UA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цифрової або літерної нумерації</a:t>
            </a:r>
            <a:r>
              <a:rPr lang="uk-UA" sz="1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);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переважання </a:t>
            </a:r>
            <a:r>
              <a:rPr lang="uk-UA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різнотипних складних </a:t>
            </a:r>
            <a:r>
              <a:rPr lang="uk-UA" sz="1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речень, </a:t>
            </a:r>
            <a:r>
              <a:rPr lang="uk-UA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стандартних виразів (кліше</a:t>
            </a:r>
            <a:r>
              <a:rPr lang="uk-UA" sz="1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);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800" dirty="0" err="1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монологічний</a:t>
            </a:r>
            <a:r>
              <a:rPr lang="ru-RU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виклад</a:t>
            </a:r>
            <a:r>
              <a:rPr lang="ru-RU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.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8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57400" y="-152400"/>
            <a:ext cx="8229600" cy="10334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Науковий стиль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sz="2800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П</a:t>
            </a:r>
            <a:r>
              <a:rPr lang="uk-UA" sz="2800" b="1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ідстилі наукового стилю: </a:t>
            </a:r>
            <a:endParaRPr lang="ru-RU" sz="2800" dirty="0" smtClean="0"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2200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а) </a:t>
            </a:r>
            <a:r>
              <a:rPr lang="uk-UA" sz="2200" u="sng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власне науковий </a:t>
            </a:r>
            <a:r>
              <a:rPr lang="uk-UA" sz="2200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(із жанрами текстів): монографія, рецензія, стаття, наукова доповідь, повідомлення, курсова й дипломна роботи, реферат, тези) який, у свою чергу, поділяється на науково-технічні та науково-гуманітарні тексти;</a:t>
            </a:r>
            <a:endParaRPr lang="ru-RU" sz="2200" dirty="0" smtClean="0"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2200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б)</a:t>
            </a:r>
            <a:r>
              <a:rPr lang="uk-UA" sz="2200" u="sng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науково-популярний </a:t>
            </a:r>
            <a:r>
              <a:rPr lang="uk-UA" sz="2200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– застосовується з метою доступного викладу інформації про наслідки складних досліджень для нефахівців;</a:t>
            </a:r>
            <a:endParaRPr lang="ru-RU" sz="2200" dirty="0" smtClean="0"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2200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в) </a:t>
            </a:r>
            <a:r>
              <a:rPr lang="uk-UA" sz="2200" u="sng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науково-навчальний</a:t>
            </a:r>
            <a:r>
              <a:rPr lang="uk-UA" sz="2200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– наявний у підручниках, лекціях, бесідах для доступного, логічного й образного викладу й не включає використання елементів емоційності.</a:t>
            </a:r>
            <a:endParaRPr lang="ru-RU" sz="2200" dirty="0" smtClean="0"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53000"/>
            <a:ext cx="7920037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7875"/>
          </a:xfrm>
        </p:spPr>
        <p:txBody>
          <a:bodyPr/>
          <a:lstStyle/>
          <a:p>
            <a:pPr algn="ctr" eaLnBrk="1" hangingPunct="1"/>
            <a:r>
              <a:rPr lang="uk-UA" altLang="en-US" b="1" dirty="0" smtClean="0">
                <a:solidFill>
                  <a:srgbClr val="7030A0"/>
                </a:solidFill>
              </a:rPr>
              <a:t>Жанри наукового стилю</a:t>
            </a:r>
            <a:endParaRPr lang="ru-RU" altLang="en-US" b="1" dirty="0" smtClean="0">
              <a:solidFill>
                <a:srgbClr val="7030A0"/>
              </a:solidFill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xfrm>
            <a:off x="323850" y="1196975"/>
            <a:ext cx="8569325" cy="4824413"/>
          </a:xfrm>
        </p:spPr>
        <p:txBody>
          <a:bodyPr rtlCol="0">
            <a:normAutofit lnSpcReduction="1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uk-UA" altLang="en-US" sz="3600" b="1" smtClean="0">
                <a:solidFill>
                  <a:srgbClr val="A50021"/>
                </a:solidFill>
              </a:rPr>
              <a:t>	</a:t>
            </a:r>
            <a:r>
              <a:rPr lang="uk-UA" altLang="en-US" sz="2800" b="1" smtClean="0">
                <a:solidFill>
                  <a:srgbClr val="A50021"/>
                </a:solidFill>
              </a:rPr>
              <a:t>Монографія</a:t>
            </a:r>
            <a:r>
              <a:rPr lang="uk-UA" altLang="en-US" sz="2800" smtClean="0"/>
              <a:t> – наукова праця (книга), у якій досліджується </a:t>
            </a:r>
            <a:r>
              <a:rPr lang="uk-UA" altLang="en-US" sz="2800" b="1" smtClean="0"/>
              <a:t>одна</a:t>
            </a:r>
            <a:r>
              <a:rPr lang="uk-UA" altLang="en-US" sz="2800" smtClean="0"/>
              <a:t> проблема, обмежене коло питань.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uk-UA" altLang="en-US" sz="2800" smtClean="0"/>
              <a:t>	</a:t>
            </a:r>
            <a:r>
              <a:rPr lang="uk-UA" altLang="en-US" sz="2500" b="1" smtClean="0"/>
              <a:t>Основні риси: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uk-UA" altLang="en-US" sz="2500" smtClean="0"/>
              <a:t>передбачає опрацювання великої кількості фактичного матеріалу;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uk-UA" altLang="en-US" sz="2500" smtClean="0"/>
              <a:t>вимагає переконливих висновків;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uk-UA" altLang="en-US" sz="2500" smtClean="0"/>
              <a:t>автор пропонує власну наукову гіпотезу чи концепцію розв'язання важливої наукової проблеми.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uk-UA" altLang="en-US" sz="2500" b="1" smtClean="0"/>
              <a:t>Ця наукова праця містить теоретичні розділи, висновки й огляд літератури.</a:t>
            </a:r>
          </a:p>
        </p:txBody>
      </p:sp>
    </p:spTree>
    <p:extLst>
      <p:ext uri="{BB962C8B-B14F-4D97-AF65-F5344CB8AC3E}">
        <p14:creationId xmlns:p14="http://schemas.microsoft.com/office/powerpoint/2010/main" val="370129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660066"/>
                </a:solidFill>
              </a:rPr>
              <a:t>Стилістичний</a:t>
            </a:r>
            <a:r>
              <a:rPr lang="ru-RU" dirty="0" smtClean="0">
                <a:solidFill>
                  <a:srgbClr val="660066"/>
                </a:solidFill>
              </a:rPr>
              <a:t> аспект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uk-UA" u="sng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Стилістика</a:t>
            </a:r>
            <a:r>
              <a:rPr lang="uk-UA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(фр. Stylistique) у мовознавстві – розділ, що вивчає мовні стилі; у літературознавстві – розділ, що вивчає властивості мови та способи вживання мовних засобів (слова, словосполучення, речення) у творах.</a:t>
            </a:r>
            <a:endParaRPr lang="ru-RU" dirty="0" smtClean="0"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/>
          </p:cNvSpPr>
          <p:nvPr>
            <p:ph idx="1"/>
          </p:nvPr>
        </p:nvSpPr>
        <p:spPr>
          <a:xfrm>
            <a:off x="323850" y="549275"/>
            <a:ext cx="8569325" cy="5470525"/>
          </a:xfrm>
        </p:spPr>
        <p:txBody>
          <a:bodyPr rtlCol="0">
            <a:normAutofit/>
          </a:bodyPr>
          <a:lstStyle/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uk-UA" altLang="en-US" sz="2400" b="1" smtClean="0">
                <a:solidFill>
                  <a:srgbClr val="A50021"/>
                </a:solidFill>
              </a:rPr>
              <a:t>	</a:t>
            </a:r>
            <a:r>
              <a:rPr lang="uk-UA" altLang="en-US" sz="2800" b="1" smtClean="0">
                <a:solidFill>
                  <a:srgbClr val="A50021"/>
                </a:solidFill>
              </a:rPr>
              <a:t>Стаття</a:t>
            </a:r>
            <a:r>
              <a:rPr lang="uk-UA" altLang="en-US" sz="2800" smtClean="0"/>
              <a:t> – невеликого розміру наукова праця, присвячена певній темі й розрахована на фахівців, які обізнані в цій темі. 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uk-UA" altLang="en-US" sz="2800" smtClean="0"/>
              <a:t>	</a:t>
            </a:r>
            <a:r>
              <a:rPr lang="uk-UA" altLang="en-US" sz="2400" smtClean="0"/>
              <a:t>У статті обов'язково висвітлюються теоретичні засади проблеми, робляться висновки й указується використана наукова література.</a:t>
            </a:r>
            <a:endParaRPr lang="uk-UA" altLang="en-US" sz="2400" b="1" smtClean="0"/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 panose="05020102010507070707" pitchFamily="18" charset="2"/>
              <a:buNone/>
              <a:defRPr/>
            </a:pPr>
            <a:endParaRPr lang="uk-UA" altLang="en-US" sz="2400" smtClean="0"/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uk-UA" altLang="en-US" smtClean="0"/>
              <a:t>	</a:t>
            </a:r>
            <a:r>
              <a:rPr lang="uk-UA" altLang="en-US" sz="2400" b="1" smtClean="0"/>
              <a:t>Види наукових статей: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uk-UA" altLang="en-US" sz="2400" smtClean="0"/>
              <a:t>повідомлювальні (інформують про нові результати дослідження), 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uk-UA" altLang="en-US" sz="2400" smtClean="0"/>
              <a:t>оглядові (аналіз подій, явищ тощо, зіставлення їх, виявлення найважливіших напрямів у розвитку науки), 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uk-UA" altLang="en-US" sz="2400" smtClean="0"/>
              <a:t>аналітичні (усебічний аналіз досить репрезентативних фактів, який виводить на розв'язання наукової проблеми), 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uk-UA" altLang="en-US" sz="2400" smtClean="0"/>
              <a:t>дискусійні (про спірні питання). 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ru-RU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38161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/>
          </p:cNvSpPr>
          <p:nvPr>
            <p:ph idx="1"/>
          </p:nvPr>
        </p:nvSpPr>
        <p:spPr>
          <a:xfrm>
            <a:off x="323850" y="908050"/>
            <a:ext cx="8218488" cy="5470525"/>
          </a:xfrm>
        </p:spPr>
        <p:txBody>
          <a:bodyPr rtlCol="0">
            <a:normAutofit fontScale="92500" lnSpcReduction="1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uk-UA" altLang="en-US" b="1" dirty="0" smtClean="0">
                <a:solidFill>
                  <a:srgbClr val="A50021"/>
                </a:solidFill>
              </a:rPr>
              <a:t>	</a:t>
            </a:r>
            <a:r>
              <a:rPr lang="uk-UA" altLang="en-US" sz="2800" b="1" dirty="0" smtClean="0">
                <a:solidFill>
                  <a:srgbClr val="A50021"/>
                </a:solidFill>
              </a:rPr>
              <a:t>Реферат</a:t>
            </a:r>
            <a:r>
              <a:rPr lang="uk-UA" altLang="en-US" sz="2800" dirty="0" smtClean="0"/>
              <a:t> – це короткий виклад великого дослідження або кількох праць з певної наукової проблеми. Реферат-документ вторинний. Обсяг реферату – 10-12 сторінок. Його пишуть своїми словами.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uk-UA" altLang="en-US" sz="2800" dirty="0" smtClean="0"/>
              <a:t>	У процесі підготовки реферату необхідно опрацювати одне чи кілька джерел, вибрати найцікавіші положення, найяскравіші приклади. Реферати поділяються на монографічні (укладаються за одним джерелом) та оглядові(за кількома книгами, розділами або статтями).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 panose="05020102010507070707" pitchFamily="18" charset="2"/>
              <a:buNone/>
              <a:defRPr/>
            </a:pPr>
            <a:endParaRPr lang="uk-UA" altLang="en-US" sz="2800" b="1" dirty="0" smtClean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uk-UA" altLang="en-US" sz="2800" b="1" dirty="0" smtClean="0">
                <a:solidFill>
                  <a:srgbClr val="A50021"/>
                </a:solidFill>
              </a:rPr>
              <a:t>	Анотація</a:t>
            </a:r>
            <a:r>
              <a:rPr lang="uk-UA" altLang="en-US" sz="2800" dirty="0" smtClean="0"/>
              <a:t> – стисла характеристика роботи з погляду змісту й призначення.</a:t>
            </a:r>
            <a:endParaRPr lang="uk-UA" alt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7357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idx="1"/>
          </p:nvPr>
        </p:nvSpPr>
        <p:spPr>
          <a:xfrm>
            <a:off x="395288" y="692150"/>
            <a:ext cx="8497887" cy="5327650"/>
          </a:xfrm>
        </p:spPr>
        <p:txBody>
          <a:bodyPr rtlCol="0">
            <a:normAutofit lnSpcReduction="10000"/>
          </a:bodyPr>
          <a:lstStyle/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uk-UA" altLang="en-US" sz="2200" b="1" dirty="0" smtClean="0">
                <a:solidFill>
                  <a:srgbClr val="A50021"/>
                </a:solidFill>
              </a:rPr>
              <a:t>	</a:t>
            </a:r>
            <a:r>
              <a:rPr lang="uk-UA" altLang="en-US" sz="2800" b="1" dirty="0" smtClean="0">
                <a:solidFill>
                  <a:srgbClr val="A50021"/>
                </a:solidFill>
              </a:rPr>
              <a:t>Дисертація</a:t>
            </a:r>
            <a:r>
              <a:rPr lang="uk-UA" altLang="en-US" sz="2800" dirty="0" smtClean="0"/>
              <a:t> – наукова праця, підготовлена для прилюдного захисту на здобуття вченого ступеня. 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 panose="05020102010507070707" pitchFamily="18" charset="2"/>
              <a:buNone/>
              <a:defRPr/>
            </a:pPr>
            <a:endParaRPr lang="uk-UA" altLang="en-US" sz="1400" dirty="0" smtClean="0"/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uk-UA" altLang="en-US" sz="2200" dirty="0" smtClean="0"/>
              <a:t>	</a:t>
            </a:r>
            <a:r>
              <a:rPr lang="uk-UA" altLang="en-US" sz="2200" b="1" dirty="0" smtClean="0"/>
              <a:t>Особливості:</a:t>
            </a:r>
          </a:p>
          <a:p>
            <a:pPr marL="342906" indent="-342906" defTabSz="457207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uk-UA" altLang="en-US" sz="2200" dirty="0" smtClean="0"/>
              <a:t>відкриваються нові напрями в науці, нові підходи до розв'язання складних проблем, висвітлюються недосліджені / маловивчені / актуальні наукові питання, моменти, що забезпечують подальше просування в певній проблемі чи галузі;</a:t>
            </a:r>
          </a:p>
          <a:p>
            <a:pPr marL="342906" indent="-342906" defTabSz="457207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uk-UA" altLang="en-US" sz="2200" dirty="0" smtClean="0"/>
              <a:t>має визначені розмір і чітку структуру, стандартні композиційно-мовленнєві форми, які мають бути наповнені оригінальним змістом дослідження (так, </a:t>
            </a:r>
            <a:r>
              <a:rPr lang="uk-UA" altLang="en-US" sz="2200" dirty="0" err="1" smtClean="0"/>
              <a:t>мовні</a:t>
            </a:r>
            <a:r>
              <a:rPr lang="uk-UA" altLang="en-US" sz="2200" dirty="0" smtClean="0"/>
              <a:t> формули – </a:t>
            </a:r>
            <a:r>
              <a:rPr lang="uk-UA" altLang="en-US" sz="2200" i="1" dirty="0" smtClean="0"/>
              <a:t>актуальність теми дослідження зумовлюється…; наукова новизна роботи полягає…; аналіз дає підстави зробити висновок, що…</a:t>
            </a:r>
            <a:r>
              <a:rPr lang="uk-UA" altLang="en-US" sz="2200" dirty="0" smtClean="0"/>
              <a:t> – продовжуються і підтверджуються </a:t>
            </a:r>
            <a:r>
              <a:rPr lang="uk-UA" altLang="en-US" sz="2200" dirty="0" err="1" smtClean="0"/>
              <a:t>мовними</a:t>
            </a:r>
            <a:r>
              <a:rPr lang="uk-UA" altLang="en-US" sz="2200" dirty="0" smtClean="0"/>
              <a:t> конструкціями, що містять конкретний зміст дослідження.</a:t>
            </a:r>
            <a:endParaRPr lang="uk-UA" altLang="en-US" sz="2200" b="1" dirty="0" smtClean="0"/>
          </a:p>
          <a:p>
            <a:pPr marL="342906" indent="-342906" defTabSz="457207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ru-RU" altLang="en-US" sz="2200" dirty="0" smtClean="0"/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ru-RU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269024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xfrm>
            <a:off x="323850" y="404813"/>
            <a:ext cx="8496300" cy="5976937"/>
          </a:xfrm>
        </p:spPr>
        <p:txBody>
          <a:bodyPr rtlCol="0">
            <a:normAutofit fontScale="62500" lnSpcReduction="20000"/>
          </a:bodyPr>
          <a:lstStyle/>
          <a:p>
            <a:pPr marL="342906" indent="-342906" defTabSz="457207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uk-UA" altLang="en-US" sz="3100" b="1" dirty="0" smtClean="0">
                <a:solidFill>
                  <a:srgbClr val="A50021"/>
                </a:solidFill>
              </a:rPr>
              <a:t>	</a:t>
            </a:r>
            <a:r>
              <a:rPr lang="uk-UA" altLang="en-US" sz="4500" b="1" dirty="0" smtClean="0">
                <a:solidFill>
                  <a:srgbClr val="A50021"/>
                </a:solidFill>
              </a:rPr>
              <a:t>Тези</a:t>
            </a:r>
            <a:r>
              <a:rPr lang="uk-UA" altLang="en-US" sz="4500" i="1" dirty="0" smtClean="0"/>
              <a:t> – </a:t>
            </a:r>
            <a:r>
              <a:rPr lang="uk-UA" altLang="en-US" sz="4500" dirty="0" smtClean="0"/>
              <a:t>один із найстійкіших жанрів. </a:t>
            </a:r>
          </a:p>
          <a:p>
            <a:pPr marL="342906" indent="-342906" defTabSz="457207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uk-UA" altLang="en-US" sz="3100" dirty="0" smtClean="0"/>
              <a:t>	</a:t>
            </a:r>
          </a:p>
          <a:p>
            <a:pPr marL="342906" indent="-342906" defTabSz="457207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uk-UA" altLang="en-US" sz="3100" b="1" dirty="0" smtClean="0"/>
              <a:t>	Структура тез</a:t>
            </a:r>
            <a:r>
              <a:rPr lang="uk-UA" altLang="en-US" sz="3100" dirty="0" smtClean="0"/>
              <a:t> (може підкреслюватися рубрикацією):</a:t>
            </a:r>
          </a:p>
          <a:p>
            <a:pPr marL="342906" indent="-342906" defTabSz="457207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uk-UA" altLang="en-US" sz="3100" dirty="0" smtClean="0"/>
              <a:t>преамбула, </a:t>
            </a:r>
          </a:p>
          <a:p>
            <a:pPr marL="342906" indent="-342906" defTabSz="457207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uk-UA" altLang="en-US" sz="3100" dirty="0" smtClean="0"/>
              <a:t>основне теоретичне положення,</a:t>
            </a:r>
          </a:p>
          <a:p>
            <a:pPr marL="342906" indent="-342906" defTabSz="457207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uk-UA" altLang="en-US" sz="3100" dirty="0" smtClean="0"/>
              <a:t>завершальна теза (висновок). </a:t>
            </a:r>
          </a:p>
          <a:p>
            <a:pPr marL="342906" indent="-342906" defTabSz="457207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uk-UA" altLang="en-US" sz="3100" dirty="0" smtClean="0"/>
          </a:p>
          <a:p>
            <a:pPr marL="342906" indent="-342906" defTabSz="457207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uk-UA" altLang="en-US" sz="3100" b="1" dirty="0" smtClean="0"/>
              <a:t>	Мовностилістичне оформлення тез:</a:t>
            </a:r>
          </a:p>
          <a:p>
            <a:pPr marL="342906" indent="-342906" defTabSz="457207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uk-UA" altLang="en-US" sz="3100" dirty="0" smtClean="0"/>
              <a:t>висока насиченість висловлювання предметно-логічним змістом, термінами й абстрактними словами, </a:t>
            </a:r>
          </a:p>
          <a:p>
            <a:pPr marL="342906" indent="-342906" defTabSz="457207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uk-UA" altLang="en-US" sz="3100" dirty="0" smtClean="0"/>
              <a:t>абсолютна неприпустимість </a:t>
            </a:r>
            <a:r>
              <a:rPr lang="uk-UA" altLang="en-US" sz="3100" dirty="0" err="1" smtClean="0"/>
              <a:t>емоційно</a:t>
            </a:r>
            <a:r>
              <a:rPr lang="uk-UA" altLang="en-US" sz="3100" dirty="0" smtClean="0"/>
              <a:t>-експресивних означень, метафор, інверсій;</a:t>
            </a:r>
          </a:p>
          <a:p>
            <a:pPr marL="342906" indent="-342906" defTabSz="457207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uk-UA" altLang="en-US" sz="3100" dirty="0" smtClean="0"/>
              <a:t>тези повинні мати характер модально-стверджувального судження чи висновку, а не конкретно-фактологічної констатації;</a:t>
            </a:r>
          </a:p>
          <a:p>
            <a:pPr marL="342906" indent="-342906" defTabSz="457207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uk-UA" altLang="en-US" sz="3100" dirty="0" smtClean="0"/>
              <a:t>твердження в тезах мають бути короткими та місткими, обґрунтованими.</a:t>
            </a:r>
            <a:endParaRPr lang="uk-UA" altLang="en-US" sz="3100" b="1" i="1" dirty="0" smtClean="0"/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uk-UA" altLang="en-US" sz="2400" dirty="0" smtClean="0"/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uk-UA" altLang="en-US" sz="2400" dirty="0" smtClean="0"/>
              <a:t>	</a:t>
            </a:r>
            <a:endParaRPr lang="ru-RU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7608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8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8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8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/>
          </p:cNvSpPr>
          <p:nvPr>
            <p:ph idx="1"/>
          </p:nvPr>
        </p:nvSpPr>
        <p:spPr>
          <a:xfrm>
            <a:off x="323850" y="620713"/>
            <a:ext cx="8362950" cy="5399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uk-UA" altLang="en-US" sz="2400" b="1" smtClean="0"/>
              <a:t>Типи тез за змістом: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uk-UA" altLang="en-US" sz="2400" smtClean="0"/>
              <a:t>1. </a:t>
            </a:r>
            <a:r>
              <a:rPr lang="uk-UA" altLang="en-US" sz="2400" smtClean="0">
                <a:solidFill>
                  <a:srgbClr val="A50021"/>
                </a:solidFill>
              </a:rPr>
              <a:t>Тези визначення проблеми</a:t>
            </a:r>
            <a:r>
              <a:rPr lang="uk-UA" altLang="en-US" sz="2400" smtClean="0"/>
              <a:t> (короткий вступ про актуальність теми; огляд поглядів на проблему чи опис ситуації в предметній галузі; окремі власні думки з цієї теми; передбачувані напрями дослідження; висновок).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uk-UA" altLang="en-US" sz="2400" smtClean="0"/>
              <a:t>2. </a:t>
            </a:r>
            <a:r>
              <a:rPr lang="uk-UA" altLang="en-US" sz="2400" smtClean="0">
                <a:solidFill>
                  <a:srgbClr val="A50021"/>
                </a:solidFill>
              </a:rPr>
              <a:t>Тези за результатами дослідження</a:t>
            </a:r>
            <a:r>
              <a:rPr lang="uk-UA" altLang="en-US" sz="2400" smtClean="0"/>
              <a:t> (короткий вступ як постановка проблеми; гіпотеза (у випадку експериментального дослідження); перелік застосованих методів; параметри вибірки; власне результати; інтерпретація й висновки).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uk-UA" altLang="en-US" sz="2400" smtClean="0"/>
              <a:t>3. </a:t>
            </a:r>
            <a:r>
              <a:rPr lang="uk-UA" altLang="en-US" sz="2400" smtClean="0">
                <a:solidFill>
                  <a:srgbClr val="A50021"/>
                </a:solidFill>
              </a:rPr>
              <a:t>Тези, що репрезентують нову методику роботи</a:t>
            </a:r>
            <a:r>
              <a:rPr lang="uk-UA" altLang="en-US" sz="2400" smtClean="0"/>
              <a:t> (вступ, що описує сферу застосування методики; опис існуючих методик; опис результатів застосування, методики оцінювання ефективності; висновки).</a:t>
            </a:r>
            <a:endParaRPr lang="ru-RU" altLang="en-US" sz="2400" smtClean="0"/>
          </a:p>
          <a:p>
            <a:pPr eaLnBrk="1" hangingPunct="1">
              <a:lnSpc>
                <a:spcPct val="80000"/>
              </a:lnSpc>
            </a:pPr>
            <a:endParaRPr lang="ru-RU" altLang="en-US" sz="2400" smtClean="0"/>
          </a:p>
        </p:txBody>
      </p:sp>
    </p:spTree>
    <p:extLst>
      <p:ext uri="{BB962C8B-B14F-4D97-AF65-F5344CB8AC3E}">
        <p14:creationId xmlns:p14="http://schemas.microsoft.com/office/powerpoint/2010/main" val="144161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/>
          </p:cNvSpPr>
          <p:nvPr>
            <p:ph idx="1"/>
          </p:nvPr>
        </p:nvSpPr>
        <p:spPr>
          <a:xfrm>
            <a:off x="395288" y="476250"/>
            <a:ext cx="8291512" cy="5832475"/>
          </a:xfrm>
        </p:spPr>
        <p:txBody>
          <a:bodyPr rtlCol="0">
            <a:normAutofit/>
          </a:bodyPr>
          <a:lstStyle/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uk-UA" altLang="en-US" b="1" i="1" smtClean="0"/>
              <a:t>	</a:t>
            </a:r>
            <a:r>
              <a:rPr lang="uk-UA" altLang="en-US" sz="2800" b="1" smtClean="0">
                <a:solidFill>
                  <a:srgbClr val="A50021"/>
                </a:solidFill>
              </a:rPr>
              <a:t>Підручник і посібник</a:t>
            </a:r>
            <a:r>
              <a:rPr lang="uk-UA" altLang="en-US" sz="2800" i="1" smtClean="0"/>
              <a:t> </a:t>
            </a:r>
            <a:r>
              <a:rPr lang="uk-UA" altLang="en-US" sz="2800" smtClean="0"/>
              <a:t>мають багато спільного і відмінного в текстотворенні. 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 panose="05020102010507070707" pitchFamily="18" charset="2"/>
              <a:buNone/>
              <a:defRPr/>
            </a:pPr>
            <a:endParaRPr lang="uk-UA" altLang="en-US" sz="2800" smtClean="0"/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uk-UA" altLang="en-US" sz="2400" smtClean="0"/>
              <a:t>	</a:t>
            </a:r>
            <a:r>
              <a:rPr lang="uk-UA" altLang="en-US" smtClean="0">
                <a:solidFill>
                  <a:srgbClr val="A50021"/>
                </a:solidFill>
              </a:rPr>
              <a:t>Спільні ознаки:</a:t>
            </a:r>
            <a:r>
              <a:rPr lang="uk-UA" altLang="en-US" sz="2400" smtClean="0">
                <a:solidFill>
                  <a:srgbClr val="A50021"/>
                </a:solidFill>
              </a:rPr>
              <a:t> 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uk-UA" altLang="en-US" sz="2500" smtClean="0"/>
              <a:t>науковість, 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uk-UA" altLang="en-US" sz="2500" smtClean="0"/>
              <a:t>об'єктивність викладеного матеріалу, 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uk-UA" altLang="en-US" sz="2500" smtClean="0"/>
              <a:t>відповідність його навчальній програмі, 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uk-UA" altLang="en-US" sz="2500" smtClean="0"/>
              <a:t>наступність і перспективність у процесі розгортання навчального курсу, 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uk-UA" altLang="en-US" sz="2500" smtClean="0"/>
              <a:t>доступність подавання матеріалу, спрямована на активізацію мислення</a:t>
            </a:r>
            <a:r>
              <a:rPr lang="uk-UA" altLang="en-US" sz="2500" i="1" smtClean="0"/>
              <a:t>, </a:t>
            </a:r>
            <a:r>
              <a:rPr lang="uk-UA" altLang="en-US" sz="2500" smtClean="0"/>
              <a:t>студентів; 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uk-UA" altLang="en-US" sz="2500" smtClean="0"/>
              <a:t>поступове й послідовне введення термінологічної лексики; 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uk-UA" altLang="en-US" sz="2500" smtClean="0"/>
              <a:t>суворе дотримання норм української літературної мови; 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uk-UA" altLang="en-US" sz="2500" smtClean="0"/>
              <a:t>культура й естетика мовлення. </a:t>
            </a:r>
            <a:endParaRPr lang="ru-RU" altLang="en-US" sz="2500" smtClean="0"/>
          </a:p>
        </p:txBody>
      </p:sp>
    </p:spTree>
    <p:extLst>
      <p:ext uri="{BB962C8B-B14F-4D97-AF65-F5344CB8AC3E}">
        <p14:creationId xmlns:p14="http://schemas.microsoft.com/office/powerpoint/2010/main" val="324021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/>
          </p:cNvSpPr>
          <p:nvPr>
            <p:ph idx="1"/>
          </p:nvPr>
        </p:nvSpPr>
        <p:spPr>
          <a:xfrm>
            <a:off x="539750" y="620713"/>
            <a:ext cx="8147050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uk-UA" altLang="en-US" sz="3000" smtClean="0"/>
              <a:t>	</a:t>
            </a:r>
            <a:r>
              <a:rPr lang="uk-UA" altLang="en-US" sz="3000" b="1" smtClean="0"/>
              <a:t>Відмінність</a:t>
            </a:r>
            <a:r>
              <a:rPr lang="uk-UA" altLang="en-US" sz="3000" smtClean="0"/>
              <a:t> підручника й посібника: </a:t>
            </a:r>
          </a:p>
          <a:p>
            <a:pPr eaLnBrk="1" hangingPunct="1">
              <a:lnSpc>
                <a:spcPct val="80000"/>
              </a:lnSpc>
            </a:pPr>
            <a:r>
              <a:rPr lang="uk-UA" altLang="en-US" sz="3000" smtClean="0"/>
              <a:t>підручник містить весь обов'язковий зміст навчального курсу;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en-US" sz="3000" smtClean="0"/>
              <a:t>навчальний посібник може розглядати не всі розділи, теми, проблеми, а ті, що, на думку автора, потребують особливої уваги, або містити матеріал ширший, ніж передбачає програма;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en-US" sz="3000" smtClean="0"/>
              <a:t>часто навчальний посібник є першою спробою підручника й у наступних виданнях трансформується в нього.</a:t>
            </a:r>
            <a:endParaRPr lang="ru-RU" altLang="en-US" sz="3000" smtClean="0"/>
          </a:p>
          <a:p>
            <a:pPr eaLnBrk="1" hangingPunct="1">
              <a:lnSpc>
                <a:spcPct val="80000"/>
              </a:lnSpc>
            </a:pPr>
            <a:endParaRPr lang="ru-RU" altLang="en-US" sz="1300" smtClean="0"/>
          </a:p>
        </p:txBody>
      </p:sp>
    </p:spTree>
    <p:extLst>
      <p:ext uri="{BB962C8B-B14F-4D97-AF65-F5344CB8AC3E}">
        <p14:creationId xmlns:p14="http://schemas.microsoft.com/office/powerpoint/2010/main" val="367812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Публіцистичний стиль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85863"/>
            <a:ext cx="8229600" cy="54435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0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Сфера використання</a:t>
            </a:r>
            <a:r>
              <a:rPr lang="uk-UA" sz="2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– громадсько-політична, суспільно-виробнича, культурно-освітня діяльність, навчання.</a:t>
            </a:r>
            <a:endParaRPr lang="ru-RU" sz="20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0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Основне призначення</a:t>
            </a:r>
            <a:r>
              <a:rPr lang="uk-UA" sz="2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інформаційно-пропагандистськими методами вирішувати важливі актуальні, злободенні суспільно-політичні проблеми;</a:t>
            </a:r>
            <a:endParaRPr lang="ru-RU" sz="20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активний вплив на читача (слухача), спонукання його до діяльності, до необхідності зайняти певну громадську позицію, змінити погляди чи сформувати нові;</a:t>
            </a:r>
            <a:endParaRPr lang="ru-RU" sz="20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пропаганда певних думок</a:t>
            </a:r>
            <a:r>
              <a:rPr lang="uk-UA" sz="20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,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0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переконань, ідей, теорій </a:t>
            </a:r>
            <a:endParaRPr lang="uk-UA" sz="2000" dirty="0" smtClean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0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та </a:t>
            </a:r>
            <a:r>
              <a:rPr lang="uk-UA" sz="2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активна агітація </a:t>
            </a:r>
            <a:endParaRPr lang="uk-UA" sz="2000" dirty="0" smtClean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0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за </a:t>
            </a:r>
            <a:r>
              <a:rPr lang="uk-UA" sz="2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втілення їх у повсякдення.</a:t>
            </a:r>
            <a:endParaRPr lang="ru-RU" sz="20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81400"/>
            <a:ext cx="4516081" cy="3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47800" y="-152400"/>
            <a:ext cx="8229600" cy="10334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Публіцистичний стиль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46138"/>
            <a:ext cx="8229600" cy="5440362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36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Основні ознаки:</a:t>
            </a:r>
            <a:endParaRPr lang="ru-RU" sz="36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доступність мови й </a:t>
            </a:r>
            <a:r>
              <a:rPr lang="uk-UA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формулювань </a:t>
            </a:r>
            <a:r>
              <a:rPr lang="uk-UA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(орієнтація на широкий загал);</a:t>
            </a:r>
            <a:endParaRPr lang="ru-RU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поєднання логічності доказів і полемічності викладу;</a:t>
            </a:r>
            <a:endParaRPr lang="ru-RU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точність </a:t>
            </a:r>
            <a:r>
              <a:rPr lang="uk-UA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найменувань, дат, подій, місцевості, учасників;</a:t>
            </a:r>
            <a:endParaRPr lang="ru-RU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емоційно-експресивне висловлення </a:t>
            </a:r>
            <a:r>
              <a:rPr lang="uk-UA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наукових положень і </a:t>
            </a:r>
            <a:r>
              <a:rPr lang="uk-UA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фактів;</a:t>
            </a:r>
            <a:endParaRPr lang="ru-RU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наявність низки яскравих засобів позитивного чи негативного авторського тлумачення, яке має здебільшого тенденційний характер;</a:t>
            </a:r>
            <a:endParaRPr lang="ru-RU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широке використання художніх засобів (епітетів, порівнянь, метафор, гіпербол </a:t>
            </a:r>
            <a:r>
              <a:rPr lang="uk-UA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та </a:t>
            </a:r>
            <a:r>
              <a:rPr lang="uk-UA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ін.).</a:t>
            </a:r>
            <a:endParaRPr lang="ru-RU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71600" y="-152400"/>
            <a:ext cx="8229600" cy="10334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Публіцистичний стиль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553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1800" b="1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Основні </a:t>
            </a:r>
            <a:r>
              <a:rPr lang="uk-UA" sz="1800" b="1" i="1" dirty="0" err="1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мовні</a:t>
            </a:r>
            <a:r>
              <a:rPr lang="uk-UA" sz="1800" b="1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засоби:</a:t>
            </a:r>
            <a:endParaRPr lang="ru-RU" sz="18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синтез елементів наукового, офіційно-ділового, художнього й розмовного стилів;</a:t>
            </a:r>
            <a:endParaRPr lang="ru-RU" sz="18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лексика насичена суспільно-політичними та соціально-економічними термінами, закликами, гаслами (</a:t>
            </a:r>
            <a:r>
              <a:rPr lang="uk-UA" sz="1800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електорат, багатопартійність, приватизація та ін.);</a:t>
            </a:r>
            <a:endParaRPr lang="ru-RU" sz="18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використовується багатозначна образна лексика, емоційно-оцінні слова </a:t>
            </a:r>
            <a:r>
              <a:rPr lang="uk-UA" sz="1800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(політична еліта, епохальний вибір та ін.</a:t>
            </a:r>
            <a:r>
              <a:rPr lang="uk-UA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), експресивні сталі словосполучення (</a:t>
            </a:r>
            <a:r>
              <a:rPr lang="uk-UA" sz="1800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інтелектуальний потенціал, </a:t>
            </a:r>
            <a:r>
              <a:rPr lang="uk-UA" sz="1800" i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рекордний </a:t>
            </a:r>
            <a:r>
              <a:rPr lang="uk-UA" sz="1800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рубіж)</a:t>
            </a:r>
            <a:r>
              <a:rPr lang="uk-UA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, перифрази </a:t>
            </a:r>
            <a:r>
              <a:rPr lang="uk-UA" sz="1800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(чорне золото – вугілля, нафта, легені планети – ліси та ін.);</a:t>
            </a:r>
            <a:endParaRPr lang="ru-RU" sz="18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уживання в переносному значенні наукових, спортивних, музичних, військових та інших термінів </a:t>
            </a:r>
            <a:r>
              <a:rPr lang="uk-UA" sz="1800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(орбіти співробітництва, президентський старт </a:t>
            </a:r>
            <a:r>
              <a:rPr lang="uk-UA" sz="1800" i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тощо);</a:t>
            </a:r>
            <a:endParaRPr lang="ru-RU" sz="18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часто використовуються </a:t>
            </a:r>
            <a:r>
              <a:rPr lang="uk-UA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іншомовні суфікси </a:t>
            </a:r>
            <a:r>
              <a:rPr lang="uk-UA" sz="1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</a:t>
            </a:r>
            <a:r>
              <a:rPr lang="uk-UA" sz="1800" i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іст, -ист, </a:t>
            </a:r>
            <a:r>
              <a:rPr lang="uk-UA" sz="1800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 атор, - акція та ін. (полеміст, реваншист, провокатор)</a:t>
            </a:r>
            <a:r>
              <a:rPr lang="uk-UA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; префікси </a:t>
            </a:r>
            <a:r>
              <a:rPr lang="uk-UA" sz="1800" i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псевдо-; нео-</a:t>
            </a:r>
            <a:r>
              <a:rPr lang="uk-UA" sz="1800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uk-UA" sz="1800" i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супер-</a:t>
            </a:r>
            <a:r>
              <a:rPr lang="uk-UA" sz="1800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uk-UA" sz="1800" i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інтер-</a:t>
            </a:r>
            <a:r>
              <a:rPr lang="uk-UA" sz="1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uk-UA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та ін. </a:t>
            </a:r>
            <a:r>
              <a:rPr lang="uk-UA" sz="1800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(псевдотеорія, неоколоніалізм, супердержава, інтернаціональний);</a:t>
            </a:r>
            <a:endParaRPr lang="ru-RU" sz="18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різні </a:t>
            </a:r>
            <a:r>
              <a:rPr lang="uk-UA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типи питальних, окличних та спонукальних речень, зворотний порядок слів, складні речення ускладненого типу з повторюваними сполучниками</a:t>
            </a:r>
            <a:r>
              <a:rPr lang="uk-UA" sz="1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);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ключове, вирішальне значення мають </a:t>
            </a:r>
            <a:r>
              <a:rPr lang="uk-UA" sz="1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влучні афористичні </a:t>
            </a:r>
            <a:r>
              <a:rPr lang="uk-UA" sz="1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заголовки.</a:t>
            </a:r>
            <a:endParaRPr lang="ru-RU" sz="18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18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660066"/>
                </a:solidFill>
              </a:rPr>
              <a:t>Стилістичний</a:t>
            </a:r>
            <a:r>
              <a:rPr lang="ru-RU" dirty="0" smtClean="0">
                <a:solidFill>
                  <a:srgbClr val="660066"/>
                </a:solidFill>
              </a:rPr>
              <a:t> аспект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uk-UA" u="sng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Мовний стиль </a:t>
            </a:r>
            <a:r>
              <a:rPr lang="uk-UA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– система мовних засобів (фонетичних, лексичних, словотвірних, морфологічних, синтаксичних) та способу їх відбору з метою використання за певної обстановки в певній сфері відповідно до мети висловлюваних думок. </a:t>
            </a:r>
            <a:endParaRPr lang="ru-RU" dirty="0" smtClean="0"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</p:txBody>
      </p:sp>
      <p:pic>
        <p:nvPicPr>
          <p:cNvPr id="16388" name="Picture 8" descr="Рисунок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953000"/>
            <a:ext cx="17272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47800" y="-152400"/>
            <a:ext cx="8229600" cy="10334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Публіцистичний стиль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81063"/>
            <a:ext cx="8229600" cy="5900737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</a:t>
            </a:r>
            <a:r>
              <a:rPr lang="uk-UA" sz="24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ідстилі публіцистичного стилю</a:t>
            </a:r>
            <a:r>
              <a:rPr lang="uk-UA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а) стиль ЗМІ – засобів масової інформації (часописи, </a:t>
            </a:r>
            <a:r>
              <a:rPr lang="uk-UA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листівки, </a:t>
            </a:r>
            <a:r>
              <a:rPr lang="uk-UA" sz="2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радіо, </a:t>
            </a:r>
            <a:r>
              <a:rPr lang="uk-UA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телебачення);</a:t>
            </a:r>
            <a:endParaRPr lang="ru-RU" sz="24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б) художньо-публіцистичний стиль (памфлети, фейлетони, політичні доповіді, </a:t>
            </a:r>
            <a:r>
              <a:rPr lang="uk-UA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нариси);</a:t>
            </a:r>
            <a:endParaRPr lang="ru-RU" sz="24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в) есе (короткі нариси вишуканої форми);</a:t>
            </a:r>
            <a:endParaRPr lang="ru-RU" sz="24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г) науково-публіцистичний стиль (літературно-критичні статті, огляди, </a:t>
            </a:r>
            <a:endParaRPr lang="uk-UA" sz="2400" dirty="0" smtClean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  рецензії).</a:t>
            </a:r>
            <a:endParaRPr lang="ru-RU" sz="24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0"/>
            <a:ext cx="5387304" cy="56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Конфесійний </a:t>
            </a:r>
            <a:r>
              <a:rPr lang="uk-UA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стиль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85863"/>
            <a:ext cx="8229600" cy="5443537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Сфера використання</a:t>
            </a:r>
            <a:r>
              <a:rPr lang="uk-UA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– релігія та церква. </a:t>
            </a:r>
            <a:endParaRPr lang="ru-RU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Призначення</a:t>
            </a:r>
            <a:r>
              <a:rPr lang="uk-UA" b="1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– обслуговувати релігійні потреби як окремої людини, так і всього суспільства. Конфесійний стиль </a:t>
            </a:r>
            <a:r>
              <a:rPr lang="uk-UA" dirty="0" err="1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утілюється</a:t>
            </a:r>
            <a:r>
              <a:rPr lang="uk-UA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в релігійних відправах, проповідях, молитвах (усна форма) й у Біблії та інших церковних книгах, молитовниках, требниках тощо (писемна форма).</a:t>
            </a:r>
            <a:endParaRPr lang="ru-RU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00200" y="-152400"/>
            <a:ext cx="8229600" cy="10334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Конфесійний стиль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81063"/>
            <a:ext cx="8229600" cy="52451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4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Основні ознаки:</a:t>
            </a:r>
            <a:endParaRPr lang="ru-RU" sz="24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суто церковна термінологія й </a:t>
            </a:r>
            <a:r>
              <a:rPr lang="uk-UA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слова-символи</a:t>
            </a:r>
            <a:r>
              <a:rPr lang="uk-UA" sz="2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непрямий порядок слів у реченні та словосполученні;</a:t>
            </a:r>
            <a:endParaRPr lang="ru-RU" sz="24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значна кількість метафор, алегорій, порівнянь;</a:t>
            </a:r>
            <a:endParaRPr lang="ru-RU" sz="24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наявність </a:t>
            </a:r>
            <a:r>
              <a:rPr lang="uk-UA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архаїзмів;</a:t>
            </a:r>
            <a:endParaRPr lang="ru-RU" sz="24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небуденна </a:t>
            </a:r>
            <a:endParaRPr lang="uk-UA" sz="2400" dirty="0" smtClean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урочистість</a:t>
            </a:r>
            <a:r>
              <a:rPr lang="uk-UA" sz="2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, піднесеність.</a:t>
            </a:r>
            <a:endParaRPr lang="ru-RU" sz="24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43200"/>
            <a:ext cx="5133151" cy="38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4110368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Офіційно-діловий </a:t>
            </a:r>
            <a:r>
              <a:rPr lang="uk-UA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стиль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85863"/>
            <a:ext cx="8229600" cy="5672137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Офіційно-діловий стиль </a:t>
            </a:r>
            <a:r>
              <a:rPr lang="uk-UA" sz="2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слугує </a:t>
            </a:r>
            <a:r>
              <a:rPr lang="uk-UA" sz="2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для спілкування в державно-політичному, громадському й економічному житті, законодавстві, у сфері управління адміністративно-господарською діяльністю. </a:t>
            </a:r>
            <a:endParaRPr lang="ru-RU" sz="28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Основне призначення</a:t>
            </a:r>
            <a:r>
              <a:rPr lang="uk-UA" sz="2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– регулювати ділові стосунки в зазначених </a:t>
            </a:r>
            <a:endParaRPr lang="uk-UA" sz="2800" dirty="0" smtClean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вище сферах, обслуговувати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громадські потреби </a:t>
            </a:r>
            <a:r>
              <a:rPr lang="uk-UA" sz="2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людей </a:t>
            </a:r>
            <a:endParaRPr lang="uk-UA" sz="2800" dirty="0" smtClean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28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у типових </a:t>
            </a:r>
            <a:r>
              <a:rPr lang="uk-UA" sz="28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ситуаціях.</a:t>
            </a:r>
            <a:endParaRPr lang="ru-RU" sz="28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71600" y="-76200"/>
            <a:ext cx="8229600" cy="10334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Офіційно-діловий стиль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Основні ознаки офіційно-ділового стилю: </a:t>
            </a:r>
            <a:endParaRPr lang="ru-RU" b="1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нейтральний тон викладу змісту лише </a:t>
            </a:r>
            <a:r>
              <a:rPr lang="uk-UA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 </a:t>
            </a:r>
            <a:r>
              <a:rPr lang="uk-UA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прямому значенні;</a:t>
            </a:r>
            <a:endParaRPr lang="ru-RU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точність та ясність повинні поєднуватись </a:t>
            </a:r>
            <a:r>
              <a:rPr lang="uk-UA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із </a:t>
            </a:r>
            <a:r>
              <a:rPr lang="uk-UA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лаконічністю, стислістю й послідовністю викладу фактів;</a:t>
            </a:r>
            <a:endParaRPr lang="ru-RU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документальність (</a:t>
            </a:r>
            <a:r>
              <a:rPr lang="uk-UA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кожний офіційний папір повинен мати характер документа), наявність реквізитів, котрі мають певну черговість, що дозволяє довго зберігати традиційні стабільні форми;</a:t>
            </a:r>
            <a:endParaRPr lang="ru-RU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наявність усталених одноманітних </a:t>
            </a:r>
            <a:r>
              <a:rPr lang="uk-UA" dirty="0" err="1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мовних</a:t>
            </a:r>
            <a:r>
              <a:rPr lang="uk-UA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зворотів, висока стандартизація вислову;</a:t>
            </a:r>
            <a:endParaRPr lang="ru-RU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сувора регламентація тексту, для чіткої організації текст </a:t>
            </a:r>
            <a:r>
              <a:rPr lang="uk-UA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поділяється </a:t>
            </a:r>
            <a:r>
              <a:rPr lang="uk-UA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на параграфи, підпункти.</a:t>
            </a:r>
            <a:endParaRPr lang="ru-RU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95400" y="-76200"/>
            <a:ext cx="8229600" cy="10334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Офіційно-діловий стиль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7818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34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Основні мовні засоби:</a:t>
            </a:r>
            <a:r>
              <a:rPr lang="uk-UA" sz="3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9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широке використовування суспільно-політичної та адміністративно-канцелярської термінології </a:t>
            </a:r>
            <a:r>
              <a:rPr lang="uk-UA" sz="2900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(функціонування закладу, узяти участь, регламентація дій);</a:t>
            </a:r>
            <a:endParaRPr lang="ru-RU" sz="29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9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фразеологія </a:t>
            </a:r>
            <a:r>
              <a:rPr lang="uk-UA" sz="29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повинна мати специфічний характер </a:t>
            </a:r>
            <a:r>
              <a:rPr lang="uk-UA" sz="2900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(ініціювати питання, висунути пропозицію, </a:t>
            </a:r>
            <a:r>
              <a:rPr lang="uk-UA" sz="2900" i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довести </a:t>
            </a:r>
            <a:r>
              <a:rPr lang="uk-UA" sz="2900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до відома)</a:t>
            </a:r>
            <a:r>
              <a:rPr lang="uk-UA" sz="29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;</a:t>
            </a:r>
            <a:endParaRPr lang="ru-RU" sz="29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9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обов’язкова відсутність будь-якої авторської </a:t>
            </a:r>
            <a:r>
              <a:rPr lang="uk-UA" sz="2900" dirty="0" err="1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мовної</a:t>
            </a:r>
            <a:r>
              <a:rPr lang="uk-UA" sz="29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індивідуальності та </a:t>
            </a:r>
            <a:r>
              <a:rPr lang="uk-UA" sz="2900" dirty="0" err="1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емоційно</a:t>
            </a:r>
            <a:r>
              <a:rPr lang="uk-UA" sz="29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-експресивної лексики;</a:t>
            </a:r>
            <a:endParaRPr lang="ru-RU" sz="29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9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наявність </a:t>
            </a:r>
            <a:r>
              <a:rPr lang="uk-UA" sz="29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безособових і наказових форм дієслів у формі теперішнього часу із зазначенням позачерговості, постійності дії;</a:t>
            </a:r>
            <a:endParaRPr lang="ru-RU" sz="29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9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чітко регламентовано розміщення реквізитів та будову тексту, обсяг основних частин, наявність обов’язкових стандартних стійких висловів, певних кліше </a:t>
            </a:r>
            <a:r>
              <a:rPr lang="uk-UA" sz="29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(це </a:t>
            </a:r>
            <a:r>
              <a:rPr lang="uk-UA" sz="29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дозволяє користуватися готовими бланками);</a:t>
            </a:r>
            <a:endParaRPr lang="ru-RU" sz="29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9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до мінімуму зведено використання складних речень із сурядним і підрядним зв’язком, натомість широко </a:t>
            </a:r>
            <a:r>
              <a:rPr lang="uk-UA" sz="29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вживаються </a:t>
            </a:r>
            <a:r>
              <a:rPr lang="uk-UA" sz="29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безсполучникові, прості поширені (кілька підметів при одному присудку, кілька присудків при одному підметі, кілька додатків при одному з головних членів речення тощо).</a:t>
            </a:r>
            <a:endParaRPr lang="ru-RU" sz="29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95400" y="-76200"/>
            <a:ext cx="8229600" cy="10334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Офіційно-діловий стиль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4000" b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Підстилі офіційно-ділового стилю:</a:t>
            </a:r>
            <a:endParaRPr lang="ru-RU" sz="4000" b="1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400" i="1" u="sng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Законодавчий</a:t>
            </a:r>
            <a:r>
              <a:rPr lang="uk-UA" sz="2400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використовується в законотворчій </a:t>
            </a:r>
            <a:r>
              <a:rPr lang="uk-UA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сфері (конституція, закони, укази, статути, постанови </a:t>
            </a:r>
            <a:r>
              <a:rPr lang="uk-UA" sz="2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та ін</a:t>
            </a:r>
            <a:r>
              <a:rPr lang="uk-UA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.).</a:t>
            </a:r>
            <a:endParaRPr lang="ru-RU" sz="24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400" i="1" u="sng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Дипломатичний</a:t>
            </a:r>
            <a:r>
              <a:rPr lang="uk-UA" sz="2400" i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вживається </a:t>
            </a:r>
            <a:r>
              <a:rPr lang="uk-UA" sz="2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у сфері міждержавних офіційно-ділових стосунків у галузі політики, економіки, </a:t>
            </a:r>
            <a:r>
              <a:rPr lang="uk-UA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культури  (конвенції </a:t>
            </a:r>
            <a:r>
              <a:rPr lang="uk-UA" sz="2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uk-UA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міжнародні угоди), </a:t>
            </a:r>
            <a:r>
              <a:rPr lang="uk-UA" sz="2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комюніке (</a:t>
            </a:r>
            <a:r>
              <a:rPr lang="uk-UA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повідомлення), ноти </a:t>
            </a:r>
            <a:r>
              <a:rPr lang="uk-UA" sz="2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uk-UA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звернення), протоколи, меморандуми, договори, заяви, ультиматуми тощо).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400" i="1" u="sng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Юридичний</a:t>
            </a:r>
            <a:r>
              <a:rPr lang="uk-UA" sz="2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використовується в юриспруденції </a:t>
            </a:r>
            <a:r>
              <a:rPr lang="uk-UA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(акти, позовні заяви, протоколи, постанови, запити, повідомлення </a:t>
            </a:r>
            <a:r>
              <a:rPr lang="uk-UA" sz="2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та </a:t>
            </a:r>
            <a:r>
              <a:rPr lang="uk-UA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ін.)</a:t>
            </a:r>
            <a:r>
              <a:rPr lang="ru-RU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400" i="1" u="sng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Аміністративно-канцелярський</a:t>
            </a:r>
            <a:r>
              <a:rPr lang="uk-UA" sz="2400" i="1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характерний для справочинства; реалізується </a:t>
            </a:r>
            <a:r>
              <a:rPr lang="uk-UA" sz="2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 різноманітних документах, що регламентують діяльність організацій (у текстах заяв, ділових записок, службових листів, протоколів, розписок, доручень </a:t>
            </a:r>
            <a:r>
              <a:rPr lang="uk-UA" sz="2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тощо).</a:t>
            </a:r>
            <a:endParaRPr lang="ru-RU" sz="24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sz="24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57602" y="914400"/>
            <a:ext cx="5828795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Дякую</a:t>
            </a:r>
            <a:r>
              <a:rPr lang="ru-RU" sz="8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 за </a:t>
            </a:r>
            <a:r>
              <a:rPr lang="ru-RU" sz="8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увагу</a:t>
            </a:r>
            <a:r>
              <a:rPr lang="ru-RU" sz="8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+mn-lt"/>
              </a:rPr>
              <a:t>!</a:t>
            </a:r>
          </a:p>
        </p:txBody>
      </p:sp>
      <p:pic>
        <p:nvPicPr>
          <p:cNvPr id="1026" name="Picture 2" descr="http://avtomagnit.nethouse.ua/static/img/0000/0000/8778/8778559.3xnrcjsr8z.jpg?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1752600" y="3263900"/>
            <a:ext cx="5397500" cy="3594100"/>
          </a:xfrm>
          <a:effectLst>
            <a:softEdge rad="317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660066"/>
                </a:solidFill>
              </a:rPr>
              <a:t>Стилістичний</a:t>
            </a:r>
            <a:r>
              <a:rPr lang="ru-RU" dirty="0" smtClean="0">
                <a:solidFill>
                  <a:srgbClr val="660066"/>
                </a:solidFill>
              </a:rPr>
              <a:t> аспект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950" y="914400"/>
            <a:ext cx="8229600" cy="525780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9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Кожний стиль має:</a:t>
            </a:r>
            <a:endParaRPr lang="ru-RU" sz="39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сферу поширення і вживання (коло мовців);</a:t>
            </a:r>
            <a:endParaRPr lang="ru-RU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функціональне призначення (регулювання стосунків, повідомлення, вплив, спілкування тощо);</a:t>
            </a:r>
            <a:endParaRPr lang="ru-RU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характерні ознаки (форма та спосіб викладу);</a:t>
            </a:r>
            <a:endParaRPr lang="ru-RU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систему </a:t>
            </a:r>
            <a:r>
              <a:rPr lang="uk-UA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мовних засобів і стилістичних норм (лексику, фразеологію, граматичні форми, типи речень).</a:t>
            </a:r>
            <a:endParaRPr lang="ru-RU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660066"/>
                </a:solidFill>
              </a:rPr>
              <a:t>Стилістичний</a:t>
            </a:r>
            <a:r>
              <a:rPr lang="ru-RU" dirty="0" smtClean="0">
                <a:solidFill>
                  <a:srgbClr val="660066"/>
                </a:solidFill>
              </a:rPr>
              <a:t> аспект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457200" y="1031875"/>
            <a:ext cx="82296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uk-UA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Сучасна літературна українська мова має розгалужену систему стилів, серед яких:</a:t>
            </a:r>
            <a:endParaRPr lang="ru-RU" dirty="0" smtClean="0"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990600" y="2784475"/>
            <a:ext cx="701040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Розмовний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Художній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Науковий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Публіцистичний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Офіційно-діловий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Конфесійний </a:t>
            </a:r>
            <a:br>
              <a:rPr lang="uk-UA" sz="32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372" y="2878137"/>
            <a:ext cx="324679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660066"/>
                </a:solidFill>
              </a:rPr>
              <a:t>Стилістичний</a:t>
            </a:r>
            <a:r>
              <a:rPr lang="ru-RU" dirty="0" smtClean="0">
                <a:solidFill>
                  <a:srgbClr val="660066"/>
                </a:solidFill>
              </a:rPr>
              <a:t> аспект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434975" y="1447800"/>
            <a:ext cx="8229600" cy="4525963"/>
          </a:xfrm>
        </p:spPr>
        <p:txBody>
          <a:bodyPr/>
          <a:lstStyle/>
          <a:p>
            <a:pPr algn="ctr">
              <a:buFont typeface="Wingdings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Для визначення стилів мовлення важливе значення мають </a:t>
            </a:r>
            <a:r>
              <a:rPr lang="uk-UA" b="1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форми мови</a:t>
            </a:r>
            <a:r>
              <a:rPr lang="uk-UA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 – усна й писемна, розмовна й книжна. Усі стилі мають усну й писемну форми, хоча усна форма більш притаманна розмовному стилю, а інша – переважно писемна.</a:t>
            </a:r>
            <a:endParaRPr lang="ru-RU" dirty="0" smtClean="0">
              <a:latin typeface="Times New Roman" panose="02020603050405020304" pitchFamily="18" charset="0"/>
              <a:ea typeface="Batang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334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9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Розмовно</a:t>
            </a:r>
            <a:r>
              <a:rPr lang="uk-UA" sz="49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-побутовий стиль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30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Сфера використання</a:t>
            </a:r>
            <a:r>
              <a:rPr lang="uk-UA" sz="3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– усне повсякденне спілкування в </a:t>
            </a:r>
            <a:r>
              <a:rPr lang="uk-UA" sz="30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побуті, </a:t>
            </a:r>
            <a:r>
              <a:rPr lang="uk-UA" sz="3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у сім’ї, на виробництві</a:t>
            </a:r>
            <a:r>
              <a:rPr lang="uk-UA" sz="30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3000" b="1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Основне призначення</a:t>
            </a:r>
            <a:r>
              <a:rPr lang="uk-UA" sz="3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– бути засобом впливу й невимушеного спілкування, жвавого обміну думками, </a:t>
            </a:r>
            <a:endParaRPr lang="uk-UA" sz="3000" dirty="0" smtClean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30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судженнями</a:t>
            </a:r>
            <a:r>
              <a:rPr lang="uk-UA" sz="3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, оцінками, </a:t>
            </a:r>
            <a:endParaRPr lang="uk-UA" sz="3000" dirty="0" smtClean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30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почуттями</a:t>
            </a:r>
            <a:r>
              <a:rPr lang="uk-UA" sz="3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, </a:t>
            </a:r>
            <a:endParaRPr lang="uk-UA" sz="3000" dirty="0" smtClean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30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з’ясування </a:t>
            </a:r>
            <a:r>
              <a:rPr lang="uk-UA" sz="3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виробничих і </a:t>
            </a:r>
            <a:endParaRPr lang="uk-UA" sz="3000" dirty="0" smtClean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uk-UA" sz="30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побутових </a:t>
            </a:r>
            <a:r>
              <a:rPr lang="uk-UA" sz="3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стосунків.</a:t>
            </a:r>
            <a:endParaRPr lang="ru-RU" sz="30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45744"/>
            <a:ext cx="3932237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90600" y="0"/>
            <a:ext cx="8229600" cy="10334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Розмовно</a:t>
            </a:r>
            <a:r>
              <a:rPr lang="uk-UA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-побутовий стиль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3400" b="1" u="sng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Основні ознаки</a:t>
            </a:r>
            <a:r>
              <a:rPr lang="uk-UA" sz="3400" u="sng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:</a:t>
            </a:r>
            <a:endParaRPr lang="ru-RU" sz="3400" u="sng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3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безпосередня участь у спілкуванні;</a:t>
            </a:r>
            <a:endParaRPr lang="ru-RU" sz="34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3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усна форма спілкування;</a:t>
            </a:r>
            <a:endParaRPr lang="ru-RU" sz="34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3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неофіційність стосунків між </a:t>
            </a:r>
            <a:r>
              <a:rPr lang="uk-UA" sz="34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мовцями;</a:t>
            </a:r>
            <a:endParaRPr lang="ru-RU" sz="34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3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невимушеність спілкування;</a:t>
            </a:r>
            <a:endParaRPr lang="ru-RU" sz="34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3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непідготовленість до спілкування (неформальне);</a:t>
            </a:r>
            <a:endParaRPr lang="ru-RU" sz="34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3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використання несловесних засобів (логічних наголосів, тембру, пауз, інтонації);</a:t>
            </a:r>
            <a:endParaRPr lang="ru-RU" sz="34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3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використання позамовних чинників (ситуація, поза, руки, жести, міміка);</a:t>
            </a:r>
            <a:endParaRPr lang="ru-RU" sz="34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3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емоційні реакції;</a:t>
            </a:r>
            <a:endParaRPr lang="ru-RU" sz="34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34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потенційна можливість відразу уточнити незрозуміле, акцентувати головне.</a:t>
            </a:r>
            <a:endParaRPr lang="ru-RU" sz="34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90600" y="-14288"/>
            <a:ext cx="8229600" cy="103187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2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Розмовно</a:t>
            </a:r>
            <a:r>
              <a:rPr lang="uk-UA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-побутовий</a:t>
            </a:r>
            <a:r>
              <a:rPr lang="uk-UA" sz="3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стиль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4000" b="1" u="sng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Основні </a:t>
            </a:r>
            <a:r>
              <a:rPr lang="uk-UA" sz="4000" b="1" u="sng" dirty="0" err="1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мовні</a:t>
            </a:r>
            <a:r>
              <a:rPr lang="uk-UA" sz="4000" b="1" u="sng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засоби:</a:t>
            </a:r>
            <a:endParaRPr lang="ru-RU" sz="4000" u="sng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4000" dirty="0" err="1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емоційно</a:t>
            </a:r>
            <a:r>
              <a:rPr lang="uk-UA" sz="4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-експресивна лексика (метафори, порівняння, синоніми та ін.);</a:t>
            </a:r>
            <a:endParaRPr lang="ru-RU" sz="40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4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суфікси суб’єктивної оцінки (зменшено-пестливого забарвлення, </a:t>
            </a:r>
            <a:r>
              <a:rPr lang="uk-UA" sz="40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згрубілості</a:t>
            </a:r>
            <a:r>
              <a:rPr lang="uk-UA" sz="4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);</a:t>
            </a:r>
            <a:endParaRPr lang="ru-RU" sz="40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4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прості, переважно короткі речення (неповні, обірвані, односкладові);</a:t>
            </a:r>
            <a:endParaRPr lang="ru-RU" sz="40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4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часте використовування різних займенників, дієслів із двома префіксами </a:t>
            </a:r>
            <a:r>
              <a:rPr lang="uk-UA" sz="40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(пона-</a:t>
            </a:r>
            <a:r>
              <a:rPr lang="uk-UA" sz="4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uk-UA" sz="40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поза-);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4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фразеологізми, фальклоризми, діалектизми, просторічна лексика, скорочені слова, </a:t>
            </a:r>
            <a:r>
              <a:rPr lang="uk-UA" sz="4000" dirty="0" smtClean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вигуки;</a:t>
            </a:r>
            <a:endParaRPr lang="ru-RU" sz="40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4000" dirty="0"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заміна термінів розмовними словами (електропоїзд – електричка, бетонна дорога – бетонка. </a:t>
            </a:r>
            <a:endParaRPr lang="ru-RU" sz="40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900" dirty="0"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2095</Words>
  <Application>Microsoft Office PowerPoint</Application>
  <PresentationFormat>Экран (4:3)</PresentationFormat>
  <Paragraphs>246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7" baseType="lpstr">
      <vt:lpstr>Arial</vt:lpstr>
      <vt:lpstr>Batang</vt:lpstr>
      <vt:lpstr>Calibri</vt:lpstr>
      <vt:lpstr>Cambria</vt:lpstr>
      <vt:lpstr>Rockwell</vt:lpstr>
      <vt:lpstr>Times New Roman</vt:lpstr>
      <vt:lpstr>Wingdings</vt:lpstr>
      <vt:lpstr>Wingdings 2</vt:lpstr>
      <vt:lpstr>Wingdings 3</vt:lpstr>
      <vt:lpstr>Office Theme</vt:lpstr>
      <vt:lpstr>Стилістичний аспект фахової мови медичних працівників. Професійна мова медиків як особливий функціональний різновид літературної мови </vt:lpstr>
      <vt:lpstr>Стилістичний аспект</vt:lpstr>
      <vt:lpstr>Стилістичний аспект</vt:lpstr>
      <vt:lpstr>Стилістичний аспект</vt:lpstr>
      <vt:lpstr>Стилістичний аспект</vt:lpstr>
      <vt:lpstr>Стилістичний аспект</vt:lpstr>
      <vt:lpstr>Розмовно-побутовий стиль </vt:lpstr>
      <vt:lpstr>Розмовно-побутовий стиль</vt:lpstr>
      <vt:lpstr>Розмовно-побутовий стиль</vt:lpstr>
      <vt:lpstr>Розмовно-побутовий стиль</vt:lpstr>
      <vt:lpstr>Художній стиль</vt:lpstr>
      <vt:lpstr>Художній стиль</vt:lpstr>
      <vt:lpstr>Художній стиль</vt:lpstr>
      <vt:lpstr>Художній стиль</vt:lpstr>
      <vt:lpstr>Науковий стиль</vt:lpstr>
      <vt:lpstr>Науковий стиль</vt:lpstr>
      <vt:lpstr>Науковий стиль</vt:lpstr>
      <vt:lpstr>Науковий стиль</vt:lpstr>
      <vt:lpstr>Жанри наукового стилю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Публіцистичний стиль</vt:lpstr>
      <vt:lpstr>Публіцистичний стиль</vt:lpstr>
      <vt:lpstr>Публіцистичний стиль</vt:lpstr>
      <vt:lpstr>Публіцистичний стиль</vt:lpstr>
      <vt:lpstr>Конфесійний стиль</vt:lpstr>
      <vt:lpstr>Конфесійний стиль</vt:lpstr>
      <vt:lpstr>Офіційно-діловий стиль</vt:lpstr>
      <vt:lpstr>Офіційно-діловий стиль</vt:lpstr>
      <vt:lpstr>Офіційно-діловий стиль</vt:lpstr>
      <vt:lpstr>Офіційно-діловий стиль</vt:lpstr>
      <vt:lpstr>Презентация PowerPoint</vt:lpstr>
    </vt:vector>
  </TitlesOfParts>
  <Company>HYATT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IS</dc:creator>
  <cp:lastModifiedBy>Пользователь Windows</cp:lastModifiedBy>
  <cp:revision>74</cp:revision>
  <dcterms:created xsi:type="dcterms:W3CDTF">2015-12-09T15:59:37Z</dcterms:created>
  <dcterms:modified xsi:type="dcterms:W3CDTF">2020-04-14T17:30:36Z</dcterms:modified>
</cp:coreProperties>
</file>