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0CAC-DBCA-404A-9815-AE8D58BABE46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7CD1-3F4D-4CE1-98A2-EB4A1849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63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0CAC-DBCA-404A-9815-AE8D58BABE46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7CD1-3F4D-4CE1-98A2-EB4A1849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75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0CAC-DBCA-404A-9815-AE8D58BABE46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7CD1-3F4D-4CE1-98A2-EB4A1849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835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0CAC-DBCA-404A-9815-AE8D58BABE46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7CD1-3F4D-4CE1-98A2-EB4A18494F3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8049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0CAC-DBCA-404A-9815-AE8D58BABE46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7CD1-3F4D-4CE1-98A2-EB4A1849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570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0CAC-DBCA-404A-9815-AE8D58BABE46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7CD1-3F4D-4CE1-98A2-EB4A1849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488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0CAC-DBCA-404A-9815-AE8D58BABE46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7CD1-3F4D-4CE1-98A2-EB4A1849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363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0CAC-DBCA-404A-9815-AE8D58BABE46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7CD1-3F4D-4CE1-98A2-EB4A1849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467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0CAC-DBCA-404A-9815-AE8D58BABE46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7CD1-3F4D-4CE1-98A2-EB4A1849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17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0CAC-DBCA-404A-9815-AE8D58BABE46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7CD1-3F4D-4CE1-98A2-EB4A1849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107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0CAC-DBCA-404A-9815-AE8D58BABE46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7CD1-3F4D-4CE1-98A2-EB4A1849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83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0CAC-DBCA-404A-9815-AE8D58BABE46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7CD1-3F4D-4CE1-98A2-EB4A1849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2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0CAC-DBCA-404A-9815-AE8D58BABE46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7CD1-3F4D-4CE1-98A2-EB4A1849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587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0CAC-DBCA-404A-9815-AE8D58BABE46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7CD1-3F4D-4CE1-98A2-EB4A1849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52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0CAC-DBCA-404A-9815-AE8D58BABE46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7CD1-3F4D-4CE1-98A2-EB4A1849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50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0CAC-DBCA-404A-9815-AE8D58BABE46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7CD1-3F4D-4CE1-98A2-EB4A1849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66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0CAC-DBCA-404A-9815-AE8D58BABE46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7CD1-3F4D-4CE1-98A2-EB4A1849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32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A450CAC-DBCA-404A-9815-AE8D58BABE46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27CD1-3F4D-4CE1-98A2-EB4A1849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2189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4387" y="2530977"/>
            <a:ext cx="10531405" cy="2361063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Морфологічний </a:t>
            </a:r>
            <a:r>
              <a:rPr lang="uk-UA" b="1" dirty="0"/>
              <a:t>аспект медичної професійної мови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28817" y="314164"/>
            <a:ext cx="9522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uk-UA" sz="3200" i="1" dirty="0">
                <a:latin typeface="Cambria" panose="02040503050406030204" pitchFamily="18" charset="0"/>
              </a:rPr>
              <a:t>Харківський національний медичний університет</a:t>
            </a:r>
            <a:endParaRPr lang="ru-RU" sz="3200" i="1" dirty="0">
              <a:latin typeface="Cambria" panose="0204050305040603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72278" y="994025"/>
            <a:ext cx="8435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uk-UA" sz="2400" i="1" dirty="0">
                <a:latin typeface="Cambria" panose="02040503050406030204" pitchFamily="18" charset="0"/>
              </a:rPr>
              <a:t>Кафедра української мови, основ психології та педагогіки</a:t>
            </a:r>
            <a:endParaRPr lang="en-US" sz="2400" i="1" dirty="0"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430120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922" y="452718"/>
            <a:ext cx="9272912" cy="789228"/>
          </a:xfrm>
        </p:spPr>
        <p:txBody>
          <a:bodyPr/>
          <a:lstStyle/>
          <a:p>
            <a:pPr algn="ctr"/>
            <a:r>
              <a:rPr lang="uk-UA" b="1" dirty="0"/>
              <a:t>Кличний відмінок однини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024" y="1351128"/>
            <a:ext cx="11163869" cy="5377218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1.</a:t>
            </a:r>
            <a:r>
              <a:rPr lang="uk-UA" b="1" dirty="0"/>
              <a:t>	</a:t>
            </a:r>
            <a:r>
              <a:rPr lang="uk-UA" b="1" dirty="0">
                <a:solidFill>
                  <a:srgbClr val="FFFF00"/>
                </a:solidFill>
              </a:rPr>
              <a:t>Закінчення -у мають</a:t>
            </a:r>
            <a:r>
              <a:rPr lang="uk-UA" dirty="0"/>
              <a:t>:</a:t>
            </a:r>
            <a:endParaRPr lang="ru-RU" dirty="0"/>
          </a:p>
          <a:p>
            <a:r>
              <a:rPr lang="uk-UA" dirty="0"/>
              <a:t>а)	 іменники твердої групи із суфіксами -</a:t>
            </a:r>
            <a:r>
              <a:rPr lang="uk-UA" b="1" dirty="0" err="1"/>
              <a:t>ик</a:t>
            </a:r>
            <a:r>
              <a:rPr lang="uk-UA" b="1" dirty="0"/>
              <a:t>, -</a:t>
            </a:r>
            <a:r>
              <a:rPr lang="uk-UA" b="1" dirty="0" err="1"/>
              <a:t>ок</a:t>
            </a:r>
            <a:r>
              <a:rPr lang="uk-UA" b="1" dirty="0"/>
              <a:t>, -к (о)</a:t>
            </a:r>
            <a:r>
              <a:rPr lang="uk-UA" dirty="0"/>
              <a:t>: </a:t>
            </a:r>
            <a:r>
              <a:rPr lang="uk-UA" i="1" dirty="0"/>
              <a:t>ударнику, синку, батьку;</a:t>
            </a:r>
            <a:endParaRPr lang="ru-RU" dirty="0"/>
          </a:p>
          <a:p>
            <a:r>
              <a:rPr lang="uk-UA" dirty="0"/>
              <a:t>б) 	іншомовні імена з основою на </a:t>
            </a:r>
            <a:r>
              <a:rPr lang="uk-UA" b="1" dirty="0"/>
              <a:t>г, к, х:</a:t>
            </a:r>
            <a:r>
              <a:rPr lang="uk-UA" dirty="0"/>
              <a:t> </a:t>
            </a:r>
            <a:r>
              <a:rPr lang="uk-UA" i="1" dirty="0"/>
              <a:t>Людвігу, Джеку, Жаку, Фрідріху;</a:t>
            </a:r>
            <a:endParaRPr lang="ru-RU" dirty="0"/>
          </a:p>
          <a:p>
            <a:r>
              <a:rPr lang="uk-UA" dirty="0"/>
              <a:t>в) 	іменники мішаної групи з основою на шиплячий (крім </a:t>
            </a:r>
            <a:r>
              <a:rPr lang="uk-UA" b="1" dirty="0"/>
              <a:t>ж</a:t>
            </a:r>
            <a:r>
              <a:rPr lang="uk-UA" dirty="0"/>
              <a:t>): </a:t>
            </a:r>
            <a:r>
              <a:rPr lang="uk-UA" i="1" dirty="0"/>
              <a:t>погоничу, слухачу, товаришу;</a:t>
            </a:r>
            <a:endParaRPr lang="ru-RU" dirty="0"/>
          </a:p>
          <a:p>
            <a:r>
              <a:rPr lang="uk-UA" dirty="0"/>
              <a:t>г)	також іменники: </a:t>
            </a:r>
            <a:r>
              <a:rPr lang="uk-UA" i="1" dirty="0"/>
              <a:t>діду, сину, тату.</a:t>
            </a:r>
            <a:endParaRPr lang="ru-RU" dirty="0"/>
          </a:p>
          <a:p>
            <a:pPr lvl="0"/>
            <a:r>
              <a:rPr lang="uk-UA" b="1" dirty="0">
                <a:solidFill>
                  <a:srgbClr val="FFFF00"/>
                </a:solidFill>
              </a:rPr>
              <a:t>Закінчення -ю</a:t>
            </a:r>
            <a:r>
              <a:rPr lang="uk-UA" dirty="0"/>
              <a:t> мають іменники м'якої групи: </a:t>
            </a:r>
            <a:r>
              <a:rPr lang="uk-UA" i="1" dirty="0"/>
              <a:t>Віталію, вчителю, Грицю, краю, лікарю, місяцю, розмаю.</a:t>
            </a:r>
            <a:endParaRPr lang="ru-RU" dirty="0"/>
          </a:p>
          <a:p>
            <a:pPr lvl="0"/>
            <a:r>
              <a:rPr lang="uk-UA" b="1" dirty="0">
                <a:solidFill>
                  <a:srgbClr val="FFFF00"/>
                </a:solidFill>
              </a:rPr>
              <a:t>Закінчення -є мають</a:t>
            </a:r>
            <a:r>
              <a:rPr lang="uk-UA" dirty="0"/>
              <a:t>:</a:t>
            </a:r>
            <a:endParaRPr lang="ru-RU" dirty="0"/>
          </a:p>
          <a:p>
            <a:r>
              <a:rPr lang="uk-UA" dirty="0"/>
              <a:t>а)	безсуфіксні іменники твердої групи: </a:t>
            </a:r>
            <a:r>
              <a:rPr lang="uk-UA" i="1" dirty="0"/>
              <a:t>друже, мосте, орле, голубе, Петре, Степане, козаче, чумаче, соколе;</a:t>
            </a:r>
            <a:endParaRPr lang="ru-RU" dirty="0"/>
          </a:p>
          <a:p>
            <a:r>
              <a:rPr lang="uk-UA" dirty="0"/>
              <a:t>б)	іменники м'якої групи із суфіксом -</a:t>
            </a:r>
            <a:r>
              <a:rPr lang="uk-UA" b="1" dirty="0" err="1"/>
              <a:t>ець</a:t>
            </a:r>
            <a:r>
              <a:rPr lang="uk-UA" dirty="0"/>
              <a:t>: </a:t>
            </a:r>
            <a:r>
              <a:rPr lang="uk-UA" i="1" dirty="0"/>
              <a:t>женче </a:t>
            </a:r>
            <a:r>
              <a:rPr lang="uk-UA" dirty="0"/>
              <a:t>(від </a:t>
            </a:r>
            <a:r>
              <a:rPr lang="uk-UA" i="1" dirty="0"/>
              <a:t>жнець), </a:t>
            </a:r>
            <a:r>
              <a:rPr lang="uk-UA" i="1" dirty="0" err="1"/>
              <a:t>кравче</a:t>
            </a:r>
            <a:r>
              <a:rPr lang="uk-UA" i="1" dirty="0"/>
              <a:t>, </a:t>
            </a:r>
            <a:r>
              <a:rPr lang="uk-UA" i="1" dirty="0" err="1"/>
              <a:t>молодче</a:t>
            </a:r>
            <a:r>
              <a:rPr lang="uk-UA" i="1" dirty="0"/>
              <a:t>, хлопче, шевче </a:t>
            </a:r>
            <a:r>
              <a:rPr lang="uk-UA" dirty="0"/>
              <a:t>(але: </a:t>
            </a:r>
            <a:r>
              <a:rPr lang="uk-UA" i="1" dirty="0"/>
              <a:t>бійцю, знавцю);</a:t>
            </a:r>
            <a:endParaRPr lang="ru-RU" dirty="0"/>
          </a:p>
          <a:p>
            <a:r>
              <a:rPr lang="uk-UA" dirty="0"/>
              <a:t>в)	іменники мішаної групи – власні назви з основою на шиплячий і загальні назви з основою на р, ж: </a:t>
            </a:r>
            <a:r>
              <a:rPr lang="uk-UA" i="1" dirty="0" err="1"/>
              <a:t>Довбуше</a:t>
            </a:r>
            <a:r>
              <a:rPr lang="uk-UA" i="1" dirty="0"/>
              <a:t>, маляре, тесляре, школяре, стороже;</a:t>
            </a:r>
            <a:endParaRPr lang="ru-RU" dirty="0"/>
          </a:p>
          <a:p>
            <a:r>
              <a:rPr lang="uk-UA" dirty="0"/>
              <a:t>г)	географічні назви із суфіксами </a:t>
            </a:r>
            <a:r>
              <a:rPr lang="uk-UA" b="1" dirty="0"/>
              <a:t>-</a:t>
            </a:r>
            <a:r>
              <a:rPr lang="uk-UA" b="1" dirty="0" err="1"/>
              <a:t>ів</a:t>
            </a:r>
            <a:r>
              <a:rPr lang="uk-UA" b="1" dirty="0"/>
              <a:t> (-їв), -</a:t>
            </a:r>
            <a:r>
              <a:rPr lang="uk-UA" b="1" dirty="0" err="1"/>
              <a:t>ов</a:t>
            </a:r>
            <a:r>
              <a:rPr lang="uk-UA" b="1" dirty="0"/>
              <a:t>, -</a:t>
            </a:r>
            <a:r>
              <a:rPr lang="uk-UA" b="1" dirty="0" err="1"/>
              <a:t>ев</a:t>
            </a:r>
            <a:r>
              <a:rPr lang="uk-UA" b="1" dirty="0"/>
              <a:t> (-</a:t>
            </a:r>
            <a:r>
              <a:rPr lang="uk-UA" b="1" dirty="0" err="1"/>
              <a:t>єв</a:t>
            </a:r>
            <a:r>
              <a:rPr lang="uk-UA" b="1" dirty="0"/>
              <a:t>), -</a:t>
            </a:r>
            <a:r>
              <a:rPr lang="uk-UA" b="1" dirty="0" err="1"/>
              <a:t>ин</a:t>
            </a:r>
            <a:r>
              <a:rPr lang="uk-UA" b="1" dirty="0"/>
              <a:t>, -</a:t>
            </a:r>
            <a:r>
              <a:rPr lang="uk-UA" b="1" dirty="0" err="1"/>
              <a:t>ін</a:t>
            </a:r>
            <a:r>
              <a:rPr lang="uk-UA" b="1" dirty="0"/>
              <a:t> (-</a:t>
            </a:r>
            <a:r>
              <a:rPr lang="uk-UA" b="1" dirty="0" err="1"/>
              <a:t>їн</a:t>
            </a:r>
            <a:r>
              <a:rPr lang="uk-UA" b="1" dirty="0"/>
              <a:t>)</a:t>
            </a:r>
            <a:r>
              <a:rPr lang="uk-UA" dirty="0"/>
              <a:t>: </a:t>
            </a:r>
            <a:r>
              <a:rPr lang="uk-UA" i="1" dirty="0"/>
              <a:t>Харкове, Львове, Києве, Тамбове, </a:t>
            </a:r>
            <a:r>
              <a:rPr lang="uk-UA" i="1" dirty="0" err="1"/>
              <a:t>Лоєве</a:t>
            </a:r>
            <a:r>
              <a:rPr lang="uk-UA" i="1" dirty="0"/>
              <a:t>, Лебедине, Любліне.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041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376" y="138820"/>
            <a:ext cx="10863617" cy="2017526"/>
          </a:xfrm>
        </p:spPr>
        <p:txBody>
          <a:bodyPr/>
          <a:lstStyle/>
          <a:p>
            <a:pPr algn="ctr"/>
            <a:r>
              <a:rPr lang="uk-UA" b="1" dirty="0"/>
              <a:t>Особливості використання прикметників у професійному мовленні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501" y="2156346"/>
            <a:ext cx="10713492" cy="409205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dirty="0"/>
              <a:t>Перевага надається прикметникам книжного походження: </a:t>
            </a:r>
            <a:r>
              <a:rPr lang="uk-UA" i="1" dirty="0"/>
              <a:t>автобіографічний, ідеальний, організаційний</a:t>
            </a:r>
            <a:r>
              <a:rPr lang="uk-UA" dirty="0"/>
              <a:t>. Треба уникати вживання прикметників із розмовної, зниженої лексики, із двозначним змістом, із суфіксами збільшеності, зменшеності й пестливого забарвлення, стягнених повних та усічених форм, замінюючи їх однозначними, неемоційними прикметниками або розгорнутими пояснювальними конструкціями з інших частин мови: </a:t>
            </a:r>
            <a:r>
              <a:rPr lang="uk-UA" i="1" dirty="0"/>
              <a:t>роботящий – працьовитий, малюсінький – дуже малого розміру, рад – радий.</a:t>
            </a:r>
            <a:endParaRPr lang="ru-RU" dirty="0"/>
          </a:p>
          <a:p>
            <a:pPr lvl="0"/>
            <a:r>
              <a:rPr lang="uk-UA" dirty="0"/>
              <a:t>У використанні ступенів порівняння окремих якісних прикметників перевага надається аналітичним формам, які утворюються за допомогою прислівників дуже, надто, більш, менш та ін.: </a:t>
            </a:r>
            <a:r>
              <a:rPr lang="uk-UA" i="1" dirty="0"/>
              <a:t>дуже працьовитий, надто великий, менш вдалий</a:t>
            </a:r>
            <a:r>
              <a:rPr lang="uk-UA" dirty="0"/>
              <a:t>.</a:t>
            </a:r>
            <a:endParaRPr lang="ru-RU" dirty="0"/>
          </a:p>
          <a:p>
            <a:pPr lvl="0"/>
            <a:r>
              <a:rPr lang="uk-UA" dirty="0"/>
              <a:t>Складена форма вищого й найвищого ступенів порівняння утворюється за допомогою прислівників більш, найбільш, менш. найменш (слід уникати суфікса </a:t>
            </a:r>
            <a:r>
              <a:rPr lang="uk-UA" b="1" dirty="0"/>
              <a:t>-</a:t>
            </a:r>
            <a:r>
              <a:rPr lang="uk-UA" b="1" dirty="0" err="1"/>
              <a:t>іш</a:t>
            </a:r>
            <a:r>
              <a:rPr lang="uk-UA" b="1" dirty="0"/>
              <a:t>-</a:t>
            </a:r>
            <a:r>
              <a:rPr lang="uk-UA" dirty="0"/>
              <a:t>): </a:t>
            </a:r>
            <a:r>
              <a:rPr lang="uk-UA" i="1" dirty="0"/>
              <a:t>більш рішучий, найбільш доцільний, менш оптимальний, найменш продуктивний.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973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004" y="750627"/>
            <a:ext cx="10617958" cy="502237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sz="2400" dirty="0"/>
              <a:t>Уникають вживання присвійних прикметників, замінюючи їх іменниками або відповідними прикметниковими формами. Якщо потрібне точне означення, іменник-прізвище (посада, звання тощо) ставлять у Р. відмінку: </a:t>
            </a:r>
            <a:r>
              <a:rPr lang="uk-UA" sz="2400" i="1" dirty="0"/>
              <a:t>студентові досягнення – досягнення студента або студентські досягнення, Петренкові пропозиції – пропозиції Петренка</a:t>
            </a:r>
            <a:r>
              <a:rPr lang="uk-UA" sz="2400" dirty="0"/>
              <a:t>.</a:t>
            </a:r>
            <a:endParaRPr lang="ru-RU" sz="2400" dirty="0"/>
          </a:p>
          <a:p>
            <a:r>
              <a:rPr lang="uk-UA" sz="2400" dirty="0"/>
              <a:t>Але усталеним є вживання присвійних прикметників у термінологічних словосполученнях (</a:t>
            </a:r>
            <a:r>
              <a:rPr lang="uk-UA" sz="2400" i="1" dirty="0"/>
              <a:t>адамове яблуко, базедова хвороба, бертолетова сіль, кесарів розтин, рентгенівський апарат</a:t>
            </a:r>
            <a:r>
              <a:rPr lang="uk-UA" sz="2400" dirty="0"/>
              <a:t>), у крилатих висловах (</a:t>
            </a:r>
            <a:r>
              <a:rPr lang="uk-UA" sz="2400" i="1" dirty="0"/>
              <a:t>сізіфова праця, дамоклів меч</a:t>
            </a:r>
            <a:r>
              <a:rPr lang="uk-UA" sz="2400" dirty="0"/>
              <a:t>).</a:t>
            </a:r>
            <a:endParaRPr lang="ru-RU" sz="2400" dirty="0"/>
          </a:p>
          <a:p>
            <a:pPr lvl="0"/>
            <a:r>
              <a:rPr lang="uk-UA" sz="2400" dirty="0"/>
              <a:t>Уникають уживання прикметників, що походять від географічних назв, із додатковим  іменником-поясненням: </a:t>
            </a:r>
            <a:r>
              <a:rPr lang="uk-UA" sz="2400" i="1" dirty="0"/>
              <a:t>білоцерківський житель – житель м. Біла Церква, брестська адреса – адреса в м. Брест</a:t>
            </a:r>
            <a:r>
              <a:rPr lang="uk-UA" sz="2400" dirty="0"/>
              <a:t>.</a:t>
            </a:r>
            <a:endParaRPr lang="ru-RU" sz="2400" dirty="0"/>
          </a:p>
          <a:p>
            <a:pPr lvl="0"/>
            <a:r>
              <a:rPr lang="uk-UA" sz="2400" dirty="0"/>
              <a:t>Прикметник узгоджується з іменником на означення певних професій, посад та звань жінок лише в чоловічому роді: </a:t>
            </a:r>
            <a:r>
              <a:rPr lang="uk-UA" sz="2400" i="1" dirty="0"/>
              <a:t>старший викладач, новий професор, досвідчений кардіолог, молодший лаборант</a:t>
            </a:r>
            <a:r>
              <a:rPr lang="uk-UA" sz="2400" dirty="0"/>
              <a:t>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401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797" y="452718"/>
            <a:ext cx="9423037" cy="857467"/>
          </a:xfrm>
        </p:spPr>
        <p:txBody>
          <a:bodyPr/>
          <a:lstStyle/>
          <a:p>
            <a:pPr algn="ctr"/>
            <a:r>
              <a:rPr lang="uk-UA" b="1" dirty="0"/>
              <a:t>Відмінювання імен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492006"/>
              </p:ext>
            </p:extLst>
          </p:nvPr>
        </p:nvGraphicFramePr>
        <p:xfrm>
          <a:off x="504966" y="1746912"/>
          <a:ext cx="11054687" cy="47531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0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5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874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 відміна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8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Тверда група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М'яка група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45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Олекса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Олекси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Олексі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Олексу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Олексою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spc="-7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(на) Олексі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Олексо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Ївга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Ївги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Ївзі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Ївгу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Ївгою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Ївзі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Ївго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Ілля Ієремія  Надія   Орися  Наталя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Іллі  Ієремії   Надії   Орисі   Наталі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Іллі  Ієремії   Надії   Орисі   Наталі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Іллю Ієремію Надію  Орисю Наталю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Іллею Ієремією   Надією  Орисею Наталею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...Іллі ...Ієремії   ...Надії   ...Орисі  ...Наталі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Ілле   Ієреміє   Надіє   Орисе  Наталю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92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88" y="452718"/>
            <a:ext cx="9368446" cy="775581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74142"/>
              </p:ext>
            </p:extLst>
          </p:nvPr>
        </p:nvGraphicFramePr>
        <p:xfrm>
          <a:off x="900752" y="1514900"/>
          <a:ext cx="10331356" cy="48722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7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5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5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5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4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5968">
                <a:tc>
                  <a:txBody>
                    <a:bodyPr/>
                    <a:lstStyle/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gridSpan="2">
                  <a:txBody>
                    <a:bodyPr/>
                    <a:lstStyle/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Тверда група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М'яка група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Мішана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9474">
                <a:tc rowSpan="3">
                  <a:txBody>
                    <a:bodyPr/>
                    <a:lstStyle/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Дмитро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Дмитра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Дмитрові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Дмитру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Дмитра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Дмитром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Олег     Лев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Олега   Лева, Льва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Олегові  Левові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Олегу   Львові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Олега   Лева, Льва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Олегом Левом, Львом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rowSpan="3">
                  <a:txBody>
                    <a:bodyPr/>
                    <a:lstStyle/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Андрій Ігор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Андрія Ігоря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Андрієві Ігореві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Андрію Ігорю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Андрія Ігоря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Андрієм Ігорем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8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Андрієві Ігореві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8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Андрію   </a:t>
                      </a:r>
                      <a:r>
                        <a:rPr lang="uk-UA" sz="2000" spc="-8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Ігоре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rowSpan="3">
                  <a:txBody>
                    <a:bodyPr/>
                    <a:lstStyle/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Лукаш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Лукаша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Лукашеві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Лукашу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Лукаша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Лукашем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1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Лукашеві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Лукаше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Лукашу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8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(на) Дмитрові Олегові   Левові, Львові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9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3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Дмитре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Олеже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Леве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Олегу   Льве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645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922" y="452718"/>
            <a:ext cx="9272912" cy="884763"/>
          </a:xfrm>
        </p:spPr>
        <p:txBody>
          <a:bodyPr/>
          <a:lstStyle/>
          <a:p>
            <a:pPr algn="ctr"/>
            <a:r>
              <a:rPr lang="en-US" b="1" dirty="0"/>
              <a:t>III </a:t>
            </a:r>
            <a:r>
              <a:rPr lang="uk-UA" b="1" dirty="0"/>
              <a:t>відміна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31061"/>
              </p:ext>
            </p:extLst>
          </p:nvPr>
        </p:nvGraphicFramePr>
        <p:xfrm>
          <a:off x="655092" y="1542197"/>
          <a:ext cx="10290410" cy="4708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5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6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7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084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spc="-16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Любов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Любові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Любові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Любов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Любов'ю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(при) Любові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Любове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Нінель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Нінелі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Нінелі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Нінель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Нінеллю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...Нінелі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Нінеле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355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149" y="452718"/>
            <a:ext cx="9436685" cy="1225957"/>
          </a:xfrm>
        </p:spPr>
        <p:txBody>
          <a:bodyPr/>
          <a:lstStyle/>
          <a:p>
            <a:pPr algn="ctr"/>
            <a:r>
              <a:rPr lang="uk-UA" b="1" dirty="0"/>
              <a:t>Особливості творення та відмінювання форм по батькові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615" y="2052918"/>
            <a:ext cx="10768083" cy="4648133"/>
          </a:xfrm>
        </p:spPr>
        <p:txBody>
          <a:bodyPr>
            <a:normAutofit/>
          </a:bodyPr>
          <a:lstStyle/>
          <a:p>
            <a:r>
              <a:rPr lang="uk-UA" dirty="0"/>
              <a:t>При творенні чоловічих імен по батькові вживається суфікс </a:t>
            </a:r>
            <a:r>
              <a:rPr lang="uk-UA" b="1" dirty="0"/>
              <a:t>-</a:t>
            </a:r>
            <a:r>
              <a:rPr lang="uk-UA" b="1" dirty="0" err="1"/>
              <a:t>ович</a:t>
            </a:r>
            <a:r>
              <a:rPr lang="uk-UA" b="1" dirty="0"/>
              <a:t>, </a:t>
            </a:r>
            <a:r>
              <a:rPr lang="uk-UA" dirty="0"/>
              <a:t>який додається до основи слова: </a:t>
            </a:r>
            <a:r>
              <a:rPr lang="uk-UA" i="1" dirty="0"/>
              <a:t>Васильович, Євгенович, Ігорович, Юрійович, Анатолійович, Гордійович. </a:t>
            </a:r>
            <a:r>
              <a:rPr lang="uk-UA" dirty="0"/>
              <a:t>Від імен </a:t>
            </a:r>
            <a:r>
              <a:rPr lang="uk-UA" i="1" dirty="0"/>
              <a:t>Лука, Ілля, Лев – Лукич, Ілліч, Львович. </a:t>
            </a:r>
            <a:r>
              <a:rPr lang="uk-UA" dirty="0"/>
              <a:t>Деякі імена по батькові мають рівнозначні паралельні фор­ми: </a:t>
            </a:r>
            <a:r>
              <a:rPr lang="uk-UA" i="1" dirty="0"/>
              <a:t>Савич </a:t>
            </a:r>
            <a:r>
              <a:rPr lang="uk-UA" dirty="0"/>
              <a:t>і </a:t>
            </a:r>
            <a:r>
              <a:rPr lang="uk-UA" i="1" dirty="0"/>
              <a:t>Савович, Хомич </a:t>
            </a:r>
            <a:r>
              <a:rPr lang="uk-UA" dirty="0"/>
              <a:t>і </a:t>
            </a:r>
            <a:r>
              <a:rPr lang="uk-UA" i="1" dirty="0"/>
              <a:t>Хомович, Кузьмич </a:t>
            </a:r>
            <a:r>
              <a:rPr lang="uk-UA" dirty="0"/>
              <a:t>і </a:t>
            </a:r>
            <a:r>
              <a:rPr lang="uk-UA" i="1" dirty="0"/>
              <a:t>Кузьмович, Лукич </a:t>
            </a:r>
            <a:r>
              <a:rPr lang="uk-UA" dirty="0"/>
              <a:t>і </a:t>
            </a:r>
            <a:r>
              <a:rPr lang="uk-UA" i="1" dirty="0" err="1"/>
              <a:t>Лукович</a:t>
            </a:r>
            <a:r>
              <a:rPr lang="uk-UA" i="1" dirty="0"/>
              <a:t>.</a:t>
            </a:r>
            <a:endParaRPr lang="ru-RU" dirty="0"/>
          </a:p>
          <a:p>
            <a:r>
              <a:rPr lang="uk-UA" b="1" dirty="0"/>
              <a:t>Увага! </a:t>
            </a:r>
            <a:r>
              <a:rPr lang="uk-UA" dirty="0"/>
              <a:t>Імена по батькові від імен </a:t>
            </a:r>
            <a:r>
              <a:rPr lang="uk-UA" i="1" dirty="0"/>
              <a:t>Микола </a:t>
            </a:r>
            <a:r>
              <a:rPr lang="uk-UA" dirty="0"/>
              <a:t>та </a:t>
            </a:r>
            <a:r>
              <a:rPr lang="uk-UA" i="1" dirty="0"/>
              <a:t>Григорій </a:t>
            </a:r>
            <a:r>
              <a:rPr lang="uk-UA" dirty="0"/>
              <a:t>мають такі форми: </a:t>
            </a:r>
            <a:r>
              <a:rPr lang="uk-UA" i="1" dirty="0"/>
              <a:t>Миколайович, Миколаївна; Григорович, Григорівна; </a:t>
            </a:r>
            <a:r>
              <a:rPr lang="uk-UA" dirty="0"/>
              <a:t>іноді вживаються форми з розмовним відтінком: </a:t>
            </a:r>
            <a:r>
              <a:rPr lang="uk-UA" i="1" dirty="0"/>
              <a:t>Миколович, Миколівна; </a:t>
            </a:r>
            <a:r>
              <a:rPr lang="uk-UA" i="1" dirty="0" err="1"/>
              <a:t>Григорійович</a:t>
            </a:r>
            <a:r>
              <a:rPr lang="uk-UA" i="1" dirty="0"/>
              <a:t>, </a:t>
            </a:r>
            <a:r>
              <a:rPr lang="uk-UA" i="1" dirty="0" err="1"/>
              <a:t>Григбріївна</a:t>
            </a:r>
            <a:r>
              <a:rPr lang="uk-UA" i="1" dirty="0"/>
              <a:t>.</a:t>
            </a:r>
            <a:endParaRPr lang="ru-RU" dirty="0"/>
          </a:p>
          <a:p>
            <a:r>
              <a:rPr lang="uk-UA" dirty="0"/>
              <a:t>При творенні жіночих імен по батькові вживається суфікс </a:t>
            </a:r>
            <a:r>
              <a:rPr lang="uk-UA" b="1" dirty="0"/>
              <a:t>-</a:t>
            </a:r>
            <a:r>
              <a:rPr lang="uk-UA" b="1" dirty="0" err="1"/>
              <a:t>івн</a:t>
            </a:r>
            <a:r>
              <a:rPr lang="uk-UA" b="1" dirty="0"/>
              <a:t>(а)</a:t>
            </a:r>
            <a:r>
              <a:rPr lang="uk-UA" dirty="0"/>
              <a:t>, який додається до основи слова, від імен на -й – </a:t>
            </a:r>
            <a:r>
              <a:rPr lang="uk-UA" b="1" dirty="0"/>
              <a:t>-</a:t>
            </a:r>
            <a:r>
              <a:rPr lang="uk-UA" b="1" dirty="0" err="1"/>
              <a:t>ївн</a:t>
            </a:r>
            <a:r>
              <a:rPr lang="uk-UA" b="1" dirty="0"/>
              <a:t>(а)</a:t>
            </a:r>
            <a:r>
              <a:rPr lang="uk-UA" dirty="0"/>
              <a:t>: </a:t>
            </a:r>
            <a:r>
              <a:rPr lang="uk-UA" i="1" dirty="0"/>
              <a:t>Василівна, Савівна, Іллівна, Кузьмівна, Хомівна, Луківна, Юріївна, Сергіївна.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362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025" y="452718"/>
            <a:ext cx="9586810" cy="1485264"/>
          </a:xfrm>
        </p:spPr>
        <p:txBody>
          <a:bodyPr/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використання займенників у професійному мовленні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841807"/>
              </p:ext>
            </p:extLst>
          </p:nvPr>
        </p:nvGraphicFramePr>
        <p:xfrm>
          <a:off x="805217" y="2251880"/>
          <a:ext cx="10003810" cy="32072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001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1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1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spc="-8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неправильно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spc="-8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54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Значна кількість учених взяла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активну участь у секційних засіданнях. Їх виявилося багато.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секційних засіданнях взяла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участь значна кількість учених.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159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870211"/>
              </p:ext>
            </p:extLst>
          </p:nvPr>
        </p:nvGraphicFramePr>
        <p:xfrm>
          <a:off x="968991" y="1937981"/>
          <a:ext cx="10508776" cy="39851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54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4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6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3200" spc="-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неправильно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3200" spc="-8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88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32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Лаборант Горобець В. О.</a:t>
                      </a:r>
                      <a:r>
                        <a:rPr lang="uk-UA" sz="32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внесла пропозицію. Головуючий</a:t>
                      </a:r>
                      <a:r>
                        <a:rPr lang="uk-UA" sz="32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нею не погодився.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32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Головуючий (голова зборів) відхилив пропозицію лаборанта Горобець В. О.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690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684" y="452718"/>
            <a:ext cx="9341150" cy="47533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564104"/>
              </p:ext>
            </p:extLst>
          </p:nvPr>
        </p:nvGraphicFramePr>
        <p:xfrm>
          <a:off x="600500" y="4269864"/>
          <a:ext cx="10208526" cy="21172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04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5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неправильно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правильно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15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55">
                          <a:effectLst/>
                        </a:rPr>
                        <a:t>Моїм отриманим завданням було...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40" dirty="0">
                          <a:effectLst/>
                        </a:rPr>
                        <a:t>Я отримав завдання...</a:t>
                      </a:r>
                      <a:r>
                        <a:rPr lang="uk-UA" sz="2000" spc="-5" dirty="0">
                          <a:effectLst/>
                        </a:rPr>
                        <a:t> 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5" dirty="0">
                          <a:effectLst/>
                        </a:rPr>
                        <a:t>Завдання, яке я отримав...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332125"/>
              </p:ext>
            </p:extLst>
          </p:nvPr>
        </p:nvGraphicFramePr>
        <p:xfrm>
          <a:off x="614148" y="1514901"/>
          <a:ext cx="10140288" cy="26613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076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3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spc="-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неправильно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spc="-8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9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Він своїми руками відре</a:t>
                      </a: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монтував свою бормашину.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Головний лікар попросив присутніх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прокоментувати свої</a:t>
                      </a:r>
                      <a:r>
                        <a:rPr lang="uk-UA" sz="20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пропозиції.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Він власноруч відремонтував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особисту бормашину.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Головний лікар запропонував</a:t>
                      </a:r>
                      <a:r>
                        <a:rPr lang="uk-UA" sz="200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присутнім прокоментувати</a:t>
                      </a: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їхні пропозиції.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95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" y="1424600"/>
            <a:ext cx="10378440" cy="422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172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використання числівників у професійному мовленні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961193"/>
              </p:ext>
            </p:extLst>
          </p:nvPr>
        </p:nvGraphicFramePr>
        <p:xfrm>
          <a:off x="996286" y="2212536"/>
          <a:ext cx="9962866" cy="40790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81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1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spc="-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неправильно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spc="-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11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півлітра, половина літра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півсотні, половина сотні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десяток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сотня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півтораста мільйонів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півтораста </a:t>
                      </a:r>
                      <a:r>
                        <a:rPr lang="uk-UA" sz="2000" spc="-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чверть літра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чверть години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 мл, п'ятсот грамів; 0,5 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 п’ятдесят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два, дві, двоє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десять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1 500 000, один мільйон п'ятсот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тисяч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т, сто п'ятдесят </a:t>
                      </a:r>
                      <a:r>
                        <a:rPr lang="uk-UA" sz="2000" spc="-2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0,25л, нуль цілих і двадцять п'ять сотих літра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хв., п'ятнадцять хвилин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041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275" y="452718"/>
            <a:ext cx="9286559" cy="93935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99444"/>
              </p:ext>
            </p:extLst>
          </p:nvPr>
        </p:nvGraphicFramePr>
        <p:xfrm>
          <a:off x="764276" y="1596789"/>
          <a:ext cx="10795378" cy="26340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04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1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9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spc="-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неправильно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spc="-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7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 проект </a:t>
                      </a:r>
                      <a:r>
                        <a:rPr lang="uk-UA" sz="2000" spc="-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розглянули </a:t>
                      </a:r>
                      <a:r>
                        <a:rPr lang="uk-UA" sz="2000" spc="-2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20.12.2019,</a:t>
                      </a:r>
                      <a:r>
                        <a:rPr lang="uk-UA" sz="2000" spc="-2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spc="-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</a:t>
                      </a: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другий –</a:t>
                      </a:r>
                      <a:r>
                        <a:rPr lang="uk-UA" sz="2000" spc="-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20.01.2020.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Перший проект </a:t>
                      </a:r>
                      <a:r>
                        <a:rPr lang="uk-UA" sz="2000" spc="-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затвердили</a:t>
                      </a:r>
                      <a:r>
                        <a:rPr lang="uk-UA" sz="2000" spc="-4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05.12.2019,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інший –</a:t>
                      </a:r>
                      <a:r>
                        <a:rPr lang="uk-UA" sz="2000" spc="-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30.01.2020.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Першим оком бачу гірше,</a:t>
                      </a:r>
                      <a:r>
                        <a:rPr lang="uk-UA" sz="20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ніж іншим.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 одного боку річки</a:t>
                      </a: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іншого всього 15 метрів.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 проект розглянули </a:t>
                      </a:r>
                      <a:r>
                        <a:rPr lang="uk-UA" sz="2000" spc="-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20.12.2019,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інший –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20.01.2020</a:t>
                      </a:r>
                      <a:r>
                        <a:rPr lang="uk-UA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(якщо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їх більше двох).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Перший проект </a:t>
                      </a:r>
                      <a:r>
                        <a:rPr lang="uk-UA" sz="2000" spc="-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затвердили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05.12.12.</a:t>
                      </a:r>
                      <a:r>
                        <a:rPr lang="uk-UA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другий -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30.01.2020</a:t>
                      </a:r>
                      <a:r>
                        <a:rPr lang="uk-UA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spc="-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(якщо </a:t>
                      </a: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їх лише два).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Одним оком бачу гірше,</a:t>
                      </a: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ніж другим.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 одного боку річки до другого</a:t>
                      </a: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всього 15 м.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439047"/>
              </p:ext>
            </p:extLst>
          </p:nvPr>
        </p:nvGraphicFramePr>
        <p:xfrm>
          <a:off x="764273" y="4244454"/>
          <a:ext cx="10836324" cy="202441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04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2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6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spc="-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неправильно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spc="-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96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Зустріч відбудеться пів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сьому (до сьомої) вечора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чверть до 10 ранку</a:t>
                      </a: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всі розійшлися.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Збори завершилися</a:t>
                      </a:r>
                      <a:r>
                        <a:rPr lang="uk-UA" sz="20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13 дня.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Початок засідання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4 години.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Зустріч відбудеться о 18.30 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 18 год. ЗО хв.).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9.45 (о 9 год. 45 хв.) усі</a:t>
                      </a: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розійшлися.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Збори завершились о 13.00 (о 13 год.).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Початок засідання о 16.00 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 16 год.).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780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використання дієслівних форм у професійному мовленні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238366"/>
              </p:ext>
            </p:extLst>
          </p:nvPr>
        </p:nvGraphicFramePr>
        <p:xfrm>
          <a:off x="532262" y="1853248"/>
          <a:ext cx="10740788" cy="17770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неправильно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27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Виконавець повідомив би Вас завчасно, коли б…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 змогли б виконати замовлення, якби…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Завчасне повідомлення виконавця було можливе лише за умов…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 зможуть виконати замовлення, якщо…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520236"/>
              </p:ext>
            </p:extLst>
          </p:nvPr>
        </p:nvGraphicFramePr>
        <p:xfrm>
          <a:off x="646110" y="3739488"/>
          <a:ext cx="10872600" cy="27977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95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7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spc="-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неправильно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spc="-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1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виступать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говорить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запроваджувать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здійснювать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наполягать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виступати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говорити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запроваджувати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здійснювати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наполягати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678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093" y="452718"/>
            <a:ext cx="9395741" cy="529921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150436"/>
              </p:ext>
            </p:extLst>
          </p:nvPr>
        </p:nvGraphicFramePr>
        <p:xfrm>
          <a:off x="655091" y="1119117"/>
          <a:ext cx="10836324" cy="29260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18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8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4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spc="-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неправильно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spc="-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51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Головна увага ним приділяється..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Рішення було достроково виконане нашою групою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Випробування проводяться</a:t>
                      </a:r>
                      <a:r>
                        <a:rPr lang="uk-UA" sz="2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запланованому режимі.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Головну увагу він приділив...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Наша група достроково виконала рішення.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Випробування проводять у запланованому режимі </a:t>
                      </a:r>
                      <a:r>
                        <a:rPr lang="uk-UA" sz="240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(або Випробування проведено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запланованому режимі).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530099"/>
              </p:ext>
            </p:extLst>
          </p:nvPr>
        </p:nvGraphicFramePr>
        <p:xfrm>
          <a:off x="655091" y="4094328"/>
          <a:ext cx="10890914" cy="26244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45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5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9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spc="-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неправильно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spc="-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95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давайте проголосуємо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давайте побажаємо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давайте почнемо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давайте привітаємо</a:t>
                      </a:r>
                      <a:r>
                        <a:rPr lang="uk-UA" sz="24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нашу героїню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проголосуймо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побажаймо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 пропозиція почати</a:t>
                      </a:r>
                      <a:r>
                        <a:rPr lang="uk-UA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або: пропоную почати</a:t>
                      </a:r>
                      <a:r>
                        <a:rPr lang="uk-UA" sz="24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прошу привітати нашу героїню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або: вітання нашій героїні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64656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501" y="452718"/>
            <a:ext cx="9450334" cy="884763"/>
          </a:xfrm>
        </p:spPr>
        <p:txBody>
          <a:bodyPr/>
          <a:lstStyle/>
          <a:p>
            <a:pPr algn="ctr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вживання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прийменника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672" y="1337482"/>
            <a:ext cx="11136573" cy="5295330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Прийменник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українській мові поєднуєть­ся лише: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	у складних прислівниках з іншими частинами мови: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іменниками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можливості, по суті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под.);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прикметниками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(по-господарськи, по-домашньому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под.);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 займенниками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(по-нашому, по-своєму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под.);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числівниками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троє, один по одному, по-друге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под.);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5404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710" y="765640"/>
            <a:ext cx="10795380" cy="5090614"/>
          </a:xfrm>
        </p:spPr>
        <p:txBody>
          <a:bodyPr>
            <a:normAutofit fontScale="92500"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	з іменниками у М. відмінку і вживається: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зі значенням мети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(вирушили по матеріали, послали по інструктора);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зі значенням місця чи напрямку, де відбувається дія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(пля­ма розповзлася по стелі, трансляція по телебаченню);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зі значенням певних стосунків, взаємин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(товариш по парті, дядько по батькові);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зі значенням місця поширення дії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(розпорядження по об'єднанню, чеканник по міді);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зі значенням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розподільності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(усі делегати отримали по подарунку, жінкам подарували по букету пролісків);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деяких словосполученнях (без зміни значення) пара­лельно з іншими прийменниками або без них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завершенні навчання – після завершення..,, стріляти по мішені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...у мішень, простувати по слідах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...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слідами, пересуватися по пустелі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...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пустелею);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6238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5218" y="1310186"/>
            <a:ext cx="10795379" cy="4938214"/>
          </a:xfrm>
        </p:spPr>
        <p:txBody>
          <a:bodyPr/>
          <a:lstStyle/>
          <a:p>
            <a:r>
              <a:rPr lang="uk-UA" sz="2400" dirty="0"/>
              <a:t>в)	з іменниками у 3. відмінку при вказуванні на предмет, місце, простір, що є межею поширення певної дії або ознаки </a:t>
            </a:r>
            <a:r>
              <a:rPr lang="uk-UA" sz="2400" i="1" dirty="0"/>
              <a:t>(вантажівка загрузла по фари  </a:t>
            </a:r>
            <a:r>
              <a:rPr lang="uk-UA" sz="2400" dirty="0"/>
              <a:t>і  ... </a:t>
            </a:r>
            <a:r>
              <a:rPr lang="uk-UA" sz="2400" i="1" dirty="0"/>
              <a:t>до фар, резервуари були повні по краї  </a:t>
            </a:r>
            <a:r>
              <a:rPr lang="uk-UA" sz="2400" dirty="0"/>
              <a:t>і</a:t>
            </a:r>
            <a:r>
              <a:rPr lang="uk-UA" sz="2400" i="1" dirty="0"/>
              <a:t> </a:t>
            </a:r>
            <a:r>
              <a:rPr lang="uk-UA" sz="2400" dirty="0"/>
              <a:t>... </a:t>
            </a:r>
            <a:r>
              <a:rPr lang="uk-UA" sz="2400" i="1" dirty="0"/>
              <a:t>до країв);</a:t>
            </a:r>
            <a:endParaRPr lang="ru-RU" sz="2400" dirty="0"/>
          </a:p>
          <a:p>
            <a:r>
              <a:rPr lang="uk-UA" sz="2400" dirty="0"/>
              <a:t>г)	з прикметниками </a:t>
            </a:r>
            <a:r>
              <a:rPr lang="uk-UA" sz="2400" i="1" dirty="0"/>
              <a:t>(по зеленій поверхні, по дрібному насінню </a:t>
            </a:r>
            <a:r>
              <a:rPr lang="uk-UA" sz="2400" dirty="0"/>
              <a:t>та под.);</a:t>
            </a:r>
            <a:endParaRPr lang="ru-RU" sz="2400" dirty="0"/>
          </a:p>
          <a:p>
            <a:r>
              <a:rPr lang="uk-UA" sz="2400" dirty="0"/>
              <a:t>ґ) з числівниками </a:t>
            </a:r>
            <a:r>
              <a:rPr lang="uk-UA" sz="2400" i="1" dirty="0"/>
              <a:t>(по першим відвідувачам, отримали по 10 балів);</a:t>
            </a:r>
            <a:endParaRPr lang="ru-RU" sz="2400" dirty="0"/>
          </a:p>
          <a:p>
            <a:r>
              <a:rPr lang="uk-UA" sz="2400" dirty="0"/>
              <a:t>д) із займенниками </a:t>
            </a:r>
            <a:r>
              <a:rPr lang="uk-UA" sz="2400" i="1" dirty="0"/>
              <a:t>(по їхньому будинку, по цьому місцю </a:t>
            </a:r>
            <a:r>
              <a:rPr lang="uk-UA" sz="2400" dirty="0"/>
              <a:t>та под.).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3792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130" y="452718"/>
            <a:ext cx="9404723" cy="680046"/>
          </a:xfrm>
        </p:spPr>
        <p:txBody>
          <a:bodyPr/>
          <a:lstStyle/>
          <a:p>
            <a:r>
              <a:rPr lang="uk-UA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інших випадках треба використовувати прийменники на, за, з, із, до, для, від, під, у (в), як, через, щодо та ін. </a:t>
            </a:r>
            <a:r>
              <a:rPr lang="ru-RU"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130" y="1282890"/>
            <a:ext cx="11023706" cy="4965509"/>
          </a:xfrm>
        </p:spPr>
        <p:txBody>
          <a:bodyPr>
            <a:normAutofit/>
          </a:bodyPr>
          <a:lstStyle/>
          <a:p>
            <a:r>
              <a:rPr lang="uk-UA" i="1" dirty="0" smtClean="0"/>
              <a:t>по </a:t>
            </a:r>
            <a:r>
              <a:rPr lang="uk-UA" i="1" dirty="0" err="1"/>
              <a:t>предложению</a:t>
            </a:r>
            <a:r>
              <a:rPr lang="uk-UA" i="1" dirty="0"/>
              <a:t> делегата </a:t>
            </a:r>
            <a:r>
              <a:rPr lang="uk-UA" i="1" dirty="0" smtClean="0"/>
              <a:t>		</a:t>
            </a:r>
            <a:r>
              <a:rPr lang="uk-UA" i="1" dirty="0"/>
              <a:t>	на пропозицію делегата</a:t>
            </a:r>
            <a:endParaRPr lang="ru-RU" dirty="0"/>
          </a:p>
          <a:p>
            <a:r>
              <a:rPr lang="uk-UA" i="1" dirty="0"/>
              <a:t>по </a:t>
            </a:r>
            <a:r>
              <a:rPr lang="uk-UA" i="1" dirty="0" err="1"/>
              <a:t>Вашему</a:t>
            </a:r>
            <a:r>
              <a:rPr lang="uk-UA" i="1" dirty="0"/>
              <a:t> </a:t>
            </a:r>
            <a:r>
              <a:rPr lang="uk-UA" i="1" dirty="0" err="1"/>
              <a:t>желанию</a:t>
            </a:r>
            <a:r>
              <a:rPr lang="uk-UA" i="1" dirty="0"/>
              <a:t>	</a:t>
            </a:r>
            <a:r>
              <a:rPr lang="uk-UA" i="1" dirty="0" smtClean="0"/>
              <a:t>				на </a:t>
            </a:r>
            <a:r>
              <a:rPr lang="uk-UA" i="1" dirty="0"/>
              <a:t>Ваше бажання</a:t>
            </a:r>
            <a:endParaRPr lang="ru-RU" dirty="0"/>
          </a:p>
          <a:p>
            <a:r>
              <a:rPr lang="uk-UA" i="1" dirty="0" err="1"/>
              <a:t>называть</a:t>
            </a:r>
            <a:r>
              <a:rPr lang="uk-UA" i="1" dirty="0"/>
              <a:t> по </a:t>
            </a:r>
            <a:r>
              <a:rPr lang="uk-UA" i="1" dirty="0" err="1"/>
              <a:t>имени</a:t>
            </a:r>
            <a:r>
              <a:rPr lang="uk-UA" i="1" dirty="0"/>
              <a:t> </a:t>
            </a:r>
            <a:r>
              <a:rPr lang="uk-UA" i="1" dirty="0" smtClean="0"/>
              <a:t>					</a:t>
            </a:r>
            <a:r>
              <a:rPr lang="uk-UA" i="1" dirty="0"/>
              <a:t>	називати на ім'я</a:t>
            </a:r>
            <a:endParaRPr lang="ru-RU" dirty="0"/>
          </a:p>
          <a:p>
            <a:r>
              <a:rPr lang="uk-UA" i="1" dirty="0" err="1"/>
              <a:t>проживать</a:t>
            </a:r>
            <a:r>
              <a:rPr lang="uk-UA" i="1" dirty="0"/>
              <a:t> по улице... 	</a:t>
            </a:r>
            <a:r>
              <a:rPr lang="uk-UA" i="1" dirty="0" smtClean="0"/>
              <a:t>				мешкати </a:t>
            </a:r>
            <a:r>
              <a:rPr lang="uk-UA" i="1" dirty="0"/>
              <a:t>на вулиці...</a:t>
            </a:r>
            <a:endParaRPr lang="ru-RU" dirty="0"/>
          </a:p>
          <a:p>
            <a:r>
              <a:rPr lang="uk-UA" i="1" dirty="0"/>
              <a:t>концерт по </a:t>
            </a:r>
            <a:r>
              <a:rPr lang="uk-UA" i="1" dirty="0" smtClean="0"/>
              <a:t>заявкам				</a:t>
            </a:r>
            <a:r>
              <a:rPr lang="uk-UA" i="1" dirty="0"/>
              <a:t>	концерт на замовлення</a:t>
            </a:r>
            <a:endParaRPr lang="ru-RU" dirty="0"/>
          </a:p>
          <a:p>
            <a:r>
              <a:rPr lang="uk-UA" i="1" dirty="0"/>
              <a:t>по </a:t>
            </a:r>
            <a:r>
              <a:rPr lang="uk-UA" i="1" dirty="0" err="1" smtClean="0"/>
              <a:t>требованию</a:t>
            </a:r>
            <a:r>
              <a:rPr lang="uk-UA" i="1" dirty="0" smtClean="0"/>
              <a:t>						</a:t>
            </a:r>
            <a:r>
              <a:rPr lang="uk-UA" i="1" dirty="0"/>
              <a:t>	на вимогу</a:t>
            </a:r>
            <a:endParaRPr lang="ru-RU" dirty="0"/>
          </a:p>
          <a:p>
            <a:r>
              <a:rPr lang="uk-UA" i="1" dirty="0" err="1"/>
              <a:t>замечания</a:t>
            </a:r>
            <a:r>
              <a:rPr lang="uk-UA" i="1" dirty="0"/>
              <a:t> по </a:t>
            </a:r>
            <a:r>
              <a:rPr lang="uk-UA" i="1" dirty="0" err="1" smtClean="0"/>
              <a:t>теме</a:t>
            </a:r>
            <a:r>
              <a:rPr lang="uk-UA" i="1" dirty="0" smtClean="0"/>
              <a:t>					</a:t>
            </a:r>
            <a:r>
              <a:rPr lang="uk-UA" i="1" dirty="0"/>
              <a:t>	зауваження на тему</a:t>
            </a:r>
            <a:endParaRPr lang="ru-RU" dirty="0"/>
          </a:p>
          <a:p>
            <a:r>
              <a:rPr lang="uk-UA" i="1" dirty="0"/>
              <a:t>по </a:t>
            </a:r>
            <a:r>
              <a:rPr lang="uk-UA" i="1" dirty="0" err="1"/>
              <a:t>местам</a:t>
            </a:r>
            <a:r>
              <a:rPr lang="uk-UA" i="1" dirty="0"/>
              <a:t> (сели)	</a:t>
            </a:r>
            <a:r>
              <a:rPr lang="uk-UA" i="1" dirty="0" smtClean="0"/>
              <a:t>					на </a:t>
            </a:r>
            <a:r>
              <a:rPr lang="uk-UA" i="1" dirty="0"/>
              <a:t>місця (сіли)</a:t>
            </a:r>
            <a:endParaRPr lang="ru-RU" dirty="0"/>
          </a:p>
          <a:p>
            <a:r>
              <a:rPr lang="uk-UA" i="1" dirty="0"/>
              <a:t>по </a:t>
            </a:r>
            <a:r>
              <a:rPr lang="uk-UA" i="1" dirty="0" err="1"/>
              <a:t>обоим</a:t>
            </a:r>
            <a:r>
              <a:rPr lang="uk-UA" i="1" dirty="0"/>
              <a:t> </a:t>
            </a:r>
            <a:r>
              <a:rPr lang="uk-UA" i="1" dirty="0" smtClean="0"/>
              <a:t>берегам					</a:t>
            </a:r>
            <a:r>
              <a:rPr lang="uk-UA" i="1" dirty="0"/>
              <a:t>	на обох берегах</a:t>
            </a:r>
            <a:endParaRPr lang="ru-RU" dirty="0"/>
          </a:p>
          <a:p>
            <a:r>
              <a:rPr lang="uk-UA" i="1" dirty="0"/>
              <a:t>по </a:t>
            </a:r>
            <a:r>
              <a:rPr lang="uk-UA" i="1" dirty="0" err="1"/>
              <a:t>первому</a:t>
            </a:r>
            <a:r>
              <a:rPr lang="uk-UA" i="1" dirty="0"/>
              <a:t> </a:t>
            </a:r>
            <a:r>
              <a:rPr lang="uk-UA" i="1" dirty="0" err="1"/>
              <a:t>зову</a:t>
            </a:r>
            <a:r>
              <a:rPr lang="uk-UA" i="1" dirty="0"/>
              <a:t> 	</a:t>
            </a:r>
            <a:r>
              <a:rPr lang="uk-UA" i="1" dirty="0" smtClean="0"/>
              <a:t>					на </a:t>
            </a:r>
            <a:r>
              <a:rPr lang="uk-UA" i="1" dirty="0"/>
              <a:t>перший заклик</a:t>
            </a:r>
            <a:endParaRPr lang="ru-RU" dirty="0"/>
          </a:p>
          <a:p>
            <a:r>
              <a:rPr lang="uk-UA" i="1" dirty="0" err="1"/>
              <a:t>обратиться</a:t>
            </a:r>
            <a:r>
              <a:rPr lang="uk-UA" i="1" dirty="0"/>
              <a:t> по адресу	</a:t>
            </a:r>
            <a:r>
              <a:rPr lang="uk-UA" i="1" dirty="0" smtClean="0"/>
              <a:t>		звернутися </a:t>
            </a:r>
            <a:r>
              <a:rPr lang="uk-UA" i="1" dirty="0"/>
              <a:t>на адресу (за </a:t>
            </a:r>
            <a:r>
              <a:rPr lang="uk-UA" i="1" dirty="0" err="1"/>
              <a:t>адресою</a:t>
            </a:r>
            <a:r>
              <a:rPr lang="uk-UA" i="1" dirty="0"/>
              <a:t>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4807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024" y="452718"/>
            <a:ext cx="11484136" cy="1130422"/>
          </a:xfrm>
        </p:spPr>
        <p:txBody>
          <a:bodyPr/>
          <a:lstStyle/>
          <a:p>
            <a:pPr algn="ctr"/>
            <a:r>
              <a:rPr lang="uk-UA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Російські словосполучення з прийменником в українською мовою передаються за допомогою прийменників на, до, з, за, про, при, як, о</a:t>
            </a:r>
            <a:endParaRPr lang="ru-RU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3458" y="1705970"/>
            <a:ext cx="9176396" cy="4542429"/>
          </a:xfrm>
        </p:spPr>
        <p:txBody>
          <a:bodyPr>
            <a:normAutofit fontScale="92500" lnSpcReduction="20000"/>
          </a:bodyPr>
          <a:lstStyle/>
          <a:p>
            <a:r>
              <a:rPr lang="uk-UA" i="1" dirty="0"/>
              <a:t>в адрес 	</a:t>
            </a:r>
            <a:r>
              <a:rPr lang="uk-UA" i="1" dirty="0" smtClean="0"/>
              <a:t>					на </a:t>
            </a:r>
            <a:r>
              <a:rPr lang="uk-UA" i="1" dirty="0"/>
              <a:t>адресу</a:t>
            </a:r>
            <a:endParaRPr lang="ru-RU" dirty="0"/>
          </a:p>
          <a:p>
            <a:r>
              <a:rPr lang="uk-UA" i="1" dirty="0"/>
              <a:t>в виду (</a:t>
            </a:r>
            <a:r>
              <a:rPr lang="uk-UA" i="1" dirty="0" err="1"/>
              <a:t>иметь</a:t>
            </a:r>
            <a:r>
              <a:rPr lang="uk-UA" i="1" dirty="0"/>
              <a:t>)	</a:t>
            </a:r>
            <a:r>
              <a:rPr lang="uk-UA" i="1" dirty="0" smtClean="0"/>
              <a:t>				на </a:t>
            </a:r>
            <a:r>
              <a:rPr lang="uk-UA" i="1" dirty="0"/>
              <a:t>увазі (мати)</a:t>
            </a:r>
            <a:endParaRPr lang="ru-RU" dirty="0"/>
          </a:p>
          <a:p>
            <a:r>
              <a:rPr lang="uk-UA" i="1" dirty="0"/>
              <a:t>в </a:t>
            </a:r>
            <a:r>
              <a:rPr lang="uk-UA" i="1" dirty="0" err="1"/>
              <a:t>деревню</a:t>
            </a:r>
            <a:r>
              <a:rPr lang="uk-UA" i="1" dirty="0"/>
              <a:t> (</a:t>
            </a:r>
            <a:r>
              <a:rPr lang="uk-UA" i="1" dirty="0" err="1"/>
              <a:t>поехать</a:t>
            </a:r>
            <a:r>
              <a:rPr lang="uk-UA" i="1" dirty="0"/>
              <a:t>)		</a:t>
            </a:r>
            <a:r>
              <a:rPr lang="uk-UA" i="1" dirty="0" smtClean="0"/>
              <a:t>	на </a:t>
            </a:r>
            <a:r>
              <a:rPr lang="uk-UA" i="1" dirty="0"/>
              <a:t>село (поїхати)</a:t>
            </a:r>
            <a:endParaRPr lang="ru-RU" dirty="0"/>
          </a:p>
          <a:p>
            <a:r>
              <a:rPr lang="uk-UA" i="1" dirty="0"/>
              <a:t>в </a:t>
            </a:r>
            <a:r>
              <a:rPr lang="uk-UA" i="1" dirty="0" err="1"/>
              <a:t>должность</a:t>
            </a:r>
            <a:r>
              <a:rPr lang="uk-UA" i="1" dirty="0"/>
              <a:t> (</a:t>
            </a:r>
            <a:r>
              <a:rPr lang="uk-UA" i="1" dirty="0" err="1"/>
              <a:t>вступать</a:t>
            </a:r>
            <a:r>
              <a:rPr lang="uk-UA" i="1" dirty="0"/>
              <a:t>)	</a:t>
            </a:r>
            <a:r>
              <a:rPr lang="uk-UA" i="1" dirty="0" smtClean="0"/>
              <a:t>		на </a:t>
            </a:r>
            <a:r>
              <a:rPr lang="uk-UA" i="1" dirty="0"/>
              <a:t>посаду (ставати)</a:t>
            </a:r>
            <a:endParaRPr lang="ru-RU" dirty="0"/>
          </a:p>
          <a:p>
            <a:r>
              <a:rPr lang="uk-UA" i="1" dirty="0"/>
              <a:t>в </a:t>
            </a:r>
            <a:r>
              <a:rPr lang="uk-UA" i="1" dirty="0" err="1"/>
              <a:t>защиту</a:t>
            </a:r>
            <a:r>
              <a:rPr lang="uk-UA" i="1" dirty="0"/>
              <a:t>	</a:t>
            </a:r>
            <a:r>
              <a:rPr lang="uk-UA" i="1" dirty="0" smtClean="0"/>
              <a:t>					на </a:t>
            </a:r>
            <a:r>
              <a:rPr lang="uk-UA" i="1" dirty="0"/>
              <a:t>захист</a:t>
            </a:r>
            <a:endParaRPr lang="ru-RU" dirty="0"/>
          </a:p>
          <a:p>
            <a:r>
              <a:rPr lang="uk-UA" i="1" dirty="0"/>
              <a:t>в знак </a:t>
            </a:r>
            <a:r>
              <a:rPr lang="uk-UA" i="1" dirty="0" err="1"/>
              <a:t>уважения</a:t>
            </a:r>
            <a:r>
              <a:rPr lang="uk-UA" i="1" dirty="0"/>
              <a:t>	</a:t>
            </a:r>
            <a:r>
              <a:rPr lang="uk-UA" i="1" dirty="0" smtClean="0"/>
              <a:t>			на </a:t>
            </a:r>
            <a:r>
              <a:rPr lang="uk-UA" i="1" dirty="0"/>
              <a:t>знак поваги</a:t>
            </a:r>
            <a:endParaRPr lang="ru-RU" dirty="0"/>
          </a:p>
          <a:p>
            <a:r>
              <a:rPr lang="uk-UA" i="1" dirty="0"/>
              <a:t>в </a:t>
            </a:r>
            <a:r>
              <a:rPr lang="uk-UA" i="1" dirty="0" err="1"/>
              <a:t>клочья</a:t>
            </a:r>
            <a:r>
              <a:rPr lang="uk-UA" i="1" dirty="0"/>
              <a:t> (</a:t>
            </a:r>
            <a:r>
              <a:rPr lang="uk-UA" i="1" dirty="0" err="1"/>
              <a:t>разорвать</a:t>
            </a:r>
            <a:r>
              <a:rPr lang="uk-UA" i="1" dirty="0"/>
              <a:t>)	</a:t>
            </a:r>
            <a:r>
              <a:rPr lang="uk-UA" i="1" dirty="0" smtClean="0"/>
              <a:t>		на </a:t>
            </a:r>
            <a:r>
              <a:rPr lang="uk-UA" i="1" dirty="0"/>
              <a:t>шматки (розірвати)</a:t>
            </a:r>
            <a:endParaRPr lang="ru-RU" dirty="0"/>
          </a:p>
          <a:p>
            <a:r>
              <a:rPr lang="uk-UA" i="1" dirty="0"/>
              <a:t>в нашу </a:t>
            </a:r>
            <a:r>
              <a:rPr lang="uk-UA" i="1" dirty="0" err="1"/>
              <a:t>пользу</a:t>
            </a:r>
            <a:r>
              <a:rPr lang="uk-UA" i="1" dirty="0"/>
              <a:t>	</a:t>
            </a:r>
            <a:r>
              <a:rPr lang="uk-UA" i="1" dirty="0" smtClean="0"/>
              <a:t>				на </a:t>
            </a:r>
            <a:r>
              <a:rPr lang="uk-UA" i="1" dirty="0"/>
              <a:t>нашу користь</a:t>
            </a:r>
            <a:endParaRPr lang="ru-RU" dirty="0"/>
          </a:p>
          <a:p>
            <a:r>
              <a:rPr lang="uk-UA" i="1" dirty="0"/>
              <a:t>в </a:t>
            </a:r>
            <a:r>
              <a:rPr lang="uk-UA" i="1" dirty="0" err="1"/>
              <a:t>неделю</a:t>
            </a:r>
            <a:r>
              <a:rPr lang="uk-UA" i="1" dirty="0"/>
              <a:t> (70 грн.)	</a:t>
            </a:r>
            <a:r>
              <a:rPr lang="uk-UA" i="1" dirty="0" smtClean="0"/>
              <a:t>			на </a:t>
            </a:r>
            <a:r>
              <a:rPr lang="uk-UA" i="1" dirty="0"/>
              <a:t>тиждень (70 грн.)</a:t>
            </a:r>
            <a:endParaRPr lang="ru-RU" dirty="0"/>
          </a:p>
          <a:p>
            <a:r>
              <a:rPr lang="uk-UA" i="1" dirty="0"/>
              <a:t>в пар (</a:t>
            </a:r>
            <a:r>
              <a:rPr lang="uk-UA" i="1" dirty="0" err="1"/>
              <a:t>превратиться</a:t>
            </a:r>
            <a:r>
              <a:rPr lang="uk-UA" i="1" dirty="0"/>
              <a:t>)	</a:t>
            </a:r>
            <a:r>
              <a:rPr lang="uk-UA" i="1" dirty="0" smtClean="0"/>
              <a:t>		на </a:t>
            </a:r>
            <a:r>
              <a:rPr lang="uk-UA" i="1" dirty="0"/>
              <a:t>пару (перетворитися)</a:t>
            </a:r>
            <a:endParaRPr lang="ru-RU" dirty="0"/>
          </a:p>
          <a:p>
            <a:r>
              <a:rPr lang="uk-UA" i="1" dirty="0"/>
              <a:t>в </a:t>
            </a:r>
            <a:r>
              <a:rPr lang="uk-UA" i="1" dirty="0" err="1"/>
              <a:t>рассрочку</a:t>
            </a:r>
            <a:r>
              <a:rPr lang="uk-UA" i="1" dirty="0"/>
              <a:t>	</a:t>
            </a:r>
            <a:r>
              <a:rPr lang="uk-UA" i="1" dirty="0" smtClean="0"/>
              <a:t>				на </a:t>
            </a:r>
            <a:r>
              <a:rPr lang="uk-UA" i="1" dirty="0"/>
              <a:t>виплат</a:t>
            </a:r>
            <a:endParaRPr lang="ru-RU" dirty="0"/>
          </a:p>
          <a:p>
            <a:r>
              <a:rPr lang="uk-UA" i="1" dirty="0"/>
              <a:t>в </a:t>
            </a:r>
            <a:r>
              <a:rPr lang="uk-UA" i="1" dirty="0" err="1"/>
              <a:t>расход</a:t>
            </a:r>
            <a:r>
              <a:rPr lang="uk-UA" i="1" dirty="0"/>
              <a:t> (</a:t>
            </a:r>
            <a:r>
              <a:rPr lang="uk-UA" i="1" dirty="0" err="1"/>
              <a:t>списать</a:t>
            </a:r>
            <a:r>
              <a:rPr lang="uk-UA" i="1" dirty="0"/>
              <a:t>)	</a:t>
            </a:r>
            <a:r>
              <a:rPr lang="uk-UA" i="1" dirty="0" smtClean="0"/>
              <a:t>			на </a:t>
            </a:r>
            <a:r>
              <a:rPr lang="uk-UA" i="1" dirty="0"/>
              <a:t>видаток (списати)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061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6000" smtClean="0"/>
              <a:t>   Дякую </a:t>
            </a:r>
            <a:r>
              <a:rPr lang="uk-UA" sz="6000" dirty="0" smtClean="0"/>
              <a:t>за увагу!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855039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161" y="452718"/>
            <a:ext cx="9204673" cy="966649"/>
          </a:xfrm>
        </p:spPr>
        <p:txBody>
          <a:bodyPr/>
          <a:lstStyle/>
          <a:p>
            <a:pPr algn="just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використання іменників у професійному мовленні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615" y="1555846"/>
            <a:ext cx="11136573" cy="502237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dirty="0"/>
              <a:t>Слід віддавати перевагу абстрактним, неемоційним, однозначним іменникам книжного походження: </a:t>
            </a:r>
            <a:r>
              <a:rPr lang="uk-UA" i="1" dirty="0"/>
              <a:t>довідка, біографія, інгредієнт, </a:t>
            </a:r>
            <a:r>
              <a:rPr lang="uk-UA" i="1" dirty="0" smtClean="0"/>
              <a:t>лабораторія</a:t>
            </a:r>
            <a:r>
              <a:rPr lang="uk-UA" i="1" dirty="0"/>
              <a:t>, об’єктивність, </a:t>
            </a:r>
            <a:r>
              <a:rPr lang="uk-UA" i="1" dirty="0" smtClean="0"/>
              <a:t>варіант;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/>
              <a:t>Іменники на позначення статусу, професії, посади, звання писати в чоловічому роді: </a:t>
            </a:r>
            <a:r>
              <a:rPr lang="uk-UA" i="1" dirty="0"/>
              <a:t>викладачка анатомії – викладач </a:t>
            </a:r>
            <a:r>
              <a:rPr lang="uk-UA" i="1" dirty="0" smtClean="0"/>
              <a:t>анатомії.</a:t>
            </a:r>
          </a:p>
          <a:p>
            <a:pPr marL="0" lvl="0" indent="0">
              <a:buNone/>
            </a:pPr>
            <a:r>
              <a:rPr lang="uk-UA" i="1" dirty="0" smtClean="0"/>
              <a:t>(Н. : старший </a:t>
            </a:r>
            <a:r>
              <a:rPr lang="uk-UA" i="1" dirty="0"/>
              <a:t>інспектор комісії </a:t>
            </a:r>
            <a:r>
              <a:rPr lang="uk-UA" i="1" dirty="0" smtClean="0"/>
              <a:t>записав, але Доцент </a:t>
            </a:r>
            <a:r>
              <a:rPr lang="uk-UA" i="1" dirty="0"/>
              <a:t>кафедри біології Іваненко Лідія Петрівна зазначила, що…</a:t>
            </a:r>
            <a:r>
              <a:rPr lang="uk-UA" dirty="0"/>
              <a:t> </a:t>
            </a:r>
            <a:r>
              <a:rPr lang="uk-UA" dirty="0" smtClean="0"/>
              <a:t>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 smtClean="0"/>
              <a:t> </a:t>
            </a:r>
            <a:r>
              <a:rPr lang="uk-UA" dirty="0"/>
              <a:t>Збірні іменники, що позначають сукупність однакових або подібних понять, істот, тварин, предметів треба заміняти іменниками у формі множини: </a:t>
            </a:r>
            <a:r>
              <a:rPr lang="uk-UA" i="1" dirty="0"/>
              <a:t>студентство – студенти, професура – професори, дітвора – діти, птаство – птахи</a:t>
            </a:r>
            <a:r>
              <a:rPr lang="uk-UA" dirty="0"/>
              <a:t>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dirty="0"/>
              <a:t>Варто враховувати, що в українській мові відмінюються тільки чоловічі прізвища на </a:t>
            </a:r>
            <a:r>
              <a:rPr lang="uk-UA" b="1" dirty="0"/>
              <a:t>‑о, -</a:t>
            </a:r>
            <a:r>
              <a:rPr lang="uk-UA" b="1" dirty="0" err="1"/>
              <a:t>ук</a:t>
            </a:r>
            <a:r>
              <a:rPr lang="uk-UA" b="1" dirty="0"/>
              <a:t>, -</a:t>
            </a:r>
            <a:r>
              <a:rPr lang="uk-UA" b="1" dirty="0" err="1"/>
              <a:t>чук</a:t>
            </a:r>
            <a:r>
              <a:rPr lang="uk-UA" b="1" dirty="0"/>
              <a:t>, -</a:t>
            </a:r>
            <a:r>
              <a:rPr lang="uk-UA" b="1" dirty="0" err="1"/>
              <a:t>ик</a:t>
            </a:r>
            <a:r>
              <a:rPr lang="uk-UA" b="1" dirty="0"/>
              <a:t>, -</a:t>
            </a:r>
            <a:r>
              <a:rPr lang="uk-UA" b="1" dirty="0" err="1"/>
              <a:t>ак</a:t>
            </a:r>
            <a:r>
              <a:rPr lang="uk-UA" b="1" dirty="0"/>
              <a:t>, -як</a:t>
            </a:r>
            <a:r>
              <a:rPr lang="uk-UA" dirty="0"/>
              <a:t> та ін.: Шевченку (Тарасу Григоровичу), Подоляка (Миколи Григоровича), Кухарчуком (Леонідом Олександровичем). Відповідні жіночі прізвища не відмінюються: Шевченко Тамарі Іванівні, Подоляк Надії Олексіївні, Кухарчук Оленою Петрівною.</a:t>
            </a:r>
            <a:endParaRPr lang="ru-RU" dirty="0"/>
          </a:p>
          <a:p>
            <a:pPr lvl="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83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8992" y="1419368"/>
            <a:ext cx="9080862" cy="4829032"/>
          </a:xfrm>
        </p:spPr>
        <p:txBody>
          <a:bodyPr/>
          <a:lstStyle/>
          <a:p>
            <a:pPr lvl="0"/>
            <a:r>
              <a:rPr lang="uk-UA" dirty="0"/>
              <a:t>Указуючи </a:t>
            </a:r>
            <a:r>
              <a:rPr lang="uk-UA" i="1" dirty="0"/>
              <a:t>рік</a:t>
            </a:r>
            <a:r>
              <a:rPr lang="uk-UA" dirty="0"/>
              <a:t>, іменник слід узгоджувати із числівником, займенником чи прикметником не в М. відмінку з прийменником </a:t>
            </a:r>
            <a:r>
              <a:rPr lang="uk-UA" i="1" dirty="0"/>
              <a:t>у (в)</a:t>
            </a:r>
            <a:r>
              <a:rPr lang="uk-UA" dirty="0"/>
              <a:t>, а і Р. відмінку без прийменника: </a:t>
            </a:r>
            <a:r>
              <a:rPr lang="uk-UA" i="1" dirty="0"/>
              <a:t>2010 року, цього року, наступного року</a:t>
            </a:r>
            <a:r>
              <a:rPr lang="uk-UA" dirty="0"/>
              <a:t>. Але: </a:t>
            </a:r>
            <a:r>
              <a:rPr lang="uk-UA" i="1" dirty="0"/>
              <a:t>у</a:t>
            </a:r>
            <a:r>
              <a:rPr lang="uk-UA" dirty="0"/>
              <a:t> </a:t>
            </a:r>
            <a:r>
              <a:rPr lang="uk-UA" i="1" dirty="0"/>
              <a:t>четвер, у неділю, у грудні, у липні</a:t>
            </a:r>
            <a:r>
              <a:rPr lang="uk-UA" dirty="0"/>
              <a:t> (без слова </a:t>
            </a:r>
            <a:r>
              <a:rPr lang="uk-UA" i="1" dirty="0"/>
              <a:t>місяці</a:t>
            </a:r>
            <a:r>
              <a:rPr lang="uk-UA" dirty="0"/>
              <a:t>).</a:t>
            </a:r>
            <a:endParaRPr lang="ru-RU" dirty="0"/>
          </a:p>
          <a:p>
            <a:pPr lvl="0"/>
            <a:r>
              <a:rPr lang="uk-UA" dirty="0"/>
              <a:t>Для іменників чоловічого роду ІІ відміни у З. відмінку однини  характерним є нульове закінчення: </a:t>
            </a:r>
            <a:r>
              <a:rPr lang="uk-UA" i="1" dirty="0"/>
              <a:t>видав наказ, узяв олівець, підписав лікарняний лист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Кількісний іменник </a:t>
            </a:r>
            <a:r>
              <a:rPr lang="uk-UA" i="1" dirty="0"/>
              <a:t>раз </a:t>
            </a:r>
            <a:r>
              <a:rPr lang="uk-UA" dirty="0"/>
              <a:t>у сполученні з числівником та іменником </a:t>
            </a:r>
            <a:r>
              <a:rPr lang="uk-UA" i="1" dirty="0"/>
              <a:t>половина </a:t>
            </a:r>
            <a:r>
              <a:rPr lang="uk-UA" dirty="0"/>
              <a:t>має форму </a:t>
            </a:r>
            <a:r>
              <a:rPr lang="uk-UA" i="1" dirty="0"/>
              <a:t>рази: Продуктивність підприєм­ства збільшилась у три з половиною рази. </a:t>
            </a:r>
            <a:r>
              <a:rPr lang="uk-UA" dirty="0"/>
              <a:t>Якщо дробовий чи­слівник виражений десятковим дробом, то маємо форму </a:t>
            </a:r>
            <a:r>
              <a:rPr lang="uk-UA" i="1" dirty="0"/>
              <a:t>раз </a:t>
            </a:r>
            <a:r>
              <a:rPr lang="uk-UA" dirty="0"/>
              <a:t>у Р. відмінку. </a:t>
            </a:r>
            <a:r>
              <a:rPr lang="uk-UA" i="1" dirty="0"/>
              <a:t>Продуктивність підприємства збільшилась у три й п'ять десятих </a:t>
            </a:r>
            <a:r>
              <a:rPr lang="uk-UA" i="1" dirty="0" err="1"/>
              <a:t>раза</a:t>
            </a:r>
            <a:r>
              <a:rPr lang="uk-UA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970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513" y="252772"/>
            <a:ext cx="9245616" cy="953001"/>
          </a:xfrm>
        </p:spPr>
        <p:txBody>
          <a:bodyPr/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 іменників чоловічого роду у родовому відмінку однини залежно від їх значення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646325"/>
              </p:ext>
            </p:extLst>
          </p:nvPr>
        </p:nvGraphicFramePr>
        <p:xfrm>
          <a:off x="218364" y="1157080"/>
          <a:ext cx="11941791" cy="782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93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38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 – тверда та мішана групи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-я – м'яка група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72" marR="99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-у – тверда та мішана групи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-ю – м'яка група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72" marR="997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3773" y="2197290"/>
            <a:ext cx="5827594" cy="34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4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Назви осіб, власні імена та прізвища:</a:t>
            </a:r>
            <a:r>
              <a:rPr lang="uk-UA" sz="2400" i="1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робітника, студента, пацієнта, лікаря, </a:t>
            </a:r>
            <a:r>
              <a:rPr lang="uk-UA" sz="2400" i="1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Андрія, Шевченка; </a:t>
            </a:r>
            <a:r>
              <a:rPr lang="uk-UA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 назви персоніфікованих предметів та явищ: </a:t>
            </a:r>
            <a:r>
              <a:rPr lang="uk-UA" sz="2400" i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Ліса, Вітра, Мороза, </a:t>
            </a:r>
            <a:r>
              <a:rPr lang="uk-UA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Тумана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Града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34950" algn="l"/>
              </a:tabLst>
            </a:pPr>
            <a:r>
              <a:rPr lang="uk-UA" sz="2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Назви тварин і дерев: </a:t>
            </a:r>
            <a:r>
              <a:rPr lang="uk-UA" sz="24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бобра, вовка, </a:t>
            </a:r>
            <a:r>
              <a:rPr lang="uk-UA" sz="2400" i="1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коня, пса, горіха, </a:t>
            </a:r>
            <a:r>
              <a:rPr lang="uk-UA" sz="2400" i="1" spc="-3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дуба</a:t>
            </a:r>
            <a:r>
              <a:rPr lang="uk-UA" sz="2400" i="1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евкаліпта, </a:t>
            </a:r>
            <a:r>
              <a:rPr lang="uk-UA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ясена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явора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34950" algn="l"/>
              </a:tabLst>
            </a:pPr>
            <a:r>
              <a:rPr lang="uk-UA" sz="2400" spc="-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Назви чітких предметів, речей: </a:t>
            </a:r>
            <a:r>
              <a:rPr lang="uk-UA" sz="2400" i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</a:t>
            </a:r>
            <a:r>
              <a:rPr lang="uk-UA" sz="2400" i="1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ка, малюнка, ножа, піджака, плаща.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91367" y="1964353"/>
            <a:ext cx="595042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Іменники на позначення </a:t>
            </a:r>
            <a:r>
              <a:rPr lang="uk-UA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речовини, маси, матеріалу: </a:t>
            </a:r>
            <a:r>
              <a:rPr lang="uk-UA" sz="2400" i="1" spc="-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азоту, борщу, вод</a:t>
            </a:r>
            <a:r>
              <a:rPr lang="uk-UA" sz="2400" i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ню, гасу, квасу, льоду, </a:t>
            </a:r>
            <a:r>
              <a:rPr lang="uk-UA" sz="2400" i="1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сиру, інсуліну, спирту, кисню </a:t>
            </a:r>
            <a:r>
              <a:rPr lang="uk-UA" sz="24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(але: 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хліба, вівса).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400" i="1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uk-UA" sz="24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Назви, що означають збір</a:t>
            </a:r>
            <a:r>
              <a:rPr lang="uk-UA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 поняття: </a:t>
            </a:r>
            <a:r>
              <a:rPr lang="uk-UA" sz="24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ансамблю, гаю, </a:t>
            </a:r>
            <a:r>
              <a:rPr lang="uk-UA" sz="2400" i="1" spc="-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атласу, батальйону, вишняку, </a:t>
            </a:r>
            <a:r>
              <a:rPr lang="uk-UA" sz="2400" i="1" spc="-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гурту, загалу, капіталу, </a:t>
            </a:r>
            <a:r>
              <a:rPr lang="uk-UA" sz="2400" i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</a:t>
            </a:r>
            <a:r>
              <a:rPr lang="uk-UA" sz="2400" i="1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лективу, лісу, пар</a:t>
            </a:r>
            <a:r>
              <a:rPr lang="uk-UA" sz="2400" i="1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ку, полку, реманенту, тексту, </a:t>
            </a:r>
            <a:r>
              <a:rPr lang="uk-UA" sz="2400" i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рою, саду, сушняку, товару, </a:t>
            </a:r>
            <a:r>
              <a:rPr lang="uk-UA" sz="2400" i="1" spc="-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тому, хору.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4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Назви рослин, кущів, пло</a:t>
            </a:r>
            <a:r>
              <a:rPr lang="uk-UA" sz="24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дових дерев: </a:t>
            </a:r>
            <a:r>
              <a:rPr lang="uk-UA" sz="2400" i="1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барвінку, бузку, </a:t>
            </a:r>
            <a:r>
              <a:rPr lang="uk-UA" sz="2400" i="1" spc="-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буркуну, гороху, звіробою, мо</a:t>
            </a:r>
            <a:r>
              <a:rPr lang="uk-UA" sz="2400" i="1" spc="-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лочаю, очерету, чагарнику, </a:t>
            </a:r>
            <a:r>
              <a:rPr lang="uk-UA" sz="2400" i="1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щавлю, ячменю;  </a:t>
            </a:r>
            <a:r>
              <a:rPr lang="uk-UA" sz="2400" i="1" spc="-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ренклоду, макінтошу.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27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502810" y="1132764"/>
            <a:ext cx="4819817" cy="5472751"/>
          </a:xfrm>
        </p:spPr>
        <p:txBody>
          <a:bodyPr>
            <a:normAutofit fontScale="85000" lnSpcReduction="20000"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Aharoni" panose="02010803020104030203" pitchFamily="2" charset="-79"/>
              </a:rPr>
              <a:t>4. Назви населених пунктів: </a:t>
            </a:r>
            <a:r>
              <a:rPr lang="uk-UA" sz="2400" i="1" dirty="0">
                <a:latin typeface="Times New Roman" panose="02020603050405020304" pitchFamily="18" charset="0"/>
                <a:cs typeface="Aharoni" panose="02010803020104030203" pitchFamily="2" charset="-79"/>
              </a:rPr>
              <a:t>Берліна, Відня, Житомира, Києва, Лондона, Луцька, Львова, Миргорода, Парижа, Ізмаїла, Харкова.</a:t>
            </a:r>
            <a:endParaRPr lang="ru-RU" sz="2400" dirty="0">
              <a:latin typeface="Times New Roman" panose="02020603050405020304" pitchFamily="18" charset="0"/>
              <a:cs typeface="Aharoni" panose="02010803020104030203" pitchFamily="2" charset="-79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Aharoni" panose="02010803020104030203" pitchFamily="2" charset="-79"/>
              </a:rPr>
              <a:t>5. Інші географічні назви з наголосом у Р. відмінку на кінцевому складі, а також із суфіксами присвійності -</a:t>
            </a:r>
            <a:r>
              <a:rPr lang="uk-UA" sz="2400" b="1" dirty="0" err="1">
                <a:latin typeface="Times New Roman" panose="02020603050405020304" pitchFamily="18" charset="0"/>
                <a:cs typeface="Aharoni" panose="02010803020104030203" pitchFamily="2" charset="-79"/>
              </a:rPr>
              <a:t>ов</a:t>
            </a:r>
            <a:r>
              <a:rPr lang="uk-UA" sz="2400" b="1" dirty="0">
                <a:latin typeface="Times New Roman" panose="02020603050405020304" pitchFamily="18" charset="0"/>
                <a:cs typeface="Aharoni" panose="02010803020104030203" pitchFamily="2" charset="-79"/>
              </a:rPr>
              <a:t>, -</a:t>
            </a:r>
            <a:r>
              <a:rPr lang="uk-UA" sz="2400" b="1" dirty="0" err="1">
                <a:latin typeface="Times New Roman" panose="02020603050405020304" pitchFamily="18" charset="0"/>
                <a:cs typeface="Aharoni" panose="02010803020104030203" pitchFamily="2" charset="-79"/>
              </a:rPr>
              <a:t>ев</a:t>
            </a:r>
            <a:r>
              <a:rPr lang="uk-UA" sz="2400" b="1" dirty="0">
                <a:latin typeface="Times New Roman" panose="02020603050405020304" pitchFamily="18" charset="0"/>
                <a:cs typeface="Aharoni" panose="02010803020104030203" pitchFamily="2" charset="-79"/>
              </a:rPr>
              <a:t> (-</a:t>
            </a:r>
            <a:r>
              <a:rPr lang="uk-UA" sz="2400" b="1" dirty="0" err="1">
                <a:latin typeface="Times New Roman" panose="02020603050405020304" pitchFamily="18" charset="0"/>
                <a:cs typeface="Aharoni" panose="02010803020104030203" pitchFamily="2" charset="-79"/>
              </a:rPr>
              <a:t>єв</a:t>
            </a:r>
            <a:r>
              <a:rPr lang="uk-UA" sz="2400" b="1" dirty="0">
                <a:latin typeface="Times New Roman" panose="02020603050405020304" pitchFamily="18" charset="0"/>
                <a:cs typeface="Aharoni" panose="02010803020104030203" pitchFamily="2" charset="-79"/>
              </a:rPr>
              <a:t>), -</a:t>
            </a:r>
            <a:r>
              <a:rPr lang="uk-UA" sz="2400" b="1" dirty="0" err="1">
                <a:latin typeface="Times New Roman" panose="02020603050405020304" pitchFamily="18" charset="0"/>
                <a:cs typeface="Aharoni" panose="02010803020104030203" pitchFamily="2" charset="-79"/>
              </a:rPr>
              <a:t>ин</a:t>
            </a:r>
            <a:r>
              <a:rPr lang="uk-UA" sz="2400" b="1" dirty="0">
                <a:latin typeface="Times New Roman" panose="02020603050405020304" pitchFamily="18" charset="0"/>
                <a:cs typeface="Aharoni" panose="02010803020104030203" pitchFamily="2" charset="-79"/>
              </a:rPr>
              <a:t> (‑</a:t>
            </a:r>
            <a:r>
              <a:rPr lang="uk-UA" sz="2400" b="1" dirty="0" err="1">
                <a:latin typeface="Times New Roman" panose="02020603050405020304" pitchFamily="18" charset="0"/>
                <a:cs typeface="Aharoni" panose="02010803020104030203" pitchFamily="2" charset="-79"/>
              </a:rPr>
              <a:t>їн</a:t>
            </a:r>
            <a:r>
              <a:rPr lang="uk-UA" sz="2400" b="1" dirty="0">
                <a:latin typeface="Times New Roman" panose="02020603050405020304" pitchFamily="18" charset="0"/>
                <a:cs typeface="Aharoni" panose="02010803020104030203" pitchFamily="2" charset="-79"/>
              </a:rPr>
              <a:t>):</a:t>
            </a:r>
            <a:r>
              <a:rPr lang="uk-UA" sz="2400" dirty="0">
                <a:latin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cs typeface="Aharoni" panose="02010803020104030203" pitchFamily="2" charset="-79"/>
              </a:rPr>
              <a:t>Дінця, Псла, Дністра, Іртиша,  Орла, Дніпра,  Пскова, Тетерева, Пирятина.</a:t>
            </a:r>
            <a:endParaRPr lang="ru-RU" sz="2400" dirty="0">
              <a:latin typeface="Times New Roman" panose="02020603050405020304" pitchFamily="18" charset="0"/>
              <a:cs typeface="Aharoni" panose="02010803020104030203" pitchFamily="2" charset="-79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Aharoni" panose="02010803020104030203" pitchFamily="2" charset="-79"/>
              </a:rPr>
              <a:t>6.	Назви мір довжини, ваги, площі, часу, одиниць енергії, напруги та ін.: </a:t>
            </a:r>
            <a:r>
              <a:rPr lang="uk-UA" sz="2400" i="1" dirty="0">
                <a:latin typeface="Times New Roman" panose="02020603050405020304" pitchFamily="18" charset="0"/>
                <a:cs typeface="Aharoni" panose="02010803020104030203" pitchFamily="2" charset="-79"/>
              </a:rPr>
              <a:t>метра, грама, </a:t>
            </a:r>
            <a:r>
              <a:rPr lang="uk-UA" sz="2400" i="1" dirty="0" err="1">
                <a:latin typeface="Times New Roman" panose="02020603050405020304" pitchFamily="18" charset="0"/>
                <a:cs typeface="Aharoni" panose="02010803020104030203" pitchFamily="2" charset="-79"/>
              </a:rPr>
              <a:t>карата</a:t>
            </a:r>
            <a:r>
              <a:rPr lang="uk-UA" sz="2400" i="1" dirty="0">
                <a:latin typeface="Times New Roman" panose="02020603050405020304" pitchFamily="18" charset="0"/>
                <a:cs typeface="Aharoni" panose="02010803020104030203" pitchFamily="2" charset="-79"/>
              </a:rPr>
              <a:t>, літра, центнера, відсотка, гектара, місяця, тижня </a:t>
            </a:r>
            <a:r>
              <a:rPr lang="uk-UA" sz="2400" dirty="0">
                <a:latin typeface="Times New Roman" panose="02020603050405020304" pitchFamily="18" charset="0"/>
                <a:cs typeface="Aharoni" panose="02010803020104030203" pitchFamily="2" charset="-79"/>
              </a:rPr>
              <a:t>(але: </a:t>
            </a:r>
            <a:r>
              <a:rPr lang="uk-UA" sz="2400" i="1" dirty="0">
                <a:latin typeface="Times New Roman" panose="02020603050405020304" pitchFamily="18" charset="0"/>
                <a:cs typeface="Aharoni" panose="02010803020104030203" pitchFamily="2" charset="-79"/>
              </a:rPr>
              <a:t>віку, року), джоуля, вольта, гала, </a:t>
            </a:r>
            <a:r>
              <a:rPr lang="uk-UA" sz="2400" i="1" dirty="0" err="1">
                <a:latin typeface="Times New Roman" panose="02020603050405020304" pitchFamily="18" charset="0"/>
                <a:cs typeface="Aharoni" panose="02010803020104030203" pitchFamily="2" charset="-79"/>
              </a:rPr>
              <a:t>люкса</a:t>
            </a:r>
            <a:r>
              <a:rPr lang="uk-UA" sz="2400" i="1" dirty="0">
                <a:latin typeface="Times New Roman" panose="02020603050405020304" pitchFamily="18" charset="0"/>
                <a:cs typeface="Aharoni" panose="02010803020104030203" pitchFamily="2" charset="-79"/>
              </a:rPr>
              <a:t>; </a:t>
            </a:r>
            <a:r>
              <a:rPr lang="uk-UA" sz="2400" dirty="0">
                <a:latin typeface="Times New Roman" panose="02020603050405020304" pitchFamily="18" charset="0"/>
                <a:cs typeface="Aharoni" panose="02010803020104030203" pitchFamily="2" charset="-79"/>
              </a:rPr>
              <a:t>назви місяців і днів тижня: </a:t>
            </a:r>
            <a:r>
              <a:rPr lang="uk-UA" sz="2400" i="1" dirty="0">
                <a:latin typeface="Times New Roman" panose="02020603050405020304" pitchFamily="18" charset="0"/>
                <a:cs typeface="Aharoni" panose="02010803020104030203" pitchFamily="2" charset="-79"/>
              </a:rPr>
              <a:t>жовтня, листопада, вівторка; </a:t>
            </a:r>
            <a:r>
              <a:rPr lang="uk-UA" sz="2400" dirty="0">
                <a:latin typeface="Times New Roman" panose="02020603050405020304" pitchFamily="18" charset="0"/>
                <a:cs typeface="Aharoni" panose="02010803020104030203" pitchFamily="2" charset="-79"/>
              </a:rPr>
              <a:t>назви грошових одиниць: </a:t>
            </a:r>
            <a:r>
              <a:rPr lang="uk-UA" sz="2400" i="1" dirty="0" err="1">
                <a:latin typeface="Times New Roman" panose="02020603050405020304" pitchFamily="18" charset="0"/>
                <a:cs typeface="Aharoni" panose="02010803020104030203" pitchFamily="2" charset="-79"/>
              </a:rPr>
              <a:t>гроша</a:t>
            </a:r>
            <a:r>
              <a:rPr lang="uk-UA" sz="2400" i="1" dirty="0">
                <a:latin typeface="Times New Roman" panose="02020603050405020304" pitchFamily="18" charset="0"/>
                <a:cs typeface="Aharoni" panose="02010803020104030203" pitchFamily="2" charset="-79"/>
              </a:rPr>
              <a:t>, долара, червінця, фунта стерлінгів, карбованця; </a:t>
            </a:r>
            <a:r>
              <a:rPr lang="uk-UA" sz="2400" dirty="0">
                <a:latin typeface="Times New Roman" panose="02020603050405020304" pitchFamily="18" charset="0"/>
                <a:cs typeface="Aharoni" panose="02010803020104030203" pitchFamily="2" charset="-79"/>
              </a:rPr>
              <a:t>числові назви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мільйона, десятка.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5691116" y="1132764"/>
            <a:ext cx="5882185" cy="5622878"/>
          </a:xfrm>
        </p:spPr>
        <p:txBody>
          <a:bodyPr>
            <a:no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Іменники у другій частині складених топонімів: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Зеленого Гаю, Красного Лиману, Кривого Рогу, Червоного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Ставу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Широкого Яру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5.Назви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будівель, споруд, приміщень та їх частин: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вокзалу, ґанку, даху, заводу, залу, замку, каналу, метрополітену, коридору, магазину, мезоніну,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молу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палацу, поверху, сараю, тину, шинку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(але з наголосом на закінченні: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бліндажа, гаража, млина, хліва).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6.Назви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установ, закладів, організацій та їх підрозділів: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інституту, клубу, кооперативу, технікуму, комітету, штабу, театру, факультету, деканату, відділу.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7.Назви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явищ природи: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вітру, вогню, граду, жару, землетрусу, морозу, холоду,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інею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снігопаду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101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2263" y="1337481"/>
            <a:ext cx="5021979" cy="5227092"/>
          </a:xfrm>
        </p:spPr>
        <p:txBody>
          <a:bodyPr>
            <a:normAutofit lnSpcReduction="10000"/>
          </a:bodyPr>
          <a:lstStyle/>
          <a:p>
            <a:r>
              <a:rPr lang="uk-UA" dirty="0"/>
              <a:t>7.	Назви машин та їх деталей: </a:t>
            </a:r>
            <a:r>
              <a:rPr lang="uk-UA" i="1" dirty="0"/>
              <a:t>автомобіля, комбайна, трактора, дизеля, мотора, поршня.</a:t>
            </a:r>
            <a:endParaRPr lang="ru-RU" dirty="0"/>
          </a:p>
          <a:p>
            <a:r>
              <a:rPr lang="uk-UA" dirty="0"/>
              <a:t>8.	Терміни іншомовного походження, що означають елементи будови чогось, конкретні предмети, геометричні фігури та їх частини: </a:t>
            </a:r>
            <a:r>
              <a:rPr lang="uk-UA" i="1" dirty="0"/>
              <a:t>карниза, еркера, портика, картуша; атома, катода, конуса, радіуса, ромба, сегмента, сектора, синуса, скальпеля, шприца </a:t>
            </a:r>
            <a:r>
              <a:rPr lang="uk-UA" dirty="0"/>
              <a:t>тощо, а також українські суфіксальні слова-терміни: </a:t>
            </a:r>
            <a:r>
              <a:rPr lang="uk-UA" i="1" dirty="0"/>
              <a:t>відмінка, додатка, займенника, трикутника, чисельника, числівника </a:t>
            </a:r>
            <a:r>
              <a:rPr lang="uk-UA" dirty="0"/>
              <a:t>(але: </a:t>
            </a:r>
            <a:r>
              <a:rPr lang="uk-UA" i="1" dirty="0"/>
              <a:t>виду, роду, складу, способу).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54493" y="1337481"/>
            <a:ext cx="5372898" cy="5104261"/>
          </a:xfrm>
        </p:spPr>
        <p:txBody>
          <a:bodyPr>
            <a:normAutofit lnSpcReduction="10000"/>
          </a:bodyPr>
          <a:lstStyle/>
          <a:p>
            <a:pPr lvl="0"/>
            <a:r>
              <a:rPr lang="uk-UA" dirty="0" smtClean="0"/>
              <a:t>8.Назви </a:t>
            </a:r>
            <a:r>
              <a:rPr lang="uk-UA" dirty="0"/>
              <a:t>почуттів: </a:t>
            </a:r>
            <a:r>
              <a:rPr lang="uk-UA" i="1" dirty="0"/>
              <a:t>болю, гніву, жалю, страху.</a:t>
            </a:r>
            <a:endParaRPr lang="ru-RU" dirty="0"/>
          </a:p>
          <a:p>
            <a:r>
              <a:rPr lang="uk-UA" dirty="0"/>
              <a:t>9.	Іменники на позначення місця, простору: </a:t>
            </a:r>
            <a:r>
              <a:rPr lang="uk-UA" i="1" dirty="0"/>
              <a:t>абзацу,</a:t>
            </a:r>
            <a:br>
              <a:rPr lang="uk-UA" i="1" dirty="0"/>
            </a:br>
            <a:r>
              <a:rPr lang="uk-UA" i="1" dirty="0"/>
              <a:t>байраку, краю, лиману, лугу, майдану, </a:t>
            </a:r>
            <a:endParaRPr lang="uk-UA" i="1" dirty="0" smtClean="0"/>
          </a:p>
          <a:p>
            <a:r>
              <a:rPr lang="uk-UA" dirty="0"/>
              <a:t>10.	Терміни іншомовного походження (хімічні або фізичні процеси): </a:t>
            </a:r>
            <a:r>
              <a:rPr lang="uk-UA" i="1" dirty="0"/>
              <a:t>аналізу, імпульсу, синтезу, досліду, ферменту, </a:t>
            </a:r>
            <a:r>
              <a:rPr lang="uk-UA" dirty="0"/>
              <a:t>літературознавчі терміни: </a:t>
            </a:r>
            <a:r>
              <a:rPr lang="uk-UA" i="1" dirty="0"/>
              <a:t>альманаху, епосу, жанру, журналу, міфу, нарису, образу, памфлету, роману, стилю, сюжету, фейлетону.</a:t>
            </a:r>
            <a:endParaRPr lang="ru-RU" dirty="0"/>
          </a:p>
          <a:p>
            <a:r>
              <a:rPr lang="uk-UA" dirty="0"/>
              <a:t>11.	Назви ігор і танців: </a:t>
            </a:r>
            <a:r>
              <a:rPr lang="uk-UA" i="1" dirty="0"/>
              <a:t>альпінізму, баскетболу, бобслею, боксу, волейболу, картингу, слалому, тенісу, футболу, хокею; вальсу, галопу, менуету, полонезу, танку, танцю </a:t>
            </a:r>
            <a:r>
              <a:rPr lang="uk-UA" dirty="0"/>
              <a:t>(але: </a:t>
            </a:r>
            <a:r>
              <a:rPr lang="uk-UA" i="1" dirty="0"/>
              <a:t>гопака, козачка</a:t>
            </a:r>
            <a:r>
              <a:rPr lang="uk-UA" i="1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843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04800" y="1274247"/>
            <a:ext cx="11142031" cy="4768731"/>
          </a:xfrm>
        </p:spPr>
        <p:txBody>
          <a:bodyPr>
            <a:normAutofit/>
          </a:bodyPr>
          <a:lstStyle/>
          <a:p>
            <a:r>
              <a:rPr lang="uk-UA" sz="2400" dirty="0"/>
              <a:t>13.	Складні безсуфіксні слова (крім назв істот): </a:t>
            </a:r>
            <a:r>
              <a:rPr lang="uk-UA" sz="2400" i="1" dirty="0"/>
              <a:t>водогону, вододілу, живопису, родоводу, рукопису, суходолу, трубопроводу, телефону </a:t>
            </a:r>
            <a:r>
              <a:rPr lang="uk-UA" sz="2400" dirty="0"/>
              <a:t>(але: </a:t>
            </a:r>
            <a:r>
              <a:rPr lang="uk-UA" sz="2400" i="1" dirty="0"/>
              <a:t>пароплава, електровоза, телевізора).</a:t>
            </a:r>
            <a:endParaRPr lang="ru-RU" sz="2400" dirty="0"/>
          </a:p>
          <a:p>
            <a:r>
              <a:rPr lang="uk-UA" sz="2400" dirty="0"/>
              <a:t>14.	Більшість префіксальних іменників (крім назв істот): </a:t>
            </a:r>
            <a:r>
              <a:rPr lang="uk-UA" sz="2400" i="1" dirty="0" err="1"/>
              <a:t>вибою</a:t>
            </a:r>
            <a:r>
              <a:rPr lang="uk-UA" sz="2400" i="1" dirty="0"/>
              <a:t>, випадку, вислову, відбою, заробітку, затору, запису, опіку, побуту, поштовху, прибутку, прикладу, усміху.</a:t>
            </a:r>
            <a:endParaRPr lang="ru-RU" sz="2400" dirty="0"/>
          </a:p>
          <a:p>
            <a:r>
              <a:rPr lang="uk-UA" sz="2400" dirty="0"/>
              <a:t>15.	Назви річок (крім зазначених у п. 5 на -</a:t>
            </a:r>
            <a:r>
              <a:rPr lang="uk-UA" sz="2400" b="1" dirty="0"/>
              <a:t>а, -я</a:t>
            </a:r>
            <a:r>
              <a:rPr lang="uk-UA" sz="2400" dirty="0"/>
              <a:t>), озер, гір, островів, півостровів, країн, областей, регіонів і т. ін.: </a:t>
            </a:r>
            <a:r>
              <a:rPr lang="uk-UA" sz="2400" i="1" dirty="0"/>
              <a:t>Амуру, Бугу, Гангу, Дону, Дунаю, Єнісею, Рейну, Сейму; Байкалу, Мічигану, Світязю; Алтаю, Ельбрусу, Паміру; Кіпру, Родосу, Криту, Алжиру, Єгипту, Китаю, Іраку, Казахстану, Донбасу, Ельзасу, Кавказу, Сибіру.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69259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911" y="452718"/>
            <a:ext cx="9504924" cy="625455"/>
          </a:xfrm>
        </p:spPr>
        <p:txBody>
          <a:bodyPr/>
          <a:lstStyle/>
          <a:p>
            <a:pPr algn="ctr"/>
            <a:r>
              <a:rPr lang="uk-UA" b="1" i="1" dirty="0" smtClean="0"/>
              <a:t>Примітка!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46" y="1282890"/>
            <a:ext cx="10645254" cy="5240740"/>
          </a:xfrm>
        </p:spPr>
        <p:txBody>
          <a:bodyPr>
            <a:noAutofit/>
          </a:bodyPr>
          <a:lstStyle/>
          <a:p>
            <a:r>
              <a:rPr lang="uk-UA" sz="2400" b="1" i="1" dirty="0" smtClean="0"/>
              <a:t>! </a:t>
            </a:r>
            <a:r>
              <a:rPr lang="uk-UA" sz="2400" b="1" dirty="0"/>
              <a:t>Без зміни значення слова припускаються паралельні закінчення у таких іменниках: </a:t>
            </a:r>
            <a:r>
              <a:rPr lang="uk-UA" sz="2400" b="1" i="1" dirty="0"/>
              <a:t>стола </a:t>
            </a:r>
            <a:r>
              <a:rPr lang="uk-UA" sz="2400" b="1" dirty="0"/>
              <a:t>й </a:t>
            </a:r>
            <a:r>
              <a:rPr lang="uk-UA" sz="2400" b="1" i="1" dirty="0"/>
              <a:t>столу, плота </a:t>
            </a:r>
            <a:r>
              <a:rPr lang="uk-UA" sz="2400" b="1" dirty="0"/>
              <a:t>й </a:t>
            </a:r>
            <a:r>
              <a:rPr lang="uk-UA" sz="2400" b="1" i="1" dirty="0"/>
              <a:t>плоту, моста </a:t>
            </a:r>
            <a:r>
              <a:rPr lang="uk-UA" sz="2400" b="1" dirty="0"/>
              <a:t>й </a:t>
            </a:r>
            <a:r>
              <a:rPr lang="uk-UA" sz="2400" b="1" i="1" dirty="0"/>
              <a:t>мосту, паркана </a:t>
            </a:r>
            <a:r>
              <a:rPr lang="uk-UA" sz="2400" b="1" dirty="0"/>
              <a:t>й </a:t>
            </a:r>
            <a:r>
              <a:rPr lang="uk-UA" sz="2400" b="1" i="1" dirty="0"/>
              <a:t>паркану, полка </a:t>
            </a:r>
            <a:r>
              <a:rPr lang="uk-UA" sz="2400" b="1" dirty="0"/>
              <a:t>й </a:t>
            </a:r>
            <a:r>
              <a:rPr lang="uk-UA" sz="2400" b="1" i="1" dirty="0"/>
              <a:t>полку, двора </a:t>
            </a:r>
            <a:r>
              <a:rPr lang="uk-UA" sz="2400" b="1" dirty="0"/>
              <a:t>й </a:t>
            </a:r>
            <a:r>
              <a:rPr lang="uk-UA" sz="2400" b="1" i="1" dirty="0"/>
              <a:t>двору.</a:t>
            </a:r>
            <a:endParaRPr lang="ru-RU" sz="2400" b="1" dirty="0"/>
          </a:p>
          <a:p>
            <a:r>
              <a:rPr lang="uk-UA" sz="2400" b="1" dirty="0"/>
              <a:t>Зміна закінчення впливає на значення слова у таких іменниках:</a:t>
            </a:r>
            <a:endParaRPr lang="ru-RU" sz="2400" b="1" dirty="0"/>
          </a:p>
          <a:p>
            <a:r>
              <a:rPr lang="uk-UA" sz="2400" b="1" i="1" dirty="0" err="1"/>
              <a:t>акта</a:t>
            </a:r>
            <a:r>
              <a:rPr lang="uk-UA" sz="2400" b="1" i="1" dirty="0"/>
              <a:t> </a:t>
            </a:r>
            <a:r>
              <a:rPr lang="uk-UA" sz="2400" b="1" dirty="0"/>
              <a:t>(документ) – </a:t>
            </a:r>
            <a:r>
              <a:rPr lang="uk-UA" sz="2400" b="1" i="1" dirty="0"/>
              <a:t>акту </a:t>
            </a:r>
            <a:r>
              <a:rPr lang="uk-UA" sz="2400" b="1" dirty="0"/>
              <a:t>(дія)</a:t>
            </a:r>
            <a:endParaRPr lang="ru-RU" sz="2400" b="1" dirty="0"/>
          </a:p>
          <a:p>
            <a:r>
              <a:rPr lang="uk-UA" sz="2400" b="1" i="1" dirty="0"/>
              <a:t>Алжира </a:t>
            </a:r>
            <a:r>
              <a:rPr lang="uk-UA" sz="2400" b="1" dirty="0"/>
              <a:t>(місто) – </a:t>
            </a:r>
            <a:r>
              <a:rPr lang="uk-UA" sz="2400" b="1" i="1" dirty="0"/>
              <a:t>Алжиру </a:t>
            </a:r>
            <a:r>
              <a:rPr lang="uk-UA" sz="2400" b="1" dirty="0"/>
              <a:t>(країна)</a:t>
            </a:r>
            <a:endParaRPr lang="ru-RU" sz="2400" b="1" dirty="0"/>
          </a:p>
          <a:p>
            <a:r>
              <a:rPr lang="uk-UA" sz="2400" b="1" i="1" dirty="0"/>
              <a:t>алмаза </a:t>
            </a:r>
            <a:r>
              <a:rPr lang="uk-UA" sz="2400" b="1" dirty="0"/>
              <a:t>(окремий кристал; інструмент) – </a:t>
            </a:r>
            <a:r>
              <a:rPr lang="uk-UA" sz="2400" b="1" i="1" dirty="0"/>
              <a:t>алмазу </a:t>
            </a:r>
            <a:r>
              <a:rPr lang="uk-UA" sz="2400" b="1" dirty="0"/>
              <a:t>(мінерал)</a:t>
            </a:r>
            <a:endParaRPr lang="ru-RU" sz="2400" b="1" dirty="0"/>
          </a:p>
          <a:p>
            <a:r>
              <a:rPr lang="uk-UA" sz="2400" b="1" i="1" dirty="0"/>
              <a:t>апарата </a:t>
            </a:r>
            <a:r>
              <a:rPr lang="uk-UA" sz="2400" b="1" dirty="0"/>
              <a:t>(пристрій) – </a:t>
            </a:r>
            <a:r>
              <a:rPr lang="uk-UA" sz="2400" b="1" i="1" dirty="0"/>
              <a:t>апарату </a:t>
            </a:r>
            <a:r>
              <a:rPr lang="uk-UA" sz="2400" b="1" dirty="0"/>
              <a:t>(установа; сукупність органів)</a:t>
            </a:r>
            <a:endParaRPr lang="ru-RU" sz="2400" b="1" dirty="0"/>
          </a:p>
          <a:p>
            <a:r>
              <a:rPr lang="uk-UA" sz="2400" b="1" i="1" dirty="0" err="1"/>
              <a:t>бала</a:t>
            </a:r>
            <a:r>
              <a:rPr lang="uk-UA" sz="2400" b="1" i="1" dirty="0"/>
              <a:t> </a:t>
            </a:r>
            <a:r>
              <a:rPr lang="uk-UA" sz="2400" b="1" dirty="0"/>
              <a:t>(одиниця виміру) – </a:t>
            </a:r>
            <a:r>
              <a:rPr lang="uk-UA" sz="2400" b="1" i="1" dirty="0"/>
              <a:t>балу </a:t>
            </a:r>
            <a:r>
              <a:rPr lang="uk-UA" sz="2400" b="1" dirty="0"/>
              <a:t>(танцювальний вечір)</a:t>
            </a:r>
            <a:endParaRPr lang="ru-RU" sz="2400" b="1" dirty="0"/>
          </a:p>
          <a:p>
            <a:endParaRPr lang="ru-RU" sz="24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32526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248</TotalTime>
  <Words>1794</Words>
  <Application>Microsoft Office PowerPoint</Application>
  <PresentationFormat>Широкоэкранный</PresentationFormat>
  <Paragraphs>315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8" baseType="lpstr">
      <vt:lpstr>Aharoni</vt:lpstr>
      <vt:lpstr>Arial</vt:lpstr>
      <vt:lpstr>Cambria</vt:lpstr>
      <vt:lpstr>Century Gothic</vt:lpstr>
      <vt:lpstr>Rockwell</vt:lpstr>
      <vt:lpstr>Times New Roman</vt:lpstr>
      <vt:lpstr>Wingdings</vt:lpstr>
      <vt:lpstr>Wingdings 3</vt:lpstr>
      <vt:lpstr>Ион</vt:lpstr>
      <vt:lpstr>Морфологічний аспект медичної професійної мови </vt:lpstr>
      <vt:lpstr>Презентация PowerPoint</vt:lpstr>
      <vt:lpstr>Особливості використання іменників у професійному мовленні </vt:lpstr>
      <vt:lpstr>Презентация PowerPoint</vt:lpstr>
      <vt:lpstr>Закінчення іменників чоловічого роду у родовому відмінку однини залежно від їх значення</vt:lpstr>
      <vt:lpstr>Презентация PowerPoint</vt:lpstr>
      <vt:lpstr>Презентация PowerPoint</vt:lpstr>
      <vt:lpstr>Презентация PowerPoint</vt:lpstr>
      <vt:lpstr>Примітка!</vt:lpstr>
      <vt:lpstr>Кличний відмінок однини </vt:lpstr>
      <vt:lpstr>Особливості використання прикметників у професійному мовленні </vt:lpstr>
      <vt:lpstr>Презентация PowerPoint</vt:lpstr>
      <vt:lpstr>Відмінювання імен </vt:lpstr>
      <vt:lpstr>II відміна</vt:lpstr>
      <vt:lpstr>III відміна</vt:lpstr>
      <vt:lpstr>Особливості творення та відмінювання форм по батькові</vt:lpstr>
      <vt:lpstr>Особливості використання займенників у професійному мовленні </vt:lpstr>
      <vt:lpstr>Презентация PowerPoint</vt:lpstr>
      <vt:lpstr>Презентация PowerPoint</vt:lpstr>
      <vt:lpstr>Особливості використання числівників у професійному мовленні </vt:lpstr>
      <vt:lpstr>Презентация PowerPoint</vt:lpstr>
      <vt:lpstr>Особливості використання дієслівних форм у професійному мовленні </vt:lpstr>
      <vt:lpstr>Презентация PowerPoint</vt:lpstr>
      <vt:lpstr>Особливості вживання прийменника</vt:lpstr>
      <vt:lpstr>Презентация PowerPoint</vt:lpstr>
      <vt:lpstr>Презентация PowerPoint</vt:lpstr>
      <vt:lpstr>В інших випадках треба використовувати прийменники на, за, з, із, до, для, від, під, у (в), як, через, щодо та ін.  </vt:lpstr>
      <vt:lpstr>Російські словосполучення з прийменником в українською мовою передаються за допомогою прийменників на, до, з, за, про, при, як, о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№ 5. Морфологічний аспект медичної професійної мови</dc:title>
  <dc:creator>Admin</dc:creator>
  <cp:lastModifiedBy>Пользователь Windows</cp:lastModifiedBy>
  <cp:revision>19</cp:revision>
  <dcterms:created xsi:type="dcterms:W3CDTF">2016-02-18T17:19:42Z</dcterms:created>
  <dcterms:modified xsi:type="dcterms:W3CDTF">2020-04-11T16:48:50Z</dcterms:modified>
</cp:coreProperties>
</file>