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5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4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28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76F9-258B-448E-8A44-CE787838607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0EB22-68AC-4B79-B246-220ECB15C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3B0D8-0ABB-4794-B4D7-BF44D4677D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59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34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20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96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5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82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78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605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036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15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85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566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28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6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0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689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9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49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94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3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8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AC7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AC7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08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Сучасна українська мова як засіб професійного </a:t>
            </a:r>
            <a:r>
              <a:rPr lang="uk-UA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спілкування. Лексичний аспект професійної мови медиків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image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9392"/>
            <a:ext cx="2000750" cy="1561482"/>
          </a:xfrm>
        </p:spPr>
      </p:pic>
      <p:sp>
        <p:nvSpPr>
          <p:cNvPr id="5" name="Прямоугольник 4"/>
          <p:cNvSpPr/>
          <p:nvPr/>
        </p:nvSpPr>
        <p:spPr>
          <a:xfrm>
            <a:off x="1871192" y="181624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latin typeface="Cambria" panose="02040503050406030204" pitchFamily="18" charset="0"/>
              </a:rPr>
              <a:t>Харківський національний медичний університет</a:t>
            </a:r>
            <a:endParaRPr lang="ru-RU" sz="2000" i="1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6776" y="75546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uk-UA" i="1" dirty="0">
                <a:latin typeface="Cambria" panose="02040503050406030204" pitchFamily="18" charset="0"/>
              </a:rPr>
              <a:t>Кафедра української мови, основ психології та педагогіки</a:t>
            </a:r>
            <a:endParaRPr lang="en-US" i="1" dirty="0">
              <a:latin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загальновизнаних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правильними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зразковими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історичною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зумовленістю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зумовленістю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стабільністю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змінюватися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80020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                “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_0_0_0_447_224_csupload_472670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5292080" cy="2651959"/>
          </a:xfrm>
        </p:spPr>
      </p:pic>
      <p:sp>
        <p:nvSpPr>
          <p:cNvPr id="8" name="Прямоугольник 7"/>
          <p:cNvSpPr/>
          <p:nvPr/>
        </p:nvSpPr>
        <p:spPr>
          <a:xfrm>
            <a:off x="3347864" y="1268760"/>
            <a:ext cx="51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Конституція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Верховною Радою 28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1996 року. У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записано: «Державною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Закон про </a:t>
            </a:r>
            <a:r>
              <a:rPr lang="ru-RU" b="1" dirty="0" err="1"/>
              <a:t>мови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uk-UA" b="1" dirty="0"/>
              <a:t>й</a:t>
            </a:r>
            <a:r>
              <a:rPr lang="ru-RU" b="1" dirty="0"/>
              <a:t> </a:t>
            </a:r>
            <a:r>
              <a:rPr lang="ru-RU" b="1" dirty="0" err="1"/>
              <a:t>передумови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прийняття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03032" cy="3989040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accent3"/>
                </a:solidFill>
              </a:rPr>
              <a:t>Мовні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відносини</a:t>
            </a:r>
            <a:r>
              <a:rPr lang="ru-RU" dirty="0">
                <a:solidFill>
                  <a:schemeClr val="accent3"/>
                </a:solidFill>
              </a:rPr>
              <a:t> в </a:t>
            </a:r>
            <a:r>
              <a:rPr lang="ru-RU" dirty="0" err="1">
                <a:solidFill>
                  <a:schemeClr val="accent3"/>
                </a:solidFill>
              </a:rPr>
              <a:t>Україні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регулює</a:t>
            </a:r>
            <a:r>
              <a:rPr lang="ru-RU" dirty="0">
                <a:solidFill>
                  <a:schemeClr val="accent3"/>
                </a:solidFill>
              </a:rPr>
              <a:t>, </a:t>
            </a:r>
            <a:r>
              <a:rPr lang="ru-RU" dirty="0" err="1">
                <a:solidFill>
                  <a:schemeClr val="accent3"/>
                </a:solidFill>
              </a:rPr>
              <a:t>крім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Конституції</a:t>
            </a:r>
            <a:r>
              <a:rPr lang="ru-RU" dirty="0">
                <a:solidFill>
                  <a:schemeClr val="accent3"/>
                </a:solidFill>
              </a:rPr>
              <a:t>, Закон про </a:t>
            </a:r>
            <a:r>
              <a:rPr lang="ru-RU" dirty="0" err="1">
                <a:solidFill>
                  <a:schemeClr val="accent3"/>
                </a:solidFill>
              </a:rPr>
              <a:t>мови</a:t>
            </a:r>
            <a:r>
              <a:rPr lang="ru-RU" dirty="0">
                <a:solidFill>
                  <a:schemeClr val="accent3"/>
                </a:solidFill>
              </a:rPr>
              <a:t>, </a:t>
            </a:r>
            <a:r>
              <a:rPr lang="ru-RU" dirty="0" err="1">
                <a:solidFill>
                  <a:schemeClr val="accent3"/>
                </a:solidFill>
              </a:rPr>
              <a:t>який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був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прийнятий</a:t>
            </a:r>
            <a:r>
              <a:rPr lang="ru-RU" dirty="0">
                <a:solidFill>
                  <a:schemeClr val="accent3"/>
                </a:solidFill>
              </a:rPr>
              <a:t> Верховною Радою </a:t>
            </a:r>
            <a:r>
              <a:rPr lang="ru-RU" dirty="0" err="1">
                <a:solidFill>
                  <a:schemeClr val="accent3"/>
                </a:solidFill>
              </a:rPr>
              <a:t>України</a:t>
            </a:r>
            <a:r>
              <a:rPr lang="ru-RU" dirty="0">
                <a:solidFill>
                  <a:schemeClr val="accent3"/>
                </a:solidFill>
              </a:rPr>
              <a:t> 28 </a:t>
            </a:r>
            <a:r>
              <a:rPr lang="ru-RU" dirty="0" err="1">
                <a:solidFill>
                  <a:schemeClr val="accent3"/>
                </a:solidFill>
              </a:rPr>
              <a:t>жовтня</a:t>
            </a:r>
            <a:r>
              <a:rPr lang="ru-RU" dirty="0">
                <a:solidFill>
                  <a:schemeClr val="accent3"/>
                </a:solidFill>
              </a:rPr>
              <a:t> 1989 року. </a:t>
            </a:r>
            <a:r>
              <a:rPr lang="ru-RU" dirty="0" err="1">
                <a:solidFill>
                  <a:schemeClr val="accent3"/>
                </a:solidFill>
              </a:rPr>
              <a:t>Більшість</a:t>
            </a:r>
            <a:r>
              <a:rPr lang="ru-RU" dirty="0">
                <a:solidFill>
                  <a:schemeClr val="accent3"/>
                </a:solidFill>
              </a:rPr>
              <a:t> статей Закону </a:t>
            </a:r>
            <a:r>
              <a:rPr lang="ru-RU" dirty="0" err="1">
                <a:solidFill>
                  <a:schemeClr val="accent3"/>
                </a:solidFill>
              </a:rPr>
              <a:t>було</a:t>
            </a:r>
            <a:r>
              <a:rPr lang="ru-RU" dirty="0">
                <a:solidFill>
                  <a:schemeClr val="accent3"/>
                </a:solidFill>
              </a:rPr>
              <a:t> введено в </a:t>
            </a:r>
            <a:r>
              <a:rPr lang="ru-RU" dirty="0" err="1">
                <a:solidFill>
                  <a:schemeClr val="accent3"/>
                </a:solidFill>
              </a:rPr>
              <a:t>дію</a:t>
            </a:r>
            <a:r>
              <a:rPr lang="ru-RU" dirty="0">
                <a:solidFill>
                  <a:schemeClr val="accent3"/>
                </a:solidFill>
              </a:rPr>
              <a:t> з 1 </a:t>
            </a:r>
            <a:r>
              <a:rPr lang="ru-RU" dirty="0" err="1">
                <a:solidFill>
                  <a:schemeClr val="accent3"/>
                </a:solidFill>
              </a:rPr>
              <a:t>січня</a:t>
            </a:r>
            <a:r>
              <a:rPr lang="ru-RU" dirty="0">
                <a:solidFill>
                  <a:schemeClr val="accent3"/>
                </a:solidFill>
              </a:rPr>
              <a:t> 1990 року, </a:t>
            </a:r>
            <a:r>
              <a:rPr lang="ru-RU" dirty="0" err="1">
                <a:solidFill>
                  <a:schemeClr val="accent3"/>
                </a:solidFill>
              </a:rPr>
              <a:t>проте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окремі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статті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набували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чинності</a:t>
            </a:r>
            <a:r>
              <a:rPr lang="ru-RU" dirty="0">
                <a:solidFill>
                  <a:schemeClr val="accent3"/>
                </a:solidFill>
              </a:rPr>
              <a:t> через три, </a:t>
            </a:r>
            <a:r>
              <a:rPr lang="ru-RU" dirty="0" err="1">
                <a:solidFill>
                  <a:schemeClr val="accent3"/>
                </a:solidFill>
              </a:rPr>
              <a:t>п'ять</a:t>
            </a:r>
            <a:r>
              <a:rPr lang="ru-RU" dirty="0">
                <a:solidFill>
                  <a:schemeClr val="accent3"/>
                </a:solidFill>
              </a:rPr>
              <a:t>, </a:t>
            </a:r>
            <a:r>
              <a:rPr lang="ru-RU" dirty="0" err="1">
                <a:solidFill>
                  <a:schemeClr val="accent3"/>
                </a:solidFill>
              </a:rPr>
              <a:t>навіть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сім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років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після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 smtClean="0">
                <a:solidFill>
                  <a:schemeClr val="accent3"/>
                </a:solidFill>
              </a:rPr>
              <a:t>прийняття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>
                <a:solidFill>
                  <a:schemeClr val="accent3"/>
                </a:solidFill>
              </a:rPr>
              <a:t>документа. </a:t>
            </a:r>
            <a:r>
              <a:rPr lang="ru-RU" dirty="0" err="1">
                <a:solidFill>
                  <a:schemeClr val="accent3"/>
                </a:solidFill>
              </a:rPr>
              <a:t>Найбільше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значення</a:t>
            </a:r>
            <a:r>
              <a:rPr lang="ru-RU" dirty="0">
                <a:solidFill>
                  <a:schemeClr val="accent3"/>
                </a:solidFill>
              </a:rPr>
              <a:t> в </a:t>
            </a:r>
            <a:r>
              <a:rPr lang="ru-RU" dirty="0" err="1">
                <a:solidFill>
                  <a:schemeClr val="accent3"/>
                </a:solidFill>
              </a:rPr>
              <a:t>Законі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має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стаття</a:t>
            </a:r>
            <a:r>
              <a:rPr lang="ru-RU" dirty="0">
                <a:solidFill>
                  <a:schemeClr val="accent3"/>
                </a:solidFill>
              </a:rPr>
              <a:t>, </a:t>
            </a:r>
            <a:r>
              <a:rPr lang="ru-RU" dirty="0" err="1">
                <a:solidFill>
                  <a:schemeClr val="accent3"/>
                </a:solidFill>
              </a:rPr>
              <a:t>що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надає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українській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мові</a:t>
            </a:r>
            <a:r>
              <a:rPr lang="ru-RU" dirty="0">
                <a:solidFill>
                  <a:schemeClr val="accent3"/>
                </a:solidFill>
              </a:rPr>
              <a:t> державного статусу. </a:t>
            </a:r>
          </a:p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573016"/>
            <a:ext cx="2585076" cy="30346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Основними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передумовами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прийняття</a:t>
            </a:r>
            <a:r>
              <a:rPr lang="ru-RU" dirty="0">
                <a:solidFill>
                  <a:schemeClr val="tx1"/>
                </a:solidFill>
              </a:rPr>
              <a:t> Закону про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; </a:t>
            </a:r>
          </a:p>
          <a:p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багаторічна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лінгвоциду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не </a:t>
            </a:r>
            <a:r>
              <a:rPr lang="ru-RU" dirty="0" err="1"/>
              <a:t>викорінено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uk-UA" dirty="0"/>
              <a:t>й </a:t>
            </a:r>
            <a:r>
              <a:rPr lang="ru-RU" dirty="0" err="1"/>
              <a:t>сьогодні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7467600" cy="4873752"/>
          </a:xfrm>
        </p:spPr>
        <p:txBody>
          <a:bodyPr/>
          <a:lstStyle/>
          <a:p>
            <a:r>
              <a:rPr lang="ru-RU" dirty="0" err="1"/>
              <a:t>Термін</a:t>
            </a:r>
            <a:r>
              <a:rPr lang="ru-RU" dirty="0"/>
              <a:t> “</a:t>
            </a:r>
            <a:r>
              <a:rPr lang="ru-RU" b="1" dirty="0" err="1"/>
              <a:t>лінгвоцид</a:t>
            </a:r>
            <a:r>
              <a:rPr lang="ru-RU" b="1" dirty="0"/>
              <a:t>” </a:t>
            </a:r>
            <a:r>
              <a:rPr lang="ru-RU" dirty="0"/>
              <a:t>(у </a:t>
            </a:r>
            <a:r>
              <a:rPr lang="ru-RU" dirty="0" err="1"/>
              <a:t>дослівному</a:t>
            </a:r>
            <a:r>
              <a:rPr lang="ru-RU" dirty="0"/>
              <a:t> </a:t>
            </a:r>
            <a:r>
              <a:rPr lang="ru-RU" dirty="0" err="1"/>
              <a:t>перекладі</a:t>
            </a:r>
            <a:r>
              <a:rPr lang="ru-RU" dirty="0"/>
              <a:t> – </a:t>
            </a:r>
            <a:r>
              <a:rPr lang="ru-RU" dirty="0" err="1"/>
              <a:t>мововбивство</a:t>
            </a:r>
            <a:r>
              <a:rPr lang="ru-RU" dirty="0"/>
              <a:t>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свідома</a:t>
            </a:r>
            <a:r>
              <a:rPr lang="ru-RU" dirty="0"/>
              <a:t>, </a:t>
            </a:r>
            <a:r>
              <a:rPr lang="ru-RU" dirty="0" err="1"/>
              <a:t>цілеспрямована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нищення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як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 – </a:t>
            </a:r>
            <a:r>
              <a:rPr lang="ru-RU" dirty="0" err="1"/>
              <a:t>нації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народності</a:t>
            </a:r>
            <a:r>
              <a:rPr lang="ru-RU" dirty="0"/>
              <a:t>. </a:t>
            </a:r>
            <a:r>
              <a:rPr lang="ru-RU" dirty="0" err="1"/>
              <a:t>Кінцевою</a:t>
            </a:r>
            <a:r>
              <a:rPr lang="ru-RU" dirty="0"/>
              <a:t> метою </a:t>
            </a:r>
            <a:r>
              <a:rPr lang="ru-RU" dirty="0" err="1"/>
              <a:t>лінгвоциду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не геноцид,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людей, а </a:t>
            </a:r>
            <a:r>
              <a:rPr lang="ru-RU" dirty="0" err="1"/>
              <a:t>етноцид</a:t>
            </a:r>
            <a:r>
              <a:rPr lang="ru-RU" dirty="0"/>
              <a:t> –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народу як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культурно-історичної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16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636912"/>
            <a:ext cx="4680520" cy="40630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</a:t>
            </a:r>
            <a:r>
              <a:rPr lang="uk-UA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лінгвоциду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- </a:t>
            </a:r>
            <a:r>
              <a:rPr lang="ru-RU" i="1" dirty="0" err="1"/>
              <a:t>лінгвоцид</a:t>
            </a:r>
            <a:r>
              <a:rPr lang="ru-RU" i="1" dirty="0"/>
              <a:t> через </a:t>
            </a:r>
            <a:r>
              <a:rPr lang="ru-RU" i="1" dirty="0" err="1"/>
              <a:t>освіту</a:t>
            </a:r>
            <a:r>
              <a:rPr lang="ru-RU" i="1" dirty="0"/>
              <a:t>. </a:t>
            </a:r>
            <a:endParaRPr lang="ru-RU" dirty="0"/>
          </a:p>
        </p:txBody>
      </p:sp>
      <p:pic>
        <p:nvPicPr>
          <p:cNvPr id="4" name="Содержимое 3" descr="mq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9805" y="1988840"/>
            <a:ext cx="7552840" cy="42484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err="1"/>
              <a:t>Лінгвоцид</a:t>
            </a:r>
            <a:r>
              <a:rPr lang="ru-RU" i="1" dirty="0"/>
              <a:t> через науку</a:t>
            </a:r>
            <a:r>
              <a:rPr lang="ru-RU" dirty="0"/>
              <a:t>. </a:t>
            </a:r>
          </a:p>
          <a:p>
            <a:r>
              <a:rPr lang="ru-RU" i="1" dirty="0" err="1"/>
              <a:t>Лінгвоцид</a:t>
            </a:r>
            <a:r>
              <a:rPr lang="ru-RU" i="1" dirty="0"/>
              <a:t> через </a:t>
            </a:r>
            <a:r>
              <a:rPr lang="ru-RU" i="1" dirty="0" err="1"/>
              <a:t>оголошення</a:t>
            </a:r>
            <a:r>
              <a:rPr lang="ru-RU" i="1" dirty="0"/>
              <a:t> </a:t>
            </a:r>
            <a:r>
              <a:rPr lang="ru-RU" i="1" dirty="0" err="1"/>
              <a:t>мови</a:t>
            </a:r>
            <a:r>
              <a:rPr lang="ru-RU" i="1" dirty="0"/>
              <a:t> неприродною. </a:t>
            </a:r>
          </a:p>
          <a:p>
            <a:r>
              <a:rPr lang="ru-RU" i="1" dirty="0"/>
              <a:t>Через </a:t>
            </a:r>
            <a:r>
              <a:rPr lang="ru-RU" i="1" dirty="0" err="1"/>
              <a:t>привілеї</a:t>
            </a:r>
            <a:r>
              <a:rPr lang="ru-RU" i="1" dirty="0"/>
              <a:t> для </a:t>
            </a:r>
            <a:r>
              <a:rPr lang="ru-RU" i="1" dirty="0" err="1"/>
              <a:t>панівної</a:t>
            </a:r>
            <a:r>
              <a:rPr lang="ru-RU" i="1" dirty="0"/>
              <a:t> </a:t>
            </a:r>
            <a:r>
              <a:rPr lang="ru-RU" i="1" dirty="0" err="1"/>
              <a:t>мови</a:t>
            </a:r>
            <a:r>
              <a:rPr lang="ru-RU" i="1" dirty="0"/>
              <a:t> та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носіїв</a:t>
            </a:r>
            <a:r>
              <a:rPr lang="ru-RU" dirty="0"/>
              <a:t>. </a:t>
            </a:r>
          </a:p>
          <a:p>
            <a:r>
              <a:rPr lang="ru-RU" i="1" dirty="0" err="1"/>
              <a:t>Лінгвоцид</a:t>
            </a:r>
            <a:r>
              <a:rPr lang="ru-RU" i="1" dirty="0"/>
              <a:t> через </a:t>
            </a:r>
            <a:r>
              <a:rPr lang="ru-RU" i="1" dirty="0" err="1"/>
              <a:t>втручання</a:t>
            </a:r>
            <a:r>
              <a:rPr lang="ru-RU" i="1" dirty="0"/>
              <a:t> у </a:t>
            </a:r>
            <a:r>
              <a:rPr lang="ru-RU" i="1" dirty="0" err="1"/>
              <a:t>внутрішню</a:t>
            </a:r>
            <a:r>
              <a:rPr lang="ru-RU" i="1" dirty="0"/>
              <a:t> структуру </a:t>
            </a:r>
            <a:r>
              <a:rPr lang="ru-RU" i="1" dirty="0" err="1"/>
              <a:t>мови</a:t>
            </a:r>
            <a:r>
              <a:rPr lang="ru-RU" i="1" dirty="0"/>
              <a:t>. </a:t>
            </a:r>
            <a:endParaRPr lang="ru-RU" dirty="0"/>
          </a:p>
        </p:txBody>
      </p:sp>
      <p:pic>
        <p:nvPicPr>
          <p:cNvPr id="4" name="Рисунок 3" descr="F_Ukrajinska_mova_0102_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44827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   </a:t>
            </a:r>
            <a:r>
              <a:rPr lang="ru-RU" b="1" dirty="0" err="1"/>
              <a:t>Типізація</a:t>
            </a:r>
            <a:r>
              <a:rPr lang="ru-RU" b="1" dirty="0"/>
              <a:t> </a:t>
            </a:r>
            <a:r>
              <a:rPr lang="ru-RU" b="1" dirty="0" err="1"/>
              <a:t>мовних</a:t>
            </a:r>
            <a:r>
              <a:rPr lang="ru-RU" b="1" dirty="0"/>
              <a:t> норм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літературній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норм: </a:t>
            </a:r>
          </a:p>
          <a:p>
            <a:pPr>
              <a:buNone/>
            </a:pPr>
            <a:r>
              <a:rPr lang="ru-RU" dirty="0"/>
              <a:t>    1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Орфоепічні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вимови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звуків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словосполучень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Акцентуаційні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наголошування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інтонації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Морфологічні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відмінкових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закінчень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родів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чисел,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под.)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слововживання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Синтаксичні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словосполучень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уживання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прийменників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6.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Стилістичні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Графічні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звуків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звукосполучень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письмі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Орфографічні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Пунктуаційні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розділових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знаків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норм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графічні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орфографічні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пунктуаційні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правописними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Мовні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найповніше</a:t>
            </a:r>
            <a:r>
              <a:rPr lang="ru-RU" dirty="0" smtClean="0"/>
              <a:t> </a:t>
            </a:r>
            <a:r>
              <a:rPr lang="ru-RU" dirty="0" err="1" smtClean="0"/>
              <a:t>фіксуються</a:t>
            </a:r>
            <a:r>
              <a:rPr lang="ru-RU" dirty="0" smtClean="0"/>
              <a:t> в </a:t>
            </a:r>
            <a:r>
              <a:rPr lang="ru-RU" dirty="0" err="1" smtClean="0"/>
              <a:t>правописі</a:t>
            </a:r>
            <a:r>
              <a:rPr lang="ru-RU" dirty="0" smtClean="0"/>
              <a:t>, словниках, </a:t>
            </a:r>
            <a:r>
              <a:rPr lang="ru-RU" dirty="0" err="1" smtClean="0"/>
              <a:t>довідниках</a:t>
            </a:r>
            <a:r>
              <a:rPr lang="ru-RU" dirty="0" smtClean="0"/>
              <a:t>, </a:t>
            </a:r>
            <a:r>
              <a:rPr lang="ru-RU" dirty="0" err="1" smtClean="0"/>
              <a:t>граматиках</a:t>
            </a:r>
            <a:r>
              <a:rPr lang="ru-RU" dirty="0" smtClean="0"/>
              <a:t>, </a:t>
            </a:r>
            <a:r>
              <a:rPr lang="ru-RU" dirty="0" err="1" smtClean="0"/>
              <a:t>посібниках</a:t>
            </a:r>
            <a:r>
              <a:rPr lang="ru-RU" dirty="0" smtClean="0"/>
              <a:t> і </a:t>
            </a:r>
            <a:r>
              <a:rPr lang="ru-RU" dirty="0" err="1" smtClean="0"/>
              <a:t>підручниках</a:t>
            </a:r>
            <a:r>
              <a:rPr lang="ru-RU" dirty="0" smtClean="0"/>
              <a:t> з 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правопису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8880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452217" cy="48967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4716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підсистем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звуки),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орфографії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(правил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пунктуації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уживання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розділових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Теоретичні питання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Мова як суспільне явище.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Правовий статус української мови.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Закон про мови в Україні та передумови його прийняття.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Досвід країн Європи в розв'язанні мовних проблем і мовна ситуація в Україні.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Типізація мовних норм.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правопису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графіка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початок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старослов'янського</a:t>
            </a:r>
            <a:r>
              <a:rPr lang="ru-RU" dirty="0"/>
              <a:t> письма.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алфавіті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Кирило-Мефодіївськім</a:t>
            </a:r>
            <a:r>
              <a:rPr lang="ru-RU" dirty="0"/>
              <a:t> </a:t>
            </a:r>
            <a:r>
              <a:rPr lang="ru-RU" dirty="0" err="1"/>
              <a:t>абетці</a:t>
            </a:r>
            <a:r>
              <a:rPr lang="ru-RU" dirty="0"/>
              <a:t>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ґ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ї</a:t>
            </a:r>
            <a:r>
              <a:rPr lang="ru-RU" dirty="0"/>
              <a:t>.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літер</a:t>
            </a:r>
            <a:r>
              <a:rPr lang="ru-RU" dirty="0"/>
              <a:t>, як </a:t>
            </a:r>
            <a:r>
              <a:rPr lang="ru-RU" dirty="0" err="1"/>
              <a:t>стверджують</a:t>
            </a:r>
            <a:r>
              <a:rPr lang="ru-RU" dirty="0"/>
              <a:t> </a:t>
            </a:r>
            <a:r>
              <a:rPr lang="ru-RU" dirty="0" err="1"/>
              <a:t>мовознавці</a:t>
            </a:r>
            <a:r>
              <a:rPr lang="ru-RU" dirty="0"/>
              <a:t>,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знали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VII ст. н.е.</a:t>
            </a:r>
          </a:p>
        </p:txBody>
      </p:sp>
      <p:pic>
        <p:nvPicPr>
          <p:cNvPr id="4" name="Рисунок 3" descr="460px-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221088"/>
            <a:ext cx="5361491" cy="19697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правопису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Содержимое 3" descr="077ab55046ce80eaf9a3ddea999597ca_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700808"/>
            <a:ext cx="4896544" cy="48965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47667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Поступово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вироблено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основний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принцип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українського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правопису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фонетичний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відповідність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звуком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літерою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: «як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вимовляю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так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пишу»),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який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уперше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застосовано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в 1873 р. в «Записках юго-западного отдела Русского географического общества». </a:t>
            </a:r>
          </a:p>
        </p:txBody>
      </p:sp>
      <p:pic>
        <p:nvPicPr>
          <p:cNvPr id="4" name="Рисунок 3" descr="004667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048000"/>
            <a:ext cx="6667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1907-1909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знаменитий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словник Бориса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Грінченка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«Словник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4-х т., у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фонетичний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принцип.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0122401420349695_f0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12776"/>
            <a:ext cx="4701046" cy="48736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/>
              <a:t>   Перший </a:t>
            </a:r>
            <a:r>
              <a:rPr lang="ru-RU" dirty="0" err="1"/>
              <a:t>офіційний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правописний</a:t>
            </a:r>
            <a:r>
              <a:rPr lang="ru-RU" dirty="0"/>
              <a:t> кодекс </a:t>
            </a:r>
            <a:r>
              <a:rPr lang="ru-RU" dirty="0" err="1"/>
              <a:t>було</a:t>
            </a:r>
            <a:r>
              <a:rPr lang="ru-RU" dirty="0"/>
              <a:t> видано </a:t>
            </a:r>
            <a:r>
              <a:rPr lang="ru-RU" dirty="0" err="1"/>
              <a:t>лише</a:t>
            </a:r>
            <a:r>
              <a:rPr lang="ru-RU" dirty="0"/>
              <a:t> в 1919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Головніші</a:t>
            </a:r>
            <a:r>
              <a:rPr lang="ru-RU" dirty="0"/>
              <a:t> правила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правопису</a:t>
            </a:r>
            <a:r>
              <a:rPr lang="ru-RU" dirty="0"/>
              <a:t>».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підготовці</a:t>
            </a:r>
            <a:r>
              <a:rPr lang="ru-RU" dirty="0"/>
              <a:t> брали участь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Огієнко</a:t>
            </a:r>
            <a:r>
              <a:rPr lang="ru-RU" dirty="0"/>
              <a:t>, </a:t>
            </a:r>
            <a:r>
              <a:rPr lang="ru-RU" dirty="0" err="1"/>
              <a:t>Агатангел</a:t>
            </a:r>
            <a:r>
              <a:rPr lang="ru-RU" dirty="0"/>
              <a:t> </a:t>
            </a:r>
            <a:r>
              <a:rPr lang="ru-RU" dirty="0" err="1"/>
              <a:t>Кримський</a:t>
            </a:r>
            <a:r>
              <a:rPr lang="ru-RU" dirty="0"/>
              <a:t>, </a:t>
            </a:r>
            <a:r>
              <a:rPr lang="ru-RU" dirty="0" err="1"/>
              <a:t>Євген</a:t>
            </a:r>
            <a:r>
              <a:rPr lang="ru-RU" dirty="0"/>
              <a:t> Тимченко.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944" cy="4925144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правопис</a:t>
            </a:r>
            <a:r>
              <a:rPr lang="ru-RU" dirty="0"/>
              <a:t> </a:t>
            </a:r>
            <a:r>
              <a:rPr lang="ru-RU" dirty="0" err="1"/>
              <a:t>видавався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1946 року (</a:t>
            </a:r>
            <a:r>
              <a:rPr lang="ru-RU" dirty="0" err="1"/>
              <a:t>підготовлений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академіка</a:t>
            </a:r>
            <a:r>
              <a:rPr lang="ru-RU" dirty="0"/>
              <a:t> Л. </a:t>
            </a:r>
            <a:r>
              <a:rPr lang="ru-RU" dirty="0" err="1"/>
              <a:t>Булаховського</a:t>
            </a:r>
            <a:r>
              <a:rPr lang="ru-RU" dirty="0"/>
              <a:t>) та </a:t>
            </a:r>
            <a:r>
              <a:rPr lang="ru-RU" dirty="0" err="1"/>
              <a:t>з</a:t>
            </a:r>
            <a:r>
              <a:rPr lang="ru-RU" dirty="0"/>
              <a:t> невеликими </a:t>
            </a:r>
            <a:r>
              <a:rPr lang="ru-RU" dirty="0" err="1"/>
              <a:t>змінами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доповненнями</a:t>
            </a:r>
            <a:r>
              <a:rPr lang="ru-RU" dirty="0"/>
              <a:t> </a:t>
            </a:r>
            <a:r>
              <a:rPr lang="uk-UA" dirty="0"/>
              <a:t>– у</a:t>
            </a:r>
            <a:r>
              <a:rPr lang="ru-RU" dirty="0"/>
              <a:t> 1960 </a:t>
            </a:r>
            <a:r>
              <a:rPr lang="ru-RU" dirty="0" err="1"/>
              <a:t>році</a:t>
            </a:r>
            <a:r>
              <a:rPr lang="ru-RU" dirty="0"/>
              <a:t> (2-ге </a:t>
            </a:r>
            <a:r>
              <a:rPr lang="ru-RU" dirty="0" err="1"/>
              <a:t>видання</a:t>
            </a:r>
            <a:r>
              <a:rPr lang="ru-RU" dirty="0"/>
              <a:t>). </a:t>
            </a:r>
          </a:p>
          <a:p>
            <a:endParaRPr lang="ru-RU" dirty="0"/>
          </a:p>
        </p:txBody>
      </p:sp>
      <p:pic>
        <p:nvPicPr>
          <p:cNvPr id="4" name="Рисунок 3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08720"/>
            <a:ext cx="4063492" cy="51301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581128"/>
            <a:ext cx="7467600" cy="4873752"/>
          </a:xfrm>
        </p:spPr>
        <p:txBody>
          <a:bodyPr/>
          <a:lstStyle/>
          <a:p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правопис</a:t>
            </a:r>
            <a:r>
              <a:rPr lang="ru-RU" dirty="0"/>
              <a:t> не </a:t>
            </a:r>
            <a:r>
              <a:rPr lang="ru-RU" dirty="0" err="1"/>
              <a:t>перевидавався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потреби </a:t>
            </a:r>
            <a:r>
              <a:rPr lang="ru-RU" dirty="0" err="1"/>
              <a:t>шкільної</a:t>
            </a:r>
            <a:r>
              <a:rPr lang="ru-RU" dirty="0"/>
              <a:t> та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став мало не </a:t>
            </a:r>
            <a:r>
              <a:rPr lang="ru-RU" dirty="0" err="1"/>
              <a:t>бібліографічною</a:t>
            </a:r>
            <a:r>
              <a:rPr lang="ru-RU" dirty="0"/>
              <a:t> </a:t>
            </a:r>
            <a:r>
              <a:rPr lang="ru-RU" dirty="0" err="1"/>
              <a:t>рідкістю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20688"/>
            <a:ext cx="617211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/>
              <a:t>  </a:t>
            </a:r>
            <a:r>
              <a:rPr lang="ru-RU" dirty="0" err="1"/>
              <a:t>Однак</a:t>
            </a:r>
            <a:r>
              <a:rPr lang="ru-RU" dirty="0"/>
              <a:t> робота над </a:t>
            </a:r>
            <a:r>
              <a:rPr lang="ru-RU" dirty="0" err="1"/>
              <a:t>удосконаленням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правопису</a:t>
            </a:r>
            <a:r>
              <a:rPr lang="ru-RU" dirty="0"/>
              <a:t> </a:t>
            </a:r>
            <a:r>
              <a:rPr lang="ru-RU" dirty="0" err="1" smtClean="0"/>
              <a:t>тривав</a:t>
            </a:r>
            <a:r>
              <a:rPr lang="ru-RU" dirty="0" smtClean="0"/>
              <a:t> </a:t>
            </a:r>
            <a:r>
              <a:rPr lang="ru-RU" dirty="0"/>
              <a:t>з  2000 р.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мовознавства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для широкого </a:t>
            </a:r>
            <a:r>
              <a:rPr lang="ru-RU" dirty="0" err="1"/>
              <a:t>обговорення</a:t>
            </a:r>
            <a:r>
              <a:rPr lang="ru-RU" dirty="0"/>
              <a:t> “</a:t>
            </a:r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правопису</a:t>
            </a:r>
            <a:r>
              <a:rPr lang="ru-RU" dirty="0"/>
              <a:t>»,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правопису</a:t>
            </a:r>
            <a:r>
              <a:rPr lang="ru-RU" dirty="0"/>
              <a:t> 1928 р., напр.:  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i="1" dirty="0"/>
              <a:t>т</a:t>
            </a:r>
            <a:r>
              <a:rPr lang="ru-RU" dirty="0"/>
              <a:t> у </a:t>
            </a:r>
            <a:r>
              <a:rPr lang="ru-RU" dirty="0" err="1"/>
              <a:t>запозиченнях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uk-UA" dirty="0"/>
              <a:t>літери «фіта»</a:t>
            </a:r>
            <a:r>
              <a:rPr lang="ru-RU" dirty="0"/>
              <a:t> (</a:t>
            </a:r>
            <a:r>
              <a:rPr lang="ru-RU" i="1" dirty="0" err="1"/>
              <a:t>катедра</a:t>
            </a:r>
            <a:r>
              <a:rPr lang="ru-RU" i="1" dirty="0"/>
              <a:t>, </a:t>
            </a:r>
            <a:r>
              <a:rPr lang="ru-RU" i="1" dirty="0" err="1"/>
              <a:t>маратон</a:t>
            </a:r>
            <a:r>
              <a:rPr lang="ru-RU" i="1" dirty="0"/>
              <a:t>, </a:t>
            </a:r>
            <a:r>
              <a:rPr lang="ru-RU" i="1" dirty="0" err="1"/>
              <a:t>міт</a:t>
            </a:r>
            <a:r>
              <a:rPr lang="ru-RU" dirty="0"/>
              <a:t> як </a:t>
            </a:r>
            <a:r>
              <a:rPr lang="ru-RU" i="1" dirty="0"/>
              <a:t>математика, </a:t>
            </a:r>
            <a:r>
              <a:rPr lang="ru-RU" i="1" dirty="0" err="1"/>
              <a:t>бібліотека</a:t>
            </a:r>
            <a:r>
              <a:rPr lang="ru-RU" i="1" dirty="0"/>
              <a:t>, хризантема</a:t>
            </a:r>
            <a:r>
              <a:rPr lang="ru-RU" dirty="0"/>
              <a:t>); </a:t>
            </a: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89040"/>
            <a:ext cx="4104456" cy="287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100558"/>
            <a:ext cx="81582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Згідно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з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постановою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Кабінету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Міністрів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України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від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22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травня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2019 року №437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затверджено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нову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smtClean="0">
                <a:solidFill>
                  <a:srgbClr val="1F2124"/>
                </a:solidFill>
                <a:latin typeface="Skolar-Light-Cyrillic"/>
              </a:rPr>
              <a:t>редакцію»Українського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правопису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».  </a:t>
            </a:r>
            <a:r>
              <a:rPr lang="ru-RU" sz="2800" b="1" dirty="0" err="1" smtClean="0">
                <a:solidFill>
                  <a:srgbClr val="1F2124"/>
                </a:solidFill>
                <a:latin typeface="Skolar-Light-Cyrillic"/>
              </a:rPr>
              <a:t>Із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3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червня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почав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діяти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новий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Український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правопис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2019 року.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Від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цього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моменту рекомендовано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застосовувати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норми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smtClean="0">
                <a:solidFill>
                  <a:srgbClr val="1F2124"/>
                </a:solidFill>
                <a:latin typeface="Skolar-Light-Cyrillic"/>
              </a:rPr>
              <a:t>та 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правила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нової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редакції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правопису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в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усіх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сферах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суспільного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 </a:t>
            </a:r>
            <a:r>
              <a:rPr lang="ru-RU" sz="2800" b="1" dirty="0" err="1">
                <a:solidFill>
                  <a:srgbClr val="1F2124"/>
                </a:solidFill>
                <a:latin typeface="Skolar-Light-Cyrillic"/>
              </a:rPr>
              <a:t>життя</a:t>
            </a:r>
            <a:r>
              <a:rPr lang="ru-RU" sz="2800" b="1" dirty="0">
                <a:solidFill>
                  <a:srgbClr val="1F2124"/>
                </a:solidFill>
                <a:latin typeface="Skolar-Light-Cyrillic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3428999"/>
            <a:ext cx="4537934" cy="34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6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84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Україні медик – одна з найпоширеніших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професій.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ункціонування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й вивчення фахового мовлення медиків – одна з актуальних проблем сучасного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мовознавства, оскільки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мовна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кудьтура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людини є показником її інтелектуального рівня, освіченості та інтелігентності.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6626" name="AutoShape 2" descr="http://bilozerkacbs.ucoz.ua/02446275644305425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bilozerkacbs.ucoz.ua/02446275644305425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02446275644305425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76872"/>
            <a:ext cx="432435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40" y="275726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831B34"/>
                </a:solidFill>
              </a:rPr>
              <a:t>Лексика української мови </a:t>
            </a:r>
            <a:r>
              <a:rPr lang="uk-UA" b="1" dirty="0" smtClean="0">
                <a:solidFill>
                  <a:srgbClr val="831B34"/>
                </a:solidFill>
              </a:rPr>
              <a:t/>
            </a:r>
            <a:br>
              <a:rPr lang="uk-UA" b="1" dirty="0" smtClean="0">
                <a:solidFill>
                  <a:srgbClr val="831B34"/>
                </a:solidFill>
              </a:rPr>
            </a:br>
            <a:r>
              <a:rPr lang="uk-UA" b="1" i="1" dirty="0" smtClean="0">
                <a:solidFill>
                  <a:srgbClr val="831B34"/>
                </a:solidFill>
              </a:rPr>
              <a:t>з погляду використання</a:t>
            </a:r>
            <a:endParaRPr lang="ru-RU" b="1" i="1" dirty="0">
              <a:solidFill>
                <a:srgbClr val="831B3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567" y="2927534"/>
            <a:ext cx="4455322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Загальновживана лексика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Стилістично нейтральна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неї не властиве оцінне або емоційно-експресивне забарвлення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неї належать слова, що називають основні поняття, речі та явища навколишньої дійсності: 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рука, нога,голова, рот, вухо, писати, хліб, сіль…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5889" y="2852936"/>
            <a:ext cx="4568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Лексика вузького стилістичного призначення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4973959" y="3799831"/>
            <a:ext cx="648072" cy="9985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7783" y="4660905"/>
            <a:ext cx="2452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8D3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Науково-термінологічна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A8D3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27" name="Прямая со стрелкой 1026"/>
          <p:cNvCxnSpPr/>
          <p:nvPr/>
        </p:nvCxnSpPr>
        <p:spPr>
          <a:xfrm>
            <a:off x="6356170" y="3815583"/>
            <a:ext cx="4777" cy="18218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194608" y="5800600"/>
            <a:ext cx="229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8D3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Офіційно-ділова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A8D3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30" name="Прямая со стрелкой 1029"/>
          <p:cNvCxnSpPr/>
          <p:nvPr/>
        </p:nvCxnSpPr>
        <p:spPr>
          <a:xfrm>
            <a:off x="7888042" y="3799831"/>
            <a:ext cx="426791" cy="67899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7490444" y="4660906"/>
            <a:ext cx="164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A8D3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Професійно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8D3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-виробнича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A8D3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45" name="Прямая со стрелкой 1044"/>
          <p:cNvCxnSpPr/>
          <p:nvPr/>
        </p:nvCxnSpPr>
        <p:spPr>
          <a:xfrm>
            <a:off x="7091557" y="3815583"/>
            <a:ext cx="530886" cy="18218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/>
          <p:cNvSpPr txBox="1"/>
          <p:nvPr/>
        </p:nvSpPr>
        <p:spPr>
          <a:xfrm>
            <a:off x="7490444" y="5910806"/>
            <a:ext cx="165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8D3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Емоційно-експресивна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44" y="1340768"/>
            <a:ext cx="15970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6137">
            <a:off x="2277796" y="1380735"/>
            <a:ext cx="1526887" cy="174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831B34"/>
                </a:solidFill>
              </a:rPr>
              <a:t>Науково-термінологічна лексика</a:t>
            </a:r>
            <a:endParaRPr lang="ru-RU" b="1" u="sng" dirty="0">
              <a:solidFill>
                <a:srgbClr val="831B3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Лексика, яка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облуговує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сферу науки 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наукової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професійно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виробничої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b="1" dirty="0" err="1"/>
              <a:t>терміни</a:t>
            </a:r>
            <a:r>
              <a:rPr lang="ru-RU" dirty="0"/>
              <a:t> - слова,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вживаються</a:t>
            </a:r>
            <a:r>
              <a:rPr lang="ru-RU" dirty="0"/>
              <a:t>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для точного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. </a:t>
            </a:r>
            <a:r>
              <a:rPr lang="ru-RU" u="sng" dirty="0" err="1"/>
              <a:t>Термін</a:t>
            </a:r>
            <a:r>
              <a:rPr lang="ru-RU" u="sng" dirty="0"/>
              <a:t> </a:t>
            </a:r>
            <a:r>
              <a:rPr lang="ru-RU" u="sng" dirty="0" err="1"/>
              <a:t>позбавлений</a:t>
            </a:r>
            <a:r>
              <a:rPr lang="ru-RU" u="sng" dirty="0"/>
              <a:t> </a:t>
            </a:r>
            <a:r>
              <a:rPr lang="ru-RU" u="sng" dirty="0" err="1"/>
              <a:t>емоційно-експресивного</a:t>
            </a:r>
            <a:r>
              <a:rPr lang="ru-RU" u="sng" dirty="0"/>
              <a:t> </a:t>
            </a:r>
            <a:r>
              <a:rPr lang="ru-RU" u="sng" dirty="0" err="1"/>
              <a:t>забарвлення</a:t>
            </a:r>
            <a:r>
              <a:rPr lang="ru-RU" u="sng" dirty="0"/>
              <a:t>.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b="1" dirty="0"/>
              <a:t>до </a:t>
            </a:r>
            <a:r>
              <a:rPr lang="ru-RU" b="1" dirty="0" err="1"/>
              <a:t>медичних</a:t>
            </a:r>
            <a:r>
              <a:rPr lang="ru-RU" dirty="0"/>
              <a:t> належать </a:t>
            </a:r>
            <a:r>
              <a:rPr lang="ru-RU" dirty="0" err="1"/>
              <a:t>такі</a:t>
            </a:r>
            <a:r>
              <a:rPr lang="ru-RU" dirty="0"/>
              <a:t>: </a:t>
            </a:r>
            <a:r>
              <a:rPr lang="ru-RU" i="1" dirty="0" err="1"/>
              <a:t>апендицит</a:t>
            </a:r>
            <a:r>
              <a:rPr lang="ru-RU" i="1" dirty="0"/>
              <a:t>, </a:t>
            </a:r>
            <a:r>
              <a:rPr lang="ru-RU" i="1" dirty="0" err="1"/>
              <a:t>грип</a:t>
            </a:r>
            <a:r>
              <a:rPr lang="ru-RU" i="1" dirty="0"/>
              <a:t>, </a:t>
            </a:r>
            <a:r>
              <a:rPr lang="ru-RU" i="1" dirty="0" err="1"/>
              <a:t>аспірин</a:t>
            </a:r>
            <a:r>
              <a:rPr lang="ru-RU" i="1" dirty="0"/>
              <a:t>, </a:t>
            </a:r>
            <a:r>
              <a:rPr lang="ru-RU" i="1" dirty="0" err="1"/>
              <a:t>карієс</a:t>
            </a:r>
            <a:r>
              <a:rPr lang="ru-RU" i="1" dirty="0"/>
              <a:t>, </a:t>
            </a:r>
            <a:r>
              <a:rPr lang="ru-RU" i="1" dirty="0" err="1"/>
              <a:t>кардіологія</a:t>
            </a:r>
            <a:r>
              <a:rPr lang="ru-RU" i="1" dirty="0"/>
              <a:t>, </a:t>
            </a:r>
            <a:r>
              <a:rPr lang="ru-RU" i="1" dirty="0" err="1"/>
              <a:t>ларингіт</a:t>
            </a:r>
            <a:r>
              <a:rPr lang="ru-RU" i="1" dirty="0"/>
              <a:t>, </a:t>
            </a:r>
            <a:r>
              <a:rPr lang="ru-RU" i="1" dirty="0" err="1"/>
              <a:t>міома</a:t>
            </a:r>
            <a:r>
              <a:rPr lang="ru-RU" i="1" dirty="0"/>
              <a:t>, </a:t>
            </a:r>
            <a:r>
              <a:rPr lang="ru-RU" i="1" dirty="0" err="1"/>
              <a:t>лімфаденіт</a:t>
            </a:r>
            <a:r>
              <a:rPr lang="ru-RU" i="1" dirty="0"/>
              <a:t>, </a:t>
            </a:r>
            <a:r>
              <a:rPr lang="ru-RU" i="1" dirty="0" err="1"/>
              <a:t>мікроспорія</a:t>
            </a:r>
            <a:r>
              <a:rPr lang="ru-RU" i="1" dirty="0"/>
              <a:t>, </a:t>
            </a:r>
            <a:r>
              <a:rPr lang="ru-RU" i="1" dirty="0" err="1"/>
              <a:t>артерія</a:t>
            </a:r>
            <a:r>
              <a:rPr lang="ru-RU" i="1" dirty="0"/>
              <a:t>, </a:t>
            </a:r>
            <a:r>
              <a:rPr lang="ru-RU" i="1" dirty="0" err="1"/>
              <a:t>міопія</a:t>
            </a:r>
            <a:r>
              <a:rPr lang="ru-RU" i="1" dirty="0"/>
              <a:t> та </a:t>
            </a:r>
            <a:r>
              <a:rPr lang="ru-RU" i="1" dirty="0" err="1"/>
              <a:t>ін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5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Терміном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спеціальне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слово, яке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вживається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для точного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найменування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певного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поняття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науки.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err="1" smtClean="0"/>
              <a:t>Вчені</a:t>
            </a:r>
            <a:r>
              <a:rPr lang="ru-RU" sz="2400" b="1" dirty="0" smtClean="0"/>
              <a:t> </a:t>
            </a:r>
            <a:r>
              <a:rPr lang="ru-RU" sz="2400" b="1" dirty="0" err="1"/>
              <a:t>ставлять</a:t>
            </a:r>
            <a:r>
              <a:rPr lang="ru-RU" sz="2400" b="1" dirty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вимоги</a:t>
            </a:r>
            <a:r>
              <a:rPr lang="ru-RU" sz="2400" b="1" dirty="0"/>
              <a:t> до </a:t>
            </a:r>
            <a:r>
              <a:rPr lang="ru-RU" sz="2400" b="1" dirty="0" err="1"/>
              <a:t>терміна</a:t>
            </a:r>
            <a:r>
              <a:rPr lang="ru-RU" sz="2400" b="1" dirty="0" smtClean="0"/>
              <a:t>:</a:t>
            </a:r>
            <a:endParaRPr lang="ru-RU" sz="2400" b="1" dirty="0"/>
          </a:p>
          <a:p>
            <a:r>
              <a:rPr lang="ru-RU" sz="2400" dirty="0" smtClean="0"/>
              <a:t>повинен </a:t>
            </a:r>
            <a:r>
              <a:rPr lang="ru-RU" sz="2400" dirty="0"/>
              <a:t>бути </a:t>
            </a:r>
            <a:r>
              <a:rPr lang="ru-RU" sz="2400" dirty="0" err="1"/>
              <a:t>однозначним</a:t>
            </a:r>
            <a:r>
              <a:rPr lang="ru-RU" sz="2400" dirty="0"/>
              <a:t> у межах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термінів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повинен </a:t>
            </a:r>
            <a:r>
              <a:rPr lang="ru-RU" sz="2400" dirty="0"/>
              <a:t>точно </a:t>
            </a:r>
            <a:r>
              <a:rPr lang="ru-RU" sz="2400" dirty="0" err="1"/>
              <a:t>називати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, </a:t>
            </a:r>
            <a:r>
              <a:rPr lang="ru-RU" sz="2400" dirty="0" err="1"/>
              <a:t>риси</a:t>
            </a:r>
            <a:r>
              <a:rPr lang="ru-RU" sz="2400" dirty="0"/>
              <a:t>, </a:t>
            </a:r>
            <a:r>
              <a:rPr lang="ru-RU" sz="2400" dirty="0" err="1"/>
              <a:t>ознаки</a:t>
            </a:r>
            <a:r>
              <a:rPr lang="ru-RU" sz="2400" dirty="0"/>
              <a:t> </a:t>
            </a:r>
            <a:r>
              <a:rPr lang="ru-RU" sz="2400" dirty="0" err="1"/>
              <a:t>означуваного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термін</a:t>
            </a:r>
            <a:r>
              <a:rPr lang="ru-RU" sz="2400" dirty="0" smtClean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повинен бути </a:t>
            </a:r>
            <a:r>
              <a:rPr lang="ru-RU" sz="2400" dirty="0" err="1"/>
              <a:t>стилістично</a:t>
            </a:r>
            <a:r>
              <a:rPr lang="ru-RU" sz="2400" dirty="0"/>
              <a:t> </a:t>
            </a:r>
            <a:r>
              <a:rPr lang="ru-RU" sz="2400" dirty="0" err="1"/>
              <a:t>нейтральним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тексту;</a:t>
            </a:r>
          </a:p>
          <a:p>
            <a:r>
              <a:rPr lang="ru-RU" sz="2400" dirty="0" smtClean="0"/>
              <a:t>не </a:t>
            </a:r>
            <a:r>
              <a:rPr lang="ru-RU" sz="2400" dirty="0"/>
              <a:t>повинен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синоніми</a:t>
            </a:r>
            <a:r>
              <a:rPr lang="ru-RU" sz="2400" dirty="0"/>
              <a:t> й </a:t>
            </a:r>
            <a:r>
              <a:rPr lang="ru-RU" sz="2400" dirty="0" err="1"/>
              <a:t>омоніми</a:t>
            </a:r>
            <a:r>
              <a:rPr lang="ru-RU" sz="2400" dirty="0"/>
              <a:t> (</a:t>
            </a:r>
            <a:r>
              <a:rPr lang="ru-RU" sz="2400" dirty="0" err="1"/>
              <a:t>принаймні</a:t>
            </a:r>
            <a:r>
              <a:rPr lang="ru-RU" sz="2400" dirty="0"/>
              <a:t>, у межах </a:t>
            </a:r>
            <a:r>
              <a:rPr lang="ru-RU" sz="2400" dirty="0" err="1"/>
              <a:t>терміносистеми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науки).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512168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Науково-термінологічна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лексика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української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мови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сформувалася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продовжує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u="sng" dirty="0" err="1">
                <a:solidFill>
                  <a:schemeClr val="accent6">
                    <a:lumMod val="50000"/>
                  </a:schemeClr>
                </a:solidFill>
              </a:rPr>
              <a:t>поповнюватися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 такими шляхами: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b="1" dirty="0" err="1" smtClean="0"/>
              <a:t>Використання</a:t>
            </a:r>
            <a:r>
              <a:rPr lang="ru-RU" sz="1800" b="1" dirty="0" smtClean="0"/>
              <a:t> </a:t>
            </a:r>
            <a:r>
              <a:rPr lang="ru-RU" sz="1800" b="1" dirty="0" err="1"/>
              <a:t>існуючих</a:t>
            </a:r>
            <a:r>
              <a:rPr lang="ru-RU" sz="1800" b="1" dirty="0"/>
              <a:t> у </a:t>
            </a:r>
            <a:r>
              <a:rPr lang="ru-RU" sz="1800" b="1" dirty="0" err="1"/>
              <a:t>мові</a:t>
            </a:r>
            <a:r>
              <a:rPr lang="ru-RU" sz="1800" b="1" dirty="0"/>
              <a:t> </a:t>
            </a:r>
            <a:r>
              <a:rPr lang="ru-RU" sz="1800" b="1" dirty="0" err="1"/>
              <a:t>слів</a:t>
            </a:r>
            <a:r>
              <a:rPr lang="ru-RU" sz="1800" b="1" dirty="0"/>
              <a:t> для </a:t>
            </a:r>
            <a:r>
              <a:rPr lang="ru-RU" sz="1800" b="1" dirty="0" err="1"/>
              <a:t>називання</a:t>
            </a:r>
            <a:r>
              <a:rPr lang="ru-RU" sz="1800" b="1" dirty="0"/>
              <a:t> </a:t>
            </a:r>
            <a:r>
              <a:rPr lang="ru-RU" sz="1800" b="1" dirty="0" err="1"/>
              <a:t>певного</a:t>
            </a:r>
            <a:r>
              <a:rPr lang="ru-RU" sz="1800" b="1" dirty="0"/>
              <a:t> </a:t>
            </a:r>
            <a:r>
              <a:rPr lang="ru-RU" sz="1800" b="1" dirty="0" err="1"/>
              <a:t>наукового</a:t>
            </a:r>
            <a:r>
              <a:rPr lang="ru-RU" sz="1800" b="1" dirty="0"/>
              <a:t> </a:t>
            </a:r>
            <a:r>
              <a:rPr lang="ru-RU" sz="1800" b="1" dirty="0" err="1"/>
              <a:t>поняття</a:t>
            </a:r>
            <a:r>
              <a:rPr lang="ru-RU" sz="1800" b="1" dirty="0"/>
              <a:t>. </a:t>
            </a:r>
            <a:r>
              <a:rPr lang="ru-RU" sz="1800" dirty="0"/>
              <a:t>Так, </a:t>
            </a:r>
            <a:r>
              <a:rPr lang="ru-RU" sz="1800" dirty="0" err="1"/>
              <a:t>терміносистема</a:t>
            </a:r>
            <a:r>
              <a:rPr lang="ru-RU" sz="1800" dirty="0"/>
              <a:t> </a:t>
            </a:r>
            <a:r>
              <a:rPr lang="ru-RU" sz="1800" dirty="0" err="1" smtClean="0"/>
              <a:t>місяцеліку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мові</a:t>
            </a:r>
            <a:r>
              <a:rPr lang="ru-RU" sz="1800" dirty="0"/>
              <a:t> </a:t>
            </a:r>
            <a:r>
              <a:rPr lang="ru-RU" sz="1800" dirty="0" err="1"/>
              <a:t>витворилася</a:t>
            </a:r>
            <a:r>
              <a:rPr lang="ru-RU" sz="1800" dirty="0"/>
              <a:t> на </a:t>
            </a:r>
            <a:r>
              <a:rPr lang="ru-RU" sz="1800" dirty="0" err="1"/>
              <a:t>лексичній</a:t>
            </a:r>
            <a:r>
              <a:rPr lang="ru-RU" sz="1800" dirty="0"/>
              <a:t>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лексичних</a:t>
            </a:r>
            <a:r>
              <a:rPr lang="ru-RU" sz="1800" dirty="0"/>
              <a:t> </a:t>
            </a:r>
            <a:r>
              <a:rPr lang="ru-RU" sz="1800" dirty="0" err="1"/>
              <a:t>значень</a:t>
            </a:r>
            <a:r>
              <a:rPr lang="ru-RU" sz="1800" dirty="0"/>
              <a:t> </a:t>
            </a:r>
            <a:r>
              <a:rPr lang="ru-RU" sz="1800" dirty="0" err="1"/>
              <a:t>саме</a:t>
            </a:r>
            <a:r>
              <a:rPr lang="ru-RU" sz="1800" dirty="0"/>
              <a:t>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мови</a:t>
            </a:r>
            <a:r>
              <a:rPr lang="ru-RU" sz="1800" dirty="0"/>
              <a:t>:</a:t>
            </a:r>
            <a:r>
              <a:rPr lang="ru-RU" sz="1800" i="1" dirty="0"/>
              <a:t> </a:t>
            </a:r>
            <a:r>
              <a:rPr lang="ru-RU" sz="1800" i="1" dirty="0" err="1"/>
              <a:t>січень</a:t>
            </a:r>
            <a:r>
              <a:rPr lang="ru-RU" sz="1800" i="1" dirty="0"/>
              <a:t> (</a:t>
            </a:r>
            <a:r>
              <a:rPr lang="ru-RU" sz="1800" i="1" dirty="0" err="1"/>
              <a:t>сікли</a:t>
            </a:r>
            <a:r>
              <a:rPr lang="ru-RU" sz="1800" i="1" dirty="0"/>
              <a:t>, </a:t>
            </a:r>
            <a:r>
              <a:rPr lang="ru-RU" sz="1800" i="1" dirty="0" err="1"/>
              <a:t>вирубували</a:t>
            </a:r>
            <a:r>
              <a:rPr lang="ru-RU" sz="1800" i="1" dirty="0"/>
              <a:t> </a:t>
            </a:r>
            <a:r>
              <a:rPr lang="ru-RU" sz="1800" i="1" dirty="0" err="1"/>
              <a:t>ліс</a:t>
            </a:r>
            <a:r>
              <a:rPr lang="ru-RU" sz="1800" i="1" dirty="0"/>
              <a:t> </a:t>
            </a:r>
            <a:r>
              <a:rPr lang="ru-RU" sz="1800" i="1" dirty="0" err="1"/>
              <a:t>під</a:t>
            </a:r>
            <a:r>
              <a:rPr lang="ru-RU" sz="1800" i="1" dirty="0"/>
              <a:t> поле), </a:t>
            </a:r>
            <a:r>
              <a:rPr lang="ru-RU" sz="1800" i="1" dirty="0" err="1"/>
              <a:t>лютий</a:t>
            </a:r>
            <a:r>
              <a:rPr lang="ru-RU" sz="1800" i="1" dirty="0"/>
              <a:t> (</a:t>
            </a:r>
            <a:r>
              <a:rPr lang="ru-RU" sz="1800" i="1" dirty="0" err="1"/>
              <a:t>люті</a:t>
            </a:r>
            <a:r>
              <a:rPr lang="ru-RU" sz="1800" i="1" dirty="0"/>
              <a:t> </a:t>
            </a:r>
            <a:r>
              <a:rPr lang="ru-RU" sz="1800" i="1" dirty="0" err="1"/>
              <a:t>морози</a:t>
            </a:r>
            <a:r>
              <a:rPr lang="ru-RU" sz="1800" i="1" dirty="0"/>
              <a:t>), </a:t>
            </a:r>
            <a:r>
              <a:rPr lang="ru-RU" sz="1800" i="1" dirty="0" err="1"/>
              <a:t>березень</a:t>
            </a:r>
            <a:r>
              <a:rPr lang="ru-RU" sz="1800" i="1" dirty="0"/>
              <a:t> (</a:t>
            </a:r>
            <a:r>
              <a:rPr lang="ru-RU" sz="1800" i="1" dirty="0" err="1"/>
              <a:t>березовий</a:t>
            </a:r>
            <a:r>
              <a:rPr lang="ru-RU" sz="1800" i="1" dirty="0"/>
              <a:t> </a:t>
            </a:r>
            <a:r>
              <a:rPr lang="ru-RU" sz="1800" i="1" dirty="0" err="1"/>
              <a:t>сік</a:t>
            </a:r>
            <a:r>
              <a:rPr lang="ru-RU" sz="1800" i="1" dirty="0"/>
              <a:t> </a:t>
            </a:r>
            <a:r>
              <a:rPr lang="ru-RU" sz="1800" i="1" dirty="0" err="1"/>
              <a:t>іде</a:t>
            </a:r>
            <a:r>
              <a:rPr lang="ru-RU" sz="1800" i="1" dirty="0"/>
              <a:t>), </a:t>
            </a:r>
            <a:r>
              <a:rPr lang="ru-RU" sz="1800" i="1" dirty="0" err="1"/>
              <a:t>квітень</a:t>
            </a:r>
            <a:r>
              <a:rPr lang="ru-RU" sz="1800" i="1" dirty="0"/>
              <a:t> (</a:t>
            </a:r>
            <a:r>
              <a:rPr lang="ru-RU" sz="1800" i="1" dirty="0" err="1"/>
              <a:t>квітує</a:t>
            </a:r>
            <a:r>
              <a:rPr lang="ru-RU" sz="1800" i="1" dirty="0"/>
              <a:t> зело), </a:t>
            </a:r>
            <a:r>
              <a:rPr lang="ru-RU" sz="1800" i="1" dirty="0" err="1"/>
              <a:t>травень</a:t>
            </a:r>
            <a:r>
              <a:rPr lang="ru-RU" sz="1800" i="1" dirty="0"/>
              <a:t> (трава </a:t>
            </a:r>
            <a:r>
              <a:rPr lang="ru-RU" sz="1800" i="1" dirty="0" err="1"/>
              <a:t>буяє</a:t>
            </a:r>
            <a:r>
              <a:rPr lang="ru-RU" sz="1800" i="1" dirty="0" smtClean="0"/>
              <a:t>)…..</a:t>
            </a:r>
          </a:p>
          <a:p>
            <a:pPr>
              <a:buFont typeface="+mj-lt"/>
              <a:buAutoNum type="arabicPeriod"/>
            </a:pPr>
            <a:r>
              <a:rPr lang="ru-RU" sz="1800" b="1" dirty="0" err="1" smtClean="0"/>
              <a:t>Використання</a:t>
            </a:r>
            <a:r>
              <a:rPr lang="ru-RU" sz="1800" b="1" dirty="0" smtClean="0"/>
              <a:t> </a:t>
            </a:r>
            <a:r>
              <a:rPr lang="ru-RU" sz="1800" b="1" dirty="0" err="1"/>
              <a:t>іншомовних</a:t>
            </a:r>
            <a:r>
              <a:rPr lang="ru-RU" sz="1800" b="1" dirty="0"/>
              <a:t> </a:t>
            </a:r>
            <a:r>
              <a:rPr lang="ru-RU" sz="1800" b="1" dirty="0" err="1"/>
              <a:t>термінів</a:t>
            </a:r>
            <a:r>
              <a:rPr lang="ru-RU" sz="1800" dirty="0"/>
              <a:t> через </a:t>
            </a:r>
            <a:r>
              <a:rPr lang="ru-RU" sz="1800" dirty="0" err="1"/>
              <a:t>посередництво</a:t>
            </a:r>
            <a:r>
              <a:rPr lang="ru-RU" sz="1800" dirty="0"/>
              <a:t> книг, </a:t>
            </a:r>
            <a:r>
              <a:rPr lang="ru-RU" sz="1800" dirty="0" err="1"/>
              <a:t>освітніх</a:t>
            </a:r>
            <a:r>
              <a:rPr lang="ru-RU" sz="1800" dirty="0"/>
              <a:t>, </a:t>
            </a:r>
            <a:r>
              <a:rPr lang="ru-RU" sz="1800" dirty="0" err="1"/>
              <a:t>наукових</a:t>
            </a:r>
            <a:r>
              <a:rPr lang="ru-RU" sz="1800" dirty="0"/>
              <a:t> та </a:t>
            </a:r>
            <a:r>
              <a:rPr lang="ru-RU" sz="1800" dirty="0" err="1"/>
              <a:t>культурних</a:t>
            </a:r>
            <a:r>
              <a:rPr lang="ru-RU" sz="1800" dirty="0"/>
              <a:t> </a:t>
            </a:r>
            <a:r>
              <a:rPr lang="ru-RU" sz="1800" dirty="0" err="1"/>
              <a:t>контактів</a:t>
            </a:r>
            <a:r>
              <a:rPr lang="ru-RU" sz="1800" dirty="0"/>
              <a:t> </a:t>
            </a:r>
            <a:endParaRPr lang="ru-RU" sz="1800" dirty="0" smtClean="0"/>
          </a:p>
          <a:p>
            <a:pPr>
              <a:buFont typeface="+mj-lt"/>
              <a:buAutoNum type="arabicPeriod"/>
            </a:pPr>
            <a:r>
              <a:rPr lang="ru-RU" sz="1800" b="1" dirty="0" err="1" smtClean="0"/>
              <a:t>Використання</a:t>
            </a:r>
            <a:r>
              <a:rPr lang="ru-RU" sz="1800" b="1" dirty="0" smtClean="0"/>
              <a:t> </a:t>
            </a:r>
            <a:r>
              <a:rPr lang="ru-RU" sz="1800" b="1" dirty="0" err="1"/>
              <a:t>існуючих</a:t>
            </a:r>
            <a:r>
              <a:rPr lang="ru-RU" sz="1800" b="1" dirty="0"/>
              <a:t> у </a:t>
            </a:r>
            <a:r>
              <a:rPr lang="ru-RU" sz="1800" b="1" dirty="0" err="1"/>
              <a:t>мові</a:t>
            </a:r>
            <a:r>
              <a:rPr lang="ru-RU" sz="1800" b="1" dirty="0"/>
              <a:t> </a:t>
            </a:r>
            <a:r>
              <a:rPr lang="ru-RU" sz="1800" b="1" dirty="0" err="1"/>
              <a:t>словотворчих</a:t>
            </a:r>
            <a:r>
              <a:rPr lang="ru-RU" sz="1800" b="1" dirty="0"/>
              <a:t> </a:t>
            </a:r>
            <a:r>
              <a:rPr lang="ru-RU" sz="1800" b="1" dirty="0" err="1"/>
              <a:t>зразків</a:t>
            </a:r>
            <a:r>
              <a:rPr lang="ru-RU" sz="1800" b="1" dirty="0"/>
              <a:t> (моделей) та </a:t>
            </a:r>
            <a:r>
              <a:rPr lang="ru-RU" sz="1800" b="1" dirty="0" err="1"/>
              <a:t>мовних</a:t>
            </a:r>
            <a:r>
              <a:rPr lang="ru-RU" sz="1800" b="1" dirty="0"/>
              <a:t> </a:t>
            </a:r>
            <a:r>
              <a:rPr lang="ru-RU" sz="1800" b="1" dirty="0" err="1"/>
              <a:t>елементів</a:t>
            </a:r>
            <a:r>
              <a:rPr lang="ru-RU" sz="1800" b="1" dirty="0"/>
              <a:t> для </a:t>
            </a:r>
            <a:r>
              <a:rPr lang="ru-RU" sz="1800" b="1" dirty="0" err="1"/>
              <a:t>творення</a:t>
            </a:r>
            <a:r>
              <a:rPr lang="ru-RU" sz="1800" b="1" dirty="0"/>
              <a:t> </a:t>
            </a:r>
            <a:r>
              <a:rPr lang="ru-RU" sz="1800" b="1" dirty="0" err="1"/>
              <a:t>нових</a:t>
            </a:r>
            <a:r>
              <a:rPr lang="ru-RU" sz="1800" b="1" dirty="0"/>
              <a:t> </a:t>
            </a:r>
            <a:r>
              <a:rPr lang="ru-RU" sz="1800" b="1" dirty="0" err="1"/>
              <a:t>термінів</a:t>
            </a:r>
            <a:r>
              <a:rPr lang="ru-RU" sz="1800" b="1" dirty="0"/>
              <a:t> і </a:t>
            </a:r>
            <a:r>
              <a:rPr lang="ru-RU" sz="1800" b="1" dirty="0" err="1" smtClean="0"/>
              <a:t>термінологічних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словосполучень</a:t>
            </a:r>
            <a:r>
              <a:rPr lang="ru-RU" sz="1800" b="1" dirty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нові</a:t>
            </a:r>
            <a:r>
              <a:rPr lang="ru-RU" sz="1800" dirty="0"/>
              <a:t> слова (лавсан, </a:t>
            </a:r>
            <a:r>
              <a:rPr lang="ru-RU" sz="1800" dirty="0" err="1"/>
              <a:t>ракетник</a:t>
            </a:r>
            <a:r>
              <a:rPr lang="ru-RU" sz="1800" dirty="0"/>
              <a:t>, </a:t>
            </a:r>
            <a:r>
              <a:rPr lang="ru-RU" sz="1800" dirty="0" err="1" smtClean="0"/>
              <a:t>лібералізація</a:t>
            </a:r>
            <a:r>
              <a:rPr lang="ru-RU" sz="1800" dirty="0" smtClean="0"/>
              <a:t>). </a:t>
            </a:r>
          </a:p>
          <a:p>
            <a:pPr marL="0" indent="0">
              <a:buNone/>
            </a:pPr>
            <a:r>
              <a:rPr lang="ru-RU" sz="1800" dirty="0" err="1" smtClean="0"/>
              <a:t>Частіше</a:t>
            </a:r>
            <a:r>
              <a:rPr lang="ru-RU" sz="1800" dirty="0" smtClean="0"/>
              <a:t> </a:t>
            </a:r>
            <a:r>
              <a:rPr lang="ru-RU" sz="1800" dirty="0"/>
              <a:t>-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терміни</a:t>
            </a:r>
            <a:r>
              <a:rPr lang="ru-RU" sz="1800" dirty="0"/>
              <a:t> й </a:t>
            </a:r>
            <a:r>
              <a:rPr lang="ru-RU" sz="1800" dirty="0" err="1"/>
              <a:t>термінологічні</a:t>
            </a:r>
            <a:r>
              <a:rPr lang="ru-RU" sz="1800" dirty="0"/>
              <a:t> </a:t>
            </a:r>
            <a:r>
              <a:rPr lang="ru-RU" sz="1800" dirty="0" err="1"/>
              <a:t>словосполучення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виникають</a:t>
            </a:r>
            <a:r>
              <a:rPr lang="ru-RU" sz="1800" dirty="0"/>
              <a:t> на </a:t>
            </a:r>
            <a:r>
              <a:rPr lang="ru-RU" sz="1800" dirty="0" err="1"/>
              <a:t>ґрунті</a:t>
            </a:r>
            <a:r>
              <a:rPr lang="ru-RU" sz="1800" dirty="0"/>
              <a:t> </a:t>
            </a:r>
            <a:r>
              <a:rPr lang="ru-RU" sz="1800" dirty="0" err="1"/>
              <a:t>переосмислення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слів</a:t>
            </a:r>
            <a:r>
              <a:rPr lang="ru-RU" sz="1800" dirty="0"/>
              <a:t>, у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криється</a:t>
            </a:r>
            <a:r>
              <a:rPr lang="ru-RU" sz="1800" dirty="0"/>
              <a:t> </a:t>
            </a:r>
            <a:r>
              <a:rPr lang="ru-RU" sz="1800" dirty="0" err="1"/>
              <a:t>якась</a:t>
            </a:r>
            <a:r>
              <a:rPr lang="ru-RU" sz="1800" dirty="0"/>
              <a:t> </a:t>
            </a:r>
            <a:r>
              <a:rPr lang="ru-RU" sz="1800" dirty="0" err="1"/>
              <a:t>подібність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відомими</a:t>
            </a:r>
            <a:r>
              <a:rPr lang="ru-RU" sz="1800" dirty="0"/>
              <a:t> й </a:t>
            </a:r>
            <a:r>
              <a:rPr lang="ru-RU" sz="1800" dirty="0" err="1"/>
              <a:t>новими</a:t>
            </a:r>
            <a:r>
              <a:rPr lang="ru-RU" sz="1800" dirty="0"/>
              <a:t> речами, </a:t>
            </a:r>
            <a:r>
              <a:rPr lang="ru-RU" sz="1800" dirty="0" err="1"/>
              <a:t>явищами</a:t>
            </a:r>
            <a:r>
              <a:rPr lang="ru-RU" sz="1800" dirty="0"/>
              <a:t>, </a:t>
            </a:r>
            <a:r>
              <a:rPr lang="ru-RU" sz="1800" dirty="0" err="1"/>
              <a:t>ознаками</a:t>
            </a:r>
            <a:r>
              <a:rPr lang="ru-RU" sz="1800" dirty="0"/>
              <a:t>, </a:t>
            </a:r>
            <a:r>
              <a:rPr lang="ru-RU" sz="1800" dirty="0" err="1" smtClean="0"/>
              <a:t>функціями</a:t>
            </a:r>
            <a:r>
              <a:rPr lang="ru-RU" sz="1800" dirty="0" smtClean="0"/>
              <a:t> - </a:t>
            </a:r>
            <a:r>
              <a:rPr lang="ru-RU" sz="1800" b="1" dirty="0" err="1" smtClean="0"/>
              <a:t>метафоричним</a:t>
            </a:r>
            <a:r>
              <a:rPr lang="ru-RU" sz="1800" b="1" dirty="0" smtClean="0"/>
              <a:t> </a:t>
            </a:r>
            <a:r>
              <a:rPr lang="ru-RU" sz="1800" b="1" dirty="0"/>
              <a:t>та </a:t>
            </a:r>
            <a:r>
              <a:rPr lang="ru-RU" sz="1800" b="1" dirty="0" err="1"/>
              <a:t>метонімічним</a:t>
            </a:r>
            <a:r>
              <a:rPr lang="ru-RU" sz="1800" b="1" dirty="0"/>
              <a:t> переносом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rgbClr val="831B34"/>
                </a:solidFill>
              </a:rPr>
              <a:t>Офіційно-ділова</a:t>
            </a:r>
            <a:r>
              <a:rPr lang="ru-RU" b="1" dirty="0">
                <a:solidFill>
                  <a:srgbClr val="831B34"/>
                </a:solidFill>
              </a:rPr>
              <a:t> лексика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Офіційно-ділова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лексика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публіцистичному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офіційно-діловому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стилях. </a:t>
            </a:r>
          </a:p>
          <a:p>
            <a:pPr marL="0" indent="0">
              <a:buNone/>
            </a:pPr>
            <a:r>
              <a:rPr lang="ru-RU" dirty="0" smtClean="0"/>
              <a:t>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термінологічною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однозначна, </a:t>
            </a:r>
            <a:r>
              <a:rPr lang="ru-RU" dirty="0" err="1"/>
              <a:t>позбавлена</a:t>
            </a:r>
            <a:r>
              <a:rPr lang="ru-RU" dirty="0"/>
              <a:t> </a:t>
            </a:r>
            <a:r>
              <a:rPr lang="ru-RU" dirty="0" err="1"/>
              <a:t>емоційно-експресивного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визначену</a:t>
            </a:r>
            <a:r>
              <a:rPr lang="ru-RU" dirty="0"/>
              <a:t> сферу </a:t>
            </a:r>
            <a:r>
              <a:rPr lang="ru-RU" dirty="0" err="1"/>
              <a:t>використання</a:t>
            </a:r>
            <a:r>
              <a:rPr lang="ru-RU" dirty="0" smtClean="0"/>
              <a:t>,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тексті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Прикладом</a:t>
            </a:r>
            <a:r>
              <a:rPr lang="ru-RU" dirty="0"/>
              <a:t> </a:t>
            </a:r>
            <a:r>
              <a:rPr lang="ru-RU" dirty="0" err="1"/>
              <a:t>офіційно-ділової</a:t>
            </a:r>
            <a:r>
              <a:rPr lang="ru-RU" dirty="0"/>
              <a:t> лексики є слова </a:t>
            </a:r>
            <a:r>
              <a:rPr lang="ru-RU" i="1" dirty="0"/>
              <a:t>указ, постанова, </a:t>
            </a:r>
            <a:r>
              <a:rPr lang="ru-RU" i="1" dirty="0" err="1"/>
              <a:t>рішення</a:t>
            </a:r>
            <a:r>
              <a:rPr lang="ru-RU" i="1" dirty="0"/>
              <a:t>, акт, </a:t>
            </a:r>
            <a:r>
              <a:rPr lang="ru-RU" i="1" dirty="0" err="1"/>
              <a:t>декларація</a:t>
            </a:r>
            <a:r>
              <a:rPr lang="ru-RU" i="1" dirty="0"/>
              <a:t>, </a:t>
            </a:r>
            <a:r>
              <a:rPr lang="ru-RU" i="1" dirty="0" err="1"/>
              <a:t>комюніке</a:t>
            </a:r>
            <a:r>
              <a:rPr lang="ru-RU" i="1" dirty="0"/>
              <a:t>, нота, протокол, угода, </a:t>
            </a:r>
            <a:r>
              <a:rPr lang="ru-RU" i="1" dirty="0" err="1"/>
              <a:t>заява</a:t>
            </a:r>
            <a:r>
              <a:rPr lang="ru-RU" i="1" dirty="0"/>
              <a:t>, </a:t>
            </a:r>
            <a:r>
              <a:rPr lang="ru-RU" i="1" dirty="0" err="1" smtClean="0"/>
              <a:t>ухвала</a:t>
            </a:r>
            <a:r>
              <a:rPr lang="ru-RU" i="1" dirty="0" smtClean="0"/>
              <a:t>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9" y="4895850"/>
            <a:ext cx="56959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118"/>
            <a:ext cx="8229600" cy="1143000"/>
          </a:xfrm>
        </p:spPr>
        <p:txBody>
          <a:bodyPr/>
          <a:lstStyle/>
          <a:p>
            <a:r>
              <a:rPr lang="ru-RU" b="1" u="sng" dirty="0" err="1">
                <a:solidFill>
                  <a:srgbClr val="831B34"/>
                </a:solidFill>
              </a:rPr>
              <a:t>Професійно-виробнича</a:t>
            </a:r>
            <a:r>
              <a:rPr lang="ru-RU" b="1" u="sng" dirty="0">
                <a:solidFill>
                  <a:srgbClr val="831B34"/>
                </a:solidFill>
              </a:rPr>
              <a:t> лексика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живається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визначенні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спеціальних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виробничих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знарядь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виробництва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Наприклад</a:t>
            </a:r>
            <a:r>
              <a:rPr lang="ru-RU" dirty="0"/>
              <a:t>, для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слова </a:t>
            </a:r>
            <a:r>
              <a:rPr lang="ru-RU" dirty="0" err="1"/>
              <a:t>лікар</a:t>
            </a:r>
            <a:r>
              <a:rPr lang="ru-RU" dirty="0"/>
              <a:t>, аптека, </a:t>
            </a:r>
            <a:r>
              <a:rPr lang="ru-RU" dirty="0" err="1"/>
              <a:t>пацієнт</a:t>
            </a:r>
            <a:r>
              <a:rPr lang="ru-RU" dirty="0"/>
              <a:t>, рецепт, </a:t>
            </a:r>
            <a:r>
              <a:rPr lang="ru-RU" dirty="0" err="1"/>
              <a:t>окістя</a:t>
            </a:r>
            <a:r>
              <a:rPr lang="ru-RU" dirty="0"/>
              <a:t>, </a:t>
            </a:r>
            <a:r>
              <a:rPr lang="ru-RU" dirty="0" err="1"/>
              <a:t>імунітет</a:t>
            </a:r>
            <a:r>
              <a:rPr lang="ru-RU" dirty="0"/>
              <a:t>, ревматизм, </a:t>
            </a:r>
            <a:r>
              <a:rPr lang="ru-RU" dirty="0" err="1"/>
              <a:t>поліс</a:t>
            </a:r>
            <a:r>
              <a:rPr lang="ru-RU" dirty="0"/>
              <a:t>, </a:t>
            </a:r>
            <a:r>
              <a:rPr lang="ru-RU" dirty="0" err="1"/>
              <a:t>знеболення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" y="4221088"/>
            <a:ext cx="2511295" cy="2607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2788568" cy="2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831B34"/>
                </a:solidFill>
              </a:rPr>
              <a:t>Емоційно-експресивна</a:t>
            </a:r>
            <a:r>
              <a:rPr lang="ru-RU" b="1" dirty="0">
                <a:solidFill>
                  <a:srgbClr val="831B34"/>
                </a:solidFill>
              </a:rPr>
              <a:t> лексика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Використовується</a:t>
            </a: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4500" dirty="0" err="1">
                <a:solidFill>
                  <a:schemeClr val="accent6">
                    <a:lumMod val="50000"/>
                  </a:schemeClr>
                </a:solidFill>
              </a:rPr>
              <a:t>художньому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4500" dirty="0" err="1">
                <a:solidFill>
                  <a:schemeClr val="accent6">
                    <a:lumMod val="50000"/>
                  </a:schemeClr>
                </a:solidFill>
              </a:rPr>
              <a:t>публіцистичному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</a:rPr>
              <a:t> стилях, в </a:t>
            </a:r>
            <a:r>
              <a:rPr lang="ru-RU" sz="4500" dirty="0" err="1">
                <a:solidFill>
                  <a:schemeClr val="accent6">
                    <a:lumMod val="50000"/>
                  </a:schemeClr>
                </a:solidFill>
              </a:rPr>
              <a:t>усіх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accent6">
                    <a:lumMod val="50000"/>
                  </a:schemeClr>
                </a:solidFill>
              </a:rPr>
              <a:t>підстилях</a:t>
            </a: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err="1" smtClean="0"/>
              <a:t>Емоційно-екепресивні</a:t>
            </a:r>
            <a:r>
              <a:rPr lang="ru-RU" b="1" dirty="0" smtClean="0"/>
              <a:t> </a:t>
            </a:r>
            <a:r>
              <a:rPr lang="ru-RU" b="1" dirty="0"/>
              <a:t>слова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понятійного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позитивну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негативну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й тому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 smtClean="0"/>
              <a:t>експресію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Емоційно-експресивна</a:t>
            </a:r>
            <a:r>
              <a:rPr lang="ru-RU" dirty="0" smtClean="0"/>
              <a:t> </a:t>
            </a:r>
            <a:r>
              <a:rPr lang="ru-RU" dirty="0"/>
              <a:t>лексика служить для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, </a:t>
            </a:r>
            <a:r>
              <a:rPr lang="ru-RU" dirty="0" err="1"/>
              <a:t>емоцій</a:t>
            </a:r>
            <a:r>
              <a:rPr lang="ru-RU" dirty="0"/>
              <a:t>,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, вона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й </a:t>
            </a:r>
            <a:r>
              <a:rPr lang="ru-RU" dirty="0" err="1"/>
              <a:t>асоціації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До таких </a:t>
            </a:r>
            <a:r>
              <a:rPr lang="ru-RU" b="1" dirty="0" err="1"/>
              <a:t>слів</a:t>
            </a:r>
            <a:r>
              <a:rPr lang="ru-RU" b="1" dirty="0"/>
              <a:t> належать</a:t>
            </a:r>
            <a:r>
              <a:rPr lang="ru-RU" dirty="0"/>
              <a:t>: </a:t>
            </a:r>
            <a:r>
              <a:rPr lang="ru-RU" i="1" dirty="0" err="1"/>
              <a:t>любов</a:t>
            </a:r>
            <a:r>
              <a:rPr lang="ru-RU" i="1" dirty="0"/>
              <a:t>, </a:t>
            </a:r>
            <a:r>
              <a:rPr lang="ru-RU" i="1" dirty="0" err="1"/>
              <a:t>щастя</a:t>
            </a:r>
            <a:r>
              <a:rPr lang="ru-RU" i="1" dirty="0"/>
              <a:t>, ласка, </a:t>
            </a:r>
            <a:r>
              <a:rPr lang="ru-RU" i="1" dirty="0" err="1"/>
              <a:t>втіха</a:t>
            </a:r>
            <a:r>
              <a:rPr lang="ru-RU" i="1" dirty="0"/>
              <a:t>, </a:t>
            </a:r>
            <a:r>
              <a:rPr lang="ru-RU" i="1" dirty="0" err="1"/>
              <a:t>радість</a:t>
            </a:r>
            <a:r>
              <a:rPr lang="ru-RU" i="1" dirty="0"/>
              <a:t>, </a:t>
            </a:r>
            <a:r>
              <a:rPr lang="ru-RU" i="1" dirty="0" err="1"/>
              <a:t>мудрість</a:t>
            </a:r>
            <a:r>
              <a:rPr lang="ru-RU" i="1" dirty="0"/>
              <a:t>, добро, </a:t>
            </a:r>
            <a:r>
              <a:rPr lang="ru-RU" i="1" dirty="0" err="1"/>
              <a:t>благочестя</a:t>
            </a:r>
            <a:r>
              <a:rPr lang="ru-RU" i="1" dirty="0"/>
              <a:t>, </a:t>
            </a:r>
            <a:r>
              <a:rPr lang="ru-RU" i="1" dirty="0" err="1"/>
              <a:t>милосердя</a:t>
            </a:r>
            <a:r>
              <a:rPr lang="ru-RU" i="1" dirty="0"/>
              <a:t>, </a:t>
            </a:r>
            <a:r>
              <a:rPr lang="ru-RU" i="1" dirty="0" err="1"/>
              <a:t>щирість</a:t>
            </a:r>
            <a:r>
              <a:rPr lang="ru-RU" i="1" dirty="0"/>
              <a:t>, </a:t>
            </a:r>
            <a:r>
              <a:rPr lang="ru-RU" i="1" dirty="0" err="1"/>
              <a:t>чесність</a:t>
            </a:r>
            <a:r>
              <a:rPr lang="ru-RU" i="1" dirty="0"/>
              <a:t>, </a:t>
            </a:r>
            <a:r>
              <a:rPr lang="ru-RU" i="1" dirty="0" err="1"/>
              <a:t>кохання</a:t>
            </a:r>
            <a:r>
              <a:rPr lang="ru-RU" i="1" dirty="0"/>
              <a:t>, </a:t>
            </a:r>
            <a:r>
              <a:rPr lang="ru-RU" i="1" dirty="0" err="1"/>
              <a:t>сум</a:t>
            </a:r>
            <a:r>
              <a:rPr lang="ru-RU" i="1" dirty="0"/>
              <a:t>, горе, </a:t>
            </a:r>
            <a:r>
              <a:rPr lang="ru-RU" i="1" dirty="0" smtClean="0"/>
              <a:t>жаль</a:t>
            </a:r>
            <a:r>
              <a:rPr lang="ru-RU" dirty="0" smtClean="0"/>
              <a:t>…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31B34"/>
                </a:solidFill>
              </a:rPr>
              <a:t>*</a:t>
            </a:r>
            <a:r>
              <a:rPr lang="ru-RU" dirty="0" err="1" smtClean="0">
                <a:solidFill>
                  <a:srgbClr val="831B34"/>
                </a:solidFill>
              </a:rPr>
              <a:t>Частина</a:t>
            </a:r>
            <a:r>
              <a:rPr lang="ru-RU" dirty="0" smtClean="0">
                <a:solidFill>
                  <a:srgbClr val="831B34"/>
                </a:solidFill>
              </a:rPr>
              <a:t> </a:t>
            </a:r>
            <a:r>
              <a:rPr lang="ru-RU" dirty="0" err="1">
                <a:solidFill>
                  <a:srgbClr val="831B34"/>
                </a:solidFill>
              </a:rPr>
              <a:t>загальновживаних</a:t>
            </a:r>
            <a:r>
              <a:rPr lang="ru-RU" dirty="0">
                <a:solidFill>
                  <a:srgbClr val="831B34"/>
                </a:solidFill>
              </a:rPr>
              <a:t> </a:t>
            </a:r>
            <a:r>
              <a:rPr lang="ru-RU" dirty="0" err="1">
                <a:solidFill>
                  <a:srgbClr val="831B34"/>
                </a:solidFill>
              </a:rPr>
              <a:t>слів</a:t>
            </a:r>
            <a:r>
              <a:rPr lang="ru-RU" dirty="0">
                <a:solidFill>
                  <a:srgbClr val="831B34"/>
                </a:solidFill>
              </a:rPr>
              <a:t>, </a:t>
            </a:r>
            <a:r>
              <a:rPr lang="ru-RU" dirty="0" err="1">
                <a:solidFill>
                  <a:srgbClr val="831B34"/>
                </a:solidFill>
              </a:rPr>
              <a:t>набуваючи</a:t>
            </a:r>
            <a:r>
              <a:rPr lang="ru-RU" dirty="0">
                <a:solidFill>
                  <a:srgbClr val="831B34"/>
                </a:solidFill>
              </a:rPr>
              <a:t> </a:t>
            </a:r>
            <a:r>
              <a:rPr lang="ru-RU" dirty="0" err="1">
                <a:solidFill>
                  <a:srgbClr val="831B34"/>
                </a:solidFill>
              </a:rPr>
              <a:t>емоційно</a:t>
            </a:r>
            <a:r>
              <a:rPr lang="ru-RU" dirty="0">
                <a:solidFill>
                  <a:srgbClr val="831B34"/>
                </a:solidFill>
              </a:rPr>
              <a:t>- </a:t>
            </a:r>
            <a:r>
              <a:rPr lang="ru-RU" dirty="0" err="1">
                <a:solidFill>
                  <a:srgbClr val="831B34"/>
                </a:solidFill>
              </a:rPr>
              <a:t>експресивних</a:t>
            </a:r>
            <a:r>
              <a:rPr lang="ru-RU" dirty="0">
                <a:solidFill>
                  <a:srgbClr val="831B34"/>
                </a:solidFill>
              </a:rPr>
              <a:t> </a:t>
            </a:r>
            <a:r>
              <a:rPr lang="ru-RU" dirty="0" err="1">
                <a:solidFill>
                  <a:srgbClr val="831B34"/>
                </a:solidFill>
              </a:rPr>
              <a:t>суфіксів</a:t>
            </a:r>
            <a:r>
              <a:rPr lang="ru-RU" dirty="0">
                <a:solidFill>
                  <a:srgbClr val="831B34"/>
                </a:solidFill>
              </a:rPr>
              <a:t>, </a:t>
            </a:r>
            <a:r>
              <a:rPr lang="ru-RU" dirty="0" err="1">
                <a:solidFill>
                  <a:srgbClr val="831B34"/>
                </a:solidFill>
              </a:rPr>
              <a:t>може</a:t>
            </a:r>
            <a:r>
              <a:rPr lang="ru-RU" dirty="0">
                <a:solidFill>
                  <a:srgbClr val="831B34"/>
                </a:solidFill>
              </a:rPr>
              <a:t> </a:t>
            </a:r>
            <a:r>
              <a:rPr lang="ru-RU" dirty="0" err="1">
                <a:solidFill>
                  <a:srgbClr val="831B34"/>
                </a:solidFill>
              </a:rPr>
              <a:t>переходити</a:t>
            </a:r>
            <a:r>
              <a:rPr lang="ru-RU" dirty="0">
                <a:solidFill>
                  <a:srgbClr val="831B34"/>
                </a:solidFill>
              </a:rPr>
              <a:t> в </a:t>
            </a:r>
            <a:r>
              <a:rPr lang="ru-RU" dirty="0" err="1">
                <a:solidFill>
                  <a:srgbClr val="831B34"/>
                </a:solidFill>
              </a:rPr>
              <a:t>розряд</a:t>
            </a:r>
            <a:r>
              <a:rPr lang="ru-RU" dirty="0">
                <a:solidFill>
                  <a:srgbClr val="831B34"/>
                </a:solidFill>
              </a:rPr>
              <a:t> </a:t>
            </a:r>
            <a:r>
              <a:rPr lang="ru-RU" dirty="0" err="1">
                <a:solidFill>
                  <a:srgbClr val="831B34"/>
                </a:solidFill>
              </a:rPr>
              <a:t>емоційно-експресивної</a:t>
            </a:r>
            <a:r>
              <a:rPr lang="ru-RU" dirty="0">
                <a:solidFill>
                  <a:srgbClr val="831B34"/>
                </a:solidFill>
              </a:rPr>
              <a:t> лексики: </a:t>
            </a:r>
            <a:r>
              <a:rPr lang="ru-RU" i="1" dirty="0" err="1">
                <a:solidFill>
                  <a:srgbClr val="831B34"/>
                </a:solidFill>
              </a:rPr>
              <a:t>матінко</a:t>
            </a:r>
            <a:r>
              <a:rPr lang="ru-RU" i="1" dirty="0">
                <a:solidFill>
                  <a:srgbClr val="831B34"/>
                </a:solidFill>
              </a:rPr>
              <a:t>, </a:t>
            </a:r>
            <a:r>
              <a:rPr lang="ru-RU" i="1" dirty="0" err="1" smtClean="0">
                <a:solidFill>
                  <a:srgbClr val="831B34"/>
                </a:solidFill>
              </a:rPr>
              <a:t>серденько</a:t>
            </a:r>
            <a:r>
              <a:rPr lang="ru-RU" i="1" dirty="0">
                <a:solidFill>
                  <a:srgbClr val="831B34"/>
                </a:solidFill>
              </a:rPr>
              <a:t>, </a:t>
            </a:r>
            <a:r>
              <a:rPr lang="ru-RU" i="1" dirty="0" err="1">
                <a:solidFill>
                  <a:srgbClr val="831B34"/>
                </a:solidFill>
              </a:rPr>
              <a:t>донечко</a:t>
            </a:r>
            <a:r>
              <a:rPr lang="ru-RU" i="1" dirty="0">
                <a:solidFill>
                  <a:srgbClr val="831B34"/>
                </a:solidFill>
              </a:rPr>
              <a:t>, </a:t>
            </a:r>
            <a:r>
              <a:rPr lang="ru-RU" i="1" dirty="0" err="1" smtClean="0">
                <a:solidFill>
                  <a:srgbClr val="831B34"/>
                </a:solidFill>
              </a:rPr>
              <a:t>місяченько</a:t>
            </a:r>
            <a:r>
              <a:rPr lang="ru-RU" i="1" dirty="0">
                <a:solidFill>
                  <a:srgbClr val="831B34"/>
                </a:solidFill>
              </a:rPr>
              <a:t>, </a:t>
            </a:r>
            <a:r>
              <a:rPr lang="ru-RU" i="1" dirty="0" err="1">
                <a:solidFill>
                  <a:srgbClr val="831B34"/>
                </a:solidFill>
              </a:rPr>
              <a:t>кониченько</a:t>
            </a:r>
            <a:r>
              <a:rPr lang="ru-RU" i="1" dirty="0">
                <a:solidFill>
                  <a:srgbClr val="831B34"/>
                </a:solidFill>
              </a:rPr>
              <a:t>, </a:t>
            </a:r>
            <a:r>
              <a:rPr lang="ru-RU" i="1" dirty="0" smtClean="0">
                <a:solidFill>
                  <a:srgbClr val="831B34"/>
                </a:solidFill>
              </a:rPr>
              <a:t>бабище.. </a:t>
            </a:r>
            <a:endParaRPr lang="ru-RU" i="1" dirty="0">
              <a:solidFill>
                <a:srgbClr val="831B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28" y="226856"/>
            <a:ext cx="8435280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емоційно-експресивної</a:t>
            </a:r>
            <a:r>
              <a:rPr lang="ru-RU" b="1" dirty="0"/>
              <a:t> </a:t>
            </a:r>
            <a:r>
              <a:rPr lang="ru-RU" b="1" dirty="0" err="1"/>
              <a:t>виділяється</a:t>
            </a:r>
            <a:r>
              <a:rPr lang="ru-RU" b="1" dirty="0"/>
              <a:t> </a:t>
            </a:r>
            <a:r>
              <a:rPr lang="ru-RU" b="1" dirty="0" err="1"/>
              <a:t>поетична</a:t>
            </a:r>
            <a:r>
              <a:rPr lang="ru-RU" b="1" dirty="0"/>
              <a:t> лексика.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вживані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в </a:t>
            </a:r>
            <a:r>
              <a:rPr lang="ru-RU" b="1" dirty="0" err="1"/>
              <a:t>поетичному</a:t>
            </a:r>
            <a:r>
              <a:rPr lang="ru-RU" b="1" dirty="0"/>
              <a:t> </a:t>
            </a:r>
            <a:r>
              <a:rPr lang="ru-RU" b="1" dirty="0" err="1"/>
              <a:t>мовленні</a:t>
            </a:r>
            <a:r>
              <a:rPr lang="ru-RU" b="1" dirty="0"/>
              <a:t> слова,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надають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милозвучності</a:t>
            </a:r>
            <a:r>
              <a:rPr lang="ru-RU" b="1" dirty="0"/>
              <a:t>, </a:t>
            </a:r>
            <a:r>
              <a:rPr lang="ru-RU" b="1" dirty="0" err="1"/>
              <a:t>урочистості</a:t>
            </a:r>
            <a:r>
              <a:rPr lang="ru-RU" b="1" dirty="0"/>
              <a:t>, </a:t>
            </a:r>
            <a:r>
              <a:rPr lang="ru-RU" b="1" dirty="0" err="1"/>
              <a:t>піднесеності</a:t>
            </a:r>
            <a:r>
              <a:rPr lang="ru-RU" b="1" dirty="0"/>
              <a:t>, </a:t>
            </a:r>
            <a:r>
              <a:rPr lang="ru-RU" b="1" dirty="0" err="1"/>
              <a:t>образності</a:t>
            </a:r>
            <a:r>
              <a:rPr lang="ru-RU" b="1" dirty="0"/>
              <a:t>. Вони </a:t>
            </a:r>
            <a:r>
              <a:rPr lang="ru-RU" b="1" dirty="0" err="1"/>
              <a:t>здатні</a:t>
            </a:r>
            <a:r>
              <a:rPr lang="ru-RU" b="1" dirty="0"/>
              <a:t> </a:t>
            </a:r>
            <a:r>
              <a:rPr lang="ru-RU" b="1" dirty="0" err="1"/>
              <a:t>викликати</a:t>
            </a:r>
            <a:r>
              <a:rPr lang="ru-RU" b="1" dirty="0"/>
              <a:t> в </a:t>
            </a:r>
            <a:r>
              <a:rPr lang="ru-RU" b="1" dirty="0" err="1"/>
              <a:t>читача</a:t>
            </a:r>
            <a:r>
              <a:rPr lang="ru-RU" b="1" dirty="0"/>
              <a:t> </a:t>
            </a:r>
            <a:r>
              <a:rPr lang="ru-RU" b="1" dirty="0" err="1"/>
              <a:t>естетичну</a:t>
            </a:r>
            <a:r>
              <a:rPr lang="ru-RU" b="1" dirty="0"/>
              <a:t> </a:t>
            </a:r>
            <a:r>
              <a:rPr lang="ru-RU" b="1" dirty="0" err="1" smtClean="0"/>
              <a:t>насолоду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uk-UA" dirty="0"/>
              <a:t>Частина таких слів прийшла в українську літературну мову з фольклору: </a:t>
            </a:r>
            <a:r>
              <a:rPr lang="uk-UA" i="1" dirty="0"/>
              <a:t>гай зелененький, хрещатий барвінок, коник вороненький, козак молоденький, козаче-соколе, дівчина-калина, </a:t>
            </a:r>
            <a:r>
              <a:rPr lang="uk-UA" i="1" dirty="0" err="1"/>
              <a:t>білеє</a:t>
            </a:r>
            <a:r>
              <a:rPr lang="uk-UA" i="1" dirty="0"/>
              <a:t> личко, </a:t>
            </a:r>
            <a:r>
              <a:rPr lang="uk-UA" i="1" dirty="0" err="1"/>
              <a:t>карії</a:t>
            </a:r>
            <a:r>
              <a:rPr lang="uk-UA" i="1" dirty="0"/>
              <a:t> очі, голубонька, серденько, </a:t>
            </a:r>
            <a:r>
              <a:rPr lang="uk-UA" i="1" dirty="0" err="1"/>
              <a:t>чистеє</a:t>
            </a:r>
            <a:r>
              <a:rPr lang="uk-UA" i="1" dirty="0"/>
              <a:t> </a:t>
            </a:r>
            <a:r>
              <a:rPr lang="uk-UA" i="1" dirty="0" smtClean="0"/>
              <a:t>поле..</a:t>
            </a:r>
          </a:p>
          <a:p>
            <a:pPr marL="0" indent="0">
              <a:buNone/>
            </a:pPr>
            <a:r>
              <a:rPr lang="uk-UA" dirty="0" smtClean="0"/>
              <a:t> Значну </a:t>
            </a:r>
            <a:r>
              <a:rPr lang="uk-UA" dirty="0"/>
              <a:t>кількість поетичних слів українська мова успадкувала зі старослов'янської: </a:t>
            </a:r>
            <a:r>
              <a:rPr lang="uk-UA" i="1" dirty="0"/>
              <a:t>стяг, правиця, чоло, вуста, рамена, перли, благословляти, </a:t>
            </a:r>
            <a:r>
              <a:rPr lang="uk-UA" i="1" dirty="0" err="1"/>
              <a:t>возлюбити</a:t>
            </a:r>
            <a:r>
              <a:rPr lang="uk-UA" i="1" dirty="0"/>
              <a:t>, соратник, приязнь та ін. </a:t>
            </a:r>
            <a:endParaRPr lang="uk-UA" i="1" dirty="0" smtClean="0"/>
          </a:p>
          <a:p>
            <a:pPr marL="0" indent="0">
              <a:buNone/>
            </a:pPr>
            <a:r>
              <a:rPr lang="uk-UA" dirty="0" smtClean="0"/>
              <a:t>До </a:t>
            </a:r>
            <a:r>
              <a:rPr lang="uk-UA" dirty="0"/>
              <a:t>поетичної лексики української мови надходить поповнення і з художнього мовлення: </a:t>
            </a:r>
            <a:r>
              <a:rPr lang="uk-UA" i="1" dirty="0"/>
              <a:t>чари, розкіш, мрія, надія, щирий, неозорий, леліяти та ін.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60" y="4116288"/>
            <a:ext cx="4049140" cy="30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831B34"/>
                </a:solidFill>
              </a:rPr>
              <a:t>Побутова</a:t>
            </a:r>
            <a:r>
              <a:rPr lang="ru-RU" b="1" dirty="0">
                <a:solidFill>
                  <a:srgbClr val="831B34"/>
                </a:solidFill>
              </a:rPr>
              <a:t> лексика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Охоплює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слова,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побут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соціальних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груп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Вона </a:t>
            </a:r>
            <a:r>
              <a:rPr lang="ru-RU" dirty="0" err="1"/>
              <a:t>найближче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до </a:t>
            </a:r>
            <a:r>
              <a:rPr lang="ru-RU" dirty="0" err="1"/>
              <a:t>загальновживаної</a:t>
            </a:r>
            <a:r>
              <a:rPr lang="ru-RU" dirty="0"/>
              <a:t>, але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специфічним</a:t>
            </a:r>
            <a:r>
              <a:rPr lang="ru-RU" dirty="0"/>
              <a:t> </a:t>
            </a:r>
            <a:r>
              <a:rPr lang="ru-RU" dirty="0" err="1"/>
              <a:t>побутовізмом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, речей,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хатнього</a:t>
            </a:r>
            <a:r>
              <a:rPr lang="ru-RU" dirty="0"/>
              <a:t> </a:t>
            </a:r>
            <a:r>
              <a:rPr lang="ru-RU" dirty="0" err="1"/>
              <a:t>начиння</a:t>
            </a:r>
            <a:r>
              <a:rPr lang="ru-RU" dirty="0"/>
              <a:t>, </a:t>
            </a:r>
            <a:r>
              <a:rPr lang="ru-RU" dirty="0" err="1"/>
              <a:t>розваг</a:t>
            </a:r>
            <a:r>
              <a:rPr lang="ru-RU" dirty="0"/>
              <a:t>, </a:t>
            </a:r>
            <a:r>
              <a:rPr lang="ru-RU" dirty="0" err="1"/>
              <a:t>звичаїв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людей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2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831B34"/>
                </a:solidFill>
              </a:rPr>
              <a:t>Лексика</a:t>
            </a:r>
            <a:endParaRPr lang="ru-RU" sz="6600" b="1" dirty="0">
              <a:solidFill>
                <a:srgbClr val="831B34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31640" y="1206822"/>
            <a:ext cx="1944216" cy="8640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2220" y="216324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Пасивна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0" y="216324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Активна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074" y="2708920"/>
            <a:ext cx="4464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лова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вже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застаріли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й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вийшли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або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виходять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ужитку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або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нові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слова,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ще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не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закріпилися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758" y="2729871"/>
            <a:ext cx="3492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Слова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цей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час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вживаються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часто й не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мають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значення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давності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новизни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355976" y="3653201"/>
            <a:ext cx="864096" cy="927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35896" y="4581127"/>
            <a:ext cx="173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Архаїзми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736641" y="3632250"/>
            <a:ext cx="0" cy="1596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87426" y="5233237"/>
            <a:ext cx="168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Історизми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752247" y="3587956"/>
            <a:ext cx="751683" cy="948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80312" y="4631725"/>
            <a:ext cx="17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Неологізми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1865" y="1227476"/>
            <a:ext cx="2120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20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204864"/>
            <a:ext cx="2890664" cy="367240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Знання мови – це один із компонентів професійної підготовки, бо вони підвищують ефективність праці, допомагають краще орієнтуватися в складній ситуації та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контактах із представниками своєї професії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5" name="Содержимое 4" descr="MfUoJ7w2C3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5652120" cy="4239090"/>
          </a:xfrm>
        </p:spPr>
      </p:pic>
      <p:sp>
        <p:nvSpPr>
          <p:cNvPr id="41986" name="AutoShape 2" descr="http://cs617929.vk.me/v617929215/10bee/MfUoJ7w2C3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92480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831B34"/>
                </a:solidFill>
              </a:rPr>
              <a:t>Історизми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старої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побуту</a:t>
            </a:r>
            <a:r>
              <a:rPr lang="ru-RU" dirty="0"/>
              <a:t>: </a:t>
            </a:r>
            <a:r>
              <a:rPr lang="ru-RU" i="1" dirty="0"/>
              <a:t>смерд, </a:t>
            </a:r>
            <a:r>
              <a:rPr lang="ru-RU" i="1" dirty="0" err="1"/>
              <a:t>кріпак</a:t>
            </a:r>
            <a:r>
              <a:rPr lang="ru-RU" i="1" dirty="0"/>
              <a:t>, </a:t>
            </a:r>
            <a:r>
              <a:rPr lang="ru-RU" i="1" dirty="0" err="1"/>
              <a:t>війт</a:t>
            </a:r>
            <a:r>
              <a:rPr lang="ru-RU" i="1" dirty="0"/>
              <a:t>, князь, </a:t>
            </a:r>
            <a:r>
              <a:rPr lang="ru-RU" i="1" dirty="0" err="1"/>
              <a:t>поміщик</a:t>
            </a:r>
            <a:r>
              <a:rPr lang="ru-RU" i="1" dirty="0"/>
              <a:t>, </a:t>
            </a:r>
            <a:r>
              <a:rPr lang="ru-RU" i="1" dirty="0" err="1"/>
              <a:t>осавул</a:t>
            </a:r>
            <a:r>
              <a:rPr lang="ru-RU" i="1" dirty="0"/>
              <a:t>, земство, </a:t>
            </a:r>
            <a:r>
              <a:rPr lang="ru-RU" i="1" dirty="0" err="1"/>
              <a:t>повіт</a:t>
            </a:r>
            <a:r>
              <a:rPr lang="ru-RU" i="1" dirty="0"/>
              <a:t>, волость, </a:t>
            </a:r>
            <a:r>
              <a:rPr lang="ru-RU" i="1" dirty="0" smtClean="0"/>
              <a:t>свита</a:t>
            </a:r>
            <a:r>
              <a:rPr lang="ru-RU" i="1" dirty="0"/>
              <a:t>, жупан, </a:t>
            </a:r>
            <a:r>
              <a:rPr lang="ru-RU" i="1" dirty="0" err="1"/>
              <a:t>очіпок</a:t>
            </a:r>
            <a:r>
              <a:rPr lang="ru-RU" i="1" dirty="0"/>
              <a:t>, </a:t>
            </a:r>
            <a:r>
              <a:rPr lang="ru-RU" i="1" dirty="0" err="1" smtClean="0"/>
              <a:t>сап'янці</a:t>
            </a:r>
            <a:r>
              <a:rPr lang="ru-RU" i="1" dirty="0" smtClean="0"/>
              <a:t>…</a:t>
            </a:r>
            <a:r>
              <a:rPr lang="ru-RU" dirty="0" smtClean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зникають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звичаї</a:t>
            </a:r>
            <a:r>
              <a:rPr lang="ru-RU" dirty="0"/>
              <a:t>, а з ними </a:t>
            </a:r>
            <a:r>
              <a:rPr lang="ru-RU" dirty="0" err="1"/>
              <a:t>перестають</a:t>
            </a:r>
            <a:r>
              <a:rPr lang="ru-RU" dirty="0"/>
              <a:t> </a:t>
            </a:r>
            <a:r>
              <a:rPr lang="ru-RU" dirty="0" err="1"/>
              <a:t>вживатися</a:t>
            </a:r>
            <a:r>
              <a:rPr lang="ru-RU" dirty="0"/>
              <a:t> й слова,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831B34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831B34"/>
                </a:solidFill>
              </a:rPr>
              <a:t>Архаїзми</a:t>
            </a:r>
            <a:r>
              <a:rPr lang="ru-RU" dirty="0" smtClean="0">
                <a:solidFill>
                  <a:srgbClr val="831B34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застарілі</a:t>
            </a:r>
            <a:r>
              <a:rPr lang="ru-RU" dirty="0"/>
              <a:t> слова,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з </a:t>
            </a:r>
            <a:r>
              <a:rPr lang="ru-RU" dirty="0" err="1"/>
              <a:t>ужитку</a:t>
            </a:r>
            <a:r>
              <a:rPr lang="ru-RU" dirty="0"/>
              <a:t>. Але </a:t>
            </a:r>
            <a:r>
              <a:rPr lang="ru-RU" dirty="0" err="1"/>
              <a:t>реалії</a:t>
            </a:r>
            <a:r>
              <a:rPr lang="ru-RU" dirty="0"/>
              <a:t>, </a:t>
            </a:r>
            <a:r>
              <a:rPr lang="ru-RU" dirty="0" err="1"/>
              <a:t>названі</a:t>
            </a:r>
            <a:r>
              <a:rPr lang="ru-RU" dirty="0"/>
              <a:t> ними, </a:t>
            </a:r>
            <a:r>
              <a:rPr lang="ru-RU" dirty="0" err="1"/>
              <a:t>залишаються</a:t>
            </a:r>
            <a:r>
              <a:rPr lang="ru-RU" dirty="0"/>
              <a:t> й </a:t>
            </a:r>
            <a:r>
              <a:rPr lang="ru-RU" dirty="0" err="1"/>
              <a:t>мають</a:t>
            </a:r>
            <a:r>
              <a:rPr lang="ru-RU" dirty="0"/>
              <a:t> уже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: </a:t>
            </a:r>
            <a:r>
              <a:rPr lang="ru-RU" i="1" dirty="0" err="1"/>
              <a:t>ректи</a:t>
            </a:r>
            <a:r>
              <a:rPr lang="ru-RU" i="1" dirty="0"/>
              <a:t> — </a:t>
            </a:r>
            <a:r>
              <a:rPr lang="ru-RU" i="1" dirty="0" err="1"/>
              <a:t>говорити</a:t>
            </a:r>
            <a:r>
              <a:rPr lang="ru-RU" i="1" dirty="0"/>
              <a:t>; </a:t>
            </a:r>
            <a:r>
              <a:rPr lang="ru-RU" i="1" dirty="0" err="1"/>
              <a:t>чоло</a:t>
            </a:r>
            <a:r>
              <a:rPr lang="ru-RU" i="1" dirty="0"/>
              <a:t> — лоб; врата — ворота; град — город; </a:t>
            </a:r>
            <a:r>
              <a:rPr lang="ru-RU" i="1" dirty="0" err="1"/>
              <a:t>вої</a:t>
            </a:r>
            <a:r>
              <a:rPr lang="ru-RU" i="1" dirty="0"/>
              <a:t>— </a:t>
            </a:r>
            <a:r>
              <a:rPr lang="ru-RU" i="1" dirty="0" err="1"/>
              <a:t>воїни</a:t>
            </a:r>
            <a:r>
              <a:rPr lang="ru-RU" i="1" dirty="0"/>
              <a:t>; </a:t>
            </a:r>
            <a:r>
              <a:rPr lang="ru-RU" i="1" dirty="0" err="1"/>
              <a:t>десниця</a:t>
            </a:r>
            <a:r>
              <a:rPr lang="ru-RU" i="1" dirty="0"/>
              <a:t> — права рука; вия — шия.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831B34"/>
                </a:solidFill>
              </a:rPr>
              <a:t>Неологізми</a:t>
            </a:r>
            <a:r>
              <a:rPr lang="ru-RU" dirty="0" smtClean="0">
                <a:solidFill>
                  <a:srgbClr val="831B34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нові</a:t>
            </a:r>
            <a:r>
              <a:rPr lang="ru-RU" dirty="0"/>
              <a:t> слова, </a:t>
            </a:r>
            <a:r>
              <a:rPr lang="ru-RU" dirty="0" err="1"/>
              <a:t>словосполучення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в </a:t>
            </a:r>
            <a:r>
              <a:rPr lang="ru-RU" dirty="0" err="1"/>
              <a:t>мові</a:t>
            </a:r>
            <a:r>
              <a:rPr lang="ru-RU" dirty="0" smtClean="0"/>
              <a:t>.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/>
              <a:t>недавно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слова, як </a:t>
            </a:r>
            <a:r>
              <a:rPr lang="ru-RU" i="1" dirty="0" err="1"/>
              <a:t>метрополітен</a:t>
            </a:r>
            <a:r>
              <a:rPr lang="ru-RU" i="1" dirty="0"/>
              <a:t>, </a:t>
            </a:r>
            <a:r>
              <a:rPr lang="ru-RU" i="1" dirty="0" err="1"/>
              <a:t>телебачення</a:t>
            </a:r>
            <a:r>
              <a:rPr lang="ru-RU" i="1" dirty="0"/>
              <a:t>, </a:t>
            </a:r>
            <a:r>
              <a:rPr lang="ru-RU" i="1" dirty="0" err="1"/>
              <a:t>місяцехід</a:t>
            </a:r>
            <a:r>
              <a:rPr lang="ru-RU" i="1" dirty="0"/>
              <a:t>, </a:t>
            </a:r>
            <a:r>
              <a:rPr lang="ru-RU" i="1" dirty="0" err="1"/>
              <a:t>біоніка</a:t>
            </a:r>
            <a:r>
              <a:rPr lang="ru-RU" i="1" dirty="0"/>
              <a:t>, </a:t>
            </a:r>
            <a:r>
              <a:rPr lang="ru-RU" i="1" dirty="0" err="1"/>
              <a:t>гідропоніка</a:t>
            </a:r>
            <a:r>
              <a:rPr lang="ru-RU" i="1" dirty="0"/>
              <a:t>, генотип.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2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908720"/>
            <a:ext cx="8928992" cy="57099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831B34"/>
                </a:solidFill>
              </a:rPr>
              <a:t>Жаргон</a:t>
            </a:r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словника </a:t>
            </a:r>
            <a:r>
              <a:rPr lang="ru-RU" b="1" dirty="0" err="1"/>
              <a:t>розмовного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 людей, </a:t>
            </a:r>
            <a:r>
              <a:rPr lang="ru-RU" b="1" dirty="0" err="1"/>
              <a:t>пов'язаних</a:t>
            </a:r>
            <a:r>
              <a:rPr lang="ru-RU" b="1" dirty="0"/>
              <a:t> </a:t>
            </a:r>
            <a:r>
              <a:rPr lang="ru-RU" b="1" dirty="0" err="1"/>
              <a:t>певною</a:t>
            </a:r>
            <a:r>
              <a:rPr lang="ru-RU" b="1" dirty="0"/>
              <a:t> </a:t>
            </a:r>
            <a:r>
              <a:rPr lang="ru-RU" b="1" dirty="0" err="1"/>
              <a:t>спільністю</a:t>
            </a:r>
            <a:r>
              <a:rPr lang="ru-RU" b="1" dirty="0"/>
              <a:t> </a:t>
            </a:r>
            <a:r>
              <a:rPr lang="ru-RU" b="1" dirty="0" err="1"/>
              <a:t>інтересів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разом (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військо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жаргонізмів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молодіжних</a:t>
            </a:r>
            <a:r>
              <a:rPr lang="ru-RU" dirty="0"/>
              <a:t> </a:t>
            </a:r>
            <a:r>
              <a:rPr lang="ru-RU" dirty="0" err="1"/>
              <a:t>колективах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 smtClean="0"/>
              <a:t>студентських</a:t>
            </a:r>
            <a:r>
              <a:rPr lang="ru-RU" dirty="0" smtClean="0"/>
              <a:t>:</a:t>
            </a:r>
            <a:r>
              <a:rPr lang="ru-RU" i="1" dirty="0" smtClean="0"/>
              <a:t>, </a:t>
            </a:r>
            <a:r>
              <a:rPr lang="ru-RU" i="1" dirty="0" err="1" smtClean="0"/>
              <a:t>студак-студентський</a:t>
            </a:r>
            <a:r>
              <a:rPr lang="ru-RU" i="1" dirty="0" smtClean="0"/>
              <a:t> </a:t>
            </a:r>
            <a:r>
              <a:rPr lang="ru-RU" i="1" dirty="0"/>
              <a:t>квиток, </a:t>
            </a:r>
            <a:r>
              <a:rPr lang="ru-RU" i="1" dirty="0" err="1"/>
              <a:t>препод</a:t>
            </a:r>
            <a:r>
              <a:rPr lang="ru-RU" i="1" dirty="0"/>
              <a:t> - </a:t>
            </a:r>
            <a:r>
              <a:rPr lang="ru-RU" i="1" dirty="0" err="1"/>
              <a:t>викладач</a:t>
            </a:r>
            <a:r>
              <a:rPr lang="ru-RU" i="1" dirty="0"/>
              <a:t>, </a:t>
            </a:r>
            <a:r>
              <a:rPr lang="ru-RU" i="1" dirty="0" err="1"/>
              <a:t>чинарик</a:t>
            </a:r>
            <a:r>
              <a:rPr lang="ru-RU" i="1" dirty="0"/>
              <a:t> - студент, </a:t>
            </a:r>
            <a:r>
              <a:rPr lang="ru-RU" i="1" dirty="0" err="1"/>
              <a:t>заліковка</a:t>
            </a:r>
            <a:r>
              <a:rPr lang="ru-RU" i="1" dirty="0"/>
              <a:t> - </a:t>
            </a:r>
            <a:r>
              <a:rPr lang="ru-RU" i="1" dirty="0" err="1"/>
              <a:t>залікова</a:t>
            </a:r>
            <a:r>
              <a:rPr lang="ru-RU" i="1" dirty="0"/>
              <a:t> </a:t>
            </a:r>
            <a:r>
              <a:rPr lang="ru-RU" i="1" dirty="0" smtClean="0"/>
              <a:t>книжка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831B34"/>
                </a:solidFill>
              </a:rPr>
              <a:t>Арго</a:t>
            </a:r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умовна</a:t>
            </a:r>
            <a:r>
              <a:rPr lang="ru-RU" dirty="0"/>
              <a:t> </a:t>
            </a:r>
            <a:r>
              <a:rPr lang="ru-RU" dirty="0" err="1"/>
              <a:t>говірка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з набором  </a:t>
            </a:r>
            <a:r>
              <a:rPr lang="ru-RU" dirty="0" err="1" smtClean="0"/>
              <a:t>слів</a:t>
            </a:r>
            <a:r>
              <a:rPr lang="ru-RU" dirty="0"/>
              <a:t>, </a:t>
            </a:r>
            <a:r>
              <a:rPr lang="ru-RU" dirty="0" err="1"/>
              <a:t>незрозумілих</a:t>
            </a:r>
            <a:r>
              <a:rPr lang="ru-RU" dirty="0"/>
              <a:t> для </a:t>
            </a:r>
            <a:r>
              <a:rPr lang="ru-RU" dirty="0" err="1"/>
              <a:t>невтаємничених</a:t>
            </a:r>
            <a:r>
              <a:rPr lang="ru-RU" dirty="0"/>
              <a:t> у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говіркою</a:t>
            </a:r>
            <a:r>
              <a:rPr lang="ru-RU" dirty="0"/>
              <a:t> </a:t>
            </a:r>
            <a:r>
              <a:rPr lang="ru-RU" b="1" dirty="0" err="1"/>
              <a:t>користуються</a:t>
            </a:r>
            <a:r>
              <a:rPr lang="ru-RU" b="1" dirty="0"/>
              <a:t> </a:t>
            </a:r>
            <a:r>
              <a:rPr lang="ru-RU" b="1" dirty="0" err="1"/>
              <a:t>злодії</a:t>
            </a:r>
            <a:r>
              <a:rPr lang="ru-RU" b="1" dirty="0"/>
              <a:t>, </a:t>
            </a:r>
            <a:r>
              <a:rPr lang="ru-RU" b="1" dirty="0" err="1"/>
              <a:t>рекетири</a:t>
            </a:r>
            <a:r>
              <a:rPr lang="ru-RU" b="1" dirty="0"/>
              <a:t> та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антисоціальні</a:t>
            </a:r>
            <a:r>
              <a:rPr lang="ru-RU" b="1" dirty="0"/>
              <a:t> </a:t>
            </a:r>
            <a:r>
              <a:rPr lang="ru-RU" b="1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приховати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наміри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: </a:t>
            </a:r>
            <a:r>
              <a:rPr lang="ru-RU" i="1" dirty="0"/>
              <a:t>лаве - </a:t>
            </a:r>
            <a:r>
              <a:rPr lang="ru-RU" i="1" dirty="0" err="1"/>
              <a:t>гроші</a:t>
            </a:r>
            <a:r>
              <a:rPr lang="ru-RU" i="1" dirty="0"/>
              <a:t>, черепа - батьки, </a:t>
            </a:r>
            <a:r>
              <a:rPr lang="ru-RU" i="1" dirty="0" err="1"/>
              <a:t>кимарити</a:t>
            </a:r>
            <a:r>
              <a:rPr lang="ru-RU" i="1" dirty="0"/>
              <a:t> - </a:t>
            </a:r>
            <a:r>
              <a:rPr lang="ru-RU" i="1" dirty="0" err="1"/>
              <a:t>спати</a:t>
            </a:r>
            <a:r>
              <a:rPr lang="ru-RU" i="1" dirty="0"/>
              <a:t>, </a:t>
            </a:r>
            <a:r>
              <a:rPr lang="ru-RU" i="1" dirty="0" err="1"/>
              <a:t>батузник</a:t>
            </a:r>
            <a:r>
              <a:rPr lang="ru-RU" i="1" dirty="0"/>
              <a:t> - </a:t>
            </a:r>
            <a:r>
              <a:rPr lang="ru-RU" i="1" dirty="0" err="1"/>
              <a:t>мотузка</a:t>
            </a:r>
            <a:r>
              <a:rPr lang="ru-RU" i="1" dirty="0"/>
              <a:t>, </a:t>
            </a:r>
            <a:r>
              <a:rPr lang="ru-RU" i="1" dirty="0" err="1"/>
              <a:t>кудень</a:t>
            </a:r>
            <a:r>
              <a:rPr lang="ru-RU" i="1" dirty="0"/>
              <a:t> - день.</a:t>
            </a:r>
          </a:p>
          <a:p>
            <a:pPr marL="0" indent="0">
              <a:buNone/>
            </a:pPr>
            <a:endParaRPr lang="ru-RU" b="1" dirty="0" smtClean="0">
              <a:solidFill>
                <a:srgbClr val="831B34"/>
              </a:solidFill>
            </a:endParaRPr>
          </a:p>
          <a:p>
            <a:pPr marL="0" indent="0">
              <a:buNone/>
            </a:pPr>
            <a:r>
              <a:rPr lang="ru-RU" b="1" u="sng" dirty="0" err="1" smtClean="0">
                <a:solidFill>
                  <a:srgbClr val="831B34"/>
                </a:solidFill>
              </a:rPr>
              <a:t>Діалектизми</a:t>
            </a:r>
            <a:r>
              <a:rPr lang="ru-RU" dirty="0" smtClean="0">
                <a:solidFill>
                  <a:srgbClr val="831B34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слова, </a:t>
            </a:r>
            <a:r>
              <a:rPr lang="ru-RU" b="1" dirty="0" err="1"/>
              <a:t>поширення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обмежується</a:t>
            </a:r>
            <a:r>
              <a:rPr lang="ru-RU" b="1" dirty="0"/>
              <a:t> </a:t>
            </a:r>
            <a:r>
              <a:rPr lang="ru-RU" b="1" dirty="0" err="1"/>
              <a:t>територією</a:t>
            </a:r>
            <a:r>
              <a:rPr lang="ru-RU" dirty="0"/>
              <a:t>. </a:t>
            </a:r>
            <a:r>
              <a:rPr lang="ru-RU" dirty="0" err="1"/>
              <a:t>Діалектизмами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слова говору,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загальнонародній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: </a:t>
            </a:r>
            <a:r>
              <a:rPr lang="ru-RU" i="1" dirty="0" err="1"/>
              <a:t>бараболя</a:t>
            </a:r>
            <a:r>
              <a:rPr lang="ru-RU" i="1" dirty="0"/>
              <a:t> - </a:t>
            </a:r>
            <a:r>
              <a:rPr lang="ru-RU" i="1" dirty="0" err="1"/>
              <a:t>картопля</a:t>
            </a:r>
            <a:r>
              <a:rPr lang="ru-RU" i="1" dirty="0"/>
              <a:t>, </a:t>
            </a:r>
            <a:r>
              <a:rPr lang="ru-RU" i="1" dirty="0" err="1"/>
              <a:t>когут</a:t>
            </a:r>
            <a:r>
              <a:rPr lang="ru-RU" i="1" dirty="0"/>
              <a:t> - </a:t>
            </a:r>
            <a:r>
              <a:rPr lang="ru-RU" i="1" dirty="0" err="1"/>
              <a:t>півень</a:t>
            </a:r>
            <a:r>
              <a:rPr lang="ru-RU" i="1" dirty="0"/>
              <a:t>, </a:t>
            </a:r>
            <a:r>
              <a:rPr lang="ru-RU" i="1" dirty="0" err="1"/>
              <a:t>желіпати</a:t>
            </a:r>
            <a:r>
              <a:rPr lang="ru-RU" i="1" dirty="0"/>
              <a:t> - </a:t>
            </a:r>
            <a:r>
              <a:rPr lang="ru-RU" i="1" dirty="0" err="1"/>
              <a:t>кричати</a:t>
            </a:r>
            <a:r>
              <a:rPr lang="ru-RU" i="1" dirty="0"/>
              <a:t>, </a:t>
            </a:r>
            <a:r>
              <a:rPr lang="ru-RU" i="1" dirty="0" err="1"/>
              <a:t>ачей</a:t>
            </a:r>
            <a:r>
              <a:rPr lang="ru-RU" i="1" dirty="0"/>
              <a:t> - </a:t>
            </a:r>
            <a:r>
              <a:rPr lang="ru-RU" i="1" dirty="0" err="1"/>
              <a:t>може</a:t>
            </a:r>
            <a:r>
              <a:rPr lang="ru-RU" i="1" dirty="0"/>
              <a:t>, </a:t>
            </a:r>
            <a:r>
              <a:rPr lang="ru-RU" i="1" dirty="0" err="1"/>
              <a:t>нецьки</a:t>
            </a:r>
            <a:r>
              <a:rPr lang="ru-RU" i="1" dirty="0"/>
              <a:t> - </a:t>
            </a:r>
            <a:r>
              <a:rPr lang="ru-RU" i="1" dirty="0" err="1"/>
              <a:t>ночви</a:t>
            </a:r>
            <a:r>
              <a:rPr lang="ru-RU" i="1" dirty="0"/>
              <a:t>, </a:t>
            </a:r>
            <a:r>
              <a:rPr lang="ru-RU" i="1" dirty="0" err="1"/>
              <a:t>тайстра</a:t>
            </a:r>
            <a:r>
              <a:rPr lang="ru-RU" i="1" dirty="0"/>
              <a:t> - торба.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Соціально забарвлена лексика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831B34"/>
                </a:solidFill>
              </a:rPr>
              <a:t>Синоніми</a:t>
            </a:r>
            <a:endParaRPr lang="ru-RU" b="1" dirty="0">
              <a:solidFill>
                <a:srgbClr val="831B3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Синоніми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слова,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але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відтінками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стилістичними</a:t>
            </a:r>
            <a:r>
              <a:rPr lang="ru-RU" dirty="0"/>
              <a:t> </a:t>
            </a:r>
            <a:r>
              <a:rPr lang="ru-RU" dirty="0" err="1"/>
              <a:t>забарвленнями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i="1" dirty="0"/>
              <a:t>лихо, горе, </a:t>
            </a:r>
            <a:r>
              <a:rPr lang="ru-RU" i="1" dirty="0" err="1"/>
              <a:t>біда</a:t>
            </a:r>
            <a:r>
              <a:rPr lang="ru-RU" i="1" dirty="0"/>
              <a:t>, </a:t>
            </a:r>
            <a:r>
              <a:rPr lang="ru-RU" i="1" dirty="0" err="1"/>
              <a:t>нещастя</a:t>
            </a:r>
            <a:r>
              <a:rPr lang="ru-RU" i="1" dirty="0"/>
              <a:t>; </a:t>
            </a:r>
            <a:r>
              <a:rPr lang="ru-RU" i="1" dirty="0" err="1"/>
              <a:t>нудьга</a:t>
            </a:r>
            <a:r>
              <a:rPr lang="ru-RU" i="1" dirty="0"/>
              <a:t>, </a:t>
            </a:r>
            <a:r>
              <a:rPr lang="ru-RU" i="1" dirty="0" err="1"/>
              <a:t>сум</a:t>
            </a:r>
            <a:r>
              <a:rPr lang="ru-RU" i="1" dirty="0"/>
              <a:t>, жаль, туга. </a:t>
            </a:r>
            <a:endParaRPr lang="ru-RU" i="1" dirty="0" smtClean="0"/>
          </a:p>
          <a:p>
            <a:pPr marL="0" indent="0">
              <a:buNone/>
            </a:pPr>
            <a:r>
              <a:rPr lang="ru-RU" b="1" dirty="0" err="1"/>
              <a:t>Синонімія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частковий</a:t>
            </a:r>
            <a:r>
              <a:rPr lang="ru-RU" dirty="0"/>
              <a:t> </a:t>
            </a:r>
            <a:r>
              <a:rPr lang="ru-RU" dirty="0" err="1"/>
              <a:t>збіг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словосполучень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подібності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при </a:t>
            </a:r>
            <a:r>
              <a:rPr lang="ru-RU" dirty="0" err="1"/>
              <a:t>відмінностях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6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синонімів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b="1" dirty="0" err="1"/>
              <a:t>синонімічним</a:t>
            </a:r>
            <a:r>
              <a:rPr lang="ru-RU" b="1" dirty="0"/>
              <a:t> рядом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Ряд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стрижневе</a:t>
            </a:r>
            <a:r>
              <a:rPr lang="ru-RU" dirty="0"/>
              <a:t>, </a:t>
            </a:r>
            <a:r>
              <a:rPr lang="ru-RU" dirty="0" err="1"/>
              <a:t>опорне</a:t>
            </a:r>
            <a:r>
              <a:rPr lang="ru-RU" dirty="0"/>
              <a:t> слово,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найзагальніше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й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стилістичних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семантичною</a:t>
            </a:r>
            <a:r>
              <a:rPr lang="ru-RU" dirty="0"/>
              <a:t> </a:t>
            </a:r>
            <a:r>
              <a:rPr lang="ru-RU" dirty="0" err="1"/>
              <a:t>домінантою</a:t>
            </a:r>
            <a:r>
              <a:rPr lang="ru-RU" dirty="0"/>
              <a:t> й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себе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стилістично</a:t>
            </a:r>
            <a:r>
              <a:rPr lang="ru-RU" dirty="0"/>
              <a:t> </a:t>
            </a:r>
            <a:r>
              <a:rPr lang="ru-RU" dirty="0" err="1"/>
              <a:t>забарвлені</a:t>
            </a:r>
            <a:r>
              <a:rPr lang="ru-RU" dirty="0"/>
              <a:t> </a:t>
            </a:r>
            <a:r>
              <a:rPr lang="ru-RU" dirty="0" err="1"/>
              <a:t>синоніми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i="1" dirty="0" err="1"/>
              <a:t>безжалісний</a:t>
            </a:r>
            <a:r>
              <a:rPr lang="ru-RU" i="1" dirty="0"/>
              <a:t> — </a:t>
            </a:r>
            <a:r>
              <a:rPr lang="ru-RU" i="1" dirty="0" err="1"/>
              <a:t>безсердечний</a:t>
            </a:r>
            <a:r>
              <a:rPr lang="ru-RU" i="1" dirty="0"/>
              <a:t> (</a:t>
            </a:r>
            <a:r>
              <a:rPr lang="ru-RU" i="1" dirty="0" err="1"/>
              <a:t>нечутливий</a:t>
            </a:r>
            <a:r>
              <a:rPr lang="ru-RU" i="1" dirty="0"/>
              <a:t> до чужого болю), </a:t>
            </a:r>
            <a:r>
              <a:rPr lang="ru-RU" i="1" dirty="0" err="1"/>
              <a:t>жорстокий</a:t>
            </a:r>
            <a:r>
              <a:rPr lang="ru-RU" i="1" dirty="0"/>
              <a:t> (</a:t>
            </a:r>
            <a:r>
              <a:rPr lang="ru-RU" i="1" dirty="0" err="1"/>
              <a:t>дуже</a:t>
            </a:r>
            <a:r>
              <a:rPr lang="ru-RU" i="1" dirty="0"/>
              <a:t> </a:t>
            </a:r>
            <a:r>
              <a:rPr lang="ru-RU" i="1" dirty="0" err="1"/>
              <a:t>безжалісний</a:t>
            </a:r>
            <a:r>
              <a:rPr lang="ru-RU" i="1" dirty="0"/>
              <a:t>); </a:t>
            </a:r>
            <a:r>
              <a:rPr lang="ru-RU" i="1" dirty="0" err="1"/>
              <a:t>дбати</a:t>
            </a:r>
            <a:r>
              <a:rPr lang="ru-RU" i="1" dirty="0"/>
              <a:t> — </a:t>
            </a:r>
            <a:r>
              <a:rPr lang="ru-RU" i="1" dirty="0" err="1"/>
              <a:t>клопотатися</a:t>
            </a:r>
            <a:r>
              <a:rPr lang="ru-RU" i="1" dirty="0"/>
              <a:t>, </a:t>
            </a:r>
            <a:r>
              <a:rPr lang="ru-RU" i="1" dirty="0" err="1"/>
              <a:t>піклуватися</a:t>
            </a:r>
            <a:r>
              <a:rPr lang="ru-RU" i="1" dirty="0"/>
              <a:t>, </a:t>
            </a:r>
            <a:r>
              <a:rPr lang="ru-RU" i="1" dirty="0" err="1"/>
              <a:t>турбуватися</a:t>
            </a:r>
            <a:r>
              <a:rPr lang="ru-RU" i="1" dirty="0"/>
              <a:t>; </a:t>
            </a:r>
            <a:r>
              <a:rPr lang="ru-RU" i="1" dirty="0" err="1"/>
              <a:t>аптекар</a:t>
            </a:r>
            <a:r>
              <a:rPr lang="ru-RU" i="1" dirty="0"/>
              <a:t> - фармацевт.</a:t>
            </a:r>
          </a:p>
        </p:txBody>
      </p:sp>
    </p:spTree>
    <p:extLst>
      <p:ext uri="{BB962C8B-B14F-4D97-AF65-F5344CB8AC3E}">
        <p14:creationId xmlns:p14="http://schemas.microsoft.com/office/powerpoint/2010/main" val="459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06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b="1" dirty="0" err="1" smtClean="0">
                <a:solidFill>
                  <a:srgbClr val="831B34"/>
                </a:solidFill>
              </a:rPr>
              <a:t>Синоніми</a:t>
            </a:r>
            <a:endParaRPr lang="ru-RU" sz="7300" b="1" dirty="0">
              <a:solidFill>
                <a:srgbClr val="831B34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732240" y="1268760"/>
            <a:ext cx="1656184" cy="1296144"/>
          </a:xfrm>
          <a:prstGeom prst="straightConnector1">
            <a:avLst/>
          </a:prstGeom>
          <a:ln w="38100">
            <a:solidFill>
              <a:srgbClr val="831B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61">
            <a:off x="771969" y="1296518"/>
            <a:ext cx="18351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3707904" y="1412776"/>
            <a:ext cx="0" cy="1377933"/>
          </a:xfrm>
          <a:prstGeom prst="straightConnector1">
            <a:avLst/>
          </a:prstGeom>
          <a:ln w="38100">
            <a:solidFill>
              <a:srgbClr val="831B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86" y="1424999"/>
            <a:ext cx="328613" cy="142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7613" y="279070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Лексичні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8434" y="2854665"/>
            <a:ext cx="221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Морфологічні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2007" y="2817086"/>
            <a:ext cx="19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Синтаксичні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0312" y="283687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1B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Фразеологічні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31B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2183" y="3160041"/>
            <a:ext cx="262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Подібні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тотожні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значенням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мають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якихось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значеннєвих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відтінків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Використовуються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мовленні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того,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уникнути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повторів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4310" y="3257866"/>
            <a:ext cx="2646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Граматично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різні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конструкції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виражають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ту саму думку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Наприклад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сполучникові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безсполучникові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речення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складнопідрядні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й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прості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речення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дієприкметниковими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дієприслівниковими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зворотами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811" y="3249731"/>
            <a:ext cx="24787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аріанти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передають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 ж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поняття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Наприклад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давальний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місцевий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відмінок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батьку —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батькові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на батьку — на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батькові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по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полі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— по полю;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орудний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відмінок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тією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— тою,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п'ятьма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—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п'ятьома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1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8" grpId="0"/>
      <p:bldP spid="32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831B34"/>
                </a:solidFill>
              </a:rPr>
              <a:t>Антоніми</a:t>
            </a:r>
            <a:endParaRPr lang="ru-RU" dirty="0">
              <a:solidFill>
                <a:srgbClr val="831B3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err="1"/>
              <a:t>Антонімами</a:t>
            </a:r>
            <a:r>
              <a:rPr lang="ru-RU" sz="3400" dirty="0"/>
              <a:t> </a:t>
            </a:r>
            <a:r>
              <a:rPr lang="ru-RU" sz="3400" dirty="0" err="1"/>
              <a:t>називаються</a:t>
            </a:r>
            <a:r>
              <a:rPr lang="ru-RU" sz="3400" dirty="0"/>
              <a:t> слова з </a:t>
            </a:r>
            <a:r>
              <a:rPr lang="ru-RU" sz="3400" dirty="0" err="1"/>
              <a:t>протилежним</a:t>
            </a:r>
            <a:r>
              <a:rPr lang="ru-RU" sz="3400" dirty="0"/>
              <a:t> </a:t>
            </a:r>
            <a:r>
              <a:rPr lang="ru-RU" sz="3400" dirty="0" err="1"/>
              <a:t>значенням</a:t>
            </a:r>
            <a:r>
              <a:rPr lang="ru-RU" sz="3400" dirty="0"/>
              <a:t>, </a:t>
            </a:r>
            <a:r>
              <a:rPr lang="ru-RU" sz="3400" b="1" dirty="0" err="1"/>
              <a:t>наприклад</a:t>
            </a:r>
            <a:r>
              <a:rPr lang="ru-RU" dirty="0"/>
              <a:t>: </a:t>
            </a:r>
            <a:r>
              <a:rPr lang="ru-RU" i="1" dirty="0"/>
              <a:t>тепло — холод, </a:t>
            </a:r>
            <a:r>
              <a:rPr lang="ru-RU" i="1" dirty="0" err="1"/>
              <a:t>рух</a:t>
            </a:r>
            <a:r>
              <a:rPr lang="ru-RU" i="1" dirty="0"/>
              <a:t> — </a:t>
            </a:r>
            <a:r>
              <a:rPr lang="ru-RU" i="1" dirty="0" err="1"/>
              <a:t>спокій</a:t>
            </a:r>
            <a:r>
              <a:rPr lang="ru-RU" i="1" dirty="0"/>
              <a:t>, день — </a:t>
            </a:r>
            <a:r>
              <a:rPr lang="ru-RU" i="1" dirty="0" err="1"/>
              <a:t>ніч</a:t>
            </a:r>
            <a:r>
              <a:rPr lang="ru-RU" i="1" dirty="0"/>
              <a:t>, початок — </a:t>
            </a:r>
            <a:r>
              <a:rPr lang="ru-RU" i="1" dirty="0" err="1"/>
              <a:t>кінець</a:t>
            </a:r>
            <a:r>
              <a:rPr lang="ru-RU" i="1" dirty="0"/>
              <a:t>, </a:t>
            </a:r>
            <a:r>
              <a:rPr lang="ru-RU" i="1" dirty="0" err="1"/>
              <a:t>переохолодження</a:t>
            </a:r>
            <a:r>
              <a:rPr lang="ru-RU" i="1" dirty="0"/>
              <a:t> - </a:t>
            </a:r>
            <a:r>
              <a:rPr lang="ru-RU" i="1" dirty="0" err="1"/>
              <a:t>перегрівання</a:t>
            </a:r>
            <a:r>
              <a:rPr lang="ru-RU" i="1" dirty="0"/>
              <a:t>, добре — погано, весело — </a:t>
            </a:r>
            <a:r>
              <a:rPr lang="ru-RU" i="1" dirty="0" err="1"/>
              <a:t>сумно</a:t>
            </a:r>
            <a:r>
              <a:rPr lang="ru-RU" i="1" dirty="0"/>
              <a:t>, </a:t>
            </a:r>
            <a:r>
              <a:rPr lang="ru-RU" i="1" dirty="0" err="1"/>
              <a:t>вроджений</a:t>
            </a:r>
            <a:r>
              <a:rPr lang="ru-RU" i="1" dirty="0"/>
              <a:t> - </a:t>
            </a:r>
            <a:r>
              <a:rPr lang="ru-RU" i="1" dirty="0" err="1"/>
              <a:t>набутий</a:t>
            </a:r>
            <a:r>
              <a:rPr lang="ru-RU" i="1" dirty="0"/>
              <a:t>, </a:t>
            </a:r>
            <a:r>
              <a:rPr lang="ru-RU" i="1" dirty="0" err="1"/>
              <a:t>чорний</a:t>
            </a:r>
            <a:r>
              <a:rPr lang="ru-RU" i="1" dirty="0"/>
              <a:t> — </a:t>
            </a:r>
            <a:r>
              <a:rPr lang="ru-RU" i="1" dirty="0" err="1" smtClean="0"/>
              <a:t>білий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Характерною </a:t>
            </a:r>
            <a:r>
              <a:rPr lang="ru-RU" dirty="0" err="1">
                <a:solidFill>
                  <a:srgbClr val="C00000"/>
                </a:solidFill>
              </a:rPr>
              <a:t>рисою</a:t>
            </a:r>
            <a:r>
              <a:rPr lang="ru-RU" dirty="0">
                <a:solidFill>
                  <a:srgbClr val="C00000"/>
                </a:solidFill>
              </a:rPr>
              <a:t> пари </a:t>
            </a:r>
            <a:r>
              <a:rPr lang="ru-RU" dirty="0" err="1">
                <a:solidFill>
                  <a:srgbClr val="C00000"/>
                </a:solidFill>
              </a:rPr>
              <a:t>антонімів</a:t>
            </a:r>
            <a:r>
              <a:rPr lang="ru-RU" dirty="0">
                <a:solidFill>
                  <a:srgbClr val="C00000"/>
                </a:solidFill>
              </a:rPr>
              <a:t> є </a:t>
            </a:r>
            <a:r>
              <a:rPr lang="ru-RU" dirty="0" err="1">
                <a:solidFill>
                  <a:srgbClr val="C00000"/>
                </a:solidFill>
              </a:rPr>
              <a:t>їхня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спільність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лексичного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значення</a:t>
            </a:r>
            <a:r>
              <a:rPr lang="ru-RU" dirty="0">
                <a:solidFill>
                  <a:srgbClr val="C00000"/>
                </a:solidFill>
              </a:rPr>
              <a:t>, тому </a:t>
            </a:r>
            <a:r>
              <a:rPr lang="ru-RU" dirty="0" err="1">
                <a:solidFill>
                  <a:srgbClr val="C00000"/>
                </a:solidFill>
              </a:rPr>
              <a:t>антонімічна</a:t>
            </a:r>
            <a:r>
              <a:rPr lang="ru-RU" dirty="0">
                <a:solidFill>
                  <a:srgbClr val="C00000"/>
                </a:solidFill>
              </a:rPr>
              <a:t> пара —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завжди</a:t>
            </a:r>
            <a:r>
              <a:rPr lang="ru-RU" dirty="0">
                <a:solidFill>
                  <a:srgbClr val="C00000"/>
                </a:solidFill>
              </a:rPr>
              <a:t> слова </a:t>
            </a:r>
            <a:r>
              <a:rPr lang="ru-RU" dirty="0" err="1">
                <a:solidFill>
                  <a:srgbClr val="C00000"/>
                </a:solidFill>
              </a:rPr>
              <a:t>однієї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частини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мови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 err="1"/>
              <a:t>іменники</a:t>
            </a:r>
            <a:r>
              <a:rPr lang="ru-RU" dirty="0"/>
              <a:t>: друг — ворог (</a:t>
            </a:r>
            <a:r>
              <a:rPr lang="ru-RU" dirty="0" err="1"/>
              <a:t>ставлення</a:t>
            </a:r>
            <a:r>
              <a:rPr lang="ru-RU" dirty="0"/>
              <a:t>), зима —</a:t>
            </a:r>
            <a:r>
              <a:rPr lang="ru-RU" dirty="0" err="1"/>
              <a:t>літо</a:t>
            </a:r>
            <a:r>
              <a:rPr lang="ru-RU" dirty="0"/>
              <a:t> (пора року), хвороба - </a:t>
            </a:r>
            <a:r>
              <a:rPr lang="ru-RU" dirty="0" err="1"/>
              <a:t>здоров'я</a:t>
            </a:r>
            <a:r>
              <a:rPr lang="ru-RU" dirty="0"/>
              <a:t>;</a:t>
            </a:r>
          </a:p>
          <a:p>
            <a:r>
              <a:rPr lang="ru-RU" b="1" dirty="0" err="1"/>
              <a:t>прикметники</a:t>
            </a:r>
            <a:r>
              <a:rPr lang="ru-RU" dirty="0"/>
              <a:t>: </a:t>
            </a:r>
            <a:r>
              <a:rPr lang="ru-RU" dirty="0" err="1"/>
              <a:t>солодкий</a:t>
            </a:r>
            <a:r>
              <a:rPr lang="ru-RU" dirty="0"/>
              <a:t> — </a:t>
            </a:r>
            <a:r>
              <a:rPr lang="ru-RU" dirty="0" err="1"/>
              <a:t>гіркий</a:t>
            </a:r>
            <a:r>
              <a:rPr lang="ru-RU" dirty="0"/>
              <a:t> (смак), </a:t>
            </a:r>
            <a:r>
              <a:rPr lang="ru-RU" dirty="0" err="1"/>
              <a:t>високий</a:t>
            </a:r>
            <a:r>
              <a:rPr lang="ru-RU" dirty="0"/>
              <a:t> — </a:t>
            </a:r>
            <a:r>
              <a:rPr lang="ru-RU" dirty="0" err="1"/>
              <a:t>низький</a:t>
            </a:r>
            <a:r>
              <a:rPr lang="ru-RU" dirty="0"/>
              <a:t> (</a:t>
            </a:r>
            <a:r>
              <a:rPr lang="ru-RU" dirty="0" err="1"/>
              <a:t>зріст</a:t>
            </a:r>
            <a:r>
              <a:rPr lang="ru-RU" dirty="0"/>
              <a:t>), </a:t>
            </a:r>
            <a:r>
              <a:rPr lang="ru-RU" dirty="0" err="1"/>
              <a:t>швидкий</a:t>
            </a:r>
            <a:r>
              <a:rPr lang="ru-RU" dirty="0"/>
              <a:t> — </a:t>
            </a:r>
            <a:r>
              <a:rPr lang="ru-RU" dirty="0" err="1"/>
              <a:t>повільний</a:t>
            </a:r>
            <a:r>
              <a:rPr lang="ru-RU" dirty="0"/>
              <a:t> (темп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дієслова</a:t>
            </a:r>
            <a:r>
              <a:rPr lang="ru-RU" dirty="0"/>
              <a:t>: </a:t>
            </a:r>
            <a:r>
              <a:rPr lang="ru-RU" dirty="0" err="1"/>
              <a:t>йти</a:t>
            </a:r>
            <a:r>
              <a:rPr lang="ru-RU" dirty="0"/>
              <a:t> — </a:t>
            </a:r>
            <a:r>
              <a:rPr lang="ru-RU" dirty="0" err="1"/>
              <a:t>стояти</a:t>
            </a:r>
            <a:r>
              <a:rPr lang="ru-RU" dirty="0"/>
              <a:t> (</a:t>
            </a:r>
            <a:r>
              <a:rPr lang="ru-RU" dirty="0" err="1"/>
              <a:t>рух</a:t>
            </a:r>
            <a:r>
              <a:rPr lang="ru-RU" dirty="0"/>
              <a:t>), </a:t>
            </a:r>
            <a:r>
              <a:rPr lang="ru-RU" dirty="0" err="1"/>
              <a:t>сміятися</a:t>
            </a:r>
            <a:r>
              <a:rPr lang="ru-RU" dirty="0"/>
              <a:t> — </a:t>
            </a:r>
            <a:r>
              <a:rPr lang="ru-RU" dirty="0" err="1"/>
              <a:t>плакати</a:t>
            </a:r>
            <a:r>
              <a:rPr lang="ru-RU" dirty="0"/>
              <a:t> (</a:t>
            </a:r>
            <a:r>
              <a:rPr lang="ru-RU" dirty="0" err="1"/>
              <a:t>дія</a:t>
            </a:r>
            <a:r>
              <a:rPr lang="ru-RU" dirty="0"/>
              <a:t>), </a:t>
            </a:r>
            <a:r>
              <a:rPr lang="ru-RU" dirty="0" err="1"/>
              <a:t>народжуватися</a:t>
            </a:r>
            <a:r>
              <a:rPr lang="ru-RU" dirty="0"/>
              <a:t> - </a:t>
            </a:r>
            <a:r>
              <a:rPr lang="ru-RU" dirty="0" err="1"/>
              <a:t>помирати</a:t>
            </a:r>
            <a:r>
              <a:rPr lang="ru-RU" dirty="0"/>
              <a:t> (</a:t>
            </a:r>
            <a:r>
              <a:rPr lang="ru-RU" dirty="0" err="1"/>
              <a:t>людина</a:t>
            </a:r>
            <a:r>
              <a:rPr lang="ru-RU" dirty="0"/>
              <a:t>);</a:t>
            </a:r>
          </a:p>
          <a:p>
            <a:r>
              <a:rPr lang="ru-RU" b="1" dirty="0" err="1"/>
              <a:t>прислівники</a:t>
            </a:r>
            <a:r>
              <a:rPr lang="ru-RU" dirty="0"/>
              <a:t>: холодно — жарко (стан), вниз —</a:t>
            </a:r>
            <a:r>
              <a:rPr lang="ru-RU" dirty="0" err="1"/>
              <a:t>угору</a:t>
            </a:r>
            <a:r>
              <a:rPr lang="ru-RU" dirty="0"/>
              <a:t> (</a:t>
            </a:r>
            <a:r>
              <a:rPr lang="ru-RU" dirty="0" err="1"/>
              <a:t>напрям</a:t>
            </a:r>
            <a:r>
              <a:rPr lang="ru-RU" dirty="0"/>
              <a:t>), рано — </a:t>
            </a:r>
            <a:r>
              <a:rPr lang="ru-RU" dirty="0" err="1"/>
              <a:t>пізно</a:t>
            </a:r>
            <a:r>
              <a:rPr lang="ru-RU" dirty="0"/>
              <a:t> (час).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831B34"/>
                </a:solidFill>
              </a:rPr>
              <a:t>Омоніми</a:t>
            </a:r>
            <a:endParaRPr lang="ru-RU" b="1" dirty="0">
              <a:solidFill>
                <a:srgbClr val="831B3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Незначна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слів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української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мови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збігається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своїм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звучанням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і формою, але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різне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значення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омоніми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err="1"/>
              <a:t>Наприклад</a:t>
            </a:r>
            <a:r>
              <a:rPr lang="ru-RU" sz="2400" dirty="0"/>
              <a:t>: </a:t>
            </a:r>
            <a:r>
              <a:rPr lang="ru-RU" sz="2400" dirty="0" err="1"/>
              <a:t>зелений</a:t>
            </a:r>
            <a:r>
              <a:rPr lang="ru-RU" sz="2400" dirty="0"/>
              <a:t> </a:t>
            </a:r>
            <a:r>
              <a:rPr lang="ru-RU" sz="2400" dirty="0" smtClean="0"/>
              <a:t>луг і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 луг;</a:t>
            </a:r>
          </a:p>
          <a:p>
            <a:pPr marL="0" indent="0">
              <a:buNone/>
            </a:pPr>
            <a:r>
              <a:rPr lang="ru-RU" sz="2400" dirty="0" err="1" smtClean="0"/>
              <a:t>дівоча</a:t>
            </a:r>
            <a:r>
              <a:rPr lang="ru-RU" sz="2400" dirty="0" smtClean="0"/>
              <a:t> </a:t>
            </a:r>
            <a:r>
              <a:rPr lang="ru-RU" sz="2400" dirty="0"/>
              <a:t>коса, </a:t>
            </a:r>
            <a:r>
              <a:rPr lang="ru-RU" sz="2400" dirty="0" err="1"/>
              <a:t>піщана</a:t>
            </a:r>
            <a:r>
              <a:rPr lang="ru-RU" sz="2400" dirty="0"/>
              <a:t> коса, </a:t>
            </a:r>
            <a:r>
              <a:rPr lang="ru-RU" sz="2400" dirty="0" err="1"/>
              <a:t>гостра</a:t>
            </a:r>
            <a:r>
              <a:rPr lang="ru-RU" sz="2400" dirty="0"/>
              <a:t> </a:t>
            </a:r>
            <a:r>
              <a:rPr lang="ru-RU" sz="2400" dirty="0" smtClean="0"/>
              <a:t>коса;</a:t>
            </a:r>
          </a:p>
          <a:p>
            <a:pPr marL="0" indent="0">
              <a:buNone/>
            </a:pPr>
            <a:r>
              <a:rPr lang="ru-RU" sz="2400" dirty="0" err="1" smtClean="0"/>
              <a:t>захід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і  </a:t>
            </a:r>
            <a:r>
              <a:rPr lang="ru-RU" sz="2400" dirty="0" err="1"/>
              <a:t>організований</a:t>
            </a:r>
            <a:r>
              <a:rPr lang="ru-RU" sz="2400" dirty="0"/>
              <a:t> </a:t>
            </a:r>
            <a:r>
              <a:rPr lang="ru-RU" sz="2400" dirty="0" err="1" smtClean="0"/>
              <a:t>захід</a:t>
            </a:r>
            <a:r>
              <a:rPr lang="ru-RU" sz="2400" dirty="0"/>
              <a:t>;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ключ </a:t>
            </a:r>
            <a:r>
              <a:rPr lang="ru-RU" sz="2400" dirty="0"/>
              <a:t>до замка, </a:t>
            </a:r>
            <a:r>
              <a:rPr lang="ru-RU" sz="2400" dirty="0" err="1"/>
              <a:t>журавлиний</a:t>
            </a:r>
            <a:r>
              <a:rPr lang="ru-RU" sz="2400" dirty="0"/>
              <a:t> ключ, </a:t>
            </a:r>
            <a:r>
              <a:rPr lang="ru-RU" sz="2400" dirty="0" err="1"/>
              <a:t>джерельний</a:t>
            </a:r>
            <a:r>
              <a:rPr lang="ru-RU" sz="2400" dirty="0"/>
              <a:t> </a:t>
            </a:r>
            <a:r>
              <a:rPr lang="ru-RU" sz="2400" dirty="0" smtClean="0"/>
              <a:t>ключ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28157"/>
            <a:ext cx="2915817" cy="2965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0" y="5131798"/>
            <a:ext cx="3673403" cy="17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03232" cy="850106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831B34"/>
                </a:solidFill>
              </a:rPr>
              <a:t>Омоніми</a:t>
            </a:r>
            <a:r>
              <a:rPr lang="ru-RU" sz="3600" b="1" dirty="0">
                <a:solidFill>
                  <a:srgbClr val="831B34"/>
                </a:solidFill>
              </a:rPr>
              <a:t> </a:t>
            </a:r>
            <a:r>
              <a:rPr lang="ru-RU" sz="3600" b="1" dirty="0" err="1">
                <a:solidFill>
                  <a:srgbClr val="831B34"/>
                </a:solidFill>
              </a:rPr>
              <a:t>поділяються</a:t>
            </a:r>
            <a:r>
              <a:rPr lang="ru-RU" sz="3600" b="1" dirty="0">
                <a:solidFill>
                  <a:srgbClr val="831B34"/>
                </a:solidFill>
              </a:rPr>
              <a:t> на </a:t>
            </a:r>
            <a:r>
              <a:rPr lang="ru-RU" sz="3600" b="1" dirty="0" err="1">
                <a:solidFill>
                  <a:srgbClr val="831B34"/>
                </a:solidFill>
              </a:rPr>
              <a:t>дві</a:t>
            </a:r>
            <a:r>
              <a:rPr lang="ru-RU" sz="3600" b="1" dirty="0">
                <a:solidFill>
                  <a:srgbClr val="831B34"/>
                </a:solidFill>
              </a:rPr>
              <a:t> </a:t>
            </a:r>
            <a:r>
              <a:rPr lang="ru-RU" sz="3600" b="1" dirty="0" err="1">
                <a:solidFill>
                  <a:srgbClr val="831B34"/>
                </a:solidFill>
              </a:rPr>
              <a:t>групи</a:t>
            </a:r>
            <a:r>
              <a:rPr lang="ru-RU" sz="3600" b="1" dirty="0">
                <a:solidFill>
                  <a:srgbClr val="831B34"/>
                </a:solidFill>
              </a:rPr>
              <a:t>: </a:t>
            </a:r>
            <a:r>
              <a:rPr lang="ru-RU" sz="3600" b="1" dirty="0" err="1">
                <a:solidFill>
                  <a:srgbClr val="831B34"/>
                </a:solidFill>
              </a:rPr>
              <a:t>повні</a:t>
            </a:r>
            <a:r>
              <a:rPr lang="ru-RU" sz="3600" b="1" dirty="0">
                <a:solidFill>
                  <a:srgbClr val="831B34"/>
                </a:solidFill>
              </a:rPr>
              <a:t> </a:t>
            </a:r>
            <a:r>
              <a:rPr lang="ru-RU" sz="3600" b="1" dirty="0" err="1">
                <a:solidFill>
                  <a:srgbClr val="831B34"/>
                </a:solidFill>
              </a:rPr>
              <a:t>омоніми</a:t>
            </a:r>
            <a:r>
              <a:rPr lang="ru-RU" sz="3600" b="1" dirty="0">
                <a:solidFill>
                  <a:srgbClr val="831B34"/>
                </a:solidFill>
              </a:rPr>
              <a:t> і </a:t>
            </a:r>
            <a:r>
              <a:rPr lang="ru-RU" sz="3600" b="1" dirty="0" err="1">
                <a:solidFill>
                  <a:srgbClr val="831B34"/>
                </a:solidFill>
              </a:rPr>
              <a:t>неповні</a:t>
            </a:r>
            <a:r>
              <a:rPr lang="ru-RU" sz="3600" b="1" dirty="0">
                <a:solidFill>
                  <a:srgbClr val="831B34"/>
                </a:solidFill>
              </a:rPr>
              <a:t> </a:t>
            </a:r>
            <a:r>
              <a:rPr lang="ru-RU" sz="3600" b="1" dirty="0" err="1">
                <a:solidFill>
                  <a:srgbClr val="831B34"/>
                </a:solidFill>
              </a:rPr>
              <a:t>омоніми</a:t>
            </a:r>
            <a:r>
              <a:rPr lang="ru-RU" sz="3600" b="1" dirty="0">
                <a:solidFill>
                  <a:srgbClr val="831B34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/>
              <a:t>Повні</a:t>
            </a:r>
            <a:r>
              <a:rPr lang="ru-RU" b="1" dirty="0"/>
              <a:t> </a:t>
            </a:r>
            <a:r>
              <a:rPr lang="ru-RU" b="1" dirty="0" err="1"/>
              <a:t>омоніми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слова,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звуковим</a:t>
            </a:r>
            <a:r>
              <a:rPr lang="ru-RU" dirty="0"/>
              <a:t> складом і </a:t>
            </a:r>
            <a:r>
              <a:rPr lang="ru-RU" dirty="0" err="1"/>
              <a:t>граматичною</a:t>
            </a:r>
            <a:r>
              <a:rPr lang="ru-RU" dirty="0"/>
              <a:t> формою є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однаковими</a:t>
            </a:r>
            <a:r>
              <a:rPr lang="ru-RU" dirty="0"/>
              <a:t>: коса—коси— </a:t>
            </a:r>
            <a:r>
              <a:rPr lang="ru-RU" dirty="0" err="1"/>
              <a:t>косі</a:t>
            </a:r>
            <a:r>
              <a:rPr lang="ru-RU" dirty="0"/>
              <a:t>—косу—косою—на </a:t>
            </a:r>
            <a:r>
              <a:rPr lang="ru-RU" dirty="0" err="1"/>
              <a:t>косі</a:t>
            </a:r>
            <a:r>
              <a:rPr lang="ru-RU" dirty="0"/>
              <a:t>; ключ—ключа—ключу (-</a:t>
            </a:r>
            <a:r>
              <a:rPr lang="ru-RU" dirty="0" err="1"/>
              <a:t>вві</a:t>
            </a:r>
            <a:r>
              <a:rPr lang="ru-RU" dirty="0"/>
              <a:t>)— ключ—</a:t>
            </a:r>
            <a:r>
              <a:rPr lang="ru-RU" dirty="0" err="1"/>
              <a:t>ключем</a:t>
            </a:r>
            <a:r>
              <a:rPr lang="ru-RU" dirty="0"/>
              <a:t>—на(у) </a:t>
            </a:r>
            <a:r>
              <a:rPr lang="ru-RU" dirty="0" err="1"/>
              <a:t>ключі</a:t>
            </a:r>
            <a:r>
              <a:rPr lang="ru-RU" dirty="0"/>
              <a:t> і т. д.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слова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називаються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власне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омонімами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абсолютними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омонімами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Неповні</a:t>
            </a:r>
            <a:r>
              <a:rPr lang="ru-RU" b="1" dirty="0"/>
              <a:t> </a:t>
            </a:r>
            <a:r>
              <a:rPr lang="ru-RU" b="1" dirty="0" err="1"/>
              <a:t>омоніми</a:t>
            </a:r>
            <a:r>
              <a:rPr lang="ru-RU" b="1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підгруп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b="1" dirty="0" smtClean="0"/>
              <a:t>Омофони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слова,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однаковим</a:t>
            </a:r>
            <a:r>
              <a:rPr lang="ru-RU" dirty="0"/>
              <a:t> є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звучання</a:t>
            </a:r>
            <a:r>
              <a:rPr lang="ru-RU" dirty="0"/>
              <a:t>, а </a:t>
            </a:r>
            <a:r>
              <a:rPr lang="ru-RU" dirty="0" err="1"/>
              <a:t>значення</a:t>
            </a:r>
            <a:r>
              <a:rPr lang="ru-RU" dirty="0"/>
              <a:t> й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: </a:t>
            </a:r>
            <a:r>
              <a:rPr lang="ru-RU" i="1" dirty="0" err="1"/>
              <a:t>сонце</a:t>
            </a:r>
            <a:r>
              <a:rPr lang="ru-RU" i="1" dirty="0"/>
              <a:t> — сон </a:t>
            </a:r>
            <a:r>
              <a:rPr lang="ru-RU" i="1" dirty="0" err="1"/>
              <a:t>це</a:t>
            </a:r>
            <a:r>
              <a:rPr lang="ru-RU" i="1" dirty="0"/>
              <a:t>, про те — </a:t>
            </a:r>
            <a:r>
              <a:rPr lang="ru-RU" i="1" dirty="0" err="1"/>
              <a:t>проте</a:t>
            </a:r>
            <a:r>
              <a:rPr lang="ru-RU" i="1" dirty="0"/>
              <a:t>, </a:t>
            </a:r>
            <a:r>
              <a:rPr lang="ru-RU" i="1" dirty="0" smtClean="0"/>
              <a:t>по </a:t>
            </a:r>
            <a:r>
              <a:rPr lang="ru-RU" i="1" dirty="0" err="1"/>
              <a:t>стелі</a:t>
            </a:r>
            <a:r>
              <a:rPr lang="ru-RU" i="1" dirty="0"/>
              <a:t> — </a:t>
            </a:r>
            <a:r>
              <a:rPr lang="ru-RU" i="1" dirty="0" err="1"/>
              <a:t>постелі</a:t>
            </a:r>
            <a:r>
              <a:rPr lang="ru-RU" i="1" dirty="0"/>
              <a:t>; орел, </a:t>
            </a:r>
            <a:r>
              <a:rPr lang="ru-RU" i="1" dirty="0" err="1"/>
              <a:t>сокіл</a:t>
            </a:r>
            <a:r>
              <a:rPr lang="ru-RU" i="1" dirty="0"/>
              <a:t> (птахи), Орел, </a:t>
            </a:r>
            <a:r>
              <a:rPr lang="ru-RU" i="1" dirty="0" err="1"/>
              <a:t>Сокіл</a:t>
            </a:r>
            <a:r>
              <a:rPr lang="ru-RU" i="1" dirty="0"/>
              <a:t> (</a:t>
            </a:r>
            <a:r>
              <a:rPr lang="ru-RU" i="1" dirty="0" err="1"/>
              <a:t>прізвища</a:t>
            </a:r>
            <a:r>
              <a:rPr lang="ru-RU" i="1" dirty="0"/>
              <a:t>).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b="1" dirty="0" smtClean="0"/>
              <a:t>Омографи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слова,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однаковим</a:t>
            </a:r>
            <a:r>
              <a:rPr lang="ru-RU" dirty="0"/>
              <a:t> є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, а </a:t>
            </a:r>
            <a:r>
              <a:rPr lang="ru-RU" dirty="0" err="1"/>
              <a:t>звучання</a:t>
            </a:r>
            <a:r>
              <a:rPr lang="ru-RU" dirty="0"/>
              <a:t> та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 smtClean="0"/>
              <a:t>: </a:t>
            </a:r>
            <a:r>
              <a:rPr lang="ru-RU" i="1" dirty="0" smtClean="0"/>
              <a:t>орган—орган</a:t>
            </a:r>
            <a:r>
              <a:rPr lang="ru-RU" i="1" dirty="0"/>
              <a:t>, замок—замок, </a:t>
            </a:r>
            <a:r>
              <a:rPr lang="ru-RU" i="1" dirty="0" err="1"/>
              <a:t>білизна</a:t>
            </a:r>
            <a:r>
              <a:rPr lang="ru-RU" i="1" dirty="0"/>
              <a:t>—</a:t>
            </a:r>
            <a:r>
              <a:rPr lang="ru-RU" i="1" dirty="0" err="1"/>
              <a:t>білизна</a:t>
            </a:r>
            <a:r>
              <a:rPr lang="ru-RU" i="1" dirty="0"/>
              <a:t>, приклад—приклад, атлас— атлас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слова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розрізняються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наголосом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b="1" dirty="0" smtClean="0"/>
              <a:t>Омоформи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однакові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  <a:r>
              <a:rPr lang="ru-RU" dirty="0" err="1"/>
              <a:t>Іншими</a:t>
            </a:r>
            <a:r>
              <a:rPr lang="ru-RU" dirty="0"/>
              <a:t> словами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збіг</a:t>
            </a:r>
            <a:r>
              <a:rPr lang="ru-RU" dirty="0"/>
              <a:t> форм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одному </a:t>
            </a:r>
            <a:r>
              <a:rPr lang="ru-RU" dirty="0" err="1"/>
              <a:t>якомусь</a:t>
            </a:r>
            <a:r>
              <a:rPr lang="ru-RU" dirty="0"/>
              <a:t> </a:t>
            </a:r>
            <a:r>
              <a:rPr lang="ru-RU" dirty="0" err="1"/>
              <a:t>граматичному</a:t>
            </a:r>
            <a:r>
              <a:rPr lang="ru-RU" dirty="0"/>
              <a:t> </a:t>
            </a:r>
            <a:r>
              <a:rPr lang="ru-RU" dirty="0" err="1"/>
              <a:t>значенні</a:t>
            </a:r>
            <a:r>
              <a:rPr lang="ru-RU" dirty="0"/>
              <a:t>: </a:t>
            </a:r>
            <a:r>
              <a:rPr lang="ru-RU" i="1" dirty="0"/>
              <a:t>у </a:t>
            </a:r>
            <a:r>
              <a:rPr lang="ru-RU" i="1" dirty="0" err="1"/>
              <a:t>називному</a:t>
            </a:r>
            <a:r>
              <a:rPr lang="ru-RU" i="1" dirty="0"/>
              <a:t> </a:t>
            </a:r>
            <a:r>
              <a:rPr lang="ru-RU" i="1" dirty="0" err="1" smtClean="0"/>
              <a:t>відмінку</a:t>
            </a:r>
            <a:r>
              <a:rPr lang="ru-RU" i="1" dirty="0" smtClean="0"/>
              <a:t>  </a:t>
            </a:r>
            <a:r>
              <a:rPr lang="ru-RU" i="1" dirty="0"/>
              <a:t>дорога </a:t>
            </a:r>
            <a:r>
              <a:rPr lang="ru-RU" i="1" dirty="0" smtClean="0"/>
              <a:t>й дорога </a:t>
            </a:r>
            <a:r>
              <a:rPr lang="ru-RU" i="1" dirty="0"/>
              <a:t>(але в родовому </a:t>
            </a:r>
            <a:r>
              <a:rPr lang="ru-RU" i="1" dirty="0" err="1"/>
              <a:t>відмінку</a:t>
            </a:r>
            <a:r>
              <a:rPr lang="ru-RU" i="1" dirty="0"/>
              <a:t> </a:t>
            </a:r>
            <a:r>
              <a:rPr lang="ru-RU" i="1" dirty="0" err="1"/>
              <a:t>омонімічність</a:t>
            </a:r>
            <a:r>
              <a:rPr lang="ru-RU" i="1" dirty="0"/>
              <a:t> </a:t>
            </a:r>
            <a:r>
              <a:rPr lang="ru-RU" i="1" dirty="0" err="1"/>
              <a:t>зникає</a:t>
            </a:r>
            <a:r>
              <a:rPr lang="ru-RU" i="1" dirty="0"/>
              <a:t> — дороги і </a:t>
            </a:r>
            <a:r>
              <a:rPr lang="ru-RU" i="1" dirty="0" err="1"/>
              <a:t>дорогої</a:t>
            </a:r>
            <a:r>
              <a:rPr lang="ru-RU" i="1" dirty="0"/>
              <a:t>); три (</a:t>
            </a:r>
            <a:r>
              <a:rPr lang="ru-RU" i="1" dirty="0" err="1"/>
              <a:t>числівник</a:t>
            </a:r>
            <a:r>
              <a:rPr lang="ru-RU" i="1" dirty="0"/>
              <a:t>) і три (</a:t>
            </a:r>
            <a:r>
              <a:rPr lang="ru-RU" i="1" dirty="0" err="1"/>
              <a:t>дієслово</a:t>
            </a:r>
            <a:r>
              <a:rPr lang="ru-RU" i="1" dirty="0"/>
              <a:t> у </a:t>
            </a:r>
            <a:r>
              <a:rPr lang="ru-RU" i="1" dirty="0" err="1"/>
              <a:t>наказовому</a:t>
            </a:r>
            <a:r>
              <a:rPr lang="ru-RU" i="1" dirty="0"/>
              <a:t> </a:t>
            </a:r>
            <a:r>
              <a:rPr lang="ru-RU" i="1" dirty="0" err="1"/>
              <a:t>способі</a:t>
            </a:r>
            <a:r>
              <a:rPr lang="ru-RU" i="1" dirty="0"/>
              <a:t>), мила (</a:t>
            </a:r>
            <a:r>
              <a:rPr lang="ru-RU" i="1" dirty="0" err="1"/>
              <a:t>прикметник</a:t>
            </a:r>
            <a:r>
              <a:rPr lang="ru-RU" i="1" dirty="0"/>
              <a:t>) і мила (</a:t>
            </a:r>
            <a:r>
              <a:rPr lang="ru-RU" i="1" dirty="0" err="1" smtClean="0"/>
              <a:t>дієслово</a:t>
            </a:r>
            <a:r>
              <a:rPr lang="ru-RU" i="1" dirty="0" smtClean="0"/>
              <a:t>).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зміні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граматичних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форм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омонімічність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зникає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5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831B34"/>
                </a:solidFill>
              </a:rPr>
              <a:t>Пароніми</a:t>
            </a:r>
            <a:endParaRPr lang="ru-RU" b="1" dirty="0">
              <a:solidFill>
                <a:srgbClr val="831B3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252520" cy="54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Слова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утворені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одного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кореня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афіксів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Пароніми</a:t>
            </a:r>
            <a:r>
              <a:rPr lang="ru-RU" dirty="0" smtClean="0"/>
              <a:t> </a:t>
            </a:r>
            <a:r>
              <a:rPr lang="ru-RU" dirty="0" err="1" smtClean="0"/>
              <a:t>близькі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формою,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звучанням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831B34"/>
                </a:solidFill>
              </a:rPr>
              <a:t>Порівняйте</a:t>
            </a:r>
            <a:r>
              <a:rPr lang="ru-RU" b="1" dirty="0" smtClean="0">
                <a:solidFill>
                  <a:srgbClr val="831B34"/>
                </a:solidFill>
              </a:rPr>
              <a:t> </a:t>
            </a:r>
            <a:r>
              <a:rPr lang="ru-RU" b="1" dirty="0" err="1">
                <a:solidFill>
                  <a:srgbClr val="831B34"/>
                </a:solidFill>
              </a:rPr>
              <a:t>значення</a:t>
            </a:r>
            <a:r>
              <a:rPr lang="ru-RU" b="1" dirty="0">
                <a:solidFill>
                  <a:srgbClr val="831B34"/>
                </a:solidFill>
              </a:rPr>
              <a:t> </a:t>
            </a:r>
            <a:r>
              <a:rPr lang="ru-RU" b="1" dirty="0" err="1">
                <a:solidFill>
                  <a:srgbClr val="831B34"/>
                </a:solidFill>
              </a:rPr>
              <a:t>паронімів</a:t>
            </a:r>
            <a:r>
              <a:rPr lang="ru-RU" b="1" dirty="0" smtClean="0">
                <a:solidFill>
                  <a:srgbClr val="831B34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Абонент </a:t>
            </a:r>
            <a:r>
              <a:rPr lang="ru-RU" dirty="0"/>
              <a:t>— абонемент</a:t>
            </a:r>
          </a:p>
          <a:p>
            <a:pPr marL="0" indent="0">
              <a:buNone/>
            </a:pPr>
            <a:r>
              <a:rPr lang="ru-RU" dirty="0" err="1" smtClean="0"/>
              <a:t>Дільниця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ділянка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Ефектний</a:t>
            </a:r>
            <a:r>
              <a:rPr lang="ru-RU" dirty="0"/>
              <a:t> — </a:t>
            </a:r>
            <a:r>
              <a:rPr lang="ru-RU" dirty="0" err="1" smtClean="0"/>
              <a:t>ефективний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Економний</a:t>
            </a:r>
            <a:r>
              <a:rPr lang="ru-RU" dirty="0"/>
              <a:t> — </a:t>
            </a:r>
            <a:r>
              <a:rPr lang="ru-RU" dirty="0" err="1"/>
              <a:t>економічний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2276872"/>
            <a:ext cx="6953200" cy="3693024"/>
          </a:xfrm>
        </p:spPr>
        <p:txBody>
          <a:bodyPr>
            <a:normAutofit/>
          </a:bodyPr>
          <a:lstStyle/>
          <a:p>
            <a:r>
              <a:rPr lang="uk-UA" sz="5400" dirty="0"/>
              <a:t>Дякую</a:t>
            </a:r>
            <a:r>
              <a:rPr lang="uk-UA" sz="4000" dirty="0"/>
              <a:t> </a:t>
            </a:r>
            <a:r>
              <a:rPr lang="uk-UA" sz="5400" dirty="0"/>
              <a:t>за увагу!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68960"/>
            <a:ext cx="6766520" cy="2744326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2700" dirty="0"/>
              <a:t>Ділова сфера не повинна лякати майбутнього фахівця. Молодий фахівець повинен усвідомлювати, що від його уміння </a:t>
            </a:r>
            <a:r>
              <a:rPr lang="uk-UA" sz="2700" i="1" dirty="0"/>
              <a:t>грамотно</a:t>
            </a:r>
            <a:r>
              <a:rPr lang="uk-UA" sz="2700" dirty="0"/>
              <a:t> й </a:t>
            </a:r>
            <a:r>
              <a:rPr lang="uk-UA" sz="2700" i="1" dirty="0"/>
              <a:t>по-сучасному</a:t>
            </a:r>
            <a:r>
              <a:rPr lang="uk-UA" sz="2700" dirty="0"/>
              <a:t> спілкуватися з діловими партнерами (за допомогою ділових документів, телефонних переговорів, зустрічей, нарад тощо) залежатиме встановлення офіційних, службових, ділових, партнерських контактів, налагоджуватимуться його приватні стосунки з людьми.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467600" cy="201622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(етнічна, народна) мова – засіб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пілкування нації та її самоідентифікації як соціально-історичної спільноти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людей.Вона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є важливим чинником консолідації конкретно-історичного соціуму: завдяки їй зберігаються та через неї передаються культурно-історичні традиції, засвоюється загальнолюдський досвід.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74" y="3351684"/>
            <a:ext cx="5800664" cy="32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88640"/>
            <a:ext cx="4932040" cy="187220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впорядкована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розвинену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усну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писемну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лексичний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фонд.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давньоукраїнський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(ХІ - ХІІІ ст.);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староукраїнський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(ХІV - середина ХVІІІ ст.);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ХVІІІ ст.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дотепер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Ка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576" y="1111970"/>
            <a:ext cx="723629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6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уніфі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унормована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розвинену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усну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писемну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лексичний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фонд.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46672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мова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пройшла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періоди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6672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2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давньоукраїнський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(ХІ - ХІІІ ст.);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6672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2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староукраїнський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(ХІV - середина ХVІІІ ст.);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6672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2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сучасний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новий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кінця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ХVІІІ ст.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дотепер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1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Autofit/>
          </a:bodyPr>
          <a:lstStyle/>
          <a:p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Українська літературна мова як вища форма національної мови характеризується наявністю усталених норм, які є обов'язковими для всіх її носіїв.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Унормованість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одна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93957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846086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485</TotalTime>
  <Words>2909</Words>
  <Application>Microsoft Office PowerPoint</Application>
  <PresentationFormat>Экран (4:3)</PresentationFormat>
  <Paragraphs>184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Эркер</vt:lpstr>
      <vt:lpstr>Тема Office</vt:lpstr>
      <vt:lpstr>1_Тема Office</vt:lpstr>
      <vt:lpstr>Сучасна українська мова як засіб професійного спілкування. Лексичний аспект професійної мови медиків    </vt:lpstr>
      <vt:lpstr>Презентация PowerPoint</vt:lpstr>
      <vt:lpstr>Презентация PowerPoint</vt:lpstr>
      <vt:lpstr>Знання мови – це один із компонентів професійної підготовки, бо вони підвищують ефективність праці, допомагають краще орієнтуватися в складній ситуації та в контактах із представниками своєї професії.</vt:lpstr>
      <vt:lpstr>   Ділова сфера не повинна лякати майбутнього фахівця. Молодий фахівець повинен усвідомлювати, що від його уміння грамотно й по-сучасному спілкуватися з діловими партнерами (за допомогою ділових документів, телефонних переговорів, зустрічей, нарад тощо) залежатиме встановлення офіційних, службових, ділових, партнерських контактів, налагоджуватимуться його приватні стосунки з людьми. </vt:lpstr>
      <vt:lpstr>                 Національна (етнічна, народна) мова – засіб спілкування нації та її самоідентифікації як соціально-історичної спільноти людей.Вона є важливим чинником консолідації конкретно-історичного соціуму: завдяки їй зберігаються та через неї передаються культурно-історичні традиції, засвоюється загальнолюдський досвід. </vt:lpstr>
      <vt:lpstr>Презентация PowerPoint</vt:lpstr>
      <vt:lpstr>Презентация PowerPoint</vt:lpstr>
      <vt:lpstr>Українська літературна мова як вища форма національної мови характеризується наявністю усталених норм, які є обов'язковими для всіх її носіїв. Унормованість – одна з головних ознак української літературної мови.  </vt:lpstr>
      <vt:lpstr>Презентация PowerPoint</vt:lpstr>
      <vt:lpstr>         Правовий статус української мови. Поняття                 “державна” і “офіційна” мова.   </vt:lpstr>
      <vt:lpstr>Закон про мови в Україні й передумови його прийняття </vt:lpstr>
      <vt:lpstr>Основними передумовами прийняття Закону про мови були:  </vt:lpstr>
      <vt:lpstr>Презентация PowerPoint</vt:lpstr>
      <vt:lpstr>Щодо української мови використовували такі форми лінгвоциду:   - лінгвоцид через освіту. </vt:lpstr>
      <vt:lpstr>Презентация PowerPoint</vt:lpstr>
      <vt:lpstr>           Типізація мовних норм </vt:lpstr>
      <vt:lpstr>                   Становлення українського         правопису і його сучасні проблеми</vt:lpstr>
      <vt:lpstr>Презентация PowerPoint</vt:lpstr>
      <vt:lpstr>Презентация PowerPoint</vt:lpstr>
      <vt:lpstr>Формування правопису кожної мови безпосередньо залежить від ставлення держави до цього процесу. </vt:lpstr>
      <vt:lpstr>Презентация PowerPoint</vt:lpstr>
      <vt:lpstr>1907-1909 рр. виходить знаменитий словник Бориса Грінченка – «Словник української мови» в 4-х т., у якому було практично використано фонетичний принцип.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Лексика української мови  з погляду використання</vt:lpstr>
      <vt:lpstr>Науково-термінологічна лексика</vt:lpstr>
      <vt:lpstr>Презентация PowerPoint</vt:lpstr>
      <vt:lpstr>Науково-термінологічна лексика української мови сформувалася й продовжує поповнюватися такими шляхами: </vt:lpstr>
      <vt:lpstr>Офіційно-ділова лексика </vt:lpstr>
      <vt:lpstr>Професійно-виробнича лексика </vt:lpstr>
      <vt:lpstr>Емоційно-експресивна лексика </vt:lpstr>
      <vt:lpstr>Презентация PowerPoint</vt:lpstr>
      <vt:lpstr>Побутова лексика </vt:lpstr>
      <vt:lpstr>Лексика</vt:lpstr>
      <vt:lpstr>Презентация PowerPoint</vt:lpstr>
      <vt:lpstr>Презентация PowerPoint</vt:lpstr>
      <vt:lpstr>Синоніми</vt:lpstr>
      <vt:lpstr>Презентация PowerPoint</vt:lpstr>
      <vt:lpstr>Синоніми</vt:lpstr>
      <vt:lpstr>Антоніми</vt:lpstr>
      <vt:lpstr>Омоніми</vt:lpstr>
      <vt:lpstr>Омоніми поділяються на дві групи: повні омоніми і неповні омоніми.</vt:lpstr>
      <vt:lpstr>Пароніми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українська мова як засіб професійного спілкування</dc:title>
  <dc:creator>Админ</dc:creator>
  <cp:lastModifiedBy>Admin</cp:lastModifiedBy>
  <cp:revision>37</cp:revision>
  <dcterms:created xsi:type="dcterms:W3CDTF">2016-02-21T16:23:12Z</dcterms:created>
  <dcterms:modified xsi:type="dcterms:W3CDTF">2020-04-19T19:05:26Z</dcterms:modified>
</cp:coreProperties>
</file>