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dx.doi.org/10.15674/0030-598720201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pasiyeshvili@gmail.com" TargetMode="External"/><Relationship Id="rId3" Type="http://schemas.openxmlformats.org/officeDocument/2006/relationships/hyperlink" Target="mailto:andrii.istomin@gmail.com" TargetMode="External"/><Relationship Id="rId4" Type="http://schemas.openxmlformats.org/officeDocument/2006/relationships/hyperlink" Target="mailto:doctordoctor1989@mail.com" TargetMode="External"/><Relationship Id="rId5" Type="http://schemas.openxmlformats.org/officeDocument/2006/relationships/hyperlink" Target="mailto:elena.teresh11@gmail.com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31551" y="488745"/>
            <a:ext cx="1524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99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9300" y="488745"/>
            <a:ext cx="4002404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ISSN 0030-5987. </a:t>
            </a:r>
            <a:r>
              <a:rPr dirty="0" sz="1000" spc="-5">
                <a:solidFill>
                  <a:srgbClr val="231F20"/>
                </a:solidFill>
                <a:latin typeface="Times New Roman"/>
                <a:cs typeface="Times New Roman"/>
              </a:rPr>
              <a:t>Ортопедия, </a:t>
            </a:r>
            <a:r>
              <a:rPr dirty="0" sz="1000" spc="-10">
                <a:solidFill>
                  <a:srgbClr val="231F20"/>
                </a:solidFill>
                <a:latin typeface="Times New Roman"/>
                <a:cs typeface="Times New Roman"/>
              </a:rPr>
              <a:t>травматология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и </a:t>
            </a:r>
            <a:r>
              <a:rPr dirty="0" sz="1000" spc="-5">
                <a:solidFill>
                  <a:srgbClr val="231F20"/>
                </a:solidFill>
                <a:latin typeface="Times New Roman"/>
                <a:cs typeface="Times New Roman"/>
              </a:rPr>
              <a:t>протезирование.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2020. №</a:t>
            </a:r>
            <a:r>
              <a:rPr dirty="0" sz="10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4991" y="9921347"/>
            <a:ext cx="309499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i="1">
                <a:solidFill>
                  <a:srgbClr val="231F20"/>
                </a:solidFill>
                <a:latin typeface="Times New Roman"/>
                <a:cs typeface="Times New Roman"/>
              </a:rPr>
              <a:t>© </a:t>
            </a:r>
            <a:r>
              <a:rPr dirty="0" sz="800" spc="5" i="1">
                <a:solidFill>
                  <a:srgbClr val="231F20"/>
                </a:solidFill>
                <a:latin typeface="Times New Roman"/>
                <a:cs typeface="Times New Roman"/>
              </a:rPr>
              <a:t>Пасієшвілі </a:t>
            </a:r>
            <a:r>
              <a:rPr dirty="0" sz="800" spc="-10" i="1">
                <a:solidFill>
                  <a:srgbClr val="231F20"/>
                </a:solidFill>
                <a:latin typeface="Times New Roman"/>
                <a:cs typeface="Times New Roman"/>
              </a:rPr>
              <a:t>Л. М., </a:t>
            </a:r>
            <a:r>
              <a:rPr dirty="0" sz="800" i="1">
                <a:solidFill>
                  <a:srgbClr val="231F20"/>
                </a:solidFill>
                <a:latin typeface="Times New Roman"/>
                <a:cs typeface="Times New Roman"/>
              </a:rPr>
              <a:t>Істомін </a:t>
            </a:r>
            <a:r>
              <a:rPr dirty="0" sz="800" spc="-5" i="1">
                <a:solidFill>
                  <a:srgbClr val="231F20"/>
                </a:solidFill>
                <a:latin typeface="Times New Roman"/>
                <a:cs typeface="Times New Roman"/>
              </a:rPr>
              <a:t>А. </a:t>
            </a:r>
            <a:r>
              <a:rPr dirty="0" sz="800" spc="-25" i="1">
                <a:solidFill>
                  <a:srgbClr val="231F20"/>
                </a:solidFill>
                <a:latin typeface="Times New Roman"/>
                <a:cs typeface="Times New Roman"/>
              </a:rPr>
              <a:t>Г., </a:t>
            </a:r>
            <a:r>
              <a:rPr dirty="0" sz="800" spc="5" i="1">
                <a:solidFill>
                  <a:srgbClr val="231F20"/>
                </a:solidFill>
                <a:latin typeface="Times New Roman"/>
                <a:cs typeface="Times New Roman"/>
              </a:rPr>
              <a:t>Терешкін </a:t>
            </a:r>
            <a:r>
              <a:rPr dirty="0" sz="800" spc="-5" i="1">
                <a:solidFill>
                  <a:srgbClr val="231F20"/>
                </a:solidFill>
                <a:latin typeface="Times New Roman"/>
                <a:cs typeface="Times New Roman"/>
              </a:rPr>
              <a:t>А. </a:t>
            </a:r>
            <a:r>
              <a:rPr dirty="0" sz="800" spc="-10" i="1">
                <a:solidFill>
                  <a:srgbClr val="231F20"/>
                </a:solidFill>
                <a:latin typeface="Times New Roman"/>
                <a:cs typeface="Times New Roman"/>
              </a:rPr>
              <a:t>І., </a:t>
            </a:r>
            <a:r>
              <a:rPr dirty="0" sz="800" spc="5" i="1">
                <a:solidFill>
                  <a:srgbClr val="231F20"/>
                </a:solidFill>
                <a:latin typeface="Times New Roman"/>
                <a:cs typeface="Times New Roman"/>
              </a:rPr>
              <a:t>Терешкіна </a:t>
            </a:r>
            <a:r>
              <a:rPr dirty="0" sz="800" spc="-15" i="1">
                <a:solidFill>
                  <a:srgbClr val="231F20"/>
                </a:solidFill>
                <a:latin typeface="Times New Roman"/>
                <a:cs typeface="Times New Roman"/>
              </a:rPr>
              <a:t>О. </a:t>
            </a:r>
            <a:r>
              <a:rPr dirty="0" sz="800" spc="-10" i="1">
                <a:solidFill>
                  <a:srgbClr val="231F20"/>
                </a:solidFill>
                <a:latin typeface="Times New Roman"/>
                <a:cs typeface="Times New Roman"/>
              </a:rPr>
              <a:t>І.,</a:t>
            </a:r>
            <a:r>
              <a:rPr dirty="0" sz="800" spc="7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800" spc="-5" i="1">
                <a:solidFill>
                  <a:srgbClr val="231F20"/>
                </a:solidFill>
                <a:latin typeface="Times New Roman"/>
                <a:cs typeface="Times New Roman"/>
              </a:rPr>
              <a:t>2020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8486" y="1363060"/>
            <a:ext cx="6183630" cy="8251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35">
                <a:solidFill>
                  <a:srgbClr val="231F20"/>
                </a:solidFill>
                <a:latin typeface="Times New Roman"/>
                <a:cs typeface="Times New Roman"/>
              </a:rPr>
              <a:t>УДК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solidFill>
                  <a:srgbClr val="231F20"/>
                </a:solidFill>
                <a:latin typeface="Times New Roman"/>
                <a:cs typeface="Times New Roman"/>
              </a:rPr>
              <a:t>DO</a:t>
            </a:r>
            <a:r>
              <a:rPr dirty="0" sz="1000" spc="-5">
                <a:solidFill>
                  <a:srgbClr val="231F20"/>
                </a:solidFill>
                <a:latin typeface="Times New Roman"/>
                <a:cs typeface="Times New Roman"/>
                <a:hlinkClick r:id="rId2"/>
              </a:rPr>
              <a:t>I: </a:t>
            </a:r>
            <a:r>
              <a:rPr dirty="0" sz="1000" spc="-15">
                <a:solidFill>
                  <a:srgbClr val="231F20"/>
                </a:solidFill>
                <a:latin typeface="Times New Roman"/>
                <a:cs typeface="Times New Roman"/>
                <a:hlinkClick r:id="rId2"/>
              </a:rPr>
              <a:t>http://dx.doi.org/10.15674/0030-598720201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spc="-10" b="1">
                <a:solidFill>
                  <a:srgbClr val="231F20"/>
                </a:solidFill>
                <a:latin typeface="Times New Roman"/>
                <a:cs typeface="Times New Roman"/>
              </a:rPr>
              <a:t>Поліморфізм гена рецептора </a:t>
            </a:r>
            <a:r>
              <a:rPr dirty="0" sz="1600" b="1">
                <a:solidFill>
                  <a:srgbClr val="231F20"/>
                </a:solidFill>
                <a:latin typeface="Times New Roman"/>
                <a:cs typeface="Times New Roman"/>
              </a:rPr>
              <a:t>вітаміну</a:t>
            </a:r>
            <a:r>
              <a:rPr dirty="0" sz="1600" spc="2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231F20"/>
                </a:solidFill>
                <a:latin typeface="Times New Roman"/>
                <a:cs typeface="Times New Roman"/>
              </a:rPr>
              <a:t>D</a:t>
            </a:r>
            <a:endParaRPr sz="1600">
              <a:latin typeface="Times New Roman"/>
              <a:cs typeface="Times New Roman"/>
            </a:endParaRPr>
          </a:p>
          <a:p>
            <a:pPr marL="12700" marR="1095375">
              <a:lnSpc>
                <a:spcPct val="100000"/>
              </a:lnSpc>
            </a:pPr>
            <a:r>
              <a:rPr dirty="0" sz="1600" spc="-5" b="1">
                <a:solidFill>
                  <a:srgbClr val="231F20"/>
                </a:solidFill>
                <a:latin typeface="Times New Roman"/>
                <a:cs typeface="Times New Roman"/>
              </a:rPr>
              <a:t>як </a:t>
            </a:r>
            <a:r>
              <a:rPr dirty="0" sz="1600" b="1">
                <a:solidFill>
                  <a:srgbClr val="231F20"/>
                </a:solidFill>
                <a:latin typeface="Times New Roman"/>
                <a:cs typeface="Times New Roman"/>
              </a:rPr>
              <a:t>чинник </a:t>
            </a:r>
            <a:r>
              <a:rPr dirty="0" sz="1600" spc="-10" b="1">
                <a:solidFill>
                  <a:srgbClr val="231F20"/>
                </a:solidFill>
                <a:latin typeface="Times New Roman"/>
                <a:cs typeface="Times New Roman"/>
              </a:rPr>
              <a:t>раннього формування </a:t>
            </a:r>
            <a:r>
              <a:rPr dirty="0" sz="1600" b="1">
                <a:solidFill>
                  <a:srgbClr val="231F20"/>
                </a:solidFill>
                <a:latin typeface="Times New Roman"/>
                <a:cs typeface="Times New Roman"/>
              </a:rPr>
              <a:t>остеопенічних станів  у </a:t>
            </a:r>
            <a:r>
              <a:rPr dirty="0" sz="1600" spc="-5" b="1">
                <a:solidFill>
                  <a:srgbClr val="231F20"/>
                </a:solidFill>
                <a:latin typeface="Times New Roman"/>
                <a:cs typeface="Times New Roman"/>
              </a:rPr>
              <a:t>разі </a:t>
            </a:r>
            <a:r>
              <a:rPr dirty="0" sz="1600" spc="-10" b="1">
                <a:solidFill>
                  <a:srgbClr val="231F20"/>
                </a:solidFill>
                <a:latin typeface="Times New Roman"/>
                <a:cs typeface="Times New Roman"/>
              </a:rPr>
              <a:t>поєднаного </a:t>
            </a:r>
            <a:r>
              <a:rPr dirty="0" sz="1600" spc="-5" b="1">
                <a:solidFill>
                  <a:srgbClr val="231F20"/>
                </a:solidFill>
                <a:latin typeface="Times New Roman"/>
                <a:cs typeface="Times New Roman"/>
              </a:rPr>
              <a:t>перебігу остеоартриту </a:t>
            </a:r>
            <a:r>
              <a:rPr dirty="0" sz="1600" b="1">
                <a:solidFill>
                  <a:srgbClr val="231F20"/>
                </a:solidFill>
                <a:latin typeface="Times New Roman"/>
                <a:cs typeface="Times New Roman"/>
              </a:rPr>
              <a:t>й</a:t>
            </a:r>
            <a:r>
              <a:rPr dirty="0" sz="1600" spc="-2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600" spc="-10" b="1">
                <a:solidFill>
                  <a:srgbClr val="231F20"/>
                </a:solidFill>
                <a:latin typeface="Times New Roman"/>
                <a:cs typeface="Times New Roman"/>
              </a:rPr>
              <a:t>ожиріння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b="1">
                <a:solidFill>
                  <a:srgbClr val="231F20"/>
                </a:solidFill>
                <a:latin typeface="Times New Roman"/>
                <a:cs typeface="Times New Roman"/>
              </a:rPr>
              <a:t>в осіб </a:t>
            </a:r>
            <a:r>
              <a:rPr dirty="0" sz="1600" spc="-20" b="1">
                <a:solidFill>
                  <a:srgbClr val="231F20"/>
                </a:solidFill>
                <a:latin typeface="Times New Roman"/>
                <a:cs typeface="Times New Roman"/>
              </a:rPr>
              <a:t>молодого</a:t>
            </a:r>
            <a:r>
              <a:rPr dirty="0" sz="1600" spc="-10" b="1">
                <a:solidFill>
                  <a:srgbClr val="231F20"/>
                </a:solidFill>
                <a:latin typeface="Times New Roman"/>
                <a:cs typeface="Times New Roman"/>
              </a:rPr>
              <a:t> віку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dirty="0" sz="1300" spc="-5" b="1">
                <a:solidFill>
                  <a:srgbClr val="231F20"/>
                </a:solidFill>
                <a:latin typeface="Times New Roman"/>
                <a:cs typeface="Times New Roman"/>
              </a:rPr>
              <a:t>Л. </a:t>
            </a:r>
            <a:r>
              <a:rPr dirty="0" sz="1300" b="1">
                <a:solidFill>
                  <a:srgbClr val="231F20"/>
                </a:solidFill>
                <a:latin typeface="Times New Roman"/>
                <a:cs typeface="Times New Roman"/>
              </a:rPr>
              <a:t>М. Пасієшвілі, </a:t>
            </a:r>
            <a:r>
              <a:rPr dirty="0" sz="1300" spc="-5" b="1">
                <a:solidFill>
                  <a:srgbClr val="231F20"/>
                </a:solidFill>
                <a:latin typeface="Times New Roman"/>
                <a:cs typeface="Times New Roman"/>
              </a:rPr>
              <a:t>А. </a:t>
            </a:r>
            <a:r>
              <a:rPr dirty="0" sz="1300" spc="-75" b="1">
                <a:solidFill>
                  <a:srgbClr val="231F20"/>
                </a:solidFill>
                <a:latin typeface="Times New Roman"/>
                <a:cs typeface="Times New Roman"/>
              </a:rPr>
              <a:t>Г. </a:t>
            </a:r>
            <a:r>
              <a:rPr dirty="0" sz="1300" spc="-10" b="1">
                <a:solidFill>
                  <a:srgbClr val="231F20"/>
                </a:solidFill>
                <a:latin typeface="Times New Roman"/>
                <a:cs typeface="Times New Roman"/>
              </a:rPr>
              <a:t>Істомін, </a:t>
            </a:r>
            <a:r>
              <a:rPr dirty="0" sz="1300" spc="-5" b="1">
                <a:solidFill>
                  <a:srgbClr val="231F20"/>
                </a:solidFill>
                <a:latin typeface="Times New Roman"/>
                <a:cs typeface="Times New Roman"/>
              </a:rPr>
              <a:t>К. І. </a:t>
            </a:r>
            <a:r>
              <a:rPr dirty="0" sz="1300" spc="-10" b="1">
                <a:solidFill>
                  <a:srgbClr val="231F20"/>
                </a:solidFill>
                <a:latin typeface="Times New Roman"/>
                <a:cs typeface="Times New Roman"/>
              </a:rPr>
              <a:t>Терешкін, </a:t>
            </a:r>
            <a:r>
              <a:rPr dirty="0" sz="1300" b="1">
                <a:solidFill>
                  <a:srgbClr val="231F20"/>
                </a:solidFill>
                <a:latin typeface="Times New Roman"/>
                <a:cs typeface="Times New Roman"/>
              </a:rPr>
              <a:t>О. </a:t>
            </a:r>
            <a:r>
              <a:rPr dirty="0" sz="1300" spc="-5" b="1">
                <a:solidFill>
                  <a:srgbClr val="231F20"/>
                </a:solidFill>
                <a:latin typeface="Times New Roman"/>
                <a:cs typeface="Times New Roman"/>
              </a:rPr>
              <a:t>І.</a:t>
            </a:r>
            <a:r>
              <a:rPr dirty="0" sz="1300" spc="-16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300" spc="-10" b="1">
                <a:solidFill>
                  <a:srgbClr val="231F20"/>
                </a:solidFill>
                <a:latin typeface="Times New Roman"/>
                <a:cs typeface="Times New Roman"/>
              </a:rPr>
              <a:t>Терешкіна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dirty="0" sz="1000" spc="-5">
                <a:solidFill>
                  <a:srgbClr val="231F20"/>
                </a:solidFill>
                <a:latin typeface="Times New Roman"/>
                <a:cs typeface="Times New Roman"/>
              </a:rPr>
              <a:t>Харківський національний медичний університет МОЗ</a:t>
            </a:r>
            <a:r>
              <a:rPr dirty="0" sz="10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231F20"/>
                </a:solidFill>
                <a:latin typeface="Times New Roman"/>
                <a:cs typeface="Times New Roman"/>
              </a:rPr>
              <a:t>України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50">
              <a:latin typeface="Times New Roman"/>
              <a:cs typeface="Times New Roman"/>
            </a:endParaRPr>
          </a:p>
          <a:p>
            <a:pPr algn="just" marL="3185160" marR="5080">
              <a:lnSpc>
                <a:spcPct val="115700"/>
              </a:lnSpc>
            </a:pPr>
            <a:r>
              <a:rPr dirty="0" sz="900" spc="20" i="1">
                <a:solidFill>
                  <a:srgbClr val="231F20"/>
                </a:solidFill>
                <a:latin typeface="Times New Roman"/>
                <a:cs typeface="Times New Roman"/>
              </a:rPr>
              <a:t>Цель работы: </a:t>
            </a:r>
            <a:r>
              <a:rPr dirty="0" sz="900" spc="25" i="1">
                <a:solidFill>
                  <a:srgbClr val="231F20"/>
                </a:solidFill>
                <a:latin typeface="Times New Roman"/>
                <a:cs typeface="Times New Roman"/>
              </a:rPr>
              <a:t>установить </a:t>
            </a:r>
            <a:r>
              <a:rPr dirty="0" sz="900" spc="30" i="1">
                <a:solidFill>
                  <a:srgbClr val="231F20"/>
                </a:solidFill>
                <a:latin typeface="Times New Roman"/>
                <a:cs typeface="Times New Roman"/>
              </a:rPr>
              <a:t>прогнозно-диагностическое 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значение </a:t>
            </a:r>
            <a:r>
              <a:rPr dirty="0" sz="900" spc="5" i="1">
                <a:solidFill>
                  <a:srgbClr val="231F20"/>
                </a:solidFill>
                <a:latin typeface="Times New Roman"/>
                <a:cs typeface="Times New Roman"/>
              </a:rPr>
              <a:t>полиморфизма </a:t>
            </a:r>
            <a:r>
              <a:rPr dirty="0" sz="900" spc="-15" i="1">
                <a:solidFill>
                  <a:srgbClr val="231F20"/>
                </a:solidFill>
                <a:latin typeface="Times New Roman"/>
                <a:cs typeface="Times New Roman"/>
              </a:rPr>
              <a:t>G63980A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гена рецептора </a:t>
            </a:r>
            <a:r>
              <a:rPr dirty="0" sz="900" spc="5" i="1">
                <a:solidFill>
                  <a:srgbClr val="231F20"/>
                </a:solidFill>
                <a:latin typeface="Times New Roman"/>
                <a:cs typeface="Times New Roman"/>
              </a:rPr>
              <a:t>витами- 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D, референcный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SNP </a:t>
            </a:r>
            <a:r>
              <a:rPr dirty="0" sz="900" spc="-20" i="1">
                <a:solidFill>
                  <a:srgbClr val="231F20"/>
                </a:solidFill>
                <a:latin typeface="Times New Roman"/>
                <a:cs typeface="Times New Roman"/>
              </a:rPr>
              <a:t>(rs) </a:t>
            </a:r>
            <a:r>
              <a:rPr dirty="0" sz="900" spc="-35" i="1">
                <a:solidFill>
                  <a:srgbClr val="231F20"/>
                </a:solidFill>
                <a:latin typeface="Times New Roman"/>
                <a:cs typeface="Times New Roman"/>
              </a:rPr>
              <a:t>1544410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(VDR)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и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определить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воз-  </a:t>
            </a:r>
            <a:r>
              <a:rPr dirty="0" sz="900" spc="15" i="1">
                <a:solidFill>
                  <a:srgbClr val="231F20"/>
                </a:solidFill>
                <a:latin typeface="Times New Roman"/>
                <a:cs typeface="Times New Roman"/>
              </a:rPr>
              <a:t>можность </a:t>
            </a:r>
            <a:r>
              <a:rPr dirty="0" sz="900" spc="20" i="1">
                <a:solidFill>
                  <a:srgbClr val="231F20"/>
                </a:solidFill>
                <a:latin typeface="Times New Roman"/>
                <a:cs typeface="Times New Roman"/>
              </a:rPr>
              <a:t>прогнозирования </a:t>
            </a:r>
            <a:r>
              <a:rPr dirty="0" sz="900" spc="15" i="1">
                <a:solidFill>
                  <a:srgbClr val="231F20"/>
                </a:solidFill>
                <a:latin typeface="Times New Roman"/>
                <a:cs typeface="Times New Roman"/>
              </a:rPr>
              <a:t>риска </a:t>
            </a:r>
            <a:r>
              <a:rPr dirty="0" sz="900" spc="25" i="1">
                <a:solidFill>
                  <a:srgbClr val="231F20"/>
                </a:solidFill>
                <a:latin typeface="Times New Roman"/>
                <a:cs typeface="Times New Roman"/>
              </a:rPr>
              <a:t>развития </a:t>
            </a:r>
            <a:r>
              <a:rPr dirty="0" sz="900" spc="20" i="1">
                <a:solidFill>
                  <a:srgbClr val="231F20"/>
                </a:solidFill>
                <a:latin typeface="Times New Roman"/>
                <a:cs typeface="Times New Roman"/>
              </a:rPr>
              <a:t>нарушений  </a:t>
            </a:r>
            <a:r>
              <a:rPr dirty="0" sz="900" spc="-10" i="1">
                <a:solidFill>
                  <a:srgbClr val="231F20"/>
                </a:solidFill>
                <a:latin typeface="Times New Roman"/>
                <a:cs typeface="Times New Roman"/>
              </a:rPr>
              <a:t>структурно-функционального состояния </a:t>
            </a:r>
            <a:r>
              <a:rPr dirty="0" sz="900" spc="-15" i="1">
                <a:solidFill>
                  <a:srgbClr val="231F20"/>
                </a:solidFill>
                <a:latin typeface="Times New Roman"/>
                <a:cs typeface="Times New Roman"/>
              </a:rPr>
              <a:t>костной </a:t>
            </a:r>
            <a:r>
              <a:rPr dirty="0" sz="900" spc="-10" i="1">
                <a:solidFill>
                  <a:srgbClr val="231F20"/>
                </a:solidFill>
                <a:latin typeface="Times New Roman"/>
                <a:cs typeface="Times New Roman"/>
              </a:rPr>
              <a:t>ткани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при  сочетанном течении остеоартрита </a:t>
            </a:r>
            <a:r>
              <a:rPr dirty="0" sz="900" spc="-30" i="1">
                <a:solidFill>
                  <a:srgbClr val="231F20"/>
                </a:solidFill>
                <a:latin typeface="Times New Roman"/>
                <a:cs typeface="Times New Roman"/>
              </a:rPr>
              <a:t>(ОА)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и ожирения у лиц  молодого возраста.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Методы: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в основную группу </a:t>
            </a:r>
            <a:r>
              <a:rPr dirty="0" sz="900" spc="5" i="1">
                <a:solidFill>
                  <a:srgbClr val="231F20"/>
                </a:solidFill>
                <a:latin typeface="Times New Roman"/>
                <a:cs typeface="Times New Roman"/>
              </a:rPr>
              <a:t>включено  </a:t>
            </a:r>
            <a:r>
              <a:rPr dirty="0" sz="900" spc="-10" i="1">
                <a:solidFill>
                  <a:srgbClr val="231F20"/>
                </a:solidFill>
                <a:latin typeface="Times New Roman"/>
                <a:cs typeface="Times New Roman"/>
              </a:rPr>
              <a:t>96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пациентов в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возрасте </a:t>
            </a:r>
            <a:r>
              <a:rPr dirty="0" sz="900" spc="-25" i="1">
                <a:solidFill>
                  <a:srgbClr val="231F20"/>
                </a:solidFill>
                <a:latin typeface="Times New Roman"/>
                <a:cs typeface="Times New Roman"/>
              </a:rPr>
              <a:t>(35,5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± </a:t>
            </a:r>
            <a:r>
              <a:rPr dirty="0" sz="900" spc="-20" i="1">
                <a:solidFill>
                  <a:srgbClr val="231F20"/>
                </a:solidFill>
                <a:latin typeface="Times New Roman"/>
                <a:cs typeface="Times New Roman"/>
              </a:rPr>
              <a:t>0,9)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лет с </a:t>
            </a:r>
            <a:r>
              <a:rPr dirty="0" sz="900" spc="-15" i="1">
                <a:solidFill>
                  <a:srgbClr val="231F20"/>
                </a:solidFill>
                <a:latin typeface="Times New Roman"/>
                <a:cs typeface="Times New Roman"/>
              </a:rPr>
              <a:t>ОА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и ожирением,  </a:t>
            </a:r>
            <a:r>
              <a:rPr dirty="0" sz="900" spc="-10" i="1">
                <a:solidFill>
                  <a:srgbClr val="231F20"/>
                </a:solidFill>
                <a:latin typeface="Times New Roman"/>
                <a:cs typeface="Times New Roman"/>
              </a:rPr>
              <a:t>контрольную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dirty="0" sz="900" spc="-10" i="1">
                <a:solidFill>
                  <a:srgbClr val="231F20"/>
                </a:solidFill>
                <a:latin typeface="Times New Roman"/>
                <a:cs typeface="Times New Roman"/>
              </a:rPr>
              <a:t>96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практически здоровых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лиц аналогичного 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возраста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и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пола,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сравнения — </a:t>
            </a:r>
            <a:r>
              <a:rPr dirty="0" sz="900" spc="-30" i="1">
                <a:solidFill>
                  <a:srgbClr val="231F20"/>
                </a:solidFill>
                <a:latin typeface="Times New Roman"/>
                <a:cs typeface="Times New Roman"/>
              </a:rPr>
              <a:t>18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человек с </a:t>
            </a:r>
            <a:r>
              <a:rPr dirty="0" sz="900" spc="-15" i="1">
                <a:solidFill>
                  <a:srgbClr val="231F20"/>
                </a:solidFill>
                <a:latin typeface="Times New Roman"/>
                <a:cs typeface="Times New Roman"/>
              </a:rPr>
              <a:t>ОА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и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нормальной  массой</a:t>
            </a:r>
            <a:r>
              <a:rPr dirty="0" sz="900" spc="-7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тела.</a:t>
            </a:r>
            <a:r>
              <a:rPr dirty="0" sz="900" spc="-6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Ожирение</a:t>
            </a:r>
            <a:r>
              <a:rPr dirty="0" sz="900" spc="-6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классифицировали</a:t>
            </a:r>
            <a:r>
              <a:rPr dirty="0" sz="900" spc="-7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после</a:t>
            </a:r>
            <a:r>
              <a:rPr dirty="0" sz="900" spc="-6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расчета</a:t>
            </a:r>
            <a:r>
              <a:rPr dirty="0" sz="900" spc="-7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ин-  </a:t>
            </a:r>
            <a:r>
              <a:rPr dirty="0" sz="900" spc="-10" i="1">
                <a:solidFill>
                  <a:srgbClr val="231F20"/>
                </a:solidFill>
                <a:latin typeface="Times New Roman"/>
                <a:cs typeface="Times New Roman"/>
              </a:rPr>
              <a:t>декса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Кетле.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Функциональное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состояние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опорно-двигатель-  ный системы </a:t>
            </a:r>
            <a:r>
              <a:rPr dirty="0" sz="900" spc="5" i="1">
                <a:solidFill>
                  <a:srgbClr val="231F20"/>
                </a:solidFill>
                <a:latin typeface="Times New Roman"/>
                <a:cs typeface="Times New Roman"/>
              </a:rPr>
              <a:t>определяли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по </a:t>
            </a:r>
            <a:r>
              <a:rPr dirty="0" sz="900" spc="5" i="1">
                <a:solidFill>
                  <a:srgbClr val="231F20"/>
                </a:solidFill>
                <a:latin typeface="Times New Roman"/>
                <a:cs typeface="Times New Roman"/>
              </a:rPr>
              <a:t>шкале </a:t>
            </a:r>
            <a:r>
              <a:rPr dirty="0" sz="900" spc="-10" i="1">
                <a:solidFill>
                  <a:srgbClr val="231F20"/>
                </a:solidFill>
                <a:latin typeface="Times New Roman"/>
                <a:cs typeface="Times New Roman"/>
              </a:rPr>
              <a:t>WOMAC.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Минеральную  плотность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костной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ткани </a:t>
            </a:r>
            <a:r>
              <a:rPr dirty="0" sz="900" spc="5" i="1">
                <a:solidFill>
                  <a:srgbClr val="231F20"/>
                </a:solidFill>
                <a:latin typeface="Times New Roman"/>
                <a:cs typeface="Times New Roman"/>
              </a:rPr>
              <a:t>измеряли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с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помощью костного  денситометра Explorer </a:t>
            </a:r>
            <a:r>
              <a:rPr dirty="0" sz="900" spc="-10" i="1">
                <a:solidFill>
                  <a:srgbClr val="231F20"/>
                </a:solidFill>
                <a:latin typeface="Times New Roman"/>
                <a:cs typeface="Times New Roman"/>
              </a:rPr>
              <a:t>QDR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W </a:t>
            </a:r>
            <a:r>
              <a:rPr dirty="0" sz="900" spc="-15" i="1">
                <a:solidFill>
                  <a:srgbClr val="231F20"/>
                </a:solidFill>
                <a:latin typeface="Times New Roman"/>
                <a:cs typeface="Times New Roman"/>
              </a:rPr>
              <a:t>(Hologic).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Полиморфизм гена 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исследовали в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геноме человека методом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полимеразной цеп-  </a:t>
            </a:r>
            <a:r>
              <a:rPr dirty="0" sz="900" spc="-10" i="1">
                <a:solidFill>
                  <a:srgbClr val="231F20"/>
                </a:solidFill>
                <a:latin typeface="Times New Roman"/>
                <a:cs typeface="Times New Roman"/>
              </a:rPr>
              <a:t>ной реакции. Рассчитывали показатель </a:t>
            </a:r>
            <a:r>
              <a:rPr dirty="0" sz="900" spc="-15" i="1">
                <a:solidFill>
                  <a:srgbClr val="231F20"/>
                </a:solidFill>
                <a:latin typeface="Times New Roman"/>
                <a:cs typeface="Times New Roman"/>
              </a:rPr>
              <a:t>относительного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рис-  ка </a:t>
            </a:r>
            <a:r>
              <a:rPr dirty="0" sz="900" spc="5" i="1">
                <a:solidFill>
                  <a:srgbClr val="231F20"/>
                </a:solidFill>
                <a:latin typeface="Times New Roman"/>
                <a:cs typeface="Times New Roman"/>
              </a:rPr>
              <a:t>развития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заболевания odds ratio </a:t>
            </a:r>
            <a:r>
              <a:rPr dirty="0" sz="900" spc="-20" i="1">
                <a:solidFill>
                  <a:srgbClr val="231F20"/>
                </a:solidFill>
                <a:latin typeface="Times New Roman"/>
                <a:cs typeface="Times New Roman"/>
              </a:rPr>
              <a:t>(OR). </a:t>
            </a:r>
            <a:r>
              <a:rPr dirty="0" sz="900" spc="-10" i="1">
                <a:solidFill>
                  <a:srgbClr val="231F20"/>
                </a:solidFill>
                <a:latin typeface="Times New Roman"/>
                <a:cs typeface="Times New Roman"/>
              </a:rPr>
              <a:t>Результаты: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при 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сочетании </a:t>
            </a:r>
            <a:r>
              <a:rPr dirty="0" sz="900" spc="-15" i="1">
                <a:solidFill>
                  <a:srgbClr val="231F20"/>
                </a:solidFill>
                <a:latin typeface="Times New Roman"/>
                <a:cs typeface="Times New Roman"/>
              </a:rPr>
              <a:t>ОА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и ожирения в </a:t>
            </a:r>
            <a:r>
              <a:rPr dirty="0" sz="900" spc="-10" i="1">
                <a:solidFill>
                  <a:srgbClr val="231F20"/>
                </a:solidFill>
                <a:latin typeface="Times New Roman"/>
                <a:cs typeface="Times New Roman"/>
              </a:rPr>
              <a:t>2,4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раза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чаще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выявлены </a:t>
            </a:r>
            <a:r>
              <a:rPr dirty="0" sz="900" spc="5" i="1">
                <a:solidFill>
                  <a:srgbClr val="231F20"/>
                </a:solidFill>
                <a:latin typeface="Times New Roman"/>
                <a:cs typeface="Times New Roman"/>
              </a:rPr>
              <a:t>тяже- 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лые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рентгенологические стадии </a:t>
            </a:r>
            <a:r>
              <a:rPr dirty="0" sz="900" spc="5" i="1">
                <a:solidFill>
                  <a:srgbClr val="231F20"/>
                </a:solidFill>
                <a:latin typeface="Times New Roman"/>
                <a:cs typeface="Times New Roman"/>
              </a:rPr>
              <a:t>поражения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суставов, </a:t>
            </a:r>
            <a:r>
              <a:rPr dirty="0" sz="900" spc="5" i="1">
                <a:solidFill>
                  <a:srgbClr val="231F20"/>
                </a:solidFill>
                <a:latin typeface="Times New Roman"/>
                <a:cs typeface="Times New Roman"/>
              </a:rPr>
              <a:t>чем 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при</a:t>
            </a:r>
            <a:r>
              <a:rPr dirty="0" sz="900" spc="-4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изолированном</a:t>
            </a:r>
            <a:r>
              <a:rPr dirty="0" sz="900" spc="-4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5" i="1">
                <a:solidFill>
                  <a:srgbClr val="231F20"/>
                </a:solidFill>
                <a:latin typeface="Times New Roman"/>
                <a:cs typeface="Times New Roman"/>
              </a:rPr>
              <a:t>ОА.</a:t>
            </a:r>
            <a:r>
              <a:rPr dirty="0" sz="900" spc="-3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Остеопороз</a:t>
            </a:r>
            <a:r>
              <a:rPr dirty="0" sz="900" spc="-4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диагностирован</a:t>
            </a:r>
            <a:r>
              <a:rPr dirty="0" sz="900" spc="-4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у</a:t>
            </a:r>
            <a:r>
              <a:rPr dirty="0" sz="900" spc="-3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0" i="1">
                <a:solidFill>
                  <a:srgbClr val="231F20"/>
                </a:solidFill>
                <a:latin typeface="Times New Roman"/>
                <a:cs typeface="Times New Roman"/>
              </a:rPr>
              <a:t>59,4</a:t>
            </a:r>
            <a:r>
              <a:rPr dirty="0" sz="900" spc="-4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%  пациентов</a:t>
            </a:r>
            <a:r>
              <a:rPr dirty="0" sz="900" spc="-3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основной</a:t>
            </a:r>
            <a:r>
              <a:rPr dirty="0" sz="900" spc="-2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группы</a:t>
            </a:r>
            <a:r>
              <a:rPr dirty="0" sz="900" spc="-2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против</a:t>
            </a:r>
            <a:r>
              <a:rPr dirty="0" sz="900" spc="-3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 i="1">
                <a:solidFill>
                  <a:srgbClr val="231F20"/>
                </a:solidFill>
                <a:latin typeface="Times New Roman"/>
                <a:cs typeface="Times New Roman"/>
              </a:rPr>
              <a:t>50</a:t>
            </a:r>
            <a:r>
              <a:rPr dirty="0" sz="900" spc="-2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%</a:t>
            </a:r>
            <a:r>
              <a:rPr dirty="0" sz="900" spc="-2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в</a:t>
            </a:r>
            <a:r>
              <a:rPr dirty="0" sz="900" spc="-2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группе</a:t>
            </a:r>
            <a:r>
              <a:rPr dirty="0" sz="900" spc="-3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сравнения.  В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основной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группе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преобладали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пациенты с полиморфными  вариантами</a:t>
            </a:r>
            <a:r>
              <a:rPr dirty="0" sz="900" spc="-3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гена</a:t>
            </a:r>
            <a:r>
              <a:rPr dirty="0" sz="900" spc="-3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VDR,</a:t>
            </a:r>
            <a:r>
              <a:rPr dirty="0" sz="900" spc="-3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 i="1">
                <a:solidFill>
                  <a:srgbClr val="231F20"/>
                </a:solidFill>
                <a:latin typeface="Times New Roman"/>
                <a:cs typeface="Times New Roman"/>
              </a:rPr>
              <a:t>которые</a:t>
            </a:r>
            <a:r>
              <a:rPr dirty="0" sz="900" spc="-3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5" i="1">
                <a:solidFill>
                  <a:srgbClr val="231F20"/>
                </a:solidFill>
                <a:latin typeface="Times New Roman"/>
                <a:cs typeface="Times New Roman"/>
              </a:rPr>
              <a:t>имели</a:t>
            </a:r>
            <a:r>
              <a:rPr dirty="0" sz="900" spc="-3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В-аллель.</a:t>
            </a:r>
            <a:r>
              <a:rPr dirty="0" sz="900" spc="-3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Факторами  </a:t>
            </a:r>
            <a:r>
              <a:rPr dirty="0" sz="900" spc="15" i="1">
                <a:solidFill>
                  <a:srgbClr val="231F20"/>
                </a:solidFill>
                <a:latin typeface="Times New Roman"/>
                <a:cs typeface="Times New Roman"/>
              </a:rPr>
              <a:t>развития </a:t>
            </a:r>
            <a:r>
              <a:rPr dirty="0" sz="900" spc="-10" i="1">
                <a:solidFill>
                  <a:srgbClr val="231F20"/>
                </a:solidFill>
                <a:latin typeface="Times New Roman"/>
                <a:cs typeface="Times New Roman"/>
              </a:rPr>
              <a:t>ОА </a:t>
            </a:r>
            <a:r>
              <a:rPr dirty="0" sz="900" spc="5" i="1">
                <a:solidFill>
                  <a:srgbClr val="231F20"/>
                </a:solidFill>
                <a:latin typeface="Times New Roman"/>
                <a:cs typeface="Times New Roman"/>
              </a:rPr>
              <a:t>определены: </a:t>
            </a:r>
            <a:r>
              <a:rPr dirty="0" sz="900" spc="10" i="1">
                <a:solidFill>
                  <a:srgbClr val="231F20"/>
                </a:solidFill>
                <a:latin typeface="Times New Roman"/>
                <a:cs typeface="Times New Roman"/>
              </a:rPr>
              <a:t>переломы </a:t>
            </a:r>
            <a:r>
              <a:rPr dirty="0" sz="900" spc="5" i="1">
                <a:solidFill>
                  <a:srgbClr val="231F20"/>
                </a:solidFill>
                <a:latin typeface="Times New Roman"/>
                <a:cs typeface="Times New Roman"/>
              </a:rPr>
              <a:t>костей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у </a:t>
            </a:r>
            <a:r>
              <a:rPr dirty="0" sz="900" spc="10" i="1">
                <a:solidFill>
                  <a:srgbClr val="231F20"/>
                </a:solidFill>
                <a:latin typeface="Times New Roman"/>
                <a:cs typeface="Times New Roman"/>
              </a:rPr>
              <a:t>пациентов 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и членов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семьи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в анамнезе, вариант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генотипа по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гену VDR, 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возраст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манифестации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заболевания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до </a:t>
            </a:r>
            <a:r>
              <a:rPr dirty="0" sz="900" spc="-10" i="1">
                <a:solidFill>
                  <a:srgbClr val="231F20"/>
                </a:solidFill>
                <a:latin typeface="Times New Roman"/>
                <a:cs typeface="Times New Roman"/>
              </a:rPr>
              <a:t>30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лет и</a:t>
            </a:r>
            <a:r>
              <a:rPr dirty="0" sz="900" spc="-16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рентгеноло- 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гическая стадия </a:t>
            </a:r>
            <a:r>
              <a:rPr dirty="0" sz="900" spc="-15" i="1">
                <a:solidFill>
                  <a:srgbClr val="231F20"/>
                </a:solidFill>
                <a:latin typeface="Times New Roman"/>
                <a:cs typeface="Times New Roman"/>
              </a:rPr>
              <a:t>ОА. </a:t>
            </a:r>
            <a:r>
              <a:rPr dirty="0" sz="900" spc="-10" i="1">
                <a:solidFill>
                  <a:srgbClr val="231F20"/>
                </a:solidFill>
                <a:latin typeface="Times New Roman"/>
                <a:cs typeface="Times New Roman"/>
              </a:rPr>
              <a:t>Выводы: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у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больных молодого возраста 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с </a:t>
            </a:r>
            <a:r>
              <a:rPr dirty="0" sz="900" spc="-15" i="1">
                <a:solidFill>
                  <a:srgbClr val="231F20"/>
                </a:solidFill>
                <a:latin typeface="Times New Roman"/>
                <a:cs typeface="Times New Roman"/>
              </a:rPr>
              <a:t>ОА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на фоне </a:t>
            </a:r>
            <a:r>
              <a:rPr dirty="0" sz="900" spc="5" i="1">
                <a:solidFill>
                  <a:srgbClr val="231F20"/>
                </a:solidFill>
                <a:latin typeface="Times New Roman"/>
                <a:cs typeface="Times New Roman"/>
              </a:rPr>
              <a:t>ожирения ухудшаются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клинико-инструмен- 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тальные</a:t>
            </a:r>
            <a:r>
              <a:rPr dirty="0" sz="900" spc="-4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проявления</a:t>
            </a:r>
            <a:r>
              <a:rPr dirty="0" sz="900" spc="-4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заболевания.</a:t>
            </a:r>
            <a:r>
              <a:rPr dirty="0" sz="900" spc="-4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У</a:t>
            </a:r>
            <a:r>
              <a:rPr dirty="0" sz="900" spc="-4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5" i="1">
                <a:solidFill>
                  <a:srgbClr val="231F20"/>
                </a:solidFill>
                <a:latin typeface="Times New Roman"/>
                <a:cs typeface="Times New Roman"/>
              </a:rPr>
              <a:t>них</a:t>
            </a:r>
            <a:r>
              <a:rPr dirty="0" sz="900" spc="-4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уже</a:t>
            </a:r>
            <a:r>
              <a:rPr dirty="0" sz="900" spc="-4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при</a:t>
            </a:r>
            <a:r>
              <a:rPr dirty="0" sz="900" spc="-4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пятилетней  продолжительности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сочетанного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течения нозологий фор-  мируются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остеопоротические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нарушения.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Прогностически 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неблагоприятными факторами являются: вариант </a:t>
            </a:r>
            <a:r>
              <a:rPr dirty="0" sz="900" spc="-15" i="1">
                <a:solidFill>
                  <a:srgbClr val="231F20"/>
                </a:solidFill>
                <a:latin typeface="Times New Roman"/>
                <a:cs typeface="Times New Roman"/>
              </a:rPr>
              <a:t>ВВ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гена 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VDR, переломы в анамнезе пациента и членов его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семьи,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ма-  </a:t>
            </a:r>
            <a:r>
              <a:rPr dirty="0" sz="900" spc="5" i="1">
                <a:solidFill>
                  <a:srgbClr val="231F20"/>
                </a:solidFill>
                <a:latin typeface="Times New Roman"/>
                <a:cs typeface="Times New Roman"/>
              </a:rPr>
              <a:t>нифестация заболевания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до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30 </a:t>
            </a:r>
            <a:r>
              <a:rPr dirty="0" sz="900" spc="5" i="1">
                <a:solidFill>
                  <a:srgbClr val="231F20"/>
                </a:solidFill>
                <a:latin typeface="Times New Roman"/>
                <a:cs typeface="Times New Roman"/>
              </a:rPr>
              <a:t>лет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и </a:t>
            </a:r>
            <a:r>
              <a:rPr dirty="0" sz="900" spc="5" i="1">
                <a:solidFill>
                  <a:srgbClr val="231F20"/>
                </a:solidFill>
                <a:latin typeface="Times New Roman"/>
                <a:cs typeface="Times New Roman"/>
              </a:rPr>
              <a:t>рентгенологическая 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стадия </a:t>
            </a:r>
            <a:r>
              <a:rPr dirty="0" sz="900" spc="-15" i="1">
                <a:solidFill>
                  <a:srgbClr val="231F20"/>
                </a:solidFill>
                <a:latin typeface="Times New Roman"/>
                <a:cs typeface="Times New Roman"/>
              </a:rPr>
              <a:t>ОА.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Ключевые слова: остеоартрит,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ожирение,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ген  рецепторов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витамина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D,</a:t>
            </a:r>
            <a:r>
              <a:rPr dirty="0" sz="900" spc="-6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 i="1">
                <a:solidFill>
                  <a:srgbClr val="231F20"/>
                </a:solidFill>
                <a:latin typeface="Times New Roman"/>
                <a:cs typeface="Times New Roman"/>
              </a:rPr>
              <a:t>остеопороз.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794" y="488745"/>
            <a:ext cx="2159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100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58736" y="488745"/>
            <a:ext cx="4002404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ISSN 0030-5987. </a:t>
            </a:r>
            <a:r>
              <a:rPr dirty="0" sz="1000" spc="-5">
                <a:solidFill>
                  <a:srgbClr val="231F20"/>
                </a:solidFill>
                <a:latin typeface="Times New Roman"/>
                <a:cs typeface="Times New Roman"/>
              </a:rPr>
              <a:t>Ортопедия, </a:t>
            </a:r>
            <a:r>
              <a:rPr dirty="0" sz="1000" spc="-10">
                <a:solidFill>
                  <a:srgbClr val="231F20"/>
                </a:solidFill>
                <a:latin typeface="Times New Roman"/>
                <a:cs typeface="Times New Roman"/>
              </a:rPr>
              <a:t>травматология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и </a:t>
            </a:r>
            <a:r>
              <a:rPr dirty="0" sz="1000" spc="-5">
                <a:solidFill>
                  <a:srgbClr val="231F20"/>
                </a:solidFill>
                <a:latin typeface="Times New Roman"/>
                <a:cs typeface="Times New Roman"/>
              </a:rPr>
              <a:t>протезирование.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2020. №</a:t>
            </a:r>
            <a:r>
              <a:rPr dirty="0" sz="10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9299" y="1024466"/>
            <a:ext cx="479361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solidFill>
                  <a:srgbClr val="231F20"/>
                </a:solidFill>
                <a:latin typeface="Times New Roman"/>
                <a:cs typeface="Times New Roman"/>
              </a:rPr>
              <a:t>Ключові слова: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остеоартрит,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ожиріння,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ген рецепторів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вітаміну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D,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остеопороз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9299" y="1295203"/>
            <a:ext cx="3014345" cy="8465820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200" spc="10" b="1">
                <a:solidFill>
                  <a:srgbClr val="231F20"/>
                </a:solidFill>
                <a:latin typeface="Times New Roman"/>
                <a:cs typeface="Times New Roman"/>
              </a:rPr>
              <a:t>Вступ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 indent="179705">
              <a:lnSpc>
                <a:spcPct val="100000"/>
              </a:lnSpc>
              <a:spcBef>
                <a:spcPts val="260"/>
              </a:spcBef>
            </a:pP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Останніми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роками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пильну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увагу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медична</a:t>
            </a:r>
            <a:r>
              <a:rPr dirty="0" sz="1100" spc="-1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спіль- 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нота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приділяє захворюванням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суглобів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і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кіст- 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кової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тканини.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Це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пов’язано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зі значною поши- 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реністю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таких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захворювань,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раннім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розвитком 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інвалідності,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що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обумовлює соціальне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значен- 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ня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хвороб,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та,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таким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чином,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впливом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якість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життя.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Натепер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розглядають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такі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варіанти пере- </a:t>
            </a:r>
            <a:r>
              <a:rPr dirty="0" sz="1100" spc="2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бігу захворювань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суглобів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і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кісток, серед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яких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частіше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мова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йде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про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поєднання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остеоартриту 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та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вторинного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остеопорозу.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Одним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із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можли-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вих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предикторів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формування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вторинного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остео-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порозу є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перебіг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остеоартриту </a:t>
            </a:r>
            <a:r>
              <a:rPr dirty="0" sz="1100" spc="-45">
                <a:solidFill>
                  <a:srgbClr val="231F20"/>
                </a:solidFill>
                <a:latin typeface="Times New Roman"/>
                <a:cs typeface="Times New Roman"/>
              </a:rPr>
              <a:t>(ОА)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у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пацієнтів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із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надлишковою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вагою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й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ожирінням.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Показано, 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що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величину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ризику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остеопоротичних пере-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ломів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впливає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структура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кістки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й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індекс маси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тіла (ІМТ) </a:t>
            </a:r>
            <a:r>
              <a:rPr dirty="0" sz="1100" spc="-45">
                <a:solidFill>
                  <a:srgbClr val="231F20"/>
                </a:solidFill>
                <a:latin typeface="Times New Roman"/>
                <a:cs typeface="Times New Roman"/>
              </a:rPr>
              <a:t>[1].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Традиційно вважають,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що пацієн-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ти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низькою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масою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тіла (МТ) належать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до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групи 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високого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ризику переломів,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що обумовлено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зни-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женням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мінеральної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щільності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кісткової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ткани-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ни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(МЩКТ).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Але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серед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людей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із надмірною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МТ </a:t>
            </a:r>
            <a:r>
              <a:rPr dirty="0" sz="1100" spc="2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й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ожирінням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поширеність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остеопоротичних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пе-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реломів, у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тому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числі й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шийки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стегнової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кістки,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досить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висока 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[1].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Окрім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того,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розглядають пи- 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тання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гендерної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залежності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формування остео- 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порозу.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Зокрема, у чоловіків із недостатньою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МТ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визначають низьку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МЩКТ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і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вищий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ризик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пере- </a:t>
            </a:r>
            <a:r>
              <a:rPr dirty="0" sz="1100" spc="2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ломів порівняно з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особами,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які мають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нормаль-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ну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МТ,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хоча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причину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такої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залежності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не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вста-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новлено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[2].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відміну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від жінок із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ожирінням,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потовщення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м’якої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тканини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зоні великого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верт-  люга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чоловіків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не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захищає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стегнову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кістку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від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впливу сили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удару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внаслідок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падіння,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причому  чим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більше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МТ,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тим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вища сила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удару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[3].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У чоло- 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віків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із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ожирінням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установлено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підвищений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рі-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вень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естрадіолу та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секс-зв’язувального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глобуліну,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що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спричинює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пригнічення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позитивного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впливу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естрогенів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МЩКТ.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Певним чином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збіль-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шення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ризику переломів у чоловіків з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ожирінням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впливає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низька фізична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активність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і,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як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наслідок,  порушення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функції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м’язів,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а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також</a:t>
            </a:r>
            <a:r>
              <a:rPr dirty="0" sz="1100" spc="-1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інсулінорезис- 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тентність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(ІР)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і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низький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рівень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тестостерону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[4].</a:t>
            </a:r>
            <a:endParaRPr sz="1100">
              <a:latin typeface="Times New Roman"/>
              <a:cs typeface="Times New Roman"/>
            </a:endParaRPr>
          </a:p>
          <a:p>
            <a:pPr algn="just" marL="192405">
              <a:lnSpc>
                <a:spcPts val="1145"/>
              </a:lnSpc>
            </a:pP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Одним 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із 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чинників 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розвитку</a:t>
            </a:r>
            <a:r>
              <a:rPr dirty="0" sz="1100" spc="2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остеопорозу</a:t>
            </a:r>
            <a:endParaRPr sz="11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20"/>
              </a:lnSpc>
              <a:spcBef>
                <a:spcPts val="40"/>
              </a:spcBef>
            </a:pP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у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хворих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ОА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й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ожиріння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розглядають генні 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аберації, тобто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вивчення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генів-кандидатів, які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впливають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кістковий метаболізм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[5].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Сьогод-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ні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відомо близько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30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генів,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які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можна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розгляда-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ти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як предиктори остеопоротичних станів.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Деякі 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науковці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серед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них виділяють мутації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трьох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ге-  нів-кандидатів,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а 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саме: 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G63980A, 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rs1544410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гена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47299" y="1337464"/>
            <a:ext cx="3014345" cy="842327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12700" marR="5715">
              <a:lnSpc>
                <a:spcPts val="1300"/>
              </a:lnSpc>
              <a:spcBef>
                <a:spcPts val="160"/>
              </a:spcBef>
            </a:pP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рецептора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вітаміну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D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(VDR), </a:t>
            </a:r>
            <a:r>
              <a:rPr dirty="0" sz="1100" spc="-45">
                <a:solidFill>
                  <a:srgbClr val="231F20"/>
                </a:solidFill>
                <a:latin typeface="Times New Roman"/>
                <a:cs typeface="Times New Roman"/>
              </a:rPr>
              <a:t>С13910Т,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rs4988235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гена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лактази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(LCT)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та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T99G,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rs2297480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гена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фар-  незіл-діфосфат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синтази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(FDPS).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Причому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полі-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морфізм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гена рецепторів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вітаміну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D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(VDR)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роз- 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глядають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як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«генетичний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контроль»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підтримки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достатньої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кількості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кісткової маси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[6].</a:t>
            </a:r>
            <a:endParaRPr sz="1100">
              <a:latin typeface="Times New Roman"/>
              <a:cs typeface="Times New Roman"/>
            </a:endParaRPr>
          </a:p>
          <a:p>
            <a:pPr algn="just" marL="192405">
              <a:lnSpc>
                <a:spcPts val="1245"/>
              </a:lnSpc>
            </a:pP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Загалом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проведено </a:t>
            </a:r>
            <a:r>
              <a:rPr dirty="0" sz="1100" spc="-50">
                <a:solidFill>
                  <a:srgbClr val="231F20"/>
                </a:solidFill>
                <a:latin typeface="Times New Roman"/>
                <a:cs typeface="Times New Roman"/>
              </a:rPr>
              <a:t>11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епідеміологічних</a:t>
            </a:r>
            <a:r>
              <a:rPr dirty="0" sz="1100" spc="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дослі-</a:t>
            </a:r>
            <a:endParaRPr sz="1100">
              <a:latin typeface="Times New Roman"/>
              <a:cs typeface="Times New Roman"/>
            </a:endParaRPr>
          </a:p>
          <a:p>
            <a:pPr algn="just" marL="12700" marR="5715">
              <a:lnSpc>
                <a:spcPts val="1300"/>
              </a:lnSpc>
              <a:spcBef>
                <a:spcPts val="50"/>
              </a:spcBef>
            </a:pP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джень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про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зв’язок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поліморфізму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гена VDR і</a:t>
            </a:r>
            <a:r>
              <a:rPr dirty="0" sz="1100" spc="-1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ризик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розвитку низькотравматичних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переломів. У шес-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ти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них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показано,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що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зміна поліморфних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варі-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антів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гена VDR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пов’язана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підвищеним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ризиком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переломів, у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тому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числі стегнової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кістки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та хреб-  та 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[7,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8].</a:t>
            </a:r>
            <a:endParaRPr sz="1100">
              <a:latin typeface="Times New Roman"/>
              <a:cs typeface="Times New Roman"/>
            </a:endParaRPr>
          </a:p>
          <a:p>
            <a:pPr algn="just" marL="192405">
              <a:lnSpc>
                <a:spcPts val="1245"/>
              </a:lnSpc>
            </a:pP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Останнім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часом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з’явились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повідомлення</a:t>
            </a:r>
            <a:r>
              <a:rPr dirty="0" sz="1100" spc="-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про</a:t>
            </a:r>
            <a:endParaRPr sz="1100">
              <a:latin typeface="Times New Roman"/>
              <a:cs typeface="Times New Roman"/>
            </a:endParaRPr>
          </a:p>
          <a:p>
            <a:pPr algn="just" marL="12700" marR="5715">
              <a:lnSpc>
                <a:spcPts val="1300"/>
              </a:lnSpc>
              <a:spcBef>
                <a:spcPts val="50"/>
              </a:spcBef>
            </a:pP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участь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вітаміну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D у метаболізмі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не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лише кістко- 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вої,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а й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хрящової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тканини.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Він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стимулює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синтез 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протеоглікану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хондроцитами,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модулює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актив- 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ність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матриксних металопротеїназ, які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чинять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руйнівний вплив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структуру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хряща. Зокрема,  зниження рівня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24-ОН,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25-ОН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і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1,25-ОН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вітамі-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ну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D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асоціюється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зі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збільшенням активності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мат-  риксних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металопротеїназ,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а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його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нормальний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рі-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вень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знижує активність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ферментів </a:t>
            </a:r>
            <a:r>
              <a:rPr dirty="0" sz="1100" i="1">
                <a:solidFill>
                  <a:srgbClr val="231F20"/>
                </a:solidFill>
                <a:latin typeface="Times New Roman"/>
                <a:cs typeface="Times New Roman"/>
              </a:rPr>
              <a:t>in vitro</a:t>
            </a:r>
            <a:r>
              <a:rPr dirty="0" sz="1100" spc="-2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[9].</a:t>
            </a:r>
            <a:endParaRPr sz="1100">
              <a:latin typeface="Times New Roman"/>
              <a:cs typeface="Times New Roman"/>
            </a:endParaRPr>
          </a:p>
          <a:p>
            <a:pPr algn="just" marL="192405">
              <a:lnSpc>
                <a:spcPts val="1240"/>
              </a:lnSpc>
            </a:pPr>
            <a:r>
              <a:rPr dirty="0" sz="1100" spc="-15" i="1">
                <a:solidFill>
                  <a:srgbClr val="231F20"/>
                </a:solidFill>
                <a:latin typeface="Times New Roman"/>
                <a:cs typeface="Times New Roman"/>
              </a:rPr>
              <a:t>Мета роботи: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встановити</a:t>
            </a:r>
            <a:r>
              <a:rPr dirty="0" sz="1100" spc="-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прогностично-діаг-</a:t>
            </a:r>
            <a:endParaRPr sz="11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00"/>
              </a:lnSpc>
              <a:spcBef>
                <a:spcPts val="45"/>
              </a:spcBef>
            </a:pP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ностичне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значення поліморфізму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G63980A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гена 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рецептора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вітаміну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D,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референcний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SNP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(rs) 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1544410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(VDR)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визначити можливість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прогно-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зування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ризику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розвитку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порушень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структурно-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функціонального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стану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кісткової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тканини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за</a:t>
            </a:r>
            <a:r>
              <a:rPr dirty="0" sz="1100" spc="-2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умов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поєднання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остеоартриту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й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ожиріння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осіб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моло- 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дого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віку.</a:t>
            </a: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695"/>
              </a:spcBef>
            </a:pPr>
            <a:r>
              <a:rPr dirty="0" sz="1200" spc="-5" b="1">
                <a:solidFill>
                  <a:srgbClr val="231F20"/>
                </a:solidFill>
                <a:latin typeface="Times New Roman"/>
                <a:cs typeface="Times New Roman"/>
              </a:rPr>
              <a:t>Матеріал </a:t>
            </a:r>
            <a:r>
              <a:rPr dirty="0" sz="1200" b="1">
                <a:solidFill>
                  <a:srgbClr val="231F20"/>
                </a:solidFill>
                <a:latin typeface="Times New Roman"/>
                <a:cs typeface="Times New Roman"/>
              </a:rPr>
              <a:t>і</a:t>
            </a:r>
            <a:r>
              <a:rPr dirty="0" sz="1200" spc="-5" b="1">
                <a:solidFill>
                  <a:srgbClr val="231F20"/>
                </a:solidFill>
                <a:latin typeface="Times New Roman"/>
                <a:cs typeface="Times New Roman"/>
              </a:rPr>
              <a:t> методи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 indent="179705">
              <a:lnSpc>
                <a:spcPts val="1300"/>
              </a:lnSpc>
              <a:spcBef>
                <a:spcPts val="305"/>
              </a:spcBef>
            </a:pP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Дослідження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затверджено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локальним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коміте-  том із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біоетики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Харківського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національного ме- 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дичного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університету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МОЗ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України</a:t>
            </a:r>
            <a:r>
              <a:rPr dirty="0" sz="11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(протокол</a:t>
            </a: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ts val="1245"/>
              </a:lnSpc>
            </a:pP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№ 8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від</a:t>
            </a:r>
            <a:r>
              <a:rPr dirty="0" sz="1100" spc="-1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5">
                <a:solidFill>
                  <a:srgbClr val="231F20"/>
                </a:solidFill>
                <a:latin typeface="Times New Roman"/>
                <a:cs typeface="Times New Roman"/>
              </a:rPr>
              <a:t>05.10.2016).</a:t>
            </a:r>
            <a:endParaRPr sz="1100">
              <a:latin typeface="Times New Roman"/>
              <a:cs typeface="Times New Roman"/>
            </a:endParaRPr>
          </a:p>
          <a:p>
            <a:pPr algn="just" marL="12700" marR="5715" indent="179705">
              <a:lnSpc>
                <a:spcPts val="1300"/>
              </a:lnSpc>
              <a:spcBef>
                <a:spcPts val="50"/>
              </a:spcBef>
            </a:pP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До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роботи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включено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96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пацієнтів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ОА,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який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перебігав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фоні надлишкової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ваги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або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ожирін- 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ня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(основна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група).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Для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визначення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впливу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ожи- 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ріння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перебіг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ОА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виділили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групу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порівнян- </a:t>
            </a:r>
            <a:r>
              <a:rPr dirty="0" sz="1100" spc="2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ня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18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хворих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ОА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 нормальною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вагою. Вік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хворих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за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групами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дорівнював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(35,5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±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0,9)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років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і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(34,8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±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0,8)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років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відповідно.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Серед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обстежених  переважали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жінки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75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%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проти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72,2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%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чолові-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ків. Групу контролю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сформовано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за </a:t>
            </a:r>
            <a:r>
              <a:rPr dirty="0" sz="1100" spc="2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принципом</a:t>
            </a: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ts val="1240"/>
              </a:lnSpc>
            </a:pP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«копі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–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пари».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До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неї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увійшло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96</a:t>
            </a:r>
            <a:r>
              <a:rPr dirty="0" sz="1100" spc="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практично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здо-</a:t>
            </a: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ts val="1300"/>
              </a:lnSpc>
            </a:pP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рових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осіб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аналогічного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віку та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статі.</a:t>
            </a:r>
            <a:endParaRPr sz="1100">
              <a:latin typeface="Times New Roman"/>
              <a:cs typeface="Times New Roman"/>
            </a:endParaRPr>
          </a:p>
          <a:p>
            <a:pPr algn="just" marL="12700" marR="5715" indent="179705">
              <a:lnSpc>
                <a:spcPts val="1300"/>
              </a:lnSpc>
              <a:spcBef>
                <a:spcPts val="50"/>
              </a:spcBef>
            </a:pP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Під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час верифікації діагнозу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ОА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поряд з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оці-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нюванням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клінічних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проявів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захворювання,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да-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них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об’єктивного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й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інструментальних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методів</a:t>
            </a:r>
            <a:r>
              <a:rPr dirty="0" sz="1100" spc="-1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до-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68051" y="488745"/>
            <a:ext cx="2159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101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9300" y="488745"/>
            <a:ext cx="4002404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ISSN 0030-5987. </a:t>
            </a:r>
            <a:r>
              <a:rPr dirty="0" sz="1000" spc="-5">
                <a:solidFill>
                  <a:srgbClr val="231F20"/>
                </a:solidFill>
                <a:latin typeface="Times New Roman"/>
                <a:cs typeface="Times New Roman"/>
              </a:rPr>
              <a:t>Ортопедия, </a:t>
            </a:r>
            <a:r>
              <a:rPr dirty="0" sz="1000" spc="-10">
                <a:solidFill>
                  <a:srgbClr val="231F20"/>
                </a:solidFill>
                <a:latin typeface="Times New Roman"/>
                <a:cs typeface="Times New Roman"/>
              </a:rPr>
              <a:t>травматология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и </a:t>
            </a:r>
            <a:r>
              <a:rPr dirty="0" sz="1000" spc="-5">
                <a:solidFill>
                  <a:srgbClr val="231F20"/>
                </a:solidFill>
                <a:latin typeface="Times New Roman"/>
                <a:cs typeface="Times New Roman"/>
              </a:rPr>
              <a:t>протезирование.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2020. №</a:t>
            </a:r>
            <a:r>
              <a:rPr dirty="0" sz="10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300" y="1024466"/>
            <a:ext cx="3018790" cy="873633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algn="just" marL="12700" marR="9525">
              <a:lnSpc>
                <a:spcPts val="1290"/>
              </a:lnSpc>
              <a:spcBef>
                <a:spcPts val="165"/>
              </a:spcBef>
            </a:pP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слідження,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посилалися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наказ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МОЗ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України від 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12.10.2006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«Про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надання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медичної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допомоги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хво-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рим із остеоартрозом»,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уніфіковані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діагностичні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критерії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Асоціації ревматологів України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(2004)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та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критерії,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запропоновані Американською коле-  гією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ревматологів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(ACR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1986)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і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EULAR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(перегляд  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2010 </a:t>
            </a:r>
            <a:r>
              <a:rPr dirty="0" sz="1100" spc="-45">
                <a:solidFill>
                  <a:srgbClr val="231F20"/>
                </a:solidFill>
                <a:latin typeface="Times New Roman"/>
                <a:cs typeface="Times New Roman"/>
              </a:rPr>
              <a:t>р.) 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[10, </a:t>
            </a:r>
            <a:r>
              <a:rPr dirty="0" sz="1100" spc="-50">
                <a:solidFill>
                  <a:srgbClr val="231F20"/>
                </a:solidFill>
                <a:latin typeface="Times New Roman"/>
                <a:cs typeface="Times New Roman"/>
              </a:rPr>
              <a:t>11,</a:t>
            </a:r>
            <a:r>
              <a:rPr dirty="0" sz="1100" spc="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12].</a:t>
            </a:r>
            <a:endParaRPr sz="1100">
              <a:latin typeface="Times New Roman"/>
              <a:cs typeface="Times New Roman"/>
            </a:endParaRPr>
          </a:p>
          <a:p>
            <a:pPr algn="just" marL="12700" marR="9525" indent="179705">
              <a:lnSpc>
                <a:spcPts val="1290"/>
              </a:lnSpc>
              <a:spcBef>
                <a:spcPts val="25"/>
              </a:spcBef>
            </a:pP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Функціональний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стан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опорно-рухові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систе-  ми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й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аналіз показників альго-функціональної 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активності оцінювали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використанням тест- </a:t>
            </a:r>
            <a:r>
              <a:rPr dirty="0" sz="1100" spc="3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опитувальника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WOMAC,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який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є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загальновиз-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наною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анкетою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для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аналізу симптомів артрозу 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(функціональності)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за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допомогою 24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запитань,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які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розподілені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за трьома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розділами.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Перша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суб-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шкала містить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5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запитань,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які дають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змогу</a:t>
            </a:r>
            <a:r>
              <a:rPr dirty="0" sz="1100" spc="-1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оціни-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ти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больовий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синдром,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друга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складається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2,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які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характеризують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вираженість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ригідності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суглобів,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третя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dirty="0" sz="1100" spc="-45">
                <a:solidFill>
                  <a:srgbClr val="231F20"/>
                </a:solidFill>
                <a:latin typeface="Times New Roman"/>
                <a:cs typeface="Times New Roman"/>
              </a:rPr>
              <a:t>17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запитань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щодо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проявів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фізичної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ак-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тивності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й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обмеження рухомості суглобів.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Для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характеристики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больового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синдрому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використа-  но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візуально-аналогову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шкалу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(ВАШ)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болю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[13].</a:t>
            </a:r>
            <a:endParaRPr sz="1100">
              <a:latin typeface="Times New Roman"/>
              <a:cs typeface="Times New Roman"/>
            </a:endParaRPr>
          </a:p>
          <a:p>
            <a:pPr algn="just" marL="12700" marR="5080" indent="179705">
              <a:lnSpc>
                <a:spcPts val="1290"/>
              </a:lnSpc>
              <a:spcBef>
                <a:spcPts val="55"/>
              </a:spcBef>
            </a:pP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Наявність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ожиріння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визначали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за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загально- 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прийнятими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антропометричними показниками 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критеріїв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International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Diabetes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Federation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(IDF, 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2005),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ступінь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— за індексом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Кетлє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—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ІМТ.</a:t>
            </a:r>
            <a:endParaRPr sz="1100">
              <a:latin typeface="Times New Roman"/>
              <a:cs typeface="Times New Roman"/>
            </a:endParaRPr>
          </a:p>
          <a:p>
            <a:pPr algn="just" marL="12700" marR="6985" indent="179705">
              <a:lnSpc>
                <a:spcPts val="1290"/>
              </a:lnSpc>
              <a:spcBef>
                <a:spcPts val="10"/>
              </a:spcBef>
            </a:pP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Дослідження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поліморфізму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G63980A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гена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ре-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цепторів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вітаміну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D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(VDR)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у сироватці крові</a:t>
            </a:r>
            <a:r>
              <a:rPr dirty="0" sz="1100" spc="-1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про-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водили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методом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імуноферментного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аналізу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ви-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користанням комерційних тест-систем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«Human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VDR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ELISA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KIT»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(Німеччина).</a:t>
            </a:r>
            <a:endParaRPr sz="1100">
              <a:latin typeface="Times New Roman"/>
              <a:cs typeface="Times New Roman"/>
            </a:endParaRPr>
          </a:p>
          <a:p>
            <a:pPr algn="just" marL="12700" marR="8255" indent="179705">
              <a:lnSpc>
                <a:spcPts val="1290"/>
              </a:lnSpc>
              <a:spcBef>
                <a:spcPts val="20"/>
              </a:spcBef>
            </a:pP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Вимірювали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МЩКТ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методом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двохенергетич-  ної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рентгенівської абсорбціометрії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(DЕXA)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на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апараті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Explorer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QDR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W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(Hologic).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За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його допо-  могою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оцінювали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стан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кісткової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тканини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</a:t>
            </a:r>
            <a:r>
              <a:rPr dirty="0" sz="1100" spc="-1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нормі, 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виявляли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початкові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прояви змін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(остеопенію)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або  виражені порушення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(остеопороз).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Вимірювання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МЩКТ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проводили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трьох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ділянках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— попере-  ковому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відділі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хребта, проксимальному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відділі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стегнової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кістки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та кістках передпліччя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45">
                <a:solidFill>
                  <a:srgbClr val="231F20"/>
                </a:solidFill>
                <a:latin typeface="Times New Roman"/>
                <a:cs typeface="Times New Roman"/>
              </a:rPr>
              <a:t>[14].</a:t>
            </a:r>
            <a:endParaRPr sz="1100">
              <a:latin typeface="Times New Roman"/>
              <a:cs typeface="Times New Roman"/>
            </a:endParaRPr>
          </a:p>
          <a:p>
            <a:pPr algn="just" marL="12700" marR="10795" indent="179705">
              <a:lnSpc>
                <a:spcPts val="1290"/>
              </a:lnSpc>
              <a:spcBef>
                <a:spcPts val="35"/>
              </a:spcBef>
            </a:pP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Статистичну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обробку результатів вимірювань 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здійснювали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методами варіаційної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статистики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 використанням ліцензійного програмного</a:t>
            </a:r>
            <a:r>
              <a:rPr dirty="0" sz="1100" spc="-1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забез-  печення Stata 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12.1.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Для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оцінювання статистичної  значущості відмінностей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між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середніми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значен-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нями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параметрів у порівнюваних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групах</a:t>
            </a:r>
            <a:r>
              <a:rPr dirty="0" sz="1100" spc="-1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викорис-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тано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аналіз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розподілу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показників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за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допомогою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W-критерію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Шапіро-Уілка, а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однорідність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дис-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персій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критерію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Левена.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Оскільки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отримані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результати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виявилися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нормально розподіленими, 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розраховано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середнє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значення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та стандартне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від-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хилення.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Для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оцінювання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ступеня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взаємозв’язку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між</a:t>
            </a:r>
            <a:r>
              <a:rPr dirty="0" sz="1100" spc="-204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парами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незалежних якісних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ознак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використо-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вували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коефіцієнт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вибіркової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кореляції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Пірсона.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41899" y="1024466"/>
            <a:ext cx="3065145" cy="873633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38100" marR="30480">
              <a:lnSpc>
                <a:spcPts val="1300"/>
              </a:lnSpc>
              <a:spcBef>
                <a:spcPts val="160"/>
              </a:spcBef>
            </a:pP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Усі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методи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аналізу та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розраховані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показники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оці-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нювали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разі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заданого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граничного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рівня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похибки 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першого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роду </a:t>
            </a:r>
            <a:r>
              <a:rPr dirty="0" sz="1100" spc="-45">
                <a:solidFill>
                  <a:srgbClr val="231F20"/>
                </a:solidFill>
                <a:latin typeface="Times New Roman"/>
                <a:cs typeface="Times New Roman"/>
              </a:rPr>
              <a:t>(α)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не вище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5 %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(р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&lt;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0,05).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Для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ви-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значення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статистичної значущості відмінностей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між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середніми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значеннями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параметрів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умовах 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нормального розподілу використано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t-тест.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Рівень 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статистичної значущості приймався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не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нижче 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95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%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(p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&lt;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0,05) 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[15].</a:t>
            </a:r>
            <a:endParaRPr sz="1100">
              <a:latin typeface="Times New Roman"/>
              <a:cs typeface="Times New Roman"/>
            </a:endParaRPr>
          </a:p>
          <a:p>
            <a:pPr algn="just" marL="217804">
              <a:lnSpc>
                <a:spcPts val="1235"/>
              </a:lnSpc>
            </a:pP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Для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розрахунку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показника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відносного</a:t>
            </a:r>
            <a:r>
              <a:rPr dirty="0" sz="11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ризи-</a:t>
            </a:r>
            <a:endParaRPr sz="1100">
              <a:latin typeface="Times New Roman"/>
              <a:cs typeface="Times New Roman"/>
            </a:endParaRPr>
          </a:p>
          <a:p>
            <a:pPr algn="just" marL="38100" marR="30480">
              <a:lnSpc>
                <a:spcPts val="1300"/>
              </a:lnSpc>
              <a:spcBef>
                <a:spcPts val="50"/>
              </a:spcBef>
            </a:pP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ку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розвитку захворювання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odds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ratio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(OR),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тоб-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то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для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визначення,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наскільки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певний результат 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пов’язаний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присутністю/відсутністю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чинника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застосовано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формулу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[16]:</a:t>
            </a:r>
            <a:endParaRPr sz="1100">
              <a:latin typeface="Times New Roman"/>
              <a:cs typeface="Times New Roman"/>
            </a:endParaRPr>
          </a:p>
          <a:p>
            <a:pPr algn="just" marL="217804" marR="30480" indent="99060">
              <a:lnSpc>
                <a:spcPts val="1910"/>
              </a:lnSpc>
              <a:spcBef>
                <a:spcPts val="110"/>
              </a:spcBef>
            </a:pP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OR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(Pr(c|A)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/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Pr(nc|A))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/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(Pr(c|C)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/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Pr(nc|C)). 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Технологія 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визначення 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критеріїв</a:t>
            </a:r>
            <a:r>
              <a:rPr dirty="0" sz="1100" spc="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прогнозу-</a:t>
            </a:r>
            <a:endParaRPr sz="1100">
              <a:latin typeface="Times New Roman"/>
              <a:cs typeface="Times New Roman"/>
            </a:endParaRPr>
          </a:p>
          <a:p>
            <a:pPr algn="just" marL="38100">
              <a:lnSpc>
                <a:spcPts val="1120"/>
              </a:lnSpc>
            </a:pP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вання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базувалася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на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використанні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послідовного</a:t>
            </a:r>
            <a:endParaRPr sz="1100">
              <a:latin typeface="Times New Roman"/>
              <a:cs typeface="Times New Roman"/>
            </a:endParaRPr>
          </a:p>
          <a:p>
            <a:pPr algn="just" marL="38100" marR="30480">
              <a:lnSpc>
                <a:spcPts val="1300"/>
              </a:lnSpc>
              <a:spcBef>
                <a:spcPts val="50"/>
              </a:spcBef>
            </a:pP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аналізу Вальда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у модифікації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Е.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В.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Гублера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для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встановлення діагностичної цінності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(вимірюва-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ли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одиницях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інформативності І —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бітах)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кож- 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ної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понад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40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ознак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та їхнього прогностичного </a:t>
            </a:r>
            <a:r>
              <a:rPr dirty="0" sz="1100" spc="2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значення,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наданого у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вигляді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прогностичних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ко-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ефіцієнтів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(ПК,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пат) </a:t>
            </a:r>
            <a:r>
              <a:rPr dirty="0" sz="1100" spc="-60">
                <a:solidFill>
                  <a:srgbClr val="231F20"/>
                </a:solidFill>
                <a:latin typeface="Times New Roman"/>
                <a:cs typeface="Times New Roman"/>
              </a:rPr>
              <a:t>[17, 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18].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Додатково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визнача-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ли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силу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впливу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кожного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аналізованих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чинників 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(ƞ,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%)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розраховували достовірність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відміннос-  тей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у його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частоті,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порівнюючи з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контрольною </a:t>
            </a:r>
            <a:r>
              <a:rPr dirty="0" sz="1100" spc="2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групою.</a:t>
            </a:r>
            <a:endParaRPr sz="1100">
              <a:latin typeface="Times New Roman"/>
              <a:cs typeface="Times New Roman"/>
            </a:endParaRPr>
          </a:p>
          <a:p>
            <a:pPr algn="just" marL="38100">
              <a:lnSpc>
                <a:spcPct val="100000"/>
              </a:lnSpc>
              <a:spcBef>
                <a:spcPts val="680"/>
              </a:spcBef>
            </a:pPr>
            <a:r>
              <a:rPr dirty="0" sz="1200" spc="-15" b="1">
                <a:solidFill>
                  <a:srgbClr val="231F20"/>
                </a:solidFill>
                <a:latin typeface="Times New Roman"/>
                <a:cs typeface="Times New Roman"/>
              </a:rPr>
              <a:t>Результати </a:t>
            </a:r>
            <a:r>
              <a:rPr dirty="0" sz="1200" b="1">
                <a:solidFill>
                  <a:srgbClr val="231F20"/>
                </a:solidFill>
                <a:latin typeface="Times New Roman"/>
                <a:cs typeface="Times New Roman"/>
              </a:rPr>
              <a:t>та </a:t>
            </a:r>
            <a:r>
              <a:rPr dirty="0" sz="1200" spc="10" b="1">
                <a:solidFill>
                  <a:srgbClr val="231F20"/>
                </a:solidFill>
                <a:latin typeface="Times New Roman"/>
                <a:cs typeface="Times New Roman"/>
              </a:rPr>
              <a:t>їх</a:t>
            </a:r>
            <a:r>
              <a:rPr dirty="0" sz="1200" spc="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200" spc="-10" b="1">
                <a:solidFill>
                  <a:srgbClr val="231F20"/>
                </a:solidFill>
                <a:latin typeface="Times New Roman"/>
                <a:cs typeface="Times New Roman"/>
              </a:rPr>
              <a:t>обговорення</a:t>
            </a:r>
            <a:endParaRPr sz="1200">
              <a:latin typeface="Times New Roman"/>
              <a:cs typeface="Times New Roman"/>
            </a:endParaRPr>
          </a:p>
          <a:p>
            <a:pPr algn="just" marL="38100" marR="30480" indent="179705">
              <a:lnSpc>
                <a:spcPts val="1300"/>
              </a:lnSpc>
              <a:spcBef>
                <a:spcPts val="305"/>
              </a:spcBef>
            </a:pP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Усім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пацієнтам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основної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групи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оцінено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трофо- 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логічний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статус за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допомогою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загальноприйнятих 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показників клінічної антропометрії. За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цими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кри-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теріями ожиріння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вважали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індекс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Кетлє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або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ІМТ 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понад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30,0</a:t>
            </a:r>
            <a:r>
              <a:rPr dirty="0" sz="11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кг/м</a:t>
            </a:r>
            <a:r>
              <a:rPr dirty="0" baseline="29914" sz="975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Зокрема,</a:t>
            </a:r>
            <a:r>
              <a:rPr dirty="0" sz="110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інтервал</a:t>
            </a:r>
            <a:r>
              <a:rPr dirty="0" sz="11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значень</a:t>
            </a:r>
            <a:r>
              <a:rPr dirty="0" sz="1100" spc="-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індексу  Кетлє</a:t>
            </a:r>
            <a:r>
              <a:rPr dirty="0" sz="11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</a:t>
            </a:r>
            <a:r>
              <a:rPr dirty="0" sz="11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межах</a:t>
            </a:r>
            <a:r>
              <a:rPr dirty="0" sz="11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(25</a:t>
            </a:r>
            <a:r>
              <a:rPr dirty="0" sz="11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÷</a:t>
            </a:r>
            <a:r>
              <a:rPr dirty="0" sz="11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30)</a:t>
            </a:r>
            <a:r>
              <a:rPr dirty="0" sz="11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кг/</a:t>
            </a:r>
            <a:r>
              <a:rPr dirty="0" sz="1100" spc="-1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м</a:t>
            </a:r>
            <a:r>
              <a:rPr dirty="0" baseline="29914" sz="975" spc="-7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dirty="0" baseline="29914" sz="975" spc="67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зареєстрували</a:t>
            </a:r>
            <a:r>
              <a:rPr dirty="0" sz="11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у</a:t>
            </a:r>
            <a:r>
              <a:rPr dirty="0" sz="11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34</a:t>
            </a:r>
            <a:r>
              <a:rPr dirty="0" sz="11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ви- 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падках 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(35,4  %); 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(30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÷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35)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кг/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м</a:t>
            </a:r>
            <a:r>
              <a:rPr dirty="0" baseline="29914" sz="975" spc="7">
                <a:solidFill>
                  <a:srgbClr val="231F20"/>
                </a:solidFill>
                <a:latin typeface="Times New Roman"/>
                <a:cs typeface="Times New Roman"/>
              </a:rPr>
              <a:t>2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— у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45 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(46,9</a:t>
            </a:r>
            <a:r>
              <a:rPr dirty="0" sz="1100" spc="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%).</a:t>
            </a:r>
            <a:endParaRPr sz="1100">
              <a:latin typeface="Times New Roman"/>
              <a:cs typeface="Times New Roman"/>
            </a:endParaRPr>
          </a:p>
          <a:p>
            <a:pPr algn="just" marL="38100">
              <a:lnSpc>
                <a:spcPts val="1235"/>
              </a:lnSpc>
            </a:pP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ІМТ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у межах 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(35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÷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40)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кг/м</a:t>
            </a:r>
            <a:r>
              <a:rPr dirty="0" baseline="29914" sz="975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визначали в</a:t>
            </a:r>
            <a:r>
              <a:rPr dirty="0" sz="1100" spc="-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0">
                <a:solidFill>
                  <a:srgbClr val="231F20"/>
                </a:solidFill>
                <a:latin typeface="Times New Roman"/>
                <a:cs typeface="Times New Roman"/>
              </a:rPr>
              <a:t>11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пацієн-</a:t>
            </a:r>
            <a:endParaRPr sz="1100">
              <a:latin typeface="Times New Roman"/>
              <a:cs typeface="Times New Roman"/>
            </a:endParaRPr>
          </a:p>
          <a:p>
            <a:pPr algn="just" marL="38100" marR="30480">
              <a:lnSpc>
                <a:spcPts val="1300"/>
              </a:lnSpc>
              <a:spcBef>
                <a:spcPts val="45"/>
              </a:spcBef>
            </a:pP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тів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ОА,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що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склало </a:t>
            </a:r>
            <a:r>
              <a:rPr dirty="0" sz="1100" spc="-45">
                <a:solidFill>
                  <a:srgbClr val="231F20"/>
                </a:solidFill>
                <a:latin typeface="Times New Roman"/>
                <a:cs typeface="Times New Roman"/>
              </a:rPr>
              <a:t>11,4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%.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Ожиріння ІІІ стадії</a:t>
            </a:r>
            <a:r>
              <a:rPr dirty="0" sz="1100" spc="-1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—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індекс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Кетлє понад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40 кг/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м</a:t>
            </a:r>
            <a:r>
              <a:rPr dirty="0" baseline="29914" sz="975" spc="15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виявлено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6 осіб 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(6,3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%).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Тобто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більшість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осіб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основної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групи мали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надлишкову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МТ та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ожиріння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I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стадії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(82,3</a:t>
            </a:r>
            <a:r>
              <a:rPr dirty="0" sz="11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%).</a:t>
            </a:r>
            <a:endParaRPr sz="1100">
              <a:latin typeface="Times New Roman"/>
              <a:cs typeface="Times New Roman"/>
            </a:endParaRPr>
          </a:p>
          <a:p>
            <a:pPr algn="just" marL="217804">
              <a:lnSpc>
                <a:spcPts val="1240"/>
              </a:lnSpc>
            </a:pP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Прояви 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ОА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осіб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основної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групи,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тобто</a:t>
            </a:r>
            <a:r>
              <a:rPr dirty="0" sz="1100" spc="-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локалі-</a:t>
            </a:r>
            <a:endParaRPr sz="1100">
              <a:latin typeface="Times New Roman"/>
              <a:cs typeface="Times New Roman"/>
            </a:endParaRPr>
          </a:p>
          <a:p>
            <a:pPr algn="just" marL="38100" marR="30480">
              <a:lnSpc>
                <a:spcPts val="1300"/>
              </a:lnSpc>
              <a:spcBef>
                <a:spcPts val="50"/>
              </a:spcBef>
            </a:pP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зація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запально-дистрофічного процесу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суглобах, 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була</a:t>
            </a:r>
            <a:r>
              <a:rPr dirty="0" sz="110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такою:</a:t>
            </a:r>
            <a:r>
              <a:rPr dirty="0" sz="11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скаржилися</a:t>
            </a:r>
            <a:r>
              <a:rPr dirty="0" sz="11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на</a:t>
            </a:r>
            <a:r>
              <a:rPr dirty="0" sz="11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зміни</a:t>
            </a:r>
            <a:r>
              <a:rPr dirty="0" sz="11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</a:t>
            </a:r>
            <a:r>
              <a:rPr dirty="0" sz="11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колінних</a:t>
            </a:r>
            <a:r>
              <a:rPr dirty="0" sz="11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сугло- 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бах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53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пацієнти 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(55,2 %);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ураження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кульшових</a:t>
            </a:r>
            <a:r>
              <a:rPr dirty="0" sz="1100" spc="-1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суг- 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лобів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виявлено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29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(30,2 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%).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Залучення в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патологіч-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ний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процес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декількох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груп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суглобів встановлено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-45">
                <a:solidFill>
                  <a:srgbClr val="231F20"/>
                </a:solidFill>
                <a:latin typeface="Times New Roman"/>
                <a:cs typeface="Times New Roman"/>
              </a:rPr>
              <a:t>14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хворих </a:t>
            </a:r>
            <a:r>
              <a:rPr dirty="0" sz="1100" spc="-45">
                <a:solidFill>
                  <a:srgbClr val="231F20"/>
                </a:solidFill>
                <a:latin typeface="Times New Roman"/>
                <a:cs typeface="Times New Roman"/>
              </a:rPr>
              <a:t>(14,6 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%).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У групі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осіб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 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ОА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і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нормаль- 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ною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МТ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цей розподіл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становив 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55,6,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22,2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і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22,2</a:t>
            </a:r>
            <a:r>
              <a:rPr dirty="0" sz="1100" spc="-1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%.</a:t>
            </a:r>
            <a:endParaRPr sz="1100">
              <a:latin typeface="Times New Roman"/>
              <a:cs typeface="Times New Roman"/>
            </a:endParaRPr>
          </a:p>
          <a:p>
            <a:pPr algn="just" marL="217804">
              <a:lnSpc>
                <a:spcPts val="1235"/>
              </a:lnSpc>
            </a:pP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Клінічне 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оцінювання 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функціонального</a:t>
            </a:r>
            <a:r>
              <a:rPr dirty="0" sz="1100" spc="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ста-</a:t>
            </a:r>
            <a:endParaRPr sz="1100">
              <a:latin typeface="Times New Roman"/>
              <a:cs typeface="Times New Roman"/>
            </a:endParaRPr>
          </a:p>
          <a:p>
            <a:pPr algn="just" marL="38100" marR="30480">
              <a:lnSpc>
                <a:spcPts val="1300"/>
              </a:lnSpc>
              <a:spcBef>
                <a:spcPts val="50"/>
              </a:spcBef>
            </a:pP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ну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опорно-рухової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системи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й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аналіз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показників 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альго-функціональної активності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було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про- 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ведено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 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використанням</a:t>
            </a:r>
            <a:r>
              <a:rPr dirty="0" sz="1100" spc="2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тест-опитувальника.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794" y="488745"/>
            <a:ext cx="2159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102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58736" y="488745"/>
            <a:ext cx="4002404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ISSN 0030-5987. </a:t>
            </a:r>
            <a:r>
              <a:rPr dirty="0" sz="1000" spc="-5">
                <a:solidFill>
                  <a:srgbClr val="231F20"/>
                </a:solidFill>
                <a:latin typeface="Times New Roman"/>
                <a:cs typeface="Times New Roman"/>
              </a:rPr>
              <a:t>Ортопедия, </a:t>
            </a:r>
            <a:r>
              <a:rPr dirty="0" sz="1000" spc="-10">
                <a:solidFill>
                  <a:srgbClr val="231F20"/>
                </a:solidFill>
                <a:latin typeface="Times New Roman"/>
                <a:cs typeface="Times New Roman"/>
              </a:rPr>
              <a:t>травматология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и </a:t>
            </a:r>
            <a:r>
              <a:rPr dirty="0" sz="1000" spc="-5">
                <a:solidFill>
                  <a:srgbClr val="231F20"/>
                </a:solidFill>
                <a:latin typeface="Times New Roman"/>
                <a:cs typeface="Times New Roman"/>
              </a:rPr>
              <a:t>протезирование.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2020. №</a:t>
            </a:r>
            <a:r>
              <a:rPr dirty="0" sz="10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9299" y="1024466"/>
            <a:ext cx="3014345" cy="532574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12700" marR="5715">
              <a:lnSpc>
                <a:spcPts val="1300"/>
              </a:lnSpc>
              <a:spcBef>
                <a:spcPts val="160"/>
              </a:spcBef>
            </a:pP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Для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цього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пацієнтів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розподілили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3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групи: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із 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помірним,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середнім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і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високим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рівнями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альго-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функціонального індексу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WOMAC.</a:t>
            </a:r>
            <a:endParaRPr sz="1100">
              <a:latin typeface="Times New Roman"/>
              <a:cs typeface="Times New Roman"/>
            </a:endParaRPr>
          </a:p>
          <a:p>
            <a:pPr algn="just" marL="12700" marR="5080" indent="179705">
              <a:lnSpc>
                <a:spcPts val="1300"/>
              </a:lnSpc>
              <a:spcBef>
                <a:spcPts val="10"/>
              </a:spcBef>
            </a:pP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Тривалість захворювання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більшості</a:t>
            </a:r>
            <a:r>
              <a:rPr dirty="0" sz="1100" spc="-1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пацієнтів  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(52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—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54,2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 %)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до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5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років.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До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другої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групи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увійшов  </a:t>
            </a:r>
            <a:r>
              <a:rPr dirty="0" sz="1100" spc="-45">
                <a:solidFill>
                  <a:srgbClr val="231F20"/>
                </a:solidFill>
                <a:latin typeface="Times New Roman"/>
                <a:cs typeface="Times New Roman"/>
              </a:rPr>
              <a:t>31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хворий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(32,3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%)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 анамнезом від 6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до 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10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років; 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понад 10-річний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анамнез захворювання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визначе-  но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13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пацієнтів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(13,5 %).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Розподіл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хворих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за три-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валістю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анамнезу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групі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порівняння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був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таким:  короткий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визначали в </a:t>
            </a:r>
            <a:r>
              <a:rPr dirty="0" sz="1100" spc="-50">
                <a:solidFill>
                  <a:srgbClr val="231F20"/>
                </a:solidFill>
                <a:latin typeface="Times New Roman"/>
                <a:cs typeface="Times New Roman"/>
              </a:rPr>
              <a:t>11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осіб </a:t>
            </a:r>
            <a:r>
              <a:rPr dirty="0" sz="1100" spc="-50">
                <a:solidFill>
                  <a:srgbClr val="231F20"/>
                </a:solidFill>
                <a:latin typeface="Times New Roman"/>
                <a:cs typeface="Times New Roman"/>
              </a:rPr>
              <a:t>(61,1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%),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до 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10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ро-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ків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— у 7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(38,9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%).</a:t>
            </a:r>
            <a:endParaRPr sz="1100">
              <a:latin typeface="Times New Roman"/>
              <a:cs typeface="Times New Roman"/>
            </a:endParaRPr>
          </a:p>
          <a:p>
            <a:pPr algn="just" marL="12700" marR="5080" indent="179705">
              <a:lnSpc>
                <a:spcPts val="1300"/>
              </a:lnSpc>
              <a:spcBef>
                <a:spcPts val="30"/>
              </a:spcBef>
            </a:pP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Середні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показники альго-функціональної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ак-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тивності за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WOMAC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дозволили охарактеризувати 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основні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клінічні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прояви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(табл. 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1).</a:t>
            </a:r>
            <a:endParaRPr sz="1100">
              <a:latin typeface="Times New Roman"/>
              <a:cs typeface="Times New Roman"/>
            </a:endParaRPr>
          </a:p>
          <a:p>
            <a:pPr algn="just" marL="12700" marR="5080" indent="179705">
              <a:lnSpc>
                <a:spcPts val="1300"/>
              </a:lnSpc>
              <a:spcBef>
                <a:spcPts val="10"/>
              </a:spcBef>
            </a:pP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За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рентгенологічною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стадією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ОА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пацієнтів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розподілили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на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4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групи,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причому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більшість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із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них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основній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групі мали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ІІ та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ІІІ стадії 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(62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особи —  64,6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%),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а в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групі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порівняння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І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та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ІІ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83,3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% 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(табл.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2).</a:t>
            </a:r>
            <a:endParaRPr sz="1100">
              <a:latin typeface="Times New Roman"/>
              <a:cs typeface="Times New Roman"/>
            </a:endParaRPr>
          </a:p>
          <a:p>
            <a:pPr algn="just" marL="12700" marR="5080" indent="179705">
              <a:lnSpc>
                <a:spcPts val="1300"/>
              </a:lnSpc>
              <a:spcBef>
                <a:spcPts val="15"/>
              </a:spcBef>
            </a:pP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Тобто,</a:t>
            </a:r>
            <a:r>
              <a:rPr dirty="0" sz="11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приєднання</a:t>
            </a:r>
            <a:r>
              <a:rPr dirty="0" sz="110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ожиріння</a:t>
            </a:r>
            <a:r>
              <a:rPr dirty="0" sz="11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збільшує</a:t>
            </a:r>
            <a:r>
              <a:rPr dirty="0" sz="110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кількість  пацієнтів із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тяжчими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рентгенологічними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стадіями 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ОА,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а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саме,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до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40,6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%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—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ІІІ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та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VІ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стадіями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основ-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ній групі проти </a:t>
            </a:r>
            <a:r>
              <a:rPr dirty="0" sz="1100" spc="-45">
                <a:solidFill>
                  <a:srgbClr val="231F20"/>
                </a:solidFill>
                <a:latin typeface="Times New Roman"/>
                <a:cs typeface="Times New Roman"/>
              </a:rPr>
              <a:t>16,7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% у групі</a:t>
            </a:r>
            <a:r>
              <a:rPr dirty="0" sz="1100" spc="-1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порівняння.</a:t>
            </a:r>
            <a:endParaRPr sz="1100">
              <a:latin typeface="Times New Roman"/>
              <a:cs typeface="Times New Roman"/>
            </a:endParaRPr>
          </a:p>
          <a:p>
            <a:pPr algn="just" marL="12700" marR="5080" indent="179705">
              <a:lnSpc>
                <a:spcPts val="1300"/>
              </a:lnSpc>
              <a:spcBef>
                <a:spcPts val="15"/>
              </a:spcBef>
            </a:pP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Аналіз частоти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та характеру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порушень струк-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турно-функціонального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стану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кісткової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тканини 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(СФСКТ)</a:t>
            </a:r>
            <a:r>
              <a:rPr dirty="0" sz="11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за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результатами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DEXA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показав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у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57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осіб  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(59,4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%)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основної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групи.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При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цьому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43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пацієнтів 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(44,8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%)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визначено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остеопенію, у 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14 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(14,6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%)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—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остеопороз.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Показники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норми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СФСКТ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за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дани-  ми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DEXA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зареєстровано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39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хворих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(40,6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%)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на 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ОА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й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ожиріння.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У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групі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порівняння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порушення  СФСКТ</a:t>
            </a:r>
            <a:r>
              <a:rPr dirty="0" sz="1100" spc="1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діагностовано</a:t>
            </a:r>
            <a:r>
              <a:rPr dirty="0" sz="1100" spc="1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</a:t>
            </a:r>
            <a:r>
              <a:rPr dirty="0" sz="1100" spc="1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50</a:t>
            </a:r>
            <a:r>
              <a:rPr dirty="0" sz="1100" spc="1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%</a:t>
            </a:r>
            <a:r>
              <a:rPr dirty="0" sz="1100" spc="1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пацієнтів</a:t>
            </a:r>
            <a:r>
              <a:rPr dirty="0" sz="1100" spc="1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(проти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47299" y="1024466"/>
            <a:ext cx="3016885" cy="7349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8255">
              <a:lnSpc>
                <a:spcPct val="100000"/>
              </a:lnSpc>
              <a:spcBef>
                <a:spcPts val="100"/>
              </a:spcBef>
            </a:pP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59,4 %),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при цьому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прояви остеопорозу —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лише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3 </a:t>
            </a:r>
            <a:r>
              <a:rPr dirty="0" sz="1100" spc="-45">
                <a:solidFill>
                  <a:srgbClr val="231F20"/>
                </a:solidFill>
                <a:latin typeface="Times New Roman"/>
                <a:cs typeface="Times New Roman"/>
              </a:rPr>
              <a:t>(16,7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%).</a:t>
            </a:r>
            <a:endParaRPr sz="1100">
              <a:latin typeface="Times New Roman"/>
              <a:cs typeface="Times New Roman"/>
            </a:endParaRPr>
          </a:p>
          <a:p>
            <a:pPr algn="just" marL="12700" marR="6350" indent="179705">
              <a:lnSpc>
                <a:spcPts val="1310"/>
              </a:lnSpc>
              <a:spcBef>
                <a:spcPts val="30"/>
              </a:spcBef>
            </a:pP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У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результаті визначення поліморфізму гена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VDR серед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пацієнтів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ОА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нормальним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ІМТ 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установлено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збільшення у 2,8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разу кількості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осіб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несприятливим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ВВ-генотипом.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Він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основній 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групі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перевищував показники контролю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майже </a:t>
            </a:r>
            <a:r>
              <a:rPr dirty="0" sz="1100" spc="2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4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рази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й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алель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визначено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у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80,2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%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осіб основ- 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ної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групи,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70,6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%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групи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порівняння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проти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59,4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%  у контролі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(табл.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3).</a:t>
            </a:r>
            <a:endParaRPr sz="1100">
              <a:latin typeface="Times New Roman"/>
              <a:cs typeface="Times New Roman"/>
            </a:endParaRPr>
          </a:p>
          <a:p>
            <a:pPr algn="r" marL="12700" marR="5080" indent="179705">
              <a:lnSpc>
                <a:spcPts val="1310"/>
              </a:lnSpc>
              <a:spcBef>
                <a:spcPts val="5"/>
              </a:spcBef>
            </a:pP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В-алель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у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генотипі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гена</a:t>
            </a:r>
            <a:r>
              <a:rPr dirty="0" sz="1100" spc="2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VDR</a:t>
            </a:r>
            <a:r>
              <a:rPr dirty="0" sz="1100" spc="3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корелювала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 рентгенологічною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стадією</a:t>
            </a:r>
            <a:r>
              <a:rPr dirty="0" sz="1100" spc="-114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захворювання:</a:t>
            </a:r>
            <a:r>
              <a:rPr dirty="0" sz="1100" spc="1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най-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більша</a:t>
            </a:r>
            <a:r>
              <a:rPr dirty="0" sz="1100" spc="1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кількість</a:t>
            </a:r>
            <a:r>
              <a:rPr dirty="0" sz="1100" spc="1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пацієнтів</a:t>
            </a:r>
            <a:r>
              <a:rPr dirty="0" sz="1100" spc="1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мала</a:t>
            </a:r>
            <a:r>
              <a:rPr dirty="0" sz="1100" spc="1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ІІ</a:t>
            </a:r>
            <a:r>
              <a:rPr dirty="0" sz="1100" spc="1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(33</a:t>
            </a:r>
            <a:r>
              <a:rPr dirty="0" sz="1100" spc="1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особи</a:t>
            </a:r>
            <a:r>
              <a:rPr dirty="0" sz="1100" spc="1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— 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34,4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%)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та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ІІІ 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(19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19,8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%)</a:t>
            </a:r>
            <a:r>
              <a:rPr dirty="0" sz="1100" spc="-1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рентгенологічні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стадії.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Вивчення розподілу змін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МЩКТ</a:t>
            </a:r>
            <a:r>
              <a:rPr dirty="0" sz="1100" spc="2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</a:t>
            </a:r>
            <a:r>
              <a:rPr dirty="0" sz="1100" spc="1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урахуван-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ням</a:t>
            </a:r>
            <a:r>
              <a:rPr dirty="0" sz="1100" spc="-1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поліморфізму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гена VDR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дало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змогу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отримати</a:t>
            </a: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ts val="1265"/>
              </a:lnSpc>
            </a:pP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результати,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наведені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табл.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 4.</a:t>
            </a:r>
            <a:endParaRPr sz="1100">
              <a:latin typeface="Times New Roman"/>
              <a:cs typeface="Times New Roman"/>
            </a:endParaRPr>
          </a:p>
          <a:p>
            <a:pPr algn="just" marL="12700" marR="5715" indent="179705">
              <a:lnSpc>
                <a:spcPts val="1310"/>
              </a:lnSpc>
              <a:spcBef>
                <a:spcPts val="45"/>
              </a:spcBef>
            </a:pP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Отже,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у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пацієнтів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із bb-генотипом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порушен- 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ня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СФСКТ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(лише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остеопенія),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виявлені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15,8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% 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осіб,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що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поєднанні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клінічною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симптоматикою 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захворювання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дає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підставу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визначити,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що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цей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варіант поліморфізму гена VDR у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хворих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ОА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й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ожиріння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є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найбільш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сприятливим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для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перебігу  захворювання.</a:t>
            </a:r>
            <a:endParaRPr sz="1100">
              <a:latin typeface="Times New Roman"/>
              <a:cs typeface="Times New Roman"/>
            </a:endParaRPr>
          </a:p>
          <a:p>
            <a:pPr algn="just" marL="12700" marR="8255" indent="179705">
              <a:lnSpc>
                <a:spcPts val="1310"/>
              </a:lnSpc>
              <a:spcBef>
                <a:spcPts val="5"/>
              </a:spcBef>
            </a:pP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Водночас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несприятлива В-алель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гена VDR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при- 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звела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до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порушень СФСКТ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у 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52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випадках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(54,2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%),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серед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яких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прояви остеопенії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мали 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14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осіб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із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ге-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нотипом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Bb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та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24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— з генотипом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ВВ;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остеопороз  визначали в 5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9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хворих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відповідно.</a:t>
            </a:r>
            <a:endParaRPr sz="1100">
              <a:latin typeface="Times New Roman"/>
              <a:cs typeface="Times New Roman"/>
            </a:endParaRPr>
          </a:p>
          <a:p>
            <a:pPr algn="just" marL="12700" marR="8255" indent="179705">
              <a:lnSpc>
                <a:spcPts val="1310"/>
              </a:lnSpc>
            </a:pP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Визначення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прогностичного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значення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окремих 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клініко-генетичних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чинників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базувалося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ви- 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вченні</a:t>
            </a:r>
            <a:r>
              <a:rPr dirty="0" sz="11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їхньої</a:t>
            </a:r>
            <a:r>
              <a:rPr dirty="0" sz="11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частоти,</a:t>
            </a:r>
            <a:r>
              <a:rPr dirty="0" sz="11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інформативності</a:t>
            </a:r>
            <a:r>
              <a:rPr dirty="0" sz="11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та</a:t>
            </a:r>
            <a:r>
              <a:rPr dirty="0" sz="11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встанов- 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ленні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прогностичних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коефіцієнтів із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застосуван-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ням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дисперсійного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аналізу </a:t>
            </a:r>
            <a:r>
              <a:rPr dirty="0" sz="1100" spc="-65">
                <a:solidFill>
                  <a:srgbClr val="231F20"/>
                </a:solidFill>
                <a:latin typeface="Times New Roman"/>
                <a:cs typeface="Times New Roman"/>
              </a:rPr>
              <a:t>[17, </a:t>
            </a:r>
            <a:r>
              <a:rPr dirty="0" sz="1100" spc="-45">
                <a:solidFill>
                  <a:srgbClr val="231F20"/>
                </a:solidFill>
                <a:latin typeface="Times New Roman"/>
                <a:cs typeface="Times New Roman"/>
              </a:rPr>
              <a:t>18].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Зокрема,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нами 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з’ясовано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прогностичне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значення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таких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факторів,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як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обтяжений сімейний анамнез за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ОА,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наявність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анамнезі переломів,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розподіл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пацієнтів за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їхнім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індивідуальним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генотипом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за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геном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VDR,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вік ма-  ніфестації, рентгенологічна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стадія 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ОА</a:t>
            </a:r>
            <a:r>
              <a:rPr dirty="0" sz="11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тощо.</a:t>
            </a:r>
            <a:endParaRPr sz="1100">
              <a:latin typeface="Times New Roman"/>
              <a:cs typeface="Times New Roman"/>
            </a:endParaRPr>
          </a:p>
          <a:p>
            <a:pPr algn="just" marL="12700" marR="8255" indent="179705">
              <a:lnSpc>
                <a:spcPts val="1310"/>
              </a:lnSpc>
              <a:spcBef>
                <a:spcPts val="5"/>
              </a:spcBef>
            </a:pP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За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кожним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із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8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аналізованих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можливих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чинни- 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ків ризику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послідовності зменшуваної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інфор- 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мативності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визначено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6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найвагоміших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(р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&lt;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0,05), 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які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й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використано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табличному </a:t>
            </a:r>
            <a:r>
              <a:rPr dirty="0" sz="1100" spc="50">
                <a:solidFill>
                  <a:srgbClr val="231F20"/>
                </a:solidFill>
                <a:latin typeface="Times New Roman"/>
                <a:cs typeface="Times New Roman"/>
              </a:rPr>
              <a:t>алгоритмі 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(табл.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5).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91999" y="6974327"/>
          <a:ext cx="3001645" cy="1037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6915"/>
                <a:gridCol w="547370"/>
                <a:gridCol w="575944"/>
                <a:gridCol w="575944"/>
                <a:gridCol w="575944"/>
              </a:tblGrid>
              <a:tr h="252139">
                <a:tc rowSpan="2">
                  <a:txBody>
                    <a:bodyPr/>
                    <a:lstStyle/>
                    <a:p>
                      <a:pPr marL="214629" marR="201930" indent="22860">
                        <a:lnSpc>
                          <a:spcPts val="700"/>
                        </a:lnSpc>
                        <a:spcBef>
                          <a:spcPts val="325"/>
                        </a:spcBef>
                      </a:pPr>
                      <a:r>
                        <a:rPr dirty="0" sz="7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Група  </a:t>
                      </a:r>
                      <a:r>
                        <a:rPr dirty="0" sz="700" spc="4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во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dirty="0" sz="700" spc="4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их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marL="4445">
                        <a:lnSpc>
                          <a:spcPts val="770"/>
                        </a:lnSpc>
                        <a:spcBef>
                          <a:spcPts val="185"/>
                        </a:spcBef>
                      </a:pPr>
                      <a:r>
                        <a:rPr dirty="0" sz="7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Показник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70"/>
                        </a:lnSpc>
                      </a:pPr>
                      <a:r>
                        <a:rPr dirty="0" sz="7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альго-функціональної активності,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32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2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біль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скутість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ФПС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07850">
                <a:tc>
                  <a:txBody>
                    <a:bodyPr/>
                    <a:lstStyle/>
                    <a:p>
                      <a:pPr marL="50800" marR="224154">
                        <a:lnSpc>
                          <a:spcPts val="1000"/>
                        </a:lnSpc>
                        <a:spcBef>
                          <a:spcPts val="225"/>
                        </a:spcBef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сно</a:t>
                      </a:r>
                      <a:r>
                        <a:rPr dirty="0" sz="9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9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а 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(n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z="900" spc="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96)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44,3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-1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1,8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93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54,5 ±</a:t>
                      </a:r>
                      <a:r>
                        <a:rPr dirty="0" sz="900" spc="-4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2,4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93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49,5 ±</a:t>
                      </a: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1,9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93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48,8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-4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1,8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93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07851">
                <a:tc>
                  <a:txBody>
                    <a:bodyPr/>
                    <a:lstStyle/>
                    <a:p>
                      <a:pPr marL="50800" marR="48895">
                        <a:lnSpc>
                          <a:spcPts val="1000"/>
                        </a:lnSpc>
                        <a:spcBef>
                          <a:spcPts val="225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dirty="0" sz="9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dirty="0" sz="900" spc="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dirty="0" sz="9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900" spc="5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dirty="0" sz="900" spc="4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ян</a:t>
                      </a:r>
                      <a:r>
                        <a:rPr dirty="0" sz="900" spc="5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я 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(n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z="900" spc="5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18)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35,3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-9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1,8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93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46,5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-5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1,9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93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40,6 ±</a:t>
                      </a:r>
                      <a:r>
                        <a:rPr dirty="0" sz="900" spc="-5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2,2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93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39,9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 </a:t>
                      </a: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2,4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93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858730" y="6478758"/>
            <a:ext cx="2934335" cy="4165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32050">
              <a:lnSpc>
                <a:spcPts val="1040"/>
              </a:lnSpc>
              <a:spcBef>
                <a:spcPts val="100"/>
              </a:spcBef>
            </a:pPr>
            <a:r>
              <a:rPr dirty="0" sz="900" spc="5" i="1">
                <a:solidFill>
                  <a:srgbClr val="231F20"/>
                </a:solidFill>
                <a:latin typeface="Times New Roman"/>
                <a:cs typeface="Times New Roman"/>
              </a:rPr>
              <a:t>Таблиця</a:t>
            </a:r>
            <a:r>
              <a:rPr dirty="0" sz="900" spc="-6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1087755" marR="84455" indent="-1075690">
              <a:lnSpc>
                <a:spcPts val="1000"/>
              </a:lnSpc>
              <a:spcBef>
                <a:spcPts val="60"/>
              </a:spcBef>
            </a:pPr>
            <a:r>
              <a:rPr dirty="0" sz="900" b="1">
                <a:solidFill>
                  <a:srgbClr val="231F20"/>
                </a:solidFill>
                <a:latin typeface="Times New Roman"/>
                <a:cs typeface="Times New Roman"/>
              </a:rPr>
              <a:t>Узагальнені </a:t>
            </a:r>
            <a:r>
              <a:rPr dirty="0" sz="900" spc="5" b="1">
                <a:solidFill>
                  <a:srgbClr val="231F20"/>
                </a:solidFill>
                <a:latin typeface="Times New Roman"/>
                <a:cs typeface="Times New Roman"/>
              </a:rPr>
              <a:t>показники </a:t>
            </a:r>
            <a:r>
              <a:rPr dirty="0" sz="900" spc="10" b="1">
                <a:solidFill>
                  <a:srgbClr val="231F20"/>
                </a:solidFill>
                <a:latin typeface="Times New Roman"/>
                <a:cs typeface="Times New Roman"/>
              </a:rPr>
              <a:t>тяжкості </a:t>
            </a:r>
            <a:r>
              <a:rPr dirty="0" sz="900" spc="-20" b="1">
                <a:solidFill>
                  <a:srgbClr val="231F20"/>
                </a:solidFill>
                <a:latin typeface="Times New Roman"/>
                <a:cs typeface="Times New Roman"/>
              </a:rPr>
              <a:t>ОА </a:t>
            </a:r>
            <a:r>
              <a:rPr dirty="0" sz="900" spc="5" b="1">
                <a:solidFill>
                  <a:srgbClr val="231F20"/>
                </a:solidFill>
                <a:latin typeface="Times New Roman"/>
                <a:cs typeface="Times New Roman"/>
              </a:rPr>
              <a:t>та </a:t>
            </a:r>
            <a:r>
              <a:rPr dirty="0" sz="900" b="1">
                <a:solidFill>
                  <a:srgbClr val="231F20"/>
                </a:solidFill>
                <a:latin typeface="Times New Roman"/>
                <a:cs typeface="Times New Roman"/>
              </a:rPr>
              <a:t>його </a:t>
            </a:r>
            <a:r>
              <a:rPr dirty="0" sz="900" spc="5" b="1">
                <a:solidFill>
                  <a:srgbClr val="231F20"/>
                </a:solidFill>
                <a:latin typeface="Times New Roman"/>
                <a:cs typeface="Times New Roman"/>
              </a:rPr>
              <a:t>складові  </a:t>
            </a:r>
            <a:r>
              <a:rPr dirty="0" sz="900" spc="-10" b="1">
                <a:solidFill>
                  <a:srgbClr val="231F20"/>
                </a:solidFill>
                <a:latin typeface="Times New Roman"/>
                <a:cs typeface="Times New Roman"/>
              </a:rPr>
              <a:t>(за</a:t>
            </a:r>
            <a:r>
              <a:rPr dirty="0" sz="900" spc="-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Times New Roman"/>
                <a:cs typeface="Times New Roman"/>
              </a:rPr>
              <a:t>WOMAC)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9299" y="8078688"/>
            <a:ext cx="3015615" cy="28956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 marR="5080">
              <a:lnSpc>
                <a:spcPts val="1000"/>
              </a:lnSpc>
              <a:spcBef>
                <a:spcPts val="200"/>
              </a:spcBef>
            </a:pPr>
            <a:r>
              <a:rPr dirty="0" sz="900" spc="15" i="1">
                <a:solidFill>
                  <a:srgbClr val="231F20"/>
                </a:solidFill>
                <a:latin typeface="Times New Roman"/>
                <a:cs typeface="Times New Roman"/>
              </a:rPr>
              <a:t>Примітки: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ФПС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dirty="0" sz="900" spc="20">
                <a:solidFill>
                  <a:srgbClr val="231F20"/>
                </a:solidFill>
                <a:latin typeface="Times New Roman"/>
                <a:cs typeface="Times New Roman"/>
              </a:rPr>
              <a:t>функціональне порушення суглобів, 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W —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узагальнений показник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WOMAC.</a:t>
            </a:r>
            <a:endParaRPr sz="90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788747" y="8862216"/>
          <a:ext cx="6162675" cy="857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6665"/>
                <a:gridCol w="612140"/>
                <a:gridCol w="612140"/>
                <a:gridCol w="612139"/>
                <a:gridCol w="612139"/>
                <a:gridCol w="612139"/>
                <a:gridCol w="612139"/>
                <a:gridCol w="612139"/>
                <a:gridCol w="612139"/>
              </a:tblGrid>
              <a:tr h="163239">
                <a:tc rowSpan="3">
                  <a:txBody>
                    <a:bodyPr/>
                    <a:lstStyle/>
                    <a:p>
                      <a:pPr marL="35115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Група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хворих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Рентгенологічна 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стадія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ОА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32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І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ІІ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ІІІ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4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IV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32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абс.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абс.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абс.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971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аб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с.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80850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Основна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(n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z="900" spc="8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96)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-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18,8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40,6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24,0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76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-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574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16,6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80850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Порівняння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(n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z="900" spc="6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18)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33,3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50,0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686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16,7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241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6446259" y="8498965"/>
            <a:ext cx="5143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i="1">
                <a:solidFill>
                  <a:srgbClr val="231F20"/>
                </a:solidFill>
                <a:latin typeface="Times New Roman"/>
                <a:cs typeface="Times New Roman"/>
              </a:rPr>
              <a:t>Таблиця</a:t>
            </a:r>
            <a:r>
              <a:rPr dirty="0" sz="900" spc="-6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49547" y="8625965"/>
            <a:ext cx="3834129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231F20"/>
                </a:solidFill>
                <a:latin typeface="Times New Roman"/>
                <a:cs typeface="Times New Roman"/>
              </a:rPr>
              <a:t>Розподіл </a:t>
            </a:r>
            <a:r>
              <a:rPr dirty="0" sz="900" spc="10" b="1">
                <a:solidFill>
                  <a:srgbClr val="231F20"/>
                </a:solidFill>
                <a:latin typeface="Times New Roman"/>
                <a:cs typeface="Times New Roman"/>
              </a:rPr>
              <a:t>пацієнтів </a:t>
            </a:r>
            <a:r>
              <a:rPr dirty="0" sz="900" b="1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900" spc="-20" b="1">
                <a:solidFill>
                  <a:srgbClr val="231F20"/>
                </a:solidFill>
                <a:latin typeface="Times New Roman"/>
                <a:cs typeface="Times New Roman"/>
              </a:rPr>
              <a:t>ОА </a:t>
            </a:r>
            <a:r>
              <a:rPr dirty="0" sz="900" spc="5" b="1">
                <a:solidFill>
                  <a:srgbClr val="231F20"/>
                </a:solidFill>
                <a:latin typeface="Times New Roman"/>
                <a:cs typeface="Times New Roman"/>
              </a:rPr>
              <a:t>за рентгенологічними </a:t>
            </a:r>
            <a:r>
              <a:rPr dirty="0" sz="900" spc="10" b="1">
                <a:solidFill>
                  <a:srgbClr val="231F20"/>
                </a:solidFill>
                <a:latin typeface="Times New Roman"/>
                <a:cs typeface="Times New Roman"/>
              </a:rPr>
              <a:t>стадіями</a:t>
            </a:r>
            <a:r>
              <a:rPr dirty="0" sz="900" spc="-2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5" b="1">
                <a:solidFill>
                  <a:srgbClr val="231F20"/>
                </a:solidFill>
                <a:latin typeface="Times New Roman"/>
                <a:cs typeface="Times New Roman"/>
              </a:rPr>
              <a:t>захворювання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68051" y="488745"/>
            <a:ext cx="2159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103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9300" y="488745"/>
            <a:ext cx="4002404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ISSN 0030-5987. </a:t>
            </a:r>
            <a:r>
              <a:rPr dirty="0" sz="1000" spc="-5">
                <a:solidFill>
                  <a:srgbClr val="231F20"/>
                </a:solidFill>
                <a:latin typeface="Times New Roman"/>
                <a:cs typeface="Times New Roman"/>
              </a:rPr>
              <a:t>Ортопедия, </a:t>
            </a:r>
            <a:r>
              <a:rPr dirty="0" sz="1000" spc="-10">
                <a:solidFill>
                  <a:srgbClr val="231F20"/>
                </a:solidFill>
                <a:latin typeface="Times New Roman"/>
                <a:cs typeface="Times New Roman"/>
              </a:rPr>
              <a:t>травматология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и </a:t>
            </a:r>
            <a:r>
              <a:rPr dirty="0" sz="1000" spc="-5">
                <a:solidFill>
                  <a:srgbClr val="231F20"/>
                </a:solidFill>
                <a:latin typeface="Times New Roman"/>
                <a:cs typeface="Times New Roman"/>
              </a:rPr>
              <a:t>протезирование.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2020. №</a:t>
            </a:r>
            <a:r>
              <a:rPr dirty="0" sz="10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10373" y="1528752"/>
          <a:ext cx="2997835" cy="1140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3940"/>
                <a:gridCol w="323850"/>
                <a:gridCol w="323849"/>
                <a:gridCol w="323850"/>
                <a:gridCol w="323850"/>
                <a:gridCol w="323850"/>
                <a:gridCol w="323850"/>
              </a:tblGrid>
              <a:tr h="179999">
                <a:tc rowSpan="3">
                  <a:txBody>
                    <a:bodyPr/>
                    <a:lstStyle/>
                    <a:p>
                      <a:pPr marL="223520" marR="213995" indent="114300">
                        <a:lnSpc>
                          <a:spcPts val="700"/>
                        </a:lnSpc>
                        <a:spcBef>
                          <a:spcPts val="325"/>
                        </a:spcBef>
                      </a:pPr>
                      <a:r>
                        <a:rPr dirty="0" sz="7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Варіанти  генотипу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VDR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64706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Група 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пацієнтів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999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2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основна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порівняння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контрольна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00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2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абс.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абс.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абс.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7999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bb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651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19,8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4604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29,4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71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40,6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Bb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25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34,4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98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38,2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0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47,9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7999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BB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27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45,8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-5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952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32,4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-5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841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11,5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098260" y="1032366"/>
            <a:ext cx="5143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i="1">
                <a:solidFill>
                  <a:srgbClr val="231F20"/>
                </a:solidFill>
                <a:latin typeface="Times New Roman"/>
                <a:cs typeface="Times New Roman"/>
              </a:rPr>
              <a:t>Таблиця</a:t>
            </a:r>
            <a:r>
              <a:rPr dirty="0" sz="900" spc="-6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08135" y="1159366"/>
            <a:ext cx="1795780" cy="28956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355600" marR="5080" indent="-343535">
              <a:lnSpc>
                <a:spcPts val="1000"/>
              </a:lnSpc>
              <a:spcBef>
                <a:spcPts val="200"/>
              </a:spcBef>
            </a:pPr>
            <a:r>
              <a:rPr dirty="0" sz="900" spc="5" b="1">
                <a:solidFill>
                  <a:srgbClr val="231F20"/>
                </a:solidFill>
                <a:latin typeface="Times New Roman"/>
                <a:cs typeface="Times New Roman"/>
              </a:rPr>
              <a:t>Варіанти поліморфізму </a:t>
            </a:r>
            <a:r>
              <a:rPr dirty="0" sz="900" b="1">
                <a:solidFill>
                  <a:srgbClr val="231F20"/>
                </a:solidFill>
                <a:latin typeface="Times New Roman"/>
                <a:cs typeface="Times New Roman"/>
              </a:rPr>
              <a:t>гена </a:t>
            </a:r>
            <a:r>
              <a:rPr dirty="0" sz="900" spc="5" b="1">
                <a:solidFill>
                  <a:srgbClr val="231F20"/>
                </a:solidFill>
                <a:latin typeface="Times New Roman"/>
                <a:cs typeface="Times New Roman"/>
              </a:rPr>
              <a:t>VDR  </a:t>
            </a:r>
            <a:r>
              <a:rPr dirty="0" sz="900" b="1">
                <a:solidFill>
                  <a:srgbClr val="231F20"/>
                </a:solidFill>
                <a:latin typeface="Times New Roman"/>
                <a:cs typeface="Times New Roman"/>
              </a:rPr>
              <a:t>у </a:t>
            </a:r>
            <a:r>
              <a:rPr dirty="0" sz="900" spc="5" b="1">
                <a:solidFill>
                  <a:srgbClr val="231F20"/>
                </a:solidFill>
                <a:latin typeface="Times New Roman"/>
                <a:cs typeface="Times New Roman"/>
              </a:rPr>
              <a:t>групах</a:t>
            </a:r>
            <a:r>
              <a:rPr dirty="0" sz="900" spc="-1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5" b="1">
                <a:solidFill>
                  <a:srgbClr val="231F20"/>
                </a:solidFill>
                <a:latin typeface="Times New Roman"/>
                <a:cs typeface="Times New Roman"/>
              </a:rPr>
              <a:t>обстежених</a:t>
            </a:r>
            <a:endParaRPr sz="9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778200" y="1528753"/>
          <a:ext cx="2998470" cy="112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3444"/>
                <a:gridCol w="349250"/>
                <a:gridCol w="349250"/>
                <a:gridCol w="349250"/>
                <a:gridCol w="349250"/>
                <a:gridCol w="349250"/>
                <a:gridCol w="349250"/>
              </a:tblGrid>
              <a:tr h="252139">
                <a:tc rowSpan="3">
                  <a:txBody>
                    <a:bodyPr/>
                    <a:lstStyle/>
                    <a:p>
                      <a:pPr marL="62230" marR="55880" indent="203200">
                        <a:lnSpc>
                          <a:spcPts val="7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Ген 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VDR 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(варіанти</a:t>
                      </a:r>
                      <a:r>
                        <a:rPr dirty="0" sz="700" spc="-8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генотипів)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318770" marR="311150" indent="22860">
                        <a:lnSpc>
                          <a:spcPts val="700"/>
                        </a:lnSpc>
                        <a:spcBef>
                          <a:spcPts val="325"/>
                        </a:spcBef>
                      </a:pPr>
                      <a:r>
                        <a:rPr dirty="0" sz="7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Структурно-функціональний стан  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кісткової 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тканини 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даними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DEXA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32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2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остеопенія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остеопороз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без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порушень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32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2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абс.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абс.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абс.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80850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Bb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(n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z="900" spc="8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19)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15,8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—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-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84,2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80851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Bb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(n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z="900" spc="8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33)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-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42,4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15,5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-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42,4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80850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BB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(n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z="900" spc="9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44)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54,5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27,3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-5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33,3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3775279" y="1032365"/>
            <a:ext cx="3003550" cy="4165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488565">
              <a:lnSpc>
                <a:spcPts val="1040"/>
              </a:lnSpc>
              <a:spcBef>
                <a:spcPts val="100"/>
              </a:spcBef>
            </a:pPr>
            <a:r>
              <a:rPr dirty="0" sz="900" spc="5" i="1">
                <a:solidFill>
                  <a:srgbClr val="231F20"/>
                </a:solidFill>
                <a:latin typeface="Times New Roman"/>
                <a:cs typeface="Times New Roman"/>
              </a:rPr>
              <a:t>Таблиця</a:t>
            </a:r>
            <a:r>
              <a:rPr dirty="0" sz="900" spc="-6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  <a:p>
            <a:pPr algn="ctr">
              <a:lnSpc>
                <a:spcPts val="1000"/>
              </a:lnSpc>
            </a:pPr>
            <a:r>
              <a:rPr dirty="0" sz="900" spc="5" b="1">
                <a:solidFill>
                  <a:srgbClr val="231F20"/>
                </a:solidFill>
                <a:latin typeface="Times New Roman"/>
                <a:cs typeface="Times New Roman"/>
              </a:rPr>
              <a:t>Зміни поліморфізму </a:t>
            </a:r>
            <a:r>
              <a:rPr dirty="0" sz="900" b="1">
                <a:solidFill>
                  <a:srgbClr val="231F20"/>
                </a:solidFill>
                <a:latin typeface="Times New Roman"/>
                <a:cs typeface="Times New Roman"/>
              </a:rPr>
              <a:t>гена рецептора </a:t>
            </a:r>
            <a:r>
              <a:rPr dirty="0" sz="900" spc="5" b="1">
                <a:solidFill>
                  <a:srgbClr val="231F20"/>
                </a:solidFill>
                <a:latin typeface="Times New Roman"/>
                <a:cs typeface="Times New Roman"/>
              </a:rPr>
              <a:t>вітаміну</a:t>
            </a:r>
            <a:r>
              <a:rPr dirty="0" sz="900" spc="-1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b="1">
                <a:solidFill>
                  <a:srgbClr val="231F20"/>
                </a:solidFill>
                <a:latin typeface="Times New Roman"/>
                <a:cs typeface="Times New Roman"/>
              </a:rPr>
              <a:t>D</a:t>
            </a:r>
            <a:endParaRPr sz="900">
              <a:latin typeface="Times New Roman"/>
              <a:cs typeface="Times New Roman"/>
            </a:endParaRPr>
          </a:p>
          <a:p>
            <a:pPr algn="ctr">
              <a:lnSpc>
                <a:spcPts val="1040"/>
              </a:lnSpc>
            </a:pPr>
            <a:r>
              <a:rPr dirty="0" sz="900" spc="10" b="1">
                <a:solidFill>
                  <a:srgbClr val="231F20"/>
                </a:solidFill>
                <a:latin typeface="Times New Roman"/>
                <a:cs typeface="Times New Roman"/>
              </a:rPr>
              <a:t>для </a:t>
            </a:r>
            <a:r>
              <a:rPr dirty="0" sz="900" spc="5" b="1">
                <a:solidFill>
                  <a:srgbClr val="231F20"/>
                </a:solidFill>
                <a:latin typeface="Times New Roman"/>
                <a:cs typeface="Times New Roman"/>
              </a:rPr>
              <a:t>різних варіантів СФСКТ </a:t>
            </a:r>
            <a:r>
              <a:rPr dirty="0" sz="900" b="1">
                <a:solidFill>
                  <a:srgbClr val="231F20"/>
                </a:solidFill>
                <a:latin typeface="Times New Roman"/>
                <a:cs typeface="Times New Roman"/>
              </a:rPr>
              <a:t>у </a:t>
            </a:r>
            <a:r>
              <a:rPr dirty="0" sz="900" spc="10" b="1">
                <a:solidFill>
                  <a:srgbClr val="231F20"/>
                </a:solidFill>
                <a:latin typeface="Times New Roman"/>
                <a:cs typeface="Times New Roman"/>
              </a:rPr>
              <a:t>пацієнтів </a:t>
            </a:r>
            <a:r>
              <a:rPr dirty="0" sz="900" spc="-5" b="1">
                <a:solidFill>
                  <a:srgbClr val="231F20"/>
                </a:solidFill>
                <a:latin typeface="Times New Roman"/>
                <a:cs typeface="Times New Roman"/>
              </a:rPr>
              <a:t>основної</a:t>
            </a:r>
            <a:r>
              <a:rPr dirty="0" sz="900" spc="-3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5" b="1">
                <a:solidFill>
                  <a:srgbClr val="231F20"/>
                </a:solidFill>
                <a:latin typeface="Times New Roman"/>
                <a:cs typeface="Times New Roman"/>
              </a:rPr>
              <a:t>групи</a:t>
            </a:r>
            <a:endParaRPr sz="90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612000" y="3322802"/>
          <a:ext cx="6164580" cy="5927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5745"/>
                <a:gridCol w="648334"/>
                <a:gridCol w="575310"/>
                <a:gridCol w="575310"/>
                <a:gridCol w="575310"/>
                <a:gridCol w="575310"/>
                <a:gridCol w="575310"/>
                <a:gridCol w="575310"/>
                <a:gridCol w="532764"/>
              </a:tblGrid>
              <a:tr h="163240">
                <a:tc gridSpan="2" rowSpan="3">
                  <a:txBody>
                    <a:bodyPr/>
                    <a:lstStyle/>
                    <a:p>
                      <a:pPr marL="50419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Клініко-генетичний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чинник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58166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Пацієнти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ОА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dirty="0" sz="700" spc="7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ожирінням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 algn="ctr" marL="3810">
                        <a:lnSpc>
                          <a:spcPts val="770"/>
                        </a:lnSpc>
                        <a:spcBef>
                          <a:spcPts val="185"/>
                        </a:spcBef>
                      </a:pPr>
                      <a:r>
                        <a:rPr dirty="0" sz="700" spc="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ПК,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ts val="770"/>
                        </a:lnSpc>
                      </a:pPr>
                      <a:r>
                        <a:rPr dirty="0" sz="7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пат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marL="3175">
                        <a:lnSpc>
                          <a:spcPts val="770"/>
                        </a:lnSpc>
                        <a:spcBef>
                          <a:spcPts val="185"/>
                        </a:spcBef>
                      </a:pPr>
                      <a:r>
                        <a:rPr dirty="0" sz="7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І,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70"/>
                        </a:lnSpc>
                      </a:pPr>
                      <a:r>
                        <a:rPr dirty="0" sz="7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біт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52139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429259" marR="120014" indent="-301625">
                        <a:lnSpc>
                          <a:spcPts val="700"/>
                        </a:lnSpc>
                        <a:spcBef>
                          <a:spcPts val="325"/>
                        </a:spcBef>
                      </a:pPr>
                      <a:r>
                        <a:rPr dirty="0" sz="7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без 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порушень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СФСКТ 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(n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z="700" spc="4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39)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426720" marR="94615" indent="-325120">
                        <a:lnSpc>
                          <a:spcPts val="700"/>
                        </a:lnSpc>
                        <a:spcBef>
                          <a:spcPts val="325"/>
                        </a:spcBef>
                      </a:pPr>
                      <a:r>
                        <a:rPr dirty="0" sz="7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із 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порушенням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СФСКТ 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(n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z="700" spc="4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57)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3239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101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абс.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 ± 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m,</a:t>
                      </a:r>
                      <a:r>
                        <a:rPr dirty="0" sz="700" spc="4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абс.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 ± 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m,</a:t>
                      </a:r>
                      <a:r>
                        <a:rPr dirty="0" sz="700" spc="4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079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Переломи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900" spc="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анамнезі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так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9079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10,3 ±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4,9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75,4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5,7</a:t>
                      </a:r>
                      <a:r>
                        <a:rPr dirty="0" baseline="33333" sz="750" spc="-37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endParaRPr baseline="33333"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+8,7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2,824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0,0001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079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ні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89,7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4,9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24,6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 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5,7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–5,6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1,834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08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η = </a:t>
                      </a: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40,0</a:t>
                      </a:r>
                      <a:r>
                        <a:rPr dirty="0" sz="900" spc="5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100,0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100,0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—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4,658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079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Сімейний анамнез</a:t>
                      </a:r>
                      <a:r>
                        <a:rPr dirty="0" sz="900" spc="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ОА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так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9079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12,8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-4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5,4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75,4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5,7</a:t>
                      </a:r>
                      <a:r>
                        <a:rPr dirty="0" baseline="33333" sz="750" spc="-37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endParaRPr baseline="33333"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+7,0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2,410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0,0001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079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ні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2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87,2 ±</a:t>
                      </a: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5,4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24,6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 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5,7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–5,5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0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1,723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079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η =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37,0</a:t>
                      </a:r>
                      <a:r>
                        <a:rPr dirty="0" sz="900" spc="5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100,0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100,0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—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0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4,132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0799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165" marR="497205">
                        <a:lnSpc>
                          <a:spcPts val="1000"/>
                        </a:lnSpc>
                        <a:spcBef>
                          <a:spcPts val="865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Генотип </a:t>
                      </a:r>
                      <a:r>
                        <a:rPr dirty="0" sz="9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гена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VDR  (Bsmlc.IVS7</a:t>
                      </a: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G&gt;A)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bb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241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35,9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-5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3,7</a:t>
                      </a:r>
                      <a:r>
                        <a:rPr dirty="0" baseline="33333" sz="75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endParaRPr baseline="33333"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8,8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3,7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–6,1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0,830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3525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0,001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08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Bb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241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35,9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3,7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33,3 ±</a:t>
                      </a:r>
                      <a:r>
                        <a:rPr dirty="0" sz="900" spc="-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6,2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–0,3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0,004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079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BB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5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28,2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-4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7,2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57,9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-5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6,5</a:t>
                      </a:r>
                      <a:r>
                        <a:rPr dirty="0" baseline="33333" sz="750" spc="-7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endParaRPr baseline="33333"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+3,1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0,464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079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η = </a:t>
                      </a: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12,0</a:t>
                      </a:r>
                      <a:r>
                        <a:rPr dirty="0" sz="900" spc="4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100,0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100,0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—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1,298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0799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Вік </a:t>
                      </a:r>
                      <a:r>
                        <a:rPr dirty="0" sz="9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маніфестації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ОА,</a:t>
                      </a:r>
                      <a:r>
                        <a:rPr dirty="0" sz="900" spc="4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роки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до </a:t>
                      </a: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dirty="0" sz="900" spc="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р.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9079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12,8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-4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5,4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40,4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6,5</a:t>
                      </a:r>
                      <a:r>
                        <a:rPr dirty="0" baseline="33333" sz="75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endParaRPr baseline="33333"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+5,0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0,685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3843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0,013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079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30–35</a:t>
                      </a:r>
                      <a:r>
                        <a:rPr dirty="0" sz="9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р.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241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35,9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7,7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22,8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-6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5,6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–2,0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0,129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08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понад 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35</a:t>
                      </a:r>
                      <a:r>
                        <a:rPr dirty="0" sz="900" spc="-5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р.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2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51,3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8,0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36,8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-4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6,4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–1,4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0,104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079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η =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7,0</a:t>
                      </a:r>
                      <a:r>
                        <a:rPr dirty="0" sz="900" spc="6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100,0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100,0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—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0,918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079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Рентгенологічна </a:t>
                      </a:r>
                      <a:r>
                        <a:rPr dirty="0" sz="900" spc="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стадія 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ОА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I–II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74,4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-9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7,0</a:t>
                      </a:r>
                      <a:r>
                        <a:rPr dirty="0" baseline="33333" sz="75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endParaRPr baseline="33333"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49,1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6,6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–1,8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0,227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3843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0,013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08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ІІI–IV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25,6 ±</a:t>
                      </a:r>
                      <a:r>
                        <a:rPr dirty="0" sz="9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7,0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50,9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6,6</a:t>
                      </a:r>
                      <a:r>
                        <a:rPr dirty="0" baseline="33333" sz="750" spc="-7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endParaRPr baseline="33333"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+3,0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0,375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079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η = 5,0</a:t>
                      </a:r>
                      <a:r>
                        <a:rPr dirty="0" sz="900" spc="6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100,0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100,0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—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0,603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0799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dirty="0" sz="900" spc="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ІМТ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25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÷</a:t>
                      </a:r>
                      <a:r>
                        <a:rPr dirty="0" sz="900" spc="4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33,3 ±</a:t>
                      </a: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7,5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36,8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-4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6,4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–0,5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0,008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3589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0,241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079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30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÷</a:t>
                      </a:r>
                      <a:r>
                        <a:rPr dirty="0" sz="900" spc="4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241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41,0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4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7,9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50,9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-4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6,6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–1,0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0,046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079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&gt;35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25,6 ±</a:t>
                      </a:r>
                      <a:r>
                        <a:rPr dirty="0" sz="9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7,0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12,3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4,3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+3,2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0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0,214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08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η = </a:t>
                      </a: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1,0</a:t>
                      </a:r>
                      <a:r>
                        <a:rPr dirty="0" sz="900" spc="6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100,0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100,0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—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0,426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0799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Обсяги </a:t>
                      </a:r>
                      <a:r>
                        <a:rPr dirty="0" sz="900" spc="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ураження</a:t>
                      </a: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суглобів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однобічне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241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46,2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-5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8,0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43,9 ±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6,6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–0,2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0,003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34620">
                        <a:lnSpc>
                          <a:spcPct val="100000"/>
                        </a:lnSpc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0,362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079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двобічне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241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35,9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7,7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43,9 ±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6,6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+0,8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0,035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079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полі- 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ОА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9079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17,9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4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6,1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12,3 ±</a:t>
                      </a:r>
                      <a:r>
                        <a:rPr dirty="0" sz="900" spc="-5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4,3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–1,7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0,047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079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η = </a:t>
                      </a: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1,0</a:t>
                      </a:r>
                      <a:r>
                        <a:rPr dirty="0" sz="900" spc="6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100,0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100,0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—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0,085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080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Стадія </a:t>
                      </a:r>
                      <a:r>
                        <a:rPr dirty="0" sz="9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порушення</a:t>
                      </a:r>
                      <a:r>
                        <a:rPr dirty="0" sz="9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ФНС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I–II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2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59,0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7,9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52,6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-4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6,6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–0,5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0,016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3652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0,461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079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ІІI–IV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241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41,0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4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7,9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47,4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9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6,6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+0,6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0,020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079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η = </a:t>
                      </a: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1,0</a:t>
                      </a:r>
                      <a:r>
                        <a:rPr dirty="0" sz="900" spc="6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100,0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100,0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—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0,036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629495" y="2832566"/>
            <a:ext cx="6156325" cy="4165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654040">
              <a:lnSpc>
                <a:spcPts val="1040"/>
              </a:lnSpc>
              <a:spcBef>
                <a:spcPts val="100"/>
              </a:spcBef>
            </a:pPr>
            <a:r>
              <a:rPr dirty="0" sz="900" spc="5" i="1">
                <a:solidFill>
                  <a:srgbClr val="231F20"/>
                </a:solidFill>
                <a:latin typeface="Times New Roman"/>
                <a:cs typeface="Times New Roman"/>
              </a:rPr>
              <a:t>Таблиця</a:t>
            </a:r>
            <a:r>
              <a:rPr dirty="0" sz="900" spc="-6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  <a:p>
            <a:pPr marL="12700" marR="34925" indent="321945">
              <a:lnSpc>
                <a:spcPts val="1000"/>
              </a:lnSpc>
              <a:spcBef>
                <a:spcPts val="60"/>
              </a:spcBef>
            </a:pPr>
            <a:r>
              <a:rPr dirty="0" sz="900" spc="5" b="1">
                <a:solidFill>
                  <a:srgbClr val="231F20"/>
                </a:solidFill>
                <a:latin typeface="Times New Roman"/>
                <a:cs typeface="Times New Roman"/>
              </a:rPr>
              <a:t>Частота </a:t>
            </a:r>
            <a:r>
              <a:rPr dirty="0" sz="900" b="1">
                <a:solidFill>
                  <a:srgbClr val="231F20"/>
                </a:solidFill>
                <a:latin typeface="Times New Roman"/>
                <a:cs typeface="Times New Roman"/>
              </a:rPr>
              <a:t>і </a:t>
            </a:r>
            <a:r>
              <a:rPr dirty="0" sz="900" spc="5" b="1">
                <a:solidFill>
                  <a:srgbClr val="231F20"/>
                </a:solidFill>
                <a:latin typeface="Times New Roman"/>
                <a:cs typeface="Times New Roman"/>
              </a:rPr>
              <a:t>прогностичне </a:t>
            </a:r>
            <a:r>
              <a:rPr dirty="0" sz="900" b="1">
                <a:solidFill>
                  <a:srgbClr val="231F20"/>
                </a:solidFill>
                <a:latin typeface="Times New Roman"/>
                <a:cs typeface="Times New Roman"/>
              </a:rPr>
              <a:t>значення </a:t>
            </a:r>
            <a:r>
              <a:rPr dirty="0" sz="900" spc="5" b="1">
                <a:solidFill>
                  <a:srgbClr val="231F20"/>
                </a:solidFill>
                <a:latin typeface="Times New Roman"/>
                <a:cs typeface="Times New Roman"/>
              </a:rPr>
              <a:t>окремих </a:t>
            </a:r>
            <a:r>
              <a:rPr dirty="0" sz="900" spc="10" b="1">
                <a:solidFill>
                  <a:srgbClr val="231F20"/>
                </a:solidFill>
                <a:latin typeface="Times New Roman"/>
                <a:cs typeface="Times New Roman"/>
              </a:rPr>
              <a:t>клініко-генетичних чинників </a:t>
            </a:r>
            <a:r>
              <a:rPr dirty="0" sz="900" spc="5" b="1">
                <a:solidFill>
                  <a:srgbClr val="231F20"/>
                </a:solidFill>
                <a:latin typeface="Times New Roman"/>
                <a:cs typeface="Times New Roman"/>
              </a:rPr>
              <a:t>оцінювання ризику </a:t>
            </a:r>
            <a:r>
              <a:rPr dirty="0" sz="900" b="1">
                <a:solidFill>
                  <a:srgbClr val="231F20"/>
                </a:solidFill>
                <a:latin typeface="Times New Roman"/>
                <a:cs typeface="Times New Roman"/>
              </a:rPr>
              <a:t>порушень  </a:t>
            </a:r>
            <a:r>
              <a:rPr dirty="0" sz="900" spc="10" b="1">
                <a:solidFill>
                  <a:srgbClr val="231F20"/>
                </a:solidFill>
                <a:latin typeface="Times New Roman"/>
                <a:cs typeface="Times New Roman"/>
              </a:rPr>
              <a:t>структурно-функціонального стану </a:t>
            </a:r>
            <a:r>
              <a:rPr dirty="0" sz="900" spc="5" b="1">
                <a:solidFill>
                  <a:srgbClr val="231F20"/>
                </a:solidFill>
                <a:latin typeface="Times New Roman"/>
                <a:cs typeface="Times New Roman"/>
              </a:rPr>
              <a:t>кісткової тканини </a:t>
            </a:r>
            <a:r>
              <a:rPr dirty="0" sz="900" b="1">
                <a:solidFill>
                  <a:srgbClr val="231F20"/>
                </a:solidFill>
                <a:latin typeface="Times New Roman"/>
                <a:cs typeface="Times New Roman"/>
              </a:rPr>
              <a:t>у </a:t>
            </a:r>
            <a:r>
              <a:rPr dirty="0" sz="900" spc="5" b="1">
                <a:solidFill>
                  <a:srgbClr val="231F20"/>
                </a:solidFill>
                <a:latin typeface="Times New Roman"/>
                <a:cs typeface="Times New Roman"/>
              </a:rPr>
              <a:t>хворих </a:t>
            </a:r>
            <a:r>
              <a:rPr dirty="0" sz="900" b="1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900" spc="-20" b="1">
                <a:solidFill>
                  <a:srgbClr val="231F20"/>
                </a:solidFill>
                <a:latin typeface="Times New Roman"/>
                <a:cs typeface="Times New Roman"/>
              </a:rPr>
              <a:t>ОА </a:t>
            </a:r>
            <a:r>
              <a:rPr dirty="0" sz="900" b="1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900" spc="5" b="1">
                <a:solidFill>
                  <a:srgbClr val="231F20"/>
                </a:solidFill>
                <a:latin typeface="Times New Roman"/>
                <a:cs typeface="Times New Roman"/>
              </a:rPr>
              <a:t>фоні </a:t>
            </a:r>
            <a:r>
              <a:rPr dirty="0" sz="900" spc="10" b="1">
                <a:solidFill>
                  <a:srgbClr val="231F20"/>
                </a:solidFill>
                <a:latin typeface="Times New Roman"/>
                <a:cs typeface="Times New Roman"/>
              </a:rPr>
              <a:t>ожиріння (у </a:t>
            </a:r>
            <a:r>
              <a:rPr dirty="0" sz="900" spc="5" b="1">
                <a:solidFill>
                  <a:srgbClr val="231F20"/>
                </a:solidFill>
                <a:latin typeface="Times New Roman"/>
                <a:cs typeface="Times New Roman"/>
              </a:rPr>
              <a:t>ранговій</a:t>
            </a:r>
            <a:r>
              <a:rPr dirty="0" sz="900" spc="-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5" b="1">
                <a:solidFill>
                  <a:srgbClr val="231F20"/>
                </a:solidFill>
                <a:latin typeface="Times New Roman"/>
                <a:cs typeface="Times New Roman"/>
              </a:rPr>
              <a:t>послідовності)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4352" y="9338989"/>
            <a:ext cx="6181725" cy="416559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algn="just" marL="12700" marR="5080">
              <a:lnSpc>
                <a:spcPts val="1000"/>
              </a:lnSpc>
              <a:spcBef>
                <a:spcPts val="200"/>
              </a:spcBef>
            </a:pPr>
            <a:r>
              <a:rPr dirty="0" sz="900" spc="5" i="1">
                <a:solidFill>
                  <a:srgbClr val="231F20"/>
                </a:solidFill>
                <a:latin typeface="Times New Roman"/>
                <a:cs typeface="Times New Roman"/>
              </a:rPr>
              <a:t>Примітки: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а —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достовірні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відмінності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у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частоті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розподілу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хворих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ОА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й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ожиріння залежно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від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наявності/відсутнос-  ті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порушень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СФСКТ;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η —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сила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впливу </a:t>
            </a:r>
            <a:r>
              <a:rPr dirty="0" sz="900" spc="15">
                <a:solidFill>
                  <a:srgbClr val="231F20"/>
                </a:solidFill>
                <a:latin typeface="Times New Roman"/>
                <a:cs typeface="Times New Roman"/>
              </a:rPr>
              <a:t>чинника;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I —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інформативність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(біт);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ПК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dirty="0" sz="900" spc="15">
                <a:solidFill>
                  <a:srgbClr val="231F20"/>
                </a:solidFill>
                <a:latin typeface="Times New Roman"/>
                <a:cs typeface="Times New Roman"/>
              </a:rPr>
              <a:t>прогностичний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коефіцієнт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градації 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фактора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(пат);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p —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достовірність різниці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між </a:t>
            </a:r>
            <a:r>
              <a:rPr dirty="0" sz="900" spc="15">
                <a:solidFill>
                  <a:srgbClr val="231F20"/>
                </a:solidFill>
                <a:latin typeface="Times New Roman"/>
                <a:cs typeface="Times New Roman"/>
              </a:rPr>
              <a:t>групами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порівняння.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794" y="488745"/>
            <a:ext cx="2159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104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58736" y="488745"/>
            <a:ext cx="4002404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ISSN 0030-5987. </a:t>
            </a:r>
            <a:r>
              <a:rPr dirty="0" sz="1000" spc="-5">
                <a:solidFill>
                  <a:srgbClr val="231F20"/>
                </a:solidFill>
                <a:latin typeface="Times New Roman"/>
                <a:cs typeface="Times New Roman"/>
              </a:rPr>
              <a:t>Ортопедия, </a:t>
            </a:r>
            <a:r>
              <a:rPr dirty="0" sz="1000" spc="-10">
                <a:solidFill>
                  <a:srgbClr val="231F20"/>
                </a:solidFill>
                <a:latin typeface="Times New Roman"/>
                <a:cs typeface="Times New Roman"/>
              </a:rPr>
              <a:t>травматология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и </a:t>
            </a:r>
            <a:r>
              <a:rPr dirty="0" sz="1000" spc="-5">
                <a:solidFill>
                  <a:srgbClr val="231F20"/>
                </a:solidFill>
                <a:latin typeface="Times New Roman"/>
                <a:cs typeface="Times New Roman"/>
              </a:rPr>
              <a:t>протезирование.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2020. №</a:t>
            </a:r>
            <a:r>
              <a:rPr dirty="0" sz="10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9299" y="1024466"/>
            <a:ext cx="3014345" cy="5606415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algn="just" marL="12700" marR="5080" indent="179705">
              <a:lnSpc>
                <a:spcPts val="1290"/>
              </a:lnSpc>
              <a:spcBef>
                <a:spcPts val="165"/>
              </a:spcBef>
            </a:pP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Зокрема, найбільш інформативним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(перше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рангове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місце)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виявився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чинник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наявності в</a:t>
            </a:r>
            <a:r>
              <a:rPr dirty="0" sz="1100" spc="-1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анам- 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незі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переломів,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який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частіше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(р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&lt;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0,0001)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реєстру-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вали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серед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хворих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ОА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й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ожиріння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порушен- 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ням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СФСКТ,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ніж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без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них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— у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(75,4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±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5,7)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%</a:t>
            </a:r>
            <a:r>
              <a:rPr dirty="0" sz="1100" spc="-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проти 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(10,3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±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4,9)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%.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Інформативність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чинника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склала 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4,658 біт,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а сила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впливу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40,0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%.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Визначено,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що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прогностичне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значення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(ПК)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у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разі наявності пе-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реломів в анамнезі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становить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+8,7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пат,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за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відсут-  ності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–5,6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пат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(табл.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6).</a:t>
            </a:r>
            <a:endParaRPr sz="1100">
              <a:latin typeface="Times New Roman"/>
              <a:cs typeface="Times New Roman"/>
            </a:endParaRPr>
          </a:p>
          <a:p>
            <a:pPr algn="just" marL="12700" marR="5080" indent="179705">
              <a:lnSpc>
                <a:spcPts val="1290"/>
              </a:lnSpc>
              <a:spcBef>
                <a:spcPts val="15"/>
              </a:spcBef>
            </a:pP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Аналіз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впливу стадії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ОА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(за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рентгенологіч- 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ним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еквівалентом)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порушення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СФСКТ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по-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казав,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що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пацієнти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ІІІ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та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ІV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рентгенологічни- </a:t>
            </a:r>
            <a:r>
              <a:rPr dirty="0" sz="1100" spc="2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ми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стадіями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ОА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достовірно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частіше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(р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&lt;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0,013)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мали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схильність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до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розвитку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остеопенічних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ста-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нів,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ніж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особи з І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та ІІ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стадіями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(50,9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±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6,6)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% 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проти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(25,6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± 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7,0)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%.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Інформативність фактора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склала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0,603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біт,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сила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впливу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5,0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%. Прогнос-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тичне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значення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чинника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ризику розвитку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пору-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шень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СФСКТ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за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ІІІ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та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ІV стадій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ОА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дорівнювало</a:t>
            </a: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ts val="1255"/>
              </a:lnSpc>
            </a:pP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+3,0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пат;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за І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та ІІ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–1,8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пат.</a:t>
            </a:r>
            <a:endParaRPr sz="1100">
              <a:latin typeface="Times New Roman"/>
              <a:cs typeface="Times New Roman"/>
            </a:endParaRPr>
          </a:p>
          <a:p>
            <a:pPr algn="just" marL="12700" marR="5080" indent="179705">
              <a:lnSpc>
                <a:spcPts val="1290"/>
              </a:lnSpc>
              <a:spcBef>
                <a:spcPts val="55"/>
              </a:spcBef>
            </a:pP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Водночас,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окремі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клініко-анамнестичні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та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ге-  нетичні чинники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виявилися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прогностично</a:t>
            </a:r>
            <a:r>
              <a:rPr dirty="0" sz="1100" spc="-2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не зна-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чимими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стосовно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формування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порушень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СФСКТ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у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хворих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ОА.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Зокрема, інформативність впли- 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ву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надлишкової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ваги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й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ожиріння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за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ОА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була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від- 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носно низькою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(0,241),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тому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констатовано прак- 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тичну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відсутність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її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прогностичної</a:t>
            </a:r>
            <a:r>
              <a:rPr dirty="0" sz="11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цінності.</a:t>
            </a:r>
            <a:endParaRPr sz="1100">
              <a:latin typeface="Times New Roman"/>
              <a:cs typeface="Times New Roman"/>
            </a:endParaRPr>
          </a:p>
          <a:p>
            <a:pPr algn="just" marL="12700" marR="5080" indent="179705">
              <a:lnSpc>
                <a:spcPts val="1290"/>
              </a:lnSpc>
              <a:spcBef>
                <a:spcPts val="10"/>
              </a:spcBef>
            </a:pP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Проведений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аналіз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впливу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кількісного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фак-  тора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враження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суглобів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порушення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СФСКТ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показав,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що у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хворих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ОА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за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однобічного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та 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двобічного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ураження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суглобів,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а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також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у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разі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полі- 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артриту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остеопенічні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стани реєстрували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 од- 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наковою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частотою, як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і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відсутність</a:t>
            </a:r>
            <a:r>
              <a:rPr dirty="0" sz="11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порушень.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47299" y="1024466"/>
            <a:ext cx="3013710" cy="87363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Проте,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низька інформативність</a:t>
            </a:r>
            <a:r>
              <a:rPr dirty="0" sz="1100" spc="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цього</a:t>
            </a:r>
            <a:r>
              <a:rPr dirty="0" sz="1100" spc="229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чинника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(0,085)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не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мала прогностичної</a:t>
            </a:r>
            <a:r>
              <a:rPr dirty="0" sz="1100" spc="114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цінності</a:t>
            </a:r>
            <a:r>
              <a:rPr dirty="0" sz="1100" spc="1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стосовно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формування</a:t>
            </a:r>
            <a:r>
              <a:rPr dirty="0" sz="11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остеопенічних</a:t>
            </a:r>
            <a:r>
              <a:rPr dirty="0" sz="11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станів</a:t>
            </a:r>
            <a:r>
              <a:rPr dirty="0" sz="11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у</a:t>
            </a:r>
            <a:r>
              <a:rPr dirty="0" sz="11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хворих</a:t>
            </a:r>
            <a:r>
              <a:rPr dirty="0" sz="11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на</a:t>
            </a:r>
            <a:r>
              <a:rPr dirty="0" sz="11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ОА.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Останнім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із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проаналізованих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чинників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ризику  порушень СФСКТ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була</a:t>
            </a:r>
            <a:r>
              <a:rPr dirty="0" sz="1100" spc="-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стадія</a:t>
            </a:r>
            <a:r>
              <a:rPr dirty="0" sz="1100" spc="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функціонального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стану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суглобів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(ФС).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Проте,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як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у</a:t>
            </a:r>
            <a:r>
              <a:rPr dirty="0" sz="1100" spc="1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попередньому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випадку, за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різних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ФС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порушення</a:t>
            </a:r>
            <a:r>
              <a:rPr dirty="0" sz="1100" spc="1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СФСКТ</a:t>
            </a:r>
            <a:r>
              <a:rPr dirty="0" sz="1100" spc="2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та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їхню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відсутність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виявляли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однаково</a:t>
            </a:r>
            <a:r>
              <a:rPr dirty="0" sz="1100" spc="1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часто.</a:t>
            </a:r>
            <a:r>
              <a:rPr dirty="0" sz="1100" spc="1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Слід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зазначити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найнижчу</a:t>
            </a:r>
            <a:r>
              <a:rPr dirty="0" sz="11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інформативність</a:t>
            </a:r>
            <a:r>
              <a:rPr dirty="0" sz="1100" spc="1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показника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серед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усіх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проаналізованих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чинників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ризику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ос-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теопенічних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станів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(I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0,036).</a:t>
            </a:r>
            <a:endParaRPr sz="1100">
              <a:latin typeface="Times New Roman"/>
              <a:cs typeface="Times New Roman"/>
            </a:endParaRPr>
          </a:p>
          <a:p>
            <a:pPr algn="r" marL="12700" marR="5080" indent="179705">
              <a:lnSpc>
                <a:spcPct val="100000"/>
              </a:lnSpc>
            </a:pP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За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результатами</a:t>
            </a:r>
            <a:r>
              <a:rPr dirty="0" sz="1100" spc="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проведеного</a:t>
            </a:r>
            <a:r>
              <a:rPr dirty="0" sz="1100" spc="1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порівняльного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аналізу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факторів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зі</a:t>
            </a:r>
            <a:r>
              <a:rPr dirty="0" sz="1100" spc="-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застосуванням</a:t>
            </a:r>
            <a:r>
              <a:rPr dirty="0" sz="1100" spc="1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стандартизо-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ваної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процедури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визначення</a:t>
            </a:r>
            <a:r>
              <a:rPr dirty="0" sz="1100" spc="1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їхнього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прогностич-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ного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значення опрацьовано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алгоритм</a:t>
            </a:r>
            <a:r>
              <a:rPr dirty="0" sz="1100" spc="1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прогнозу- 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вання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ризику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формування</a:t>
            </a:r>
            <a:r>
              <a:rPr dirty="0" sz="1100" spc="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порушень</a:t>
            </a:r>
            <a:r>
              <a:rPr dirty="0" sz="1100" spc="2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СФСКТ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у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хворих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ОА,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який структурно</a:t>
            </a:r>
            <a:r>
              <a:rPr dirty="0" sz="11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має</a:t>
            </a:r>
            <a:r>
              <a:rPr dirty="0" sz="1100" spc="2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вигляд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таблиці,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що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містить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індикатори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оцінювання</a:t>
            </a:r>
            <a:r>
              <a:rPr dirty="0" sz="1100" spc="1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ПК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і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шкалу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аналізу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підсумку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прогнозування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(табл.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6).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Таким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чином,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поєднання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ОА</a:t>
            </a:r>
            <a:r>
              <a:rPr dirty="0" sz="1100" spc="-114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та</a:t>
            </a:r>
            <a:r>
              <a:rPr dirty="0" sz="1100" spc="2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надлишко-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вої ваги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або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ожиріння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відбувається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на</a:t>
            </a:r>
            <a:r>
              <a:rPr dirty="0" sz="1100" spc="2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фоні</a:t>
            </a:r>
            <a:r>
              <a:rPr dirty="0" sz="1100" spc="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змін 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поліморфізму гена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VDR,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що</a:t>
            </a:r>
            <a:r>
              <a:rPr dirty="0" sz="1100" spc="204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негативно</a:t>
            </a:r>
            <a:r>
              <a:rPr dirty="0" sz="1100" spc="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впливає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на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клінічний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перебіг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захворювання,</a:t>
            </a:r>
            <a:r>
              <a:rPr dirty="0" sz="1100" spc="1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результати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додаткових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методів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дослідження</a:t>
            </a:r>
            <a:r>
              <a:rPr dirty="0" sz="1100" spc="204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і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показники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структурно-функціонального</a:t>
            </a:r>
            <a:r>
              <a:rPr dirty="0" sz="1100" spc="2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стану</a:t>
            </a:r>
            <a:r>
              <a:rPr dirty="0" sz="1100" spc="2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кісткової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тканини. Переважання</a:t>
            </a:r>
            <a:r>
              <a:rPr dirty="0" sz="1100" spc="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несприятливої</a:t>
            </a:r>
            <a:r>
              <a:rPr dirty="0" sz="1100" spc="2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В-алелі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гена VDR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підвищує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ризик</a:t>
            </a:r>
            <a:r>
              <a:rPr dirty="0" sz="1100" spc="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формування</a:t>
            </a:r>
            <a:r>
              <a:rPr dirty="0" sz="1100" spc="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остеопо-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ротичних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станів,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що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потребує</a:t>
            </a:r>
            <a:r>
              <a:rPr dirty="0" sz="1100" spc="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ранньої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діагности-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ки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вказаного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ускладнення та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корекційної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терапії.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200" spc="-15" b="1">
                <a:solidFill>
                  <a:srgbClr val="231F20"/>
                </a:solidFill>
                <a:latin typeface="Times New Roman"/>
                <a:cs typeface="Times New Roman"/>
              </a:rPr>
              <a:t>Висновки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 indent="179705">
              <a:lnSpc>
                <a:spcPct val="100000"/>
              </a:lnSpc>
              <a:spcBef>
                <a:spcPts val="265"/>
              </a:spcBef>
            </a:pP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Наявність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ожиріння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осіб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молодого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віку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ОА 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погіршує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клініко-інструментальні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прояви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за-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хворювання,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що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підтверджується переважанням 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тяжчих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рентгенологічних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стадій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ОА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(40,6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%)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і збільшенням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показників</a:t>
            </a:r>
            <a:r>
              <a:rPr dirty="0" sz="1100" spc="-1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альго-функціонального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індексу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WOMAC.</a:t>
            </a:r>
            <a:endParaRPr sz="1100">
              <a:latin typeface="Times New Roman"/>
              <a:cs typeface="Times New Roman"/>
            </a:endParaRPr>
          </a:p>
          <a:p>
            <a:pPr algn="just" marL="12700" marR="5080" indent="179705">
              <a:lnSpc>
                <a:spcPct val="100000"/>
              </a:lnSpc>
              <a:spcBef>
                <a:spcPts val="15"/>
              </a:spcBef>
            </a:pP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Незважаючи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короткий анамнез захворю- 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вання,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за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умов коморбідності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ОА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й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ожиріння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осіб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молодого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віку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виникають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передумови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фор- 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мування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ускладнень, а саме розвиток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вторинних  остеопоротичних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станів 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(59,4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%).</a:t>
            </a:r>
            <a:endParaRPr sz="1100">
              <a:latin typeface="Times New Roman"/>
              <a:cs typeface="Times New Roman"/>
            </a:endParaRPr>
          </a:p>
          <a:p>
            <a:pPr algn="just" marL="12700" marR="5080" indent="179705">
              <a:lnSpc>
                <a:spcPct val="100000"/>
              </a:lnSpc>
              <a:spcBef>
                <a:spcPts val="15"/>
              </a:spcBef>
            </a:pP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Серед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найнесприятливіших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чинників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ризику  </a:t>
            </a:r>
            <a:r>
              <a:rPr dirty="0" sz="1100" spc="25">
                <a:solidFill>
                  <a:srgbClr val="231F20"/>
                </a:solidFill>
                <a:latin typeface="Times New Roman"/>
                <a:cs typeface="Times New Roman"/>
              </a:rPr>
              <a:t>порушень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структурно-функціонального стану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кісткової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тканини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осіб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молодого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віку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АО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є по-  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казники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переломів кісток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анамнезі пацієнтів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і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членів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родини, варіант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генотипу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за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геном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VDR,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вік маніфестації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захворювання та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рентгенологіч- 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на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стадія.</a:t>
            </a:r>
            <a:endParaRPr sz="1100">
              <a:latin typeface="Times New Roman"/>
              <a:cs typeface="Times New Roman"/>
            </a:endParaRPr>
          </a:p>
          <a:p>
            <a:pPr algn="just" marL="12700" marR="5080" indent="179705">
              <a:lnSpc>
                <a:spcPct val="100000"/>
              </a:lnSpc>
              <a:spcBef>
                <a:spcPts val="15"/>
              </a:spcBef>
            </a:pP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Серед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пацієнтів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ОА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й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ожиріння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доволі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час-  то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(45,8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%) </a:t>
            </a:r>
            <a:r>
              <a:rPr dirty="0" sz="1100" spc="15">
                <a:solidFill>
                  <a:srgbClr val="231F20"/>
                </a:solidFill>
                <a:latin typeface="Times New Roman"/>
                <a:cs typeface="Times New Roman"/>
              </a:rPr>
              <a:t>проти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контролю 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(11,5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%)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визначено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несприятливий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ВВ-варіант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гена рецепторів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віта-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91999" y="7380185"/>
          <a:ext cx="3012440" cy="2339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8595"/>
                <a:gridCol w="788669"/>
                <a:gridCol w="756285"/>
              </a:tblGrid>
              <a:tr h="163239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Клініко-генеалогічний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чинник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Градація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чинника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0035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4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ПК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80851">
                <a:tc rowSpan="2"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Переломи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кісток в</a:t>
                      </a:r>
                      <a:r>
                        <a:rPr dirty="0" sz="900" spc="-9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анамнезі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604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так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924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z="9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900" spc="-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,7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808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604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ні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860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80850">
                <a:tc rowSpan="2"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Сімейний анамнез 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ОА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604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так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924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-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z="900" spc="-4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8085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604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ні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733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9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8085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0165" marR="490220">
                        <a:lnSpc>
                          <a:spcPts val="1000"/>
                        </a:lnSpc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Варіант </a:t>
                      </a:r>
                      <a:r>
                        <a:rPr dirty="0" sz="9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генотипу  </a:t>
                      </a: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dirty="0" sz="9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гена</a:t>
                      </a:r>
                      <a:r>
                        <a:rPr dirty="0" sz="900" spc="4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VDR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bb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733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6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9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,1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808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Bb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289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6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9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8085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BB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987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,1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8085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Вік </a:t>
                      </a:r>
                      <a:r>
                        <a:rPr dirty="0" sz="9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маніфестації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ОА,</a:t>
                      </a:r>
                      <a:r>
                        <a:rPr dirty="0" sz="900" spc="-5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роки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dirty="0" sz="9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543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808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30–35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06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900" spc="3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8085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понад</a:t>
                      </a:r>
                      <a:r>
                        <a:rPr dirty="0" sz="9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051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80850">
                <a:tc rowSpan="2"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Рентгенологічна </a:t>
                      </a:r>
                      <a:r>
                        <a:rPr dirty="0" sz="900" spc="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стадія</a:t>
                      </a:r>
                      <a:r>
                        <a:rPr dirty="0" sz="900" spc="-4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ОА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604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I–II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987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900" spc="2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808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604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ІІI–IV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06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-1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900" spc="1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016093" y="6761864"/>
            <a:ext cx="2776855" cy="543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261870">
              <a:lnSpc>
                <a:spcPts val="1040"/>
              </a:lnSpc>
              <a:spcBef>
                <a:spcPts val="100"/>
              </a:spcBef>
            </a:pPr>
            <a:r>
              <a:rPr dirty="0" sz="900" spc="5" i="1">
                <a:solidFill>
                  <a:srgbClr val="231F20"/>
                </a:solidFill>
                <a:latin typeface="Times New Roman"/>
                <a:cs typeface="Times New Roman"/>
              </a:rPr>
              <a:t>Таблиця</a:t>
            </a:r>
            <a:r>
              <a:rPr dirty="0" sz="900" spc="-6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231F20"/>
                </a:solidFill>
                <a:latin typeface="Times New Roman"/>
                <a:cs typeface="Times New Roman"/>
              </a:rPr>
              <a:t>6</a:t>
            </a:r>
            <a:endParaRPr sz="900">
              <a:latin typeface="Times New Roman"/>
              <a:cs typeface="Times New Roman"/>
            </a:endParaRPr>
          </a:p>
          <a:p>
            <a:pPr algn="ctr" marL="87630" marR="316865">
              <a:lnSpc>
                <a:spcPts val="1000"/>
              </a:lnSpc>
              <a:spcBef>
                <a:spcPts val="60"/>
              </a:spcBef>
            </a:pPr>
            <a:r>
              <a:rPr dirty="0" sz="900" spc="5" b="1">
                <a:solidFill>
                  <a:srgbClr val="231F20"/>
                </a:solidFill>
                <a:latin typeface="Times New Roman"/>
                <a:cs typeface="Times New Roman"/>
              </a:rPr>
              <a:t>Алгоритм оцінювання індивідуального  ризику формування остеопоротичних</a:t>
            </a:r>
            <a:r>
              <a:rPr dirty="0" sz="900" spc="-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10" b="1">
                <a:solidFill>
                  <a:srgbClr val="231F20"/>
                </a:solidFill>
                <a:latin typeface="Times New Roman"/>
                <a:cs typeface="Times New Roman"/>
              </a:rPr>
              <a:t>станів</a:t>
            </a:r>
            <a:endParaRPr sz="900">
              <a:latin typeface="Times New Roman"/>
              <a:cs typeface="Times New Roman"/>
            </a:endParaRPr>
          </a:p>
          <a:p>
            <a:pPr algn="ctr" marR="228600">
              <a:lnSpc>
                <a:spcPts val="980"/>
              </a:lnSpc>
            </a:pPr>
            <a:r>
              <a:rPr dirty="0" sz="900" spc="-5" b="1">
                <a:solidFill>
                  <a:srgbClr val="231F20"/>
                </a:solidFill>
                <a:latin typeface="Times New Roman"/>
                <a:cs typeface="Times New Roman"/>
              </a:rPr>
              <a:t>(порушень </a:t>
            </a:r>
            <a:r>
              <a:rPr dirty="0" sz="900" spc="5" b="1">
                <a:solidFill>
                  <a:srgbClr val="231F20"/>
                </a:solidFill>
                <a:latin typeface="Times New Roman"/>
                <a:cs typeface="Times New Roman"/>
              </a:rPr>
              <a:t>СФСКТ) </a:t>
            </a:r>
            <a:r>
              <a:rPr dirty="0" sz="900" b="1">
                <a:solidFill>
                  <a:srgbClr val="231F20"/>
                </a:solidFill>
                <a:latin typeface="Times New Roman"/>
                <a:cs typeface="Times New Roman"/>
              </a:rPr>
              <a:t>у </a:t>
            </a:r>
            <a:r>
              <a:rPr dirty="0" sz="900" spc="5" b="1">
                <a:solidFill>
                  <a:srgbClr val="231F20"/>
                </a:solidFill>
                <a:latin typeface="Times New Roman"/>
                <a:cs typeface="Times New Roman"/>
              </a:rPr>
              <a:t>хворих </a:t>
            </a:r>
            <a:r>
              <a:rPr dirty="0" sz="900" b="1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dirty="0" sz="900" spc="-20" b="1">
                <a:solidFill>
                  <a:srgbClr val="231F20"/>
                </a:solidFill>
                <a:latin typeface="Times New Roman"/>
                <a:cs typeface="Times New Roman"/>
              </a:rPr>
              <a:t>ОА </a:t>
            </a:r>
            <a:r>
              <a:rPr dirty="0" sz="900" b="1">
                <a:solidFill>
                  <a:srgbClr val="231F20"/>
                </a:solidFill>
                <a:latin typeface="Times New Roman"/>
                <a:cs typeface="Times New Roman"/>
              </a:rPr>
              <a:t>й</a:t>
            </a:r>
            <a:r>
              <a:rPr dirty="0" sz="900" spc="-2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10" b="1">
                <a:solidFill>
                  <a:srgbClr val="231F20"/>
                </a:solidFill>
                <a:latin typeface="Times New Roman"/>
                <a:cs typeface="Times New Roman"/>
              </a:rPr>
              <a:t>ожиріння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68051" y="488745"/>
            <a:ext cx="2159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105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9300" y="488745"/>
            <a:ext cx="4002404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ISSN 0030-5987. </a:t>
            </a:r>
            <a:r>
              <a:rPr dirty="0" sz="1000" spc="-5">
                <a:solidFill>
                  <a:srgbClr val="231F20"/>
                </a:solidFill>
                <a:latin typeface="Times New Roman"/>
                <a:cs typeface="Times New Roman"/>
              </a:rPr>
              <a:t>Ортопедия, </a:t>
            </a:r>
            <a:r>
              <a:rPr dirty="0" sz="1000" spc="-10">
                <a:solidFill>
                  <a:srgbClr val="231F20"/>
                </a:solidFill>
                <a:latin typeface="Times New Roman"/>
                <a:cs typeface="Times New Roman"/>
              </a:rPr>
              <a:t>травматология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и </a:t>
            </a:r>
            <a:r>
              <a:rPr dirty="0" sz="1000" spc="-5">
                <a:solidFill>
                  <a:srgbClr val="231F20"/>
                </a:solidFill>
                <a:latin typeface="Times New Roman"/>
                <a:cs typeface="Times New Roman"/>
              </a:rPr>
              <a:t>протезирование.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2020. №</a:t>
            </a:r>
            <a:r>
              <a:rPr dirty="0" sz="10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300" y="1024466"/>
            <a:ext cx="3018155" cy="162560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algn="just" marL="12700" marR="8890">
              <a:lnSpc>
                <a:spcPts val="1290"/>
              </a:lnSpc>
              <a:spcBef>
                <a:spcPts val="165"/>
              </a:spcBef>
            </a:pP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міну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D,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що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підтверджується вираженим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рентге-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нологічним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прогресуванням ураження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суглобів.</a:t>
            </a:r>
            <a:endParaRPr sz="1100">
              <a:latin typeface="Times New Roman"/>
              <a:cs typeface="Times New Roman"/>
            </a:endParaRPr>
          </a:p>
          <a:p>
            <a:pPr algn="just" marL="12700" marR="8890" indent="179705">
              <a:lnSpc>
                <a:spcPts val="1290"/>
              </a:lnSpc>
            </a:pP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Несприятливість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впливу В-алелі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гена VDR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на 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перебіг </a:t>
            </a:r>
            <a:r>
              <a:rPr dirty="0" sz="1100" spc="-45">
                <a:solidFill>
                  <a:srgbClr val="231F20"/>
                </a:solidFill>
                <a:latin typeface="Times New Roman"/>
                <a:cs typeface="Times New Roman"/>
              </a:rPr>
              <a:t>ОА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у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хворих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з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ожирінням </a:t>
            </a:r>
            <a:r>
              <a:rPr dirty="0" sz="1100" spc="-15">
                <a:solidFill>
                  <a:srgbClr val="231F20"/>
                </a:solidFill>
                <a:latin typeface="Times New Roman"/>
                <a:cs typeface="Times New Roman"/>
              </a:rPr>
              <a:t>підтверджується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наявністю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порушень</a:t>
            </a:r>
            <a:r>
              <a:rPr dirty="0" sz="1100" spc="-1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структурно-функціонально- 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го</a:t>
            </a:r>
            <a:r>
              <a:rPr dirty="0" sz="11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стану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кісткової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31F20"/>
                </a:solidFill>
                <a:latin typeface="Times New Roman"/>
                <a:cs typeface="Times New Roman"/>
              </a:rPr>
              <a:t>тканини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у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231F20"/>
                </a:solidFill>
                <a:latin typeface="Times New Roman"/>
                <a:cs typeface="Times New Roman"/>
              </a:rPr>
              <a:t>52</a:t>
            </a:r>
            <a:r>
              <a:rPr dirty="0" sz="11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231F20"/>
                </a:solidFill>
                <a:latin typeface="Times New Roman"/>
                <a:cs typeface="Times New Roman"/>
              </a:rPr>
              <a:t>випадках</a:t>
            </a:r>
            <a:r>
              <a:rPr dirty="0" sz="11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20">
                <a:solidFill>
                  <a:srgbClr val="231F20"/>
                </a:solidFill>
                <a:latin typeface="Times New Roman"/>
                <a:cs typeface="Times New Roman"/>
              </a:rPr>
              <a:t>(54,2</a:t>
            </a:r>
            <a:r>
              <a:rPr dirty="0" sz="11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%),  </a:t>
            </a:r>
            <a:r>
              <a:rPr dirty="0" sz="1100" spc="30">
                <a:solidFill>
                  <a:srgbClr val="231F20"/>
                </a:solidFill>
                <a:latin typeface="Times New Roman"/>
                <a:cs typeface="Times New Roman"/>
              </a:rPr>
              <a:t>серед </a:t>
            </a:r>
            <a:r>
              <a:rPr dirty="0" sz="1100" spc="45">
                <a:solidFill>
                  <a:srgbClr val="231F20"/>
                </a:solidFill>
                <a:latin typeface="Times New Roman"/>
                <a:cs typeface="Times New Roman"/>
              </a:rPr>
              <a:t>яких </a:t>
            </a:r>
            <a:r>
              <a:rPr dirty="0" sz="1100" spc="35">
                <a:solidFill>
                  <a:srgbClr val="231F20"/>
                </a:solidFill>
                <a:latin typeface="Times New Roman"/>
                <a:cs typeface="Times New Roman"/>
              </a:rPr>
              <a:t>прояви остеопенії </a:t>
            </a:r>
            <a:r>
              <a:rPr dirty="0" sz="1100" spc="40">
                <a:solidFill>
                  <a:srgbClr val="231F20"/>
                </a:solidFill>
                <a:latin typeface="Times New Roman"/>
                <a:cs typeface="Times New Roman"/>
              </a:rPr>
              <a:t>зареєстровано 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в </a:t>
            </a:r>
            <a:r>
              <a:rPr dirty="0" sz="1100" spc="-30">
                <a:solidFill>
                  <a:srgbClr val="231F20"/>
                </a:solidFill>
                <a:latin typeface="Times New Roman"/>
                <a:cs typeface="Times New Roman"/>
              </a:rPr>
              <a:t>39,6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%</a:t>
            </a:r>
            <a:r>
              <a:rPr dirty="0" sz="11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обстежених.</a:t>
            </a:r>
            <a:endParaRPr sz="1100">
              <a:latin typeface="Times New Roman"/>
              <a:cs typeface="Times New Roman"/>
            </a:endParaRPr>
          </a:p>
          <a:p>
            <a:pPr algn="just" marL="12700" marR="5080" indent="179705">
              <a:lnSpc>
                <a:spcPts val="1000"/>
              </a:lnSpc>
              <a:spcBef>
                <a:spcPts val="235"/>
              </a:spcBef>
            </a:pPr>
            <a:r>
              <a:rPr dirty="0" sz="900" spc="10" b="1">
                <a:solidFill>
                  <a:srgbClr val="231F20"/>
                </a:solidFill>
                <a:latin typeface="Times New Roman"/>
                <a:cs typeface="Times New Roman"/>
              </a:rPr>
              <a:t>Конфлікт </a:t>
            </a:r>
            <a:r>
              <a:rPr dirty="0" sz="900" spc="15" b="1">
                <a:solidFill>
                  <a:srgbClr val="231F20"/>
                </a:solidFill>
                <a:latin typeface="Times New Roman"/>
                <a:cs typeface="Times New Roman"/>
              </a:rPr>
              <a:t>інтересів. </a:t>
            </a:r>
            <a:r>
              <a:rPr dirty="0" sz="900" spc="15">
                <a:solidFill>
                  <a:srgbClr val="231F20"/>
                </a:solidFill>
                <a:latin typeface="Times New Roman"/>
                <a:cs typeface="Times New Roman"/>
              </a:rPr>
              <a:t>Автори декларують </a:t>
            </a:r>
            <a:r>
              <a:rPr dirty="0" sz="900" spc="20">
                <a:solidFill>
                  <a:srgbClr val="231F20"/>
                </a:solidFill>
                <a:latin typeface="Times New Roman"/>
                <a:cs typeface="Times New Roman"/>
              </a:rPr>
              <a:t>відсутність 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конфлікту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інтересів.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300" y="2722505"/>
            <a:ext cx="13315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231F20"/>
                </a:solidFill>
                <a:latin typeface="Times New Roman"/>
                <a:cs typeface="Times New Roman"/>
              </a:rPr>
              <a:t>Список</a:t>
            </a:r>
            <a:r>
              <a:rPr dirty="0" sz="1200" spc="-5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31F20"/>
                </a:solidFill>
                <a:latin typeface="Times New Roman"/>
                <a:cs typeface="Times New Roman"/>
              </a:rPr>
              <a:t>літератури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300" y="5844604"/>
            <a:ext cx="1111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6.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0400" y="2923605"/>
            <a:ext cx="3204845" cy="397256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algn="just" marL="317500" marR="106680" indent="-216535">
              <a:lnSpc>
                <a:spcPts val="1000"/>
              </a:lnSpc>
              <a:spcBef>
                <a:spcPts val="200"/>
              </a:spcBef>
              <a:buAutoNum type="arabicPeriod"/>
              <a:tabLst>
                <a:tab pos="318135" algn="l"/>
              </a:tabLst>
            </a:pP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limited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clinical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utility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testosterone,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estradiol,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sex 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hormone binding globulin measurements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in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prediction 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900" spc="15">
                <a:solidFill>
                  <a:srgbClr val="231F20"/>
                </a:solidFill>
                <a:latin typeface="Times New Roman"/>
                <a:cs typeface="Times New Roman"/>
              </a:rPr>
              <a:t>fracture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risk and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bone loss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in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older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men /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E.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S.</a:t>
            </a:r>
            <a:r>
              <a:rPr dirty="0" sz="900" spc="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Orwoll,</a:t>
            </a:r>
            <a:endParaRPr sz="900">
              <a:latin typeface="Times New Roman"/>
              <a:cs typeface="Times New Roman"/>
            </a:endParaRPr>
          </a:p>
          <a:p>
            <a:pPr algn="just" marL="317500" marR="106680">
              <a:lnSpc>
                <a:spcPts val="1000"/>
              </a:lnSpc>
            </a:pP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J.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Lapidus, 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P. Y.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Wang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[et al.]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//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Journal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Bone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Mine-  ral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Research.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2017.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Vol.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32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(3).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P.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633–640.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DOI: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10.1002/jbmr.3021.</a:t>
            </a:r>
            <a:endParaRPr sz="900">
              <a:latin typeface="Times New Roman"/>
              <a:cs typeface="Times New Roman"/>
            </a:endParaRPr>
          </a:p>
          <a:p>
            <a:pPr algn="just" marL="317500" marR="106680" indent="-216535">
              <a:lnSpc>
                <a:spcPts val="1000"/>
              </a:lnSpc>
              <a:buAutoNum type="arabicPeriod" startAt="2"/>
              <a:tabLst>
                <a:tab pos="318135" algn="l"/>
              </a:tabLst>
            </a:pP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Geusens 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P. P.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Osteoporosis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osteoarthritis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shared</a:t>
            </a:r>
            <a:r>
              <a:rPr dirty="0" sz="900" spc="-1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mecha-  nisms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epidemiology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/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P.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P.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Geusens,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J.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P.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van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den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Bergh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// 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Current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Opinion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Rheumatology.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2016.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Vol.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28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(2).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 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P.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97–103.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DOI:</a:t>
            </a:r>
            <a:r>
              <a:rPr dirty="0" sz="900" spc="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10.1097/BOR.0000000000000256.</a:t>
            </a:r>
            <a:endParaRPr sz="900">
              <a:latin typeface="Times New Roman"/>
              <a:cs typeface="Times New Roman"/>
            </a:endParaRPr>
          </a:p>
          <a:p>
            <a:pPr algn="just" marL="317500" indent="-216535">
              <a:lnSpc>
                <a:spcPts val="940"/>
              </a:lnSpc>
              <a:buAutoNum type="arabicPeriod" startAt="2"/>
              <a:tabLst>
                <a:tab pos="318135" algn="l"/>
              </a:tabLst>
            </a:pP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Bone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Density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loss is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associated with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blood cell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counts</a:t>
            </a:r>
            <a:r>
              <a:rPr dirty="0" sz="900" spc="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/</a:t>
            </a:r>
            <a:endParaRPr sz="900">
              <a:latin typeface="Times New Roman"/>
              <a:cs typeface="Times New Roman"/>
            </a:endParaRPr>
          </a:p>
          <a:p>
            <a:pPr algn="just" marL="317500" marR="106680">
              <a:lnSpc>
                <a:spcPts val="1000"/>
              </a:lnSpc>
              <a:spcBef>
                <a:spcPts val="60"/>
              </a:spcBef>
            </a:pP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R.</a:t>
            </a:r>
            <a:r>
              <a:rPr dirty="0" sz="90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J.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Valderrábano,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L.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5">
                <a:solidFill>
                  <a:srgbClr val="231F20"/>
                </a:solidFill>
                <a:latin typeface="Times New Roman"/>
                <a:cs typeface="Times New Roman"/>
              </a:rPr>
              <a:t>Y.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Lui,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S.</a:t>
            </a:r>
            <a:r>
              <a:rPr dirty="0" sz="90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R.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Cummings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[et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al.]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//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Journal  of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Bone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and Mineral Research.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2017.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Vol.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32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(2).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 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P.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212–220.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DOI:</a:t>
            </a:r>
            <a:r>
              <a:rPr dirty="0" sz="9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10.1002/jbmr.3000.</a:t>
            </a:r>
            <a:endParaRPr sz="900">
              <a:latin typeface="Times New Roman"/>
              <a:cs typeface="Times New Roman"/>
            </a:endParaRPr>
          </a:p>
          <a:p>
            <a:pPr algn="just" marL="317500" marR="106680" indent="-216535">
              <a:lnSpc>
                <a:spcPts val="1000"/>
              </a:lnSpc>
              <a:buAutoNum type="arabicPeriod" startAt="4"/>
              <a:tabLst>
                <a:tab pos="318135" algn="l"/>
              </a:tabLst>
            </a:pP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Поворознюк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В.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В.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Сучасний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погляд</a:t>
            </a:r>
            <a:r>
              <a:rPr dirty="0" sz="9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на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проблему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остеопо- 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розу</a:t>
            </a:r>
            <a:r>
              <a:rPr dirty="0" sz="9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у</a:t>
            </a:r>
            <a:r>
              <a:rPr dirty="0" sz="9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чоловіків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в</a:t>
            </a:r>
            <a:r>
              <a:rPr dirty="0" sz="9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Україні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/</a:t>
            </a:r>
            <a:r>
              <a:rPr dirty="0" sz="9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В.</a:t>
            </a:r>
            <a:r>
              <a:rPr dirty="0" sz="9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В.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Поворознюк,</a:t>
            </a:r>
            <a:r>
              <a:rPr dirty="0" sz="9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Т.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В.</a:t>
            </a:r>
            <a:r>
              <a:rPr dirty="0" sz="9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Орлик, 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Є.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О.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Крєслов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//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Боль.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Суставы.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Позвоночник.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2012.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 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Т.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2,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№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6.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С.</a:t>
            </a:r>
            <a:r>
              <a:rPr dirty="0" sz="9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42–49.</a:t>
            </a:r>
            <a:endParaRPr sz="900">
              <a:latin typeface="Times New Roman"/>
              <a:cs typeface="Times New Roman"/>
            </a:endParaRPr>
          </a:p>
          <a:p>
            <a:pPr algn="just" marL="317500" marR="106680" indent="-216535">
              <a:lnSpc>
                <a:spcPts val="1000"/>
              </a:lnSpc>
              <a:buAutoNum type="arabicPeriod" startAt="4"/>
              <a:tabLst>
                <a:tab pos="318135" algn="l"/>
              </a:tabLst>
            </a:pP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Collaborative</a:t>
            </a:r>
            <a:r>
              <a:rPr dirty="0" sz="9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meta-analysis:</a:t>
            </a:r>
            <a:r>
              <a:rPr dirty="0" sz="9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associations</a:t>
            </a:r>
            <a:r>
              <a:rPr dirty="0" sz="9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9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150</a:t>
            </a:r>
            <a:r>
              <a:rPr dirty="0" sz="9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candidate</a:t>
            </a:r>
            <a:r>
              <a:rPr dirty="0" sz="9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genes 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with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osteoporosis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and osteoporotic </a:t>
            </a:r>
            <a:r>
              <a:rPr dirty="0" sz="900" spc="15">
                <a:solidFill>
                  <a:srgbClr val="231F20"/>
                </a:solidFill>
                <a:latin typeface="Times New Roman"/>
                <a:cs typeface="Times New Roman"/>
              </a:rPr>
              <a:t>fracture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/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J.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B.</a:t>
            </a:r>
            <a:r>
              <a:rPr dirty="0" sz="900" spc="-1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Richards,</a:t>
            </a:r>
            <a:endParaRPr sz="900">
              <a:latin typeface="Times New Roman"/>
              <a:cs typeface="Times New Roman"/>
            </a:endParaRPr>
          </a:p>
          <a:p>
            <a:pPr algn="just" marL="317500" marR="106680">
              <a:lnSpc>
                <a:spcPts val="1000"/>
              </a:lnSpc>
            </a:pP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F.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K. Kavvoura, 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F.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Rivadeneira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[et al.]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//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Annals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Inter- 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nal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Medicine. —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2009.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Vol. 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151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(8).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P.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528–537.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DOI: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10.7326/0003-4819-151-8-200910200-00006.</a:t>
            </a:r>
            <a:endParaRPr sz="900">
              <a:latin typeface="Times New Roman"/>
              <a:cs typeface="Times New Roman"/>
            </a:endParaRPr>
          </a:p>
          <a:p>
            <a:pPr algn="just" marL="317500" marR="106680">
              <a:lnSpc>
                <a:spcPct val="90700"/>
              </a:lnSpc>
              <a:spcBef>
                <a:spcPts val="100"/>
              </a:spcBef>
            </a:pPr>
            <a:r>
              <a:rPr dirty="0" baseline="6172" sz="1350">
                <a:solidFill>
                  <a:srgbClr val="231F20"/>
                </a:solidFill>
                <a:latin typeface="Times New Roman"/>
                <a:cs typeface="Times New Roman"/>
              </a:rPr>
              <a:t>Anti-inflammatory </a:t>
            </a:r>
            <a:r>
              <a:rPr dirty="0" baseline="6172" sz="1350" spc="-7">
                <a:solidFill>
                  <a:srgbClr val="231F20"/>
                </a:solidFill>
                <a:latin typeface="Times New Roman"/>
                <a:cs typeface="Times New Roman"/>
              </a:rPr>
              <a:t>effect </a:t>
            </a:r>
            <a:r>
              <a:rPr dirty="0" baseline="6172" sz="1350" spc="-22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baseline="6172" sz="1350">
                <a:solidFill>
                  <a:srgbClr val="231F20"/>
                </a:solidFill>
                <a:latin typeface="Times New Roman"/>
                <a:cs typeface="Times New Roman"/>
              </a:rPr>
              <a:t>1,25-dihydroxyvitamin </a:t>
            </a:r>
            <a:r>
              <a:rPr dirty="0" baseline="6172" sz="1350" spc="15">
                <a:solidFill>
                  <a:srgbClr val="231F20"/>
                </a:solidFill>
                <a:latin typeface="Times New Roman"/>
                <a:cs typeface="Times New Roman"/>
              </a:rPr>
              <a:t>D</a:t>
            </a:r>
            <a:r>
              <a:rPr dirty="0" sz="500" spc="10">
                <a:solidFill>
                  <a:srgbClr val="231F20"/>
                </a:solidFill>
                <a:latin typeface="Times New Roman"/>
                <a:cs typeface="Times New Roman"/>
              </a:rPr>
              <a:t>3 </a:t>
            </a:r>
            <a:r>
              <a:rPr dirty="0" baseline="6172" sz="1350">
                <a:solidFill>
                  <a:srgbClr val="231F20"/>
                </a:solidFill>
                <a:latin typeface="Times New Roman"/>
                <a:cs typeface="Times New Roman"/>
              </a:rPr>
              <a:t>is </a:t>
            </a:r>
            <a:r>
              <a:rPr dirty="0" baseline="6172" sz="1350" spc="7">
                <a:solidFill>
                  <a:srgbClr val="231F20"/>
                </a:solidFill>
                <a:latin typeface="Times New Roman"/>
                <a:cs typeface="Times New Roman"/>
              </a:rPr>
              <a:t>as- 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sociated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crosstalk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between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signal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transducer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activa- 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tor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transcription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5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and the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vitamin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D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receptor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in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human  monocytes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/ M.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Yang,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B.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O. Yang,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H.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Gan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[et al.]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//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Experi-  mental and Therapeutic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Medicine. — 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2015.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Vol.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9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(5).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 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P.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1739–1744.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DOI:</a:t>
            </a:r>
            <a:r>
              <a:rPr dirty="0" sz="900" spc="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10.3892/etm.2015.2321.</a:t>
            </a:r>
            <a:endParaRPr sz="900">
              <a:latin typeface="Times New Roman"/>
              <a:cs typeface="Times New Roman"/>
            </a:endParaRPr>
          </a:p>
          <a:p>
            <a:pPr algn="just" marL="317500" marR="106680" indent="-216535">
              <a:lnSpc>
                <a:spcPts val="1000"/>
              </a:lnSpc>
              <a:spcBef>
                <a:spcPts val="20"/>
              </a:spcBef>
            </a:pP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7.</a:t>
            </a:r>
            <a:r>
              <a:rPr dirty="0" sz="900" spc="1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association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between common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vitamin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D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receptor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gene  variations and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osteoporosis: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participantlevel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metaanalysis</a:t>
            </a:r>
            <a:r>
              <a:rPr dirty="0" sz="900" spc="-1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/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67299" y="1032253"/>
            <a:ext cx="3014345" cy="168656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algn="just" marL="228600" marR="5080">
              <a:lnSpc>
                <a:spcPts val="1000"/>
              </a:lnSpc>
              <a:spcBef>
                <a:spcPts val="200"/>
              </a:spcBef>
            </a:pP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A.</a:t>
            </a:r>
            <a:r>
              <a:rPr dirty="0" sz="90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G.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Uitterlinden,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S.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H.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Ralston,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M.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L.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Brandi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[et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al.]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//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Annals  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9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Internal</a:t>
            </a:r>
            <a:r>
              <a:rPr dirty="0" sz="9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Medicine.</a:t>
            </a:r>
            <a:r>
              <a:rPr dirty="0" sz="9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</a:t>
            </a:r>
            <a:r>
              <a:rPr dirty="0" sz="9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2006.</a:t>
            </a:r>
            <a:r>
              <a:rPr dirty="0" sz="9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</a:t>
            </a:r>
            <a:r>
              <a:rPr dirty="0" sz="9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Vol.</a:t>
            </a:r>
            <a:r>
              <a:rPr dirty="0" sz="9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145</a:t>
            </a:r>
            <a:r>
              <a:rPr dirty="0" sz="9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(4).</a:t>
            </a:r>
            <a:r>
              <a:rPr dirty="0" sz="9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</a:t>
            </a:r>
            <a:r>
              <a:rPr dirty="0" sz="9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P.</a:t>
            </a:r>
            <a:r>
              <a:rPr dirty="0" sz="9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255–264.</a:t>
            </a:r>
            <a:r>
              <a:rPr dirty="0" sz="9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DOI: 10.7326/0003-4819-145-4-200608150-00005.</a:t>
            </a:r>
            <a:endParaRPr sz="900">
              <a:latin typeface="Times New Roman"/>
              <a:cs typeface="Times New Roman"/>
            </a:endParaRPr>
          </a:p>
          <a:p>
            <a:pPr algn="just" marL="228600" marR="5080" indent="-216535">
              <a:lnSpc>
                <a:spcPts val="1000"/>
              </a:lnSpc>
              <a:buAutoNum type="arabicPeriod" startAt="8"/>
              <a:tabLst>
                <a:tab pos="229235" algn="l"/>
              </a:tabLst>
            </a:pP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Gao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J.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Influence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BsmI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polymorphism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vitamin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D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recep- 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tor gene on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the risk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900" spc="15">
                <a:solidFill>
                  <a:srgbClr val="231F20"/>
                </a:solidFill>
                <a:latin typeface="Times New Roman"/>
                <a:cs typeface="Times New Roman"/>
              </a:rPr>
              <a:t>fracture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in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Caucasian populations:  a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meta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analysis /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J.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Gao,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L.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Wang,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J.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Zhu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//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International  Journal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Clinical and Experimental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Medicine. — 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2015.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Vol.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8 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(1).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P.</a:t>
            </a:r>
            <a:r>
              <a:rPr dirty="0" sz="900" spc="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589–597.</a:t>
            </a:r>
            <a:endParaRPr sz="900">
              <a:latin typeface="Times New Roman"/>
              <a:cs typeface="Times New Roman"/>
            </a:endParaRPr>
          </a:p>
          <a:p>
            <a:pPr algn="just" marL="228600" marR="5080" indent="-216535">
              <a:lnSpc>
                <a:spcPts val="1000"/>
              </a:lnSpc>
              <a:buAutoNum type="arabicPeriod" startAt="8"/>
              <a:tabLst>
                <a:tab pos="229235" algn="l"/>
              </a:tabLst>
            </a:pP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Vitamin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D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Inhibits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expression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and activity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matrix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me- 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talloproteinase in human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lung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fibroblasts (HFL-1)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cells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/</a:t>
            </a:r>
            <a:endParaRPr sz="900">
              <a:latin typeface="Times New Roman"/>
              <a:cs typeface="Times New Roman"/>
            </a:endParaRPr>
          </a:p>
          <a:p>
            <a:pPr algn="just" marL="228600" marR="5080">
              <a:lnSpc>
                <a:spcPts val="1000"/>
              </a:lnSpc>
            </a:pP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S.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H. </a:t>
            </a:r>
            <a:r>
              <a:rPr dirty="0" sz="900" spc="15">
                <a:solidFill>
                  <a:srgbClr val="231F20"/>
                </a:solidFill>
                <a:latin typeface="Times New Roman"/>
                <a:cs typeface="Times New Roman"/>
              </a:rPr>
              <a:t>Kim,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M.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S.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Baek,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D.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S.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Yoon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[et al.]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//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Tuberculosis 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Respiratory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Diseases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(Seoul).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2014.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Vol.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77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(2).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 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P.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73–80. —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DOI:</a:t>
            </a:r>
            <a:r>
              <a:rPr dirty="0" sz="9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10.4046/trd.2014.77.2.73.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67299" y="2683253"/>
            <a:ext cx="3013075" cy="28956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228600" marR="5080" indent="-216535">
              <a:lnSpc>
                <a:spcPts val="1000"/>
              </a:lnSpc>
              <a:spcBef>
                <a:spcPts val="200"/>
              </a:spcBef>
            </a:pP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10.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American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College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Rheumatology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2012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recommendations 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dirty="0" sz="90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use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90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non-pharmacologic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pharmacologic</a:t>
            </a:r>
            <a:r>
              <a:rPr dirty="0" sz="90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therapies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67299" y="2937253"/>
            <a:ext cx="3014345" cy="397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28600">
              <a:lnSpc>
                <a:spcPts val="1040"/>
              </a:lnSpc>
              <a:spcBef>
                <a:spcPts val="100"/>
              </a:spcBef>
            </a:pP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osteoarthritis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hand,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hip,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knee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/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M.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C.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Hochberg,</a:t>
            </a:r>
            <a:endParaRPr sz="900">
              <a:latin typeface="Times New Roman"/>
              <a:cs typeface="Times New Roman"/>
            </a:endParaRPr>
          </a:p>
          <a:p>
            <a:pPr algn="just" marL="228600" marR="5080">
              <a:lnSpc>
                <a:spcPts val="1000"/>
              </a:lnSpc>
              <a:spcBef>
                <a:spcPts val="60"/>
              </a:spcBef>
            </a:pP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R.</a:t>
            </a:r>
            <a:r>
              <a:rPr dirty="0" sz="9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D.</a:t>
            </a:r>
            <a:r>
              <a:rPr dirty="0" sz="9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Altman,</a:t>
            </a:r>
            <a:r>
              <a:rPr dirty="0" sz="9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K.</a:t>
            </a:r>
            <a:r>
              <a:rPr dirty="0" sz="9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T.</a:t>
            </a:r>
            <a:r>
              <a:rPr dirty="0" sz="9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April</a:t>
            </a:r>
            <a:r>
              <a:rPr dirty="0" sz="9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[et</a:t>
            </a:r>
            <a:r>
              <a:rPr dirty="0" sz="9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al.]</a:t>
            </a:r>
            <a:r>
              <a:rPr dirty="0" sz="9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//</a:t>
            </a:r>
            <a:r>
              <a:rPr dirty="0" sz="9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Arthritis</a:t>
            </a:r>
            <a:r>
              <a:rPr dirty="0" sz="9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Care</a:t>
            </a:r>
            <a:r>
              <a:rPr dirty="0" sz="9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&amp;</a:t>
            </a:r>
            <a:r>
              <a:rPr dirty="0" sz="9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Research.</a:t>
            </a:r>
            <a:r>
              <a:rPr dirty="0" sz="9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 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2012.</a:t>
            </a:r>
            <a:r>
              <a:rPr dirty="0" sz="90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Vol.</a:t>
            </a:r>
            <a:r>
              <a:rPr dirty="0" sz="90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64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(4).</a:t>
            </a:r>
            <a:r>
              <a:rPr dirty="0" sz="90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5">
                <a:solidFill>
                  <a:srgbClr val="231F20"/>
                </a:solidFill>
                <a:latin typeface="Times New Roman"/>
                <a:cs typeface="Times New Roman"/>
              </a:rPr>
              <a:t>P.</a:t>
            </a:r>
            <a:r>
              <a:rPr dirty="0" sz="90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465–474.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</a:t>
            </a:r>
            <a:r>
              <a:rPr dirty="0" sz="90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DOI: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10.1002/acr.21596.</a:t>
            </a:r>
            <a:endParaRPr sz="900">
              <a:latin typeface="Times New Roman"/>
              <a:cs typeface="Times New Roman"/>
            </a:endParaRPr>
          </a:p>
          <a:p>
            <a:pPr algn="just" marL="228600" marR="5080" indent="-216535">
              <a:lnSpc>
                <a:spcPts val="1000"/>
              </a:lnSpc>
              <a:buAutoNum type="arabicPeriod" startAt="11"/>
              <a:tabLst>
                <a:tab pos="229235" algn="l"/>
              </a:tabLst>
            </a:pP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Клінічний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протокол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надання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медичної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допомоги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хворим  із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остеоартрозом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(ОА).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Додаток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6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до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наказу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Міністерства  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о;хорони</a:t>
            </a:r>
            <a:r>
              <a:rPr dirty="0" sz="900" spc="-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здоров’я</a:t>
            </a:r>
            <a:r>
              <a:rPr dirty="0" sz="900" spc="-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України</a:t>
            </a:r>
            <a:r>
              <a:rPr dirty="0" sz="900" spc="-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від</a:t>
            </a:r>
            <a:r>
              <a:rPr dirty="0" sz="900" spc="-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12.10.2006</a:t>
            </a:r>
            <a:r>
              <a:rPr dirty="0" sz="900" spc="-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№</a:t>
            </a:r>
            <a:r>
              <a:rPr dirty="0" sz="900" spc="-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676</a:t>
            </a:r>
            <a:r>
              <a:rPr dirty="0" sz="900" spc="-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//</a:t>
            </a:r>
            <a:r>
              <a:rPr dirty="0" sz="900" spc="-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Український 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ревматологічний</a:t>
            </a:r>
            <a:r>
              <a:rPr dirty="0" sz="9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журнал.</a:t>
            </a:r>
            <a:r>
              <a:rPr dirty="0" sz="9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</a:t>
            </a:r>
            <a:r>
              <a:rPr dirty="0" sz="9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2007.</a:t>
            </a:r>
            <a:r>
              <a:rPr dirty="0" sz="9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</a:t>
            </a:r>
            <a:r>
              <a:rPr dirty="0" sz="9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№</a:t>
            </a:r>
            <a:r>
              <a:rPr dirty="0" sz="9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27</a:t>
            </a:r>
            <a:r>
              <a:rPr dirty="0" sz="9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(1).</a:t>
            </a:r>
            <a:r>
              <a:rPr dirty="0" sz="9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</a:t>
            </a:r>
            <a:r>
              <a:rPr dirty="0" sz="9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С.</a:t>
            </a:r>
            <a:r>
              <a:rPr dirty="0" sz="9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74–75.</a:t>
            </a:r>
            <a:endParaRPr sz="900">
              <a:latin typeface="Times New Roman"/>
              <a:cs typeface="Times New Roman"/>
            </a:endParaRPr>
          </a:p>
          <a:p>
            <a:pPr algn="just" marL="228600" marR="5080" indent="-216535">
              <a:lnSpc>
                <a:spcPts val="1000"/>
              </a:lnSpc>
              <a:buAutoNum type="arabicPeriod" startAt="11"/>
              <a:tabLst>
                <a:tab pos="229235" algn="l"/>
              </a:tabLst>
            </a:pP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Advances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in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NSAID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development: evolution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diclofenac 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products using pharmaceutical technology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/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R.</a:t>
            </a:r>
            <a:r>
              <a:rPr dirty="0" sz="900" spc="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Times New Roman"/>
                <a:cs typeface="Times New Roman"/>
              </a:rPr>
              <a:t>Altman,</a:t>
            </a:r>
            <a:endParaRPr sz="900">
              <a:latin typeface="Times New Roman"/>
              <a:cs typeface="Times New Roman"/>
            </a:endParaRPr>
          </a:p>
          <a:p>
            <a:pPr algn="just" marL="228600" marR="5080">
              <a:lnSpc>
                <a:spcPts val="1000"/>
              </a:lnSpc>
            </a:pP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B.</a:t>
            </a:r>
            <a:r>
              <a:rPr dirty="0" sz="9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Bosch,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K.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Brune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[et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al.]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//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Drugs.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2015.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Vol.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75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(8).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 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P.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859–877.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DOI:</a:t>
            </a:r>
            <a:r>
              <a:rPr dirty="0" sz="90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10.1007/s40265-015-0392-z.</a:t>
            </a:r>
            <a:endParaRPr sz="900">
              <a:latin typeface="Times New Roman"/>
              <a:cs typeface="Times New Roman"/>
            </a:endParaRPr>
          </a:p>
          <a:p>
            <a:pPr algn="just" marL="228600" marR="5080" indent="-216535">
              <a:lnSpc>
                <a:spcPts val="1000"/>
              </a:lnSpc>
              <a:buAutoNum type="arabicPeriod" startAt="13"/>
              <a:tabLst>
                <a:tab pos="229235" algn="l"/>
              </a:tabLst>
            </a:pP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Validity,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reliability,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and comparison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WOMAC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osteo- 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arthritis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index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Lequesne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algofunctional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index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Turkish 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patients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hip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knee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osteoarthritis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/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S.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Basaran,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R.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Guzel,</a:t>
            </a:r>
            <a:endParaRPr sz="900">
              <a:latin typeface="Times New Roman"/>
              <a:cs typeface="Times New Roman"/>
            </a:endParaRPr>
          </a:p>
          <a:p>
            <a:pPr algn="just" marL="228600" marR="5715">
              <a:lnSpc>
                <a:spcPts val="1000"/>
              </a:lnSpc>
            </a:pP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G.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Seydaoglu,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F.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Guler-Uysal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//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Clin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Rheumatol.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2010.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 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Vol.</a:t>
            </a:r>
            <a:r>
              <a:rPr dirty="0" sz="9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29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(7).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5">
                <a:solidFill>
                  <a:srgbClr val="231F20"/>
                </a:solidFill>
                <a:latin typeface="Times New Roman"/>
                <a:cs typeface="Times New Roman"/>
              </a:rPr>
              <a:t>P.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749–756.—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DOI: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10.1007/s10067-010-1398-2.</a:t>
            </a:r>
            <a:endParaRPr sz="900">
              <a:latin typeface="Times New Roman"/>
              <a:cs typeface="Times New Roman"/>
            </a:endParaRPr>
          </a:p>
          <a:p>
            <a:pPr algn="just" marL="228600" marR="5080" indent="-216535">
              <a:lnSpc>
                <a:spcPts val="1000"/>
              </a:lnSpc>
              <a:buAutoNum type="arabicPeriod" startAt="14"/>
              <a:tabLst>
                <a:tab pos="229235" algn="l"/>
              </a:tabLst>
            </a:pP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Костная</a:t>
            </a:r>
            <a:r>
              <a:rPr dirty="0" sz="900" spc="-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денситометрия</a:t>
            </a:r>
            <a:r>
              <a:rPr dirty="0" sz="900" spc="-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в</a:t>
            </a:r>
            <a:r>
              <a:rPr dirty="0" sz="9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клинической</a:t>
            </a:r>
            <a:r>
              <a:rPr dirty="0" sz="900" spc="-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практике</a:t>
            </a:r>
            <a:r>
              <a:rPr dirty="0" sz="900" spc="-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/</a:t>
            </a:r>
            <a:r>
              <a:rPr dirty="0" sz="9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В.</a:t>
            </a:r>
            <a:r>
              <a:rPr dirty="0" sz="900" spc="-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А.</a:t>
            </a:r>
            <a:r>
              <a:rPr dirty="0" sz="900" spc="-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Рад- 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ченко,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С.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Б.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Костерин,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Н.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В.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Дедух,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Е.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А.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Побел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//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Ортопе- 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дия,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травматология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и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протезирование.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2015.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№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2.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C. 100–108.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DOI: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10.15674/0030-598720152100-107.</a:t>
            </a:r>
            <a:endParaRPr sz="900">
              <a:latin typeface="Times New Roman"/>
              <a:cs typeface="Times New Roman"/>
            </a:endParaRPr>
          </a:p>
          <a:p>
            <a:pPr algn="just" marL="228600" marR="5080" indent="-216535">
              <a:lnSpc>
                <a:spcPts val="1000"/>
              </a:lnSpc>
              <a:buAutoNum type="arabicPeriod" startAt="14"/>
              <a:tabLst>
                <a:tab pos="229235" algn="l"/>
              </a:tabLst>
            </a:pP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Кобзарь А. И.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Прикладная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математическая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статистика.  Для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инженеров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и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научных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работников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/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А.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И.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Кобзарь.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2-е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изд., испр. — М. :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Физматлит,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2012.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816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с.</a:t>
            </a:r>
            <a:endParaRPr sz="900">
              <a:latin typeface="Times New Roman"/>
              <a:cs typeface="Times New Roman"/>
            </a:endParaRPr>
          </a:p>
          <a:p>
            <a:pPr algn="just" marL="228600" marR="5080" indent="-216535">
              <a:lnSpc>
                <a:spcPts val="1000"/>
              </a:lnSpc>
              <a:buAutoNum type="arabicPeriod" startAt="14"/>
              <a:tabLst>
                <a:tab pos="229235" algn="l"/>
              </a:tabLst>
            </a:pP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Картель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Н. А. Генетика.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Энциклопедический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словарь: 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словарь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/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Н.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А.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Картель,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Е.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Н.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Макеева,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А.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М.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Мезенко.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Минск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: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Белорусская наука, 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2011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992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с.</a:t>
            </a:r>
            <a:endParaRPr sz="900">
              <a:latin typeface="Times New Roman"/>
              <a:cs typeface="Times New Roman"/>
            </a:endParaRPr>
          </a:p>
          <a:p>
            <a:pPr algn="just" marL="228600" marR="5080" indent="-216535">
              <a:lnSpc>
                <a:spcPts val="1000"/>
              </a:lnSpc>
              <a:buAutoNum type="arabicPeriod" startAt="14"/>
              <a:tabLst>
                <a:tab pos="229235" algn="l"/>
              </a:tabLst>
            </a:pP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Гублер</a:t>
            </a:r>
            <a:r>
              <a:rPr dirty="0" sz="900" spc="-1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Е.</a:t>
            </a:r>
            <a:r>
              <a:rPr dirty="0" sz="900" spc="-1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Times New Roman"/>
                <a:cs typeface="Times New Roman"/>
              </a:rPr>
              <a:t>В.</a:t>
            </a:r>
            <a:r>
              <a:rPr dirty="0" sz="900" spc="-1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Информатика</a:t>
            </a:r>
            <a:r>
              <a:rPr dirty="0" sz="900" spc="-1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в</a:t>
            </a:r>
            <a:r>
              <a:rPr dirty="0" sz="900" spc="-1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патологии,</a:t>
            </a:r>
            <a:r>
              <a:rPr dirty="0" sz="900" spc="-1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клинической</a:t>
            </a:r>
            <a:r>
              <a:rPr dirty="0" sz="900" spc="-1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40">
                <a:solidFill>
                  <a:srgbClr val="231F20"/>
                </a:solidFill>
                <a:latin typeface="Times New Roman"/>
                <a:cs typeface="Times New Roman"/>
              </a:rPr>
              <a:t>медицине 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и</a:t>
            </a:r>
            <a:r>
              <a:rPr dirty="0" sz="9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педиатрии</a:t>
            </a:r>
            <a:r>
              <a:rPr dirty="0" sz="9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/</a:t>
            </a:r>
            <a:r>
              <a:rPr dirty="0" sz="9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Е.</a:t>
            </a:r>
            <a:r>
              <a:rPr dirty="0" sz="9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В.</a:t>
            </a:r>
            <a:r>
              <a:rPr dirty="0" sz="9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Гублер.</a:t>
            </a:r>
            <a:r>
              <a:rPr dirty="0" sz="9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</a:t>
            </a:r>
            <a:r>
              <a:rPr dirty="0" sz="9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Л.</a:t>
            </a:r>
            <a:r>
              <a:rPr dirty="0" sz="9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:</a:t>
            </a:r>
            <a:r>
              <a:rPr dirty="0" sz="9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Медицина,</a:t>
            </a:r>
            <a:r>
              <a:rPr dirty="0" sz="9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1990.</a:t>
            </a:r>
            <a:r>
              <a:rPr dirty="0" sz="90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</a:t>
            </a:r>
            <a:r>
              <a:rPr dirty="0" sz="9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0">
                <a:solidFill>
                  <a:srgbClr val="231F20"/>
                </a:solidFill>
                <a:latin typeface="Times New Roman"/>
                <a:cs typeface="Times New Roman"/>
              </a:rPr>
              <a:t>176</a:t>
            </a:r>
            <a:r>
              <a:rPr dirty="0" sz="90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с.</a:t>
            </a:r>
            <a:endParaRPr sz="900">
              <a:latin typeface="Times New Roman"/>
              <a:cs typeface="Times New Roman"/>
            </a:endParaRPr>
          </a:p>
          <a:p>
            <a:pPr algn="just" marL="228600" marR="5080" indent="-216535">
              <a:lnSpc>
                <a:spcPts val="1000"/>
              </a:lnSpc>
              <a:buAutoNum type="arabicPeriod" startAt="14"/>
              <a:tabLst>
                <a:tab pos="229235" algn="l"/>
              </a:tabLst>
            </a:pP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Гублер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Е.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В.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Вычислительные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методы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анализа</a:t>
            </a:r>
            <a:r>
              <a:rPr dirty="0" sz="9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и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распоз- 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навания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патологических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процессов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/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</a:rPr>
              <a:t>Е.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Times New Roman"/>
                <a:cs typeface="Times New Roman"/>
              </a:rPr>
              <a:t>В.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Гублер.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Л.</a:t>
            </a:r>
            <a:r>
              <a:rPr dirty="0" sz="9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: 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Медицина, </a:t>
            </a:r>
            <a:r>
              <a:rPr dirty="0" sz="900" spc="-15">
                <a:solidFill>
                  <a:srgbClr val="231F20"/>
                </a:solidFill>
                <a:latin typeface="Times New Roman"/>
                <a:cs typeface="Times New Roman"/>
              </a:rPr>
              <a:t>1978.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296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c.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96148" y="7287722"/>
            <a:ext cx="6158230" cy="3175"/>
          </a:xfrm>
          <a:custGeom>
            <a:avLst/>
            <a:gdLst/>
            <a:ahLst/>
            <a:cxnLst/>
            <a:rect l="l" t="t" r="r" b="b"/>
            <a:pathLst>
              <a:path w="6158230" h="3175">
                <a:moveTo>
                  <a:pt x="0" y="2844"/>
                </a:moveTo>
                <a:lnTo>
                  <a:pt x="615762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8637" y="8175378"/>
            <a:ext cx="1044575" cy="0"/>
          </a:xfrm>
          <a:custGeom>
            <a:avLst/>
            <a:gdLst/>
            <a:ahLst/>
            <a:cxnLst/>
            <a:rect l="l" t="t" r="r" b="b"/>
            <a:pathLst>
              <a:path w="1044575" h="0">
                <a:moveTo>
                  <a:pt x="0" y="0"/>
                </a:moveTo>
                <a:lnTo>
                  <a:pt x="1044003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986480" y="7051947"/>
            <a:ext cx="1780539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10">
                <a:solidFill>
                  <a:srgbClr val="231F20"/>
                </a:solidFill>
                <a:latin typeface="Times New Roman"/>
                <a:cs typeface="Times New Roman"/>
              </a:rPr>
              <a:t>Стаття надійшла </a:t>
            </a:r>
            <a:r>
              <a:rPr dirty="0" sz="800">
                <a:solidFill>
                  <a:srgbClr val="231F20"/>
                </a:solidFill>
                <a:latin typeface="Times New Roman"/>
                <a:cs typeface="Times New Roman"/>
              </a:rPr>
              <a:t>до </a:t>
            </a:r>
            <a:r>
              <a:rPr dirty="0" sz="800" spc="10">
                <a:solidFill>
                  <a:srgbClr val="231F20"/>
                </a:solidFill>
                <a:latin typeface="Times New Roman"/>
                <a:cs typeface="Times New Roman"/>
              </a:rPr>
              <a:t>редакції</a:t>
            </a:r>
            <a:r>
              <a:rPr dirty="0" sz="8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imes New Roman"/>
                <a:cs typeface="Times New Roman"/>
              </a:rPr>
              <a:t>21.02.2020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5938" y="7652808"/>
            <a:ext cx="4404360" cy="119634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L.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M. Pasieshvili, A. G.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Istomin,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K.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I.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Tereshkin, </a:t>
            </a:r>
            <a:r>
              <a:rPr dirty="0" sz="1100" spc="-5">
                <a:solidFill>
                  <a:srgbClr val="231F20"/>
                </a:solidFill>
                <a:latin typeface="Times New Roman"/>
                <a:cs typeface="Times New Roman"/>
              </a:rPr>
              <a:t>O. </a:t>
            </a:r>
            <a:r>
              <a:rPr dirty="0" sz="1100">
                <a:solidFill>
                  <a:srgbClr val="231F20"/>
                </a:solidFill>
                <a:latin typeface="Times New Roman"/>
                <a:cs typeface="Times New Roman"/>
              </a:rPr>
              <a:t>I.</a:t>
            </a:r>
            <a:r>
              <a:rPr dirty="0" sz="1100" spc="-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Times New Roman"/>
                <a:cs typeface="Times New Roman"/>
              </a:rPr>
              <a:t>Tereshkina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000" spc="-5">
                <a:solidFill>
                  <a:srgbClr val="231F20"/>
                </a:solidFill>
                <a:latin typeface="Times New Roman"/>
                <a:cs typeface="Times New Roman"/>
              </a:rPr>
              <a:t>Kharkiv National Medical </a:t>
            </a:r>
            <a:r>
              <a:rPr dirty="0" sz="1000" spc="-15">
                <a:solidFill>
                  <a:srgbClr val="231F20"/>
                </a:solidFill>
                <a:latin typeface="Times New Roman"/>
                <a:cs typeface="Times New Roman"/>
              </a:rPr>
              <a:t>University.</a:t>
            </a:r>
            <a:r>
              <a:rPr dirty="0" sz="1000" spc="-5">
                <a:solidFill>
                  <a:srgbClr val="231F20"/>
                </a:solidFill>
                <a:latin typeface="Times New Roman"/>
                <a:cs typeface="Times New Roman"/>
              </a:rPr>
              <a:t> Ukraine</a:t>
            </a:r>
            <a:endParaRPr sz="100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  <a:spcBef>
                <a:spcPts val="480"/>
              </a:spcBef>
            </a:pPr>
            <a:r>
              <a:rPr dirty="0" sz="1000">
                <a:solidFill>
                  <a:srgbClr val="231F20"/>
                </a:solidFill>
                <a:latin typeface="Wingdings"/>
                <a:cs typeface="Wingdings"/>
              </a:rPr>
              <a:t>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Ludmila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Pasieshvili, MD,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</a:rPr>
              <a:t>Prof.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  <a:hlinkClick r:id="rId2"/>
              </a:rPr>
              <a:t>: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  <a:hlinkClick r:id="rId2"/>
              </a:rPr>
              <a:t>pasiyeshvili@gmail.com</a:t>
            </a:r>
            <a:endParaRPr sz="90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Wingdings"/>
                <a:cs typeface="Wingdings"/>
              </a:rPr>
              <a:t>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Times New Roman"/>
                <a:cs typeface="Times New Roman"/>
              </a:rPr>
              <a:t>Andrii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Istomin,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MD, Prof. </a:t>
            </a:r>
            <a:r>
              <a:rPr dirty="0" sz="900" spc="10">
                <a:solidFill>
                  <a:srgbClr val="231F20"/>
                </a:solidFill>
                <a:latin typeface="Times New Roman"/>
                <a:cs typeface="Times New Roman"/>
              </a:rPr>
              <a:t>in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Traumatology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and Orthopaedics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  <a:hlinkClick r:id="rId3"/>
              </a:rPr>
              <a:t>:</a:t>
            </a:r>
            <a:r>
              <a:rPr dirty="0" sz="900" spc="-10">
                <a:solidFill>
                  <a:srgbClr val="231F20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  <a:hlinkClick r:id="rId3"/>
              </a:rPr>
              <a:t>andrii.istomin@gmail.com</a:t>
            </a:r>
            <a:endParaRPr sz="90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Wingdings"/>
                <a:cs typeface="Wingdings"/>
              </a:rPr>
              <a:t>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imes New Roman"/>
                <a:cs typeface="Times New Roman"/>
              </a:rPr>
              <a:t>Konstantin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Tereshki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  <a:hlinkClick r:id="rId4"/>
              </a:rPr>
              <a:t>n:</a:t>
            </a:r>
            <a:r>
              <a:rPr dirty="0" sz="900" spc="-30">
                <a:solidFill>
                  <a:srgbClr val="231F20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  <a:hlinkClick r:id="rId4"/>
              </a:rPr>
              <a:t>doctordoctor1989@mail.com</a:t>
            </a:r>
            <a:endParaRPr sz="90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Wingdings"/>
                <a:cs typeface="Wingdings"/>
              </a:rPr>
              <a:t>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</a:rPr>
              <a:t>Olena Tereshkin</a:t>
            </a:r>
            <a:r>
              <a:rPr dirty="0" sz="900">
                <a:solidFill>
                  <a:srgbClr val="231F20"/>
                </a:solidFill>
                <a:latin typeface="Times New Roman"/>
                <a:cs typeface="Times New Roman"/>
                <a:hlinkClick r:id="rId5"/>
              </a:rPr>
              <a:t>а:</a:t>
            </a:r>
            <a:r>
              <a:rPr dirty="0" sz="900" spc="80">
                <a:solidFill>
                  <a:srgbClr val="231F20"/>
                </a:solidFill>
                <a:latin typeface="Times New Roman"/>
                <a:cs typeface="Times New Roman"/>
                <a:hlinkClick r:id="rId5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imes New Roman"/>
                <a:cs typeface="Times New Roman"/>
                <a:hlinkClick r:id="rId5"/>
              </a:rPr>
              <a:t>elena.teresh11@gmail.com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2020-04-14T08:12:05Z</dcterms:created>
  <dcterms:modified xsi:type="dcterms:W3CDTF">2020-04-14T08:12:05Z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2020-03-13T00:00:00Z</vt:filetime>
  </property>
  <property fmtid="{D5CDD505-2E9C-101B-9397-08002B2CF9AE}" pid="3" name="Creator">
    <vt:lpwstr>Adobe InDesign CS5.5 (7.5)</vt:lpwstr>
  </property>
  <property fmtid="{D5CDD505-2E9C-101B-9397-08002B2CF9AE}" pid="4" name="LastSaved">
    <vt:filetime>2020-04-14T00:00:00Z</vt:filetime>
  </property>
</Properties>
</file>