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6" r:id="rId2"/>
    <p:sldId id="290" r:id="rId3"/>
    <p:sldId id="292" r:id="rId4"/>
    <p:sldId id="281" r:id="rId5"/>
    <p:sldId id="289" r:id="rId6"/>
    <p:sldId id="293" r:id="rId7"/>
    <p:sldId id="257" r:id="rId8"/>
    <p:sldId id="258" r:id="rId9"/>
    <p:sldId id="282" r:id="rId10"/>
    <p:sldId id="325" r:id="rId11"/>
    <p:sldId id="294" r:id="rId12"/>
    <p:sldId id="259" r:id="rId13"/>
    <p:sldId id="283" r:id="rId14"/>
    <p:sldId id="260" r:id="rId15"/>
    <p:sldId id="284" r:id="rId16"/>
    <p:sldId id="261" r:id="rId17"/>
    <p:sldId id="285" r:id="rId18"/>
    <p:sldId id="295" r:id="rId19"/>
    <p:sldId id="262" r:id="rId20"/>
    <p:sldId id="286" r:id="rId21"/>
    <p:sldId id="263" r:id="rId22"/>
    <p:sldId id="296" r:id="rId23"/>
    <p:sldId id="298" r:id="rId24"/>
    <p:sldId id="299" r:id="rId25"/>
    <p:sldId id="302" r:id="rId26"/>
    <p:sldId id="301" r:id="rId27"/>
    <p:sldId id="324" r:id="rId28"/>
    <p:sldId id="300" r:id="rId29"/>
    <p:sldId id="312" r:id="rId30"/>
    <p:sldId id="313" r:id="rId31"/>
    <p:sldId id="320" r:id="rId32"/>
    <p:sldId id="315" r:id="rId33"/>
    <p:sldId id="316" r:id="rId34"/>
    <p:sldId id="317" r:id="rId35"/>
    <p:sldId id="303" r:id="rId36"/>
    <p:sldId id="297" r:id="rId37"/>
    <p:sldId id="318" r:id="rId38"/>
    <p:sldId id="321" r:id="rId39"/>
    <p:sldId id="322" r:id="rId40"/>
    <p:sldId id="323" r:id="rId41"/>
    <p:sldId id="287" r:id="rId4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E66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p:cViewPr varScale="1">
        <p:scale>
          <a:sx n="55" d="100"/>
          <a:sy n="55" d="100"/>
        </p:scale>
        <p:origin x="1188"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uk-U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5C37E50-DFC3-4A27-BCB5-EE424898D264}" type="datetimeFigureOut">
              <a:rPr lang="uk-UA" smtClean="0"/>
              <a:pPr/>
              <a:t>29.10.2019</a:t>
            </a:fld>
            <a:endParaRPr lang="uk-U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uk-U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uk-U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696EC31-F519-405D-B76F-57BAB2D35FF8}" type="slidenum">
              <a:rPr lang="uk-UA" smtClean="0"/>
              <a:pPr/>
              <a:t>‹№›</a:t>
            </a:fld>
            <a:endParaRPr lang="uk-UA"/>
          </a:p>
        </p:txBody>
      </p:sp>
    </p:spTree>
    <p:extLst>
      <p:ext uri="{BB962C8B-B14F-4D97-AF65-F5344CB8AC3E}">
        <p14:creationId xmlns:p14="http://schemas.microsoft.com/office/powerpoint/2010/main" val="15804612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uk-UA" dirty="0"/>
              <a:t>ТОРАКАЛЬНА РАДІОЛОГІЯ</a:t>
            </a:r>
          </a:p>
          <a:p>
            <a:endParaRPr lang="uk-UA" dirty="0"/>
          </a:p>
          <a:p>
            <a:r>
              <a:rPr lang="uk-UA" i="1" dirty="0"/>
              <a:t>Проф. М. І. Пилипенко (2014)</a:t>
            </a:r>
          </a:p>
        </p:txBody>
      </p:sp>
      <p:sp>
        <p:nvSpPr>
          <p:cNvPr id="4" name="Slide Number Placeholder 3"/>
          <p:cNvSpPr>
            <a:spLocks noGrp="1"/>
          </p:cNvSpPr>
          <p:nvPr>
            <p:ph type="sldNum" sz="quarter" idx="10"/>
          </p:nvPr>
        </p:nvSpPr>
        <p:spPr/>
        <p:txBody>
          <a:bodyPr/>
          <a:lstStyle/>
          <a:p>
            <a:fld id="{2696EC31-F519-405D-B76F-57BAB2D35FF8}" type="slidenum">
              <a:rPr lang="uk-UA" smtClean="0"/>
              <a:pPr/>
              <a:t>1</a:t>
            </a:fld>
            <a:endParaRPr lang="uk-UA"/>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uk-UA" dirty="0"/>
              <a:t>Де?</a:t>
            </a:r>
          </a:p>
        </p:txBody>
      </p:sp>
      <p:sp>
        <p:nvSpPr>
          <p:cNvPr id="4" name="Slide Number Placeholder 3"/>
          <p:cNvSpPr>
            <a:spLocks noGrp="1"/>
          </p:cNvSpPr>
          <p:nvPr>
            <p:ph type="sldNum" sz="quarter" idx="10"/>
          </p:nvPr>
        </p:nvSpPr>
        <p:spPr/>
        <p:txBody>
          <a:bodyPr/>
          <a:lstStyle/>
          <a:p>
            <a:fld id="{2696EC31-F519-405D-B76F-57BAB2D35FF8}" type="slidenum">
              <a:rPr lang="uk-UA" smtClean="0"/>
              <a:pPr/>
              <a:t>29</a:t>
            </a:fld>
            <a:endParaRPr lang="uk-UA"/>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uk-UA" dirty="0"/>
              <a:t>Тіні грудей</a:t>
            </a:r>
          </a:p>
          <a:p>
            <a:r>
              <a:rPr lang="uk-UA" dirty="0"/>
              <a:t>Розмір і форма грудей</a:t>
            </a:r>
          </a:p>
          <a:p>
            <a:r>
              <a:rPr lang="uk-UA" dirty="0"/>
              <a:t>Одностороння  </a:t>
            </a:r>
            <a:r>
              <a:rPr lang="uk-UA" dirty="0" err="1"/>
              <a:t>мастектомія</a:t>
            </a:r>
            <a:endParaRPr lang="uk-UA" dirty="0"/>
          </a:p>
          <a:p>
            <a:r>
              <a:rPr lang="uk-UA" dirty="0"/>
              <a:t>Тіні </a:t>
            </a:r>
            <a:r>
              <a:rPr lang="uk-UA" dirty="0" err="1"/>
              <a:t>смочків</a:t>
            </a:r>
            <a:endParaRPr lang="uk-UA" dirty="0"/>
          </a:p>
          <a:p>
            <a:r>
              <a:rPr lang="uk-UA" dirty="0"/>
              <a:t>Ідентифікація тіней </a:t>
            </a:r>
            <a:r>
              <a:rPr lang="uk-UA" dirty="0" err="1"/>
              <a:t>смлчків</a:t>
            </a:r>
            <a:endParaRPr lang="uk-UA" dirty="0"/>
          </a:p>
          <a:p>
            <a:endParaRPr lang="uk-UA" dirty="0"/>
          </a:p>
        </p:txBody>
      </p:sp>
      <p:sp>
        <p:nvSpPr>
          <p:cNvPr id="4" name="Slide Number Placeholder 3"/>
          <p:cNvSpPr>
            <a:spLocks noGrp="1"/>
          </p:cNvSpPr>
          <p:nvPr>
            <p:ph type="sldNum" sz="quarter" idx="10"/>
          </p:nvPr>
        </p:nvSpPr>
        <p:spPr/>
        <p:txBody>
          <a:bodyPr/>
          <a:lstStyle/>
          <a:p>
            <a:fld id="{2696EC31-F519-405D-B76F-57BAB2D35FF8}" type="slidenum">
              <a:rPr lang="uk-UA" smtClean="0"/>
              <a:pPr/>
              <a:t>8</a:t>
            </a:fld>
            <a:endParaRPr lang="uk-UA"/>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uk-UA" dirty="0"/>
              <a:t>Етіологія</a:t>
            </a:r>
          </a:p>
        </p:txBody>
      </p:sp>
      <p:sp>
        <p:nvSpPr>
          <p:cNvPr id="4" name="Slide Number Placeholder 3"/>
          <p:cNvSpPr>
            <a:spLocks noGrp="1"/>
          </p:cNvSpPr>
          <p:nvPr>
            <p:ph type="sldNum" sz="quarter" idx="10"/>
          </p:nvPr>
        </p:nvSpPr>
        <p:spPr/>
        <p:txBody>
          <a:bodyPr/>
          <a:lstStyle/>
          <a:p>
            <a:fld id="{2696EC31-F519-405D-B76F-57BAB2D35FF8}" type="slidenum">
              <a:rPr lang="uk-UA" smtClean="0"/>
              <a:pPr/>
              <a:t>11</a:t>
            </a:fld>
            <a:endParaRPr lang="uk-UA"/>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uk-UA" dirty="0"/>
          </a:p>
        </p:txBody>
      </p:sp>
      <p:sp>
        <p:nvSpPr>
          <p:cNvPr id="4" name="Slide Number Placeholder 3"/>
          <p:cNvSpPr>
            <a:spLocks noGrp="1"/>
          </p:cNvSpPr>
          <p:nvPr>
            <p:ph type="sldNum" sz="quarter" idx="10"/>
          </p:nvPr>
        </p:nvSpPr>
        <p:spPr/>
        <p:txBody>
          <a:bodyPr/>
          <a:lstStyle/>
          <a:p>
            <a:fld id="{2696EC31-F519-405D-B76F-57BAB2D35FF8}" type="slidenum">
              <a:rPr lang="uk-UA" smtClean="0"/>
              <a:pPr/>
              <a:t>12</a:t>
            </a:fld>
            <a:endParaRPr lang="uk-UA"/>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uk-UA" b="1" dirty="0">
                <a:effectLst>
                  <a:outerShdw blurRad="38100" dist="38100" dir="2700000" algn="tl">
                    <a:srgbClr val="000000">
                      <a:alpha val="43137"/>
                    </a:srgbClr>
                  </a:outerShdw>
                </a:effectLst>
              </a:rPr>
              <a:t>(А) Туберкульозний плеврит. Шар випоту навколо стиснутої легені. Стовщення </a:t>
            </a:r>
            <a:r>
              <a:rPr lang="uk-UA" b="1" dirty="0" err="1">
                <a:effectLst>
                  <a:outerShdw blurRad="38100" dist="38100" dir="2700000" algn="tl">
                    <a:srgbClr val="000000">
                      <a:alpha val="43137"/>
                    </a:srgbClr>
                  </a:outerShdw>
                </a:effectLst>
              </a:rPr>
              <a:t>парієтальної</a:t>
            </a:r>
            <a:r>
              <a:rPr lang="uk-UA" b="1" baseline="0" dirty="0">
                <a:effectLst>
                  <a:outerShdw blurRad="38100" dist="38100" dir="2700000" algn="tl">
                    <a:srgbClr val="000000">
                      <a:alpha val="43137"/>
                    </a:srgbClr>
                  </a:outerShdw>
                </a:effectLst>
              </a:rPr>
              <a:t> плеври (голівки стрілок). Ущільнення від тиску легені (стрілки). (Б) Через 20 діб по тому. Облітерація реберно-діафрагмального кута (стрілка)</a:t>
            </a:r>
            <a:r>
              <a:rPr lang="uk-UA" b="1" dirty="0">
                <a:effectLst>
                  <a:outerShdw blurRad="38100" dist="38100" dir="2700000" algn="tl">
                    <a:srgbClr val="000000">
                      <a:alpha val="43137"/>
                    </a:srgbClr>
                  </a:outerShdw>
                </a:effectLst>
              </a:rPr>
              <a:t> </a:t>
            </a:r>
          </a:p>
        </p:txBody>
      </p:sp>
      <p:sp>
        <p:nvSpPr>
          <p:cNvPr id="4" name="Slide Number Placeholder 3"/>
          <p:cNvSpPr>
            <a:spLocks noGrp="1"/>
          </p:cNvSpPr>
          <p:nvPr>
            <p:ph type="sldNum" sz="quarter" idx="10"/>
          </p:nvPr>
        </p:nvSpPr>
        <p:spPr/>
        <p:txBody>
          <a:bodyPr/>
          <a:lstStyle/>
          <a:p>
            <a:fld id="{2696EC31-F519-405D-B76F-57BAB2D35FF8}" type="slidenum">
              <a:rPr lang="uk-UA" smtClean="0"/>
              <a:pPr/>
              <a:t>13</a:t>
            </a:fld>
            <a:endParaRPr lang="uk-UA"/>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uk-UA" sz="1200" kern="1200" dirty="0">
                <a:solidFill>
                  <a:schemeClr val="tx1"/>
                </a:solidFill>
                <a:latin typeface="+mn-lt"/>
                <a:ea typeface="+mn-ea"/>
                <a:cs typeface="+mn-cs"/>
              </a:rPr>
              <a:t>Двосторонній випіт. Видно двосторонні скупчення рідини </a:t>
            </a:r>
            <a:r>
              <a:rPr lang="uk-UA" sz="1200" kern="1200" dirty="0" err="1">
                <a:solidFill>
                  <a:schemeClr val="tx1"/>
                </a:solidFill>
                <a:latin typeface="+mn-lt"/>
                <a:ea typeface="+mn-ea"/>
                <a:cs typeface="+mn-cs"/>
              </a:rPr>
              <a:t>дорзально</a:t>
            </a:r>
            <a:r>
              <a:rPr lang="uk-UA" sz="1200" kern="1200" dirty="0">
                <a:solidFill>
                  <a:schemeClr val="tx1"/>
                </a:solidFill>
                <a:latin typeface="+mn-lt"/>
                <a:ea typeface="+mn-ea"/>
                <a:cs typeface="+mn-cs"/>
              </a:rPr>
              <a:t> в обох плевральних порожнинах (стрілки). Також видно ущільнення в нижній долі зліва — ателектаз</a:t>
            </a:r>
            <a:endParaRPr lang="uk-UA" dirty="0"/>
          </a:p>
        </p:txBody>
      </p:sp>
      <p:sp>
        <p:nvSpPr>
          <p:cNvPr id="4" name="Slide Number Placeholder 3"/>
          <p:cNvSpPr>
            <a:spLocks noGrp="1"/>
          </p:cNvSpPr>
          <p:nvPr>
            <p:ph type="sldNum" sz="quarter" idx="10"/>
          </p:nvPr>
        </p:nvSpPr>
        <p:spPr/>
        <p:txBody>
          <a:bodyPr/>
          <a:lstStyle/>
          <a:p>
            <a:fld id="{2696EC31-F519-405D-B76F-57BAB2D35FF8}" type="slidenum">
              <a:rPr lang="uk-UA" smtClean="0"/>
              <a:pPr/>
              <a:t>15</a:t>
            </a:fld>
            <a:endParaRPr lang="uk-UA"/>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uk-UA" dirty="0"/>
          </a:p>
        </p:txBody>
      </p:sp>
      <p:sp>
        <p:nvSpPr>
          <p:cNvPr id="4" name="Slide Number Placeholder 3"/>
          <p:cNvSpPr>
            <a:spLocks noGrp="1"/>
          </p:cNvSpPr>
          <p:nvPr>
            <p:ph type="sldNum" sz="quarter" idx="10"/>
          </p:nvPr>
        </p:nvSpPr>
        <p:spPr/>
        <p:txBody>
          <a:bodyPr/>
          <a:lstStyle/>
          <a:p>
            <a:fld id="{2696EC31-F519-405D-B76F-57BAB2D35FF8}" type="slidenum">
              <a:rPr lang="uk-UA" smtClean="0"/>
              <a:pPr/>
              <a:t>17</a:t>
            </a:fld>
            <a:endParaRPr lang="uk-UA"/>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uk-UA" dirty="0"/>
              <a:t>Етіологія:</a:t>
            </a:r>
          </a:p>
        </p:txBody>
      </p:sp>
      <p:sp>
        <p:nvSpPr>
          <p:cNvPr id="4" name="Slide Number Placeholder 3"/>
          <p:cNvSpPr>
            <a:spLocks noGrp="1"/>
          </p:cNvSpPr>
          <p:nvPr>
            <p:ph type="sldNum" sz="quarter" idx="10"/>
          </p:nvPr>
        </p:nvSpPr>
        <p:spPr/>
        <p:txBody>
          <a:bodyPr/>
          <a:lstStyle/>
          <a:p>
            <a:fld id="{2696EC31-F519-405D-B76F-57BAB2D35FF8}" type="slidenum">
              <a:rPr lang="uk-UA" smtClean="0"/>
              <a:pPr/>
              <a:t>20</a:t>
            </a:fld>
            <a:endParaRPr lang="uk-UA"/>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uk-UA" dirty="0"/>
              <a:t>20</a:t>
            </a:r>
          </a:p>
        </p:txBody>
      </p:sp>
      <p:sp>
        <p:nvSpPr>
          <p:cNvPr id="4" name="Slide Number Placeholder 3"/>
          <p:cNvSpPr>
            <a:spLocks noGrp="1"/>
          </p:cNvSpPr>
          <p:nvPr>
            <p:ph type="sldNum" sz="quarter" idx="10"/>
          </p:nvPr>
        </p:nvSpPr>
        <p:spPr/>
        <p:txBody>
          <a:bodyPr/>
          <a:lstStyle/>
          <a:p>
            <a:fld id="{2696EC31-F519-405D-B76F-57BAB2D35FF8}" type="slidenum">
              <a:rPr lang="uk-UA" smtClean="0"/>
              <a:pPr/>
              <a:t>21</a:t>
            </a:fld>
            <a:endParaRPr lang="uk-UA"/>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ru-R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ru-RU"/>
          </a:p>
        </p:txBody>
      </p:sp>
      <p:sp>
        <p:nvSpPr>
          <p:cNvPr id="4" name="Date Placeholder 3"/>
          <p:cNvSpPr>
            <a:spLocks noGrp="1"/>
          </p:cNvSpPr>
          <p:nvPr>
            <p:ph type="dt" sz="half" idx="10"/>
          </p:nvPr>
        </p:nvSpPr>
        <p:spPr/>
        <p:txBody>
          <a:bodyPr/>
          <a:lstStyle/>
          <a:p>
            <a:fld id="{94B2BA6D-0804-40CE-ABF4-A2711544D5AF}" type="datetimeFigureOut">
              <a:rPr lang="ru-RU" smtClean="0"/>
              <a:pPr/>
              <a:t>29.10.2019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CB3B8E0-BBF7-46A1-9CE9-D5754854E2F2}"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p:cNvSpPr>
            <a:spLocks noGrp="1"/>
          </p:cNvSpPr>
          <p:nvPr>
            <p:ph type="dt" sz="half" idx="10"/>
          </p:nvPr>
        </p:nvSpPr>
        <p:spPr/>
        <p:txBody>
          <a:bodyPr/>
          <a:lstStyle/>
          <a:p>
            <a:fld id="{94B2BA6D-0804-40CE-ABF4-A2711544D5AF}" type="datetimeFigureOut">
              <a:rPr lang="ru-RU" smtClean="0"/>
              <a:pPr/>
              <a:t>29.10.2019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CB3B8E0-BBF7-46A1-9CE9-D5754854E2F2}"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ru-R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p:cNvSpPr>
            <a:spLocks noGrp="1"/>
          </p:cNvSpPr>
          <p:nvPr>
            <p:ph type="dt" sz="half" idx="10"/>
          </p:nvPr>
        </p:nvSpPr>
        <p:spPr/>
        <p:txBody>
          <a:bodyPr/>
          <a:lstStyle/>
          <a:p>
            <a:fld id="{94B2BA6D-0804-40CE-ABF4-A2711544D5AF}" type="datetimeFigureOut">
              <a:rPr lang="ru-RU" smtClean="0"/>
              <a:pPr/>
              <a:t>29.10.2019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CB3B8E0-BBF7-46A1-9CE9-D5754854E2F2}"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p:cNvSpPr>
            <a:spLocks noGrp="1"/>
          </p:cNvSpPr>
          <p:nvPr>
            <p:ph type="dt" sz="half" idx="10"/>
          </p:nvPr>
        </p:nvSpPr>
        <p:spPr/>
        <p:txBody>
          <a:bodyPr/>
          <a:lstStyle/>
          <a:p>
            <a:fld id="{94B2BA6D-0804-40CE-ABF4-A2711544D5AF}" type="datetimeFigureOut">
              <a:rPr lang="ru-RU" smtClean="0"/>
              <a:pPr/>
              <a:t>29.10.2019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CB3B8E0-BBF7-46A1-9CE9-D5754854E2F2}"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ru-R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4B2BA6D-0804-40CE-ABF4-A2711544D5AF}" type="datetimeFigureOut">
              <a:rPr lang="ru-RU" smtClean="0"/>
              <a:pPr/>
              <a:t>29.10.2019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CB3B8E0-BBF7-46A1-9CE9-D5754854E2F2}"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Date Placeholder 4"/>
          <p:cNvSpPr>
            <a:spLocks noGrp="1"/>
          </p:cNvSpPr>
          <p:nvPr>
            <p:ph type="dt" sz="half" idx="10"/>
          </p:nvPr>
        </p:nvSpPr>
        <p:spPr/>
        <p:txBody>
          <a:bodyPr/>
          <a:lstStyle/>
          <a:p>
            <a:fld id="{94B2BA6D-0804-40CE-ABF4-A2711544D5AF}" type="datetimeFigureOut">
              <a:rPr lang="ru-RU" smtClean="0"/>
              <a:pPr/>
              <a:t>29.10.2019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0CB3B8E0-BBF7-46A1-9CE9-D5754854E2F2}"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ru-R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7" name="Date Placeholder 6"/>
          <p:cNvSpPr>
            <a:spLocks noGrp="1"/>
          </p:cNvSpPr>
          <p:nvPr>
            <p:ph type="dt" sz="half" idx="10"/>
          </p:nvPr>
        </p:nvSpPr>
        <p:spPr/>
        <p:txBody>
          <a:bodyPr/>
          <a:lstStyle/>
          <a:p>
            <a:fld id="{94B2BA6D-0804-40CE-ABF4-A2711544D5AF}" type="datetimeFigureOut">
              <a:rPr lang="ru-RU" smtClean="0"/>
              <a:pPr/>
              <a:t>29.10.2019</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0CB3B8E0-BBF7-46A1-9CE9-D5754854E2F2}"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Date Placeholder 2"/>
          <p:cNvSpPr>
            <a:spLocks noGrp="1"/>
          </p:cNvSpPr>
          <p:nvPr>
            <p:ph type="dt" sz="half" idx="10"/>
          </p:nvPr>
        </p:nvSpPr>
        <p:spPr/>
        <p:txBody>
          <a:bodyPr/>
          <a:lstStyle/>
          <a:p>
            <a:fld id="{94B2BA6D-0804-40CE-ABF4-A2711544D5AF}" type="datetimeFigureOut">
              <a:rPr lang="ru-RU" smtClean="0"/>
              <a:pPr/>
              <a:t>29.10.2019</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0CB3B8E0-BBF7-46A1-9CE9-D5754854E2F2}"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B2BA6D-0804-40CE-ABF4-A2711544D5AF}" type="datetimeFigureOut">
              <a:rPr lang="ru-RU" smtClean="0"/>
              <a:pPr/>
              <a:t>29.10.2019</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0CB3B8E0-BBF7-46A1-9CE9-D5754854E2F2}"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ru-R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B2BA6D-0804-40CE-ABF4-A2711544D5AF}" type="datetimeFigureOut">
              <a:rPr lang="ru-RU" smtClean="0"/>
              <a:pPr/>
              <a:t>29.10.2019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0CB3B8E0-BBF7-46A1-9CE9-D5754854E2F2}"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ru-R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B2BA6D-0804-40CE-ABF4-A2711544D5AF}" type="datetimeFigureOut">
              <a:rPr lang="ru-RU" smtClean="0"/>
              <a:pPr/>
              <a:t>29.10.2019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0CB3B8E0-BBF7-46A1-9CE9-D5754854E2F2}"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chemeClr val="bg2">
                <a:lumMod val="75000"/>
              </a:schemeClr>
            </a:gs>
            <a:gs pos="40000">
              <a:schemeClr val="bg1">
                <a:tint val="45000"/>
                <a:shade val="99000"/>
                <a:satMod val="350000"/>
              </a:schemeClr>
            </a:gs>
            <a:gs pos="100000">
              <a:schemeClr val="bg1">
                <a:shade val="20000"/>
                <a:satMod val="255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ru-R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B2BA6D-0804-40CE-ABF4-A2711544D5AF}" type="datetimeFigureOut">
              <a:rPr lang="ru-RU" smtClean="0"/>
              <a:pPr/>
              <a:t>29.10.2019</a:t>
            </a:fld>
            <a:endParaRPr lang="ru-R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B3B8E0-BBF7-46A1-9CE9-D5754854E2F2}"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0.tiff"/></Relationships>
</file>

<file path=ppt/slides/_rels/slide13.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2.tiff"/></Relationships>
</file>

<file path=ppt/slides/_rels/slide14.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tiff"/><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1.tiff"/><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33.tiff"/><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image" Target="../media/image35.tiff"/><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w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uk-UA"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reflection blurRad="6350" stA="60000" endA="900" endPos="58000" dir="5400000" sy="-100000" algn="bl" rotWithShape="0"/>
                </a:effectLst>
                <a:latin typeface="Arial Cyr" pitchFamily="34" charset="-52"/>
              </a:rPr>
              <a:t>ТОРАКАЛЬНА РАДІОЛОГІЯ</a:t>
            </a:r>
            <a:br>
              <a:rPr lang="uk-UA"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endParaRPr lang="ru-RU"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Subtitle 2"/>
          <p:cNvSpPr>
            <a:spLocks noGrp="1"/>
          </p:cNvSpPr>
          <p:nvPr>
            <p:ph type="subTitle" idx="1"/>
          </p:nvPr>
        </p:nvSpPr>
        <p:spPr>
          <a:xfrm>
            <a:off x="285720" y="3357562"/>
            <a:ext cx="8501122" cy="1752600"/>
          </a:xfrm>
        </p:spPr>
        <p:txBody>
          <a:bodyPr/>
          <a:lstStyle/>
          <a:p>
            <a:r>
              <a:rPr lang="ru-RU"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ПЛЕВРА, СЕРЕДОСТІННЯ, ДІАФРАГМА </a:t>
            </a:r>
          </a:p>
          <a:p>
            <a:endParaRPr lang="ru-RU"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4" name="Rectangle 3"/>
          <p:cNvSpPr/>
          <p:nvPr/>
        </p:nvSpPr>
        <p:spPr>
          <a:xfrm>
            <a:off x="5500694" y="5929330"/>
            <a:ext cx="2389052" cy="369332"/>
          </a:xfrm>
          <a:prstGeom prst="rect">
            <a:avLst/>
          </a:prstGeom>
        </p:spPr>
        <p:txBody>
          <a:bodyPr wrap="none">
            <a:spAutoFit/>
          </a:bodyPr>
          <a:lstStyle/>
          <a:p>
            <a:r>
              <a:rPr lang="uk-UA" i="1" dirty="0">
                <a:solidFill>
                  <a:srgbClr val="C00000"/>
                </a:solidFill>
              </a:rPr>
              <a:t>Проф. М. І. Пилипенко</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ru-RU"/>
          </a:p>
        </p:txBody>
      </p:sp>
      <p:sp>
        <p:nvSpPr>
          <p:cNvPr id="3" name="Subtitle 2"/>
          <p:cNvSpPr>
            <a:spLocks noGrp="1"/>
          </p:cNvSpPr>
          <p:nvPr>
            <p:ph type="subTitle" idx="1"/>
          </p:nvPr>
        </p:nvSpPr>
        <p:spPr/>
        <p:txBody>
          <a:bodyPr/>
          <a:lstStyle/>
          <a:p>
            <a:endParaRPr lang="ru-RU"/>
          </a:p>
        </p:txBody>
      </p:sp>
      <p:pic>
        <p:nvPicPr>
          <p:cNvPr id="1026" name="Picture 2"/>
          <p:cNvPicPr>
            <a:picLocks noChangeAspect="1" noChangeArrowheads="1"/>
          </p:cNvPicPr>
          <p:nvPr/>
        </p:nvPicPr>
        <p:blipFill>
          <a:blip r:embed="rId2"/>
          <a:srcRect/>
          <a:stretch>
            <a:fillRect/>
          </a:stretch>
        </p:blipFill>
        <p:spPr bwMode="auto">
          <a:xfrm>
            <a:off x="0" y="-24"/>
            <a:ext cx="9144000" cy="6391656"/>
          </a:xfrm>
          <a:prstGeom prst="rect">
            <a:avLst/>
          </a:prstGeom>
          <a:noFill/>
          <a:ln w="9525">
            <a:noFill/>
            <a:miter lim="800000"/>
            <a:headEnd/>
            <a:tailEnd/>
          </a:ln>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14472" y="461954"/>
            <a:ext cx="6400800" cy="1252534"/>
          </a:xfrm>
        </p:spPr>
        <p:txBody>
          <a:bodyPr>
            <a:normAutofit fontScale="92500"/>
          </a:bodyPr>
          <a:lstStyle/>
          <a:p>
            <a:r>
              <a:rPr lang="ru-RU" b="1" i="1" dirty="0" err="1">
                <a:ln>
                  <a:solidFill>
                    <a:schemeClr val="tx1"/>
                  </a:solidFill>
                </a:ln>
                <a:solidFill>
                  <a:srgbClr val="FF0000"/>
                </a:solidFill>
                <a:effectLst>
                  <a:outerShdw blurRad="38100" dist="38100" dir="2700000" algn="tl">
                    <a:srgbClr val="000000">
                      <a:alpha val="43137"/>
                    </a:srgbClr>
                  </a:outerShdw>
                </a:effectLst>
                <a:latin typeface="Arial" pitchFamily="34" charset="0"/>
                <a:cs typeface="Arial" pitchFamily="34" charset="0"/>
              </a:rPr>
              <a:t>Гідроторакс</a:t>
            </a:r>
            <a:endParaRPr lang="ru-RU" b="1" i="1" dirty="0">
              <a:ln>
                <a:solidFill>
                  <a:schemeClr val="tx1"/>
                </a:solidFill>
              </a:ln>
              <a:solidFill>
                <a:srgbClr val="FF0000"/>
              </a:solidFill>
              <a:effectLst>
                <a:outerShdw blurRad="38100" dist="38100" dir="2700000" algn="tl">
                  <a:srgbClr val="000000">
                    <a:alpha val="43137"/>
                  </a:srgbClr>
                </a:outerShdw>
              </a:effectLst>
              <a:latin typeface="Arial" pitchFamily="34" charset="0"/>
              <a:cs typeface="Arial" pitchFamily="34" charset="0"/>
            </a:endParaRPr>
          </a:p>
          <a:p>
            <a:r>
              <a:rPr lang="ru-RU" b="1" i="1" dirty="0">
                <a:ln>
                  <a:solidFill>
                    <a:schemeClr val="tx1"/>
                  </a:solidFill>
                </a:ln>
                <a:solidFill>
                  <a:srgbClr val="FF0000"/>
                </a:solidFill>
                <a:effectLst>
                  <a:outerShdw blurRad="38100" dist="38100" dir="2700000" algn="tl">
                    <a:srgbClr val="000000">
                      <a:alpha val="43137"/>
                    </a:srgbClr>
                  </a:outerShdw>
                </a:effectLst>
                <a:latin typeface="Arial" pitchFamily="34" charset="0"/>
                <a:cs typeface="Arial" pitchFamily="34" charset="0"/>
              </a:rPr>
              <a:t>(</a:t>
            </a:r>
            <a:r>
              <a:rPr lang="ru-RU" b="1" i="1" dirty="0" err="1">
                <a:ln>
                  <a:solidFill>
                    <a:schemeClr val="tx1"/>
                  </a:solidFill>
                </a:ln>
                <a:solidFill>
                  <a:srgbClr val="FF0000"/>
                </a:solidFill>
                <a:effectLst>
                  <a:outerShdw blurRad="38100" dist="38100" dir="2700000" algn="tl">
                    <a:srgbClr val="000000">
                      <a:alpha val="43137"/>
                    </a:srgbClr>
                  </a:outerShdw>
                </a:effectLst>
                <a:latin typeface="Arial" pitchFamily="34" charset="0"/>
                <a:cs typeface="Arial" pitchFamily="34" charset="0"/>
              </a:rPr>
              <a:t>плевральний</a:t>
            </a:r>
            <a:r>
              <a:rPr lang="ru-RU" b="1" i="1" dirty="0">
                <a:ln>
                  <a:solidFill>
                    <a:schemeClr val="tx1"/>
                  </a:solidFill>
                </a:ln>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ru-RU" b="1" i="1" dirty="0" err="1">
                <a:ln>
                  <a:solidFill>
                    <a:schemeClr val="tx1"/>
                  </a:solidFill>
                </a:ln>
                <a:solidFill>
                  <a:srgbClr val="FF0000"/>
                </a:solidFill>
                <a:effectLst>
                  <a:outerShdw blurRad="38100" dist="38100" dir="2700000" algn="tl">
                    <a:srgbClr val="000000">
                      <a:alpha val="43137"/>
                    </a:srgbClr>
                  </a:outerShdw>
                </a:effectLst>
                <a:latin typeface="Arial" pitchFamily="34" charset="0"/>
                <a:cs typeface="Arial" pitchFamily="34" charset="0"/>
              </a:rPr>
              <a:t>випіт</a:t>
            </a:r>
            <a:r>
              <a:rPr lang="ru-RU" b="1" i="1" dirty="0">
                <a:ln>
                  <a:solidFill>
                    <a:schemeClr val="tx1"/>
                  </a:solidFill>
                </a:ln>
                <a:solidFill>
                  <a:srgbClr val="FF0000"/>
                </a:solidFill>
                <a:effectLst>
                  <a:outerShdw blurRad="38100" dist="38100" dir="2700000" algn="tl">
                    <a:srgbClr val="000000">
                      <a:alpha val="43137"/>
                    </a:srgbClr>
                  </a:outerShdw>
                </a:effectLst>
                <a:latin typeface="Arial" pitchFamily="34" charset="0"/>
                <a:cs typeface="Arial" pitchFamily="34" charset="0"/>
              </a:rPr>
              <a:t>, плеврит</a:t>
            </a:r>
            <a:r>
              <a:rPr lang="ru-RU" dirty="0">
                <a:solidFill>
                  <a:schemeClr val="tx1"/>
                </a:solidFill>
                <a:effectLst>
                  <a:outerShdw blurRad="38100" dist="38100" dir="2700000" algn="tl">
                    <a:srgbClr val="000000">
                      <a:alpha val="43137"/>
                    </a:srgbClr>
                  </a:outerShdw>
                </a:effectLst>
                <a:latin typeface="Arial" pitchFamily="34" charset="0"/>
                <a:cs typeface="Arial" pitchFamily="34" charset="0"/>
              </a:rPr>
              <a:t>)</a:t>
            </a:r>
          </a:p>
        </p:txBody>
      </p:sp>
      <p:sp>
        <p:nvSpPr>
          <p:cNvPr id="4" name="Rectangle 3"/>
          <p:cNvSpPr/>
          <p:nvPr/>
        </p:nvSpPr>
        <p:spPr>
          <a:xfrm>
            <a:off x="1571604" y="1785926"/>
            <a:ext cx="6215106" cy="2862322"/>
          </a:xfrm>
          <a:prstGeom prst="rect">
            <a:avLst/>
          </a:prstGeom>
        </p:spPr>
        <p:txBody>
          <a:bodyPr wrap="square">
            <a:spAutoFit/>
          </a:bodyPr>
          <a:lstStyle/>
          <a:p>
            <a:pPr algn="ctr"/>
            <a:r>
              <a:rPr lang="uk-UA" sz="3600" b="1" i="1" dirty="0">
                <a:ln>
                  <a:solidFill>
                    <a:srgbClr val="FFFF00"/>
                  </a:solidFill>
                </a:ln>
                <a:solidFill>
                  <a:srgbClr val="FF0000"/>
                </a:solidFill>
                <a:effectLst>
                  <a:outerShdw blurRad="38100" dist="38100" dir="2700000" algn="tl">
                    <a:srgbClr val="000000">
                      <a:alpha val="43137"/>
                    </a:srgbClr>
                  </a:outerShdw>
                </a:effectLst>
              </a:rPr>
              <a:t>Етіологія:</a:t>
            </a:r>
          </a:p>
          <a:p>
            <a:r>
              <a:rPr lang="uk-UA" sz="3600" b="1" i="1" dirty="0">
                <a:ln>
                  <a:solidFill>
                    <a:srgbClr val="FFFF00"/>
                  </a:solidFill>
                </a:ln>
                <a:solidFill>
                  <a:srgbClr val="FF0000"/>
                </a:solidFill>
                <a:effectLst>
                  <a:outerShdw blurRad="38100" dist="38100" dir="2700000" algn="tl">
                    <a:srgbClr val="000000">
                      <a:alpha val="43137"/>
                    </a:srgbClr>
                  </a:outerShdw>
                </a:effectLst>
              </a:rPr>
              <a:t>	= </a:t>
            </a:r>
            <a:r>
              <a:rPr lang="uk-UA" sz="3600" b="1" i="1" dirty="0">
                <a:ln>
                  <a:solidFill>
                    <a:srgbClr val="FFFF00"/>
                  </a:solidFill>
                </a:ln>
                <a:effectLst>
                  <a:outerShdw blurRad="38100" dist="38100" dir="2700000" algn="tl">
                    <a:srgbClr val="000000">
                      <a:alpha val="43137"/>
                    </a:srgbClr>
                  </a:outerShdw>
                </a:effectLst>
              </a:rPr>
              <a:t>запалення плеври</a:t>
            </a:r>
            <a:r>
              <a:rPr lang="uk-UA" sz="3600" b="1" i="1" dirty="0">
                <a:ln>
                  <a:solidFill>
                    <a:srgbClr val="FFFF00"/>
                  </a:solidFill>
                </a:ln>
                <a:solidFill>
                  <a:srgbClr val="FF0000"/>
                </a:solidFill>
                <a:effectLst>
                  <a:outerShdw blurRad="38100" dist="38100" dir="2700000" algn="tl">
                    <a:srgbClr val="000000">
                      <a:alpha val="43137"/>
                    </a:srgbClr>
                  </a:outerShdw>
                </a:effectLst>
              </a:rPr>
              <a:t>,</a:t>
            </a:r>
          </a:p>
          <a:p>
            <a:r>
              <a:rPr lang="uk-UA" sz="3600" b="1" i="1" dirty="0">
                <a:ln>
                  <a:solidFill>
                    <a:srgbClr val="FFFF00"/>
                  </a:solidFill>
                </a:ln>
                <a:solidFill>
                  <a:srgbClr val="FF0000"/>
                </a:solidFill>
                <a:effectLst>
                  <a:outerShdw blurRad="38100" dist="38100" dir="2700000" algn="tl">
                    <a:srgbClr val="000000">
                      <a:alpha val="43137"/>
                    </a:srgbClr>
                  </a:outerShdw>
                </a:effectLst>
              </a:rPr>
              <a:t>	= </a:t>
            </a:r>
            <a:r>
              <a:rPr lang="uk-UA" sz="3600" b="1" i="1" dirty="0" err="1">
                <a:ln>
                  <a:solidFill>
                    <a:srgbClr val="FFFF00"/>
                  </a:solidFill>
                </a:ln>
                <a:effectLst>
                  <a:outerShdw blurRad="38100" dist="38100" dir="2700000" algn="tl">
                    <a:srgbClr val="000000">
                      <a:alpha val="43137"/>
                    </a:srgbClr>
                  </a:outerShdw>
                </a:effectLst>
              </a:rPr>
              <a:t>геморагія</a:t>
            </a:r>
            <a:r>
              <a:rPr lang="uk-UA" sz="3600" b="1" i="1" dirty="0">
                <a:ln>
                  <a:solidFill>
                    <a:srgbClr val="FFFF00"/>
                  </a:solidFill>
                </a:ln>
                <a:solidFill>
                  <a:srgbClr val="FF0000"/>
                </a:solidFill>
                <a:effectLst>
                  <a:outerShdw blurRad="38100" dist="38100" dir="2700000" algn="tl">
                    <a:srgbClr val="000000">
                      <a:alpha val="43137"/>
                    </a:srgbClr>
                  </a:outerShdw>
                </a:effectLst>
              </a:rPr>
              <a:t>,</a:t>
            </a:r>
          </a:p>
          <a:p>
            <a:r>
              <a:rPr lang="uk-UA" sz="3600" b="1" i="1" dirty="0">
                <a:ln>
                  <a:solidFill>
                    <a:srgbClr val="FFFF00"/>
                  </a:solidFill>
                </a:ln>
                <a:solidFill>
                  <a:srgbClr val="FF0000"/>
                </a:solidFill>
                <a:effectLst>
                  <a:outerShdw blurRad="38100" dist="38100" dir="2700000" algn="tl">
                    <a:srgbClr val="000000">
                      <a:alpha val="43137"/>
                    </a:srgbClr>
                  </a:outerShdw>
                </a:effectLst>
              </a:rPr>
              <a:t>	= </a:t>
            </a:r>
            <a:r>
              <a:rPr lang="uk-UA" sz="3600" b="1" i="1" dirty="0" err="1">
                <a:ln>
                  <a:solidFill>
                    <a:srgbClr val="FFFF00"/>
                  </a:solidFill>
                </a:ln>
                <a:effectLst>
                  <a:outerShdw blurRad="38100" dist="38100" dir="2700000" algn="tl">
                    <a:srgbClr val="000000">
                      <a:alpha val="43137"/>
                    </a:srgbClr>
                  </a:outerShdw>
                </a:effectLst>
              </a:rPr>
              <a:t>канцероматоз</a:t>
            </a:r>
            <a:r>
              <a:rPr lang="uk-UA" sz="3600" b="1" i="1" dirty="0">
                <a:ln>
                  <a:solidFill>
                    <a:srgbClr val="FFFF00"/>
                  </a:solidFill>
                </a:ln>
                <a:solidFill>
                  <a:srgbClr val="FF0000"/>
                </a:solidFill>
                <a:effectLst>
                  <a:outerShdw blurRad="38100" dist="38100" dir="2700000" algn="tl">
                    <a:srgbClr val="000000">
                      <a:alpha val="43137"/>
                    </a:srgbClr>
                  </a:outerShdw>
                </a:effectLst>
              </a:rPr>
              <a:t>,</a:t>
            </a:r>
          </a:p>
          <a:p>
            <a:r>
              <a:rPr lang="uk-UA" sz="3600" b="1" i="1" dirty="0">
                <a:ln>
                  <a:solidFill>
                    <a:srgbClr val="FFFF00"/>
                  </a:solidFill>
                </a:ln>
                <a:solidFill>
                  <a:srgbClr val="FF0000"/>
                </a:solidFill>
                <a:effectLst>
                  <a:outerShdw blurRad="38100" dist="38100" dir="2700000" algn="tl">
                    <a:srgbClr val="000000">
                      <a:alpha val="43137"/>
                    </a:srgbClr>
                  </a:outerShdw>
                </a:effectLst>
              </a:rPr>
              <a:t>	= </a:t>
            </a:r>
            <a:r>
              <a:rPr lang="uk-UA" sz="3600" b="1" i="1" dirty="0" err="1">
                <a:ln>
                  <a:solidFill>
                    <a:srgbClr val="FFFF00"/>
                  </a:solidFill>
                </a:ln>
                <a:effectLst>
                  <a:outerShdw blurRad="38100" dist="38100" dir="2700000" algn="tl">
                    <a:srgbClr val="000000">
                      <a:alpha val="43137"/>
                    </a:srgbClr>
                  </a:outerShdw>
                </a:effectLst>
              </a:rPr>
              <a:t>лімфорея</a:t>
            </a:r>
            <a:r>
              <a:rPr lang="uk-UA" sz="3600" b="1" i="1" dirty="0">
                <a:ln>
                  <a:solidFill>
                    <a:srgbClr val="FFFF00"/>
                  </a:solidFill>
                </a:ln>
                <a:solidFill>
                  <a:srgbClr val="FF0000"/>
                </a:solidFill>
                <a:effectLst>
                  <a:outerShdw blurRad="38100" dist="38100" dir="2700000" algn="tl">
                    <a:srgbClr val="000000">
                      <a:alpha val="43137"/>
                    </a:srgbClr>
                  </a:outerShdw>
                </a:effectLst>
              </a:rPr>
              <a:t>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702886" y="6488692"/>
            <a:ext cx="441146" cy="369332"/>
          </a:xfrm>
          <a:prstGeom prst="rect">
            <a:avLst/>
          </a:prstGeom>
        </p:spPr>
        <p:txBody>
          <a:bodyPr wrap="none">
            <a:spAutoFit/>
          </a:bodyPr>
          <a:lstStyle/>
          <a:p>
            <a:r>
              <a:rPr lang="uk-UA" b="1" dirty="0"/>
              <a:t>79</a:t>
            </a:r>
            <a:endParaRPr lang="uk-UA" dirty="0"/>
          </a:p>
        </p:txBody>
      </p:sp>
      <p:pic>
        <p:nvPicPr>
          <p:cNvPr id="7" name="Picture 6" descr="3-79 1.tif"/>
          <p:cNvPicPr>
            <a:picLocks noChangeAspect="1"/>
          </p:cNvPicPr>
          <p:nvPr/>
        </p:nvPicPr>
        <p:blipFill>
          <a:blip r:embed="rId3"/>
          <a:stretch>
            <a:fillRect/>
          </a:stretch>
        </p:blipFill>
        <p:spPr>
          <a:xfrm>
            <a:off x="384771" y="0"/>
            <a:ext cx="4687295" cy="4786322"/>
          </a:xfrm>
          <a:prstGeom prst="rect">
            <a:avLst/>
          </a:prstGeom>
        </p:spPr>
      </p:pic>
      <p:pic>
        <p:nvPicPr>
          <p:cNvPr id="8" name="Picture 7" descr="3-79 2.tif"/>
          <p:cNvPicPr>
            <a:picLocks noChangeAspect="1"/>
          </p:cNvPicPr>
          <p:nvPr/>
        </p:nvPicPr>
        <p:blipFill>
          <a:blip r:embed="rId4"/>
          <a:stretch>
            <a:fillRect/>
          </a:stretch>
        </p:blipFill>
        <p:spPr>
          <a:xfrm>
            <a:off x="5143504" y="0"/>
            <a:ext cx="3606800" cy="4800600"/>
          </a:xfrm>
          <a:prstGeom prst="rect">
            <a:avLst/>
          </a:prstGeom>
        </p:spPr>
      </p:pic>
      <p:sp>
        <p:nvSpPr>
          <p:cNvPr id="9" name="Rectangle 8"/>
          <p:cNvSpPr/>
          <p:nvPr/>
        </p:nvSpPr>
        <p:spPr>
          <a:xfrm>
            <a:off x="0" y="4786322"/>
            <a:ext cx="9144000" cy="1969770"/>
          </a:xfrm>
          <a:prstGeom prst="rect">
            <a:avLst/>
          </a:prstGeom>
        </p:spPr>
        <p:txBody>
          <a:bodyPr wrap="square">
            <a:spAutoFit/>
          </a:bodyPr>
          <a:lstStyle/>
          <a:p>
            <a:pPr algn="ctr"/>
            <a:r>
              <a:rPr lang="uk-UA" sz="2200" b="1" dirty="0">
                <a:solidFill>
                  <a:srgbClr val="FF0000"/>
                </a:solidFill>
                <a:effectLst>
                  <a:outerShdw blurRad="38100" dist="38100" dir="2700000" algn="tl">
                    <a:srgbClr val="000000">
                      <a:alpha val="43137"/>
                    </a:srgbClr>
                  </a:outerShdw>
                </a:effectLst>
              </a:rPr>
              <a:t>Середніх розмірів плеврит </a:t>
            </a:r>
          </a:p>
          <a:p>
            <a:pPr algn="ctr"/>
            <a:r>
              <a:rPr lang="uk-UA" sz="2000" b="1" i="1" dirty="0">
                <a:solidFill>
                  <a:srgbClr val="FF0000"/>
                </a:solidFill>
                <a:effectLst>
                  <a:outerShdw blurRad="38100" dist="38100" dir="2700000" algn="tl">
                    <a:srgbClr val="000000">
                      <a:alpha val="43137"/>
                    </a:srgbClr>
                  </a:outerShdw>
                </a:effectLst>
              </a:rPr>
              <a:t>(А) </a:t>
            </a:r>
            <a:r>
              <a:rPr lang="uk-UA" sz="2000" b="1" i="1" dirty="0">
                <a:effectLst>
                  <a:outerShdw blurRad="38100" dist="38100" dir="2700000" algn="tl">
                    <a:srgbClr val="000000">
                      <a:alpha val="43137"/>
                    </a:srgbClr>
                  </a:outerShdw>
                </a:effectLst>
              </a:rPr>
              <a:t>На вертикальному ЗП знімку </a:t>
            </a:r>
            <a:r>
              <a:rPr lang="uk-UA" sz="2000" b="1" i="1" dirty="0" err="1">
                <a:effectLst>
                  <a:outerShdw blurRad="38100" dist="38100" dir="2700000" algn="tl">
                    <a:srgbClr val="000000">
                      <a:alpha val="43137"/>
                    </a:srgbClr>
                  </a:outerShdw>
                </a:effectLst>
              </a:rPr>
              <a:t>згладження</a:t>
            </a:r>
            <a:r>
              <a:rPr lang="uk-UA" sz="2000" b="1" i="1" dirty="0">
                <a:effectLst>
                  <a:outerShdw blurRad="38100" dist="38100" dir="2700000" algn="tl">
                    <a:srgbClr val="000000">
                      <a:alpha val="43137"/>
                    </a:srgbClr>
                  </a:outerShdw>
                </a:effectLst>
              </a:rPr>
              <a:t> правого реберно-діафрагмального кута обумовлене плевральною рідиною. В бічній проекції </a:t>
            </a:r>
            <a:r>
              <a:rPr lang="uk-UA" sz="2000" b="1" i="1" dirty="0">
                <a:solidFill>
                  <a:srgbClr val="FF0000"/>
                </a:solidFill>
                <a:effectLst>
                  <a:outerShdw blurRad="38100" dist="38100" dir="2700000" algn="tl">
                    <a:srgbClr val="000000">
                      <a:alpha val="43137"/>
                    </a:srgbClr>
                  </a:outerShdw>
                </a:effectLst>
              </a:rPr>
              <a:t>(В)</a:t>
            </a:r>
            <a:r>
              <a:rPr lang="uk-UA" sz="2000" b="1" i="1" dirty="0">
                <a:effectLst>
                  <a:outerShdw blurRad="38100" dist="38100" dir="2700000" algn="tl">
                    <a:srgbClr val="000000">
                      <a:alpha val="43137"/>
                    </a:srgbClr>
                  </a:outerShdw>
                </a:effectLst>
              </a:rPr>
              <a:t> рідину можна бачити в основній </a:t>
            </a:r>
            <a:r>
              <a:rPr lang="uk-UA" sz="2000" b="1" i="1" dirty="0" err="1">
                <a:effectLst>
                  <a:outerShdw blurRad="38100" dist="38100" dir="2700000" algn="tl">
                    <a:srgbClr val="000000">
                      <a:alpha val="43137"/>
                    </a:srgbClr>
                  </a:outerShdw>
                </a:effectLst>
              </a:rPr>
              <a:t>щилині</a:t>
            </a:r>
            <a:r>
              <a:rPr lang="uk-UA" sz="2000" b="1" i="1" dirty="0">
                <a:effectLst>
                  <a:outerShdw blurRad="38100" dist="38100" dir="2700000" algn="tl">
                    <a:srgbClr val="000000">
                      <a:alpha val="43137"/>
                    </a:srgbClr>
                  </a:outerShdw>
                </a:effectLst>
              </a:rPr>
              <a:t> (чорні стрілки) і у вигляді </a:t>
            </a:r>
            <a:r>
              <a:rPr lang="uk-UA" sz="2000" b="1" i="1" dirty="0" err="1">
                <a:effectLst>
                  <a:outerShdw blurRad="38100" dist="38100" dir="2700000" algn="tl">
                    <a:srgbClr val="000000">
                      <a:alpha val="43137"/>
                    </a:srgbClr>
                  </a:outerShdw>
                </a:effectLst>
              </a:rPr>
              <a:t>згладження</a:t>
            </a:r>
            <a:r>
              <a:rPr lang="uk-UA" sz="2000" b="1" i="1" dirty="0">
                <a:effectLst>
                  <a:outerShdw blurRad="38100" dist="38100" dir="2700000" algn="tl">
                    <a:srgbClr val="000000">
                      <a:alpha val="43137"/>
                    </a:srgbClr>
                  </a:outerShdw>
                </a:effectLst>
              </a:rPr>
              <a:t> правого заднього реберно-діафрагмального кута (білі стрілки).</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072074"/>
            <a:ext cx="9144000" cy="1785926"/>
          </a:xfrm>
        </p:spPr>
        <p:txBody>
          <a:bodyPr>
            <a:normAutofit fontScale="77500" lnSpcReduction="20000"/>
          </a:bodyPr>
          <a:lstStyle/>
          <a:p>
            <a:r>
              <a:rPr lang="uk-UA" b="1" i="1" dirty="0">
                <a:solidFill>
                  <a:srgbClr val="FF0000"/>
                </a:solidFill>
                <a:effectLst>
                  <a:outerShdw blurRad="38100" dist="38100" dir="2700000" algn="tl">
                    <a:srgbClr val="000000">
                      <a:alpha val="43137"/>
                    </a:srgbClr>
                  </a:outerShdw>
                </a:effectLst>
              </a:rPr>
              <a:t>(А) </a:t>
            </a:r>
            <a:r>
              <a:rPr lang="uk-UA" b="1" i="1" dirty="0">
                <a:solidFill>
                  <a:schemeClr val="tx1"/>
                </a:solidFill>
                <a:effectLst>
                  <a:outerShdw blurRad="38100" dist="38100" dir="2700000" algn="tl">
                    <a:srgbClr val="000000">
                      <a:alpha val="43137"/>
                    </a:srgbClr>
                  </a:outerShdw>
                </a:effectLst>
              </a:rPr>
              <a:t>Туберкульозний плеврит. Шар випоту навколо стиснутої легені. Стовщення </a:t>
            </a:r>
            <a:r>
              <a:rPr lang="uk-UA" b="1" i="1" dirty="0" err="1">
                <a:solidFill>
                  <a:schemeClr val="tx1"/>
                </a:solidFill>
                <a:effectLst>
                  <a:outerShdw blurRad="38100" dist="38100" dir="2700000" algn="tl">
                    <a:srgbClr val="000000">
                      <a:alpha val="43137"/>
                    </a:srgbClr>
                  </a:outerShdw>
                </a:effectLst>
              </a:rPr>
              <a:t>парієтальної</a:t>
            </a:r>
            <a:r>
              <a:rPr lang="uk-UA" b="1" i="1" dirty="0">
                <a:solidFill>
                  <a:schemeClr val="tx1"/>
                </a:solidFill>
                <a:effectLst>
                  <a:outerShdw blurRad="38100" dist="38100" dir="2700000" algn="tl">
                    <a:srgbClr val="000000">
                      <a:alpha val="43137"/>
                    </a:srgbClr>
                  </a:outerShdw>
                </a:effectLst>
              </a:rPr>
              <a:t> плеври (голівки стрілок). Ущільнення легені від тиску (стрілки). </a:t>
            </a:r>
            <a:r>
              <a:rPr lang="uk-UA" b="1" i="1" dirty="0">
                <a:solidFill>
                  <a:srgbClr val="FF0000"/>
                </a:solidFill>
                <a:effectLst>
                  <a:outerShdw blurRad="38100" dist="38100" dir="2700000" algn="tl">
                    <a:srgbClr val="000000">
                      <a:alpha val="43137"/>
                    </a:srgbClr>
                  </a:outerShdw>
                </a:effectLst>
              </a:rPr>
              <a:t>(Б)</a:t>
            </a:r>
            <a:r>
              <a:rPr lang="uk-UA" b="1" i="1" dirty="0">
                <a:solidFill>
                  <a:schemeClr val="tx1"/>
                </a:solidFill>
                <a:effectLst>
                  <a:outerShdw blurRad="38100" dist="38100" dir="2700000" algn="tl">
                    <a:srgbClr val="000000">
                      <a:alpha val="43137"/>
                    </a:srgbClr>
                  </a:outerShdw>
                </a:effectLst>
              </a:rPr>
              <a:t> Через 20 діб по тому. Облітерація реберно-діафрагмального кута (стрілка) </a:t>
            </a:r>
          </a:p>
          <a:p>
            <a:endParaRPr lang="ru-RU" dirty="0">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pic>
        <p:nvPicPr>
          <p:cNvPr id="1026" name="Picture 2"/>
          <p:cNvPicPr>
            <a:picLocks noChangeAspect="1" noChangeArrowheads="1"/>
          </p:cNvPicPr>
          <p:nvPr/>
        </p:nvPicPr>
        <p:blipFill>
          <a:blip r:embed="rId3"/>
          <a:srcRect/>
          <a:stretch>
            <a:fillRect/>
          </a:stretch>
        </p:blipFill>
        <p:spPr bwMode="auto">
          <a:xfrm>
            <a:off x="213304" y="0"/>
            <a:ext cx="4144382" cy="4929198"/>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a:srcRect/>
          <a:stretch>
            <a:fillRect/>
          </a:stretch>
        </p:blipFill>
        <p:spPr bwMode="auto">
          <a:xfrm>
            <a:off x="4786314" y="-1"/>
            <a:ext cx="4143372" cy="4916801"/>
          </a:xfrm>
          <a:prstGeom prst="rect">
            <a:avLst/>
          </a:prstGeom>
          <a:noFill/>
          <a:ln w="9525">
            <a:noFill/>
            <a:miter lim="800000"/>
            <a:headEnd/>
            <a:tailEnd/>
          </a:ln>
          <a:effectLst/>
        </p:spPr>
      </p:pic>
      <p:sp>
        <p:nvSpPr>
          <p:cNvPr id="5" name="Rectangle 4"/>
          <p:cNvSpPr/>
          <p:nvPr/>
        </p:nvSpPr>
        <p:spPr>
          <a:xfrm>
            <a:off x="571472" y="4274114"/>
            <a:ext cx="351378" cy="369332"/>
          </a:xfrm>
          <a:prstGeom prst="rect">
            <a:avLst/>
          </a:prstGeom>
        </p:spPr>
        <p:txBody>
          <a:bodyPr wrap="none">
            <a:spAutoFit/>
          </a:bodyPr>
          <a:lstStyle/>
          <a:p>
            <a:r>
              <a:rPr lang="uk-UA" b="1" dirty="0">
                <a:effectLst>
                  <a:outerShdw blurRad="38100" dist="38100" dir="2700000" algn="tl">
                    <a:srgbClr val="000000">
                      <a:alpha val="43137"/>
                    </a:srgbClr>
                  </a:outerShdw>
                </a:effectLst>
              </a:rPr>
              <a:t>А</a:t>
            </a:r>
          </a:p>
        </p:txBody>
      </p:sp>
      <p:sp>
        <p:nvSpPr>
          <p:cNvPr id="6" name="Rectangle 5"/>
          <p:cNvSpPr/>
          <p:nvPr/>
        </p:nvSpPr>
        <p:spPr>
          <a:xfrm>
            <a:off x="5006440" y="4274114"/>
            <a:ext cx="351378" cy="369332"/>
          </a:xfrm>
          <a:prstGeom prst="rect">
            <a:avLst/>
          </a:prstGeom>
        </p:spPr>
        <p:txBody>
          <a:bodyPr wrap="none">
            <a:spAutoFit/>
          </a:bodyPr>
          <a:lstStyle/>
          <a:p>
            <a:r>
              <a:rPr lang="uk-UA" b="1" dirty="0">
                <a:effectLst>
                  <a:outerShdw blurRad="38100" dist="38100" dir="2700000" algn="tl">
                    <a:srgbClr val="000000">
                      <a:alpha val="43137"/>
                    </a:srgbClr>
                  </a:outerShdw>
                </a:effectLst>
              </a:rPr>
              <a:t>Б</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4643446"/>
            <a:ext cx="9144000" cy="2214554"/>
          </a:xfrm>
        </p:spPr>
        <p:txBody>
          <a:bodyPr>
            <a:noAutofit/>
          </a:bodyPr>
          <a:lstStyle/>
          <a:p>
            <a:pPr>
              <a:lnSpc>
                <a:spcPct val="80000"/>
              </a:lnSpc>
              <a:spcBef>
                <a:spcPts val="0"/>
              </a:spcBef>
            </a:pPr>
            <a:r>
              <a:rPr lang="uk-UA" sz="2400" b="1" dirty="0">
                <a:solidFill>
                  <a:srgbClr val="FF0000"/>
                </a:solidFill>
                <a:effectLst>
                  <a:outerShdw blurRad="38100" dist="38100" dir="2700000" algn="tl">
                    <a:srgbClr val="000000">
                      <a:alpha val="43137"/>
                    </a:srgbClr>
                  </a:outerShdw>
                </a:effectLst>
              </a:rPr>
              <a:t>Прояви плеврального випоту. </a:t>
            </a:r>
          </a:p>
          <a:p>
            <a:pPr>
              <a:lnSpc>
                <a:spcPct val="80000"/>
              </a:lnSpc>
              <a:spcBef>
                <a:spcPts val="0"/>
              </a:spcBef>
            </a:pPr>
            <a:r>
              <a:rPr lang="uk-UA" sz="2200" b="1" i="1" dirty="0">
                <a:solidFill>
                  <a:srgbClr val="FF0000"/>
                </a:solidFill>
                <a:effectLst>
                  <a:outerShdw blurRad="38100" dist="38100" dir="2700000" algn="tl">
                    <a:srgbClr val="000000">
                      <a:alpha val="43137"/>
                    </a:srgbClr>
                  </a:outerShdw>
                </a:effectLst>
              </a:rPr>
              <a:t>(А) </a:t>
            </a:r>
            <a:r>
              <a:rPr lang="uk-UA" sz="2200" b="1" i="1" dirty="0">
                <a:solidFill>
                  <a:schemeClr val="tx1"/>
                </a:solidFill>
                <a:effectLst>
                  <a:outerShdw blurRad="38100" dist="38100" dir="2700000" algn="tl">
                    <a:srgbClr val="000000">
                      <a:alpha val="43137"/>
                    </a:srgbClr>
                  </a:outerShdw>
                </a:effectLst>
              </a:rPr>
              <a:t>Вертикально — плеврит приховує лівий купол діафрагми, лівий реберно-діафрагмальний кут і лівий контур серця. </a:t>
            </a:r>
          </a:p>
          <a:p>
            <a:pPr>
              <a:lnSpc>
                <a:spcPct val="80000"/>
              </a:lnSpc>
              <a:spcBef>
                <a:spcPts val="0"/>
              </a:spcBef>
            </a:pPr>
            <a:r>
              <a:rPr lang="uk-UA" sz="2200" b="1" i="1" dirty="0">
                <a:solidFill>
                  <a:srgbClr val="FF0000"/>
                </a:solidFill>
                <a:effectLst>
                  <a:outerShdw blurRad="38100" dist="38100" dir="2700000" algn="tl">
                    <a:srgbClr val="000000">
                      <a:alpha val="43137"/>
                    </a:srgbClr>
                  </a:outerShdw>
                </a:effectLst>
              </a:rPr>
              <a:t>(В)</a:t>
            </a:r>
            <a:r>
              <a:rPr lang="uk-UA" sz="2200" b="1" i="1" dirty="0">
                <a:solidFill>
                  <a:schemeClr val="tx1"/>
                </a:solidFill>
                <a:effectLst>
                  <a:outerShdw blurRad="38100" dist="38100" dir="2700000" algn="tl">
                    <a:srgbClr val="000000">
                      <a:alpha val="43137"/>
                    </a:srgbClr>
                  </a:outerShdw>
                </a:effectLst>
              </a:rPr>
              <a:t> На спині — рідина розливається ззаду від легені, в результаті виникає дифузна непрозорість нижніх двох третин лівої легені. Це може легко імітувати інфільтрат або ателектаз лівої нижньої частки. </a:t>
            </a:r>
            <a:endParaRPr lang="ru-RU" sz="2200" b="1" i="1" dirty="0">
              <a:ln w="3175">
                <a:solidFill>
                  <a:srgbClr val="FF0000"/>
                </a:solidFill>
              </a:ln>
              <a:solidFill>
                <a:schemeClr val="tx1"/>
              </a:solidFill>
              <a:effectLst>
                <a:outerShdw blurRad="38100" dist="38100" dir="2700000" algn="tl">
                  <a:srgbClr val="000000">
                    <a:alpha val="43137"/>
                  </a:srgbClr>
                </a:outerShdw>
              </a:effectLst>
              <a:latin typeface="Arial Cyr" pitchFamily="34" charset="-52"/>
            </a:endParaRPr>
          </a:p>
        </p:txBody>
      </p:sp>
      <p:pic>
        <p:nvPicPr>
          <p:cNvPr id="5" name="Picture 4" descr="3-80 1.tif"/>
          <p:cNvPicPr>
            <a:picLocks noChangeAspect="1"/>
          </p:cNvPicPr>
          <p:nvPr/>
        </p:nvPicPr>
        <p:blipFill>
          <a:blip r:embed="rId2"/>
          <a:stretch>
            <a:fillRect/>
          </a:stretch>
        </p:blipFill>
        <p:spPr>
          <a:xfrm>
            <a:off x="73742" y="0"/>
            <a:ext cx="9070258" cy="4459036"/>
          </a:xfrm>
          <a:prstGeom prst="rect">
            <a:avLst/>
          </a:prstGeom>
        </p:spPr>
      </p:pic>
      <p:sp>
        <p:nvSpPr>
          <p:cNvPr id="6" name="Rectangle 5"/>
          <p:cNvSpPr/>
          <p:nvPr/>
        </p:nvSpPr>
        <p:spPr>
          <a:xfrm>
            <a:off x="8631448" y="6488692"/>
            <a:ext cx="441146" cy="369332"/>
          </a:xfrm>
          <a:prstGeom prst="rect">
            <a:avLst/>
          </a:prstGeom>
        </p:spPr>
        <p:txBody>
          <a:bodyPr wrap="none">
            <a:spAutoFit/>
          </a:bodyPr>
          <a:lstStyle/>
          <a:p>
            <a:r>
              <a:rPr lang="uk-UA" b="1" dirty="0"/>
              <a:t>80</a:t>
            </a:r>
            <a:endParaRPr lang="uk-UA"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3-81.tif"/>
          <p:cNvPicPr>
            <a:picLocks noChangeAspect="1"/>
          </p:cNvPicPr>
          <p:nvPr/>
        </p:nvPicPr>
        <p:blipFill>
          <a:blip r:embed="rId3"/>
          <a:stretch>
            <a:fillRect/>
          </a:stretch>
        </p:blipFill>
        <p:spPr>
          <a:xfrm>
            <a:off x="1071538" y="-25"/>
            <a:ext cx="7010400" cy="5586413"/>
          </a:xfrm>
          <a:prstGeom prst="rect">
            <a:avLst/>
          </a:prstGeom>
        </p:spPr>
      </p:pic>
      <p:sp>
        <p:nvSpPr>
          <p:cNvPr id="7" name="Rectangle 6"/>
          <p:cNvSpPr/>
          <p:nvPr/>
        </p:nvSpPr>
        <p:spPr>
          <a:xfrm>
            <a:off x="8631448" y="6488692"/>
            <a:ext cx="441146" cy="369332"/>
          </a:xfrm>
          <a:prstGeom prst="rect">
            <a:avLst/>
          </a:prstGeom>
        </p:spPr>
        <p:txBody>
          <a:bodyPr wrap="none">
            <a:spAutoFit/>
          </a:bodyPr>
          <a:lstStyle/>
          <a:p>
            <a:r>
              <a:rPr lang="uk-UA" b="1" dirty="0"/>
              <a:t>81</a:t>
            </a:r>
            <a:endParaRPr lang="uk-UA" dirty="0"/>
          </a:p>
        </p:txBody>
      </p:sp>
      <p:sp>
        <p:nvSpPr>
          <p:cNvPr id="8" name="Rectangle 7"/>
          <p:cNvSpPr/>
          <p:nvPr/>
        </p:nvSpPr>
        <p:spPr>
          <a:xfrm>
            <a:off x="642910" y="5643578"/>
            <a:ext cx="8501122" cy="1015663"/>
          </a:xfrm>
          <a:prstGeom prst="rect">
            <a:avLst/>
          </a:prstGeom>
        </p:spPr>
        <p:txBody>
          <a:bodyPr wrap="square">
            <a:spAutoFit/>
          </a:bodyPr>
          <a:lstStyle/>
          <a:p>
            <a:r>
              <a:rPr lang="uk-UA" sz="2000" b="1" i="1" dirty="0">
                <a:effectLst>
                  <a:outerShdw blurRad="38100" dist="38100" dir="2700000" algn="tl">
                    <a:srgbClr val="000000">
                      <a:alpha val="43137"/>
                    </a:srgbClr>
                  </a:outerShdw>
                </a:effectLst>
              </a:rPr>
              <a:t>Двосторонній випіт. Видно двосторонні скупчення рідини </a:t>
            </a:r>
            <a:r>
              <a:rPr lang="uk-UA" sz="2000" b="1" i="1" dirty="0" err="1">
                <a:effectLst>
                  <a:outerShdw blurRad="38100" dist="38100" dir="2700000" algn="tl">
                    <a:srgbClr val="000000">
                      <a:alpha val="43137"/>
                    </a:srgbClr>
                  </a:outerShdw>
                </a:effectLst>
              </a:rPr>
              <a:t>дорзально</a:t>
            </a:r>
            <a:r>
              <a:rPr lang="uk-UA" sz="2000" b="1" i="1" dirty="0">
                <a:effectLst>
                  <a:outerShdw blurRad="38100" dist="38100" dir="2700000" algn="tl">
                    <a:srgbClr val="000000">
                      <a:alpha val="43137"/>
                    </a:srgbClr>
                  </a:outerShdw>
                </a:effectLst>
              </a:rPr>
              <a:t> в обох плевральних порожнинах (стрілки). Також видно ущільнення в нижній долі зліва — ателектаз</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4643446"/>
            <a:ext cx="9144000" cy="1928826"/>
          </a:xfrm>
        </p:spPr>
        <p:txBody>
          <a:bodyPr>
            <a:noAutofit/>
          </a:bodyPr>
          <a:lstStyle/>
          <a:p>
            <a:pPr>
              <a:lnSpc>
                <a:spcPct val="90000"/>
              </a:lnSpc>
              <a:spcBef>
                <a:spcPts val="0"/>
              </a:spcBef>
            </a:pPr>
            <a:r>
              <a:rPr lang="uk-UA"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Базальний </a:t>
            </a:r>
            <a:r>
              <a:rPr lang="uk-UA" sz="2400" b="1" dirty="0" err="1">
                <a:solidFill>
                  <a:srgbClr val="FF0000"/>
                </a:solidFill>
                <a:effectLst>
                  <a:outerShdw blurRad="38100" dist="38100" dir="2700000" algn="tl">
                    <a:srgbClr val="000000">
                      <a:alpha val="43137"/>
                    </a:srgbClr>
                  </a:outerShdw>
                </a:effectLst>
                <a:latin typeface="Arial" pitchFamily="34" charset="0"/>
                <a:cs typeface="Arial" pitchFamily="34" charset="0"/>
              </a:rPr>
              <a:t>осумкований</a:t>
            </a:r>
            <a:r>
              <a:rPr lang="uk-UA"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 (підлегеневий) випіт</a:t>
            </a:r>
            <a:r>
              <a:rPr lang="uk-UA" sz="2200" b="1" i="1" dirty="0">
                <a:solidFill>
                  <a:schemeClr val="tx1"/>
                </a:solidFill>
                <a:effectLst>
                  <a:outerShdw blurRad="38100" dist="38100" dir="2700000" algn="tl">
                    <a:srgbClr val="000000">
                      <a:alpha val="43137"/>
                    </a:srgbClr>
                  </a:outerShdw>
                </a:effectLst>
              </a:rPr>
              <a:t>. </a:t>
            </a:r>
          </a:p>
          <a:p>
            <a:pPr>
              <a:lnSpc>
                <a:spcPct val="90000"/>
              </a:lnSpc>
              <a:spcBef>
                <a:spcPts val="0"/>
              </a:spcBef>
            </a:pPr>
            <a:r>
              <a:rPr lang="uk-UA" sz="2200" b="1" i="1" dirty="0">
                <a:solidFill>
                  <a:srgbClr val="FF0000"/>
                </a:solidFill>
                <a:effectLst>
                  <a:outerShdw blurRad="38100" dist="38100" dir="2700000" algn="tl">
                    <a:srgbClr val="000000">
                      <a:alpha val="43137"/>
                    </a:srgbClr>
                  </a:outerShdw>
                </a:effectLst>
              </a:rPr>
              <a:t>(А)</a:t>
            </a:r>
            <a:r>
              <a:rPr lang="uk-UA" sz="2200" b="1" i="1" dirty="0">
                <a:solidFill>
                  <a:schemeClr val="tx1"/>
                </a:solidFill>
                <a:effectLst>
                  <a:outerShdw blurRad="38100" dist="38100" dir="2700000" algn="tl">
                    <a:srgbClr val="000000">
                      <a:alpha val="43137"/>
                    </a:srgbClr>
                  </a:outerShdw>
                </a:effectLst>
              </a:rPr>
              <a:t> Єдиний факт випоту — на вертикальному знімку вершина правого купола діафрагми зміщений </a:t>
            </a:r>
            <a:r>
              <a:rPr lang="uk-UA" sz="2200" b="1" i="1" dirty="0" err="1">
                <a:solidFill>
                  <a:schemeClr val="tx1"/>
                </a:solidFill>
                <a:effectLst>
                  <a:outerShdw blurRad="38100" dist="38100" dir="2700000" algn="tl">
                    <a:srgbClr val="000000">
                      <a:alpha val="43137"/>
                    </a:srgbClr>
                  </a:outerShdw>
                </a:effectLst>
              </a:rPr>
              <a:t>латерально</a:t>
            </a:r>
            <a:r>
              <a:rPr lang="uk-UA" sz="2200" b="1" i="1" dirty="0">
                <a:solidFill>
                  <a:schemeClr val="tx1"/>
                </a:solidFill>
                <a:effectLst>
                  <a:outerShdw blurRad="38100" dist="38100" dir="2700000" algn="tl">
                    <a:srgbClr val="000000">
                      <a:alpha val="43137"/>
                    </a:srgbClr>
                  </a:outerShdw>
                </a:effectLst>
              </a:rPr>
              <a:t>. У пацієнт </a:t>
            </a:r>
            <a:r>
              <a:rPr lang="uk-UA" sz="2200" b="1" i="1" dirty="0" err="1">
                <a:solidFill>
                  <a:schemeClr val="tx1"/>
                </a:solidFill>
                <a:effectLst>
                  <a:outerShdw blurRad="38100" dist="38100" dir="2700000" algn="tl">
                    <a:srgbClr val="000000">
                      <a:alpha val="43137"/>
                    </a:srgbClr>
                  </a:outerShdw>
                </a:effectLst>
              </a:rPr>
              <a:t>пневмоперітонеум</a:t>
            </a:r>
            <a:r>
              <a:rPr lang="uk-UA" sz="2200" b="1" i="1" dirty="0">
                <a:solidFill>
                  <a:schemeClr val="tx1"/>
                </a:solidFill>
                <a:effectLst>
                  <a:outerShdw blurRad="38100" dist="38100" dir="2700000" algn="tl">
                    <a:srgbClr val="000000">
                      <a:alpha val="43137"/>
                    </a:srgbClr>
                  </a:outerShdw>
                </a:effectLst>
              </a:rPr>
              <a:t> — повітря під куполом діафрагми. </a:t>
            </a:r>
          </a:p>
          <a:p>
            <a:pPr>
              <a:lnSpc>
                <a:spcPct val="90000"/>
              </a:lnSpc>
              <a:spcBef>
                <a:spcPts val="0"/>
              </a:spcBef>
            </a:pPr>
            <a:r>
              <a:rPr lang="uk-UA" sz="2200" b="1" i="1" dirty="0">
                <a:solidFill>
                  <a:srgbClr val="FF0000"/>
                </a:solidFill>
                <a:effectLst>
                  <a:outerShdw blurRad="38100" dist="38100" dir="2700000" algn="tl">
                    <a:srgbClr val="000000">
                      <a:alpha val="43137"/>
                    </a:srgbClr>
                  </a:outerShdw>
                </a:effectLst>
              </a:rPr>
              <a:t>(B)</a:t>
            </a:r>
            <a:r>
              <a:rPr lang="uk-UA" sz="2200" b="1" i="1" dirty="0">
                <a:solidFill>
                  <a:schemeClr val="tx1"/>
                </a:solidFill>
                <a:effectLst>
                  <a:outerShdw blurRad="38100" dist="38100" dir="2700000" algn="tl">
                    <a:srgbClr val="000000">
                      <a:alpha val="43137"/>
                    </a:srgbClr>
                  </a:outerShdw>
                </a:effectLst>
              </a:rPr>
              <a:t> Нормальна товщина купола діафрагми і її положення при </a:t>
            </a:r>
            <a:r>
              <a:rPr lang="uk-UA" sz="2200" b="1" i="1" dirty="0" err="1">
                <a:solidFill>
                  <a:schemeClr val="tx1"/>
                </a:solidFill>
                <a:effectLst>
                  <a:outerShdw blurRad="38100" dist="38100" dir="2700000" algn="tl">
                    <a:srgbClr val="000000">
                      <a:alpha val="43137"/>
                    </a:srgbClr>
                  </a:outerShdw>
                </a:effectLst>
              </a:rPr>
              <a:t>пневмоперітонеумі</a:t>
            </a:r>
            <a:r>
              <a:rPr lang="uk-UA" sz="2200" b="1" i="1" dirty="0">
                <a:solidFill>
                  <a:schemeClr val="tx1"/>
                </a:solidFill>
                <a:effectLst>
                  <a:outerShdw blurRad="38100" dist="38100" dir="2700000" algn="tl">
                    <a:srgbClr val="000000">
                      <a:alpha val="43137"/>
                    </a:srgbClr>
                  </a:outerShdw>
                </a:effectLst>
              </a:rPr>
              <a:t> без підлегеневого випоту </a:t>
            </a:r>
            <a:endParaRPr lang="ru-RU" sz="2200" b="1" i="1" dirty="0">
              <a:solidFill>
                <a:schemeClr val="tx1"/>
              </a:solidFill>
              <a:effectLst>
                <a:outerShdw blurRad="38100" dist="38100" dir="2700000" algn="tl">
                  <a:srgbClr val="000000">
                    <a:alpha val="43137"/>
                  </a:srgbClr>
                </a:outerShdw>
              </a:effectLst>
              <a:latin typeface="Arial Cyr" pitchFamily="34" charset="-52"/>
            </a:endParaRPr>
          </a:p>
        </p:txBody>
      </p:sp>
      <p:sp>
        <p:nvSpPr>
          <p:cNvPr id="4" name="Rectangle 3"/>
          <p:cNvSpPr/>
          <p:nvPr/>
        </p:nvSpPr>
        <p:spPr>
          <a:xfrm>
            <a:off x="8560010" y="6417254"/>
            <a:ext cx="441146" cy="369332"/>
          </a:xfrm>
          <a:prstGeom prst="rect">
            <a:avLst/>
          </a:prstGeom>
        </p:spPr>
        <p:txBody>
          <a:bodyPr wrap="none">
            <a:spAutoFit/>
          </a:bodyPr>
          <a:lstStyle/>
          <a:p>
            <a:r>
              <a:rPr lang="uk-UA" b="1" dirty="0"/>
              <a:t>82</a:t>
            </a:r>
            <a:endParaRPr lang="uk-UA" dirty="0"/>
          </a:p>
        </p:txBody>
      </p:sp>
      <p:pic>
        <p:nvPicPr>
          <p:cNvPr id="5" name="Picture 4" descr="3-82 1.tif"/>
          <p:cNvPicPr>
            <a:picLocks noChangeAspect="1"/>
          </p:cNvPicPr>
          <p:nvPr/>
        </p:nvPicPr>
        <p:blipFill>
          <a:blip r:embed="rId2"/>
          <a:stretch>
            <a:fillRect/>
          </a:stretch>
        </p:blipFill>
        <p:spPr>
          <a:xfrm>
            <a:off x="0" y="0"/>
            <a:ext cx="4574054" cy="4357694"/>
          </a:xfrm>
          <a:prstGeom prst="rect">
            <a:avLst/>
          </a:prstGeom>
        </p:spPr>
      </p:pic>
      <p:pic>
        <p:nvPicPr>
          <p:cNvPr id="6" name="Picture 5" descr="3-82 2.tif"/>
          <p:cNvPicPr>
            <a:picLocks noChangeAspect="1"/>
          </p:cNvPicPr>
          <p:nvPr/>
        </p:nvPicPr>
        <p:blipFill>
          <a:blip r:embed="rId3"/>
          <a:stretch>
            <a:fillRect/>
          </a:stretch>
        </p:blipFill>
        <p:spPr>
          <a:xfrm>
            <a:off x="4572000" y="0"/>
            <a:ext cx="4572000" cy="4586844"/>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702886" y="6488692"/>
            <a:ext cx="441146" cy="369332"/>
          </a:xfrm>
          <a:prstGeom prst="rect">
            <a:avLst/>
          </a:prstGeom>
        </p:spPr>
        <p:txBody>
          <a:bodyPr wrap="none">
            <a:spAutoFit/>
          </a:bodyPr>
          <a:lstStyle/>
          <a:p>
            <a:r>
              <a:rPr lang="uk-UA" b="1" dirty="0"/>
              <a:t>83</a:t>
            </a:r>
            <a:endParaRPr lang="uk-UA" dirty="0"/>
          </a:p>
        </p:txBody>
      </p:sp>
      <p:pic>
        <p:nvPicPr>
          <p:cNvPr id="5" name="Picture 4" descr="3-83.tif"/>
          <p:cNvPicPr>
            <a:picLocks noChangeAspect="1"/>
          </p:cNvPicPr>
          <p:nvPr/>
        </p:nvPicPr>
        <p:blipFill>
          <a:blip r:embed="rId3"/>
          <a:stretch>
            <a:fillRect/>
          </a:stretch>
        </p:blipFill>
        <p:spPr>
          <a:xfrm>
            <a:off x="-1" y="-24"/>
            <a:ext cx="9154870" cy="4786346"/>
          </a:xfrm>
          <a:prstGeom prst="rect">
            <a:avLst/>
          </a:prstGeom>
        </p:spPr>
      </p:pic>
      <p:sp>
        <p:nvSpPr>
          <p:cNvPr id="6" name="Rectangle 5"/>
          <p:cNvSpPr/>
          <p:nvPr/>
        </p:nvSpPr>
        <p:spPr>
          <a:xfrm>
            <a:off x="0" y="5086191"/>
            <a:ext cx="9144000" cy="1384995"/>
          </a:xfrm>
          <a:prstGeom prst="rect">
            <a:avLst/>
          </a:prstGeom>
        </p:spPr>
        <p:txBody>
          <a:bodyPr wrap="square">
            <a:spAutoFit/>
          </a:bodyPr>
          <a:lstStyle/>
          <a:p>
            <a:pPr algn="ctr"/>
            <a:r>
              <a:rPr lang="uk-UA" sz="2800" b="1" dirty="0" err="1">
                <a:solidFill>
                  <a:srgbClr val="FF0000"/>
                </a:solidFill>
                <a:effectLst>
                  <a:outerShdw blurRad="38100" dist="38100" dir="2700000" algn="tl">
                    <a:srgbClr val="000000">
                      <a:alpha val="43137"/>
                    </a:srgbClr>
                  </a:outerShdw>
                </a:effectLst>
              </a:rPr>
              <a:t>Осумкований</a:t>
            </a:r>
            <a:r>
              <a:rPr lang="uk-UA" sz="2800" b="1" dirty="0">
                <a:solidFill>
                  <a:srgbClr val="FF0000"/>
                </a:solidFill>
                <a:effectLst>
                  <a:outerShdw blurRad="38100" dist="38100" dir="2700000" algn="tl">
                    <a:srgbClr val="000000">
                      <a:alpha val="43137"/>
                    </a:srgbClr>
                  </a:outerShdw>
                </a:effectLst>
              </a:rPr>
              <a:t> плевральний випіт </a:t>
            </a:r>
            <a:r>
              <a:rPr lang="uk-UA" sz="2800" b="1" i="1" dirty="0">
                <a:effectLst>
                  <a:outerShdw blurRad="38100" dist="38100" dir="2700000" algn="tl">
                    <a:srgbClr val="000000">
                      <a:alpha val="43137"/>
                    </a:srgbClr>
                  </a:outerShdw>
                </a:effectLst>
              </a:rPr>
              <a:t>в </a:t>
            </a:r>
            <a:r>
              <a:rPr lang="uk-UA" sz="2800" b="1" i="1" dirty="0" err="1">
                <a:effectLst>
                  <a:outerShdw blurRad="38100" dist="38100" dir="2700000" algn="tl">
                    <a:srgbClr val="000000">
                      <a:alpha val="43137"/>
                    </a:srgbClr>
                  </a:outerShdw>
                </a:effectLst>
              </a:rPr>
              <a:t>міждольових</a:t>
            </a:r>
            <a:r>
              <a:rPr lang="uk-UA" sz="2800" b="1" i="1" dirty="0">
                <a:effectLst>
                  <a:outerShdw blurRad="38100" dist="38100" dir="2700000" algn="tl">
                    <a:srgbClr val="000000">
                      <a:alpha val="43137"/>
                    </a:srgbClr>
                  </a:outerShdw>
                </a:effectLst>
              </a:rPr>
              <a:t> щілинах. Це лінзоподібні (дископодібні) випоти, довга вісь яких орієнтована вздовж щілини</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28662" y="1285859"/>
            <a:ext cx="7272334" cy="1143009"/>
          </a:xfrm>
        </p:spPr>
        <p:txBody>
          <a:bodyPr/>
          <a:lstStyle/>
          <a:p>
            <a:r>
              <a:rPr lang="uk-UA" b="1" i="1" dirty="0" err="1">
                <a:ln>
                  <a:solidFill>
                    <a:schemeClr val="tx1"/>
                  </a:solidFill>
                </a:ln>
                <a:solidFill>
                  <a:srgbClr val="FF0000"/>
                </a:solidFill>
                <a:effectLst>
                  <a:outerShdw blurRad="38100" dist="38100" dir="2700000" algn="tl">
                    <a:srgbClr val="000000">
                      <a:alpha val="43137"/>
                    </a:srgbClr>
                  </a:outerShdw>
                </a:effectLst>
              </a:rPr>
              <a:t>Емпіема</a:t>
            </a:r>
            <a:r>
              <a:rPr lang="uk-UA" b="1" i="1" dirty="0">
                <a:ln>
                  <a:solidFill>
                    <a:schemeClr val="tx1"/>
                  </a:solidFill>
                </a:ln>
                <a:solidFill>
                  <a:srgbClr val="FF0000"/>
                </a:solidFill>
                <a:effectLst>
                  <a:outerShdw blurRad="38100" dist="38100" dir="2700000" algn="tl">
                    <a:srgbClr val="000000">
                      <a:alpha val="43137"/>
                    </a:srgbClr>
                  </a:outerShdw>
                </a:effectLst>
              </a:rPr>
              <a:t> плеври</a:t>
            </a:r>
            <a:endParaRPr lang="ru-RU" dirty="0">
              <a:ln>
                <a:solidFill>
                  <a:schemeClr val="tx1"/>
                </a:solidFill>
              </a:ln>
              <a:solidFill>
                <a:srgbClr val="FF0000"/>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285720" y="2643182"/>
            <a:ext cx="8572560" cy="2500330"/>
          </a:xfrm>
        </p:spPr>
        <p:txBody>
          <a:bodyPr>
            <a:normAutofit fontScale="92500"/>
          </a:bodyPr>
          <a:lstStyle/>
          <a:p>
            <a:r>
              <a:rPr lang="uk-UA" b="1" i="1" dirty="0">
                <a:ln>
                  <a:solidFill>
                    <a:srgbClr val="FFFF00"/>
                  </a:solidFill>
                </a:ln>
                <a:solidFill>
                  <a:srgbClr val="FF0000"/>
                </a:solidFill>
                <a:effectLst>
                  <a:outerShdw blurRad="38100" dist="38100" dir="2700000" algn="tl">
                    <a:srgbClr val="000000">
                      <a:alpha val="43137"/>
                    </a:srgbClr>
                  </a:outerShdw>
                </a:effectLst>
              </a:rPr>
              <a:t>Емпієма — гній в плевральній порожнині:</a:t>
            </a:r>
          </a:p>
          <a:p>
            <a:r>
              <a:rPr lang="uk-UA" b="1" i="1" dirty="0">
                <a:ln>
                  <a:solidFill>
                    <a:srgbClr val="FFFF00"/>
                  </a:solidFill>
                </a:ln>
                <a:solidFill>
                  <a:srgbClr val="FF0000"/>
                </a:solidFill>
                <a:effectLst>
                  <a:outerShdw blurRad="38100" dist="38100" dir="2700000" algn="tl">
                    <a:srgbClr val="000000">
                      <a:alpha val="43137"/>
                    </a:srgbClr>
                  </a:outerShdw>
                </a:effectLst>
              </a:rPr>
              <a:t>=</a:t>
            </a:r>
            <a:r>
              <a:rPr lang="uk-UA" b="1" i="1" dirty="0">
                <a:effectLst>
                  <a:outerShdw blurRad="38100" dist="38100" dir="2700000" algn="tl">
                    <a:srgbClr val="000000">
                      <a:alpha val="43137"/>
                    </a:srgbClr>
                  </a:outerShdw>
                </a:effectLst>
              </a:rPr>
              <a:t> </a:t>
            </a:r>
            <a:r>
              <a:rPr lang="uk-UA" b="1" i="1" dirty="0" err="1">
                <a:ln>
                  <a:solidFill>
                    <a:srgbClr val="FFFF00"/>
                  </a:solidFill>
                </a:ln>
                <a:solidFill>
                  <a:schemeClr val="tx1"/>
                </a:solidFill>
                <a:effectLst>
                  <a:outerShdw blurRad="38100" dist="38100" dir="2700000" algn="tl">
                    <a:srgbClr val="000000">
                      <a:alpha val="43137"/>
                    </a:srgbClr>
                  </a:outerShdw>
                </a:effectLst>
              </a:rPr>
              <a:t>післяінфекційний</a:t>
            </a:r>
            <a:r>
              <a:rPr lang="uk-UA" b="1" i="1" dirty="0">
                <a:ln>
                  <a:solidFill>
                    <a:srgbClr val="FFFF00"/>
                  </a:solidFill>
                </a:ln>
                <a:solidFill>
                  <a:schemeClr val="tx1"/>
                </a:solidFill>
                <a:effectLst>
                  <a:outerShdw blurRad="38100" dist="38100" dir="2700000" algn="tl">
                    <a:srgbClr val="000000">
                      <a:alpha val="43137"/>
                    </a:srgbClr>
                  </a:outerShdw>
                </a:effectLst>
              </a:rPr>
              <a:t> – 60 </a:t>
            </a:r>
            <a:r>
              <a:rPr lang="en-US" b="1" i="1" dirty="0">
                <a:ln>
                  <a:solidFill>
                    <a:srgbClr val="FFFF00"/>
                  </a:solidFill>
                </a:ln>
                <a:solidFill>
                  <a:schemeClr val="tx1"/>
                </a:solidFill>
                <a:effectLst>
                  <a:outerShdw blurRad="38100" dist="38100" dir="2700000" algn="tl">
                    <a:srgbClr val="000000">
                      <a:alpha val="43137"/>
                    </a:srgbClr>
                  </a:outerShdw>
                </a:effectLst>
              </a:rPr>
              <a:t>%,</a:t>
            </a:r>
          </a:p>
          <a:p>
            <a:r>
              <a:rPr lang="uk-UA" b="1" i="1" dirty="0">
                <a:ln>
                  <a:solidFill>
                    <a:srgbClr val="FFFF00"/>
                  </a:solidFill>
                </a:ln>
                <a:solidFill>
                  <a:srgbClr val="FF0000"/>
                </a:solidFill>
                <a:effectLst>
                  <a:outerShdw blurRad="38100" dist="38100" dir="2700000" algn="tl">
                    <a:srgbClr val="000000">
                      <a:alpha val="43137"/>
                    </a:srgbClr>
                  </a:outerShdw>
                </a:effectLst>
              </a:rPr>
              <a:t>=</a:t>
            </a:r>
            <a:r>
              <a:rPr lang="uk-UA" b="1" i="1" dirty="0">
                <a:effectLst>
                  <a:outerShdw blurRad="38100" dist="38100" dir="2700000" algn="tl">
                    <a:srgbClr val="000000">
                      <a:alpha val="43137"/>
                    </a:srgbClr>
                  </a:outerShdw>
                </a:effectLst>
              </a:rPr>
              <a:t> </a:t>
            </a:r>
            <a:r>
              <a:rPr lang="uk-UA" b="1" i="1" dirty="0">
                <a:ln>
                  <a:solidFill>
                    <a:srgbClr val="FFFF00"/>
                  </a:solidFill>
                </a:ln>
                <a:solidFill>
                  <a:schemeClr val="tx1"/>
                </a:solidFill>
                <a:effectLst>
                  <a:outerShdw blurRad="38100" dist="38100" dir="2700000" algn="tl">
                    <a:srgbClr val="000000">
                      <a:alpha val="43137"/>
                    </a:srgbClr>
                  </a:outerShdw>
                </a:effectLst>
              </a:rPr>
              <a:t>післяопераційний – 20 </a:t>
            </a:r>
            <a:r>
              <a:rPr lang="en-US" b="1" i="1" dirty="0">
                <a:ln>
                  <a:solidFill>
                    <a:srgbClr val="FFFF00"/>
                  </a:solidFill>
                </a:ln>
                <a:solidFill>
                  <a:schemeClr val="tx1"/>
                </a:solidFill>
                <a:effectLst>
                  <a:outerShdw blurRad="38100" dist="38100" dir="2700000" algn="tl">
                    <a:srgbClr val="000000">
                      <a:alpha val="43137"/>
                    </a:srgbClr>
                  </a:outerShdw>
                </a:effectLst>
              </a:rPr>
              <a:t>%</a:t>
            </a:r>
            <a:r>
              <a:rPr lang="uk-UA" b="1" i="1" dirty="0">
                <a:effectLst>
                  <a:outerShdw blurRad="38100" dist="38100" dir="2700000" algn="tl">
                    <a:srgbClr val="000000">
                      <a:alpha val="43137"/>
                    </a:srgbClr>
                  </a:outerShdw>
                </a:effectLst>
              </a:rPr>
              <a:t>,</a:t>
            </a:r>
          </a:p>
          <a:p>
            <a:r>
              <a:rPr lang="uk-UA" b="1" i="1" dirty="0">
                <a:ln>
                  <a:solidFill>
                    <a:srgbClr val="FFFF00"/>
                  </a:solidFill>
                </a:ln>
                <a:solidFill>
                  <a:srgbClr val="FF0000"/>
                </a:solidFill>
                <a:effectLst>
                  <a:outerShdw blurRad="38100" dist="38100" dir="2700000" algn="tl">
                    <a:srgbClr val="000000">
                      <a:alpha val="43137"/>
                    </a:srgbClr>
                  </a:outerShdw>
                </a:effectLst>
              </a:rPr>
              <a:t>=</a:t>
            </a:r>
            <a:r>
              <a:rPr lang="uk-UA" b="1" i="1" dirty="0">
                <a:effectLst>
                  <a:outerShdw blurRad="38100" dist="38100" dir="2700000" algn="tl">
                    <a:srgbClr val="000000">
                      <a:alpha val="43137"/>
                    </a:srgbClr>
                  </a:outerShdw>
                </a:effectLst>
              </a:rPr>
              <a:t> </a:t>
            </a:r>
            <a:r>
              <a:rPr lang="uk-UA" b="1" i="1" dirty="0" err="1">
                <a:ln>
                  <a:solidFill>
                    <a:srgbClr val="FFFF00"/>
                  </a:solidFill>
                </a:ln>
                <a:solidFill>
                  <a:schemeClr val="tx1"/>
                </a:solidFill>
                <a:effectLst>
                  <a:outerShdw blurRad="38100" dist="38100" dir="2700000" algn="tl">
                    <a:srgbClr val="000000">
                      <a:alpha val="43137"/>
                    </a:srgbClr>
                  </a:outerShdw>
                </a:effectLst>
              </a:rPr>
              <a:t>післятраматичний</a:t>
            </a:r>
            <a:r>
              <a:rPr lang="uk-UA" b="1" i="1" dirty="0">
                <a:ln>
                  <a:solidFill>
                    <a:srgbClr val="FFFF00"/>
                  </a:solidFill>
                </a:ln>
                <a:solidFill>
                  <a:schemeClr val="tx1"/>
                </a:solidFill>
                <a:effectLst>
                  <a:outerShdw blurRad="38100" dist="38100" dir="2700000" algn="tl">
                    <a:srgbClr val="000000">
                      <a:alpha val="43137"/>
                    </a:srgbClr>
                  </a:outerShdw>
                </a:effectLst>
              </a:rPr>
              <a:t> – 20 </a:t>
            </a:r>
            <a:r>
              <a:rPr lang="en-US" b="1" i="1" dirty="0">
                <a:ln>
                  <a:solidFill>
                    <a:srgbClr val="FFFF00"/>
                  </a:solidFill>
                </a:ln>
                <a:solidFill>
                  <a:schemeClr val="tx1"/>
                </a:solidFill>
                <a:effectLst>
                  <a:outerShdw blurRad="38100" dist="38100" dir="2700000" algn="tl">
                    <a:srgbClr val="000000">
                      <a:alpha val="43137"/>
                    </a:srgbClr>
                  </a:outerShdw>
                </a:effectLst>
              </a:rPr>
              <a:t>%</a:t>
            </a:r>
            <a:r>
              <a:rPr lang="uk-UA" b="1" i="1" dirty="0">
                <a:ln>
                  <a:solidFill>
                    <a:srgbClr val="FFFF00"/>
                  </a:solidFill>
                </a:ln>
                <a:solidFill>
                  <a:schemeClr val="tx1"/>
                </a:solidFill>
                <a:effectLst>
                  <a:outerShdw blurRad="38100" dist="38100" dir="2700000" algn="tl">
                    <a:srgbClr val="000000">
                      <a:alpha val="43137"/>
                    </a:srgbClr>
                  </a:outerShdw>
                </a:effectLst>
              </a:rPr>
              <a:t>  </a:t>
            </a:r>
            <a:endParaRPr lang="ru-RU" b="1" i="1" dirty="0">
              <a:ln>
                <a:solidFill>
                  <a:srgbClr val="FFFF00"/>
                </a:solidFill>
              </a:ln>
              <a:solidFill>
                <a:schemeClr val="tx1"/>
              </a:solidFill>
              <a:effectLst>
                <a:outerShdw blurRad="38100" dist="38100" dir="2700000" algn="tl">
                  <a:srgbClr val="000000">
                    <a:alpha val="43137"/>
                  </a:srgbClr>
                </a:outerShdw>
              </a:effectLs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14282" y="5000636"/>
            <a:ext cx="8643998" cy="1643074"/>
          </a:xfrm>
        </p:spPr>
        <p:txBody>
          <a:bodyPr>
            <a:normAutofit/>
          </a:bodyPr>
          <a:lstStyle/>
          <a:p>
            <a:pPr>
              <a:spcBef>
                <a:spcPts val="0"/>
              </a:spcBef>
            </a:pPr>
            <a:r>
              <a:rPr lang="uk-UA" sz="2400" b="1" dirty="0">
                <a:solidFill>
                  <a:srgbClr val="FF0000"/>
                </a:solidFill>
                <a:effectLst>
                  <a:outerShdw blurRad="38100" dist="38100" dir="2700000" algn="tl">
                    <a:srgbClr val="000000">
                      <a:alpha val="43137"/>
                    </a:srgbClr>
                  </a:outerShdw>
                </a:effectLst>
              </a:rPr>
              <a:t>Емпієма плеври</a:t>
            </a:r>
          </a:p>
          <a:p>
            <a:pPr>
              <a:spcBef>
                <a:spcPts val="0"/>
              </a:spcBef>
            </a:pPr>
            <a:r>
              <a:rPr lang="uk-UA" sz="2400" b="1" i="1" dirty="0" err="1">
                <a:solidFill>
                  <a:schemeClr val="tx1"/>
                </a:solidFill>
                <a:effectLst>
                  <a:outerShdw blurRad="38100" dist="38100" dir="2700000" algn="tl">
                    <a:srgbClr val="000000">
                      <a:alpha val="43137"/>
                    </a:srgbClr>
                  </a:outerShdw>
                </a:effectLst>
              </a:rPr>
              <a:t>КТ</a:t>
            </a:r>
            <a:r>
              <a:rPr lang="uk-UA" sz="2400" b="1" i="1" dirty="0">
                <a:solidFill>
                  <a:schemeClr val="tx1"/>
                </a:solidFill>
                <a:effectLst>
                  <a:outerShdw blurRad="38100" dist="38100" dir="2700000" algn="tl">
                    <a:srgbClr val="000000">
                      <a:alpha val="43137"/>
                    </a:srgbClr>
                  </a:outerShdw>
                </a:effectLst>
              </a:rPr>
              <a:t> показує скупчення рідини в задньому відділі лівої плевральної порожнини (стрілка),  що містить повітря в оточенні потовщеної плеври.</a:t>
            </a:r>
            <a:endParaRPr lang="ru-RU" sz="2400" b="1" i="1" dirty="0">
              <a:ln>
                <a:solidFill>
                  <a:srgbClr val="FF0000"/>
                </a:solidFill>
              </a:ln>
              <a:solidFill>
                <a:schemeClr val="tx1"/>
              </a:solidFill>
              <a:effectLst>
                <a:outerShdw blurRad="38100" dist="38100" dir="2700000" algn="tl">
                  <a:srgbClr val="000000">
                    <a:alpha val="43137"/>
                  </a:srgbClr>
                </a:outerShdw>
              </a:effectLst>
              <a:latin typeface="Arial Cyr" pitchFamily="34" charset="-52"/>
            </a:endParaRPr>
          </a:p>
        </p:txBody>
      </p:sp>
      <p:sp>
        <p:nvSpPr>
          <p:cNvPr id="4" name="Rectangle 3"/>
          <p:cNvSpPr/>
          <p:nvPr/>
        </p:nvSpPr>
        <p:spPr>
          <a:xfrm>
            <a:off x="8702886" y="6488692"/>
            <a:ext cx="441146" cy="369332"/>
          </a:xfrm>
          <a:prstGeom prst="rect">
            <a:avLst/>
          </a:prstGeom>
        </p:spPr>
        <p:txBody>
          <a:bodyPr wrap="none">
            <a:spAutoFit/>
          </a:bodyPr>
          <a:lstStyle/>
          <a:p>
            <a:r>
              <a:rPr lang="uk-UA" b="1" dirty="0"/>
              <a:t>84</a:t>
            </a:r>
            <a:endParaRPr lang="uk-UA" dirty="0"/>
          </a:p>
        </p:txBody>
      </p:sp>
      <p:pic>
        <p:nvPicPr>
          <p:cNvPr id="5" name="Picture 4" descr="3-84.tif"/>
          <p:cNvPicPr>
            <a:picLocks noChangeAspect="1"/>
          </p:cNvPicPr>
          <p:nvPr/>
        </p:nvPicPr>
        <p:blipFill>
          <a:blip r:embed="rId2"/>
          <a:stretch>
            <a:fillRect/>
          </a:stretch>
        </p:blipFill>
        <p:spPr>
          <a:xfrm>
            <a:off x="895858" y="-1"/>
            <a:ext cx="7248042" cy="487569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uk-UA" b="1" dirty="0">
                <a:ln>
                  <a:solidFill>
                    <a:schemeClr val="tx1"/>
                  </a:solidFill>
                </a:ln>
                <a:solidFill>
                  <a:srgbClr val="FF0000"/>
                </a:solidFill>
                <a:effectLst>
                  <a:outerShdw blurRad="38100" dist="38100" dir="2700000" algn="tl">
                    <a:srgbClr val="000000">
                      <a:alpha val="43137"/>
                    </a:srgbClr>
                  </a:outerShdw>
                </a:effectLst>
              </a:rPr>
              <a:t>ПЛЕВРАЛЬНА ПАТОЛОГІЯ</a:t>
            </a:r>
            <a:endParaRPr lang="ru-RU" dirty="0">
              <a:ln>
                <a:solidFill>
                  <a:schemeClr val="tx1"/>
                </a:solidFill>
              </a:ln>
              <a:solidFill>
                <a:srgbClr val="FF0000"/>
              </a:solidFill>
              <a:effectLst>
                <a:outerShdw blurRad="38100" dist="38100" dir="2700000" algn="tl">
                  <a:srgbClr val="000000">
                    <a:alpha val="43137"/>
                  </a:srgbClr>
                </a:outerShdw>
              </a:effectLs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28604"/>
            <a:ext cx="6400800" cy="1357322"/>
          </a:xfrm>
        </p:spPr>
        <p:txBody>
          <a:bodyPr/>
          <a:lstStyle/>
          <a:p>
            <a:r>
              <a:rPr lang="uk-UA" b="1" i="1" dirty="0">
                <a:ln>
                  <a:solidFill>
                    <a:schemeClr val="tx1"/>
                  </a:solidFill>
                </a:ln>
                <a:solidFill>
                  <a:srgbClr val="FF0000"/>
                </a:solidFill>
                <a:effectLst>
                  <a:outerShdw blurRad="38100" dist="38100" dir="2700000" algn="tl">
                    <a:srgbClr val="000000">
                      <a:alpha val="43137"/>
                    </a:srgbClr>
                  </a:outerShdw>
                </a:effectLst>
              </a:rPr>
              <a:t>Плевральні </a:t>
            </a:r>
            <a:r>
              <a:rPr lang="uk-UA" b="1" i="1" dirty="0" err="1">
                <a:ln>
                  <a:solidFill>
                    <a:schemeClr val="tx1"/>
                  </a:solidFill>
                </a:ln>
                <a:solidFill>
                  <a:srgbClr val="FF0000"/>
                </a:solidFill>
                <a:effectLst>
                  <a:outerShdw blurRad="38100" dist="38100" dir="2700000" algn="tl">
                    <a:srgbClr val="000000">
                      <a:alpha val="43137"/>
                    </a:srgbClr>
                  </a:outerShdw>
                </a:effectLst>
              </a:rPr>
              <a:t>звапнення</a:t>
            </a:r>
            <a:r>
              <a:rPr lang="uk-UA" b="1" i="1" dirty="0">
                <a:ln>
                  <a:solidFill>
                    <a:schemeClr val="tx1"/>
                  </a:solidFill>
                </a:ln>
                <a:solidFill>
                  <a:srgbClr val="FF0000"/>
                </a:solidFill>
                <a:effectLst>
                  <a:outerShdw blurRad="38100" dist="38100" dir="2700000" algn="tl">
                    <a:srgbClr val="000000">
                      <a:alpha val="43137"/>
                    </a:srgbClr>
                  </a:outerShdw>
                </a:effectLst>
              </a:rPr>
              <a:t> і плевральні маси</a:t>
            </a:r>
            <a:endParaRPr lang="ru-RU" b="1" i="1" dirty="0">
              <a:ln>
                <a:solidFill>
                  <a:schemeClr val="tx1"/>
                </a:solidFill>
              </a:ln>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
        <p:nvSpPr>
          <p:cNvPr id="4" name="Rectangle 3"/>
          <p:cNvSpPr/>
          <p:nvPr/>
        </p:nvSpPr>
        <p:spPr>
          <a:xfrm>
            <a:off x="714348" y="1571612"/>
            <a:ext cx="7715304" cy="4832092"/>
          </a:xfrm>
          <a:prstGeom prst="rect">
            <a:avLst/>
          </a:prstGeom>
        </p:spPr>
        <p:txBody>
          <a:bodyPr wrap="square">
            <a:spAutoFit/>
          </a:bodyPr>
          <a:lstStyle/>
          <a:p>
            <a:pPr algn="ctr"/>
            <a:r>
              <a:rPr lang="uk-UA" sz="2800" b="1" i="1" dirty="0">
                <a:ln>
                  <a:solidFill>
                    <a:srgbClr val="FFFF00"/>
                  </a:solidFill>
                </a:ln>
                <a:solidFill>
                  <a:srgbClr val="FF0000"/>
                </a:solidFill>
                <a:effectLst>
                  <a:outerShdw blurRad="38100" dist="38100" dir="2700000" algn="tl">
                    <a:srgbClr val="000000">
                      <a:alpha val="43137"/>
                    </a:srgbClr>
                  </a:outerShdw>
                </a:effectLst>
              </a:rPr>
              <a:t>Етіологія </a:t>
            </a:r>
            <a:r>
              <a:rPr lang="uk-UA" sz="2800" b="1" i="1" dirty="0" err="1">
                <a:ln>
                  <a:solidFill>
                    <a:srgbClr val="FFFF00"/>
                  </a:solidFill>
                </a:ln>
                <a:solidFill>
                  <a:srgbClr val="FF0000"/>
                </a:solidFill>
                <a:effectLst>
                  <a:outerShdw blurRad="38100" dist="38100" dir="2700000" algn="tl">
                    <a:srgbClr val="000000">
                      <a:alpha val="43137"/>
                    </a:srgbClr>
                  </a:outerShdw>
                </a:effectLst>
              </a:rPr>
              <a:t>звапнень</a:t>
            </a:r>
            <a:r>
              <a:rPr lang="uk-UA" sz="2800" b="1" i="1" dirty="0">
                <a:ln>
                  <a:solidFill>
                    <a:srgbClr val="FFFF00"/>
                  </a:solidFill>
                </a:ln>
                <a:solidFill>
                  <a:srgbClr val="FF0000"/>
                </a:solidFill>
                <a:effectLst>
                  <a:outerShdw blurRad="38100" dist="38100" dir="2700000" algn="tl">
                    <a:srgbClr val="000000">
                      <a:alpha val="43137"/>
                    </a:srgbClr>
                  </a:outerShdw>
                </a:effectLst>
              </a:rPr>
              <a:t>:</a:t>
            </a:r>
          </a:p>
          <a:p>
            <a:pPr algn="ctr"/>
            <a:r>
              <a:rPr lang="uk-UA" sz="2800" b="1" i="1" dirty="0">
                <a:ln>
                  <a:solidFill>
                    <a:srgbClr val="FFFF00"/>
                  </a:solidFill>
                </a:ln>
                <a:solidFill>
                  <a:srgbClr val="FF0000"/>
                </a:solidFill>
                <a:effectLst>
                  <a:outerShdw blurRad="38100" dist="38100" dir="2700000" algn="tl">
                    <a:srgbClr val="000000">
                      <a:alpha val="43137"/>
                    </a:srgbClr>
                  </a:outerShdw>
                </a:effectLst>
              </a:rPr>
              <a:t>= </a:t>
            </a:r>
            <a:r>
              <a:rPr lang="uk-UA" sz="2800" b="1" i="1" dirty="0">
                <a:ln>
                  <a:solidFill>
                    <a:srgbClr val="FFFF00"/>
                  </a:solidFill>
                </a:ln>
                <a:effectLst>
                  <a:outerShdw blurRad="38100" dist="38100" dir="2700000" algn="tl">
                    <a:srgbClr val="000000">
                      <a:alpha val="43137"/>
                    </a:srgbClr>
                  </a:outerShdw>
                </a:effectLst>
              </a:rPr>
              <a:t>запальний процес (односторонні),</a:t>
            </a:r>
          </a:p>
          <a:p>
            <a:pPr algn="ctr"/>
            <a:r>
              <a:rPr lang="uk-UA" sz="2800" b="1" i="1" dirty="0">
                <a:ln>
                  <a:solidFill>
                    <a:srgbClr val="FFFF00"/>
                  </a:solidFill>
                </a:ln>
                <a:solidFill>
                  <a:srgbClr val="FF0000"/>
                </a:solidFill>
                <a:effectLst>
                  <a:outerShdw blurRad="38100" dist="38100" dir="2700000" algn="tl">
                    <a:srgbClr val="000000">
                      <a:alpha val="43137"/>
                    </a:srgbClr>
                  </a:outerShdw>
                </a:effectLst>
              </a:rPr>
              <a:t>= </a:t>
            </a:r>
            <a:r>
              <a:rPr lang="uk-UA" sz="2800" b="1" i="1" dirty="0" err="1">
                <a:ln>
                  <a:solidFill>
                    <a:srgbClr val="FFFF00"/>
                  </a:solidFill>
                </a:ln>
                <a:effectLst>
                  <a:outerShdw blurRad="38100" dist="38100" dir="2700000" algn="tl">
                    <a:srgbClr val="000000">
                      <a:alpha val="43137"/>
                    </a:srgbClr>
                  </a:outerShdw>
                </a:effectLst>
              </a:rPr>
              <a:t>азбестоз</a:t>
            </a:r>
            <a:r>
              <a:rPr lang="uk-UA" sz="2800" b="1" i="1" dirty="0">
                <a:ln>
                  <a:solidFill>
                    <a:srgbClr val="FFFF00"/>
                  </a:solidFill>
                </a:ln>
                <a:effectLst>
                  <a:outerShdw blurRad="38100" dist="38100" dir="2700000" algn="tl">
                    <a:srgbClr val="000000">
                      <a:alpha val="43137"/>
                    </a:srgbClr>
                  </a:outerShdw>
                </a:effectLst>
              </a:rPr>
              <a:t> (двосторонні),</a:t>
            </a:r>
          </a:p>
          <a:p>
            <a:pPr algn="ctr"/>
            <a:r>
              <a:rPr lang="uk-UA" sz="2800" b="1" i="1" dirty="0">
                <a:ln>
                  <a:solidFill>
                    <a:srgbClr val="FFFF00"/>
                  </a:solidFill>
                </a:ln>
                <a:solidFill>
                  <a:srgbClr val="FF0000"/>
                </a:solidFill>
                <a:effectLst>
                  <a:outerShdw blurRad="38100" dist="38100" dir="2700000" algn="tl">
                    <a:srgbClr val="000000">
                      <a:alpha val="43137"/>
                    </a:srgbClr>
                  </a:outerShdw>
                </a:effectLst>
              </a:rPr>
              <a:t>=</a:t>
            </a:r>
            <a:r>
              <a:rPr lang="uk-UA" sz="2800" b="1" i="1" dirty="0">
                <a:ln>
                  <a:solidFill>
                    <a:srgbClr val="FFFF00"/>
                  </a:solidFill>
                </a:ln>
                <a:effectLst>
                  <a:outerShdw blurRad="38100" dist="38100" dir="2700000" algn="tl">
                    <a:srgbClr val="000000">
                      <a:alpha val="43137"/>
                    </a:srgbClr>
                  </a:outerShdw>
                </a:effectLst>
              </a:rPr>
              <a:t> первинне пухлинне ураження</a:t>
            </a:r>
          </a:p>
          <a:p>
            <a:pPr algn="ctr"/>
            <a:endParaRPr lang="uk-UA" sz="2800" b="1" i="1" dirty="0">
              <a:ln>
                <a:solidFill>
                  <a:srgbClr val="FFFF00"/>
                </a:solidFill>
              </a:ln>
              <a:effectLst>
                <a:outerShdw blurRad="38100" dist="38100" dir="2700000" algn="tl">
                  <a:srgbClr val="000000">
                    <a:alpha val="43137"/>
                  </a:srgbClr>
                </a:outerShdw>
              </a:effectLst>
            </a:endParaRPr>
          </a:p>
          <a:p>
            <a:pPr algn="ctr"/>
            <a:r>
              <a:rPr lang="uk-UA" sz="2800" b="1" i="1" dirty="0">
                <a:ln>
                  <a:solidFill>
                    <a:srgbClr val="FFFF00"/>
                  </a:solidFill>
                </a:ln>
                <a:solidFill>
                  <a:srgbClr val="FF0000"/>
                </a:solidFill>
                <a:effectLst>
                  <a:outerShdw blurRad="38100" dist="38100" dir="2700000" algn="tl">
                    <a:srgbClr val="000000">
                      <a:alpha val="43137"/>
                    </a:srgbClr>
                  </a:outerShdw>
                </a:effectLst>
              </a:rPr>
              <a:t>Плевральні маси:</a:t>
            </a:r>
          </a:p>
          <a:p>
            <a:pPr algn="ctr"/>
            <a:r>
              <a:rPr lang="uk-UA" sz="2800" b="1" i="1" dirty="0">
                <a:ln>
                  <a:solidFill>
                    <a:srgbClr val="FFFF00"/>
                  </a:solidFill>
                </a:ln>
                <a:solidFill>
                  <a:srgbClr val="FF0000"/>
                </a:solidFill>
                <a:effectLst>
                  <a:outerShdw blurRad="38100" dist="38100" dir="2700000" algn="tl">
                    <a:srgbClr val="000000">
                      <a:alpha val="43137"/>
                    </a:srgbClr>
                  </a:outerShdw>
                </a:effectLst>
              </a:rPr>
              <a:t>= </a:t>
            </a:r>
            <a:r>
              <a:rPr lang="uk-UA" sz="2800" b="1" i="1" dirty="0" err="1">
                <a:ln>
                  <a:solidFill>
                    <a:srgbClr val="FFFF00"/>
                  </a:solidFill>
                </a:ln>
                <a:effectLst>
                  <a:outerShdw blurRad="38100" dist="38100" dir="2700000" algn="tl">
                    <a:srgbClr val="000000">
                      <a:alpha val="43137"/>
                    </a:srgbClr>
                  </a:outerShdw>
                </a:effectLst>
              </a:rPr>
              <a:t>мезотеліома</a:t>
            </a:r>
            <a:r>
              <a:rPr lang="uk-UA" sz="2800" b="1" i="1" dirty="0">
                <a:ln>
                  <a:solidFill>
                    <a:srgbClr val="FFFF00"/>
                  </a:solidFill>
                </a:ln>
                <a:effectLst>
                  <a:outerShdw blurRad="38100" dist="38100" dir="2700000" algn="tl">
                    <a:srgbClr val="000000">
                      <a:alpha val="43137"/>
                    </a:srgbClr>
                  </a:outerShdw>
                </a:effectLst>
              </a:rPr>
              <a:t>,</a:t>
            </a:r>
          </a:p>
          <a:p>
            <a:pPr algn="ctr"/>
            <a:r>
              <a:rPr lang="uk-UA" sz="2800" b="1" i="1" dirty="0">
                <a:ln>
                  <a:solidFill>
                    <a:srgbClr val="FFFF00"/>
                  </a:solidFill>
                </a:ln>
                <a:solidFill>
                  <a:srgbClr val="FF0000"/>
                </a:solidFill>
                <a:effectLst>
                  <a:outerShdw blurRad="38100" dist="38100" dir="2700000" algn="tl">
                    <a:srgbClr val="000000">
                      <a:alpha val="43137"/>
                    </a:srgbClr>
                  </a:outerShdw>
                </a:effectLst>
              </a:rPr>
              <a:t>= </a:t>
            </a:r>
            <a:r>
              <a:rPr lang="uk-UA" sz="2800" b="1" i="1" dirty="0" err="1">
                <a:ln>
                  <a:solidFill>
                    <a:srgbClr val="FFFF00"/>
                  </a:solidFill>
                </a:ln>
                <a:effectLst>
                  <a:outerShdw blurRad="38100" dist="38100" dir="2700000" algn="tl">
                    <a:srgbClr val="000000">
                      <a:alpha val="43137"/>
                    </a:srgbClr>
                  </a:outerShdw>
                </a:effectLst>
              </a:rPr>
              <a:t>мезенхімома</a:t>
            </a:r>
            <a:r>
              <a:rPr lang="uk-UA" sz="2800" b="1" i="1" dirty="0">
                <a:ln>
                  <a:solidFill>
                    <a:srgbClr val="FFFF00"/>
                  </a:solidFill>
                </a:ln>
                <a:effectLst>
                  <a:outerShdw blurRad="38100" dist="38100" dir="2700000" algn="tl">
                    <a:srgbClr val="000000">
                      <a:alpha val="43137"/>
                    </a:srgbClr>
                  </a:outerShdw>
                </a:effectLst>
              </a:rPr>
              <a:t>,</a:t>
            </a:r>
            <a:r>
              <a:rPr lang="uk-UA" sz="2800" b="1" i="1" dirty="0">
                <a:ln>
                  <a:solidFill>
                    <a:srgbClr val="FFFF00"/>
                  </a:solidFill>
                </a:ln>
                <a:solidFill>
                  <a:srgbClr val="FF0000"/>
                </a:solidFill>
                <a:effectLst>
                  <a:outerShdw blurRad="38100" dist="38100" dir="2700000" algn="tl">
                    <a:srgbClr val="000000">
                      <a:alpha val="43137"/>
                    </a:srgbClr>
                  </a:outerShdw>
                </a:effectLst>
              </a:rPr>
              <a:t> </a:t>
            </a:r>
          </a:p>
          <a:p>
            <a:pPr algn="ctr"/>
            <a:r>
              <a:rPr lang="uk-UA" sz="2800" b="1" i="1" dirty="0">
                <a:ln>
                  <a:solidFill>
                    <a:srgbClr val="FFFF00"/>
                  </a:solidFill>
                </a:ln>
                <a:solidFill>
                  <a:srgbClr val="FF0000"/>
                </a:solidFill>
                <a:effectLst>
                  <a:outerShdw blurRad="38100" dist="38100" dir="2700000" algn="tl">
                    <a:srgbClr val="000000">
                      <a:alpha val="43137"/>
                    </a:srgbClr>
                  </a:outerShdw>
                </a:effectLst>
              </a:rPr>
              <a:t>= </a:t>
            </a:r>
            <a:r>
              <a:rPr lang="uk-UA" sz="2800" b="1" i="1" dirty="0">
                <a:ln>
                  <a:solidFill>
                    <a:srgbClr val="FFFF00"/>
                  </a:solidFill>
                </a:ln>
                <a:effectLst>
                  <a:outerShdw blurRad="38100" dist="38100" dir="2700000" algn="tl">
                    <a:srgbClr val="000000">
                      <a:alpha val="43137"/>
                    </a:srgbClr>
                  </a:outerShdw>
                </a:effectLst>
              </a:rPr>
              <a:t>локалізовані фіброзні пухлини (ЛФПП),</a:t>
            </a:r>
          </a:p>
          <a:p>
            <a:pPr algn="ctr"/>
            <a:r>
              <a:rPr lang="uk-UA" sz="2800" b="1" i="1" dirty="0">
                <a:ln>
                  <a:solidFill>
                    <a:srgbClr val="FFFF00"/>
                  </a:solidFill>
                </a:ln>
                <a:solidFill>
                  <a:srgbClr val="FF0000"/>
                </a:solidFill>
                <a:effectLst>
                  <a:outerShdw blurRad="38100" dist="38100" dir="2700000" algn="tl">
                    <a:srgbClr val="000000">
                      <a:alpha val="43137"/>
                    </a:srgbClr>
                  </a:outerShdw>
                </a:effectLst>
              </a:rPr>
              <a:t>=</a:t>
            </a:r>
            <a:r>
              <a:rPr lang="uk-UA" sz="2800" b="1" i="1" dirty="0">
                <a:ln>
                  <a:solidFill>
                    <a:srgbClr val="FFFF00"/>
                  </a:solidFill>
                </a:ln>
                <a:effectLst>
                  <a:outerShdw blurRad="38100" dist="38100" dir="2700000" algn="tl">
                    <a:srgbClr val="000000">
                      <a:alpha val="43137"/>
                    </a:srgbClr>
                  </a:outerShdw>
                </a:effectLst>
              </a:rPr>
              <a:t> лімфома плеври (рідко)</a:t>
            </a:r>
          </a:p>
          <a:p>
            <a:pPr algn="ctr"/>
            <a:endParaRPr lang="uk-UA" sz="2800" b="1" i="1" dirty="0">
              <a:ln>
                <a:solidFill>
                  <a:srgbClr val="FFFF00"/>
                </a:solidFill>
              </a:ln>
              <a:solidFill>
                <a:srgbClr val="FF0000"/>
              </a:solidFill>
              <a:effectLst>
                <a:outerShdw blurRad="38100" dist="38100" dir="2700000" algn="tl">
                  <a:srgbClr val="000000">
                    <a:alpha val="43137"/>
                  </a:srgbClr>
                </a:outerShdw>
              </a:effectLs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248300"/>
            <a:ext cx="9144000" cy="1609700"/>
          </a:xfrm>
        </p:spPr>
        <p:txBody>
          <a:bodyPr>
            <a:normAutofit/>
          </a:bodyPr>
          <a:lstStyle/>
          <a:p>
            <a:pPr>
              <a:spcBef>
                <a:spcPts val="0"/>
              </a:spcBef>
            </a:pPr>
            <a:r>
              <a:rPr lang="ru-RU" sz="2400" b="1" i="1" dirty="0">
                <a:solidFill>
                  <a:schemeClr val="tx1"/>
                </a:solidFill>
                <a:effectLst>
                  <a:outerShdw blurRad="38100" dist="38100" dir="2700000" algn="tl">
                    <a:srgbClr val="000000">
                      <a:alpha val="43137"/>
                    </a:srgbClr>
                  </a:outerShdw>
                </a:effectLst>
              </a:rPr>
              <a:t>61-річний </a:t>
            </a:r>
            <a:r>
              <a:rPr lang="ru-RU" sz="2400" b="1" i="1" dirty="0" err="1">
                <a:solidFill>
                  <a:schemeClr val="tx1"/>
                </a:solidFill>
                <a:effectLst>
                  <a:outerShdw blurRad="38100" dist="38100" dir="2700000" algn="tl">
                    <a:srgbClr val="000000">
                      <a:alpha val="43137"/>
                    </a:srgbClr>
                  </a:outerShdw>
                </a:effectLst>
              </a:rPr>
              <a:t>чоловік</a:t>
            </a:r>
            <a:r>
              <a:rPr lang="ru-RU" sz="2400" b="1" i="1" dirty="0">
                <a:solidFill>
                  <a:schemeClr val="tx1"/>
                </a:solidFill>
                <a:effectLst>
                  <a:outerShdw blurRad="38100" dist="38100" dir="2700000" algn="tl">
                    <a:srgbClr val="000000">
                      <a:alpha val="43137"/>
                    </a:srgbClr>
                  </a:outerShdw>
                </a:effectLst>
              </a:rPr>
              <a:t>, </a:t>
            </a:r>
            <a:r>
              <a:rPr lang="ru-RU" sz="2400" b="1" i="1" dirty="0" err="1">
                <a:solidFill>
                  <a:schemeClr val="tx1"/>
                </a:solidFill>
                <a:effectLst>
                  <a:outerShdw blurRad="38100" dist="38100" dir="2700000" algn="tl">
                    <a:srgbClr val="000000">
                      <a:alpha val="43137"/>
                    </a:srgbClr>
                  </a:outerShdw>
                </a:effectLst>
              </a:rPr>
              <a:t>шахтар</a:t>
            </a:r>
            <a:r>
              <a:rPr lang="ru-RU" sz="2400" b="1" i="1" dirty="0">
                <a:solidFill>
                  <a:schemeClr val="tx1"/>
                </a:solidFill>
                <a:effectLst>
                  <a:outerShdw blurRad="38100" dist="38100" dir="2700000" algn="tl">
                    <a:srgbClr val="000000">
                      <a:alpha val="43137"/>
                    </a:srgbClr>
                  </a:outerShdw>
                </a:effectLst>
              </a:rPr>
              <a:t>, </a:t>
            </a:r>
            <a:r>
              <a:rPr lang="ru-RU" sz="2400" b="1" i="1" dirty="0" err="1">
                <a:solidFill>
                  <a:schemeClr val="tx1"/>
                </a:solidFill>
                <a:effectLst>
                  <a:outerShdw blurRad="38100" dist="38100" dir="2700000" algn="tl">
                    <a:srgbClr val="000000">
                      <a:alpha val="43137"/>
                    </a:srgbClr>
                  </a:outerShdw>
                </a:effectLst>
              </a:rPr>
              <a:t>силікоз</a:t>
            </a:r>
            <a:r>
              <a:rPr lang="ru-RU" sz="2400" b="1" i="1" dirty="0">
                <a:solidFill>
                  <a:schemeClr val="tx1"/>
                </a:solidFill>
                <a:effectLst>
                  <a:outerShdw blurRad="38100" dist="38100" dir="2700000" algn="tl">
                    <a:srgbClr val="000000">
                      <a:alpha val="43137"/>
                    </a:srgbClr>
                  </a:outerShdw>
                </a:effectLst>
              </a:rPr>
              <a:t>. </a:t>
            </a:r>
            <a:r>
              <a:rPr lang="ru-RU" sz="2400" b="1" i="1" dirty="0" err="1">
                <a:solidFill>
                  <a:schemeClr val="tx1"/>
                </a:solidFill>
                <a:effectLst>
                  <a:outerShdw blurRad="38100" dist="38100" dir="2700000" algn="tl">
                    <a:srgbClr val="000000">
                      <a:alpha val="43137"/>
                    </a:srgbClr>
                  </a:outerShdw>
                </a:effectLst>
              </a:rPr>
              <a:t>Фіброз</a:t>
            </a:r>
            <a:r>
              <a:rPr lang="ru-RU" sz="2400" b="1" i="1" dirty="0">
                <a:solidFill>
                  <a:schemeClr val="tx1"/>
                </a:solidFill>
                <a:effectLst>
                  <a:outerShdw blurRad="38100" dist="38100" dir="2700000" algn="tl">
                    <a:srgbClr val="000000">
                      <a:alpha val="43137"/>
                    </a:srgbClr>
                  </a:outerShdw>
                </a:effectLst>
              </a:rPr>
              <a:t> </a:t>
            </a:r>
            <a:r>
              <a:rPr lang="ru-RU" sz="2400" b="1" i="1" dirty="0" err="1">
                <a:solidFill>
                  <a:schemeClr val="tx1"/>
                </a:solidFill>
                <a:effectLst>
                  <a:outerShdw blurRad="38100" dist="38100" dir="2700000" algn="tl">
                    <a:srgbClr val="000000">
                      <a:alpha val="43137"/>
                    </a:srgbClr>
                  </a:outerShdw>
                </a:effectLst>
              </a:rPr>
              <a:t>плеври</a:t>
            </a:r>
            <a:r>
              <a:rPr lang="ru-RU" sz="2400" b="1" i="1" dirty="0">
                <a:solidFill>
                  <a:schemeClr val="tx1"/>
                </a:solidFill>
                <a:effectLst>
                  <a:outerShdw blurRad="38100" dist="38100" dir="2700000" algn="tl">
                    <a:srgbClr val="000000">
                      <a:alpha val="43137"/>
                    </a:srgbClr>
                  </a:outerShdw>
                </a:effectLst>
              </a:rPr>
              <a:t> (</a:t>
            </a:r>
            <a:r>
              <a:rPr lang="ru-RU" sz="2400" b="1" i="1" dirty="0" err="1">
                <a:solidFill>
                  <a:schemeClr val="tx1"/>
                </a:solidFill>
                <a:effectLst>
                  <a:outerShdw blurRad="38100" dist="38100" dir="2700000" algn="tl">
                    <a:srgbClr val="000000">
                      <a:alpha val="43137"/>
                    </a:srgbClr>
                  </a:outerShdw>
                </a:effectLst>
              </a:rPr>
              <a:t>стрілки</a:t>
            </a:r>
            <a:r>
              <a:rPr lang="ru-RU" sz="2400" b="1" i="1" dirty="0">
                <a:solidFill>
                  <a:schemeClr val="tx1"/>
                </a:solidFill>
                <a:effectLst>
                  <a:outerShdw blurRad="38100" dist="38100" dir="2700000" algn="tl">
                    <a:srgbClr val="000000">
                      <a:alpha val="43137"/>
                    </a:srgbClr>
                  </a:outerShdw>
                </a:effectLst>
              </a:rPr>
              <a:t>), </a:t>
            </a:r>
            <a:r>
              <a:rPr lang="ru-RU" sz="2400" b="1" i="1" dirty="0" err="1">
                <a:solidFill>
                  <a:schemeClr val="tx1"/>
                </a:solidFill>
                <a:effectLst>
                  <a:outerShdw blurRad="38100" dist="38100" dir="2700000" algn="tl">
                    <a:srgbClr val="000000">
                      <a:alpha val="43137"/>
                    </a:srgbClr>
                  </a:outerShdw>
                </a:effectLst>
              </a:rPr>
              <a:t>двосторонні</a:t>
            </a:r>
            <a:r>
              <a:rPr lang="ru-RU" sz="2400" b="1" i="1" dirty="0">
                <a:solidFill>
                  <a:schemeClr val="tx1"/>
                </a:solidFill>
                <a:effectLst>
                  <a:outerShdw blurRad="38100" dist="38100" dir="2700000" algn="tl">
                    <a:srgbClr val="000000">
                      <a:alpha val="43137"/>
                    </a:srgbClr>
                  </a:outerShdw>
                </a:effectLst>
              </a:rPr>
              <a:t> </a:t>
            </a:r>
            <a:r>
              <a:rPr lang="ru-RU" sz="2400" b="1" i="1" dirty="0" err="1">
                <a:solidFill>
                  <a:schemeClr val="tx1"/>
                </a:solidFill>
                <a:effectLst>
                  <a:outerShdw blurRad="38100" dist="38100" dir="2700000" algn="tl">
                    <a:srgbClr val="000000">
                      <a:alpha val="43137"/>
                    </a:srgbClr>
                  </a:outerShdw>
                </a:effectLst>
              </a:rPr>
              <a:t>фіброзні</a:t>
            </a:r>
            <a:r>
              <a:rPr lang="ru-RU" sz="2400" b="1" i="1" dirty="0">
                <a:solidFill>
                  <a:schemeClr val="tx1"/>
                </a:solidFill>
                <a:effectLst>
                  <a:outerShdw blurRad="38100" dist="38100" dir="2700000" algn="tl">
                    <a:srgbClr val="000000">
                      <a:alpha val="43137"/>
                    </a:srgbClr>
                  </a:outerShdw>
                </a:effectLst>
              </a:rPr>
              <a:t> </a:t>
            </a:r>
            <a:r>
              <a:rPr lang="ru-RU" sz="2400" b="1" i="1" dirty="0" err="1">
                <a:solidFill>
                  <a:schemeClr val="tx1"/>
                </a:solidFill>
                <a:effectLst>
                  <a:outerShdw blurRad="38100" dist="38100" dir="2700000" algn="tl">
                    <a:srgbClr val="000000">
                      <a:alpha val="43137"/>
                    </a:srgbClr>
                  </a:outerShdw>
                </a:effectLst>
              </a:rPr>
              <a:t>маси</a:t>
            </a:r>
            <a:r>
              <a:rPr lang="ru-RU" sz="2400" b="1" i="1" dirty="0">
                <a:solidFill>
                  <a:schemeClr val="tx1"/>
                </a:solidFill>
                <a:effectLst>
                  <a:outerShdw blurRad="38100" dist="38100" dir="2700000" algn="tl">
                    <a:srgbClr val="000000">
                      <a:alpha val="43137"/>
                    </a:srgbClr>
                  </a:outerShdw>
                </a:effectLst>
              </a:rPr>
              <a:t> в </a:t>
            </a:r>
            <a:r>
              <a:rPr lang="ru-RU" sz="2400" b="1" i="1" dirty="0" err="1">
                <a:solidFill>
                  <a:schemeClr val="tx1"/>
                </a:solidFill>
                <a:effectLst>
                  <a:outerShdw blurRad="38100" dist="38100" dir="2700000" algn="tl">
                    <a:srgbClr val="000000">
                      <a:alpha val="43137"/>
                    </a:srgbClr>
                  </a:outerShdw>
                </a:effectLst>
              </a:rPr>
              <a:t>легенях</a:t>
            </a:r>
            <a:r>
              <a:rPr lang="ru-RU" sz="2400" b="1" i="1" dirty="0">
                <a:solidFill>
                  <a:schemeClr val="tx1"/>
                </a:solidFill>
                <a:effectLst>
                  <a:outerShdw blurRad="38100" dist="38100" dir="2700000" algn="tl">
                    <a:srgbClr val="000000">
                      <a:alpha val="43137"/>
                    </a:srgbClr>
                  </a:outerShdw>
                </a:effectLst>
              </a:rPr>
              <a:t>, </a:t>
            </a:r>
            <a:r>
              <a:rPr lang="ru-RU" sz="2400" b="1" i="1" dirty="0" err="1">
                <a:solidFill>
                  <a:schemeClr val="tx1"/>
                </a:solidFill>
                <a:effectLst>
                  <a:outerShdw blurRad="38100" dist="38100" dir="2700000" algn="tl">
                    <a:srgbClr val="000000">
                      <a:alpha val="43137"/>
                    </a:srgbClr>
                  </a:outerShdw>
                </a:effectLst>
              </a:rPr>
              <a:t>звапнення</a:t>
            </a:r>
            <a:r>
              <a:rPr lang="ru-RU" sz="2400" b="1" i="1" dirty="0">
                <a:solidFill>
                  <a:schemeClr val="tx1"/>
                </a:solidFill>
                <a:effectLst>
                  <a:outerShdw blurRad="38100" dist="38100" dir="2700000" algn="tl">
                    <a:srgbClr val="000000">
                      <a:alpha val="43137"/>
                    </a:srgbClr>
                  </a:outerShdw>
                </a:effectLst>
              </a:rPr>
              <a:t> л/в </a:t>
            </a:r>
            <a:r>
              <a:rPr lang="ru-RU" sz="2400" b="1" i="1" dirty="0" err="1">
                <a:solidFill>
                  <a:schemeClr val="tx1"/>
                </a:solidFill>
                <a:effectLst>
                  <a:outerShdw blurRad="38100" dist="38100" dir="2700000" algn="tl">
                    <a:srgbClr val="000000">
                      <a:alpha val="43137"/>
                    </a:srgbClr>
                  </a:outerShdw>
                </a:effectLst>
              </a:rPr>
              <a:t>середостіння</a:t>
            </a:r>
            <a:r>
              <a:rPr lang="ru-RU" sz="2400" b="1" i="1" dirty="0">
                <a:solidFill>
                  <a:schemeClr val="tx1"/>
                </a:solidFill>
                <a:effectLst>
                  <a:outerShdw blurRad="38100" dist="38100" dir="2700000" algn="tl">
                    <a:srgbClr val="000000">
                      <a:alpha val="43137"/>
                    </a:srgbClr>
                  </a:outerShdw>
                </a:effectLst>
              </a:rPr>
              <a:t> у </a:t>
            </a:r>
            <a:r>
              <a:rPr lang="ru-RU" sz="2400" b="1" i="1" dirty="0" err="1">
                <a:solidFill>
                  <a:schemeClr val="tx1"/>
                </a:solidFill>
                <a:effectLst>
                  <a:outerShdw blurRad="38100" dist="38100" dir="2700000" algn="tl">
                    <a:srgbClr val="000000">
                      <a:alpha val="43137"/>
                    </a:srgbClr>
                  </a:outerShdw>
                </a:effectLst>
              </a:rPr>
              <a:t>вигляді</a:t>
            </a:r>
            <a:r>
              <a:rPr lang="ru-RU" sz="2400" b="1" i="1" dirty="0">
                <a:solidFill>
                  <a:schemeClr val="tx1"/>
                </a:solidFill>
                <a:effectLst>
                  <a:outerShdw blurRad="38100" dist="38100" dir="2700000" algn="tl">
                    <a:srgbClr val="000000">
                      <a:alpha val="43137"/>
                    </a:srgbClr>
                  </a:outerShdw>
                </a:effectLst>
              </a:rPr>
              <a:t> </a:t>
            </a:r>
            <a:r>
              <a:rPr lang="ru-RU" sz="2400" b="1" i="1" dirty="0" err="1">
                <a:solidFill>
                  <a:schemeClr val="tx1"/>
                </a:solidFill>
                <a:effectLst>
                  <a:outerShdw blurRad="38100" dist="38100" dir="2700000" algn="tl">
                    <a:srgbClr val="000000">
                      <a:alpha val="43137"/>
                    </a:srgbClr>
                  </a:outerShdw>
                </a:effectLst>
              </a:rPr>
              <a:t>яєчної</a:t>
            </a:r>
            <a:r>
              <a:rPr lang="ru-RU" sz="2400" b="1" i="1" dirty="0">
                <a:solidFill>
                  <a:schemeClr val="tx1"/>
                </a:solidFill>
                <a:effectLst>
                  <a:outerShdw blurRad="38100" dist="38100" dir="2700000" algn="tl">
                    <a:srgbClr val="000000">
                      <a:alpha val="43137"/>
                    </a:srgbClr>
                  </a:outerShdw>
                </a:effectLst>
              </a:rPr>
              <a:t> </a:t>
            </a:r>
            <a:r>
              <a:rPr lang="ru-RU" sz="2400" b="1" i="1" dirty="0" err="1">
                <a:solidFill>
                  <a:schemeClr val="tx1"/>
                </a:solidFill>
                <a:effectLst>
                  <a:outerShdw blurRad="38100" dist="38100" dir="2700000" algn="tl">
                    <a:srgbClr val="000000">
                      <a:alpha val="43137"/>
                    </a:srgbClr>
                  </a:outerShdw>
                </a:effectLst>
              </a:rPr>
              <a:t>шкаралупи</a:t>
            </a:r>
            <a:r>
              <a:rPr lang="ru-RU" sz="2400" b="1" i="1" dirty="0">
                <a:solidFill>
                  <a:schemeClr val="tx1"/>
                </a:solidFill>
                <a:effectLst>
                  <a:outerShdw blurRad="38100" dist="38100" dir="2700000" algn="tl">
                    <a:srgbClr val="000000">
                      <a:alpha val="43137"/>
                    </a:srgbClr>
                  </a:outerShdw>
                </a:effectLst>
              </a:rPr>
              <a:t> </a:t>
            </a:r>
          </a:p>
        </p:txBody>
      </p:sp>
      <p:sp>
        <p:nvSpPr>
          <p:cNvPr id="5" name="Rectangle 4"/>
          <p:cNvSpPr/>
          <p:nvPr/>
        </p:nvSpPr>
        <p:spPr>
          <a:xfrm>
            <a:off x="8631448" y="6488692"/>
            <a:ext cx="441146" cy="369332"/>
          </a:xfrm>
          <a:prstGeom prst="rect">
            <a:avLst/>
          </a:prstGeom>
        </p:spPr>
        <p:txBody>
          <a:bodyPr wrap="none">
            <a:spAutoFit/>
          </a:bodyPr>
          <a:lstStyle/>
          <a:p>
            <a:r>
              <a:rPr lang="uk-UA" dirty="0"/>
              <a:t>20</a:t>
            </a:r>
          </a:p>
        </p:txBody>
      </p:sp>
      <p:pic>
        <p:nvPicPr>
          <p:cNvPr id="7" name="Picture 6" descr="20.tif"/>
          <p:cNvPicPr>
            <a:picLocks noChangeAspect="1"/>
          </p:cNvPicPr>
          <p:nvPr/>
        </p:nvPicPr>
        <p:blipFill>
          <a:blip r:embed="rId3"/>
          <a:stretch>
            <a:fillRect/>
          </a:stretch>
        </p:blipFill>
        <p:spPr>
          <a:xfrm>
            <a:off x="571472" y="1"/>
            <a:ext cx="7845403" cy="5286388"/>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a:stretch>
            <a:fillRect/>
          </a:stretch>
        </p:blipFill>
        <p:spPr bwMode="auto">
          <a:xfrm>
            <a:off x="0" y="0"/>
            <a:ext cx="9143999" cy="5152912"/>
          </a:xfrm>
          <a:prstGeom prst="rect">
            <a:avLst/>
          </a:prstGeom>
          <a:noFill/>
          <a:ln w="9525">
            <a:noFill/>
            <a:miter lim="800000"/>
            <a:headEnd/>
            <a:tailEnd/>
          </a:ln>
          <a:effectLst/>
        </p:spPr>
      </p:pic>
      <p:sp>
        <p:nvSpPr>
          <p:cNvPr id="3" name="Subtitle 2"/>
          <p:cNvSpPr>
            <a:spLocks noGrp="1"/>
          </p:cNvSpPr>
          <p:nvPr>
            <p:ph type="subTitle" idx="1"/>
          </p:nvPr>
        </p:nvSpPr>
        <p:spPr>
          <a:xfrm>
            <a:off x="214282" y="5000636"/>
            <a:ext cx="8929718" cy="1752600"/>
          </a:xfrm>
        </p:spPr>
        <p:txBody>
          <a:bodyPr>
            <a:normAutofit fontScale="85000" lnSpcReduction="20000"/>
          </a:bodyPr>
          <a:lstStyle/>
          <a:p>
            <a:pPr algn="l">
              <a:spcBef>
                <a:spcPts val="0"/>
              </a:spcBef>
            </a:pPr>
            <a:r>
              <a:rPr lang="uk-UA" b="1" i="1" dirty="0">
                <a:solidFill>
                  <a:schemeClr val="tx1"/>
                </a:solidFill>
                <a:effectLst>
                  <a:outerShdw blurRad="38100" dist="38100" dir="2700000" algn="tl">
                    <a:srgbClr val="000000">
                      <a:alpha val="43137"/>
                    </a:srgbClr>
                  </a:outerShdw>
                </a:effectLst>
                <a:latin typeface="Arial" pitchFamily="34" charset="0"/>
                <a:cs typeface="Arial" pitchFamily="34" charset="0"/>
              </a:rPr>
              <a:t>Злоякісна пухлина у 30-річного чоловіка з болем </a:t>
            </a:r>
          </a:p>
          <a:p>
            <a:pPr algn="l">
              <a:spcBef>
                <a:spcPts val="0"/>
              </a:spcBef>
            </a:pPr>
            <a:r>
              <a:rPr lang="uk-UA" b="1" i="1" dirty="0">
                <a:solidFill>
                  <a:schemeClr val="tx1"/>
                </a:solidFill>
                <a:effectLst>
                  <a:outerShdw blurRad="38100" dist="38100" dir="2700000" algn="tl">
                    <a:srgbClr val="000000">
                      <a:alpha val="43137"/>
                    </a:srgbClr>
                  </a:outerShdw>
                </a:effectLst>
                <a:latin typeface="Arial" pitchFamily="34" charset="0"/>
                <a:cs typeface="Arial" pitchFamily="34" charset="0"/>
              </a:rPr>
              <a:t>у грудях. </a:t>
            </a:r>
            <a:r>
              <a:rPr lang="uk-UA" b="1" i="1" dirty="0">
                <a:solidFill>
                  <a:srgbClr val="FF0000"/>
                </a:solidFill>
                <a:effectLst>
                  <a:outerShdw blurRad="38100" dist="38100" dir="2700000" algn="tl">
                    <a:srgbClr val="000000">
                      <a:alpha val="43137"/>
                    </a:srgbClr>
                  </a:outerShdw>
                </a:effectLst>
                <a:latin typeface="Arial" pitchFamily="34" charset="0"/>
                <a:cs typeface="Arial" pitchFamily="34" charset="0"/>
              </a:rPr>
              <a:t>(а)</a:t>
            </a:r>
            <a:r>
              <a:rPr lang="uk-UA" b="1" i="1" dirty="0">
                <a:solidFill>
                  <a:schemeClr val="tx1"/>
                </a:solidFill>
                <a:effectLst>
                  <a:outerShdw blurRad="38100" dist="38100" dir="2700000" algn="tl">
                    <a:srgbClr val="000000">
                      <a:alpha val="43137"/>
                    </a:srgbClr>
                  </a:outerShdw>
                </a:effectLst>
                <a:latin typeface="Arial" pitchFamily="34" charset="0"/>
                <a:cs typeface="Arial" pitchFamily="34" charset="0"/>
              </a:rPr>
              <a:t> Знімок демонструє чітко обмежену округлу масу в </a:t>
            </a:r>
            <a:r>
              <a:rPr lang="uk-UA" b="1" i="1" dirty="0" err="1">
                <a:solidFill>
                  <a:schemeClr val="tx1"/>
                </a:solidFill>
                <a:effectLst>
                  <a:outerShdw blurRad="38100" dist="38100" dir="2700000" algn="tl">
                    <a:srgbClr val="000000">
                      <a:alpha val="43137"/>
                    </a:srgbClr>
                  </a:outerShdw>
                </a:effectLst>
                <a:latin typeface="Arial" pitchFamily="34" charset="0"/>
                <a:cs typeface="Arial" pitchFamily="34" charset="0"/>
              </a:rPr>
              <a:t>паравертебральній</a:t>
            </a:r>
            <a:r>
              <a:rPr lang="uk-UA" b="1" i="1" dirty="0">
                <a:solidFill>
                  <a:schemeClr val="tx1"/>
                </a:solidFill>
                <a:effectLst>
                  <a:outerShdw blurRad="38100" dist="38100" dir="2700000" algn="tl">
                    <a:srgbClr val="000000">
                      <a:alpha val="43137"/>
                    </a:srgbClr>
                  </a:outerShdw>
                </a:effectLst>
                <a:latin typeface="Arial" pitchFamily="34" charset="0"/>
                <a:cs typeface="Arial" pitchFamily="34" charset="0"/>
              </a:rPr>
              <a:t> нижній зоні правої половини ГК. </a:t>
            </a:r>
            <a:r>
              <a:rPr lang="uk-UA" b="1" i="1" dirty="0">
                <a:solidFill>
                  <a:srgbClr val="FF0000"/>
                </a:solidFill>
                <a:effectLst>
                  <a:outerShdw blurRad="38100" dist="38100" dir="2700000" algn="tl">
                    <a:srgbClr val="000000">
                      <a:alpha val="43137"/>
                    </a:srgbClr>
                  </a:outerShdw>
                </a:effectLst>
                <a:latin typeface="Arial" pitchFamily="34" charset="0"/>
                <a:cs typeface="Arial" pitchFamily="34" charset="0"/>
              </a:rPr>
              <a:t>(б)</a:t>
            </a:r>
            <a:r>
              <a:rPr lang="uk-UA" b="1" i="1" dirty="0">
                <a:solidFill>
                  <a:schemeClr val="tx1"/>
                </a:solidFill>
                <a:effectLst>
                  <a:outerShdw blurRad="38100" dist="38100" dir="2700000" algn="tl">
                    <a:srgbClr val="000000">
                      <a:alpha val="43137"/>
                    </a:srgbClr>
                  </a:outerShdw>
                </a:effectLst>
                <a:latin typeface="Arial" pitchFamily="34" charset="0"/>
                <a:cs typeface="Arial" pitchFamily="34" charset="0"/>
              </a:rPr>
              <a:t> Селективна ангіограма демонструє надлишкову </a:t>
            </a:r>
            <a:r>
              <a:rPr lang="uk-UA" b="1" i="1" dirty="0" err="1">
                <a:solidFill>
                  <a:schemeClr val="tx1"/>
                </a:solidFill>
                <a:effectLst>
                  <a:outerShdw blurRad="38100" dist="38100" dir="2700000" algn="tl">
                    <a:srgbClr val="000000">
                      <a:alpha val="43137"/>
                    </a:srgbClr>
                  </a:outerShdw>
                </a:effectLst>
                <a:latin typeface="Arial" pitchFamily="34" charset="0"/>
                <a:cs typeface="Arial" pitchFamily="34" charset="0"/>
              </a:rPr>
              <a:t>васкуляризацію</a:t>
            </a:r>
            <a:r>
              <a:rPr lang="uk-UA" b="1" i="1" dirty="0">
                <a:solidFill>
                  <a:schemeClr val="tx1"/>
                </a:solidFill>
                <a:effectLst>
                  <a:outerShdw blurRad="38100" dist="38100" dir="2700000" algn="tl">
                    <a:srgbClr val="000000">
                      <a:alpha val="43137"/>
                    </a:srgbClr>
                  </a:outerShdw>
                </a:effectLst>
                <a:latin typeface="Arial" pitchFamily="34" charset="0"/>
                <a:cs typeface="Arial" pitchFamily="34" charset="0"/>
              </a:rPr>
              <a:t> пухлини</a:t>
            </a:r>
            <a:endParaRPr lang="ru-RU" b="1" i="1" dirty="0">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14282" y="5214950"/>
            <a:ext cx="8929718" cy="1500198"/>
          </a:xfrm>
        </p:spPr>
        <p:txBody>
          <a:bodyPr>
            <a:normAutofit fontScale="70000" lnSpcReduction="20000"/>
          </a:bodyPr>
          <a:lstStyle/>
          <a:p>
            <a:r>
              <a:rPr lang="uk-UA" sz="3400" b="1" dirty="0">
                <a:solidFill>
                  <a:srgbClr val="FF0000"/>
                </a:solidFill>
                <a:effectLst>
                  <a:outerShdw blurRad="38100" dist="38100" dir="2700000" algn="tl">
                    <a:srgbClr val="000000">
                      <a:alpha val="43137"/>
                    </a:srgbClr>
                  </a:outerShdw>
                </a:effectLst>
                <a:latin typeface="Arial" pitchFamily="34" charset="0"/>
                <a:cs typeface="Arial" pitchFamily="34" charset="0"/>
              </a:rPr>
              <a:t>Доброякісна локалізована фіброзна пухлина</a:t>
            </a:r>
            <a:endParaRPr lang="uk-UA" sz="3400" b="1" dirty="0">
              <a:solidFill>
                <a:schemeClr val="tx1"/>
              </a:solidFill>
              <a:effectLst>
                <a:outerShdw blurRad="38100" dist="38100" dir="2700000" algn="tl">
                  <a:srgbClr val="000000">
                    <a:alpha val="43137"/>
                  </a:srgbClr>
                </a:outerShdw>
              </a:effectLst>
              <a:latin typeface="Arial" pitchFamily="34" charset="0"/>
              <a:cs typeface="Arial" pitchFamily="34" charset="0"/>
            </a:endParaRPr>
          </a:p>
          <a:p>
            <a:pPr>
              <a:spcBef>
                <a:spcPts val="0"/>
              </a:spcBef>
            </a:pPr>
            <a:r>
              <a:rPr lang="uk-UA" b="1" i="1" dirty="0">
                <a:solidFill>
                  <a:schemeClr val="tx1"/>
                </a:solidFill>
                <a:effectLst>
                  <a:outerShdw blurRad="38100" dist="38100" dir="2700000" algn="tl">
                    <a:srgbClr val="000000">
                      <a:alpha val="43137"/>
                    </a:srgbClr>
                  </a:outerShdw>
                </a:effectLst>
                <a:latin typeface="Arial" pitchFamily="34" charset="0"/>
                <a:cs typeface="Arial" pitchFamily="34" charset="0"/>
              </a:rPr>
              <a:t>ЗП </a:t>
            </a:r>
            <a:r>
              <a:rPr lang="uk-UA" b="1" i="1" dirty="0">
                <a:solidFill>
                  <a:srgbClr val="FF0000"/>
                </a:solidFill>
                <a:effectLst>
                  <a:outerShdw blurRad="38100" dist="38100" dir="2700000" algn="tl">
                    <a:srgbClr val="000000">
                      <a:alpha val="43137"/>
                    </a:srgbClr>
                  </a:outerShdw>
                </a:effectLst>
                <a:latin typeface="Arial" pitchFamily="34" charset="0"/>
                <a:cs typeface="Arial" pitchFamily="34" charset="0"/>
              </a:rPr>
              <a:t>(а)</a:t>
            </a:r>
            <a:r>
              <a:rPr lang="uk-UA" b="1" i="1" dirty="0">
                <a:solidFill>
                  <a:schemeClr val="tx1"/>
                </a:solidFill>
                <a:effectLst>
                  <a:outerShdw blurRad="38100" dist="38100" dir="2700000" algn="tl">
                    <a:srgbClr val="000000">
                      <a:alpha val="43137"/>
                    </a:srgbClr>
                  </a:outerShdw>
                </a:effectLst>
                <a:latin typeface="Arial" pitchFamily="34" charset="0"/>
                <a:cs typeface="Arial" pitchFamily="34" charset="0"/>
              </a:rPr>
              <a:t> і бічний </a:t>
            </a:r>
            <a:r>
              <a:rPr lang="uk-UA" b="1" i="1" dirty="0">
                <a:solidFill>
                  <a:srgbClr val="FF0000"/>
                </a:solidFill>
                <a:effectLst>
                  <a:outerShdw blurRad="38100" dist="38100" dir="2700000" algn="tl">
                    <a:srgbClr val="000000">
                      <a:alpha val="43137"/>
                    </a:srgbClr>
                  </a:outerShdw>
                </a:effectLst>
                <a:latin typeface="Arial" pitchFamily="34" charset="0"/>
                <a:cs typeface="Arial" pitchFamily="34" charset="0"/>
              </a:rPr>
              <a:t>(б)</a:t>
            </a:r>
            <a:r>
              <a:rPr lang="uk-UA" b="1" i="1" dirty="0">
                <a:solidFill>
                  <a:schemeClr val="tx1"/>
                </a:solidFill>
                <a:effectLst>
                  <a:outerShdw blurRad="38100" dist="38100" dir="2700000" algn="tl">
                    <a:srgbClr val="000000">
                      <a:alpha val="43137"/>
                    </a:srgbClr>
                  </a:outerShdw>
                </a:effectLst>
                <a:latin typeface="Arial" pitchFamily="34" charset="0"/>
                <a:cs typeface="Arial" pitchFamily="34" charset="0"/>
              </a:rPr>
              <a:t> знімки демонструють яйцеподібну, трохи </a:t>
            </a:r>
            <a:r>
              <a:rPr lang="uk-UA" b="1" i="1" dirty="0" err="1">
                <a:solidFill>
                  <a:schemeClr val="tx1"/>
                </a:solidFill>
                <a:effectLst>
                  <a:outerShdw blurRad="38100" dist="38100" dir="2700000" algn="tl">
                    <a:srgbClr val="000000">
                      <a:alpha val="43137"/>
                    </a:srgbClr>
                  </a:outerShdw>
                </a:effectLst>
                <a:latin typeface="Arial" pitchFamily="34" charset="0"/>
                <a:cs typeface="Arial" pitchFamily="34" charset="0"/>
              </a:rPr>
              <a:t>дольчасту</a:t>
            </a:r>
            <a:r>
              <a:rPr lang="uk-UA" b="1" i="1" dirty="0">
                <a:solidFill>
                  <a:schemeClr val="tx1"/>
                </a:solidFill>
                <a:effectLst>
                  <a:outerShdw blurRad="38100" dist="38100" dir="2700000" algn="tl">
                    <a:srgbClr val="000000">
                      <a:alpha val="43137"/>
                    </a:srgbClr>
                  </a:outerShdw>
                </a:effectLst>
                <a:latin typeface="Arial" pitchFamily="34" charset="0"/>
                <a:cs typeface="Arial" pitchFamily="34" charset="0"/>
              </a:rPr>
              <a:t> масу в нижній зоні лівої половини ГК, яка межує </a:t>
            </a:r>
          </a:p>
          <a:p>
            <a:pPr>
              <a:spcBef>
                <a:spcPts val="0"/>
              </a:spcBef>
            </a:pPr>
            <a:r>
              <a:rPr lang="uk-UA" b="1" i="1" dirty="0">
                <a:solidFill>
                  <a:schemeClr val="tx1"/>
                </a:solidFill>
                <a:effectLst>
                  <a:outerShdw blurRad="38100" dist="38100" dir="2700000" algn="tl">
                    <a:srgbClr val="000000">
                      <a:alpha val="43137"/>
                    </a:srgbClr>
                  </a:outerShdw>
                </a:effectLst>
                <a:latin typeface="Arial" pitchFamily="34" charset="0"/>
                <a:cs typeface="Arial" pitchFamily="34" charset="0"/>
              </a:rPr>
              <a:t>з куполом діафрагми. Маса </a:t>
            </a:r>
            <a:r>
              <a:rPr lang="uk-UA" b="1" i="1" dirty="0" err="1">
                <a:solidFill>
                  <a:schemeClr val="tx1"/>
                </a:solidFill>
                <a:effectLst>
                  <a:outerShdw blurRad="38100" dist="38100" dir="2700000" algn="tl">
                    <a:srgbClr val="000000">
                      <a:alpha val="43137"/>
                    </a:srgbClr>
                  </a:outerShdw>
                </a:effectLst>
                <a:latin typeface="Arial" pitchFamily="34" charset="0"/>
                <a:cs typeface="Arial" pitchFamily="34" charset="0"/>
              </a:rPr>
              <a:t>асимптомна</a:t>
            </a:r>
            <a:endParaRPr lang="ru-RU" b="1" i="1"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pic>
        <p:nvPicPr>
          <p:cNvPr id="2050" name="Picture 2"/>
          <p:cNvPicPr>
            <a:picLocks noChangeAspect="1" noChangeArrowheads="1"/>
          </p:cNvPicPr>
          <p:nvPr/>
        </p:nvPicPr>
        <p:blipFill>
          <a:blip r:embed="rId2"/>
          <a:srcRect/>
          <a:stretch>
            <a:fillRect/>
          </a:stretch>
        </p:blipFill>
        <p:spPr bwMode="auto">
          <a:xfrm>
            <a:off x="0" y="-25"/>
            <a:ext cx="9144000" cy="5100320"/>
          </a:xfrm>
          <a:prstGeom prst="rect">
            <a:avLst/>
          </a:prstGeom>
          <a:noFill/>
          <a:ln w="9525">
            <a:noFill/>
            <a:miter lim="800000"/>
            <a:headEnd/>
            <a:tailEnd/>
          </a:ln>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105424"/>
            <a:ext cx="9144000" cy="1538286"/>
          </a:xfrm>
        </p:spPr>
        <p:txBody>
          <a:bodyPr>
            <a:normAutofit fontScale="85000" lnSpcReduction="10000"/>
          </a:bodyPr>
          <a:lstStyle/>
          <a:p>
            <a:r>
              <a:rPr lang="ru-RU" b="1" i="1" dirty="0" err="1">
                <a:solidFill>
                  <a:schemeClr val="tx1"/>
                </a:solidFill>
                <a:effectLst>
                  <a:outerShdw blurRad="38100" dist="38100" dir="2700000" algn="tl">
                    <a:srgbClr val="000000">
                      <a:alpha val="43137"/>
                    </a:srgbClr>
                  </a:outerShdw>
                </a:effectLst>
              </a:rPr>
              <a:t>Первинна</a:t>
            </a:r>
            <a:r>
              <a:rPr lang="ru-RU" b="1" i="1" dirty="0">
                <a:solidFill>
                  <a:schemeClr val="tx1"/>
                </a:solidFill>
                <a:effectLst>
                  <a:outerShdw blurRad="38100" dist="38100" dir="2700000" algn="tl">
                    <a:srgbClr val="000000">
                      <a:alpha val="43137"/>
                    </a:srgbClr>
                  </a:outerShdw>
                </a:effectLst>
              </a:rPr>
              <a:t> </a:t>
            </a:r>
            <a:r>
              <a:rPr lang="ru-RU" b="1" i="1" dirty="0" err="1">
                <a:solidFill>
                  <a:schemeClr val="tx1"/>
                </a:solidFill>
                <a:effectLst>
                  <a:outerShdw blurRad="38100" dist="38100" dir="2700000" algn="tl">
                    <a:srgbClr val="000000">
                      <a:alpha val="43137"/>
                    </a:srgbClr>
                  </a:outerShdw>
                </a:effectLst>
              </a:rPr>
              <a:t>плевральна</a:t>
            </a:r>
            <a:r>
              <a:rPr lang="ru-RU" b="1" i="1" dirty="0">
                <a:solidFill>
                  <a:schemeClr val="tx1"/>
                </a:solidFill>
                <a:effectLst>
                  <a:outerShdw blurRad="38100" dist="38100" dir="2700000" algn="tl">
                    <a:srgbClr val="000000">
                      <a:alpha val="43137"/>
                    </a:srgbClr>
                  </a:outerShdw>
                </a:effectLst>
              </a:rPr>
              <a:t> </a:t>
            </a:r>
            <a:r>
              <a:rPr lang="ru-RU" b="1" i="1" dirty="0" err="1">
                <a:solidFill>
                  <a:schemeClr val="tx1"/>
                </a:solidFill>
                <a:effectLst>
                  <a:outerShdw blurRad="38100" dist="38100" dir="2700000" algn="tl">
                    <a:srgbClr val="000000">
                      <a:alpha val="43137"/>
                    </a:srgbClr>
                  </a:outerShdw>
                </a:effectLst>
              </a:rPr>
              <a:t>лімфома</a:t>
            </a:r>
            <a:r>
              <a:rPr lang="ru-RU" b="1" i="1" dirty="0">
                <a:solidFill>
                  <a:schemeClr val="tx1"/>
                </a:solidFill>
                <a:effectLst>
                  <a:outerShdw blurRad="38100" dist="38100" dir="2700000" algn="tl">
                    <a:srgbClr val="000000">
                      <a:alpha val="43137"/>
                    </a:srgbClr>
                  </a:outerShdw>
                </a:effectLst>
              </a:rPr>
              <a:t> в </a:t>
            </a:r>
            <a:r>
              <a:rPr lang="ru-RU" b="1" i="1" dirty="0" err="1">
                <a:solidFill>
                  <a:schemeClr val="tx1"/>
                </a:solidFill>
                <a:effectLst>
                  <a:outerShdw blurRad="38100" dist="38100" dir="2700000" algn="tl">
                    <a:srgbClr val="000000">
                      <a:alpha val="43137"/>
                    </a:srgbClr>
                  </a:outerShdw>
                </a:effectLst>
              </a:rPr>
              <a:t>пацієнта</a:t>
            </a:r>
            <a:r>
              <a:rPr lang="ru-RU" b="1" i="1" dirty="0">
                <a:solidFill>
                  <a:schemeClr val="tx1"/>
                </a:solidFill>
                <a:effectLst>
                  <a:outerShdw blurRad="38100" dist="38100" dir="2700000" algn="tl">
                    <a:srgbClr val="000000">
                      <a:alpha val="43137"/>
                    </a:srgbClr>
                  </a:outerShdw>
                </a:effectLst>
              </a:rPr>
              <a:t> </a:t>
            </a:r>
            <a:r>
              <a:rPr lang="ru-RU" b="1" i="1" dirty="0" err="1">
                <a:solidFill>
                  <a:schemeClr val="tx1"/>
                </a:solidFill>
                <a:effectLst>
                  <a:outerShdw blurRad="38100" dist="38100" dir="2700000" algn="tl">
                    <a:srgbClr val="000000">
                      <a:alpha val="43137"/>
                    </a:srgbClr>
                  </a:outerShdw>
                </a:effectLst>
              </a:rPr>
              <a:t>з</a:t>
            </a:r>
            <a:r>
              <a:rPr lang="ru-RU" b="1" i="1" dirty="0">
                <a:solidFill>
                  <a:schemeClr val="tx1"/>
                </a:solidFill>
                <a:effectLst>
                  <a:outerShdw blurRad="38100" dist="38100" dir="2700000" algn="tl">
                    <a:srgbClr val="000000">
                      <a:alpha val="43137"/>
                    </a:srgbClr>
                  </a:outerShdw>
                </a:effectLst>
              </a:rPr>
              <a:t> </a:t>
            </a:r>
            <a:r>
              <a:rPr lang="ru-RU" b="1" i="1" dirty="0" err="1">
                <a:solidFill>
                  <a:schemeClr val="tx1"/>
                </a:solidFill>
                <a:effectLst>
                  <a:outerShdw blurRad="38100" dist="38100" dir="2700000" algn="tl">
                    <a:srgbClr val="000000">
                      <a:alpha val="43137"/>
                    </a:srgbClr>
                  </a:outerShdw>
                </a:effectLst>
              </a:rPr>
              <a:t>імуннодефіцитом</a:t>
            </a:r>
            <a:r>
              <a:rPr lang="ru-RU" b="1" i="1" dirty="0">
                <a:solidFill>
                  <a:schemeClr val="tx1"/>
                </a:solidFill>
                <a:effectLst>
                  <a:outerShdw blurRad="38100" dist="38100" dir="2700000" algn="tl">
                    <a:srgbClr val="000000">
                      <a:alpha val="43137"/>
                    </a:srgbClr>
                  </a:outerShdw>
                </a:effectLst>
              </a:rPr>
              <a:t>. </a:t>
            </a:r>
            <a:r>
              <a:rPr lang="ru-RU" b="1" i="1" dirty="0" err="1">
                <a:solidFill>
                  <a:schemeClr val="tx1"/>
                </a:solidFill>
                <a:effectLst>
                  <a:outerShdw blurRad="38100" dist="38100" dir="2700000" algn="tl">
                    <a:srgbClr val="000000">
                      <a:alpha val="43137"/>
                    </a:srgbClr>
                  </a:outerShdw>
                </a:effectLst>
              </a:rPr>
              <a:t>Екстрапаренхіматозна</a:t>
            </a:r>
            <a:r>
              <a:rPr lang="ru-RU" b="1" i="1" dirty="0">
                <a:solidFill>
                  <a:schemeClr val="tx1"/>
                </a:solidFill>
                <a:effectLst>
                  <a:outerShdw blurRad="38100" dist="38100" dir="2700000" algn="tl">
                    <a:srgbClr val="000000">
                      <a:alpha val="43137"/>
                    </a:srgbClr>
                  </a:outerShdw>
                </a:effectLst>
              </a:rPr>
              <a:t> </a:t>
            </a:r>
            <a:r>
              <a:rPr lang="ru-RU" b="1" i="1" dirty="0" err="1">
                <a:solidFill>
                  <a:schemeClr val="tx1"/>
                </a:solidFill>
                <a:effectLst>
                  <a:outerShdw blurRad="38100" dist="38100" dir="2700000" algn="tl">
                    <a:srgbClr val="000000">
                      <a:alpha val="43137"/>
                    </a:srgbClr>
                  </a:outerShdw>
                </a:effectLst>
              </a:rPr>
              <a:t>маса</a:t>
            </a:r>
            <a:r>
              <a:rPr lang="ru-RU" b="1" i="1" dirty="0">
                <a:solidFill>
                  <a:schemeClr val="tx1"/>
                </a:solidFill>
                <a:effectLst>
                  <a:outerShdw blurRad="38100" dist="38100" dir="2700000" algn="tl">
                    <a:srgbClr val="000000">
                      <a:alpha val="43137"/>
                    </a:srgbClr>
                  </a:outerShdw>
                </a:effectLst>
              </a:rPr>
              <a:t> справа </a:t>
            </a:r>
            <a:r>
              <a:rPr lang="ru-RU" b="1" i="1" dirty="0" err="1">
                <a:solidFill>
                  <a:schemeClr val="tx1"/>
                </a:solidFill>
                <a:effectLst>
                  <a:outerShdw blurRad="38100" dist="38100" dir="2700000" algn="tl">
                    <a:srgbClr val="000000">
                      <a:alpha val="43137"/>
                    </a:srgbClr>
                  </a:outerShdw>
                </a:effectLst>
              </a:rPr>
              <a:t>і</a:t>
            </a:r>
            <a:r>
              <a:rPr lang="ru-RU" b="1" i="1" dirty="0">
                <a:solidFill>
                  <a:schemeClr val="tx1"/>
                </a:solidFill>
                <a:effectLst>
                  <a:outerShdw blurRad="38100" dist="38100" dir="2700000" algn="tl">
                    <a:srgbClr val="000000">
                      <a:alpha val="43137"/>
                    </a:srgbClr>
                  </a:outerShdw>
                </a:effectLst>
              </a:rPr>
              <a:t> </a:t>
            </a:r>
            <a:r>
              <a:rPr lang="ru-RU" b="1" i="1" dirty="0" err="1">
                <a:solidFill>
                  <a:schemeClr val="tx1"/>
                </a:solidFill>
                <a:effectLst>
                  <a:outerShdw blurRad="38100" dist="38100" dir="2700000" algn="tl">
                    <a:srgbClr val="000000">
                      <a:alpha val="43137"/>
                    </a:srgbClr>
                  </a:outerShdw>
                </a:effectLst>
              </a:rPr>
              <a:t>міждольова</a:t>
            </a:r>
            <a:r>
              <a:rPr lang="ru-RU" b="1" i="1" dirty="0">
                <a:solidFill>
                  <a:schemeClr val="tx1"/>
                </a:solidFill>
                <a:effectLst>
                  <a:outerShdw blurRad="38100" dist="38100" dir="2700000" algn="tl">
                    <a:srgbClr val="000000">
                      <a:alpha val="43137"/>
                    </a:srgbClr>
                  </a:outerShdw>
                </a:effectLst>
              </a:rPr>
              <a:t> (в </a:t>
            </a:r>
            <a:r>
              <a:rPr lang="ru-RU" b="1" i="1" dirty="0" err="1">
                <a:solidFill>
                  <a:schemeClr val="tx1"/>
                </a:solidFill>
                <a:effectLst>
                  <a:outerShdw blurRad="38100" dist="38100" dir="2700000" algn="tl">
                    <a:srgbClr val="000000">
                      <a:alpha val="43137"/>
                    </a:srgbClr>
                  </a:outerShdw>
                </a:effectLst>
              </a:rPr>
              <a:t>головній</a:t>
            </a:r>
            <a:r>
              <a:rPr lang="ru-RU" b="1" i="1" dirty="0">
                <a:solidFill>
                  <a:schemeClr val="tx1"/>
                </a:solidFill>
                <a:effectLst>
                  <a:outerShdw blurRad="38100" dist="38100" dir="2700000" algn="tl">
                    <a:srgbClr val="000000">
                      <a:alpha val="43137"/>
                    </a:srgbClr>
                  </a:outerShdw>
                </a:effectLst>
              </a:rPr>
              <a:t> </a:t>
            </a:r>
            <a:r>
              <a:rPr lang="ru-RU" b="1" i="1" dirty="0" err="1">
                <a:solidFill>
                  <a:schemeClr val="tx1"/>
                </a:solidFill>
                <a:effectLst>
                  <a:outerShdw blurRad="38100" dist="38100" dir="2700000" algn="tl">
                    <a:srgbClr val="000000">
                      <a:alpha val="43137"/>
                    </a:srgbClr>
                  </a:outerShdw>
                </a:effectLst>
              </a:rPr>
              <a:t>щілині</a:t>
            </a:r>
            <a:r>
              <a:rPr lang="ru-RU" b="1" i="1" dirty="0">
                <a:solidFill>
                  <a:schemeClr val="tx1"/>
                </a:solidFill>
                <a:effectLst>
                  <a:outerShdw blurRad="38100" dist="38100" dir="2700000" algn="tl">
                    <a:srgbClr val="000000">
                      <a:alpha val="43137"/>
                    </a:srgbClr>
                  </a:outerShdw>
                </a:effectLst>
              </a:rPr>
              <a:t>) </a:t>
            </a:r>
            <a:r>
              <a:rPr lang="ru-RU" b="1" i="1" dirty="0" err="1">
                <a:solidFill>
                  <a:schemeClr val="tx1"/>
                </a:solidFill>
                <a:effectLst>
                  <a:outerShdw blurRad="38100" dist="38100" dir="2700000" algn="tl">
                    <a:srgbClr val="000000">
                      <a:alpha val="43137"/>
                    </a:srgbClr>
                  </a:outerShdw>
                </a:effectLst>
              </a:rPr>
              <a:t>маса</a:t>
            </a:r>
            <a:r>
              <a:rPr lang="ru-RU" b="1" i="1" dirty="0">
                <a:solidFill>
                  <a:schemeClr val="tx1"/>
                </a:solidFill>
                <a:effectLst>
                  <a:outerShdw blurRad="38100" dist="38100" dir="2700000" algn="tl">
                    <a:srgbClr val="000000">
                      <a:alpha val="43137"/>
                    </a:srgbClr>
                  </a:outerShdw>
                </a:effectLst>
              </a:rPr>
              <a:t> </a:t>
            </a:r>
            <a:r>
              <a:rPr lang="ru-RU" b="1" i="1" dirty="0" err="1">
                <a:solidFill>
                  <a:schemeClr val="tx1"/>
                </a:solidFill>
                <a:effectLst>
                  <a:outerShdw blurRad="38100" dist="38100" dir="2700000" algn="tl">
                    <a:srgbClr val="000000">
                      <a:alpha val="43137"/>
                    </a:srgbClr>
                  </a:outerShdw>
                </a:effectLst>
              </a:rPr>
              <a:t>зліва</a:t>
            </a:r>
            <a:r>
              <a:rPr lang="ru-RU" b="1" i="1" dirty="0">
                <a:solidFill>
                  <a:schemeClr val="tx1"/>
                </a:solidFill>
                <a:effectLst>
                  <a:outerShdw blurRad="38100" dist="38100" dir="2700000" algn="tl">
                    <a:srgbClr val="000000">
                      <a:alpha val="43137"/>
                    </a:srgbClr>
                  </a:outerShdw>
                </a:effectLst>
              </a:rPr>
              <a:t> </a:t>
            </a:r>
          </a:p>
        </p:txBody>
      </p:sp>
      <p:pic>
        <p:nvPicPr>
          <p:cNvPr id="4" name="Picture 3"/>
          <p:cNvPicPr/>
          <p:nvPr/>
        </p:nvPicPr>
        <p:blipFill>
          <a:blip r:embed="rId2"/>
          <a:srcRect/>
          <a:stretch>
            <a:fillRect/>
          </a:stretch>
        </p:blipFill>
        <p:spPr bwMode="auto">
          <a:xfrm>
            <a:off x="1500166" y="0"/>
            <a:ext cx="6072230" cy="4929198"/>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85728"/>
            <a:ext cx="7772400" cy="1470025"/>
          </a:xfrm>
        </p:spPr>
        <p:txBody>
          <a:bodyPr/>
          <a:lstStyle/>
          <a:p>
            <a:r>
              <a:rPr lang="uk-UA" b="1" i="1" dirty="0">
                <a:ln>
                  <a:solidFill>
                    <a:schemeClr val="tx1"/>
                  </a:solidFill>
                </a:ln>
                <a:solidFill>
                  <a:srgbClr val="FF0000"/>
                </a:solidFill>
                <a:effectLst>
                  <a:outerShdw blurRad="38100" dist="38100" dir="2700000" algn="tl">
                    <a:srgbClr val="000000">
                      <a:alpha val="43137"/>
                    </a:srgbClr>
                  </a:outerShdw>
                </a:effectLst>
              </a:rPr>
              <a:t>Підшкірна емфізема</a:t>
            </a:r>
            <a:endParaRPr lang="ru-RU" dirty="0">
              <a:ln>
                <a:solidFill>
                  <a:schemeClr val="tx1"/>
                </a:solidFill>
              </a:ln>
              <a:solidFill>
                <a:srgbClr val="FF0000"/>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1000100" y="1714488"/>
            <a:ext cx="7143800" cy="4429156"/>
          </a:xfrm>
        </p:spPr>
        <p:txBody>
          <a:bodyPr/>
          <a:lstStyle/>
          <a:p>
            <a:r>
              <a:rPr lang="ru-RU" b="1" i="1" dirty="0" err="1">
                <a:ln>
                  <a:solidFill>
                    <a:srgbClr val="FFFF00"/>
                  </a:solidFill>
                </a:ln>
                <a:solidFill>
                  <a:srgbClr val="FF0000"/>
                </a:solidFill>
                <a:effectLst>
                  <a:outerShdw blurRad="38100" dist="38100" dir="2700000" algn="tl">
                    <a:srgbClr val="000000">
                      <a:alpha val="43137"/>
                    </a:srgbClr>
                  </a:outerShdw>
                </a:effectLst>
              </a:rPr>
              <a:t>Етіологія</a:t>
            </a:r>
            <a:r>
              <a:rPr lang="ru-RU" b="1" i="1" dirty="0">
                <a:ln>
                  <a:solidFill>
                    <a:srgbClr val="FFFF00"/>
                  </a:solidFill>
                </a:ln>
                <a:solidFill>
                  <a:srgbClr val="FF0000"/>
                </a:solidFill>
                <a:effectLst>
                  <a:outerShdw blurRad="38100" dist="38100" dir="2700000" algn="tl">
                    <a:srgbClr val="000000">
                      <a:alpha val="43137"/>
                    </a:srgbClr>
                  </a:outerShdw>
                </a:effectLst>
              </a:rPr>
              <a:t>:</a:t>
            </a:r>
          </a:p>
          <a:p>
            <a:r>
              <a:rPr lang="ru-RU" b="1" i="1" dirty="0">
                <a:ln>
                  <a:solidFill>
                    <a:srgbClr val="FFFF00"/>
                  </a:solidFill>
                </a:ln>
                <a:solidFill>
                  <a:srgbClr val="FF0000"/>
                </a:solidFill>
                <a:effectLst>
                  <a:outerShdw blurRad="38100" dist="38100" dir="2700000" algn="tl">
                    <a:srgbClr val="000000">
                      <a:alpha val="43137"/>
                    </a:srgbClr>
                  </a:outerShdw>
                </a:effectLst>
              </a:rPr>
              <a:t>=</a:t>
            </a:r>
            <a:r>
              <a:rPr lang="ru-RU" b="1" i="1" dirty="0">
                <a:ln>
                  <a:solidFill>
                    <a:srgbClr val="FFFF00"/>
                  </a:solidFill>
                </a:ln>
                <a:effectLst>
                  <a:outerShdw blurRad="38100" dist="38100" dir="2700000" algn="tl">
                    <a:srgbClr val="000000">
                      <a:alpha val="43137"/>
                    </a:srgbClr>
                  </a:outerShdw>
                </a:effectLst>
              </a:rPr>
              <a:t> </a:t>
            </a:r>
            <a:r>
              <a:rPr lang="ru-RU" b="1" i="1" dirty="0">
                <a:ln>
                  <a:solidFill>
                    <a:srgbClr val="FFFF00"/>
                  </a:solidFill>
                </a:ln>
                <a:solidFill>
                  <a:schemeClr val="tx1"/>
                </a:solidFill>
                <a:effectLst>
                  <a:outerShdw blurRad="38100" dist="38100" dir="2700000" algn="tl">
                    <a:srgbClr val="000000">
                      <a:alpha val="43137"/>
                    </a:srgbClr>
                  </a:outerShdw>
                </a:effectLst>
              </a:rPr>
              <a:t>тупа травма</a:t>
            </a:r>
            <a:r>
              <a:rPr lang="ru-RU" b="1" i="1" dirty="0">
                <a:ln>
                  <a:solidFill>
                    <a:srgbClr val="FFFF00"/>
                  </a:solidFill>
                </a:ln>
                <a:effectLst>
                  <a:outerShdw blurRad="38100" dist="38100" dir="2700000" algn="tl">
                    <a:srgbClr val="000000">
                      <a:alpha val="43137"/>
                    </a:srgbClr>
                  </a:outerShdw>
                </a:effectLst>
              </a:rPr>
              <a:t>,</a:t>
            </a:r>
          </a:p>
          <a:p>
            <a:r>
              <a:rPr lang="ru-RU" b="1" i="1" dirty="0">
                <a:ln>
                  <a:solidFill>
                    <a:srgbClr val="FFFF00"/>
                  </a:solidFill>
                </a:ln>
                <a:solidFill>
                  <a:srgbClr val="FF0000"/>
                </a:solidFill>
                <a:effectLst>
                  <a:outerShdw blurRad="38100" dist="38100" dir="2700000" algn="tl">
                    <a:srgbClr val="000000">
                      <a:alpha val="43137"/>
                    </a:srgbClr>
                  </a:outerShdw>
                </a:effectLst>
              </a:rPr>
              <a:t>=</a:t>
            </a:r>
            <a:r>
              <a:rPr lang="ru-RU" b="1" i="1" dirty="0">
                <a:ln>
                  <a:solidFill>
                    <a:srgbClr val="FFFF00"/>
                  </a:solidFill>
                </a:ln>
                <a:effectLst>
                  <a:outerShdw blurRad="38100" dist="38100" dir="2700000" algn="tl">
                    <a:srgbClr val="000000">
                      <a:alpha val="43137"/>
                    </a:srgbClr>
                  </a:outerShdw>
                </a:effectLst>
              </a:rPr>
              <a:t> </a:t>
            </a:r>
            <a:r>
              <a:rPr lang="ru-RU" b="1" i="1" dirty="0">
                <a:ln>
                  <a:solidFill>
                    <a:srgbClr val="FFFF00"/>
                  </a:solidFill>
                </a:ln>
                <a:solidFill>
                  <a:schemeClr val="tx1"/>
                </a:solidFill>
                <a:effectLst>
                  <a:outerShdw blurRad="38100" dist="38100" dir="2700000" algn="tl">
                    <a:srgbClr val="000000">
                      <a:alpha val="43137"/>
                    </a:srgbClr>
                  </a:outerShdw>
                </a:effectLst>
              </a:rPr>
              <a:t>колота рана</a:t>
            </a:r>
            <a:r>
              <a:rPr lang="ru-RU" b="1" i="1" dirty="0">
                <a:ln>
                  <a:solidFill>
                    <a:srgbClr val="FFFF00"/>
                  </a:solidFill>
                </a:ln>
                <a:effectLst>
                  <a:outerShdw blurRad="38100" dist="38100" dir="2700000" algn="tl">
                    <a:srgbClr val="000000">
                      <a:alpha val="43137"/>
                    </a:srgbClr>
                  </a:outerShdw>
                </a:effectLst>
              </a:rPr>
              <a:t>,</a:t>
            </a:r>
          </a:p>
          <a:p>
            <a:r>
              <a:rPr lang="ru-RU" b="1" i="1" dirty="0">
                <a:ln>
                  <a:solidFill>
                    <a:srgbClr val="FFFF00"/>
                  </a:solidFill>
                </a:ln>
                <a:solidFill>
                  <a:srgbClr val="FF0000"/>
                </a:solidFill>
                <a:effectLst>
                  <a:outerShdw blurRad="38100" dist="38100" dir="2700000" algn="tl">
                    <a:srgbClr val="000000">
                      <a:alpha val="43137"/>
                    </a:srgbClr>
                  </a:outerShdw>
                </a:effectLst>
              </a:rPr>
              <a:t>=</a:t>
            </a:r>
            <a:r>
              <a:rPr lang="ru-RU" b="1" i="1" dirty="0">
                <a:ln>
                  <a:solidFill>
                    <a:srgbClr val="FFFF00"/>
                  </a:solidFill>
                </a:ln>
                <a:effectLst>
                  <a:outerShdw blurRad="38100" dist="38100" dir="2700000" algn="tl">
                    <a:srgbClr val="000000">
                      <a:alpha val="43137"/>
                    </a:srgbClr>
                  </a:outerShdw>
                </a:effectLst>
              </a:rPr>
              <a:t> </a:t>
            </a:r>
            <a:r>
              <a:rPr lang="ru-RU" b="1" i="1" dirty="0" err="1">
                <a:ln>
                  <a:solidFill>
                    <a:srgbClr val="FFFF00"/>
                  </a:solidFill>
                </a:ln>
                <a:solidFill>
                  <a:schemeClr val="tx1"/>
                </a:solidFill>
                <a:effectLst>
                  <a:outerShdw blurRad="38100" dist="38100" dir="2700000" algn="tl">
                    <a:srgbClr val="000000">
                      <a:alpha val="43137"/>
                    </a:srgbClr>
                  </a:outerShdw>
                </a:effectLst>
              </a:rPr>
              <a:t>зламані</a:t>
            </a:r>
            <a:r>
              <a:rPr lang="ru-RU" b="1" i="1" dirty="0">
                <a:ln>
                  <a:solidFill>
                    <a:srgbClr val="FFFF00"/>
                  </a:solidFill>
                </a:ln>
                <a:solidFill>
                  <a:schemeClr val="tx1"/>
                </a:solidFill>
                <a:effectLst>
                  <a:outerShdw blurRad="38100" dist="38100" dir="2700000" algn="tl">
                    <a:srgbClr val="000000">
                      <a:alpha val="43137"/>
                    </a:srgbClr>
                  </a:outerShdw>
                </a:effectLst>
              </a:rPr>
              <a:t> ребра</a:t>
            </a:r>
            <a:r>
              <a:rPr lang="ru-RU" b="1" i="1" dirty="0">
                <a:ln>
                  <a:solidFill>
                    <a:srgbClr val="FFFF00"/>
                  </a:solidFill>
                </a:ln>
                <a:effectLst>
                  <a:outerShdw blurRad="38100" dist="38100" dir="2700000" algn="tl">
                    <a:srgbClr val="000000">
                      <a:alpha val="43137"/>
                    </a:srgbClr>
                  </a:outerShdw>
                </a:effectLst>
              </a:rPr>
              <a:t>,</a:t>
            </a:r>
          </a:p>
          <a:p>
            <a:r>
              <a:rPr lang="ru-RU" b="1" i="1" dirty="0">
                <a:ln>
                  <a:solidFill>
                    <a:srgbClr val="FFFF00"/>
                  </a:solidFill>
                </a:ln>
                <a:solidFill>
                  <a:srgbClr val="FF0000"/>
                </a:solidFill>
                <a:effectLst>
                  <a:outerShdw blurRad="38100" dist="38100" dir="2700000" algn="tl">
                    <a:srgbClr val="000000">
                      <a:alpha val="43137"/>
                    </a:srgbClr>
                  </a:outerShdw>
                </a:effectLst>
              </a:rPr>
              <a:t>=</a:t>
            </a:r>
            <a:r>
              <a:rPr lang="ru-RU" b="1" i="1" dirty="0">
                <a:ln>
                  <a:solidFill>
                    <a:srgbClr val="FFFF00"/>
                  </a:solidFill>
                </a:ln>
                <a:effectLst>
                  <a:outerShdw blurRad="38100" dist="38100" dir="2700000" algn="tl">
                    <a:srgbClr val="000000">
                      <a:alpha val="43137"/>
                    </a:srgbClr>
                  </a:outerShdw>
                </a:effectLst>
              </a:rPr>
              <a:t> </a:t>
            </a:r>
            <a:r>
              <a:rPr lang="ru-RU" b="1" i="1" dirty="0">
                <a:ln>
                  <a:solidFill>
                    <a:srgbClr val="FFFF00"/>
                  </a:solidFill>
                </a:ln>
                <a:solidFill>
                  <a:schemeClr val="tx1"/>
                </a:solidFill>
                <a:effectLst>
                  <a:outerShdw blurRad="38100" dist="38100" dir="2700000" algn="tl">
                    <a:srgbClr val="000000">
                      <a:alpha val="43137"/>
                    </a:srgbClr>
                  </a:outerShdw>
                </a:effectLst>
              </a:rPr>
              <a:t>пневмоторакс</a:t>
            </a:r>
            <a:r>
              <a:rPr lang="ru-RU" b="1" i="1" dirty="0">
                <a:ln>
                  <a:solidFill>
                    <a:srgbClr val="FFFF00"/>
                  </a:solidFill>
                </a:ln>
                <a:effectLst>
                  <a:outerShdw blurRad="38100" dist="38100" dir="2700000" algn="tl">
                    <a:srgbClr val="000000">
                      <a:alpha val="43137"/>
                    </a:srgbClr>
                  </a:outerShdw>
                </a:effectLst>
              </a:rPr>
              <a:t>, </a:t>
            </a:r>
          </a:p>
          <a:p>
            <a:r>
              <a:rPr lang="ru-RU" b="1" i="1" dirty="0">
                <a:ln>
                  <a:solidFill>
                    <a:srgbClr val="FFFF00"/>
                  </a:solidFill>
                </a:ln>
                <a:solidFill>
                  <a:srgbClr val="FF0000"/>
                </a:solidFill>
                <a:effectLst>
                  <a:outerShdw blurRad="38100" dist="38100" dir="2700000" algn="tl">
                    <a:srgbClr val="000000">
                      <a:alpha val="43137"/>
                    </a:srgbClr>
                  </a:outerShdw>
                </a:effectLst>
              </a:rPr>
              <a:t>=</a:t>
            </a:r>
            <a:r>
              <a:rPr lang="ru-RU" b="1" i="1" dirty="0">
                <a:ln>
                  <a:solidFill>
                    <a:srgbClr val="FFFF00"/>
                  </a:solidFill>
                </a:ln>
                <a:effectLst>
                  <a:outerShdw blurRad="38100" dist="38100" dir="2700000" algn="tl">
                    <a:srgbClr val="000000">
                      <a:alpha val="43137"/>
                    </a:srgbClr>
                  </a:outerShdw>
                </a:effectLst>
              </a:rPr>
              <a:t> </a:t>
            </a:r>
            <a:r>
              <a:rPr lang="ru-RU" b="1" i="1" dirty="0" err="1">
                <a:ln>
                  <a:solidFill>
                    <a:srgbClr val="FFFF00"/>
                  </a:solidFill>
                </a:ln>
                <a:solidFill>
                  <a:schemeClr val="tx1"/>
                </a:solidFill>
                <a:effectLst>
                  <a:outerShdw blurRad="38100" dist="38100" dir="2700000" algn="tl">
                    <a:srgbClr val="000000">
                      <a:alpha val="43137"/>
                    </a:srgbClr>
                  </a:outerShdw>
                </a:effectLst>
              </a:rPr>
              <a:t>зміщення</a:t>
            </a:r>
            <a:r>
              <a:rPr lang="ru-RU" b="1" i="1" dirty="0">
                <a:ln>
                  <a:solidFill>
                    <a:srgbClr val="FFFF00"/>
                  </a:solidFill>
                </a:ln>
                <a:solidFill>
                  <a:schemeClr val="tx1"/>
                </a:solidFill>
                <a:effectLst>
                  <a:outerShdw blurRad="38100" dist="38100" dir="2700000" algn="tl">
                    <a:srgbClr val="000000">
                      <a:alpha val="43137"/>
                    </a:srgbClr>
                  </a:outerShdw>
                </a:effectLst>
              </a:rPr>
              <a:t> </a:t>
            </a:r>
            <a:r>
              <a:rPr lang="ru-RU" b="1" i="1" dirty="0" err="1">
                <a:ln>
                  <a:solidFill>
                    <a:srgbClr val="FFFF00"/>
                  </a:solidFill>
                </a:ln>
                <a:solidFill>
                  <a:schemeClr val="tx1"/>
                </a:solidFill>
                <a:effectLst>
                  <a:outerShdw blurRad="38100" dist="38100" dir="2700000" algn="tl">
                    <a:srgbClr val="000000">
                      <a:alpha val="43137"/>
                    </a:srgbClr>
                  </a:outerShdw>
                </a:effectLst>
              </a:rPr>
              <a:t>грудної</a:t>
            </a:r>
            <a:r>
              <a:rPr lang="ru-RU" b="1" i="1" dirty="0">
                <a:ln>
                  <a:solidFill>
                    <a:srgbClr val="FFFF00"/>
                  </a:solidFill>
                </a:ln>
                <a:solidFill>
                  <a:schemeClr val="tx1"/>
                </a:solidFill>
                <a:effectLst>
                  <a:outerShdw blurRad="38100" dist="38100" dir="2700000" algn="tl">
                    <a:srgbClr val="000000">
                      <a:alpha val="43137"/>
                    </a:srgbClr>
                  </a:outerShdw>
                </a:effectLst>
              </a:rPr>
              <a:t> трубки</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14282" y="5357826"/>
            <a:ext cx="8715436" cy="1428760"/>
          </a:xfrm>
        </p:spPr>
        <p:txBody>
          <a:bodyPr>
            <a:normAutofit fontScale="77500" lnSpcReduction="20000"/>
          </a:bodyPr>
          <a:lstStyle/>
          <a:p>
            <a:r>
              <a:rPr lang="uk-UA" b="1" dirty="0">
                <a:solidFill>
                  <a:srgbClr val="FF0000"/>
                </a:solidFill>
                <a:effectLst>
                  <a:outerShdw blurRad="38100" dist="38100" dir="2700000" algn="tl">
                    <a:srgbClr val="000000">
                      <a:alpha val="43137"/>
                    </a:srgbClr>
                  </a:outerShdw>
                </a:effectLst>
              </a:rPr>
              <a:t>Підшкірна емфізема</a:t>
            </a:r>
            <a:r>
              <a:rPr lang="uk-UA" b="1" i="1" dirty="0">
                <a:solidFill>
                  <a:schemeClr val="tx1"/>
                </a:solidFill>
                <a:effectLst>
                  <a:outerShdw blurRad="38100" dist="38100" dir="2700000" algn="tl">
                    <a:srgbClr val="000000">
                      <a:alpha val="43137"/>
                    </a:srgbClr>
                  </a:outerShdw>
                </a:effectLst>
              </a:rPr>
              <a:t> </a:t>
            </a:r>
          </a:p>
          <a:p>
            <a:r>
              <a:rPr lang="uk-UA" b="1" i="1" dirty="0">
                <a:solidFill>
                  <a:schemeClr val="tx1"/>
                </a:solidFill>
                <a:effectLst>
                  <a:outerShdw blurRad="38100" dist="38100" dir="2700000" algn="tl">
                    <a:srgbClr val="000000">
                      <a:alpha val="43137"/>
                    </a:srgbClr>
                  </a:outerShdw>
                </a:effectLst>
              </a:rPr>
              <a:t>Повітря видно в підшкірній клітковині і в грудних м'язах уздовж стінок грудної клітки зовні від ребер</a:t>
            </a:r>
            <a:endParaRPr lang="ru-RU" b="1" i="1" dirty="0">
              <a:solidFill>
                <a:schemeClr val="tx1"/>
              </a:solidFill>
              <a:effectLst>
                <a:outerShdw blurRad="38100" dist="38100" dir="2700000" algn="tl">
                  <a:srgbClr val="000000">
                    <a:alpha val="43137"/>
                  </a:srgbClr>
                </a:outerShdw>
              </a:effectLst>
            </a:endParaRPr>
          </a:p>
        </p:txBody>
      </p:sp>
      <p:sp>
        <p:nvSpPr>
          <p:cNvPr id="4" name="Rectangle 3"/>
          <p:cNvSpPr/>
          <p:nvPr/>
        </p:nvSpPr>
        <p:spPr>
          <a:xfrm>
            <a:off x="8702886" y="6417254"/>
            <a:ext cx="441146" cy="369332"/>
          </a:xfrm>
          <a:prstGeom prst="rect">
            <a:avLst/>
          </a:prstGeom>
        </p:spPr>
        <p:txBody>
          <a:bodyPr wrap="none">
            <a:spAutoFit/>
          </a:bodyPr>
          <a:lstStyle/>
          <a:p>
            <a:r>
              <a:rPr lang="uk-UA" b="1" dirty="0"/>
              <a:t>78</a:t>
            </a:r>
            <a:endParaRPr lang="uk-UA" dirty="0"/>
          </a:p>
        </p:txBody>
      </p:sp>
      <p:pic>
        <p:nvPicPr>
          <p:cNvPr id="5" name="Picture 4" descr="3-78.tif"/>
          <p:cNvPicPr>
            <a:picLocks noChangeAspect="1"/>
          </p:cNvPicPr>
          <p:nvPr/>
        </p:nvPicPr>
        <p:blipFill>
          <a:blip r:embed="rId2"/>
          <a:stretch>
            <a:fillRect/>
          </a:stretch>
        </p:blipFill>
        <p:spPr>
          <a:xfrm>
            <a:off x="1571604" y="-24"/>
            <a:ext cx="5873774" cy="5385564"/>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ru-RU" dirty="0"/>
          </a:p>
        </p:txBody>
      </p:sp>
      <p:sp>
        <p:nvSpPr>
          <p:cNvPr id="3" name="Subtitle 2"/>
          <p:cNvSpPr>
            <a:spLocks noGrp="1"/>
          </p:cNvSpPr>
          <p:nvPr>
            <p:ph type="subTitle" idx="1"/>
          </p:nvPr>
        </p:nvSpPr>
        <p:spPr/>
        <p:txBody>
          <a:bodyPr/>
          <a:lstStyle/>
          <a:p>
            <a:endParaRPr lang="ru-RU"/>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908720"/>
            <a:ext cx="8742320" cy="4968552"/>
          </a:xfrm>
          <a:prstGeom prst="rect">
            <a:avLst/>
          </a:prstGeom>
        </p:spPr>
      </p:pic>
    </p:spTree>
    <p:extLst>
      <p:ext uri="{BB962C8B-B14F-4D97-AF65-F5344CB8AC3E}">
        <p14:creationId xmlns:p14="http://schemas.microsoft.com/office/powerpoint/2010/main" val="30469872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uk-UA" sz="3600" b="1" dirty="0">
                <a:ln>
                  <a:solidFill>
                    <a:schemeClr val="tx1"/>
                  </a:solidFill>
                </a:ln>
                <a:solidFill>
                  <a:srgbClr val="FF0000"/>
                </a:solidFill>
                <a:effectLst>
                  <a:outerShdw blurRad="38100" dist="38100" dir="2700000" algn="tl">
                    <a:srgbClr val="000000">
                      <a:alpha val="43137"/>
                    </a:srgbClr>
                  </a:outerShdw>
                </a:effectLst>
              </a:rPr>
              <a:t>УРАЖЕННЯ СЕРЕДОСТІННЯ</a:t>
            </a:r>
            <a:endParaRPr lang="ru-RU" sz="3600" dirty="0">
              <a:ln>
                <a:solidFill>
                  <a:schemeClr val="tx1"/>
                </a:solidFill>
              </a:ln>
              <a:solidFill>
                <a:srgbClr val="FF0000"/>
              </a:solidFill>
              <a:effectLst>
                <a:outerShdw blurRad="38100" dist="38100" dir="2700000" algn="tl">
                  <a:srgbClr val="000000">
                    <a:alpha val="43137"/>
                  </a:srgbClr>
                </a:outerShdw>
              </a:effectLst>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a:lstStyle/>
          <a:p>
            <a:r>
              <a:rPr lang="ru-RU" b="1" i="1" dirty="0" err="1">
                <a:ln>
                  <a:solidFill>
                    <a:schemeClr val="tx1"/>
                  </a:solidFill>
                </a:ln>
                <a:solidFill>
                  <a:srgbClr val="FF0000"/>
                </a:solidFill>
                <a:effectLst>
                  <a:outerShdw blurRad="38100" dist="38100" dir="2700000" algn="tl">
                    <a:srgbClr val="000000">
                      <a:alpha val="43137"/>
                    </a:srgbClr>
                  </a:outerShdw>
                </a:effectLst>
              </a:rPr>
              <a:t>Маси</a:t>
            </a:r>
            <a:endParaRPr lang="ru-RU" b="1" i="1" dirty="0">
              <a:ln>
                <a:solidFill>
                  <a:schemeClr val="tx1"/>
                </a:solidFill>
              </a:ln>
              <a:solidFill>
                <a:srgbClr val="FF0000"/>
              </a:solidFill>
              <a:effectLst>
                <a:outerShdw blurRad="38100" dist="38100" dir="2700000" algn="tl">
                  <a:srgbClr val="000000">
                    <a:alpha val="43137"/>
                  </a:srgbClr>
                </a:outerShdw>
              </a:effectLst>
            </a:endParaRPr>
          </a:p>
        </p:txBody>
      </p:sp>
      <p:sp>
        <p:nvSpPr>
          <p:cNvPr id="4" name="Rectangle 3"/>
          <p:cNvSpPr/>
          <p:nvPr/>
        </p:nvSpPr>
        <p:spPr>
          <a:xfrm>
            <a:off x="931164" y="2000240"/>
            <a:ext cx="7284174" cy="2554545"/>
          </a:xfrm>
          <a:prstGeom prst="rect">
            <a:avLst/>
          </a:prstGeom>
        </p:spPr>
        <p:txBody>
          <a:bodyPr wrap="none">
            <a:spAutoFit/>
          </a:bodyPr>
          <a:lstStyle/>
          <a:p>
            <a:pPr algn="ctr"/>
            <a:r>
              <a:rPr lang="uk-UA" sz="3200" b="1" i="1" dirty="0">
                <a:ln>
                  <a:solidFill>
                    <a:srgbClr val="FFFF00"/>
                  </a:solidFill>
                </a:ln>
                <a:solidFill>
                  <a:srgbClr val="FF0000"/>
                </a:solidFill>
                <a:effectLst>
                  <a:outerShdw blurRad="38100" dist="38100" dir="2700000" algn="tl">
                    <a:srgbClr val="000000">
                      <a:alpha val="43137"/>
                    </a:srgbClr>
                  </a:outerShdw>
                </a:effectLst>
              </a:rPr>
              <a:t>Де?</a:t>
            </a:r>
          </a:p>
          <a:p>
            <a:r>
              <a:rPr lang="uk-UA" sz="3200" b="1" i="1" dirty="0">
                <a:ln>
                  <a:solidFill>
                    <a:srgbClr val="FFFF00"/>
                  </a:solidFill>
                </a:ln>
                <a:solidFill>
                  <a:srgbClr val="FF0000"/>
                </a:solidFill>
                <a:effectLst>
                  <a:outerShdw blurRad="38100" dist="38100" dir="2700000" algn="tl">
                    <a:srgbClr val="000000">
                      <a:alpha val="43137"/>
                    </a:srgbClr>
                  </a:outerShdw>
                </a:effectLst>
              </a:rPr>
              <a:t>=</a:t>
            </a:r>
            <a:r>
              <a:rPr lang="uk-UA" sz="3200" b="1" i="1" dirty="0">
                <a:effectLst>
                  <a:outerShdw blurRad="38100" dist="38100" dir="2700000" algn="tl">
                    <a:srgbClr val="000000">
                      <a:alpha val="43137"/>
                    </a:srgbClr>
                  </a:outerShdw>
                </a:effectLst>
              </a:rPr>
              <a:t> передній відділок середостіння,</a:t>
            </a:r>
          </a:p>
          <a:p>
            <a:r>
              <a:rPr lang="uk-UA" sz="3200" b="1" i="1" dirty="0">
                <a:ln>
                  <a:solidFill>
                    <a:srgbClr val="FFFF00"/>
                  </a:solidFill>
                </a:ln>
                <a:solidFill>
                  <a:srgbClr val="FF0000"/>
                </a:solidFill>
                <a:effectLst>
                  <a:outerShdw blurRad="38100" dist="38100" dir="2700000" algn="tl">
                    <a:srgbClr val="000000">
                      <a:alpha val="43137"/>
                    </a:srgbClr>
                  </a:outerShdw>
                </a:effectLst>
              </a:rPr>
              <a:t>=</a:t>
            </a:r>
            <a:r>
              <a:rPr lang="uk-UA" sz="3200" b="1" i="1" dirty="0">
                <a:effectLst>
                  <a:outerShdw blurRad="38100" dist="38100" dir="2700000" algn="tl">
                    <a:srgbClr val="000000">
                      <a:alpha val="43137"/>
                    </a:srgbClr>
                  </a:outerShdw>
                </a:effectLst>
              </a:rPr>
              <a:t> середній відділок середостіння,</a:t>
            </a:r>
          </a:p>
          <a:p>
            <a:r>
              <a:rPr lang="uk-UA" sz="3200" b="1" i="1" dirty="0">
                <a:solidFill>
                  <a:srgbClr val="FF0000"/>
                </a:solidFill>
                <a:effectLst>
                  <a:outerShdw blurRad="38100" dist="38100" dir="2700000" algn="tl">
                    <a:srgbClr val="000000">
                      <a:alpha val="43137"/>
                    </a:srgbClr>
                  </a:outerShdw>
                </a:effectLst>
              </a:rPr>
              <a:t>=</a:t>
            </a:r>
            <a:r>
              <a:rPr lang="uk-UA" sz="3200" b="1" i="1" dirty="0">
                <a:effectLst>
                  <a:outerShdw blurRad="38100" dist="38100" dir="2700000" algn="tl">
                    <a:srgbClr val="000000">
                      <a:alpha val="43137"/>
                    </a:srgbClr>
                  </a:outerShdw>
                </a:effectLst>
              </a:rPr>
              <a:t> задній відділок середостіння</a:t>
            </a:r>
          </a:p>
          <a:p>
            <a:r>
              <a:rPr lang="uk-UA" sz="3200" b="1" i="1" dirty="0">
                <a:solidFill>
                  <a:srgbClr val="FF0000"/>
                </a:solidFill>
                <a:effectLst>
                  <a:outerShdw blurRad="38100" dist="38100" dir="2700000" algn="tl">
                    <a:srgbClr val="000000">
                      <a:alpha val="43137"/>
                    </a:srgbClr>
                  </a:outerShdw>
                </a:effectLst>
              </a:rPr>
              <a:t>=</a:t>
            </a:r>
            <a:r>
              <a:rPr lang="uk-UA" sz="3200" b="1" i="1" dirty="0">
                <a:effectLst>
                  <a:outerShdw blurRad="38100" dist="38100" dir="2700000" algn="tl">
                    <a:srgbClr val="000000">
                      <a:alpha val="43137"/>
                    </a:srgbClr>
                  </a:outerShdw>
                </a:effectLst>
              </a:rPr>
              <a:t> верхній відділок середостіння  </a:t>
            </a:r>
          </a:p>
        </p:txBody>
      </p:sp>
    </p:spTree>
    <p:extLst>
      <p:ext uri="{BB962C8B-B14F-4D97-AF65-F5344CB8AC3E}">
        <p14:creationId xmlns:p14="http://schemas.microsoft.com/office/powerpoint/2010/main" val="41914507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2852"/>
            <a:ext cx="7772400" cy="928694"/>
          </a:xfrm>
        </p:spPr>
        <p:txBody>
          <a:bodyPr/>
          <a:lstStyle/>
          <a:p>
            <a:r>
              <a:rPr lang="uk-UA" b="1" i="1" dirty="0">
                <a:ln>
                  <a:solidFill>
                    <a:schemeClr val="tx1"/>
                  </a:solidFill>
                </a:ln>
                <a:solidFill>
                  <a:srgbClr val="FF0000"/>
                </a:solidFill>
                <a:effectLst>
                  <a:outerShdw blurRad="38100" dist="38100" dir="2700000" algn="tl">
                    <a:srgbClr val="000000">
                      <a:alpha val="43137"/>
                    </a:srgbClr>
                  </a:outerShdw>
                </a:effectLst>
              </a:rPr>
              <a:t>Пневмоторакс</a:t>
            </a:r>
            <a:endParaRPr lang="uk-UA" dirty="0">
              <a:ln>
                <a:solidFill>
                  <a:schemeClr val="tx1"/>
                </a:solidFill>
              </a:ln>
              <a:solidFill>
                <a:srgbClr val="FF0000"/>
              </a:solidFill>
              <a:effectLst>
                <a:outerShdw blurRad="38100" dist="38100" dir="2700000" algn="tl">
                  <a:srgbClr val="000000">
                    <a:alpha val="43137"/>
                  </a:srgbClr>
                </a:outerShdw>
              </a:effectLst>
            </a:endParaRPr>
          </a:p>
        </p:txBody>
      </p:sp>
      <p:sp>
        <p:nvSpPr>
          <p:cNvPr id="7" name="Subtitle 6"/>
          <p:cNvSpPr>
            <a:spLocks noGrp="1"/>
          </p:cNvSpPr>
          <p:nvPr>
            <p:ph type="subTitle" idx="1"/>
          </p:nvPr>
        </p:nvSpPr>
        <p:spPr>
          <a:xfrm>
            <a:off x="326162" y="1071546"/>
            <a:ext cx="8501122" cy="5429288"/>
          </a:xfrm>
        </p:spPr>
        <p:txBody>
          <a:bodyPr/>
          <a:lstStyle/>
          <a:p>
            <a:r>
              <a:rPr lang="uk-UA" b="1" i="1" dirty="0">
                <a:ln>
                  <a:solidFill>
                    <a:srgbClr val="FFFF00"/>
                  </a:solidFill>
                </a:ln>
                <a:solidFill>
                  <a:srgbClr val="FF0000"/>
                </a:solidFill>
                <a:effectLst>
                  <a:outerShdw blurRad="38100" dist="38100" dir="2700000" algn="tl">
                    <a:srgbClr val="000000">
                      <a:alpha val="43137"/>
                    </a:srgbClr>
                  </a:outerShdw>
                </a:effectLst>
              </a:rPr>
              <a:t>Етіологія:</a:t>
            </a:r>
          </a:p>
          <a:p>
            <a:pPr algn="l"/>
            <a:r>
              <a:rPr lang="uk-UA" b="1" i="1" dirty="0">
                <a:ln>
                  <a:solidFill>
                    <a:srgbClr val="FFFF00"/>
                  </a:solidFill>
                </a:ln>
                <a:effectLst>
                  <a:outerShdw blurRad="38100" dist="38100" dir="2700000" algn="tl">
                    <a:srgbClr val="000000">
                      <a:alpha val="43137"/>
                    </a:srgbClr>
                  </a:outerShdw>
                </a:effectLst>
              </a:rPr>
              <a:t>		   </a:t>
            </a:r>
            <a:r>
              <a:rPr lang="uk-UA" b="1" i="1" dirty="0">
                <a:ln>
                  <a:solidFill>
                    <a:srgbClr val="FFFF00"/>
                  </a:solidFill>
                </a:ln>
                <a:solidFill>
                  <a:srgbClr val="FF0000"/>
                </a:solidFill>
                <a:effectLst>
                  <a:outerShdw blurRad="38100" dist="38100" dir="2700000" algn="tl">
                    <a:srgbClr val="000000">
                      <a:alpha val="43137"/>
                    </a:srgbClr>
                  </a:outerShdw>
                </a:effectLst>
              </a:rPr>
              <a:t>=</a:t>
            </a:r>
            <a:r>
              <a:rPr lang="uk-UA" b="1" i="1" dirty="0">
                <a:ln>
                  <a:solidFill>
                    <a:srgbClr val="FFFF00"/>
                  </a:solidFill>
                </a:ln>
                <a:solidFill>
                  <a:schemeClr val="tx1"/>
                </a:solidFill>
                <a:effectLst>
                  <a:outerShdw blurRad="38100" dist="38100" dir="2700000" algn="tl">
                    <a:srgbClr val="000000">
                      <a:alpha val="43137"/>
                    </a:srgbClr>
                  </a:outerShdw>
                </a:effectLst>
              </a:rPr>
              <a:t> спонтанний (</a:t>
            </a:r>
            <a:r>
              <a:rPr lang="uk-UA" b="1" i="1" dirty="0" err="1">
                <a:ln>
                  <a:solidFill>
                    <a:srgbClr val="FFFF00"/>
                  </a:solidFill>
                </a:ln>
                <a:solidFill>
                  <a:schemeClr val="tx1"/>
                </a:solidFill>
                <a:effectLst>
                  <a:outerShdw blurRad="38100" dist="38100" dir="2700000" algn="tl">
                    <a:srgbClr val="000000">
                      <a:alpha val="43137"/>
                    </a:srgbClr>
                  </a:outerShdw>
                </a:effectLst>
              </a:rPr>
              <a:t>пухирь</a:t>
            </a:r>
            <a:r>
              <a:rPr lang="uk-UA" b="1" i="1" dirty="0">
                <a:ln>
                  <a:solidFill>
                    <a:srgbClr val="FFFF00"/>
                  </a:solidFill>
                </a:ln>
                <a:solidFill>
                  <a:schemeClr val="tx1"/>
                </a:solidFill>
                <a:effectLst>
                  <a:outerShdw blurRad="38100" dist="38100" dir="2700000" algn="tl">
                    <a:srgbClr val="000000">
                      <a:alpha val="43137"/>
                    </a:srgbClr>
                  </a:outerShdw>
                </a:effectLst>
              </a:rPr>
              <a:t>, 					пухлина, мета),</a:t>
            </a:r>
          </a:p>
          <a:p>
            <a:pPr algn="l"/>
            <a:r>
              <a:rPr lang="uk-UA" b="1" i="1" dirty="0">
                <a:ln>
                  <a:solidFill>
                    <a:srgbClr val="FFFF00"/>
                  </a:solidFill>
                </a:ln>
                <a:solidFill>
                  <a:schemeClr val="tx1"/>
                </a:solidFill>
                <a:effectLst>
                  <a:outerShdw blurRad="38100" dist="38100" dir="2700000" algn="tl">
                    <a:srgbClr val="000000">
                      <a:alpha val="43137"/>
                    </a:srgbClr>
                  </a:outerShdw>
                </a:effectLst>
              </a:rPr>
              <a:t>		   </a:t>
            </a:r>
            <a:r>
              <a:rPr lang="uk-UA" b="1" i="1" dirty="0">
                <a:ln>
                  <a:solidFill>
                    <a:srgbClr val="FFFF00"/>
                  </a:solidFill>
                </a:ln>
                <a:solidFill>
                  <a:srgbClr val="FF0000"/>
                </a:solidFill>
                <a:effectLst>
                  <a:outerShdw blurRad="38100" dist="38100" dir="2700000" algn="tl">
                    <a:srgbClr val="000000">
                      <a:alpha val="43137"/>
                    </a:srgbClr>
                  </a:outerShdw>
                </a:effectLst>
              </a:rPr>
              <a:t>=</a:t>
            </a:r>
            <a:r>
              <a:rPr lang="uk-UA" b="1" i="1" dirty="0">
                <a:ln>
                  <a:solidFill>
                    <a:srgbClr val="FFFF00"/>
                  </a:solidFill>
                </a:ln>
                <a:solidFill>
                  <a:schemeClr val="tx1"/>
                </a:solidFill>
                <a:effectLst>
                  <a:outerShdw blurRad="38100" dist="38100" dir="2700000" algn="tl">
                    <a:srgbClr val="000000">
                      <a:alpha val="43137"/>
                    </a:srgbClr>
                  </a:outerShdw>
                </a:effectLst>
              </a:rPr>
              <a:t> травма,</a:t>
            </a:r>
          </a:p>
          <a:p>
            <a:pPr algn="l"/>
            <a:r>
              <a:rPr lang="uk-UA" b="1" i="1" dirty="0">
                <a:ln>
                  <a:solidFill>
                    <a:srgbClr val="FFFF00"/>
                  </a:solidFill>
                </a:ln>
                <a:solidFill>
                  <a:schemeClr val="tx1"/>
                </a:solidFill>
                <a:effectLst>
                  <a:outerShdw blurRad="38100" dist="38100" dir="2700000" algn="tl">
                    <a:srgbClr val="000000">
                      <a:alpha val="43137"/>
                    </a:srgbClr>
                  </a:outerShdw>
                </a:effectLst>
              </a:rPr>
              <a:t>		   </a:t>
            </a:r>
            <a:r>
              <a:rPr lang="uk-UA" b="1" i="1" dirty="0">
                <a:ln>
                  <a:solidFill>
                    <a:srgbClr val="FFFF00"/>
                  </a:solidFill>
                </a:ln>
                <a:solidFill>
                  <a:srgbClr val="FF0000"/>
                </a:solidFill>
                <a:effectLst>
                  <a:outerShdw blurRad="38100" dist="38100" dir="2700000" algn="tl">
                    <a:srgbClr val="000000">
                      <a:alpha val="43137"/>
                    </a:srgbClr>
                  </a:outerShdw>
                </a:effectLst>
              </a:rPr>
              <a:t>=</a:t>
            </a:r>
            <a:r>
              <a:rPr lang="uk-UA" b="1" i="1" dirty="0">
                <a:ln>
                  <a:solidFill>
                    <a:srgbClr val="FFFF00"/>
                  </a:solidFill>
                </a:ln>
                <a:solidFill>
                  <a:schemeClr val="tx1"/>
                </a:solidFill>
                <a:effectLst>
                  <a:outerShdw blurRad="38100" dist="38100" dir="2700000" algn="tl">
                    <a:srgbClr val="000000">
                      <a:alpha val="43137"/>
                    </a:srgbClr>
                  </a:outerShdw>
                </a:effectLst>
              </a:rPr>
              <a:t> біопсія,</a:t>
            </a:r>
          </a:p>
          <a:p>
            <a:pPr algn="l"/>
            <a:r>
              <a:rPr lang="uk-UA" b="1" i="1" dirty="0">
                <a:ln>
                  <a:solidFill>
                    <a:srgbClr val="FFFF00"/>
                  </a:solidFill>
                </a:ln>
                <a:solidFill>
                  <a:schemeClr val="tx1"/>
                </a:solidFill>
                <a:effectLst>
                  <a:outerShdw blurRad="38100" dist="38100" dir="2700000" algn="tl">
                    <a:srgbClr val="000000">
                      <a:alpha val="43137"/>
                    </a:srgbClr>
                  </a:outerShdw>
                </a:effectLst>
              </a:rPr>
              <a:t>		   </a:t>
            </a:r>
            <a:r>
              <a:rPr lang="uk-UA" b="1" i="1" dirty="0">
                <a:ln>
                  <a:solidFill>
                    <a:srgbClr val="FFFF00"/>
                  </a:solidFill>
                </a:ln>
                <a:solidFill>
                  <a:srgbClr val="FF0000"/>
                </a:solidFill>
                <a:effectLst>
                  <a:outerShdw blurRad="38100" dist="38100" dir="2700000" algn="tl">
                    <a:srgbClr val="000000">
                      <a:alpha val="43137"/>
                    </a:srgbClr>
                  </a:outerShdw>
                </a:effectLst>
              </a:rPr>
              <a:t>=</a:t>
            </a:r>
            <a:r>
              <a:rPr lang="uk-UA" b="1" i="1" dirty="0">
                <a:ln>
                  <a:solidFill>
                    <a:srgbClr val="FFFF00"/>
                  </a:solidFill>
                </a:ln>
                <a:solidFill>
                  <a:schemeClr val="tx1"/>
                </a:solidFill>
                <a:effectLst>
                  <a:outerShdw blurRad="38100" dist="38100" dir="2700000" algn="tl">
                    <a:srgbClr val="000000">
                      <a:alpha val="43137"/>
                    </a:srgbClr>
                  </a:outerShdw>
                </a:effectLst>
              </a:rPr>
              <a:t> катетер в/</a:t>
            </a:r>
            <a:r>
              <a:rPr lang="uk-UA" b="1" i="1" dirty="0" err="1">
                <a:ln>
                  <a:solidFill>
                    <a:srgbClr val="FFFF00"/>
                  </a:solidFill>
                </a:ln>
                <a:solidFill>
                  <a:schemeClr val="tx1"/>
                </a:solidFill>
                <a:effectLst>
                  <a:outerShdw blurRad="38100" dist="38100" dir="2700000" algn="tl">
                    <a:srgbClr val="000000">
                      <a:alpha val="43137"/>
                    </a:srgbClr>
                  </a:outerShdw>
                </a:effectLst>
              </a:rPr>
              <a:t>в</a:t>
            </a:r>
            <a:r>
              <a:rPr lang="uk-UA" b="1" i="1" dirty="0">
                <a:ln>
                  <a:solidFill>
                    <a:srgbClr val="FFFF00"/>
                  </a:solidFill>
                </a:ln>
                <a:solidFill>
                  <a:schemeClr val="tx1"/>
                </a:solidFill>
                <a:effectLst>
                  <a:outerShdw blurRad="38100" dist="38100" dir="2700000" algn="tl">
                    <a:srgbClr val="000000">
                      <a:alpha val="43137"/>
                    </a:srgbClr>
                  </a:outerShdw>
                </a:effectLst>
              </a:rPr>
              <a:t>,</a:t>
            </a:r>
          </a:p>
          <a:p>
            <a:pPr algn="l"/>
            <a:r>
              <a:rPr lang="uk-UA" b="1" i="1" dirty="0">
                <a:ln>
                  <a:solidFill>
                    <a:srgbClr val="FFFF00"/>
                  </a:solidFill>
                </a:ln>
                <a:solidFill>
                  <a:schemeClr val="tx1"/>
                </a:solidFill>
                <a:effectLst>
                  <a:outerShdw blurRad="38100" dist="38100" dir="2700000" algn="tl">
                    <a:srgbClr val="000000">
                      <a:alpha val="43137"/>
                    </a:srgbClr>
                  </a:outerShdw>
                </a:effectLst>
              </a:rPr>
              <a:t>		   </a:t>
            </a:r>
            <a:r>
              <a:rPr lang="uk-UA" b="1" i="1" dirty="0">
                <a:ln>
                  <a:solidFill>
                    <a:srgbClr val="FFFF00"/>
                  </a:solidFill>
                </a:ln>
                <a:solidFill>
                  <a:srgbClr val="FF0000"/>
                </a:solidFill>
                <a:effectLst>
                  <a:outerShdw blurRad="38100" dist="38100" dir="2700000" algn="tl">
                    <a:srgbClr val="000000">
                      <a:alpha val="43137"/>
                    </a:srgbClr>
                  </a:outerShdw>
                </a:effectLst>
              </a:rPr>
              <a:t>=</a:t>
            </a:r>
            <a:r>
              <a:rPr lang="uk-UA" b="1" i="1" dirty="0">
                <a:ln>
                  <a:solidFill>
                    <a:srgbClr val="FFFF00"/>
                  </a:solidFill>
                </a:ln>
                <a:solidFill>
                  <a:schemeClr val="tx1"/>
                </a:solidFill>
                <a:effectLst>
                  <a:outerShdw blurRad="38100" dist="38100" dir="2700000" algn="tl">
                    <a:srgbClr val="000000">
                      <a:alpha val="43137"/>
                    </a:srgbClr>
                  </a:outerShdw>
                </a:effectLst>
              </a:rPr>
              <a:t> трубки</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14282" y="5643578"/>
            <a:ext cx="8643998" cy="1071570"/>
          </a:xfrm>
        </p:spPr>
        <p:txBody>
          <a:bodyPr>
            <a:normAutofit fontScale="70000" lnSpcReduction="20000"/>
          </a:bodyPr>
          <a:lstStyle/>
          <a:p>
            <a:r>
              <a:rPr lang="ru-RU" b="1" i="1" dirty="0">
                <a:solidFill>
                  <a:schemeClr val="tx1"/>
                </a:solidFill>
                <a:effectLst>
                  <a:outerShdw blurRad="38100" dist="38100" dir="2700000" algn="tl">
                    <a:srgbClr val="000000">
                      <a:alpha val="43137"/>
                    </a:srgbClr>
                  </a:outerShdw>
                </a:effectLst>
              </a:rPr>
              <a:t>Вид спереду (а) </a:t>
            </a:r>
            <a:r>
              <a:rPr lang="ru-RU" b="1" i="1" dirty="0" err="1">
                <a:solidFill>
                  <a:schemeClr val="tx1"/>
                </a:solidFill>
                <a:effectLst>
                  <a:outerShdw blurRad="38100" dist="38100" dir="2700000" algn="tl">
                    <a:srgbClr val="000000">
                      <a:alpha val="43137"/>
                    </a:srgbClr>
                  </a:outerShdw>
                </a:effectLst>
              </a:rPr>
              <a:t>і</a:t>
            </a:r>
            <a:r>
              <a:rPr lang="ru-RU" b="1" i="1" dirty="0">
                <a:solidFill>
                  <a:schemeClr val="tx1"/>
                </a:solidFill>
                <a:effectLst>
                  <a:outerShdw blurRad="38100" dist="38100" dir="2700000" algn="tl">
                    <a:srgbClr val="000000">
                      <a:alpha val="43137"/>
                    </a:srgbClr>
                  </a:outerShdw>
                </a:effectLst>
              </a:rPr>
              <a:t> </a:t>
            </a:r>
            <a:r>
              <a:rPr lang="ru-RU" b="1" i="1" dirty="0" err="1">
                <a:solidFill>
                  <a:schemeClr val="tx1"/>
                </a:solidFill>
                <a:effectLst>
                  <a:outerShdw blurRad="38100" dist="38100" dir="2700000" algn="tl">
                    <a:srgbClr val="000000">
                      <a:alpha val="43137"/>
                    </a:srgbClr>
                  </a:outerShdw>
                </a:effectLst>
              </a:rPr>
              <a:t>сагітальний</a:t>
            </a:r>
            <a:r>
              <a:rPr lang="ru-RU" b="1" i="1" dirty="0">
                <a:solidFill>
                  <a:schemeClr val="tx1"/>
                </a:solidFill>
                <a:effectLst>
                  <a:outerShdw blurRad="38100" dist="38100" dir="2700000" algn="tl">
                    <a:srgbClr val="000000">
                      <a:alpha val="43137"/>
                    </a:srgbClr>
                  </a:outerShdw>
                </a:effectLst>
              </a:rPr>
              <a:t> вигляд (б) парастернальної ділянки показують нормальну анатомію </a:t>
            </a:r>
            <a:r>
              <a:rPr lang="uk-UA" b="1" i="1" dirty="0">
                <a:solidFill>
                  <a:schemeClr val="tx1"/>
                </a:solidFill>
                <a:effectLst>
                  <a:outerShdw blurRad="38100" dist="38100" dir="2700000" algn="tl">
                    <a:srgbClr val="000000">
                      <a:alpha val="43137"/>
                    </a:srgbClr>
                  </a:outerShdw>
                </a:effectLst>
              </a:rPr>
              <a:t>середостіння і </a:t>
            </a:r>
            <a:r>
              <a:rPr lang="ru-RU" b="1" i="1" dirty="0">
                <a:solidFill>
                  <a:schemeClr val="tx1"/>
                </a:solidFill>
                <a:effectLst>
                  <a:outerShdw blurRad="38100" dist="38100" dir="2700000" algn="tl">
                    <a:srgbClr val="000000">
                      <a:alpha val="43137"/>
                    </a:srgbClr>
                  </a:outerShdw>
                </a:effectLst>
              </a:rPr>
              <a:t>кардіо-діафрагмального простору</a:t>
            </a:r>
          </a:p>
        </p:txBody>
      </p:sp>
      <p:pic>
        <p:nvPicPr>
          <p:cNvPr id="4" name="Picture 3" descr="Кардіо-діафрагм простір.tif"/>
          <p:cNvPicPr>
            <a:picLocks noChangeAspect="1"/>
          </p:cNvPicPr>
          <p:nvPr/>
        </p:nvPicPr>
        <p:blipFill>
          <a:blip r:embed="rId2"/>
          <a:stretch>
            <a:fillRect/>
          </a:stretch>
        </p:blipFill>
        <p:spPr>
          <a:xfrm>
            <a:off x="0" y="0"/>
            <a:ext cx="9144000" cy="5143512"/>
          </a:xfrm>
          <a:prstGeom prst="rect">
            <a:avLst/>
          </a:prstGeom>
        </p:spPr>
      </p:pic>
    </p:spTree>
    <p:extLst>
      <p:ext uri="{BB962C8B-B14F-4D97-AF65-F5344CB8AC3E}">
        <p14:creationId xmlns:p14="http://schemas.microsoft.com/office/powerpoint/2010/main" val="25099859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4988768"/>
            <a:ext cx="9144000" cy="1752600"/>
          </a:xfrm>
        </p:spPr>
        <p:txBody>
          <a:bodyPr>
            <a:noAutofit/>
          </a:bodyPr>
          <a:lstStyle/>
          <a:p>
            <a:pPr>
              <a:lnSpc>
                <a:spcPct val="90000"/>
              </a:lnSpc>
              <a:spcBef>
                <a:spcPts val="0"/>
              </a:spcBef>
            </a:pPr>
            <a:r>
              <a:rPr lang="uk-UA"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Жирова тканина перикарда</a:t>
            </a:r>
            <a:r>
              <a:rPr lang="uk-UA" sz="2400" b="1" dirty="0">
                <a:solidFill>
                  <a:schemeClr val="tx1"/>
                </a:solidFill>
                <a:effectLst>
                  <a:outerShdw blurRad="38100" dist="38100" dir="2700000" algn="tl">
                    <a:srgbClr val="000000">
                      <a:alpha val="43137"/>
                    </a:srgbClr>
                  </a:outerShdw>
                </a:effectLst>
                <a:latin typeface="Arial" pitchFamily="34" charset="0"/>
                <a:cs typeface="Arial" pitchFamily="34" charset="0"/>
              </a:rPr>
              <a:t> </a:t>
            </a:r>
          </a:p>
          <a:p>
            <a:pPr>
              <a:lnSpc>
                <a:spcPct val="90000"/>
              </a:lnSpc>
              <a:spcBef>
                <a:spcPts val="0"/>
              </a:spcBef>
            </a:pPr>
            <a:r>
              <a:rPr lang="uk-UA" sz="2400" b="1" dirty="0">
                <a:solidFill>
                  <a:schemeClr val="tx1"/>
                </a:solidFill>
                <a:effectLst>
                  <a:outerShdw blurRad="38100" dist="38100" dir="2700000" algn="tl">
                    <a:srgbClr val="000000">
                      <a:alpha val="43137"/>
                    </a:srgbClr>
                  </a:outerShdw>
                </a:effectLst>
                <a:latin typeface="Arial" pitchFamily="34" charset="0"/>
                <a:cs typeface="Arial" pitchFamily="34" charset="0"/>
              </a:rPr>
              <a:t>(</a:t>
            </a:r>
            <a:r>
              <a:rPr lang="uk-UA"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А</a:t>
            </a:r>
            <a:r>
              <a:rPr lang="uk-UA" sz="2400" b="1" dirty="0">
                <a:solidFill>
                  <a:schemeClr val="tx1"/>
                </a:solidFill>
                <a:effectLst>
                  <a:outerShdw blurRad="38100" dist="38100" dir="2700000" algn="tl">
                    <a:srgbClr val="000000">
                      <a:alpha val="43137"/>
                    </a:srgbClr>
                  </a:outerShdw>
                </a:effectLst>
                <a:latin typeface="Arial" pitchFamily="34" charset="0"/>
                <a:cs typeface="Arial" pitchFamily="34" charset="0"/>
              </a:rPr>
              <a:t>) Маса (стрілки) в правому </a:t>
            </a:r>
            <a:r>
              <a:rPr lang="uk-UA" sz="2400" b="1" dirty="0" err="1">
                <a:solidFill>
                  <a:schemeClr val="tx1"/>
                </a:solidFill>
                <a:effectLst>
                  <a:outerShdw blurRad="38100" dist="38100" dir="2700000" algn="tl">
                    <a:srgbClr val="000000">
                      <a:alpha val="43137"/>
                    </a:srgbClr>
                  </a:outerShdw>
                </a:effectLst>
                <a:latin typeface="Arial" pitchFamily="34" charset="0"/>
                <a:cs typeface="Arial" pitchFamily="34" charset="0"/>
              </a:rPr>
              <a:t>кардіо-діафрагмальному</a:t>
            </a:r>
            <a:r>
              <a:rPr lang="uk-UA" sz="2400" b="1" dirty="0">
                <a:solidFill>
                  <a:schemeClr val="tx1"/>
                </a:solidFill>
                <a:effectLst>
                  <a:outerShdw blurRad="38100" dist="38100" dir="2700000" algn="tl">
                    <a:srgbClr val="000000">
                      <a:alpha val="43137"/>
                    </a:srgbClr>
                  </a:outerShdw>
                </a:effectLst>
                <a:latin typeface="Arial" pitchFamily="34" charset="0"/>
                <a:cs typeface="Arial" pitchFamily="34" charset="0"/>
              </a:rPr>
              <a:t> куті. </a:t>
            </a:r>
          </a:p>
          <a:p>
            <a:pPr>
              <a:lnSpc>
                <a:spcPct val="90000"/>
              </a:lnSpc>
              <a:spcBef>
                <a:spcPts val="0"/>
              </a:spcBef>
            </a:pPr>
            <a:r>
              <a:rPr lang="uk-UA" sz="2400" b="1" dirty="0">
                <a:solidFill>
                  <a:schemeClr val="tx1"/>
                </a:solidFill>
                <a:effectLst>
                  <a:outerShdw blurRad="38100" dist="38100" dir="2700000" algn="tl">
                    <a:srgbClr val="000000">
                      <a:alpha val="43137"/>
                    </a:srgbClr>
                  </a:outerShdw>
                </a:effectLst>
                <a:latin typeface="Arial" pitchFamily="34" charset="0"/>
                <a:cs typeface="Arial" pitchFamily="34" charset="0"/>
              </a:rPr>
              <a:t>(</a:t>
            </a:r>
            <a:r>
              <a:rPr lang="uk-UA"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B</a:t>
            </a:r>
            <a:r>
              <a:rPr lang="uk-UA" sz="2400" b="1" dirty="0">
                <a:solidFill>
                  <a:schemeClr val="tx1"/>
                </a:solidFill>
                <a:effectLst>
                  <a:outerShdw blurRad="38100" dist="38100" dir="2700000" algn="tl">
                    <a:srgbClr val="000000">
                      <a:alpha val="43137"/>
                    </a:srgbClr>
                  </a:outerShdw>
                </a:effectLst>
                <a:latin typeface="Arial" pitchFamily="34" charset="0"/>
                <a:cs typeface="Arial" pitchFamily="34" charset="0"/>
              </a:rPr>
              <a:t>) на бічному знімку маса видна в передньому відділку середостіння. На цьому знімку ідентифікуються передній (А), середній (М) і задній (Р) відділки середостіння</a:t>
            </a:r>
            <a:endParaRPr lang="ru-RU" sz="2400" b="1" dirty="0">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2" name="Rectangle 1"/>
          <p:cNvSpPr/>
          <p:nvPr/>
        </p:nvSpPr>
        <p:spPr>
          <a:xfrm>
            <a:off x="8689800" y="6444044"/>
            <a:ext cx="418704" cy="369332"/>
          </a:xfrm>
          <a:prstGeom prst="rect">
            <a:avLst/>
          </a:prstGeom>
        </p:spPr>
        <p:txBody>
          <a:bodyPr wrap="none">
            <a:spAutoFit/>
          </a:bodyPr>
          <a:lstStyle/>
          <a:p>
            <a:r>
              <a:rPr lang="uk-UA" b="1" dirty="0"/>
              <a:t>89</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69111"/>
            <a:ext cx="7976280" cy="4893593"/>
          </a:xfrm>
          <a:prstGeom prst="rect">
            <a:avLst/>
          </a:prstGeom>
        </p:spPr>
      </p:pic>
    </p:spTree>
    <p:extLst>
      <p:ext uri="{BB962C8B-B14F-4D97-AF65-F5344CB8AC3E}">
        <p14:creationId xmlns:p14="http://schemas.microsoft.com/office/powerpoint/2010/main" val="42102551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702886" y="6488692"/>
            <a:ext cx="441146" cy="369332"/>
          </a:xfrm>
          <a:prstGeom prst="rect">
            <a:avLst/>
          </a:prstGeom>
        </p:spPr>
        <p:txBody>
          <a:bodyPr wrap="none">
            <a:spAutoFit/>
          </a:bodyPr>
          <a:lstStyle/>
          <a:p>
            <a:r>
              <a:rPr lang="uk-UA" b="1" dirty="0"/>
              <a:t>86</a:t>
            </a:r>
            <a:endParaRPr lang="uk-UA" dirty="0"/>
          </a:p>
        </p:txBody>
      </p:sp>
      <p:pic>
        <p:nvPicPr>
          <p:cNvPr id="5" name="Picture 4" descr="3-86 1.tif"/>
          <p:cNvPicPr>
            <a:picLocks noChangeAspect="1"/>
          </p:cNvPicPr>
          <p:nvPr/>
        </p:nvPicPr>
        <p:blipFill>
          <a:blip r:embed="rId2"/>
          <a:stretch>
            <a:fillRect/>
          </a:stretch>
        </p:blipFill>
        <p:spPr>
          <a:xfrm>
            <a:off x="0" y="-24"/>
            <a:ext cx="5350104" cy="4786346"/>
          </a:xfrm>
          <a:prstGeom prst="rect">
            <a:avLst/>
          </a:prstGeom>
        </p:spPr>
      </p:pic>
      <p:pic>
        <p:nvPicPr>
          <p:cNvPr id="6" name="Picture 5" descr="3-86 2.tif"/>
          <p:cNvPicPr>
            <a:picLocks noChangeAspect="1"/>
          </p:cNvPicPr>
          <p:nvPr/>
        </p:nvPicPr>
        <p:blipFill>
          <a:blip r:embed="rId3"/>
          <a:stretch>
            <a:fillRect/>
          </a:stretch>
        </p:blipFill>
        <p:spPr>
          <a:xfrm>
            <a:off x="5372100" y="0"/>
            <a:ext cx="3771900" cy="4786322"/>
          </a:xfrm>
          <a:prstGeom prst="rect">
            <a:avLst/>
          </a:prstGeom>
        </p:spPr>
      </p:pic>
      <p:sp>
        <p:nvSpPr>
          <p:cNvPr id="3" name="Subtitle 2"/>
          <p:cNvSpPr>
            <a:spLocks noGrp="1"/>
          </p:cNvSpPr>
          <p:nvPr>
            <p:ph type="subTitle" idx="1"/>
          </p:nvPr>
        </p:nvSpPr>
        <p:spPr>
          <a:xfrm>
            <a:off x="214282" y="4500570"/>
            <a:ext cx="8715436" cy="2357430"/>
          </a:xfrm>
        </p:spPr>
        <p:txBody>
          <a:bodyPr>
            <a:noAutofit/>
          </a:bodyPr>
          <a:lstStyle/>
          <a:p>
            <a:pPr>
              <a:spcBef>
                <a:spcPts val="0"/>
              </a:spcBef>
            </a:pPr>
            <a:r>
              <a:rPr lang="uk-UA" sz="2400" b="1" dirty="0" err="1">
                <a:solidFill>
                  <a:srgbClr val="FF0000"/>
                </a:solidFill>
                <a:effectLst>
                  <a:outerShdw blurRad="38100" dist="38100" dir="2700000" algn="tl">
                    <a:srgbClr val="000000">
                      <a:alpha val="43137"/>
                    </a:srgbClr>
                  </a:outerShdw>
                </a:effectLst>
                <a:latin typeface="Arial" pitchFamily="34" charset="0"/>
                <a:cs typeface="Arial" pitchFamily="34" charset="0"/>
              </a:rPr>
              <a:t>Семінома</a:t>
            </a:r>
            <a:r>
              <a:rPr lang="uk-UA" sz="2200" b="1" dirty="0">
                <a:solidFill>
                  <a:schemeClr val="tx1"/>
                </a:solidFill>
                <a:effectLst>
                  <a:outerShdw blurRad="38100" dist="38100" dir="2700000" algn="tl">
                    <a:srgbClr val="000000">
                      <a:alpha val="43137"/>
                    </a:srgbClr>
                  </a:outerShdw>
                </a:effectLst>
                <a:latin typeface="Arial" pitchFamily="34" charset="0"/>
                <a:cs typeface="Arial" pitchFamily="34" charset="0"/>
              </a:rPr>
              <a:t> </a:t>
            </a:r>
          </a:p>
          <a:p>
            <a:pPr>
              <a:lnSpc>
                <a:spcPct val="90000"/>
              </a:lnSpc>
              <a:spcBef>
                <a:spcPts val="0"/>
              </a:spcBef>
            </a:pPr>
            <a:r>
              <a:rPr lang="uk-UA" sz="2200" b="1" dirty="0">
                <a:solidFill>
                  <a:schemeClr val="tx1"/>
                </a:solidFill>
                <a:effectLst>
                  <a:outerShdw blurRad="38100" dist="38100" dir="2700000" algn="tl">
                    <a:srgbClr val="000000">
                      <a:alpha val="43137"/>
                    </a:srgbClr>
                  </a:outerShdw>
                </a:effectLst>
                <a:latin typeface="Arial" pitchFamily="34" charset="0"/>
                <a:cs typeface="Arial" pitchFamily="34" charset="0"/>
              </a:rPr>
              <a:t>На ЗП знімку ГК (</a:t>
            </a:r>
            <a:r>
              <a:rPr lang="uk-UA" sz="2200" b="1" dirty="0">
                <a:solidFill>
                  <a:srgbClr val="FF0000"/>
                </a:solidFill>
                <a:effectLst>
                  <a:outerShdw blurRad="38100" dist="38100" dir="2700000" algn="tl">
                    <a:srgbClr val="000000">
                      <a:alpha val="43137"/>
                    </a:srgbClr>
                  </a:outerShdw>
                </a:effectLst>
                <a:latin typeface="Arial" pitchFamily="34" charset="0"/>
                <a:cs typeface="Arial" pitchFamily="34" charset="0"/>
              </a:rPr>
              <a:t>А</a:t>
            </a:r>
            <a:r>
              <a:rPr lang="uk-UA" sz="2200" b="1" dirty="0">
                <a:solidFill>
                  <a:schemeClr val="tx1"/>
                </a:solidFill>
                <a:effectLst>
                  <a:outerShdw blurRad="38100" dist="38100" dir="2700000" algn="tl">
                    <a:srgbClr val="000000">
                      <a:alpha val="43137"/>
                    </a:srgbClr>
                  </a:outerShdw>
                </a:effectLst>
                <a:latin typeface="Arial" pitchFamily="34" charset="0"/>
                <a:cs typeface="Arial" pitchFamily="34" charset="0"/>
              </a:rPr>
              <a:t>) у 25-річного пацієнта зі збільшенням яєчок добре видно масу (М) на контурі середостіння  зліва.  Дугу аорти (АО) видно на тлі маси, що свідчить про локалізацію маси перед або позаду дуги аорти, але не поруч з нею. Знімок збоку (</a:t>
            </a:r>
            <a:r>
              <a:rPr lang="uk-UA" sz="2200" b="1" dirty="0">
                <a:solidFill>
                  <a:srgbClr val="FF0000"/>
                </a:solidFill>
                <a:effectLst>
                  <a:outerShdw blurRad="38100" dist="38100" dir="2700000" algn="tl">
                    <a:srgbClr val="000000">
                      <a:alpha val="43137"/>
                    </a:srgbClr>
                  </a:outerShdw>
                </a:effectLst>
                <a:latin typeface="Arial" pitchFamily="34" charset="0"/>
                <a:cs typeface="Arial" pitchFamily="34" charset="0"/>
              </a:rPr>
              <a:t>В</a:t>
            </a:r>
            <a:r>
              <a:rPr lang="uk-UA" sz="2200" b="1" dirty="0">
                <a:solidFill>
                  <a:schemeClr val="tx1"/>
                </a:solidFill>
                <a:effectLst>
                  <a:outerShdw blurRad="38100" dist="38100" dir="2700000" algn="tl">
                    <a:srgbClr val="000000">
                      <a:alpha val="43137"/>
                    </a:srgbClr>
                  </a:outerShdw>
                </a:effectLst>
                <a:latin typeface="Arial" pitchFamily="34" charset="0"/>
                <a:cs typeface="Arial" pitchFamily="34" charset="0"/>
              </a:rPr>
              <a:t>) показує в передньому середостінні масу — метастаз </a:t>
            </a:r>
            <a:r>
              <a:rPr lang="uk-UA" sz="2200" b="1" dirty="0" err="1">
                <a:solidFill>
                  <a:schemeClr val="tx1"/>
                </a:solidFill>
                <a:effectLst>
                  <a:outerShdw blurRad="38100" dist="38100" dir="2700000" algn="tl">
                    <a:srgbClr val="000000">
                      <a:alpha val="43137"/>
                    </a:srgbClr>
                  </a:outerShdw>
                </a:effectLst>
                <a:latin typeface="Arial" pitchFamily="34" charset="0"/>
                <a:cs typeface="Arial" pitchFamily="34" charset="0"/>
              </a:rPr>
              <a:t>семіноми</a:t>
            </a:r>
            <a:endParaRPr lang="ru-RU" sz="2200" b="1" dirty="0">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38828996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7504" y="4643446"/>
            <a:ext cx="8750206" cy="1926522"/>
          </a:xfrm>
        </p:spPr>
        <p:txBody>
          <a:bodyPr>
            <a:normAutofit/>
          </a:bodyPr>
          <a:lstStyle/>
          <a:p>
            <a:r>
              <a:rPr lang="uk-UA" sz="2200" b="1" dirty="0">
                <a:solidFill>
                  <a:srgbClr val="FF0000"/>
                </a:solidFill>
                <a:effectLst>
                  <a:outerShdw blurRad="38100" dist="38100" dir="2700000" algn="tl">
                    <a:srgbClr val="000000">
                      <a:alpha val="43137"/>
                    </a:srgbClr>
                  </a:outerShdw>
                </a:effectLst>
                <a:latin typeface="Arial" pitchFamily="34" charset="0"/>
                <a:cs typeface="Arial" pitchFamily="34" charset="0"/>
              </a:rPr>
              <a:t>Хвороба </a:t>
            </a:r>
            <a:r>
              <a:rPr lang="uk-UA" sz="2200" b="1" dirty="0" err="1">
                <a:solidFill>
                  <a:srgbClr val="FF0000"/>
                </a:solidFill>
                <a:effectLst>
                  <a:outerShdw blurRad="38100" dist="38100" dir="2700000" algn="tl">
                    <a:srgbClr val="000000">
                      <a:alpha val="43137"/>
                    </a:srgbClr>
                  </a:outerShdw>
                </a:effectLst>
                <a:latin typeface="Arial" pitchFamily="34" charset="0"/>
                <a:cs typeface="Arial" pitchFamily="34" charset="0"/>
              </a:rPr>
              <a:t>Ходжкіна</a:t>
            </a:r>
            <a:r>
              <a:rPr lang="uk-UA" sz="2200" b="1" dirty="0">
                <a:solidFill>
                  <a:schemeClr val="tx1"/>
                </a:solidFill>
                <a:effectLst>
                  <a:outerShdw blurRad="38100" dist="38100" dir="2700000" algn="tl">
                    <a:srgbClr val="000000">
                      <a:alpha val="43137"/>
                    </a:srgbClr>
                  </a:outerShdw>
                </a:effectLst>
                <a:latin typeface="Arial" pitchFamily="34" charset="0"/>
                <a:cs typeface="Arial" pitchFamily="34" charset="0"/>
              </a:rPr>
              <a:t> </a:t>
            </a:r>
          </a:p>
          <a:p>
            <a:r>
              <a:rPr lang="uk-UA" sz="2200" b="1" dirty="0">
                <a:solidFill>
                  <a:schemeClr val="tx1"/>
                </a:solidFill>
                <a:effectLst>
                  <a:outerShdw blurRad="38100" dist="38100" dir="2700000" algn="tl">
                    <a:srgbClr val="000000">
                      <a:alpha val="43137"/>
                    </a:srgbClr>
                  </a:outerShdw>
                </a:effectLst>
                <a:latin typeface="Arial" pitchFamily="34" charset="0"/>
                <a:cs typeface="Arial" pitchFamily="34" charset="0"/>
              </a:rPr>
              <a:t>(</a:t>
            </a:r>
            <a:r>
              <a:rPr lang="uk-UA" sz="2200" b="1" dirty="0">
                <a:solidFill>
                  <a:srgbClr val="FF0000"/>
                </a:solidFill>
                <a:effectLst>
                  <a:outerShdw blurRad="38100" dist="38100" dir="2700000" algn="tl">
                    <a:srgbClr val="000000">
                      <a:alpha val="43137"/>
                    </a:srgbClr>
                  </a:outerShdw>
                </a:effectLst>
                <a:latin typeface="Arial" pitchFamily="34" charset="0"/>
                <a:cs typeface="Arial" pitchFamily="34" charset="0"/>
              </a:rPr>
              <a:t>А</a:t>
            </a:r>
            <a:r>
              <a:rPr lang="uk-UA" sz="2200" b="1" dirty="0">
                <a:solidFill>
                  <a:schemeClr val="tx1"/>
                </a:solidFill>
                <a:effectLst>
                  <a:outerShdw blurRad="38100" dist="38100" dir="2700000" algn="tl">
                    <a:srgbClr val="000000">
                      <a:alpha val="43137"/>
                    </a:srgbClr>
                  </a:outerShdw>
                </a:effectLst>
                <a:latin typeface="Arial" pitchFamily="34" charset="0"/>
                <a:cs typeface="Arial" pitchFamily="34" charset="0"/>
              </a:rPr>
              <a:t>) Знімок ГК 20-літнього юнака з незначною лихоманкою. Видно значне розширення середини і верху середостіння (стрілки). (</a:t>
            </a:r>
            <a:r>
              <a:rPr lang="uk-UA" sz="2200" b="1" dirty="0">
                <a:solidFill>
                  <a:srgbClr val="FF0000"/>
                </a:solidFill>
                <a:effectLst>
                  <a:outerShdw blurRad="38100" dist="38100" dir="2700000" algn="tl">
                    <a:srgbClr val="000000">
                      <a:alpha val="43137"/>
                    </a:srgbClr>
                  </a:outerShdw>
                </a:effectLst>
                <a:latin typeface="Arial" pitchFamily="34" charset="0"/>
                <a:cs typeface="Arial" pitchFamily="34" charset="0"/>
              </a:rPr>
              <a:t>В</a:t>
            </a:r>
            <a:r>
              <a:rPr lang="uk-UA" sz="2200" b="1" dirty="0">
                <a:solidFill>
                  <a:schemeClr val="tx1"/>
                </a:solidFill>
                <a:effectLst>
                  <a:outerShdw blurRad="38100" dist="38100" dir="2700000" algn="tl">
                    <a:srgbClr val="000000">
                      <a:alpha val="43137"/>
                    </a:srgbClr>
                  </a:outerShdw>
                </a:effectLst>
                <a:latin typeface="Arial" pitchFamily="34" charset="0"/>
                <a:cs typeface="Arial" pitchFamily="34" charset="0"/>
              </a:rPr>
              <a:t>) Боковий знімок - маса в </a:t>
            </a:r>
            <a:r>
              <a:rPr lang="uk-UA" sz="2200" b="1" dirty="0" err="1">
                <a:solidFill>
                  <a:schemeClr val="tx1"/>
                </a:solidFill>
                <a:effectLst>
                  <a:outerShdw blurRad="38100" dist="38100" dir="2700000" algn="tl">
                    <a:srgbClr val="000000">
                      <a:alpha val="43137"/>
                    </a:srgbClr>
                  </a:outerShdw>
                </a:effectLst>
                <a:latin typeface="Arial" pitchFamily="34" charset="0"/>
                <a:cs typeface="Arial" pitchFamily="34" charset="0"/>
              </a:rPr>
              <a:t>ретростернальному</a:t>
            </a:r>
            <a:r>
              <a:rPr lang="uk-UA" sz="2200" b="1" dirty="0">
                <a:solidFill>
                  <a:schemeClr val="tx1"/>
                </a:solidFill>
                <a:effectLst>
                  <a:outerShdw blurRad="38100" dist="38100" dir="2700000" algn="tl">
                    <a:srgbClr val="000000">
                      <a:alpha val="43137"/>
                    </a:srgbClr>
                  </a:outerShdw>
                </a:effectLst>
                <a:latin typeface="Arial" pitchFamily="34" charset="0"/>
                <a:cs typeface="Arial" pitchFamily="34" charset="0"/>
              </a:rPr>
              <a:t> просторі (стрілки). </a:t>
            </a:r>
            <a:endParaRPr lang="ru-RU" sz="2200" b="1" dirty="0">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4" name="Rectangle 3"/>
          <p:cNvSpPr/>
          <p:nvPr/>
        </p:nvSpPr>
        <p:spPr>
          <a:xfrm>
            <a:off x="8702886" y="6488692"/>
            <a:ext cx="441146" cy="369332"/>
          </a:xfrm>
          <a:prstGeom prst="rect">
            <a:avLst/>
          </a:prstGeom>
        </p:spPr>
        <p:txBody>
          <a:bodyPr wrap="none">
            <a:spAutoFit/>
          </a:bodyPr>
          <a:lstStyle/>
          <a:p>
            <a:r>
              <a:rPr lang="uk-UA" b="1" dirty="0"/>
              <a:t>63</a:t>
            </a:r>
            <a:endParaRPr lang="uk-UA" dirty="0"/>
          </a:p>
        </p:txBody>
      </p:sp>
      <p:pic>
        <p:nvPicPr>
          <p:cNvPr id="5" name="Picture 4" descr="3-63 1.tif"/>
          <p:cNvPicPr>
            <a:picLocks noChangeAspect="1"/>
          </p:cNvPicPr>
          <p:nvPr/>
        </p:nvPicPr>
        <p:blipFill>
          <a:blip r:embed="rId2"/>
          <a:stretch>
            <a:fillRect/>
          </a:stretch>
        </p:blipFill>
        <p:spPr>
          <a:xfrm>
            <a:off x="-32" y="0"/>
            <a:ext cx="9083324" cy="4581128"/>
          </a:xfrm>
          <a:prstGeom prst="rect">
            <a:avLst/>
          </a:prstGeom>
        </p:spPr>
      </p:pic>
    </p:spTree>
    <p:extLst>
      <p:ext uri="{BB962C8B-B14F-4D97-AF65-F5344CB8AC3E}">
        <p14:creationId xmlns:p14="http://schemas.microsoft.com/office/powerpoint/2010/main" val="28585753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4819672"/>
            <a:ext cx="9144000" cy="1752600"/>
          </a:xfrm>
        </p:spPr>
        <p:txBody>
          <a:bodyPr>
            <a:normAutofit fontScale="92500" lnSpcReduction="10000"/>
          </a:bodyPr>
          <a:lstStyle/>
          <a:p>
            <a:r>
              <a:rPr lang="uk-UA" b="1" i="1" dirty="0">
                <a:solidFill>
                  <a:schemeClr val="tx1"/>
                </a:solidFill>
                <a:effectLst>
                  <a:outerShdw blurRad="38100" dist="38100" dir="2700000" algn="tl">
                    <a:srgbClr val="000000">
                      <a:alpha val="43137"/>
                    </a:srgbClr>
                  </a:outerShdw>
                </a:effectLst>
              </a:rPr>
              <a:t>(</a:t>
            </a:r>
            <a:r>
              <a:rPr lang="uk-UA" b="1" i="1" dirty="0">
                <a:solidFill>
                  <a:srgbClr val="FF0000"/>
                </a:solidFill>
                <a:effectLst>
                  <a:outerShdw blurRad="38100" dist="38100" dir="2700000" algn="tl">
                    <a:srgbClr val="000000">
                      <a:alpha val="43137"/>
                    </a:srgbClr>
                  </a:outerShdw>
                </a:effectLst>
              </a:rPr>
              <a:t>С</a:t>
            </a:r>
            <a:r>
              <a:rPr lang="uk-UA" b="1" i="1" dirty="0">
                <a:solidFill>
                  <a:schemeClr val="tx1"/>
                </a:solidFill>
                <a:effectLst>
                  <a:outerShdw blurRad="38100" dist="38100" dir="2700000" algn="tl">
                    <a:srgbClr val="000000">
                      <a:alpha val="43137"/>
                    </a:srgbClr>
                  </a:outerShdw>
                </a:effectLst>
              </a:rPr>
              <a:t>) </a:t>
            </a:r>
            <a:r>
              <a:rPr lang="uk-UA" b="1" i="1" dirty="0" err="1">
                <a:solidFill>
                  <a:schemeClr val="tx1"/>
                </a:solidFill>
                <a:effectLst>
                  <a:outerShdw blurRad="38100" dist="38100" dir="2700000" algn="tl">
                    <a:srgbClr val="000000">
                      <a:alpha val="43137"/>
                    </a:srgbClr>
                  </a:outerShdw>
                </a:effectLst>
              </a:rPr>
              <a:t>КТ-скан</a:t>
            </a:r>
            <a:r>
              <a:rPr lang="uk-UA" b="1" i="1" dirty="0">
                <a:solidFill>
                  <a:schemeClr val="tx1"/>
                </a:solidFill>
                <a:effectLst>
                  <a:outerShdw blurRad="38100" dist="38100" dir="2700000" algn="tl">
                    <a:srgbClr val="000000">
                      <a:alpha val="43137"/>
                    </a:srgbClr>
                  </a:outerShdw>
                </a:effectLst>
              </a:rPr>
              <a:t> верхньої частини ГК — безіменна вена (</a:t>
            </a:r>
            <a:r>
              <a:rPr lang="uk-UA" b="1" i="1" dirty="0" err="1">
                <a:solidFill>
                  <a:schemeClr val="tx1"/>
                </a:solidFill>
                <a:effectLst>
                  <a:outerShdw blurRad="38100" dist="38100" dir="2700000" algn="tl">
                    <a:srgbClr val="000000">
                      <a:alpha val="43137"/>
                    </a:srgbClr>
                  </a:outerShdw>
                </a:effectLst>
              </a:rPr>
              <a:t>InV</a:t>
            </a:r>
            <a:r>
              <a:rPr lang="uk-UA" b="1" i="1" dirty="0">
                <a:solidFill>
                  <a:schemeClr val="tx1"/>
                </a:solidFill>
                <a:effectLst>
                  <a:outerShdw blurRad="38100" dist="38100" dir="2700000" algn="tl">
                    <a:srgbClr val="000000">
                      <a:alpha val="43137"/>
                    </a:srgbClr>
                  </a:outerShdw>
                </a:effectLst>
              </a:rPr>
              <a:t>), висхідна і низхідна аорта (</a:t>
            </a:r>
            <a:r>
              <a:rPr lang="uk-UA" b="1" i="1" dirty="0" err="1">
                <a:solidFill>
                  <a:schemeClr val="tx1"/>
                </a:solidFill>
                <a:effectLst>
                  <a:outerShdw blurRad="38100" dist="38100" dir="2700000" algn="tl">
                    <a:srgbClr val="000000">
                      <a:alpha val="43137"/>
                    </a:srgbClr>
                  </a:outerShdw>
                </a:effectLst>
              </a:rPr>
              <a:t>Ао</a:t>
            </a:r>
            <a:r>
              <a:rPr lang="uk-UA" b="1" i="1" dirty="0">
                <a:solidFill>
                  <a:schemeClr val="tx1"/>
                </a:solidFill>
                <a:effectLst>
                  <a:outerShdw blurRad="38100" dist="38100" dir="2700000" algn="tl">
                    <a:srgbClr val="000000">
                      <a:alpha val="43137"/>
                    </a:srgbClr>
                  </a:outerShdw>
                </a:effectLst>
              </a:rPr>
              <a:t>) і трахея (Т). Вони всі обгорнуті масою вузлів (стрілки).</a:t>
            </a:r>
            <a:endParaRPr lang="ru-RU" dirty="0"/>
          </a:p>
        </p:txBody>
      </p:sp>
      <p:pic>
        <p:nvPicPr>
          <p:cNvPr id="4" name="Picture 3" descr="3-63 2.tif"/>
          <p:cNvPicPr>
            <a:picLocks noChangeAspect="1"/>
          </p:cNvPicPr>
          <p:nvPr/>
        </p:nvPicPr>
        <p:blipFill>
          <a:blip r:embed="rId2"/>
          <a:stretch>
            <a:fillRect/>
          </a:stretch>
        </p:blipFill>
        <p:spPr>
          <a:xfrm>
            <a:off x="1043608" y="2820"/>
            <a:ext cx="6881966" cy="4794332"/>
          </a:xfrm>
          <a:prstGeom prst="rect">
            <a:avLst/>
          </a:prstGeom>
        </p:spPr>
      </p:pic>
    </p:spTree>
    <p:extLst>
      <p:ext uri="{BB962C8B-B14F-4D97-AF65-F5344CB8AC3E}">
        <p14:creationId xmlns:p14="http://schemas.microsoft.com/office/powerpoint/2010/main" val="30772289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4572008"/>
            <a:ext cx="8856984" cy="2000264"/>
          </a:xfrm>
        </p:spPr>
        <p:txBody>
          <a:bodyPr>
            <a:noAutofit/>
          </a:bodyPr>
          <a:lstStyle/>
          <a:p>
            <a:pPr>
              <a:spcBef>
                <a:spcPts val="0"/>
              </a:spcBef>
            </a:pPr>
            <a:r>
              <a:rPr lang="uk-UA" sz="2400" b="1" dirty="0" err="1">
                <a:solidFill>
                  <a:srgbClr val="FF0000"/>
                </a:solidFill>
                <a:effectLst>
                  <a:outerShdw blurRad="38100" dist="38100" dir="2700000" algn="tl">
                    <a:srgbClr val="000000">
                      <a:alpha val="43137"/>
                    </a:srgbClr>
                  </a:outerShdw>
                </a:effectLst>
                <a:latin typeface="Arial" pitchFamily="34" charset="0"/>
                <a:cs typeface="Arial" pitchFamily="34" charset="0"/>
              </a:rPr>
              <a:t>Тімома</a:t>
            </a:r>
            <a:r>
              <a:rPr lang="uk-UA" sz="2200" b="1" dirty="0">
                <a:solidFill>
                  <a:schemeClr val="tx1"/>
                </a:solidFill>
                <a:effectLst>
                  <a:outerShdw blurRad="38100" dist="38100" dir="2700000" algn="tl">
                    <a:srgbClr val="000000">
                      <a:alpha val="43137"/>
                    </a:srgbClr>
                  </a:outerShdw>
                </a:effectLst>
                <a:latin typeface="Arial" pitchFamily="34" charset="0"/>
                <a:cs typeface="Arial" pitchFamily="34" charset="0"/>
              </a:rPr>
              <a:t> </a:t>
            </a:r>
          </a:p>
          <a:p>
            <a:pPr>
              <a:spcBef>
                <a:spcPts val="0"/>
              </a:spcBef>
            </a:pPr>
            <a:r>
              <a:rPr lang="uk-UA" sz="2200" b="1" dirty="0">
                <a:solidFill>
                  <a:schemeClr val="tx1"/>
                </a:solidFill>
                <a:effectLst>
                  <a:outerShdw blurRad="38100" dist="38100" dir="2700000" algn="tl">
                    <a:srgbClr val="000000">
                      <a:alpha val="43137"/>
                    </a:srgbClr>
                  </a:outerShdw>
                </a:effectLst>
                <a:latin typeface="Arial" pitchFamily="34" charset="0"/>
                <a:cs typeface="Arial" pitchFamily="34" charset="0"/>
              </a:rPr>
              <a:t>Знімок ГК (</a:t>
            </a:r>
            <a:r>
              <a:rPr lang="uk-UA" sz="2200" b="1" dirty="0">
                <a:solidFill>
                  <a:srgbClr val="FF0000"/>
                </a:solidFill>
                <a:effectLst>
                  <a:outerShdw blurRad="38100" dist="38100" dir="2700000" algn="tl">
                    <a:srgbClr val="000000">
                      <a:alpha val="43137"/>
                    </a:srgbClr>
                  </a:outerShdw>
                </a:effectLst>
                <a:latin typeface="Arial" pitchFamily="34" charset="0"/>
                <a:cs typeface="Arial" pitchFamily="34" charset="0"/>
              </a:rPr>
              <a:t>А</a:t>
            </a:r>
            <a:r>
              <a:rPr lang="uk-UA" sz="2200" b="1" dirty="0">
                <a:solidFill>
                  <a:schemeClr val="tx1"/>
                </a:solidFill>
                <a:effectLst>
                  <a:outerShdw blurRad="38100" dist="38100" dir="2700000" algn="tl">
                    <a:srgbClr val="000000">
                      <a:alpha val="43137"/>
                    </a:srgbClr>
                  </a:outerShdw>
                </a:effectLst>
                <a:latin typeface="Arial" pitchFamily="34" charset="0"/>
                <a:cs typeface="Arial" pitchFamily="34" charset="0"/>
              </a:rPr>
              <a:t>) показує масу над лівим коренем (стрілки). Корінь легені вільний,  що означає — маса або перед або позаду кореня. КТ (</a:t>
            </a:r>
            <a:r>
              <a:rPr lang="uk-UA" sz="2200" b="1" dirty="0">
                <a:solidFill>
                  <a:srgbClr val="FF0000"/>
                </a:solidFill>
                <a:effectLst>
                  <a:outerShdw blurRad="38100" dist="38100" dir="2700000" algn="tl">
                    <a:srgbClr val="000000">
                      <a:alpha val="43137"/>
                    </a:srgbClr>
                  </a:outerShdw>
                </a:effectLst>
                <a:latin typeface="Arial" pitchFamily="34" charset="0"/>
                <a:cs typeface="Arial" pitchFamily="34" charset="0"/>
              </a:rPr>
              <a:t>B</a:t>
            </a:r>
            <a:r>
              <a:rPr lang="uk-UA" sz="2200" b="1" dirty="0">
                <a:solidFill>
                  <a:schemeClr val="tx1"/>
                </a:solidFill>
                <a:effectLst>
                  <a:outerShdw blurRad="38100" dist="38100" dir="2700000" algn="tl">
                    <a:srgbClr val="000000">
                      <a:alpha val="43137"/>
                    </a:srgbClr>
                  </a:outerShdw>
                </a:effectLst>
                <a:latin typeface="Arial" pitchFamily="34" charset="0"/>
                <a:cs typeface="Arial" pitchFamily="34" charset="0"/>
              </a:rPr>
              <a:t>) показує масу м'яких тканин (стрілка) зліва від аорти. Це найбільш часте розташування тімоми</a:t>
            </a:r>
            <a:endParaRPr lang="ru-RU" sz="2200" b="1" dirty="0">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4" name="Rectangle 3"/>
          <p:cNvSpPr/>
          <p:nvPr/>
        </p:nvSpPr>
        <p:spPr>
          <a:xfrm>
            <a:off x="8761808" y="6516052"/>
            <a:ext cx="418704" cy="369332"/>
          </a:xfrm>
          <a:prstGeom prst="rect">
            <a:avLst/>
          </a:prstGeom>
        </p:spPr>
        <p:txBody>
          <a:bodyPr wrap="none">
            <a:spAutoFit/>
          </a:bodyPr>
          <a:lstStyle/>
          <a:p>
            <a:r>
              <a:rPr lang="uk-UA" b="1" dirty="0"/>
              <a:t>87</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062"/>
            <a:ext cx="5180958" cy="448850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6344" y="1643050"/>
            <a:ext cx="3952159" cy="2838492"/>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14282" y="4786322"/>
            <a:ext cx="8822214" cy="1752600"/>
          </a:xfrm>
        </p:spPr>
        <p:txBody>
          <a:bodyPr>
            <a:noAutofit/>
          </a:bodyPr>
          <a:lstStyle/>
          <a:p>
            <a:pPr>
              <a:lnSpc>
                <a:spcPct val="90000"/>
              </a:lnSpc>
              <a:spcBef>
                <a:spcPts val="0"/>
              </a:spcBef>
            </a:pPr>
            <a:r>
              <a:rPr lang="uk-UA"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Тератома</a:t>
            </a:r>
            <a:r>
              <a:rPr lang="uk-UA" sz="2400" b="1" dirty="0">
                <a:solidFill>
                  <a:schemeClr val="tx1"/>
                </a:solidFill>
                <a:effectLst>
                  <a:outerShdw blurRad="38100" dist="38100" dir="2700000" algn="tl">
                    <a:srgbClr val="000000">
                      <a:alpha val="43137"/>
                    </a:srgbClr>
                  </a:outerShdw>
                </a:effectLst>
                <a:latin typeface="Arial" pitchFamily="34" charset="0"/>
                <a:cs typeface="Arial" pitchFamily="34" charset="0"/>
              </a:rPr>
              <a:t> </a:t>
            </a:r>
          </a:p>
          <a:p>
            <a:pPr>
              <a:lnSpc>
                <a:spcPct val="90000"/>
              </a:lnSpc>
              <a:spcBef>
                <a:spcPts val="0"/>
              </a:spcBef>
            </a:pPr>
            <a:r>
              <a:rPr lang="uk-UA" sz="2400" b="1" dirty="0">
                <a:solidFill>
                  <a:schemeClr val="tx1"/>
                </a:solidFill>
                <a:effectLst>
                  <a:outerShdw blurRad="38100" dist="38100" dir="2700000" algn="tl">
                    <a:srgbClr val="000000">
                      <a:alpha val="43137"/>
                    </a:srgbClr>
                  </a:outerShdw>
                </a:effectLst>
                <a:latin typeface="Arial" pitchFamily="34" charset="0"/>
                <a:cs typeface="Arial" pitchFamily="34" charset="0"/>
              </a:rPr>
              <a:t>Знімок ГК</a:t>
            </a:r>
            <a:r>
              <a:rPr lang="uk-UA"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 (А) </a:t>
            </a:r>
            <a:r>
              <a:rPr lang="uk-UA" sz="2400" b="1" dirty="0">
                <a:solidFill>
                  <a:schemeClr val="tx1"/>
                </a:solidFill>
                <a:effectLst>
                  <a:outerShdw blurRad="38100" dist="38100" dir="2700000" algn="tl">
                    <a:srgbClr val="000000">
                      <a:alpha val="43137"/>
                    </a:srgbClr>
                  </a:outerShdw>
                </a:effectLst>
                <a:latin typeface="Arial" pitchFamily="34" charset="0"/>
                <a:cs typeface="Arial" pitchFamily="34" charset="0"/>
              </a:rPr>
              <a:t>—справа у  середостінні велика маса (стрілки) без внутрішньої структури. КТ </a:t>
            </a:r>
            <a:r>
              <a:rPr lang="uk-UA"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(В)</a:t>
            </a:r>
            <a:r>
              <a:rPr lang="uk-UA" sz="2400" b="1" dirty="0">
                <a:solidFill>
                  <a:schemeClr val="tx1"/>
                </a:solidFill>
                <a:effectLst>
                  <a:outerShdw blurRad="38100" dist="38100" dir="2700000" algn="tl">
                    <a:srgbClr val="000000">
                      <a:alpha val="43137"/>
                    </a:srgbClr>
                  </a:outerShdw>
                </a:effectLst>
                <a:latin typeface="Arial" pitchFamily="34" charset="0"/>
                <a:cs typeface="Arial" pitchFamily="34" charset="0"/>
              </a:rPr>
              <a:t> — маса містить кілька типів тканинних елементів, зокрема жир (темний), м'які тканини (сірий) і кальцій (білий). Це діагностичні ознаки тератоми</a:t>
            </a:r>
            <a:endParaRPr lang="ru-RU" sz="2400" b="1" dirty="0">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2" name="Rectangle 1"/>
          <p:cNvSpPr/>
          <p:nvPr/>
        </p:nvSpPr>
        <p:spPr>
          <a:xfrm>
            <a:off x="8617792" y="6516052"/>
            <a:ext cx="418704" cy="369332"/>
          </a:xfrm>
          <a:prstGeom prst="rect">
            <a:avLst/>
          </a:prstGeom>
        </p:spPr>
        <p:txBody>
          <a:bodyPr wrap="none">
            <a:spAutoFit/>
          </a:bodyPr>
          <a:lstStyle/>
          <a:p>
            <a:r>
              <a:rPr lang="uk-UA" b="1" dirty="0"/>
              <a:t>88</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5311789" cy="479715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1788" y="2523852"/>
            <a:ext cx="3721100" cy="22733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689800" y="6444044"/>
            <a:ext cx="418704" cy="369332"/>
          </a:xfrm>
          <a:prstGeom prst="rect">
            <a:avLst/>
          </a:prstGeom>
        </p:spPr>
        <p:txBody>
          <a:bodyPr wrap="none">
            <a:spAutoFit/>
          </a:bodyPr>
          <a:lstStyle/>
          <a:p>
            <a:r>
              <a:rPr lang="uk-UA" b="1" dirty="0"/>
              <a:t>90</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797714" cy="494116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6314" y="785794"/>
            <a:ext cx="4283017" cy="3429124"/>
          </a:xfrm>
          <a:prstGeom prst="rect">
            <a:avLst/>
          </a:prstGeom>
        </p:spPr>
      </p:pic>
      <p:sp>
        <p:nvSpPr>
          <p:cNvPr id="3" name="Subtitle 2"/>
          <p:cNvSpPr>
            <a:spLocks noGrp="1"/>
          </p:cNvSpPr>
          <p:nvPr>
            <p:ph type="subTitle" idx="1"/>
          </p:nvPr>
        </p:nvSpPr>
        <p:spPr>
          <a:xfrm>
            <a:off x="214282" y="4500570"/>
            <a:ext cx="8929718" cy="2143140"/>
          </a:xfrm>
        </p:spPr>
        <p:txBody>
          <a:bodyPr>
            <a:noAutofit/>
          </a:bodyPr>
          <a:lstStyle/>
          <a:p>
            <a:pPr>
              <a:spcBef>
                <a:spcPts val="0"/>
              </a:spcBef>
            </a:pPr>
            <a:r>
              <a:rPr lang="uk-UA" sz="2400" b="1" i="1" dirty="0">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uk-UA" sz="2400" b="1" i="1" dirty="0" err="1">
                <a:solidFill>
                  <a:srgbClr val="FF0000"/>
                </a:solidFill>
                <a:effectLst>
                  <a:outerShdw blurRad="38100" dist="38100" dir="2700000" algn="tl">
                    <a:srgbClr val="000000">
                      <a:alpha val="43137"/>
                    </a:srgbClr>
                  </a:outerShdw>
                </a:effectLst>
                <a:latin typeface="Arial" pitchFamily="34" charset="0"/>
                <a:cs typeface="Arial" pitchFamily="34" charset="0"/>
              </a:rPr>
              <a:t>Саркоїдоз</a:t>
            </a:r>
            <a:r>
              <a:rPr lang="uk-UA" sz="2400" b="1" i="1" dirty="0">
                <a:solidFill>
                  <a:schemeClr val="tx1"/>
                </a:solidFill>
                <a:effectLst>
                  <a:outerShdw blurRad="38100" dist="38100" dir="2700000" algn="tl">
                    <a:srgbClr val="000000">
                      <a:alpha val="43137"/>
                    </a:srgbClr>
                  </a:outerShdw>
                </a:effectLst>
                <a:latin typeface="Arial" pitchFamily="34" charset="0"/>
                <a:cs typeface="Arial" pitchFamily="34" charset="0"/>
              </a:rPr>
              <a:t> </a:t>
            </a:r>
          </a:p>
          <a:p>
            <a:pPr>
              <a:spcBef>
                <a:spcPts val="0"/>
              </a:spcBef>
            </a:pPr>
            <a:r>
              <a:rPr lang="uk-UA" sz="2200" b="1" i="1" dirty="0">
                <a:solidFill>
                  <a:schemeClr val="tx1"/>
                </a:solidFill>
                <a:effectLst>
                  <a:outerShdw blurRad="38100" dist="38100" dir="2700000" algn="tl">
                    <a:srgbClr val="000000">
                      <a:alpha val="43137"/>
                    </a:srgbClr>
                  </a:outerShdw>
                </a:effectLst>
                <a:latin typeface="Arial" pitchFamily="34" charset="0"/>
                <a:cs typeface="Arial" pitchFamily="34" charset="0"/>
              </a:rPr>
              <a:t>Помітне збільшення лімфовузлів (пунктирний контур) в корені і правій паратрахеальній ділянці (</a:t>
            </a:r>
            <a:r>
              <a:rPr lang="uk-UA" sz="2200" b="1" i="1" dirty="0">
                <a:solidFill>
                  <a:srgbClr val="FF0000"/>
                </a:solidFill>
                <a:effectLst>
                  <a:outerShdw blurRad="38100" dist="38100" dir="2700000" algn="tl">
                    <a:srgbClr val="000000">
                      <a:alpha val="43137"/>
                    </a:srgbClr>
                  </a:outerShdw>
                </a:effectLst>
                <a:latin typeface="Arial" pitchFamily="34" charset="0"/>
                <a:cs typeface="Arial" pitchFamily="34" charset="0"/>
              </a:rPr>
              <a:t>А</a:t>
            </a:r>
            <a:r>
              <a:rPr lang="uk-UA" sz="2200" b="1" i="1" dirty="0">
                <a:solidFill>
                  <a:schemeClr val="tx1"/>
                </a:solidFill>
                <a:effectLst>
                  <a:outerShdw blurRad="38100" dist="38100" dir="2700000" algn="tl">
                    <a:srgbClr val="000000">
                      <a:alpha val="43137"/>
                    </a:srgbClr>
                  </a:outerShdw>
                </a:effectLst>
                <a:latin typeface="Arial" pitchFamily="34" charset="0"/>
                <a:cs typeface="Arial" pitchFamily="34" charset="0"/>
              </a:rPr>
              <a:t>). КТ верхньої частини ГК (</a:t>
            </a:r>
            <a:r>
              <a:rPr lang="uk-UA" sz="2200" b="1" i="1" dirty="0">
                <a:solidFill>
                  <a:srgbClr val="FF0000"/>
                </a:solidFill>
                <a:effectLst>
                  <a:outerShdw blurRad="38100" dist="38100" dir="2700000" algn="tl">
                    <a:srgbClr val="000000">
                      <a:alpha val="43137"/>
                    </a:srgbClr>
                  </a:outerShdw>
                </a:effectLst>
                <a:latin typeface="Arial" pitchFamily="34" charset="0"/>
                <a:cs typeface="Arial" pitchFamily="34" charset="0"/>
              </a:rPr>
              <a:t>B</a:t>
            </a:r>
            <a:r>
              <a:rPr lang="uk-UA" sz="2200" b="1" i="1" dirty="0">
                <a:solidFill>
                  <a:schemeClr val="tx1"/>
                </a:solidFill>
                <a:effectLst>
                  <a:outerShdw blurRad="38100" dist="38100" dir="2700000" algn="tl">
                    <a:srgbClr val="000000">
                      <a:alpha val="43137"/>
                    </a:srgbClr>
                  </a:outerShdw>
                </a:effectLst>
                <a:latin typeface="Arial" pitchFamily="34" charset="0"/>
                <a:cs typeface="Arial" pitchFamily="34" charset="0"/>
              </a:rPr>
              <a:t>) — висхідна і низхідна аорти (Ао), легенева артерія (ПА) і верхня порожниста вена. Правий і лівий головні бронхи (LB, RB). Стрілки — </a:t>
            </a:r>
            <a:r>
              <a:rPr lang="uk-UA" sz="2200" b="1" i="1" dirty="0" err="1">
                <a:solidFill>
                  <a:schemeClr val="tx1"/>
                </a:solidFill>
                <a:effectLst>
                  <a:outerShdw blurRad="38100" dist="38100" dir="2700000" algn="tl">
                    <a:srgbClr val="000000">
                      <a:alpha val="43137"/>
                    </a:srgbClr>
                  </a:outerShdw>
                </a:effectLst>
                <a:latin typeface="Arial" pitchFamily="34" charset="0"/>
                <a:cs typeface="Arial" pitchFamily="34" charset="0"/>
              </a:rPr>
              <a:t>обширна</a:t>
            </a:r>
            <a:r>
              <a:rPr lang="uk-UA" sz="2200" b="1" i="1" dirty="0">
                <a:solidFill>
                  <a:schemeClr val="tx1"/>
                </a:solidFill>
                <a:effectLst>
                  <a:outerShdw blurRad="38100" dist="38100" dir="2700000" algn="tl">
                    <a:srgbClr val="000000">
                      <a:alpha val="43137"/>
                    </a:srgbClr>
                  </a:outerShdw>
                </a:effectLst>
                <a:latin typeface="Arial" pitchFamily="34" charset="0"/>
                <a:cs typeface="Arial" pitchFamily="34" charset="0"/>
              </a:rPr>
              <a:t> </a:t>
            </a:r>
            <a:r>
              <a:rPr lang="uk-UA" sz="2200" b="1" i="1" dirty="0" err="1">
                <a:solidFill>
                  <a:schemeClr val="tx1"/>
                </a:solidFill>
                <a:effectLst>
                  <a:outerShdw blurRad="38100" dist="38100" dir="2700000" algn="tl">
                    <a:srgbClr val="000000">
                      <a:alpha val="43137"/>
                    </a:srgbClr>
                  </a:outerShdw>
                </a:effectLst>
                <a:latin typeface="Arial" pitchFamily="34" charset="0"/>
                <a:cs typeface="Arial" pitchFamily="34" charset="0"/>
              </a:rPr>
              <a:t>імфаденопатія</a:t>
            </a:r>
            <a:r>
              <a:rPr lang="uk-UA" sz="2200" b="1" i="1" dirty="0">
                <a:solidFill>
                  <a:schemeClr val="tx1"/>
                </a:solidFill>
                <a:effectLst>
                  <a:outerShdw blurRad="38100" dist="38100" dir="2700000" algn="tl">
                    <a:srgbClr val="000000">
                      <a:alpha val="43137"/>
                    </a:srgbClr>
                  </a:outerShdw>
                </a:effectLst>
                <a:latin typeface="Arial" pitchFamily="34" charset="0"/>
                <a:cs typeface="Arial" pitchFamily="34" charset="0"/>
              </a:rPr>
              <a:t>.</a:t>
            </a:r>
            <a:endParaRPr lang="ru-RU" sz="2200" b="1" i="1" dirty="0">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3361967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78984" y="2289066"/>
            <a:ext cx="2861168" cy="707886"/>
          </a:xfrm>
          <a:prstGeom prst="rect">
            <a:avLst/>
          </a:prstGeom>
        </p:spPr>
        <p:txBody>
          <a:bodyPr wrap="none">
            <a:spAutoFit/>
          </a:bodyPr>
          <a:lstStyle/>
          <a:p>
            <a:r>
              <a:rPr lang="uk-UA" sz="4000" b="1" dirty="0">
                <a:ln>
                  <a:solidFill>
                    <a:sysClr val="windowText" lastClr="000000"/>
                  </a:solidFill>
                </a:ln>
                <a:solidFill>
                  <a:srgbClr val="FF0000"/>
                </a:solidFill>
                <a:effectLst>
                  <a:outerShdw blurRad="38100" dist="38100" dir="2700000" algn="tl">
                    <a:srgbClr val="000000">
                      <a:alpha val="43137"/>
                    </a:srgbClr>
                  </a:outerShdw>
                </a:effectLst>
              </a:rPr>
              <a:t>ДІАФРАГМА</a:t>
            </a:r>
            <a:endParaRPr lang="en-US" sz="4000" dirty="0">
              <a:ln>
                <a:solidFill>
                  <a:sysClr val="windowText" lastClr="000000"/>
                </a:solidFill>
              </a:ln>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794107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14282" y="4988768"/>
            <a:ext cx="8678198" cy="1752600"/>
          </a:xfrm>
        </p:spPr>
        <p:txBody>
          <a:bodyPr>
            <a:normAutofit fontScale="77500" lnSpcReduction="20000"/>
          </a:bodyPr>
          <a:lstStyle/>
          <a:p>
            <a:r>
              <a:rPr lang="uk-UA" b="1" i="1" dirty="0">
                <a:solidFill>
                  <a:srgbClr val="FF0000"/>
                </a:solidFill>
                <a:effectLst>
                  <a:outerShdw blurRad="38100" dist="38100" dir="2700000" algn="tl">
                    <a:srgbClr val="000000">
                      <a:alpha val="43137"/>
                    </a:srgbClr>
                  </a:outerShdw>
                </a:effectLst>
              </a:rPr>
              <a:t>Розрив діафрагми</a:t>
            </a:r>
            <a:r>
              <a:rPr lang="uk-UA" b="1" i="1" dirty="0">
                <a:solidFill>
                  <a:schemeClr val="tx1"/>
                </a:solidFill>
                <a:effectLst>
                  <a:outerShdw blurRad="38100" dist="38100" dir="2700000" algn="tl">
                    <a:srgbClr val="000000">
                      <a:alpha val="43137"/>
                    </a:srgbClr>
                  </a:outerShdw>
                </a:effectLst>
              </a:rPr>
              <a:t>. Через шість днів після автомобільної аварії. Петлі кишечника видно в нижній частині лівої половини грудної порожнини (стрілки). Розрив </a:t>
            </a:r>
            <a:r>
              <a:rPr lang="uk-UA" b="1" i="1">
                <a:solidFill>
                  <a:schemeClr val="tx1"/>
                </a:solidFill>
                <a:effectLst>
                  <a:outerShdw blurRad="38100" dist="38100" dir="2700000" algn="tl">
                    <a:srgbClr val="000000">
                      <a:alpha val="43137"/>
                    </a:srgbClr>
                  </a:outerShdw>
                </a:effectLst>
              </a:rPr>
              <a:t>діафрагми </a:t>
            </a:r>
          </a:p>
          <a:p>
            <a:r>
              <a:rPr lang="uk-UA" b="1" i="1">
                <a:solidFill>
                  <a:schemeClr val="tx1"/>
                </a:solidFill>
                <a:effectLst>
                  <a:outerShdw blurRad="38100" dist="38100" dir="2700000" algn="tl">
                    <a:srgbClr val="000000">
                      <a:alpha val="43137"/>
                    </a:srgbClr>
                  </a:outerShdw>
                </a:effectLst>
              </a:rPr>
              <a:t>більш </a:t>
            </a:r>
            <a:r>
              <a:rPr lang="uk-UA" b="1" i="1" dirty="0">
                <a:solidFill>
                  <a:schemeClr val="tx1"/>
                </a:solidFill>
                <a:effectLst>
                  <a:outerShdw blurRad="38100" dist="38100" dir="2700000" algn="tl">
                    <a:srgbClr val="000000">
                      <a:alpha val="43137"/>
                    </a:srgbClr>
                  </a:outerShdw>
                </a:effectLst>
              </a:rPr>
              <a:t>частий зліва, ніж справа.</a:t>
            </a:r>
            <a:endParaRPr lang="en-US" b="1" i="1" dirty="0">
              <a:solidFill>
                <a:schemeClr val="tx1"/>
              </a:solidFill>
              <a:effectLst>
                <a:outerShdw blurRad="38100" dist="38100" dir="2700000" algn="tl">
                  <a:srgbClr val="000000">
                    <a:alpha val="43137"/>
                  </a:srgbClr>
                </a:outerShdw>
              </a:effectLst>
            </a:endParaRPr>
          </a:p>
          <a:p>
            <a:pPr algn="l"/>
            <a:endParaRPr lang="ru-RU" dirty="0"/>
          </a:p>
        </p:txBody>
      </p:sp>
      <p:sp>
        <p:nvSpPr>
          <p:cNvPr id="2" name="Rectangle 1"/>
          <p:cNvSpPr/>
          <p:nvPr/>
        </p:nvSpPr>
        <p:spPr>
          <a:xfrm>
            <a:off x="8689800" y="6516052"/>
            <a:ext cx="418704" cy="369332"/>
          </a:xfrm>
          <a:prstGeom prst="rect">
            <a:avLst/>
          </a:prstGeom>
        </p:spPr>
        <p:txBody>
          <a:bodyPr wrap="none">
            <a:spAutoFit/>
          </a:bodyPr>
          <a:lstStyle/>
          <a:p>
            <a:r>
              <a:rPr lang="uk-UA" b="1" dirty="0"/>
              <a:t>91</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8717" y="28487"/>
            <a:ext cx="4889500" cy="4914900"/>
          </a:xfrm>
          <a:prstGeom prst="rect">
            <a:avLst/>
          </a:prstGeom>
        </p:spPr>
      </p:pic>
    </p:spTree>
    <p:extLst>
      <p:ext uri="{BB962C8B-B14F-4D97-AF65-F5344CB8AC3E}">
        <p14:creationId xmlns:p14="http://schemas.microsoft.com/office/powerpoint/2010/main" val="4077561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214282" y="5357826"/>
            <a:ext cx="8643998" cy="1143008"/>
          </a:xfrm>
        </p:spPr>
        <p:txBody>
          <a:bodyPr>
            <a:normAutofit fontScale="70000" lnSpcReduction="20000"/>
          </a:bodyPr>
          <a:lstStyle/>
          <a:p>
            <a:r>
              <a:rPr lang="uk-UA" b="1" i="1" dirty="0">
                <a:solidFill>
                  <a:schemeClr val="tx1"/>
                </a:solidFill>
                <a:effectLst>
                  <a:outerShdw blurRad="38100" dist="38100" dir="2700000" algn="tl">
                    <a:srgbClr val="000000">
                      <a:alpha val="43137"/>
                    </a:srgbClr>
                  </a:outerShdw>
                </a:effectLst>
              </a:rPr>
              <a:t>Верхівковий пневмоторакс. Тонка лінія вісцеральної плеври відділена від бічної стінки ГК (стрілки). Легеневих судин за цією лінією не видно, а сама лінія вигнута</a:t>
            </a:r>
          </a:p>
        </p:txBody>
      </p:sp>
      <p:sp>
        <p:nvSpPr>
          <p:cNvPr id="6" name="Rectangle 5"/>
          <p:cNvSpPr/>
          <p:nvPr/>
        </p:nvSpPr>
        <p:spPr>
          <a:xfrm>
            <a:off x="8702886" y="6488692"/>
            <a:ext cx="441146" cy="369332"/>
          </a:xfrm>
          <a:prstGeom prst="rect">
            <a:avLst/>
          </a:prstGeom>
        </p:spPr>
        <p:txBody>
          <a:bodyPr wrap="none">
            <a:spAutoFit/>
          </a:bodyPr>
          <a:lstStyle/>
          <a:p>
            <a:r>
              <a:rPr lang="uk-UA" b="1" dirty="0"/>
              <a:t>70</a:t>
            </a:r>
            <a:endParaRPr lang="uk-UA" dirty="0"/>
          </a:p>
        </p:txBody>
      </p:sp>
      <p:pic>
        <p:nvPicPr>
          <p:cNvPr id="7" name="Picture 6" descr="3-70.tif"/>
          <p:cNvPicPr>
            <a:picLocks noChangeAspect="1"/>
          </p:cNvPicPr>
          <p:nvPr/>
        </p:nvPicPr>
        <p:blipFill>
          <a:blip r:embed="rId2"/>
          <a:stretch>
            <a:fillRect/>
          </a:stretch>
        </p:blipFill>
        <p:spPr>
          <a:xfrm>
            <a:off x="2428860" y="-24"/>
            <a:ext cx="4125534" cy="5325689"/>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ru-RU"/>
          </a:p>
        </p:txBody>
      </p:sp>
      <p:sp>
        <p:nvSpPr>
          <p:cNvPr id="3" name="Subtitle 2"/>
          <p:cNvSpPr>
            <a:spLocks noGrp="1"/>
          </p:cNvSpPr>
          <p:nvPr>
            <p:ph type="subTitle" idx="1"/>
          </p:nvPr>
        </p:nvSpPr>
        <p:spPr/>
        <p:txBody>
          <a:bodyPr/>
          <a:lstStyle/>
          <a:p>
            <a:endParaRPr lang="ru-RU"/>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647" y="0"/>
            <a:ext cx="8964705" cy="6857999"/>
          </a:xfrm>
          <a:prstGeom prst="rect">
            <a:avLst/>
          </a:prstGeom>
        </p:spPr>
      </p:pic>
    </p:spTree>
    <p:extLst>
      <p:ext uri="{BB962C8B-B14F-4D97-AF65-F5344CB8AC3E}">
        <p14:creationId xmlns:p14="http://schemas.microsoft.com/office/powerpoint/2010/main" val="34175888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2971800" y="457200"/>
            <a:ext cx="2986088" cy="457200"/>
          </a:xfrm>
          <a:prstGeom prst="rect">
            <a:avLst/>
          </a:prstGeom>
          <a:noFill/>
          <a:ln w="9525">
            <a:noFill/>
            <a:miter lim="800000"/>
            <a:headEnd/>
            <a:tailEnd/>
          </a:ln>
          <a:effectLst/>
        </p:spPr>
        <p:txBody>
          <a:bodyPr wrap="none">
            <a:spAutoFit/>
          </a:bodyPr>
          <a:lstStyle/>
          <a:p>
            <a:pPr eaLnBrk="0" hangingPunct="0">
              <a:spcBef>
                <a:spcPct val="50000"/>
              </a:spcBef>
            </a:pPr>
            <a:r>
              <a:rPr lang="uk-UA" sz="2400" b="0" i="0">
                <a:solidFill>
                  <a:srgbClr val="F61F02"/>
                </a:solidFill>
              </a:rPr>
              <a:t>ДЯКУЮ ЗА УВАГУ!</a:t>
            </a:r>
            <a:endParaRPr lang="ru-RU" sz="2400" b="0" i="0">
              <a:solidFill>
                <a:srgbClr val="F61F02"/>
              </a:solidFill>
            </a:endParaRPr>
          </a:p>
        </p:txBody>
      </p:sp>
      <p:pic>
        <p:nvPicPr>
          <p:cNvPr id="25603" name="Picture 3" descr="XRAY"/>
          <p:cNvPicPr>
            <a:picLocks noChangeAspect="1" noChangeArrowheads="1"/>
          </p:cNvPicPr>
          <p:nvPr/>
        </p:nvPicPr>
        <p:blipFill>
          <a:blip r:embed="rId2"/>
          <a:srcRect/>
          <a:stretch>
            <a:fillRect/>
          </a:stretch>
        </p:blipFill>
        <p:spPr bwMode="auto">
          <a:xfrm>
            <a:off x="1828800" y="838200"/>
            <a:ext cx="5719763" cy="5791200"/>
          </a:xfrm>
          <a:prstGeom prst="rect">
            <a:avLst/>
          </a:prstGeom>
          <a:noFill/>
        </p:spPr>
      </p:pic>
      <p:pic>
        <p:nvPicPr>
          <p:cNvPr id="25604" name="Picture 4"/>
          <p:cNvPicPr>
            <a:picLocks noChangeAspect="1" noChangeArrowheads="1"/>
          </p:cNvPicPr>
          <p:nvPr/>
        </p:nvPicPr>
        <p:blipFill>
          <a:blip r:embed="rId3"/>
          <a:srcRect/>
          <a:stretch>
            <a:fillRect/>
          </a:stretch>
        </p:blipFill>
        <p:spPr bwMode="auto">
          <a:xfrm>
            <a:off x="3378200" y="2514600"/>
            <a:ext cx="2184400" cy="1752600"/>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afterEffect">
                                  <p:stCondLst>
                                    <p:cond delay="0"/>
                                  </p:stCondLst>
                                  <p:childTnLst>
                                    <p:set>
                                      <p:cBhvr>
                                        <p:cTn id="6" dur="1" fill="hold">
                                          <p:stCondLst>
                                            <p:cond delay="0"/>
                                          </p:stCondLst>
                                        </p:cTn>
                                        <p:tgtEl>
                                          <p:spTgt spid="25603"/>
                                        </p:tgtEl>
                                        <p:attrNameLst>
                                          <p:attrName>style.visibility</p:attrName>
                                        </p:attrNameLst>
                                      </p:cBhvr>
                                      <p:to>
                                        <p:strVal val="visible"/>
                                      </p:to>
                                    </p:set>
                                    <p:anim calcmode="lin" valueType="num">
                                      <p:cBhvr>
                                        <p:cTn id="7" dur="500" fill="hold"/>
                                        <p:tgtEl>
                                          <p:spTgt spid="25603"/>
                                        </p:tgtEl>
                                        <p:attrNameLst>
                                          <p:attrName>ppt_w</p:attrName>
                                        </p:attrNameLst>
                                      </p:cBhvr>
                                      <p:tavLst>
                                        <p:tav tm="0">
                                          <p:val>
                                            <p:fltVal val="0"/>
                                          </p:val>
                                        </p:tav>
                                        <p:tav tm="100000">
                                          <p:val>
                                            <p:strVal val="#ppt_w"/>
                                          </p:val>
                                        </p:tav>
                                      </p:tavLst>
                                    </p:anim>
                                    <p:anim calcmode="lin" valueType="num">
                                      <p:cBhvr>
                                        <p:cTn id="8" dur="500" fill="hold"/>
                                        <p:tgtEl>
                                          <p:spTgt spid="25603"/>
                                        </p:tgtEl>
                                        <p:attrNameLst>
                                          <p:attrName>ppt_h</p:attrName>
                                        </p:attrNameLst>
                                      </p:cBhvr>
                                      <p:tavLst>
                                        <p:tav tm="0">
                                          <p:val>
                                            <p:fltVal val="0"/>
                                          </p:val>
                                        </p:tav>
                                        <p:tav tm="100000">
                                          <p:val>
                                            <p:strVal val="#ppt_h"/>
                                          </p:val>
                                        </p:tav>
                                      </p:tavLst>
                                    </p:anim>
                                    <p:anim calcmode="lin" valueType="num">
                                      <p:cBhvr>
                                        <p:cTn id="9" dur="500" fill="hold"/>
                                        <p:tgtEl>
                                          <p:spTgt spid="25603"/>
                                        </p:tgtEl>
                                        <p:attrNameLst>
                                          <p:attrName>ppt_x</p:attrName>
                                        </p:attrNameLst>
                                      </p:cBhvr>
                                      <p:tavLst>
                                        <p:tav tm="0">
                                          <p:val>
                                            <p:fltVal val="0.5"/>
                                          </p:val>
                                        </p:tav>
                                        <p:tav tm="100000">
                                          <p:val>
                                            <p:strVal val="#ppt_x"/>
                                          </p:val>
                                        </p:tav>
                                      </p:tavLst>
                                    </p:anim>
                                    <p:anim calcmode="lin" valueType="num">
                                      <p:cBhvr>
                                        <p:cTn id="10" dur="500" fill="hold"/>
                                        <p:tgtEl>
                                          <p:spTgt spid="25603"/>
                                        </p:tgtEl>
                                        <p:attrNameLst>
                                          <p:attrName>ppt_y</p:attrName>
                                        </p:attrNameLst>
                                      </p:cBhvr>
                                      <p:tavLst>
                                        <p:tav tm="0">
                                          <p:val>
                                            <p:fltVal val="0.5"/>
                                          </p:val>
                                        </p:tav>
                                        <p:tav tm="100000">
                                          <p:val>
                                            <p:strVal val="#ppt_y"/>
                                          </p:val>
                                        </p:tav>
                                      </p:tavLst>
                                    </p:anim>
                                  </p:childTnLst>
                                </p:cTn>
                              </p:par>
                            </p:childTnLst>
                          </p:cTn>
                        </p:par>
                        <p:par>
                          <p:cTn id="11" fill="hold">
                            <p:stCondLst>
                              <p:cond delay="500"/>
                            </p:stCondLst>
                            <p:childTnLst>
                              <p:par>
                                <p:cTn id="12" presetID="16" presetClass="entr" presetSubtype="37" fill="hold" nodeType="afterEffect">
                                  <p:stCondLst>
                                    <p:cond delay="1000"/>
                                  </p:stCondLst>
                                  <p:childTnLst>
                                    <p:set>
                                      <p:cBhvr>
                                        <p:cTn id="13" dur="1" fill="hold">
                                          <p:stCondLst>
                                            <p:cond delay="0"/>
                                          </p:stCondLst>
                                        </p:cTn>
                                        <p:tgtEl>
                                          <p:spTgt spid="25604"/>
                                        </p:tgtEl>
                                        <p:attrNameLst>
                                          <p:attrName>style.visibility</p:attrName>
                                        </p:attrNameLst>
                                      </p:cBhvr>
                                      <p:to>
                                        <p:strVal val="visible"/>
                                      </p:to>
                                    </p:set>
                                    <p:animEffect transition="in" filter="barn(outVertical)">
                                      <p:cBhvr>
                                        <p:cTn id="14" dur="500"/>
                                        <p:tgtEl>
                                          <p:spTgt spid="256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250001" y="5357826"/>
            <a:ext cx="8643998" cy="1500198"/>
          </a:xfrm>
        </p:spPr>
        <p:txBody>
          <a:bodyPr>
            <a:normAutofit fontScale="70000" lnSpcReduction="20000"/>
          </a:bodyPr>
          <a:lstStyle/>
          <a:p>
            <a:r>
              <a:rPr lang="uk-UA" b="1" i="1" dirty="0">
                <a:solidFill>
                  <a:schemeClr val="tx1"/>
                </a:solidFill>
                <a:effectLst>
                  <a:outerShdw blurRad="38100" dist="38100" dir="2700000" algn="tl">
                    <a:srgbClr val="000000">
                      <a:alpha val="43137"/>
                    </a:srgbClr>
                  </a:outerShdw>
                </a:effectLst>
              </a:rPr>
              <a:t>Акцентування пневмотораксу. </a:t>
            </a:r>
            <a:r>
              <a:rPr lang="uk-UA" b="1" i="1" dirty="0">
                <a:solidFill>
                  <a:srgbClr val="FF0000"/>
                </a:solidFill>
                <a:effectLst>
                  <a:outerShdw blurRad="38100" dist="38100" dir="2700000" algn="tl">
                    <a:srgbClr val="000000">
                      <a:alpha val="43137"/>
                    </a:srgbClr>
                  </a:outerShdw>
                </a:effectLst>
              </a:rPr>
              <a:t>(А)</a:t>
            </a:r>
            <a:r>
              <a:rPr lang="uk-UA" b="1" i="1" dirty="0">
                <a:solidFill>
                  <a:schemeClr val="tx1"/>
                </a:solidFill>
                <a:effectLst>
                  <a:outerShdw blurRad="38100" dist="38100" dir="2700000" algn="tl">
                    <a:srgbClr val="000000">
                      <a:alpha val="43137"/>
                    </a:srgbClr>
                  </a:outerShdw>
                </a:effectLst>
              </a:rPr>
              <a:t> На знімку на вдиху пневмоторакс не ідентифікується. </a:t>
            </a:r>
            <a:r>
              <a:rPr lang="uk-UA" b="1" i="1" dirty="0">
                <a:solidFill>
                  <a:srgbClr val="FF0000"/>
                </a:solidFill>
                <a:effectLst>
                  <a:outerShdw blurRad="38100" dist="38100" dir="2700000" algn="tl">
                    <a:srgbClr val="000000">
                      <a:alpha val="43137"/>
                    </a:srgbClr>
                  </a:outerShdw>
                </a:effectLst>
              </a:rPr>
              <a:t>(В)</a:t>
            </a:r>
            <a:r>
              <a:rPr lang="uk-UA" b="1" i="1" dirty="0">
                <a:solidFill>
                  <a:schemeClr val="tx1"/>
                </a:solidFill>
                <a:effectLst>
                  <a:outerShdw blurRad="38100" dist="38100" dir="2700000" algn="tl">
                    <a:srgbClr val="000000">
                      <a:alpha val="43137"/>
                    </a:srgbClr>
                  </a:outerShdw>
                </a:effectLst>
              </a:rPr>
              <a:t> На видиху легеня стає меншою, але пневмоторакс залишається того ж розміру; таким чином він стає відносно більшим і стає видимим</a:t>
            </a:r>
          </a:p>
        </p:txBody>
      </p:sp>
      <p:sp>
        <p:nvSpPr>
          <p:cNvPr id="3" name="Rectangle 2"/>
          <p:cNvSpPr/>
          <p:nvPr/>
        </p:nvSpPr>
        <p:spPr>
          <a:xfrm>
            <a:off x="8702886" y="6488692"/>
            <a:ext cx="441146" cy="369332"/>
          </a:xfrm>
          <a:prstGeom prst="rect">
            <a:avLst/>
          </a:prstGeom>
        </p:spPr>
        <p:txBody>
          <a:bodyPr wrap="none">
            <a:spAutoFit/>
          </a:bodyPr>
          <a:lstStyle/>
          <a:p>
            <a:r>
              <a:rPr lang="uk-UA" b="1" dirty="0"/>
              <a:t>71</a:t>
            </a:r>
            <a:endParaRPr lang="uk-UA" dirty="0"/>
          </a:p>
        </p:txBody>
      </p:sp>
      <p:pic>
        <p:nvPicPr>
          <p:cNvPr id="4" name="Picture 3" descr="3-71 1.tif"/>
          <p:cNvPicPr>
            <a:picLocks noChangeAspect="1"/>
          </p:cNvPicPr>
          <p:nvPr/>
        </p:nvPicPr>
        <p:blipFill>
          <a:blip r:embed="rId2"/>
          <a:stretch>
            <a:fillRect/>
          </a:stretch>
        </p:blipFill>
        <p:spPr>
          <a:xfrm>
            <a:off x="0" y="-1"/>
            <a:ext cx="4572000" cy="5166195"/>
          </a:xfrm>
          <a:prstGeom prst="rect">
            <a:avLst/>
          </a:prstGeom>
        </p:spPr>
      </p:pic>
      <p:pic>
        <p:nvPicPr>
          <p:cNvPr id="6" name="Picture 5" descr="3-71 2.tif"/>
          <p:cNvPicPr>
            <a:picLocks noChangeAspect="1"/>
          </p:cNvPicPr>
          <p:nvPr/>
        </p:nvPicPr>
        <p:blipFill>
          <a:blip r:embed="rId3"/>
          <a:stretch>
            <a:fillRect/>
          </a:stretch>
        </p:blipFill>
        <p:spPr>
          <a:xfrm>
            <a:off x="4572000" y="0"/>
            <a:ext cx="4572000" cy="487442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a:xfrm>
            <a:off x="0" y="5105400"/>
            <a:ext cx="8929718" cy="1752600"/>
          </a:xfrm>
        </p:spPr>
        <p:txBody>
          <a:bodyPr>
            <a:normAutofit fontScale="70000" lnSpcReduction="20000"/>
          </a:bodyPr>
          <a:lstStyle/>
          <a:p>
            <a:r>
              <a:rPr lang="uk-UA" b="1" dirty="0">
                <a:solidFill>
                  <a:srgbClr val="FF0000"/>
                </a:solidFill>
                <a:effectLst>
                  <a:outerShdw blurRad="38100" dist="38100" dir="2700000" algn="tl">
                    <a:srgbClr val="000000">
                      <a:alpha val="43137"/>
                    </a:srgbClr>
                  </a:outerShdw>
                </a:effectLst>
              </a:rPr>
              <a:t>Напружений пневмоторакс</a:t>
            </a:r>
            <a:r>
              <a:rPr lang="uk-UA" b="1" i="1" dirty="0">
                <a:solidFill>
                  <a:schemeClr val="tx1"/>
                </a:solidFill>
                <a:effectLst>
                  <a:outerShdw blurRad="38100" dist="38100" dir="2700000" algn="tl">
                    <a:srgbClr val="000000">
                      <a:alpha val="43137"/>
                    </a:srgbClr>
                  </a:outerShdw>
                </a:effectLst>
              </a:rPr>
              <a:t>. </a:t>
            </a:r>
            <a:r>
              <a:rPr lang="uk-UA" b="1" i="1" dirty="0">
                <a:solidFill>
                  <a:srgbClr val="FF0000"/>
                </a:solidFill>
                <a:effectLst>
                  <a:outerShdw blurRad="38100" dist="38100" dir="2700000" algn="tl">
                    <a:srgbClr val="000000">
                      <a:alpha val="43137"/>
                    </a:srgbClr>
                  </a:outerShdw>
                </a:effectLst>
              </a:rPr>
              <a:t>(А)</a:t>
            </a:r>
            <a:r>
              <a:rPr lang="uk-UA" b="1" i="1" dirty="0">
                <a:solidFill>
                  <a:schemeClr val="tx1"/>
                </a:solidFill>
                <a:effectLst>
                  <a:outerShdw blurRad="38100" dist="38100" dir="2700000" algn="tl">
                    <a:srgbClr val="000000">
                      <a:alpha val="43137"/>
                    </a:srgbClr>
                  </a:outerShdw>
                </a:effectLst>
              </a:rPr>
              <a:t> ліва половина ГК прозора, тому що ліва легеня повністю спалася (білі стрілки). Напружений пневмоторакс може бути ідентифікований, оскільки середостіння, зокрема серце, зсунуто вправо, лівий купол діафрагми зсунутий вниз</a:t>
            </a:r>
          </a:p>
        </p:txBody>
      </p:sp>
      <p:sp>
        <p:nvSpPr>
          <p:cNvPr id="4" name="Rectangle 3"/>
          <p:cNvSpPr/>
          <p:nvPr/>
        </p:nvSpPr>
        <p:spPr>
          <a:xfrm>
            <a:off x="8715404" y="6488692"/>
            <a:ext cx="441146" cy="369332"/>
          </a:xfrm>
          <a:prstGeom prst="rect">
            <a:avLst/>
          </a:prstGeom>
        </p:spPr>
        <p:txBody>
          <a:bodyPr wrap="none">
            <a:spAutoFit/>
          </a:bodyPr>
          <a:lstStyle/>
          <a:p>
            <a:r>
              <a:rPr lang="uk-UA" b="1" dirty="0"/>
              <a:t>72</a:t>
            </a:r>
            <a:endParaRPr lang="uk-UA" dirty="0"/>
          </a:p>
        </p:txBody>
      </p:sp>
      <p:pic>
        <p:nvPicPr>
          <p:cNvPr id="5" name="Picture 4" descr="3-72 1.tif"/>
          <p:cNvPicPr>
            <a:picLocks noChangeAspect="1"/>
          </p:cNvPicPr>
          <p:nvPr/>
        </p:nvPicPr>
        <p:blipFill>
          <a:blip r:embed="rId2"/>
          <a:stretch>
            <a:fillRect/>
          </a:stretch>
        </p:blipFill>
        <p:spPr>
          <a:xfrm>
            <a:off x="2214546" y="-25"/>
            <a:ext cx="4714908" cy="503814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a:xfrm>
            <a:off x="214282" y="5033986"/>
            <a:ext cx="8643998" cy="1752600"/>
          </a:xfrm>
        </p:spPr>
        <p:txBody>
          <a:bodyPr>
            <a:normAutofit fontScale="92500" lnSpcReduction="10000"/>
          </a:bodyPr>
          <a:lstStyle/>
          <a:p>
            <a:r>
              <a:rPr lang="uk-UA" b="1" dirty="0">
                <a:solidFill>
                  <a:srgbClr val="FF0000"/>
                </a:solidFill>
                <a:effectLst>
                  <a:outerShdw blurRad="38100" dist="38100" dir="2700000" algn="tl">
                    <a:srgbClr val="000000">
                      <a:alpha val="43137"/>
                    </a:srgbClr>
                  </a:outerShdw>
                </a:effectLst>
              </a:rPr>
              <a:t>(B)</a:t>
            </a:r>
            <a:r>
              <a:rPr lang="uk-UA" b="1" i="1" dirty="0">
                <a:solidFill>
                  <a:schemeClr val="tx1"/>
                </a:solidFill>
                <a:effectLst>
                  <a:outerShdw blurRad="38100" dist="38100" dir="2700000" algn="tl">
                    <a:srgbClr val="000000">
                      <a:alpha val="43137"/>
                    </a:srgbClr>
                  </a:outerShdw>
                </a:effectLst>
              </a:rPr>
              <a:t> </a:t>
            </a:r>
            <a:r>
              <a:rPr lang="uk-UA" b="1" i="1" dirty="0" err="1">
                <a:solidFill>
                  <a:schemeClr val="tx1"/>
                </a:solidFill>
                <a:effectLst>
                  <a:outerShdw blurRad="38100" dist="38100" dir="2700000" algn="tl">
                    <a:srgbClr val="000000">
                      <a:alpha val="43137"/>
                    </a:srgbClr>
                  </a:outerShdw>
                </a:effectLst>
              </a:rPr>
              <a:t>КТ</a:t>
            </a:r>
            <a:r>
              <a:rPr lang="uk-UA" b="1" i="1" dirty="0">
                <a:solidFill>
                  <a:schemeClr val="tx1"/>
                </a:solidFill>
                <a:effectLst>
                  <a:outerShdw blurRad="38100" dist="38100" dir="2700000" algn="tl">
                    <a:srgbClr val="000000">
                      <a:alpha val="43137"/>
                    </a:srgbClr>
                  </a:outerShdw>
                </a:effectLst>
              </a:rPr>
              <a:t> іншого пацієнта з напруженим пневмотораксом: спалася права легеня (стрілки), а середостіння змістилося вліво</a:t>
            </a:r>
          </a:p>
        </p:txBody>
      </p:sp>
      <p:sp>
        <p:nvSpPr>
          <p:cNvPr id="4" name="Rectangle 3"/>
          <p:cNvSpPr/>
          <p:nvPr/>
        </p:nvSpPr>
        <p:spPr>
          <a:xfrm>
            <a:off x="8702886" y="6417254"/>
            <a:ext cx="441146" cy="369332"/>
          </a:xfrm>
          <a:prstGeom prst="rect">
            <a:avLst/>
          </a:prstGeom>
        </p:spPr>
        <p:txBody>
          <a:bodyPr wrap="none">
            <a:spAutoFit/>
          </a:bodyPr>
          <a:lstStyle/>
          <a:p>
            <a:r>
              <a:rPr lang="uk-UA" b="1" dirty="0"/>
              <a:t>72</a:t>
            </a:r>
            <a:endParaRPr lang="uk-UA" dirty="0"/>
          </a:p>
        </p:txBody>
      </p:sp>
      <p:pic>
        <p:nvPicPr>
          <p:cNvPr id="5" name="Picture 4" descr="3-72 2.tif"/>
          <p:cNvPicPr>
            <a:picLocks noChangeAspect="1"/>
          </p:cNvPicPr>
          <p:nvPr/>
        </p:nvPicPr>
        <p:blipFill>
          <a:blip r:embed="rId2"/>
          <a:stretch>
            <a:fillRect/>
          </a:stretch>
        </p:blipFill>
        <p:spPr>
          <a:xfrm>
            <a:off x="1857356" y="0"/>
            <a:ext cx="5409258" cy="509905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702886" y="6417254"/>
            <a:ext cx="441146" cy="369332"/>
          </a:xfrm>
          <a:prstGeom prst="rect">
            <a:avLst/>
          </a:prstGeom>
        </p:spPr>
        <p:txBody>
          <a:bodyPr wrap="none">
            <a:spAutoFit/>
          </a:bodyPr>
          <a:lstStyle/>
          <a:p>
            <a:r>
              <a:rPr lang="uk-UA" b="1" dirty="0"/>
              <a:t>73</a:t>
            </a:r>
            <a:endParaRPr lang="uk-UA" dirty="0"/>
          </a:p>
        </p:txBody>
      </p:sp>
      <p:pic>
        <p:nvPicPr>
          <p:cNvPr id="4" name="Picture 3" descr="3-73.tif"/>
          <p:cNvPicPr>
            <a:picLocks noChangeAspect="1"/>
          </p:cNvPicPr>
          <p:nvPr/>
        </p:nvPicPr>
        <p:blipFill>
          <a:blip r:embed="rId3"/>
          <a:stretch>
            <a:fillRect/>
          </a:stretch>
        </p:blipFill>
        <p:spPr>
          <a:xfrm>
            <a:off x="1925938" y="-24"/>
            <a:ext cx="5289268" cy="5359754"/>
          </a:xfrm>
          <a:prstGeom prst="rect">
            <a:avLst/>
          </a:prstGeom>
        </p:spPr>
      </p:pic>
      <p:sp>
        <p:nvSpPr>
          <p:cNvPr id="5" name="Subtitle 4"/>
          <p:cNvSpPr>
            <a:spLocks noGrp="1"/>
          </p:cNvSpPr>
          <p:nvPr>
            <p:ph type="subTitle" idx="1"/>
          </p:nvPr>
        </p:nvSpPr>
        <p:spPr>
          <a:xfrm>
            <a:off x="0" y="5000636"/>
            <a:ext cx="9144000" cy="1285884"/>
          </a:xfrm>
        </p:spPr>
        <p:txBody>
          <a:bodyPr>
            <a:noAutofit/>
          </a:bodyPr>
          <a:lstStyle/>
          <a:p>
            <a:r>
              <a:rPr lang="uk-UA" sz="2400" b="1" dirty="0" err="1">
                <a:solidFill>
                  <a:srgbClr val="FF0000"/>
                </a:solidFill>
                <a:effectLst>
                  <a:outerShdw blurRad="38100" dist="38100" dir="2700000" algn="tl">
                    <a:srgbClr val="000000">
                      <a:alpha val="43137"/>
                    </a:srgbClr>
                  </a:outerShdw>
                </a:effectLst>
                <a:latin typeface="Arial" pitchFamily="34" charset="0"/>
                <a:cs typeface="Arial" pitchFamily="34" charset="0"/>
              </a:rPr>
              <a:t>Гідропневмоторакс</a:t>
            </a:r>
            <a:r>
              <a:rPr lang="uk-UA" sz="2400" b="1" i="1" dirty="0">
                <a:solidFill>
                  <a:schemeClr val="tx1"/>
                </a:solidFill>
                <a:effectLst>
                  <a:outerShdw blurRad="38100" dist="38100" dir="2700000" algn="tl">
                    <a:srgbClr val="000000">
                      <a:alpha val="43137"/>
                    </a:srgbClr>
                  </a:outerShdw>
                </a:effectLst>
                <a:latin typeface="Arial" pitchFamily="34" charset="0"/>
                <a:cs typeface="Arial" pitchFamily="34" charset="0"/>
              </a:rPr>
              <a:t> </a:t>
            </a:r>
          </a:p>
          <a:p>
            <a:r>
              <a:rPr lang="uk-UA" sz="2200" b="1" i="1" dirty="0">
                <a:solidFill>
                  <a:schemeClr val="tx1"/>
                </a:solidFill>
                <a:effectLst>
                  <a:outerShdw blurRad="38100" dist="38100" dir="2700000" algn="tl">
                    <a:srgbClr val="000000">
                      <a:alpha val="43137"/>
                    </a:srgbClr>
                  </a:outerShdw>
                </a:effectLst>
                <a:latin typeface="Arial" pitchFamily="34" charset="0"/>
                <a:cs typeface="Arial" pitchFamily="34" charset="0"/>
              </a:rPr>
              <a:t>Коли в плевральній порожнині знаходяться рідина і повітря, на вертикальному знімку ГК від хребта до краю плевральної порожнини буде пряма горизонтальна лінія (стрілки)</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214282" y="5248300"/>
            <a:ext cx="8643998" cy="1752600"/>
          </a:xfrm>
        </p:spPr>
        <p:txBody>
          <a:bodyPr>
            <a:normAutofit fontScale="70000" lnSpcReduction="20000"/>
          </a:bodyPr>
          <a:lstStyle/>
          <a:p>
            <a:r>
              <a:rPr lang="uk-UA" b="1" i="1" dirty="0">
                <a:solidFill>
                  <a:schemeClr val="tx1"/>
                </a:solidFill>
                <a:effectLst>
                  <a:outerShdw blurRad="38100" dist="38100" dir="2700000" algn="tl">
                    <a:srgbClr val="000000">
                      <a:alpha val="43137"/>
                    </a:srgbClr>
                  </a:outerShdw>
                </a:effectLst>
              </a:rPr>
              <a:t>Складка шкіри імітує пневмоторакс. Майже вертикальна лінія проектується через ліву половину ГК (стрілки). Шкірна складка може бути визначена, якщо вона виходить за межі нормальної області легені, або, як в даному випадку, легені не зменшили щільності</a:t>
            </a:r>
          </a:p>
        </p:txBody>
      </p:sp>
      <p:sp>
        <p:nvSpPr>
          <p:cNvPr id="3" name="Rectangle 2"/>
          <p:cNvSpPr/>
          <p:nvPr/>
        </p:nvSpPr>
        <p:spPr>
          <a:xfrm>
            <a:off x="8702886" y="6417254"/>
            <a:ext cx="441146" cy="369332"/>
          </a:xfrm>
          <a:prstGeom prst="rect">
            <a:avLst/>
          </a:prstGeom>
        </p:spPr>
        <p:txBody>
          <a:bodyPr wrap="none">
            <a:spAutoFit/>
          </a:bodyPr>
          <a:lstStyle/>
          <a:p>
            <a:r>
              <a:rPr lang="uk-UA" b="1" dirty="0"/>
              <a:t>74</a:t>
            </a:r>
            <a:endParaRPr lang="uk-UA" dirty="0"/>
          </a:p>
        </p:txBody>
      </p:sp>
      <p:pic>
        <p:nvPicPr>
          <p:cNvPr id="5" name="Picture 4" descr="3-74.tif"/>
          <p:cNvPicPr>
            <a:picLocks noChangeAspect="1"/>
          </p:cNvPicPr>
          <p:nvPr/>
        </p:nvPicPr>
        <p:blipFill>
          <a:blip r:embed="rId2"/>
          <a:stretch>
            <a:fillRect/>
          </a:stretch>
        </p:blipFill>
        <p:spPr>
          <a:xfrm>
            <a:off x="1428728" y="-24"/>
            <a:ext cx="6296052" cy="5213918"/>
          </a:xfrm>
          <a:prstGeom prst="rect">
            <a:avLst/>
          </a:prstGeom>
        </p:spPr>
      </p:pic>
    </p:spTree>
  </p:cSld>
  <p:clrMapOvr>
    <a:masterClrMapping/>
  </p:clrMapOvr>
</p:sld>
</file>

<file path=ppt/theme/theme1.xml><?xml version="1.0" encoding="utf-8"?>
<a:theme xmlns:a="http://schemas.openxmlformats.org/drawingml/2006/main" name="Office Theme">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1394</TotalTime>
  <Words>1258</Words>
  <Application>Microsoft Office PowerPoint</Application>
  <PresentationFormat>Екран (4:3)</PresentationFormat>
  <Paragraphs>143</Paragraphs>
  <Slides>41</Slides>
  <Notes>10</Notes>
  <HiddenSlides>0</HiddenSlides>
  <MMClips>0</MMClips>
  <ScaleCrop>false</ScaleCrop>
  <HeadingPairs>
    <vt:vector size="6" baseType="variant">
      <vt:variant>
        <vt:lpstr>Використані шрифти</vt:lpstr>
      </vt:variant>
      <vt:variant>
        <vt:i4>3</vt:i4>
      </vt:variant>
      <vt:variant>
        <vt:lpstr>Тема</vt:lpstr>
      </vt:variant>
      <vt:variant>
        <vt:i4>1</vt:i4>
      </vt:variant>
      <vt:variant>
        <vt:lpstr>Заголовки слайдів</vt:lpstr>
      </vt:variant>
      <vt:variant>
        <vt:i4>41</vt:i4>
      </vt:variant>
    </vt:vector>
  </HeadingPairs>
  <TitlesOfParts>
    <vt:vector size="45" baseType="lpstr">
      <vt:lpstr>Arial</vt:lpstr>
      <vt:lpstr>Arial Cyr</vt:lpstr>
      <vt:lpstr>Calibri</vt:lpstr>
      <vt:lpstr>Office Theme</vt:lpstr>
      <vt:lpstr>ТОРАКАЛЬНА РАДІОЛОГІЯ </vt:lpstr>
      <vt:lpstr>ПЛЕВРАЛЬНА ПАТОЛОГІЯ</vt:lpstr>
      <vt:lpstr>Пневмоторакс</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Емпіема плеври</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Підшкірна емфізема</vt:lpstr>
      <vt:lpstr>Презентація PowerPoint</vt:lpstr>
      <vt:lpstr>Презентація PowerPoint</vt:lpstr>
      <vt:lpstr>УРАЖЕННЯ СЕРЕДОСТІННЯ</vt:lpstr>
      <vt:lpstr>Маси</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vector>
  </TitlesOfParts>
  <Company>name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name</dc:creator>
  <cp:lastModifiedBy>Микола Пилипенко</cp:lastModifiedBy>
  <cp:revision>62</cp:revision>
  <cp:lastPrinted>2014-09-18T15:03:23Z</cp:lastPrinted>
  <dcterms:created xsi:type="dcterms:W3CDTF">2009-10-28T19:35:23Z</dcterms:created>
  <dcterms:modified xsi:type="dcterms:W3CDTF">2019-10-29T21:58:08Z</dcterms:modified>
</cp:coreProperties>
</file>