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281" r:id="rId2"/>
    <p:sldId id="514" r:id="rId3"/>
    <p:sldId id="515" r:id="rId4"/>
    <p:sldId id="516" r:id="rId5"/>
    <p:sldId id="499" r:id="rId6"/>
    <p:sldId id="517" r:id="rId7"/>
    <p:sldId id="518" r:id="rId8"/>
    <p:sldId id="519" r:id="rId9"/>
    <p:sldId id="498" r:id="rId10"/>
    <p:sldId id="402" r:id="rId11"/>
    <p:sldId id="404" r:id="rId12"/>
    <p:sldId id="403" r:id="rId13"/>
    <p:sldId id="405" r:id="rId14"/>
    <p:sldId id="406" r:id="rId15"/>
    <p:sldId id="508" r:id="rId16"/>
    <p:sldId id="478" r:id="rId17"/>
    <p:sldId id="527" r:id="rId18"/>
    <p:sldId id="480" r:id="rId19"/>
    <p:sldId id="520" r:id="rId20"/>
    <p:sldId id="481" r:id="rId21"/>
    <p:sldId id="482" r:id="rId22"/>
    <p:sldId id="483" r:id="rId23"/>
    <p:sldId id="479" r:id="rId24"/>
    <p:sldId id="490" r:id="rId25"/>
    <p:sldId id="491" r:id="rId26"/>
    <p:sldId id="492" r:id="rId27"/>
    <p:sldId id="493" r:id="rId28"/>
    <p:sldId id="521" r:id="rId29"/>
    <p:sldId id="529" r:id="rId30"/>
    <p:sldId id="530" r:id="rId31"/>
    <p:sldId id="531" r:id="rId32"/>
    <p:sldId id="532" r:id="rId33"/>
    <p:sldId id="533" r:id="rId34"/>
    <p:sldId id="534" r:id="rId35"/>
    <p:sldId id="528" r:id="rId36"/>
    <p:sldId id="522" r:id="rId37"/>
    <p:sldId id="523" r:id="rId38"/>
    <p:sldId id="536" r:id="rId39"/>
    <p:sldId id="500" r:id="rId40"/>
    <p:sldId id="503" r:id="rId41"/>
    <p:sldId id="501" r:id="rId42"/>
    <p:sldId id="502" r:id="rId43"/>
    <p:sldId id="504" r:id="rId44"/>
    <p:sldId id="505" r:id="rId45"/>
    <p:sldId id="506" r:id="rId46"/>
    <p:sldId id="509" r:id="rId47"/>
    <p:sldId id="510" r:id="rId48"/>
    <p:sldId id="489" r:id="rId49"/>
    <p:sldId id="484" r:id="rId50"/>
    <p:sldId id="524" r:id="rId51"/>
    <p:sldId id="525" r:id="rId52"/>
    <p:sldId id="526" r:id="rId53"/>
    <p:sldId id="485" r:id="rId54"/>
    <p:sldId id="537" r:id="rId55"/>
    <p:sldId id="538" r:id="rId56"/>
    <p:sldId id="539" r:id="rId57"/>
    <p:sldId id="540" r:id="rId58"/>
    <p:sldId id="541" r:id="rId59"/>
    <p:sldId id="394" r:id="rId60"/>
    <p:sldId id="543" r:id="rId61"/>
    <p:sldId id="547" r:id="rId62"/>
    <p:sldId id="544" r:id="rId63"/>
    <p:sldId id="545" r:id="rId64"/>
    <p:sldId id="546" r:id="rId65"/>
    <p:sldId id="548" r:id="rId66"/>
    <p:sldId id="549" r:id="rId67"/>
    <p:sldId id="542" r:id="rId68"/>
    <p:sldId id="408" r:id="rId69"/>
    <p:sldId id="407" r:id="rId70"/>
    <p:sldId id="411" r:id="rId71"/>
    <p:sldId id="412" r:id="rId72"/>
    <p:sldId id="413" r:id="rId73"/>
    <p:sldId id="414" r:id="rId74"/>
    <p:sldId id="486" r:id="rId75"/>
    <p:sldId id="487" r:id="rId76"/>
    <p:sldId id="488" r:id="rId77"/>
    <p:sldId id="415" r:id="rId78"/>
    <p:sldId id="416" r:id="rId79"/>
    <p:sldId id="417" r:id="rId80"/>
    <p:sldId id="418" r:id="rId81"/>
    <p:sldId id="419" r:id="rId82"/>
    <p:sldId id="420" r:id="rId83"/>
    <p:sldId id="409" r:id="rId84"/>
    <p:sldId id="422" r:id="rId85"/>
    <p:sldId id="353" r:id="rId86"/>
    <p:sldId id="429" r:id="rId87"/>
    <p:sldId id="426" r:id="rId88"/>
    <p:sldId id="430" r:id="rId89"/>
    <p:sldId id="428" r:id="rId90"/>
    <p:sldId id="259" r:id="rId91"/>
    <p:sldId id="433" r:id="rId92"/>
    <p:sldId id="352" r:id="rId93"/>
    <p:sldId id="432" r:id="rId94"/>
    <p:sldId id="431" r:id="rId95"/>
    <p:sldId id="436" r:id="rId96"/>
    <p:sldId id="438" r:id="rId97"/>
    <p:sldId id="473" r:id="rId98"/>
    <p:sldId id="440" r:id="rId99"/>
    <p:sldId id="439" r:id="rId100"/>
    <p:sldId id="441" r:id="rId101"/>
    <p:sldId id="442" r:id="rId102"/>
    <p:sldId id="443" r:id="rId103"/>
    <p:sldId id="444" r:id="rId104"/>
    <p:sldId id="512" r:id="rId10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B9AE"/>
    <a:srgbClr val="6E6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86" autoAdjust="0"/>
  </p:normalViewPr>
  <p:slideViewPr>
    <p:cSldViewPr>
      <p:cViewPr varScale="1">
        <p:scale>
          <a:sx n="51" d="100"/>
          <a:sy n="51" d="100"/>
        </p:scale>
        <p:origin x="10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>
        <p:scale>
          <a:sx n="120" d="100"/>
          <a:sy n="120" d="100"/>
        </p:scale>
        <p:origin x="-1380" y="16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59450-23EC-4F7B-B323-A1CC27BA00CB}" type="datetimeFigureOut">
              <a:rPr lang="uk-UA" smtClean="0"/>
              <a:pPr/>
              <a:t>31.10.2019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E0460-B5BE-4E3C-8B22-8F528D02D62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ТОРАКАЛЬНА РАДІОЛОГІЯ</a:t>
            </a:r>
          </a:p>
          <a:p>
            <a:endParaRPr lang="uk-UA" dirty="0"/>
          </a:p>
          <a:p>
            <a:r>
              <a:rPr lang="uk-UA" i="1" dirty="0"/>
              <a:t>Проф. М. І. Пилипенко (2014)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6EC31-F519-405D-B76F-57BAB2D35FF8}" type="slidenum">
              <a:rPr lang="uk-UA" smtClean="0"/>
              <a:pPr/>
              <a:t>1</a:t>
            </a:fld>
            <a:endParaRPr lang="uk-U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Бронхи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bronchus,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bronchi)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Права легеня збоку Бронхографія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10</a:t>
            </a:fld>
            <a:endParaRPr lang="uk-U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Бронхи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bronchus,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bronchi)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Права верхня частка, фронт. </a:t>
            </a:r>
            <a:r>
              <a:rPr lang="uk-UA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Субсегменти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11</a:t>
            </a:fld>
            <a:endParaRPr lang="uk-U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Бронхи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bronchus,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bronchi)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Праві В3 – В10 збоку і </a:t>
            </a:r>
            <a:r>
              <a:rPr lang="uk-UA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субсегменти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12</a:t>
            </a:fld>
            <a:endParaRPr lang="uk-U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Бронхи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bronchus,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bronchi)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Ліва легеня фронт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13</a:t>
            </a:fld>
            <a:endParaRPr lang="uk-U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Бронхи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bronchus,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bronchi)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Ліва легеня боком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14</a:t>
            </a:fld>
            <a:endParaRPr lang="uk-U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16</a:t>
            </a:fld>
            <a:endParaRPr lang="uk-U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Бронхи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bronchus,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bronchi)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Рисунок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показує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найбільш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част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 від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ходження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трахе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ального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бронх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стрілки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17</a:t>
            </a:fld>
            <a:endParaRPr lang="uk-U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Бронхи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bronchus,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bronchi)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демонструє бронх правої верхньої (стрілки), що відходить з трахеї над кілем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18</a:t>
            </a:fld>
            <a:endParaRPr lang="uk-U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КТ-скан того ж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пацієнта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рівні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кіля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см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нижче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відходження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бронха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трахеї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19</a:t>
            </a:fld>
            <a:endParaRPr lang="uk-U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Бронхи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bronchus,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bronchi)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демонструє бронх правої верхньої (стрілки), що відходить з трахеї над кілем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20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Трахея и бронхи: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— трахея;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— пищевод;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— аорта;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 — левый бронх;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 — левая легочная артерия;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 — бронхиальные ветви;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 — правый бронх;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— правая легочная артерия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</a:t>
            </a:fld>
            <a:endParaRPr lang="uk-U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Бронхи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bronchus,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bronchi)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21</a:t>
            </a:fld>
            <a:endParaRPr lang="uk-U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Бронхи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bronchus,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bronchi)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</a:t>
            </a:r>
            <a:r>
              <a:rPr lang="uk-UA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того ж пацієнта показує круглу непрозорість ( слизова пробка) </a:t>
            </a:r>
            <a:r>
              <a:rPr lang="uk-UA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медіальніше</a:t>
            </a:r>
            <a:r>
              <a:rPr lang="uk-UA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затримки повітря і </a:t>
            </a:r>
            <a:r>
              <a:rPr lang="uk-UA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дистальніше</a:t>
            </a:r>
            <a:r>
              <a:rPr lang="uk-UA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атрезії</a:t>
            </a:r>
            <a:endParaRPr lang="uk-UA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22</a:t>
            </a:fld>
            <a:endParaRPr lang="uk-U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Бронхи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bronchus,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bronchi)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Схема агенезії правої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легені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23</a:t>
            </a:fld>
            <a:endParaRPr lang="uk-U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Бронхи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bronchus,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bronchi)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Схема агенезії правої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легені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24</a:t>
            </a:fld>
            <a:endParaRPr lang="uk-U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Бронхи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bronchus,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bronchi)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Схема агенезії правої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легені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25</a:t>
            </a:fld>
            <a:endParaRPr lang="uk-U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Бронхи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bronchus,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bronchi)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Схема агенезії правої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легені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26</a:t>
            </a:fld>
            <a:endParaRPr lang="uk-U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27</a:t>
            </a:fld>
            <a:endParaRPr lang="uk-UA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Цей порок розвитку класифікований на три гістологічних типи. Тип I включає змінного розміру кісти, одна з яких домінує (&gt; 2 см в діаметрі). Це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найпоширена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форма вади (75%).</a:t>
            </a:r>
          </a:p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 ІІ типу II віднесено варіант з більш дрібними і більш однорідними кістами менше 1 см в діаметрі (10% до 15%).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28</a:t>
            </a:fld>
            <a:endParaRPr lang="uk-U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Тип I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кістозноаденоматозного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пороку. Фронтальний і бічний знімки новонародженого показує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мультикістозний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утвір,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якийзаймає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праву половини грудної клітки (кісти різного розмір, деякі &gt; 2 см) (стрілки).</a:t>
            </a:r>
          </a:p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29</a:t>
            </a:fld>
            <a:endParaRPr lang="uk-UA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Тип I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кістозно-аденоматозного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пороку. Пряма рентгенограма грудної клітки 5-річної дитини показує у верхній долі лівої легені масу із повітряних кіст розміром переважно більше 4 см (стрілки).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30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Трахея, или дыхательное горло (от гр. 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trachys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—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шероховатый), является непосредственным продолжением гортани и представляет собой начальный отдел нижних дыхательных путей. Она состоит в среднем из 16 колец, соединенных между собой волокнистыми связками. Длина трахеи 11 —13 см. У взрослого человека верхний край трахеи расположен на уровне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V—VI 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шейного позвонка. По форме это цилиндрическая, несколько сдавленная спереди назад трубка.  Спускаясь книзу, она  направляется косо и назад, на уровне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IV 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грудногопозвонка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делится на два главных бронха (бифуркация трахеи) и соответствует переднему концу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II 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ребра. Правый главный бронх идет более отвесно, чем левый, он шире левого. Этим объясняется частое попадание инородных тел именно в правый бронх. В свою очередь правый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бронхделится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3, а левый — на 2 бронха первого порядка. Бифуркация трахеи при глубоком вдохе совершает перемещение в двух направлениях: одно — книзу приблизительно на 1 см, другое — сзади наперед на 0,75 см.Слизистая оболочка трахеи покрыта многорядным мерцательным эпителием.    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3</a:t>
            </a:fld>
            <a:endParaRPr lang="uk-U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Тип I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кістозно-аденоматозного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пороку.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тієї ж дитини показує прозору, чітко відмежовану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кістозну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масу (*) у верхній долі лівої легені.</a:t>
            </a:r>
          </a:p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31</a:t>
            </a:fld>
            <a:endParaRPr lang="uk-UA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Тип II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кістозно-аденоматозного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пороку.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Передньо-задня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рентгенограма грудної клітки новонародженого показує гетерогенну масу в лівій легені.  Середостіння витиснуте вправо.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32</a:t>
            </a:fld>
            <a:endParaRPr lang="uk-U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Тип II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кістозно-аденоматозного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пороку.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МРТ-зображення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того ж пацієнта показує кісти менше 2 см (стрілки).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33</a:t>
            </a:fld>
            <a:endParaRPr lang="uk-UA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Тип III КАП. ПЗ знімок ГК передчасного дівчата вагою 700 г показує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мікроцистну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масу лівої легені. Середостіння відтиснуте вправо. Додатково – декстрокардія.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34</a:t>
            </a:fld>
            <a:endParaRPr lang="uk-UA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Бронхогенной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кісти вроджені пороки як вважають, походять з примітивних вентральної частини передньої кишки і може бути середостіння,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внутрилегочное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або, рідше, в нижній шиї. Приблизно дві третини знаходяться в середостіння, і одна третина є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інтрапаренхімальние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35</a:t>
            </a:fld>
            <a:endParaRPr lang="uk-UA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Рентгенограма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безсимптомно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5-річної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дівчинки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показує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велику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м'як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тканин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ну масу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правої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половини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грудної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клітки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стрілки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36</a:t>
            </a:fld>
            <a:endParaRPr lang="uk-UA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 контрастуванням через верхні частки показує добре визначену однорідну масу щільності води без контрасту.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37</a:t>
            </a:fld>
            <a:endParaRPr lang="uk-UA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Частка ‒ основна структурна одиниця легені (зазвичай 3 частки справа і 2 зліва); кожна вкрита вісцеральною плеврою, за винятком кореня легені (рубчик), і коли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міжчасткові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щілини неповні.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39</a:t>
            </a:fld>
            <a:endParaRPr lang="uk-UA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40</a:t>
            </a:fld>
            <a:endParaRPr lang="uk-UA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41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Трахеомаляція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визначається як пом'якшення стінки трахеї у зв'язку з аномалією хрящової кільця і гіпотонії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міоеластичних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елементів, в результаті чого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хрящовийї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каркас трахеї не в змозі підтримувати прохідності дихальних шляхів. Динамічний колапс призводить до часткової обструкції дихальних шляхів під час видиху. Первинна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трахеомаляція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як вважають, викликана вродженою незрілістю хряща трахеї. При вторинній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трахеомаляції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раніше нормальний хрящ дегенерує. Може асоціювати з іншими вадами розвитку.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4</a:t>
            </a:fld>
            <a:endParaRPr lang="uk-UA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42</a:t>
            </a:fld>
            <a:endParaRPr lang="uk-UA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Сегмент (</a:t>
            </a:r>
            <a:r>
              <a:rPr lang="uk-UA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segment</a:t>
            </a:r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Сегмент – одиниця частки, яка вентилюється по сегментарному бронху, постачається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кровʼю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із сегментарної легеневої артерії і відводиться кров по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міжсегментній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легеневій вені. На приходиться від 2 до 4 сегментів. Окремі сегменти не можуть бути точно розмежовані на рентгенограмі та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і їх ідентифікація проводиться на основі позиції сегментарних бронха і артерії. Іноді виявляються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міжсегментні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щілини, що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допомогає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ідентифікувати сегменти.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43</a:t>
            </a:fld>
            <a:endParaRPr lang="uk-UA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Сегмент (</a:t>
            </a:r>
            <a:r>
              <a:rPr lang="uk-UA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segment</a:t>
            </a:r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Сегмент – одиниця частки, яка вентилюється по сегментарному бронху, постачається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кровʼю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із сегментарної легеневої артерії і відводиться кров по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міжсегментній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легеневій вені. На приходиться від 2 до 4 сегментів. Окремі сегменти не можуть бути точно розмежовані на рентгенограмі та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і їх ідентифікація проводиться на основі позиції сегментарних бронха і артерії. Іноді виявляються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міжсегментні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щілини, що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допомогає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ідентикувати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сегменти.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44</a:t>
            </a:fld>
            <a:endParaRPr lang="uk-UA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Сегмент (</a:t>
            </a:r>
            <a:r>
              <a:rPr lang="uk-UA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segment</a:t>
            </a:r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Сегмент – одиниця частки, яка вентилюється по сегментарному бронху, постачається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кровʼю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із сегментарної легеневої артерії і відводиться кров по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міжсегментній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легеневій вені. На приходиться від 2 до 4 сегментів. Окремі сегменти не можуть бути точно розмежовані на рентгенограмі та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і їх ідентифікація проводиться на основі позиції сегментарних бронха і артерії. Іноді виявляються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міжсегментні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щілини, що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допомогає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ідентикувати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сегменти.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45</a:t>
            </a:fld>
            <a:endParaRPr lang="uk-UA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ериферичний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 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peripheral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Такий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що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належить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легеневих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структур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розташованих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вiдстанi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1—2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см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вiд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поверхнi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вiсцеральної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плеври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субплевральний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subpleural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Такий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що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належить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легеневих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структур,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розташованих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ля в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сцеральної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плеври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46</a:t>
            </a:fld>
            <a:endParaRPr lang="uk-UA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середньолегеневе</a:t>
            </a: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кно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midlung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window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Середньолегенева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лянка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яка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характеризується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дсутн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стю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великих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кровоносних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судин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недостатн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стю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малих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що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дпов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дає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мал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й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щ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лин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сус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й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бік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периферії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частин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леген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47</a:t>
            </a:fld>
            <a:endParaRPr lang="uk-UA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Бронхи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bronchus,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bronchi)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Схема агенезії правої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легені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48</a:t>
            </a:fld>
            <a:endParaRPr lang="uk-UA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Бронхи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bronchus,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bronchi)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Схема агенезії правої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легені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49</a:t>
            </a:fld>
            <a:endParaRPr lang="uk-UA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Бронхографія того ж пацієнта демонструє повну відсутність правих бронхів при нормальних бронхіальних гілках зліва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50</a:t>
            </a:fld>
            <a:endParaRPr lang="uk-UA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Легенева ангіографія того ж пацієнта демонструє повну відсутність правої головної легеневої артерії при нормальних артеріях зліва бронхіальних гілок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51</a:t>
            </a:fld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Рентгенограма трахеї 2-місячної дитини зі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стридором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відзначені дифузне трахеї звуження під час видиху (стрілки).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5</a:t>
            </a:fld>
            <a:endParaRPr lang="uk-UA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Пряма і бічна рентгенограма дівчини з непрозорістю верхньої частки лівої легені (білі стрілки) і зміщення середостіння вліво. Компенсаторна гіперінфляція лівої нижньої частки. Різні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півхребці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(чорні стрілки) і невеликі ліві ребра.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52</a:t>
            </a:fld>
            <a:endParaRPr lang="uk-UA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Бронхи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bronchus,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bronchi)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Схема агенезії правої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легені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53</a:t>
            </a:fld>
            <a:endParaRPr lang="uk-UA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Вроджена часткова емфізема характеризується прогресивним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надроздутістю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частки, іноді двох.. Найчастіше уражається верхня частка лівої легені, далі середня частка. Розподіл частоти уражень – 42,2% верхня доля лівої легені, 35,3% середня частка справа, 20,7% верхня частка справа і по 0,9% кожна нижня частка.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54</a:t>
            </a:fld>
            <a:endParaRPr lang="uk-UA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Схема і уродженої часткової емфіземи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55</a:t>
            </a:fld>
            <a:endParaRPr lang="uk-UA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ЗП знімок ГК показує прозорий простір у верхній частці правої легені (стрілки), який витісняє середостіння.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56</a:t>
            </a:fld>
            <a:endParaRPr lang="uk-UA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Прямий знімок ГК1-річного хлопчика з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надпрозорістю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лівої легені з грижею в середостіння (стрілка) і його зміщенням праворуч.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57</a:t>
            </a:fld>
            <a:endParaRPr lang="uk-UA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КТ-скані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того ж пацієнта визначається гіперінфляція всієї верхньої частки лівої легені з наявністю судинних структур і невеликим зрушення вправо середостіння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58</a:t>
            </a:fld>
            <a:endParaRPr lang="uk-UA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Щілина ‒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інвагінаця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вісцеральної плеври, яка відділяє одну частку або частину частки від іншої, отже,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міжчасткові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щілини складаються з двох шарів вісцеральної плеври. Позаштатні (додаткові) щілини, зазвичай, розділяють окремі сегменти, а не частки. Щілина непарної вени, на відміну від інших щілин, формується з двох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шарівяк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вісцеральної,такі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парієтальної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плеври. Всі щілини (крім щілини непарної вени) можуть бути неповними. На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тонкозрізовій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нормі щілини проявляються як лінійні тіні, зазвичай, товщиною 1 мм або менше, які відображають анатомічний поділ легень на частки або сегменти. Визначення щілин включають: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мала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велика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горизонтальна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похила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додаткова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аномальна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непарна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і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нижня </a:t>
            </a:r>
            <a:r>
              <a:rPr lang="uk-UA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додаткова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.і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59</a:t>
            </a:fld>
            <a:endParaRPr lang="uk-UA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Схема ілюструє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інтралобулярну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і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екстралобулярну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секвестрації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6EC31-F519-405D-B76F-57BAB2D35FF8}" type="slidenum">
              <a:rPr lang="uk-UA" smtClean="0"/>
              <a:pPr/>
              <a:t>60</a:t>
            </a:fld>
            <a:endParaRPr lang="uk-UA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ЗП знімок. 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Велика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паренхімальна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непрозорість у правій нижній частці. Є кілька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кістозних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утворів, деякі з них з рівнем рідини.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6EC31-F519-405D-B76F-57BAB2D35FF8}" type="slidenum">
              <a:rPr lang="uk-UA" smtClean="0"/>
              <a:pPr/>
              <a:t>61</a:t>
            </a:fld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Вроджений стеноз трахеї зумовлений наявністю повних хрящових кілець.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6</a:t>
            </a:fld>
            <a:endParaRPr lang="uk-UA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(А)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КТ-скан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нижньої частини грудної клітини, легеневе вікно.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Мультикістозна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маса в правій нижній частці. Деякі з кіст заповнені повітрям. (Б)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КТ-скан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дещо нижчий рівень,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медіастінальне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вікно. Виявляється кілька заповнених рідиною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кістозних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утворів всередині негомогенної маси в правій нижній частці.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62</a:t>
            </a:fld>
            <a:endParaRPr lang="uk-UA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Грудна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аортограма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(артеріальна фаза) демонструє дві великі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наддіафрагмальні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артерії, які виходять від аорти і поставляють кров в легеневі тканини в нижній частці правої легені. 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63</a:t>
            </a:fld>
            <a:endParaRPr lang="uk-UA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Грудна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аортограма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(венозна фаза) демонструє три дренажні вени, які сходяться в нижній легеневій вені, що впадає в ліве передсердя.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64</a:t>
            </a:fld>
            <a:endParaRPr lang="uk-UA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Прямий знімок ГК показує масу (стрілки), розташовану в задній частині  лівої нижньої частки. 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65</a:t>
            </a:fld>
            <a:endParaRPr lang="uk-UA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Аортограма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того ж пацієнта показує кровопостачання (стрілки)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секвестра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від аорти.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66</a:t>
            </a:fld>
            <a:endParaRPr lang="uk-UA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Щілина ‒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інвагінаця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вісцеральної плеври, яка відділяє одну частку або частину частки від іншої, отже,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міжчасткові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щілини складаються з двох шарів вісцеральної плеври. Позаштатні (додаткові) щілини, зазвичай, розділяють окремі сегменти, а не частки. Щілина непарної вени, на відміну від інших щілин, формується з двох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шарівяк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вісцеральної,такі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парієтальної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плеври. Всі щілини (крім щілини непарної вени) можуть бути неповними. На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тонкозрізовій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нормі щілини проявляються як лінійні тіні, зазвичай, товщиною 1 мм або менше, які відображають анатомічний поділ легень на частки або сегменти. Визначення щілин включають: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мала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велика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горизонтальна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похила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додаткова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аномальна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непарна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і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нижня </a:t>
            </a:r>
            <a:r>
              <a:rPr lang="uk-UA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додаткова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.і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67</a:t>
            </a:fld>
            <a:endParaRPr lang="uk-UA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68</a:t>
            </a:fld>
            <a:endParaRPr lang="uk-UA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Щілина непарна </a:t>
            </a:r>
            <a:r>
              <a:rPr kumimoji="0" lang="uk-UA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(</a:t>
            </a:r>
            <a:r>
              <a:rPr kumimoji="0" lang="uk-UA" sz="1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azygos</a:t>
            </a:r>
            <a:r>
              <a:rPr kumimoji="0" lang="uk-UA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fissure</a:t>
            </a:r>
            <a:r>
              <a:rPr kumimoji="0" lang="uk-UA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)</a:t>
            </a:r>
            <a:endParaRPr kumimoji="0" lang="uk-UA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69</a:t>
            </a:fld>
            <a:endParaRPr lang="uk-UA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ПП – праве передсердя ЛШ – лівий шлуночок   ЛА – легенева</a:t>
            </a:r>
            <a:r>
              <a:rPr lang="uk-UA" baseline="0" dirty="0">
                <a:solidFill>
                  <a:srgbClr val="FF0000"/>
                </a:solidFill>
              </a:rPr>
              <a:t> артерія  ВА – висхідна аорта</a:t>
            </a:r>
            <a:r>
              <a:rPr lang="uk-UA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7798-DA40-4506-BCA3-A3E3F538C443}" type="slidenum">
              <a:rPr lang="uk-UA" smtClean="0"/>
              <a:pPr/>
              <a:t>76</a:t>
            </a:fld>
            <a:endParaRPr lang="uk-UA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правобічна </a:t>
            </a:r>
            <a:r>
              <a:rPr lang="uk-UA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паратрахеальна</a:t>
            </a:r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смуга (</a:t>
            </a:r>
            <a:r>
              <a:rPr lang="uk-UA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paratracheal</a:t>
            </a:r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stripe</a:t>
            </a:r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83</a:t>
            </a:fld>
            <a:endParaRPr 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Пряма і бічна рентгенограми верхніх дихальних шляхів показують звуження просвіту трахеї в підглотковому відділі.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7</a:t>
            </a:fld>
            <a:endParaRPr lang="uk-UA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правобічна </a:t>
            </a:r>
            <a:r>
              <a:rPr lang="uk-UA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паратрахеальна</a:t>
            </a:r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смуга (</a:t>
            </a:r>
            <a:r>
              <a:rPr lang="uk-UA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paratracheal</a:t>
            </a:r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stripe</a:t>
            </a:r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84</a:t>
            </a:fld>
            <a:endParaRPr lang="uk-UA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Найменша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одиниця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леген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оточена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перетинкою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сполучної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тканини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Часточки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мають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розм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0,5—3,0 см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можуть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вм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щувати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3—20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ацинус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в. Ц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перетинки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як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називаються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жчасточковими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найкраще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розвинен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перифер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передньої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латеральної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юкстамед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астинальної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лянок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верхньої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середньої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часток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легень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перифер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переднього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афрагмального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рег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нижньої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частки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Перетинки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мають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тенденц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ю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неповного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розвитку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або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можуть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бути в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дсутн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будь-як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й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частин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легень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Сполучнотканинн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перетинки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не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дпадають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визначення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Маленька</a:t>
            </a:r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часточка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 М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ллером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(0,5 см) в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дпов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дає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часточці</a:t>
            </a:r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 Рейдом. На КТ —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часточка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ллера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—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вторинна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часточка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яка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розп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знається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КТ-скані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85</a:t>
            </a:fld>
            <a:endParaRPr lang="uk-UA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Ацинус</a:t>
            </a:r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uk-UA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acinus</a:t>
            </a:r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86</a:t>
            </a:fld>
            <a:endParaRPr lang="uk-UA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88</a:t>
            </a:fld>
            <a:endParaRPr lang="uk-UA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Найменша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одиниця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леген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оточена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перетинкою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сполучної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тканини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Часточки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мають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розм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0,5—3,0 см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можуть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вм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щувати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3—20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ацинус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в. Ц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перетинки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як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називаються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жчасточковими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найкраще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розвинен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перифер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передньої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латеральної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юкстамед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астинальної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лянок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верхньої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середньої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часток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легень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перифер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переднього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афрагмального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рег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нижньої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частки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Перетинки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мають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тенденц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ю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неповного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розвитку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або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можуть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бути в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дсутн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будь-як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й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частин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легень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Сполучнотканинн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перетинки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не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дпадають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визначення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Маленька</a:t>
            </a:r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часточка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 М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ллером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(0,5 см) в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дпов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дає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часточці</a:t>
            </a:r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 Рейдом. На КТ —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часточка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ллера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—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вторинна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часточка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яка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розп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знається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КТ-скані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89</a:t>
            </a:fld>
            <a:endParaRPr lang="uk-UA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2</a:t>
            </a:r>
            <a:r>
              <a:rPr lang="uk-UA" baseline="0" dirty="0"/>
              <a:t> прилеглих </a:t>
            </a:r>
            <a:r>
              <a:rPr lang="uk-UA" baseline="0" dirty="0" err="1"/>
              <a:t>ацінуса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91</a:t>
            </a:fld>
            <a:endParaRPr lang="uk-UA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Вторинні легеневі часточки ясно видно на високого дозволу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як багатокутної структури в оточенні потовщеною, бісером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междолькових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перегородок (велика стрілка) у пацієнта з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lymphangitic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метастазів. Потовщені основні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bronchovascular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пучки також присутні (наконечники стріл). Новий паренхіми розрив видимі (маленькі стрілки), що проходить від ядра до перегородки будівлі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93</a:t>
            </a:fld>
            <a:endParaRPr lang="uk-UA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Центролобулярний</a:t>
            </a:r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uk-UA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centrilobular</a:t>
            </a:r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Цей дескриптор застосовується до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бронхо-васкулярного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стовбура вторинної легеневої часточки. Термін також використовується патологоанатомами при опису розташування уражень за межами термінальних бронхіол, що містяться в респіраторних бронхіолах або навіть альвеолярних протоках. Маленька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цяткоподібна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або лінійна непрозорість в центрі нормальної вторинної легеневої часточки, розташована не далі 1 см від плеври, відображає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внутрічасточкову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артерію (приблизно 1 мм в діаметрі).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Центролобулярні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відхилення включають (а) вузлики, (б) картину дерево-в-бруньках, що відображає захворювання дрібних дихальних просторів, (в) підвищення видимості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центролобулярних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структур у зв'язку з потовщенням або інфільтрацією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інтерстиція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або (г) аномальні ділянки низької щільності, викликаної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центролобулярною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емфіземою. Синонім –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часточкові стовбурові структури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.)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94</a:t>
            </a:fld>
            <a:endParaRPr lang="uk-UA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95</a:t>
            </a:fld>
            <a:endParaRPr lang="uk-UA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96</a:t>
            </a:fld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-скан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показує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звужен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ий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сегмент (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стрілки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(1 =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краніо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каудальн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довжин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стенозу, 2 =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поперечний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діаметр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місця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стеноз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просвіт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трахеї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8</a:t>
            </a:fld>
            <a:endParaRPr lang="uk-UA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97</a:t>
            </a:fld>
            <a:endParaRPr lang="uk-UA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Повітряні шляхи  Функції: доставка повітря, евакуація пилу і слизу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101</a:t>
            </a:fld>
            <a:endParaRPr lang="uk-UA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термін використовується в поєднанні з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консолідацією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непрозорістю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і 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вузликами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щоб позначити заповнення повітряних просторів продуктами хвороби Функції: здійснення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газового обміну і видалення з крові деяких продуктів обміну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102</a:t>
            </a:fld>
            <a:endParaRPr lang="uk-UA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Повітрчні</a:t>
            </a:r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простори заповнені продуктами хвороби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103</a:t>
            </a:fld>
            <a:endParaRPr lang="uk-U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Бронхи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bronchus,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bronchi)  </a:t>
            </a:r>
            <a:r>
              <a:rPr lang="uk-U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Права легеня, прямо Бронхографія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9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tx1"/>
            </a:gs>
            <a:gs pos="63000">
              <a:schemeClr val="tx1"/>
            </a:gs>
            <a:gs pos="100000">
              <a:schemeClr val="tx1"/>
            </a:gs>
            <a:gs pos="88000">
              <a:schemeClr val="tx1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57298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Cyr" pitchFamily="34" charset="-52"/>
              </a:rPr>
              <a:t>ТОРАКАЛЬНА РАДІОЛОГІЯ</a:t>
            </a:r>
            <a:b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43116"/>
            <a:ext cx="9144000" cy="3143272"/>
          </a:xfrm>
        </p:spPr>
        <p:txBody>
          <a:bodyPr>
            <a:normAutofit/>
          </a:bodyPr>
          <a:lstStyle/>
          <a:p>
            <a:r>
              <a:rPr lang="ru-RU" sz="4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50" endPos="85000" dir="5400000" sy="-100000" algn="bl" rotWithShape="0"/>
                </a:effectLst>
              </a:rPr>
              <a:t>УСТАЛЕНІ ТЕРМІНИ</a:t>
            </a:r>
          </a:p>
          <a:p>
            <a:r>
              <a:rPr lang="ru-RU" sz="39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 </a:t>
            </a:r>
            <a:r>
              <a:rPr lang="ru-RU" sz="39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Радіологічна</a:t>
            </a:r>
            <a:r>
              <a:rPr lang="ru-RU" sz="39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 нормальна </a:t>
            </a:r>
            <a:r>
              <a:rPr lang="ru-RU" sz="39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анатомія</a:t>
            </a:r>
            <a:r>
              <a:rPr lang="ru-RU" sz="39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 і </a:t>
            </a:r>
            <a:r>
              <a:rPr lang="ru-RU" sz="39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уроджені</a:t>
            </a:r>
            <a:r>
              <a:rPr lang="ru-RU" sz="39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 вади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57238" y="-71462"/>
            <a:ext cx="7772400" cy="857256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Бронхи (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bronchus, bronchi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-5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1849" y="911243"/>
            <a:ext cx="4749043" cy="573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28695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3600" b="1" dirty="0" err="1">
                <a:solidFill>
                  <a:schemeClr val="bg1"/>
                </a:solidFill>
              </a:rPr>
              <a:t>Перибронховаскулярний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uk-UA" sz="3600" b="1" dirty="0" err="1">
                <a:solidFill>
                  <a:schemeClr val="bg1"/>
                </a:solidFill>
              </a:rPr>
              <a:t>інтерстицій</a:t>
            </a:r>
            <a:r>
              <a:rPr lang="uk-UA" sz="3600" b="1" dirty="0">
                <a:solidFill>
                  <a:schemeClr val="bg1"/>
                </a:solidFill>
              </a:rPr>
              <a:t> (</a:t>
            </a:r>
            <a:r>
              <a:rPr lang="uk-UA" sz="3600" b="1" dirty="0" err="1">
                <a:solidFill>
                  <a:schemeClr val="bg1"/>
                </a:solidFill>
              </a:rPr>
              <a:t>peribronchovascular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uk-UA" sz="3600" b="1" dirty="0" err="1">
                <a:solidFill>
                  <a:schemeClr val="bg1"/>
                </a:solidFill>
              </a:rPr>
              <a:t>interstitium</a:t>
            </a:r>
            <a:endParaRPr lang="uk-UA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2428868"/>
            <a:ext cx="8643998" cy="3071834"/>
          </a:xfrm>
        </p:spPr>
        <p:txBody>
          <a:bodyPr>
            <a:normAutofit/>
          </a:bodyPr>
          <a:lstStyle/>
          <a:p>
            <a:r>
              <a:rPr lang="uk-UA" dirty="0" err="1">
                <a:solidFill>
                  <a:schemeClr val="bg1"/>
                </a:solidFill>
              </a:rPr>
              <a:t>Перибронховаскулярний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інтерстицій</a:t>
            </a:r>
            <a:r>
              <a:rPr lang="uk-UA" dirty="0">
                <a:solidFill>
                  <a:schemeClr val="bg1"/>
                </a:solidFill>
              </a:rPr>
              <a:t> – сполучнотканинна оболонка, що оточує бронхи, легеневі артерії і лімфатичні судини. Простягається від воріт до периферії легенів</a:t>
            </a:r>
            <a:r>
              <a:rPr lang="uk-UA" dirty="0"/>
              <a:t>.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714356"/>
            <a:ext cx="8572560" cy="928694"/>
          </a:xfrm>
        </p:spPr>
        <p:txBody>
          <a:bodyPr>
            <a:normAutofit fontScale="90000"/>
          </a:bodyPr>
          <a:lstStyle/>
          <a:p>
            <a:pPr>
              <a:buClr>
                <a:srgbClr val="FF0000"/>
              </a:buClr>
            </a:pPr>
            <a:r>
              <a:rPr lang="uk-UA" b="1" dirty="0">
                <a:ln w="9525" cmpd="dbl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Повітряні шляхи (</a:t>
            </a:r>
            <a:r>
              <a:rPr lang="en-US" b="1" dirty="0">
                <a:ln w="9525" cmpd="dbl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airways</a:t>
            </a:r>
            <a:r>
              <a:rPr lang="uk-UA" b="1" dirty="0">
                <a:ln w="9525" cmpd="dbl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br>
              <a:rPr lang="uk-UA" b="1" dirty="0">
                <a:ln w="9525" cmpd="dbl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n w="9525" cmpd="dbl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48" y="1676400"/>
            <a:ext cx="8143932" cy="2324104"/>
          </a:xfrm>
        </p:spPr>
        <p:txBody>
          <a:bodyPr>
            <a:normAutofit fontScale="92500" lnSpcReduction="20000"/>
          </a:bodyPr>
          <a:lstStyle/>
          <a:p>
            <a:pPr algn="l">
              <a:buClr>
                <a:srgbClr val="FF0000"/>
              </a:buClr>
              <a:buFont typeface="Arial" pitchFamily="34" charset="0"/>
              <a:buChar char="•"/>
            </a:pPr>
            <a:r>
              <a:rPr lang="uk-UA" b="1" i="1" dirty="0">
                <a:ln w="9525" cmpd="dbl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трахея; </a:t>
            </a:r>
          </a:p>
          <a:p>
            <a:pPr algn="l">
              <a:buClr>
                <a:srgbClr val="FF0000"/>
              </a:buClr>
              <a:buFont typeface="Arial" pitchFamily="34" charset="0"/>
              <a:buChar char="•"/>
            </a:pPr>
            <a:r>
              <a:rPr lang="uk-UA" b="1" i="1" dirty="0">
                <a:ln w="9525" cmpd="dbl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бронхи ‒ головні, дольові, сегментарні, 				</a:t>
            </a:r>
            <a:r>
              <a:rPr lang="uk-UA" b="1" i="1" dirty="0" err="1">
                <a:ln w="9525" cmpd="dbl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субсегментарні</a:t>
            </a:r>
            <a:r>
              <a:rPr lang="uk-UA" b="1" i="1" dirty="0">
                <a:ln w="9525" cmpd="dbl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l">
              <a:buClr>
                <a:srgbClr val="FF0000"/>
              </a:buClr>
              <a:buFont typeface="Arial" pitchFamily="34" charset="0"/>
              <a:buChar char="•"/>
            </a:pPr>
            <a:r>
              <a:rPr lang="uk-UA" b="1" i="1" dirty="0">
                <a:ln w="9525" cmpd="dbl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b="1" i="1" dirty="0" err="1">
                <a:ln w="9525" cmpd="dbl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лобулярні</a:t>
            </a:r>
            <a:r>
              <a:rPr lang="uk-UA" b="1" i="1" dirty="0">
                <a:ln w="9525" cmpd="dbl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бронхіоли</a:t>
            </a:r>
          </a:p>
          <a:p>
            <a:pPr algn="l">
              <a:buClr>
                <a:srgbClr val="FF0000"/>
              </a:buClr>
              <a:buFont typeface="Arial" pitchFamily="34" charset="0"/>
              <a:buChar char="•"/>
            </a:pPr>
            <a:r>
              <a:rPr lang="uk-UA" b="1" i="1" dirty="0">
                <a:ln w="9525" cmpd="dbl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термінальні бронхіоли, 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1500166" y="4139991"/>
            <a:ext cx="53578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Функції:</a:t>
            </a:r>
            <a:r>
              <a:rPr lang="uk-UA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uk-UA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доставка повітря, </a:t>
            </a:r>
          </a:p>
          <a:p>
            <a:pPr>
              <a:buFont typeface="Arial" pitchFamily="34" charset="0"/>
              <a:buChar char="•"/>
            </a:pPr>
            <a:r>
              <a:rPr lang="uk-UA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евакуація пилу і слизу</a:t>
            </a:r>
            <a:endParaRPr lang="uk-UA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857255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Повітряний простір </a:t>
            </a: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uk-UA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airspace</a:t>
            </a: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2000240"/>
            <a:ext cx="8572560" cy="2143140"/>
          </a:xfrm>
        </p:spPr>
        <p:txBody>
          <a:bodyPr/>
          <a:lstStyle/>
          <a:p>
            <a:r>
              <a:rPr lang="uk-UA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частини паренхіми легені, що містять повітря 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‒</a:t>
            </a:r>
            <a:r>
              <a:rPr lang="uk-UA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долькові</a:t>
            </a:r>
            <a:r>
              <a:rPr lang="uk-UA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бронхіоли, </a:t>
            </a:r>
            <a:r>
              <a:rPr lang="uk-UA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ацинарні</a:t>
            </a:r>
            <a:r>
              <a:rPr lang="uk-UA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бронхіоли, альвеолярні протоки, альвеоли</a:t>
            </a:r>
            <a:endParaRPr lang="ru-RU" i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0" y="4929198"/>
            <a:ext cx="85725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термін використовується в поєднанні з </a:t>
            </a:r>
            <a:r>
              <a:rPr lang="uk-UA" sz="28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консолідація</a:t>
            </a: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8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затемнення,</a:t>
            </a: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вузол, вузлик</a:t>
            </a: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щоб позначити заповнення повітряних просторів продуктами хвороби</a:t>
            </a:r>
          </a:p>
        </p:txBody>
      </p:sp>
      <p:sp>
        <p:nvSpPr>
          <p:cNvPr id="5" name="Rectangle 4"/>
          <p:cNvSpPr/>
          <p:nvPr/>
        </p:nvSpPr>
        <p:spPr>
          <a:xfrm>
            <a:off x="714348" y="3714752"/>
            <a:ext cx="7643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Функції: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здійснення газового обміну і видалення з крові деяких продуктів обміну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user\Pictures\Затемнення матове скло.bm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928670"/>
            <a:ext cx="707236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28662" y="5786454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Повітряні простори заповнені продуктами хвороби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AC2CD256-225A-43B8-AB15-E27C21991AB2}"/>
              </a:ext>
            </a:extLst>
          </p:cNvPr>
          <p:cNvSpPr/>
          <p:nvPr/>
        </p:nvSpPr>
        <p:spPr>
          <a:xfrm>
            <a:off x="1835696" y="1916832"/>
            <a:ext cx="5400600" cy="1161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6600" dirty="0">
                <a:solidFill>
                  <a:srgbClr val="FFC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Кінець</a:t>
            </a:r>
            <a:endParaRPr lang="uk-UA" sz="36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57238" y="-24"/>
            <a:ext cx="7772400" cy="857256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Бронхи (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bronchus, bronchi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-5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0472" y="922342"/>
            <a:ext cx="4961858" cy="543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85720" y="6417254"/>
            <a:ext cx="1576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Субсегменти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57238" y="-24"/>
            <a:ext cx="7772400" cy="857256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Бронхи (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bronchus, bronchi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-5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001721"/>
            <a:ext cx="6875090" cy="54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630417" y="6357958"/>
            <a:ext cx="3299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В3 – В10 збоку і </a:t>
            </a:r>
            <a:r>
              <a:rPr lang="uk-UA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субсегменти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57238" y="-24"/>
            <a:ext cx="7772400" cy="857256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Бронхи (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bronchus, bronchi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-5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7603" y="862027"/>
            <a:ext cx="4784727" cy="582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57238" y="-24"/>
            <a:ext cx="7772400" cy="857256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Бронхи (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bronchus, bronchi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-52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7603" y="836631"/>
            <a:ext cx="4784727" cy="591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0042"/>
            <a:ext cx="7772400" cy="1470025"/>
          </a:xfrm>
        </p:spPr>
        <p:txBody>
          <a:bodyPr/>
          <a:lstStyle/>
          <a:p>
            <a:r>
              <a:rPr lang="uk-UA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Бронхіола (</a:t>
            </a: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bronchiole</a:t>
            </a:r>
            <a:r>
              <a:rPr lang="uk-UA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928802"/>
            <a:ext cx="8715436" cy="3929090"/>
          </a:xfrm>
        </p:spPr>
        <p:txBody>
          <a:bodyPr>
            <a:noAutofit/>
          </a:bodyPr>
          <a:lstStyle/>
          <a:p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Бронхіоли ‒ дихальні шляхи, які не мають хрящів. </a:t>
            </a:r>
            <a:r>
              <a:rPr lang="uk-UA" sz="2800" i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Термінальні бронхіоли</a:t>
            </a: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‒ найбільш дистальні дихальні шляхи з чисто провідною для повітря функцією; вони переходять в </a:t>
            </a:r>
            <a:r>
              <a:rPr lang="uk-UA" sz="2800" i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респіраторні бронхіоли</a:t>
            </a: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з альвеолами, в яких відбувається газообмін. Респіраторні бронхіоли розділяються </a:t>
            </a:r>
          </a:p>
          <a:p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uk-UA" sz="2800" i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альвеолярні протоки</a:t>
            </a: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У фізично здорової особи на радіологічних зображеннях бронхіоли </a:t>
            </a:r>
          </a:p>
          <a:p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ідентифікуються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57238" y="428604"/>
            <a:ext cx="7772400" cy="857256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Вади розвитку бронхів і легенів</a:t>
            </a:r>
            <a:b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ru-RU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ulmonary</a:t>
            </a: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anomalies</a:t>
            </a:r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uk-UA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455" y="2177845"/>
            <a:ext cx="850109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Легенев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 аномалії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розви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тку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діл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ять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 3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групи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</a:p>
          <a:p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1-</a:t>
            </a: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бронх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леген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відсутні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(агенезія)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 </a:t>
            </a:r>
          </a:p>
          <a:p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2-а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–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бронх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в рудиментарному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стані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без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легеневої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тканини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аплазія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);</a:t>
            </a:r>
          </a:p>
          <a:p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3-я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гіпоплазі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бронха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зменшенням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	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легеневої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тканини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57238" y="-24"/>
            <a:ext cx="7772400" cy="857256"/>
          </a:xfrm>
        </p:spPr>
        <p:txBody>
          <a:bodyPr>
            <a:normAutofit/>
          </a:bodyPr>
          <a:lstStyle/>
          <a:p>
            <a:r>
              <a:rPr lang="uk-UA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Трахеальний</a:t>
            </a:r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бронх</a:t>
            </a:r>
            <a:endParaRPr lang="uk-U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7872" y="1000108"/>
            <a:ext cx="396583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5720" y="5832479"/>
            <a:ext cx="85010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Найбільш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част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 від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ходження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трахе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ального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бронх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ru-RU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стрілки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uk-U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14282" y="428604"/>
            <a:ext cx="8715436" cy="857256"/>
          </a:xfrm>
        </p:spPr>
        <p:txBody>
          <a:bodyPr>
            <a:noAutofit/>
          </a:bodyPr>
          <a:lstStyle/>
          <a:p>
            <a:r>
              <a:rPr lang="uk-U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Трахеальний</a:t>
            </a: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бронх </a:t>
            </a:r>
            <a:b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Tracheal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bronchus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uk-U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06" y="2000241"/>
            <a:ext cx="6350042" cy="314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57158" y="5429264"/>
            <a:ext cx="8572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КТ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–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бронх правої верхньої частки (</a:t>
            </a:r>
            <a:r>
              <a:rPr lang="uk-UA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стрілки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), 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що відходить з трахеї над кілем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14282" y="357166"/>
            <a:ext cx="8715436" cy="857256"/>
          </a:xfrm>
        </p:spPr>
        <p:txBody>
          <a:bodyPr>
            <a:noAutofit/>
          </a:bodyPr>
          <a:lstStyle/>
          <a:p>
            <a:r>
              <a:rPr lang="uk-U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Трахеальний</a:t>
            </a: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бронх </a:t>
            </a:r>
            <a:b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Tracheal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bronchus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uk-U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7158" y="5546727"/>
            <a:ext cx="8572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КТ-скан того ж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пацієнта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на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рівні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кіля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2 см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нижче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відходження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бронха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трахеї</a:t>
            </a:r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9678" y="1904996"/>
            <a:ext cx="6619908" cy="330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57158" y="142852"/>
            <a:ext cx="8429684" cy="857256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Трахея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Трахея и бронхи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9" y="1214422"/>
            <a:ext cx="4214841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Трахея и бронхи:</a:t>
            </a:r>
            <a:endParaRPr kumimoji="0" lang="uk-U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1 — трахея;</a:t>
            </a:r>
            <a:endParaRPr kumimoji="0" lang="uk-U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2 — пищевод;</a:t>
            </a:r>
            <a:endParaRPr kumimoji="0" lang="uk-U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3 — аорта;</a:t>
            </a:r>
            <a:endParaRPr kumimoji="0" lang="uk-U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4 — левый бронх;</a:t>
            </a:r>
            <a:endParaRPr kumimoji="0" lang="uk-U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5 — левая легочная артерия;</a:t>
            </a:r>
            <a:endParaRPr kumimoji="0" lang="uk-U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6 — бронхиальные ветви;</a:t>
            </a:r>
            <a:endParaRPr kumimoji="0" lang="uk-U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7 — правый бронх;</a:t>
            </a:r>
            <a:endParaRPr kumimoji="0" lang="ru-RU" sz="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8 — правая легочная артерия</a:t>
            </a:r>
            <a:r>
              <a:rPr kumimoji="0" lang="uk-UA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  <a:ea typeface="Times New Roman" pitchFamily="18" charset="0"/>
                <a:cs typeface="Times New Roman" pitchFamily="18" charset="0"/>
              </a:rPr>
              <a:t>Трахея и бронхи:</a:t>
            </a:r>
            <a:endParaRPr kumimoji="0" lang="uk-U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  <a:ea typeface="Times New Roman" pitchFamily="18" charset="0"/>
                <a:cs typeface="Times New Roman" pitchFamily="18" charset="0"/>
              </a:rPr>
              <a:t>1 — трахея;</a:t>
            </a:r>
            <a:endParaRPr kumimoji="0" lang="uk-U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  <a:ea typeface="Times New Roman" pitchFamily="18" charset="0"/>
                <a:cs typeface="Times New Roman" pitchFamily="18" charset="0"/>
              </a:rPr>
              <a:t>2 — пищевод;</a:t>
            </a:r>
            <a:endParaRPr kumimoji="0" lang="uk-U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  <a:ea typeface="Times New Roman" pitchFamily="18" charset="0"/>
                <a:cs typeface="Times New Roman" pitchFamily="18" charset="0"/>
              </a:rPr>
              <a:t>3 — аорта;</a:t>
            </a:r>
            <a:endParaRPr kumimoji="0" lang="uk-U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  <a:ea typeface="Times New Roman" pitchFamily="18" charset="0"/>
                <a:cs typeface="Times New Roman" pitchFamily="18" charset="0"/>
              </a:rPr>
              <a:t>4 — левый бронх;</a:t>
            </a:r>
            <a:endParaRPr kumimoji="0" lang="uk-U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  <a:ea typeface="Times New Roman" pitchFamily="18" charset="0"/>
                <a:cs typeface="Times New Roman" pitchFamily="18" charset="0"/>
              </a:rPr>
              <a:t>5 — левая легочная артерия;</a:t>
            </a:r>
            <a:endParaRPr kumimoji="0" lang="uk-U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  <a:ea typeface="Times New Roman" pitchFamily="18" charset="0"/>
                <a:cs typeface="Times New Roman" pitchFamily="18" charset="0"/>
              </a:rPr>
              <a:t>6 — бронхиальные ветви;</a:t>
            </a:r>
            <a:endParaRPr kumimoji="0" lang="uk-U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  <a:ea typeface="Times New Roman" pitchFamily="18" charset="0"/>
                <a:cs typeface="Times New Roman" pitchFamily="18" charset="0"/>
              </a:rPr>
              <a:t>7 — правый бронх;</a:t>
            </a:r>
            <a:endParaRPr kumimoji="0" lang="ru-RU" sz="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8 — правая легочная артерия</a:t>
            </a:r>
            <a:r>
              <a:rPr kumimoji="0" lang="uk-UA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1285860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Трахея </a:t>
            </a:r>
            <a:r>
              <a:rPr lang="ru-RU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бронхи: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— трахея;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—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стравохід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— аорта;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 —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лівий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головний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бронх;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 —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ліва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легенева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артерія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— бронхи ІІ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ІІІ порядку;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 —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правий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бронх;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 — права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легенева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артерія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57238" y="214290"/>
            <a:ext cx="7772400" cy="857256"/>
          </a:xfrm>
        </p:spPr>
        <p:txBody>
          <a:bodyPr>
            <a:noAutofit/>
          </a:bodyPr>
          <a:lstStyle/>
          <a:p>
            <a:r>
              <a:rPr lang="uk-UA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Трахеальний</a:t>
            </a:r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бронх </a:t>
            </a:r>
            <a:b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Tracheal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bronchus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-5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7158" y="5689603"/>
            <a:ext cx="8572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Бронхограма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допомагає підтвердити діагноз і показати відходження бронха від трахеї над кілем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8975" y="1502801"/>
            <a:ext cx="5499107" cy="4069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57238" y="285728"/>
            <a:ext cx="7772400" cy="857256"/>
          </a:xfrm>
        </p:spPr>
        <p:txBody>
          <a:bodyPr>
            <a:normAutofit fontScale="90000"/>
          </a:bodyPr>
          <a:lstStyle/>
          <a:p>
            <a:r>
              <a:rPr lang="uk-UA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Трахеальний</a:t>
            </a:r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бронх </a:t>
            </a:r>
            <a:b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Tracheal</a:t>
            </a: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bronchus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-5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1573223"/>
            <a:ext cx="5214974" cy="385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357158" y="5618165"/>
            <a:ext cx="8572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показує експіраторну затримку повітря 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верхній частці правої легені (</a:t>
            </a:r>
            <a:r>
              <a:rPr lang="uk-UA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стрілка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7158" y="5286388"/>
            <a:ext cx="85725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КТ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того ж пацієнта показує круглу непрозорість (слизова пробка)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медіальніше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затримки повітря і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дистальніше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атрезії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930281"/>
            <a:ext cx="4386508" cy="449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57238" y="285728"/>
            <a:ext cx="7772400" cy="857256"/>
          </a:xfrm>
        </p:spPr>
        <p:txBody>
          <a:bodyPr>
            <a:noAutofit/>
          </a:bodyPr>
          <a:lstStyle/>
          <a:p>
            <a:r>
              <a:rPr lang="uk-UA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Трахеальний</a:t>
            </a:r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бронх </a:t>
            </a:r>
            <a:b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Tracheal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bronchus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0034" y="71414"/>
            <a:ext cx="8143932" cy="857256"/>
          </a:xfrm>
        </p:spPr>
        <p:txBody>
          <a:bodyPr>
            <a:normAutofit fontScale="90000"/>
          </a:bodyPr>
          <a:lstStyle/>
          <a:p>
            <a:pPr lvl="0">
              <a:lnSpc>
                <a:spcPts val="3100"/>
              </a:lnSpc>
            </a:pP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Уроджена атрезія бронха </a:t>
            </a:r>
            <a:b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Congenital bronchial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atresia</a:t>
            </a: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-5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5720" y="5643578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Первинна рентгенограма показує плямистий інфільтрат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правій верхній частці. Видно пухир частково оточений інфільтратом, який імітує порожнину (</a:t>
            </a:r>
            <a:r>
              <a:rPr lang="uk-UA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стрілка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219" y="1071568"/>
            <a:ext cx="5985177" cy="457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2000" y="2037228"/>
            <a:ext cx="43577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Рентгенограма 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через 3 тижні. 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Інфільтрат зник, 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але видні трубчасті (</a:t>
            </a:r>
            <a:r>
              <a:rPr lang="uk-UA" sz="28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стрілки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і округлі тіні (</a:t>
            </a:r>
            <a:r>
              <a:rPr lang="uk-UA" sz="28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головка стрілки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246359"/>
            <a:ext cx="3714776" cy="539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357166"/>
            <a:ext cx="7772400" cy="1071570"/>
          </a:xfrm>
        </p:spPr>
        <p:txBody>
          <a:bodyPr>
            <a:normAutofit fontScale="90000"/>
          </a:bodyPr>
          <a:lstStyle/>
          <a:p>
            <a:pPr lvl="0"/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Уроджена атрезія бронха </a:t>
            </a:r>
            <a:b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Congenital bronchial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atresia</a:t>
            </a: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b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uk-UA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0001" y="5689603"/>
            <a:ext cx="86439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Рентгенограма на видиху.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Верхня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частка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правої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легені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роздута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затримка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повітря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5829" y="1285860"/>
            <a:ext cx="6138005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5"/>
          <p:cNvSpPr>
            <a:spLocks noGrp="1"/>
          </p:cNvSpPr>
          <p:nvPr>
            <p:ph type="ctrTitle"/>
          </p:nvPr>
        </p:nvSpPr>
        <p:spPr>
          <a:xfrm>
            <a:off x="685800" y="214295"/>
            <a:ext cx="7772400" cy="785813"/>
          </a:xfrm>
        </p:spPr>
        <p:txBody>
          <a:bodyPr>
            <a:normAutofit fontScale="90000"/>
          </a:bodyPr>
          <a:lstStyle/>
          <a:p>
            <a:pPr lvl="0">
              <a:lnSpc>
                <a:spcPts val="3100"/>
              </a:lnSpc>
            </a:pP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Уроджена атрезія бронха </a:t>
            </a:r>
            <a:b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Congenital bronchial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atresia</a:t>
            </a: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-5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2919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(А) </a:t>
            </a:r>
            <a:r>
              <a:rPr lang="uk-UA" sz="2400" dirty="0" err="1">
                <a:solidFill>
                  <a:schemeClr val="bg1"/>
                </a:solidFill>
              </a:rPr>
              <a:t>КТ</a:t>
            </a:r>
            <a:r>
              <a:rPr lang="uk-UA" sz="2400" dirty="0">
                <a:solidFill>
                  <a:schemeClr val="bg1"/>
                </a:solidFill>
              </a:rPr>
              <a:t> демонструє роздутість верхівкового і заднього сегментів правої верхньої частки. Округла тінь слизової пробки (</a:t>
            </a:r>
            <a:r>
              <a:rPr lang="uk-UA" sz="2400" i="1" dirty="0">
                <a:solidFill>
                  <a:schemeClr val="bg1"/>
                </a:solidFill>
              </a:rPr>
              <a:t>чорна</a:t>
            </a:r>
            <a:r>
              <a:rPr lang="uk-UA" sz="2400" dirty="0">
                <a:solidFill>
                  <a:schemeClr val="bg1"/>
                </a:solidFill>
              </a:rPr>
              <a:t> </a:t>
            </a:r>
            <a:r>
              <a:rPr lang="uk-UA" sz="2400" i="1" dirty="0">
                <a:solidFill>
                  <a:schemeClr val="bg1"/>
                </a:solidFill>
              </a:rPr>
              <a:t>стрілка</a:t>
            </a:r>
            <a:r>
              <a:rPr lang="uk-UA" sz="2400" dirty="0">
                <a:solidFill>
                  <a:schemeClr val="bg1"/>
                </a:solidFill>
              </a:rPr>
              <a:t>). (Б) </a:t>
            </a:r>
            <a:r>
              <a:rPr lang="uk-UA" sz="2400" dirty="0" err="1">
                <a:solidFill>
                  <a:schemeClr val="bg1"/>
                </a:solidFill>
              </a:rPr>
              <a:t>КТ</a:t>
            </a:r>
            <a:r>
              <a:rPr lang="uk-UA" sz="2400" dirty="0">
                <a:solidFill>
                  <a:schemeClr val="bg1"/>
                </a:solidFill>
              </a:rPr>
              <a:t> більш </a:t>
            </a:r>
            <a:r>
              <a:rPr lang="uk-UA" sz="2400" dirty="0" err="1">
                <a:solidFill>
                  <a:schemeClr val="bg1"/>
                </a:solidFill>
              </a:rPr>
              <a:t>каудально</a:t>
            </a:r>
            <a:r>
              <a:rPr lang="uk-UA" sz="2400" dirty="0">
                <a:solidFill>
                  <a:schemeClr val="bg1"/>
                </a:solidFill>
              </a:rPr>
              <a:t> – чітко видно </a:t>
            </a:r>
            <a:r>
              <a:rPr lang="uk-UA" sz="2400" dirty="0" err="1">
                <a:solidFill>
                  <a:schemeClr val="bg1"/>
                </a:solidFill>
              </a:rPr>
              <a:t>ділятований</a:t>
            </a:r>
            <a:r>
              <a:rPr lang="uk-UA" sz="2400" dirty="0">
                <a:solidFill>
                  <a:schemeClr val="bg1"/>
                </a:solidFill>
              </a:rPr>
              <a:t> бронх (</a:t>
            </a:r>
            <a:r>
              <a:rPr lang="uk-UA" sz="2400" i="1" dirty="0">
                <a:solidFill>
                  <a:schemeClr val="bg1"/>
                </a:solidFill>
              </a:rPr>
              <a:t>стрілки</a:t>
            </a:r>
            <a:r>
              <a:rPr lang="uk-UA" sz="2400" dirty="0">
                <a:solidFill>
                  <a:schemeClr val="bg1"/>
                </a:solidFill>
              </a:rPr>
              <a:t>), частково заповнений слизом і повітрям</a:t>
            </a:r>
            <a:r>
              <a:rPr lang="uk-UA" sz="2800" dirty="0"/>
              <a:t>.</a:t>
            </a:r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89065"/>
            <a:ext cx="8993051" cy="3611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5"/>
          <p:cNvSpPr>
            <a:spLocks noGrp="1"/>
          </p:cNvSpPr>
          <p:nvPr>
            <p:ph type="ctrTitle"/>
          </p:nvPr>
        </p:nvSpPr>
        <p:spPr>
          <a:xfrm>
            <a:off x="685800" y="142859"/>
            <a:ext cx="7772400" cy="1000125"/>
          </a:xfrm>
        </p:spPr>
        <p:txBody>
          <a:bodyPr>
            <a:normAutofit/>
          </a:bodyPr>
          <a:lstStyle/>
          <a:p>
            <a:pPr lvl="0">
              <a:lnSpc>
                <a:spcPts val="3100"/>
              </a:lnSpc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Уроджена атрезія бронха 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Congenital bronchial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atresia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0001" y="6049052"/>
            <a:ext cx="8643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/>
              <a:t>.</a:t>
            </a:r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5"/>
          <p:cNvSpPr>
            <a:spLocks noGrp="1"/>
          </p:cNvSpPr>
          <p:nvPr>
            <p:ph type="ctrTitle"/>
          </p:nvPr>
        </p:nvSpPr>
        <p:spPr>
          <a:xfrm>
            <a:off x="685800" y="214297"/>
            <a:ext cx="7772400" cy="1000125"/>
          </a:xfrm>
        </p:spPr>
        <p:txBody>
          <a:bodyPr>
            <a:normAutofit/>
          </a:bodyPr>
          <a:lstStyle/>
          <a:p>
            <a:pPr lvl="0">
              <a:lnSpc>
                <a:spcPts val="3100"/>
              </a:lnSpc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Уроджена атрезія бронха 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Congenital bronchial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atresia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1266" y="1142984"/>
            <a:ext cx="7017876" cy="492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428860" y="6130373"/>
            <a:ext cx="4255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Знімок через 14 років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0001" y="6049052"/>
            <a:ext cx="8643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/>
              <a:t>.</a:t>
            </a:r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5"/>
          <p:cNvSpPr>
            <a:spLocks noGrp="1"/>
          </p:cNvSpPr>
          <p:nvPr>
            <p:ph type="ctrTitle"/>
          </p:nvPr>
        </p:nvSpPr>
        <p:spPr>
          <a:xfrm>
            <a:off x="285720" y="357167"/>
            <a:ext cx="8572560" cy="1071570"/>
          </a:xfr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Кістозно-аденоматозна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мальформація</a:t>
            </a:r>
            <a:b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cystic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adenomatoid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malformation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0" y="1643050"/>
            <a:ext cx="85725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Цей порок розвитку класифікований на три типи. </a:t>
            </a:r>
          </a:p>
          <a:p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Тип I включає змінного розміру кісти, одна з яких 	домінує (&gt; 2 см в діаметрі). Це найбільш 	поширена форма вади (75%).</a:t>
            </a:r>
          </a:p>
          <a:p>
            <a:r>
              <a:rPr lang="uk-UA" sz="2800" dirty="0">
                <a:solidFill>
                  <a:schemeClr val="bg1"/>
                </a:solidFill>
              </a:rPr>
              <a:t>До ІІ типу II віднесено варіант з більш дрібними і 	більш однорідними кістами менше 1 см в 	діаметрі (10% до 15%).</a:t>
            </a:r>
          </a:p>
          <a:p>
            <a:r>
              <a:rPr lang="uk-UA" sz="2800" dirty="0">
                <a:solidFill>
                  <a:schemeClr val="bg1"/>
                </a:solidFill>
              </a:rPr>
              <a:t>Тип III вада становить суцільну масу з </a:t>
            </a:r>
            <a:r>
              <a:rPr lang="uk-UA" sz="2800" dirty="0" err="1">
                <a:solidFill>
                  <a:schemeClr val="bg1"/>
                </a:solidFill>
              </a:rPr>
              <a:t>мікроцист</a:t>
            </a:r>
            <a:r>
              <a:rPr lang="uk-UA" sz="2800" dirty="0">
                <a:solidFill>
                  <a:schemeClr val="bg1"/>
                </a:solidFill>
              </a:rPr>
              <a:t> 	</a:t>
            </a:r>
            <a:r>
              <a:rPr lang="uk-UA" sz="2800" dirty="0" err="1">
                <a:solidFill>
                  <a:schemeClr val="bg1"/>
                </a:solidFill>
              </a:rPr>
              <a:t>бронхо-альвеолярного</a:t>
            </a:r>
            <a:r>
              <a:rPr lang="uk-UA" sz="2800" dirty="0">
                <a:solidFill>
                  <a:schemeClr val="bg1"/>
                </a:solidFill>
              </a:rPr>
              <a:t> походження </a:t>
            </a:r>
          </a:p>
          <a:p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КАП =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Кістозно-аденоматозний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порок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синонім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uk-U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0001" y="6049052"/>
            <a:ext cx="8643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/>
              <a:t>.</a:t>
            </a:r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5"/>
          <p:cNvSpPr>
            <a:spLocks noGrp="1"/>
          </p:cNvSpPr>
          <p:nvPr>
            <p:ph type="ctrTitle"/>
          </p:nvPr>
        </p:nvSpPr>
        <p:spPr>
          <a:xfrm>
            <a:off x="285720" y="357167"/>
            <a:ext cx="8572560" cy="1071570"/>
          </a:xfr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Кістозно-аденоматозна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мальформація</a:t>
            </a:r>
            <a:b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cystic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adenomatoid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malformation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37194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Тип I КАМ. Прямий і бічний знімки новонародженого показують </a:t>
            </a:r>
            <a:r>
              <a:rPr lang="uk-UA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мультикістозний</a:t>
            </a:r>
            <a:r>
              <a:rPr lang="uk-UA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утвір, який займає праву половину ГК (кісти різного розміру, деякі &gt; 2 см) (</a:t>
            </a:r>
            <a:r>
              <a:rPr lang="uk-UA" sz="2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стрілки</a:t>
            </a:r>
            <a:r>
              <a:rPr lang="uk-UA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428736"/>
            <a:ext cx="411545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28736"/>
            <a:ext cx="411545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57158" y="571480"/>
            <a:ext cx="8429684" cy="857256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Трахея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4282" y="1571612"/>
            <a:ext cx="864399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Трахея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 гр. 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trachys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--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шорстковатий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—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продовження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гортані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початковий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відділ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нижніх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дихальних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шляхів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Має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в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средньому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16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хрящевих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кілець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зʼєднаних волокнистими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звʼязками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Довжина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11‒13 см.  За формою 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дещо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стиснута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спереду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назад трубка. У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дорослого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верхній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край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трахеї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розташований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рівні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V—VI 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шийного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хребця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На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рівні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IV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грудного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хребця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ділиться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 два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головних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бронха (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біфуркація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(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рівень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переднього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кінця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 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ребра). 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Біфуркація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трахеї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при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глибокому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вдиху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переміщується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донизу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приблизно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 1 см 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ззаду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наперед — на 0,8 см.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Слизова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трахеї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вкрита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багаторядним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миготливим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епітелієм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  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 </a:t>
            </a:r>
            <a:endParaRPr lang="uk-UA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0001" y="6049052"/>
            <a:ext cx="8643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/>
              <a:t>.</a:t>
            </a:r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5"/>
          <p:cNvSpPr>
            <a:spLocks noGrp="1"/>
          </p:cNvSpPr>
          <p:nvPr>
            <p:ph type="ctrTitle"/>
          </p:nvPr>
        </p:nvSpPr>
        <p:spPr>
          <a:xfrm>
            <a:off x="285720" y="357167"/>
            <a:ext cx="8572560" cy="1071570"/>
          </a:xfr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Кістозно-аденоматозна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мальформація</a:t>
            </a:r>
            <a:b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cystic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adenomatoid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malformation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29190" y="1714488"/>
            <a:ext cx="40005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Тип I КАМ. </a:t>
            </a:r>
          </a:p>
          <a:p>
            <a:pPr algn="ctr">
              <a:defRPr/>
            </a:pPr>
            <a:r>
              <a:rPr lang="uk-UA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Прямий знімок ГК </a:t>
            </a:r>
          </a:p>
          <a:p>
            <a:pPr algn="ctr">
              <a:defRPr/>
            </a:pPr>
            <a:r>
              <a:rPr lang="uk-UA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5-річної дитини показує у верхній долі лівої легені масу із повітряних кіст розміром переважно більше </a:t>
            </a:r>
          </a:p>
          <a:p>
            <a:pPr algn="ctr">
              <a:defRPr/>
            </a:pPr>
            <a:r>
              <a:rPr lang="uk-UA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 см (</a:t>
            </a:r>
            <a:r>
              <a:rPr lang="uk-UA" sz="2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стрілки</a:t>
            </a:r>
            <a:r>
              <a:rPr lang="uk-UA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995" y="1659724"/>
            <a:ext cx="4796176" cy="441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0001" y="6049052"/>
            <a:ext cx="8643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/>
              <a:t>.</a:t>
            </a:r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5"/>
          <p:cNvSpPr>
            <a:spLocks noGrp="1"/>
          </p:cNvSpPr>
          <p:nvPr>
            <p:ph type="ctrTitle"/>
          </p:nvPr>
        </p:nvSpPr>
        <p:spPr>
          <a:xfrm>
            <a:off x="285720" y="357167"/>
            <a:ext cx="8572560" cy="1071570"/>
          </a:xfr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Кістозно-аденоматозна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мальформація</a:t>
            </a:r>
            <a:b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cystic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adenomatoid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malformation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2177845"/>
            <a:ext cx="43577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Тип I КАМ. 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КТ</a:t>
            </a:r>
            <a:r>
              <a:rPr lang="uk-UA" sz="2800" b="1" dirty="0">
                <a:solidFill>
                  <a:schemeClr val="bg1"/>
                </a:solidFill>
              </a:rPr>
              <a:t> тієї ж дитини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показує прозору, чітко відмежовану </a:t>
            </a:r>
            <a:r>
              <a:rPr lang="uk-UA" sz="2800" b="1" dirty="0" err="1">
                <a:solidFill>
                  <a:schemeClr val="bg1"/>
                </a:solidFill>
              </a:rPr>
              <a:t>кістозну</a:t>
            </a:r>
            <a:r>
              <a:rPr lang="uk-UA" sz="2800" b="1" dirty="0">
                <a:solidFill>
                  <a:schemeClr val="bg1"/>
                </a:solidFill>
              </a:rPr>
              <a:t> масу (*) у верхній долі лівої легені.</a:t>
            </a:r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506" y="1928802"/>
            <a:ext cx="430349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0001" y="6049052"/>
            <a:ext cx="8643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/>
              <a:t>.</a:t>
            </a:r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5"/>
          <p:cNvSpPr>
            <a:spLocks noGrp="1"/>
          </p:cNvSpPr>
          <p:nvPr>
            <p:ph type="ctrTitle"/>
          </p:nvPr>
        </p:nvSpPr>
        <p:spPr>
          <a:xfrm>
            <a:off x="285720" y="357167"/>
            <a:ext cx="8572560" cy="1071570"/>
          </a:xfr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Кістозно-аденоматозна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мальформація</a:t>
            </a:r>
            <a:b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cystic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adenomatoid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malformation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357298"/>
            <a:ext cx="4891948" cy="450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072066" y="2394418"/>
            <a:ext cx="40719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Тип II КАМ. ПЗ знімок ГК новонародженого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показує гетерогенну масу в лівій легені.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Середостіння відтиснуте вправо</a:t>
            </a:r>
            <a:r>
              <a:rPr lang="uk-UA" sz="2400" dirty="0">
                <a:solidFill>
                  <a:schemeClr val="bg1"/>
                </a:solidFill>
              </a:rPr>
              <a:t>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0001" y="6049052"/>
            <a:ext cx="8643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/>
              <a:t>.</a:t>
            </a:r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5"/>
          <p:cNvSpPr>
            <a:spLocks noGrp="1"/>
          </p:cNvSpPr>
          <p:nvPr>
            <p:ph type="ctrTitle"/>
          </p:nvPr>
        </p:nvSpPr>
        <p:spPr>
          <a:xfrm>
            <a:off x="285720" y="214290"/>
            <a:ext cx="8572560" cy="1071570"/>
          </a:xfr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Кістозно-аденоматозна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мальформація</a:t>
            </a:r>
            <a:b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cystic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adenomatoid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malformation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5720" y="5715016"/>
            <a:ext cx="8572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Тип II КАМ. </a:t>
            </a:r>
            <a:r>
              <a:rPr lang="uk-UA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МРТ-зображення</a:t>
            </a:r>
            <a:r>
              <a:rPr lang="uk-UA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того ж пацієнта показує кісти менше 2 см (</a:t>
            </a:r>
            <a:r>
              <a:rPr lang="uk-UA" sz="2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стрілки</a:t>
            </a:r>
            <a:r>
              <a:rPr lang="uk-UA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5" y="1434453"/>
            <a:ext cx="4549266" cy="418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0001" y="6049052"/>
            <a:ext cx="8643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/>
              <a:t>.</a:t>
            </a:r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5"/>
          <p:cNvSpPr>
            <a:spLocks noGrp="1"/>
          </p:cNvSpPr>
          <p:nvPr>
            <p:ph type="ctrTitle"/>
          </p:nvPr>
        </p:nvSpPr>
        <p:spPr>
          <a:xfrm>
            <a:off x="285720" y="214290"/>
            <a:ext cx="8572560" cy="1071570"/>
          </a:xfr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Кістозно-аденоматозна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мальформація</a:t>
            </a:r>
            <a:b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cystic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adenomatoid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malformation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5720" y="5357826"/>
            <a:ext cx="8572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Тип III КАМ. ПЗ знімок ГК передчасного дівча вагою 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700 г показує </a:t>
            </a:r>
            <a:r>
              <a:rPr lang="uk-UA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мікроцистну</a:t>
            </a:r>
            <a:r>
              <a:rPr lang="uk-UA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масу лівої легені. Середостіння відтиснуте вправо. Додатково – декстрокардія.</a:t>
            </a: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6666" y="1285860"/>
            <a:ext cx="458135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0001" y="6049052"/>
            <a:ext cx="8643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/>
              <a:t>.</a:t>
            </a:r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5"/>
          <p:cNvSpPr>
            <a:spLocks noGrp="1"/>
          </p:cNvSpPr>
          <p:nvPr>
            <p:ph type="ctrTitle"/>
          </p:nvPr>
        </p:nvSpPr>
        <p:spPr>
          <a:xfrm>
            <a:off x="285720" y="428611"/>
            <a:ext cx="8572560" cy="1000125"/>
          </a:xfr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Бронхогенна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кіста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bronchogenic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cyst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b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uk-U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5720" y="1428736"/>
            <a:ext cx="857256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Бронхогенні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кісти – вроджені вади, можуть бути в середостінні,  легені або в нижній частині шиї. Приблизно дві третини знаходяться в середостінні і одна третина – в легені. Містять слиз,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внутрі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вистелені миготливим або кубічним епітелієм.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Внутрілегеневі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зазвичай розташовані в середній третині легені. В середостінні можуть бути біля трахеї (зазвичай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правобічно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і над кілем. </a:t>
            </a:r>
          </a:p>
          <a:p>
            <a:pPr algn="ctr"/>
            <a:r>
              <a:rPr lang="ru-RU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Внутрілег</a:t>
            </a:r>
            <a:r>
              <a:rPr lang="uk-UA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еневі</a:t>
            </a:r>
            <a:r>
              <a:rPr lang="ru-RU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кісти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можуть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лу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атися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бронх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ом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 тоді вони містять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повітря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рідину</a:t>
            </a:r>
            <a:endParaRPr lang="uk-U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41275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Рентгенограма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5-річної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дівчинки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без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симптомів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показує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м'як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тканин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ну масу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правій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половині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грудної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клітки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(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стрілки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uk-UA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5"/>
          <p:cNvSpPr>
            <a:spLocks noGrp="1"/>
          </p:cNvSpPr>
          <p:nvPr>
            <p:ph type="ctrTitle"/>
          </p:nvPr>
        </p:nvSpPr>
        <p:spPr>
          <a:xfrm>
            <a:off x="285720" y="428611"/>
            <a:ext cx="8572560" cy="1000125"/>
          </a:xfr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Бронхогенна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кіста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bronchogenic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cyst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b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uk-U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285860"/>
            <a:ext cx="5857916" cy="448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4283" y="5143512"/>
            <a:ext cx="86439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з контрастуванням через верхні частки 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показує добре визначену однорідну масу (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зі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щільністю води.</a:t>
            </a:r>
          </a:p>
        </p:txBody>
      </p:sp>
      <p:sp>
        <p:nvSpPr>
          <p:cNvPr id="9" name="Title 5"/>
          <p:cNvSpPr>
            <a:spLocks noGrp="1"/>
          </p:cNvSpPr>
          <p:nvPr>
            <p:ph type="ctrTitle"/>
          </p:nvPr>
        </p:nvSpPr>
        <p:spPr>
          <a:xfrm>
            <a:off x="285720" y="428611"/>
            <a:ext cx="8572560" cy="1000125"/>
          </a:xfr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Бронхогенна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кіста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bronchogenic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cyst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b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uk-U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285860"/>
            <a:ext cx="5929891" cy="394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8" y="0"/>
            <a:ext cx="8572559" cy="1000107"/>
          </a:xfrm>
        </p:spPr>
        <p:txBody>
          <a:bodyPr>
            <a:noAutofit/>
          </a:bodyPr>
          <a:lstStyle/>
          <a:p>
            <a:r>
              <a:rPr lang="uk-UA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Внутрілегенева</a:t>
            </a:r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 кіста </a:t>
            </a:r>
            <a:br>
              <a:rPr lang="uk-UA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</a:br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(</a:t>
            </a:r>
            <a:r>
              <a:rPr lang="ru-RU" sz="3600" b="1" dirty="0" err="1">
                <a:solidFill>
                  <a:srgbClr val="FFFF00"/>
                </a:solidFill>
              </a:rPr>
              <a:t>Intrapulmonary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uk-UA" sz="36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cyst</a:t>
            </a:r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5" name="Picture 4" descr="C:\Users\user\Pictures\Кіста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14422"/>
            <a:ext cx="435771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285860"/>
            <a:ext cx="4572000" cy="500066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Круглий обмежений повітряний простір в оточенні епітеліальних або фіброзних мінливої товщини стінок, але переважно тонких  </a:t>
            </a:r>
          </a:p>
          <a:p>
            <a:pPr>
              <a:lnSpc>
                <a:spcPct val="80000"/>
              </a:lnSpc>
            </a:pP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(&gt; 2 мм).  На знімку і </a:t>
            </a:r>
            <a:r>
              <a:rPr lang="uk-UA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</a:t>
            </a: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виглядає як кругле просвітлення з чіткою межею. </a:t>
            </a:r>
          </a:p>
          <a:p>
            <a:pPr>
              <a:lnSpc>
                <a:spcPct val="80000"/>
              </a:lnSpc>
            </a:pP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</a:t>
            </a:r>
            <a:r>
              <a:rPr lang="uk-UA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uk-UA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язані</a:t>
            </a: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з емфіземою, зазвичай містять повітря, але іноді рідину чи твердий матеріал 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57158" y="357190"/>
            <a:ext cx="8572560" cy="1214422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Частка (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uk-U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obe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)</a:t>
            </a:r>
            <a:endParaRPr lang="ru-RU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5720" y="2177845"/>
            <a:ext cx="87154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Частка ‒ основна структурна одиниця легені (зазвичай 3 частки справа і 2 зліва);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кожна вкрита вісцеральною плеврою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 винятком кореня (воріт) легені 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57158" y="142852"/>
            <a:ext cx="8429684" cy="857256"/>
          </a:xfrm>
        </p:spPr>
        <p:txBody>
          <a:bodyPr>
            <a:normAutofit fontScale="90000"/>
          </a:bodyPr>
          <a:lstStyle/>
          <a:p>
            <a:r>
              <a:rPr lang="uk-UA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Трахеомаляція</a:t>
            </a:r>
            <a:r>
              <a:rPr lang="uk-UA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Tracheomalacia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43841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Трахеомаляція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визначається як пом'якшення стінки трахеї у зв'язку з аномалією її хрящових кілець і гіпотонії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міоеластичних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елементів, в результаті чого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хрящовийї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каркас трахеї не в змозі підтримувати прохідності дихальних шляхів. Динамічний колапс призводить до часткової обструкції дихальних шляхів під час видиху. Первинна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трахеомаляція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викликана вродженою незрілістю хряща трахеї. При вторинній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трахеомаляції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раніше нормальний хрящ дегенерує. Може асоціювати з іншими вадами розвитку</a:t>
            </a: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57158" y="-142900"/>
            <a:ext cx="8572560" cy="1214422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Частка (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uk-U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obe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)</a:t>
            </a:r>
            <a:endParaRPr lang="ru-RU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-52"/>
            </a:endParaRPr>
          </a:p>
        </p:txBody>
      </p:sp>
      <p:pic>
        <p:nvPicPr>
          <p:cNvPr id="4" name="Picture 3" descr="Частки збоку і від середс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1000108"/>
            <a:ext cx="4714908" cy="557216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57158" y="-142900"/>
            <a:ext cx="8572560" cy="1214422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Частка (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uk-U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obe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)</a:t>
            </a:r>
            <a:endParaRPr lang="ru-RU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71547"/>
            <a:ext cx="8109095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57158" y="-142900"/>
            <a:ext cx="8572560" cy="1214422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Частка (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uk-U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obe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)</a:t>
            </a:r>
            <a:endParaRPr lang="ru-RU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-5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726" y="858843"/>
            <a:ext cx="8289116" cy="557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57238" y="0"/>
            <a:ext cx="7772400" cy="1470025"/>
          </a:xfrm>
        </p:spPr>
        <p:txBody>
          <a:bodyPr/>
          <a:lstStyle/>
          <a:p>
            <a:r>
              <a:rPr lang="uk-UA" b="1" dirty="0">
                <a:solidFill>
                  <a:schemeClr val="bg1"/>
                </a:solidFill>
                <a:latin typeface="Arial Cyr" pitchFamily="34" charset="-52"/>
              </a:rPr>
              <a:t>Сегмент (</a:t>
            </a:r>
            <a:r>
              <a:rPr lang="uk-UA" b="1" dirty="0" err="1">
                <a:solidFill>
                  <a:schemeClr val="bg1"/>
                </a:solidFill>
                <a:latin typeface="Arial Cyr" pitchFamily="34" charset="-52"/>
              </a:rPr>
              <a:t>segment</a:t>
            </a:r>
            <a:r>
              <a:rPr lang="uk-UA" b="1" dirty="0">
                <a:solidFill>
                  <a:schemeClr val="bg1"/>
                </a:solidFill>
                <a:latin typeface="Arial Cyr" pitchFamily="34" charset="-52"/>
              </a:rPr>
              <a:t>)</a:t>
            </a:r>
            <a:endParaRPr lang="uk-UA" dirty="0">
              <a:solidFill>
                <a:schemeClr val="bg1"/>
              </a:solidFill>
              <a:latin typeface="Arial Cyr" pitchFamily="34" charset="-5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282" y="1142984"/>
            <a:ext cx="8715436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3000" dirty="0">
                <a:solidFill>
                  <a:schemeClr val="bg1"/>
                </a:solidFill>
                <a:latin typeface="Arial Cyr" pitchFamily="34" charset="-52"/>
              </a:rPr>
              <a:t>Сегмент – частина частки, яка вентилюється сегментарним бронхом, кровопостачання із сегментарної легеневої артерії і відводиться кров по </a:t>
            </a:r>
            <a:r>
              <a:rPr lang="uk-UA" sz="3000" dirty="0" err="1">
                <a:solidFill>
                  <a:schemeClr val="bg1"/>
                </a:solidFill>
                <a:latin typeface="Arial Cyr" pitchFamily="34" charset="-52"/>
              </a:rPr>
              <a:t>міжсегментній</a:t>
            </a:r>
            <a:r>
              <a:rPr lang="uk-UA" sz="3000" dirty="0">
                <a:solidFill>
                  <a:schemeClr val="bg1"/>
                </a:solidFill>
                <a:latin typeface="Arial Cyr" pitchFamily="34" charset="-52"/>
              </a:rPr>
              <a:t> вені. </a:t>
            </a:r>
          </a:p>
          <a:p>
            <a:pPr algn="ctr">
              <a:lnSpc>
                <a:spcPct val="90000"/>
              </a:lnSpc>
            </a:pPr>
            <a:r>
              <a:rPr lang="uk-UA" sz="3000" dirty="0">
                <a:solidFill>
                  <a:schemeClr val="bg1"/>
                </a:solidFill>
                <a:latin typeface="Arial Cyr" pitchFamily="34" charset="-52"/>
              </a:rPr>
              <a:t>На частку приходиться від 2 до 4 сегментів. Окремі сегменти не можуть бути точно розмежовані на рентгенограмі чи </a:t>
            </a:r>
            <a:r>
              <a:rPr lang="uk-UA" sz="3000" dirty="0" err="1">
                <a:solidFill>
                  <a:schemeClr val="bg1"/>
                </a:solidFill>
                <a:latin typeface="Arial Cyr" pitchFamily="34" charset="-52"/>
              </a:rPr>
              <a:t>КТ</a:t>
            </a:r>
            <a:r>
              <a:rPr lang="uk-UA" sz="3000" dirty="0">
                <a:solidFill>
                  <a:schemeClr val="bg1"/>
                </a:solidFill>
                <a:latin typeface="Arial Cyr" pitchFamily="34" charset="-52"/>
              </a:rPr>
              <a:t>, </a:t>
            </a:r>
          </a:p>
          <a:p>
            <a:pPr algn="ctr">
              <a:lnSpc>
                <a:spcPct val="90000"/>
              </a:lnSpc>
            </a:pPr>
            <a:r>
              <a:rPr lang="uk-UA" sz="3000" dirty="0">
                <a:solidFill>
                  <a:schemeClr val="bg1"/>
                </a:solidFill>
                <a:latin typeface="Arial Cyr" pitchFamily="34" charset="-52"/>
              </a:rPr>
              <a:t>і вони ідентифікуються на основі позиції </a:t>
            </a:r>
          </a:p>
          <a:p>
            <a:pPr algn="ctr">
              <a:lnSpc>
                <a:spcPct val="90000"/>
              </a:lnSpc>
            </a:pPr>
            <a:r>
              <a:rPr lang="uk-UA" sz="3000" dirty="0">
                <a:solidFill>
                  <a:schemeClr val="bg1"/>
                </a:solidFill>
                <a:latin typeface="Arial Cyr" pitchFamily="34" charset="-52"/>
              </a:rPr>
              <a:t>сегментарних бронха і артерії. </a:t>
            </a:r>
          </a:p>
          <a:p>
            <a:pPr algn="ctr">
              <a:lnSpc>
                <a:spcPct val="90000"/>
              </a:lnSpc>
            </a:pPr>
            <a:r>
              <a:rPr lang="uk-UA" sz="3000" dirty="0">
                <a:solidFill>
                  <a:schemeClr val="bg1"/>
                </a:solidFill>
                <a:latin typeface="Arial Cyr" pitchFamily="34" charset="-52"/>
              </a:rPr>
              <a:t>Іноді виявляються </a:t>
            </a:r>
            <a:r>
              <a:rPr lang="uk-UA" sz="3000" dirty="0" err="1">
                <a:solidFill>
                  <a:schemeClr val="bg1"/>
                </a:solidFill>
                <a:latin typeface="Arial Cyr" pitchFamily="34" charset="-52"/>
              </a:rPr>
              <a:t>міжсегментні</a:t>
            </a:r>
            <a:r>
              <a:rPr lang="uk-UA" sz="3000" dirty="0">
                <a:solidFill>
                  <a:schemeClr val="bg1"/>
                </a:solidFill>
                <a:latin typeface="Arial Cyr" pitchFamily="34" charset="-52"/>
              </a:rPr>
              <a:t> щілини, що </a:t>
            </a:r>
            <a:r>
              <a:rPr lang="uk-UA" sz="3000" dirty="0" err="1">
                <a:solidFill>
                  <a:schemeClr val="bg1"/>
                </a:solidFill>
                <a:latin typeface="Arial Cyr" pitchFamily="34" charset="-52"/>
              </a:rPr>
              <a:t>допомогає</a:t>
            </a:r>
            <a:r>
              <a:rPr lang="uk-UA" sz="3000" dirty="0">
                <a:solidFill>
                  <a:schemeClr val="bg1"/>
                </a:solidFill>
                <a:latin typeface="Arial Cyr" pitchFamily="34" charset="-52"/>
              </a:rPr>
              <a:t> ідентифікувати сегменти</a:t>
            </a:r>
            <a:r>
              <a:rPr lang="uk-UA" dirty="0">
                <a:solidFill>
                  <a:schemeClr val="bg1"/>
                </a:solidFill>
                <a:latin typeface="Arial Cyr" pitchFamily="34" charset="-52"/>
              </a:rPr>
              <a:t>.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  <a:latin typeface="Arial Cyr" pitchFamily="34" charset="-52"/>
              </a:rPr>
              <a:t>(</a:t>
            </a:r>
            <a:r>
              <a:rPr lang="uk-UA" sz="2800" i="1" dirty="0">
                <a:solidFill>
                  <a:schemeClr val="bg1"/>
                </a:solidFill>
                <a:latin typeface="Arial Cyr" pitchFamily="34" charset="-52"/>
              </a:rPr>
              <a:t>Лат</a:t>
            </a:r>
            <a:r>
              <a:rPr lang="uk-UA" sz="2800" dirty="0">
                <a:solidFill>
                  <a:schemeClr val="bg1"/>
                </a:solidFill>
                <a:latin typeface="Arial Cyr" pitchFamily="34" charset="-52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 Cyr" pitchFamily="34" charset="-52"/>
              </a:rPr>
              <a:t>Segmentum</a:t>
            </a:r>
            <a:r>
              <a:rPr lang="en-US" sz="2800" dirty="0">
                <a:solidFill>
                  <a:schemeClr val="bg1"/>
                </a:solidFill>
                <a:latin typeface="Arial Cyr" pitchFamily="34" charset="-52"/>
              </a:rPr>
              <a:t> = </a:t>
            </a:r>
            <a:r>
              <a:rPr lang="uk-UA" sz="2800" dirty="0">
                <a:solidFill>
                  <a:schemeClr val="bg1"/>
                </a:solidFill>
                <a:latin typeface="Arial Cyr" pitchFamily="34" charset="-52"/>
              </a:rPr>
              <a:t>відтинок, кусок)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57238" y="0"/>
            <a:ext cx="7772400" cy="1470025"/>
          </a:xfrm>
        </p:spPr>
        <p:txBody>
          <a:bodyPr/>
          <a:lstStyle/>
          <a:p>
            <a:r>
              <a:rPr lang="uk-UA" b="1" dirty="0">
                <a:solidFill>
                  <a:schemeClr val="bg1"/>
                </a:solidFill>
                <a:latin typeface="Arial Cyr" pitchFamily="34" charset="-52"/>
              </a:rPr>
              <a:t>Сегмент (</a:t>
            </a:r>
            <a:r>
              <a:rPr lang="uk-UA" b="1" dirty="0" err="1">
                <a:solidFill>
                  <a:schemeClr val="bg1"/>
                </a:solidFill>
                <a:latin typeface="Arial Cyr" pitchFamily="34" charset="-52"/>
              </a:rPr>
              <a:t>segment</a:t>
            </a:r>
            <a:r>
              <a:rPr lang="uk-UA" b="1" dirty="0">
                <a:solidFill>
                  <a:schemeClr val="bg1"/>
                </a:solidFill>
                <a:latin typeface="Arial Cyr" pitchFamily="34" charset="-52"/>
              </a:rPr>
              <a:t>)</a:t>
            </a:r>
            <a:endParaRPr lang="uk-UA" dirty="0">
              <a:solidFill>
                <a:schemeClr val="bg1"/>
              </a:solidFill>
              <a:latin typeface="Arial Cyr" pitchFamily="34" charset="-5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285860"/>
            <a:ext cx="8109095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57238" y="0"/>
            <a:ext cx="7772400" cy="1470025"/>
          </a:xfrm>
        </p:spPr>
        <p:txBody>
          <a:bodyPr/>
          <a:lstStyle/>
          <a:p>
            <a:r>
              <a:rPr lang="uk-UA" b="1" dirty="0">
                <a:solidFill>
                  <a:schemeClr val="bg1"/>
                </a:solidFill>
                <a:latin typeface="Arial Cyr" pitchFamily="34" charset="-52"/>
              </a:rPr>
              <a:t>Сегмент (</a:t>
            </a:r>
            <a:r>
              <a:rPr lang="uk-UA" b="1" dirty="0" err="1">
                <a:solidFill>
                  <a:schemeClr val="bg1"/>
                </a:solidFill>
                <a:latin typeface="Arial Cyr" pitchFamily="34" charset="-52"/>
              </a:rPr>
              <a:t>segment</a:t>
            </a:r>
            <a:r>
              <a:rPr lang="uk-UA" b="1" dirty="0">
                <a:solidFill>
                  <a:schemeClr val="bg1"/>
                </a:solidFill>
                <a:latin typeface="Arial Cyr" pitchFamily="34" charset="-52"/>
              </a:rPr>
              <a:t>)</a:t>
            </a:r>
            <a:endParaRPr lang="uk-UA" dirty="0">
              <a:solidFill>
                <a:schemeClr val="bg1"/>
              </a:solidFill>
              <a:latin typeface="Arial Cyr" pitchFamily="34" charset="-5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726" y="1144595"/>
            <a:ext cx="8289116" cy="557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472" y="1175454"/>
            <a:ext cx="81439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Arial Cyr" pitchFamily="34" charset="-52"/>
              </a:rPr>
              <a:t>п</a:t>
            </a:r>
            <a:r>
              <a:rPr lang="en-US" sz="3200" b="1" dirty="0" err="1">
                <a:solidFill>
                  <a:srgbClr val="FF0000"/>
                </a:solidFill>
              </a:rPr>
              <a:t>ериферичний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  <a:latin typeface="Arial Cyr" pitchFamily="34" charset="-52"/>
              </a:rPr>
              <a:t>(</a:t>
            </a:r>
            <a:r>
              <a:rPr lang="en-US" sz="3200" b="1" dirty="0">
                <a:solidFill>
                  <a:srgbClr val="FF0000"/>
                </a:solidFill>
              </a:rPr>
              <a:t>peripheral</a:t>
            </a:r>
            <a:r>
              <a:rPr lang="uk-UA" sz="3200" b="1" dirty="0">
                <a:solidFill>
                  <a:srgbClr val="FF0000"/>
                </a:solidFill>
                <a:latin typeface="Arial Cyr" pitchFamily="34" charset="-52"/>
              </a:rPr>
              <a:t>) </a:t>
            </a:r>
            <a:r>
              <a:rPr lang="uk-UA" sz="3200" b="1" dirty="0">
                <a:solidFill>
                  <a:schemeClr val="bg1"/>
                </a:solidFill>
                <a:latin typeface="Arial"/>
                <a:cs typeface="Arial"/>
              </a:rPr>
              <a:t>– </a:t>
            </a:r>
            <a:r>
              <a:rPr lang="uk-UA" sz="3200" dirty="0">
                <a:solidFill>
                  <a:schemeClr val="bg1"/>
                </a:solidFill>
              </a:rPr>
              <a:t>т</a:t>
            </a:r>
            <a:r>
              <a:rPr lang="en-US" sz="3200" dirty="0" err="1">
                <a:solidFill>
                  <a:schemeClr val="bg1"/>
                </a:solidFill>
              </a:rPr>
              <a:t>акий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що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належить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до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структур</a:t>
            </a:r>
            <a:r>
              <a:rPr lang="uk-UA" sz="3200" dirty="0">
                <a:solidFill>
                  <a:schemeClr val="bg1"/>
                </a:solidFill>
              </a:rPr>
              <a:t> легені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на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вiдстанi</a:t>
            </a:r>
            <a:r>
              <a:rPr lang="en-US" sz="3200" dirty="0">
                <a:solidFill>
                  <a:schemeClr val="bg1"/>
                </a:solidFill>
              </a:rPr>
              <a:t> 1—2 </a:t>
            </a:r>
            <a:r>
              <a:rPr lang="en-US" sz="3200" dirty="0" err="1">
                <a:solidFill>
                  <a:schemeClr val="bg1"/>
                </a:solidFill>
              </a:rPr>
              <a:t>см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вiд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вiсцеральної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плеври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  <a:endParaRPr lang="uk-UA" sz="3200" dirty="0">
              <a:solidFill>
                <a:schemeClr val="bg1"/>
              </a:solidFill>
              <a:latin typeface="Arial Cyr" pitchFamily="34" charset="-52"/>
            </a:endParaRPr>
          </a:p>
          <a:p>
            <a:endParaRPr lang="ru-RU" sz="3200" b="1" dirty="0">
              <a:solidFill>
                <a:schemeClr val="bg1"/>
              </a:solidFill>
              <a:latin typeface="Arial Cyr" pitchFamily="34" charset="-52"/>
            </a:endParaRPr>
          </a:p>
          <a:p>
            <a:r>
              <a:rPr lang="ru-RU" sz="3200" b="1" dirty="0" err="1">
                <a:solidFill>
                  <a:srgbClr val="FF0000"/>
                </a:solidFill>
                <a:latin typeface="Arial Cyr" pitchFamily="34" charset="-52"/>
              </a:rPr>
              <a:t>субплевральний</a:t>
            </a:r>
            <a:r>
              <a:rPr lang="ru-RU" sz="3200" b="1" dirty="0">
                <a:solidFill>
                  <a:srgbClr val="FF0000"/>
                </a:solidFill>
                <a:latin typeface="Arial Cyr" pitchFamily="34" charset="-52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</a:rPr>
              <a:t>subpleural</a:t>
            </a:r>
            <a:r>
              <a:rPr lang="uk-UA" sz="3200" b="1" dirty="0">
                <a:solidFill>
                  <a:srgbClr val="FF0000"/>
                </a:solidFill>
                <a:latin typeface="Arial Cyr" pitchFamily="34" charset="-52"/>
              </a:rPr>
              <a:t>) </a:t>
            </a:r>
            <a:r>
              <a:rPr lang="uk-UA" sz="3200" b="1" dirty="0">
                <a:solidFill>
                  <a:schemeClr val="bg1"/>
                </a:solidFill>
                <a:latin typeface="Arial"/>
                <a:cs typeface="Arial"/>
              </a:rPr>
              <a:t>– </a:t>
            </a:r>
            <a:r>
              <a:rPr lang="ru-RU" sz="3200" dirty="0" err="1">
                <a:solidFill>
                  <a:schemeClr val="bg1"/>
                </a:solidFill>
                <a:latin typeface="Arial Cyr" pitchFamily="34" charset="-52"/>
              </a:rPr>
              <a:t>такий</a:t>
            </a:r>
            <a:r>
              <a:rPr lang="ru-RU" sz="3200" dirty="0">
                <a:solidFill>
                  <a:schemeClr val="bg1"/>
                </a:solidFill>
                <a:latin typeface="Arial Cyr" pitchFamily="34" charset="-52"/>
              </a:rPr>
              <a:t>, </a:t>
            </a:r>
            <a:r>
              <a:rPr lang="ru-RU" sz="3200" dirty="0" err="1">
                <a:solidFill>
                  <a:schemeClr val="bg1"/>
                </a:solidFill>
                <a:latin typeface="Arial Cyr" pitchFamily="34" charset="-52"/>
              </a:rPr>
              <a:t>що</a:t>
            </a:r>
            <a:r>
              <a:rPr lang="ru-RU" sz="32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Arial Cyr" pitchFamily="34" charset="-52"/>
              </a:rPr>
              <a:t>належить</a:t>
            </a:r>
            <a:r>
              <a:rPr lang="ru-RU" sz="3200" dirty="0">
                <a:solidFill>
                  <a:schemeClr val="bg1"/>
                </a:solidFill>
                <a:latin typeface="Arial Cyr" pitchFamily="34" charset="-52"/>
              </a:rPr>
              <a:t> до </a:t>
            </a:r>
            <a:r>
              <a:rPr lang="ru-RU" sz="3200" dirty="0" err="1">
                <a:solidFill>
                  <a:schemeClr val="bg1"/>
                </a:solidFill>
                <a:latin typeface="Arial Cyr" pitchFamily="34" charset="-52"/>
              </a:rPr>
              <a:t>легеневих</a:t>
            </a:r>
            <a:r>
              <a:rPr lang="ru-RU" sz="3200" dirty="0">
                <a:solidFill>
                  <a:schemeClr val="bg1"/>
                </a:solidFill>
                <a:latin typeface="Arial Cyr" pitchFamily="34" charset="-52"/>
              </a:rPr>
              <a:t> структур, </a:t>
            </a:r>
            <a:r>
              <a:rPr lang="ru-RU" sz="3200" dirty="0" err="1">
                <a:solidFill>
                  <a:schemeClr val="bg1"/>
                </a:solidFill>
                <a:latin typeface="Arial Cyr" pitchFamily="34" charset="-52"/>
              </a:rPr>
              <a:t>розташованих</a:t>
            </a:r>
            <a:r>
              <a:rPr lang="ru-RU" sz="3200" dirty="0">
                <a:solidFill>
                  <a:schemeClr val="bg1"/>
                </a:solidFill>
                <a:latin typeface="Arial Cyr" pitchFamily="34" charset="-52"/>
              </a:rPr>
              <a:t> б</a:t>
            </a:r>
            <a:r>
              <a:rPr lang="en-US" sz="3200" dirty="0" err="1">
                <a:solidFill>
                  <a:schemeClr val="bg1"/>
                </a:solidFill>
              </a:rPr>
              <a:t>i</a:t>
            </a:r>
            <a:r>
              <a:rPr lang="ru-RU" sz="3200" dirty="0">
                <a:solidFill>
                  <a:schemeClr val="bg1"/>
                </a:solidFill>
                <a:latin typeface="Arial Cyr" pitchFamily="34" charset="-52"/>
              </a:rPr>
              <a:t>ля в</a:t>
            </a:r>
            <a:r>
              <a:rPr lang="en-US" sz="3200" dirty="0" err="1">
                <a:solidFill>
                  <a:schemeClr val="bg1"/>
                </a:solidFill>
              </a:rPr>
              <a:t>i</a:t>
            </a:r>
            <a:r>
              <a:rPr lang="ru-RU" sz="3200" dirty="0" err="1">
                <a:solidFill>
                  <a:schemeClr val="bg1"/>
                </a:solidFill>
                <a:latin typeface="Arial Cyr" pitchFamily="34" charset="-52"/>
              </a:rPr>
              <a:t>сцеральної</a:t>
            </a:r>
            <a:r>
              <a:rPr lang="ru-RU" sz="32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Arial Cyr" pitchFamily="34" charset="-52"/>
              </a:rPr>
              <a:t>плеври</a:t>
            </a:r>
            <a:endParaRPr lang="uk-UA" sz="3200" dirty="0">
              <a:solidFill>
                <a:schemeClr val="bg1"/>
              </a:solidFill>
              <a:latin typeface="Arial Cyr" pitchFamily="34" charset="-5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1439" y="1285860"/>
            <a:ext cx="864399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err="1">
                <a:solidFill>
                  <a:srgbClr val="FF0000"/>
                </a:solidFill>
                <a:latin typeface="Arial Cyr" pitchFamily="34" charset="-52"/>
              </a:rPr>
              <a:t>середньолегеневе</a:t>
            </a:r>
            <a:r>
              <a:rPr lang="ru-RU" sz="3000" b="1" dirty="0">
                <a:solidFill>
                  <a:srgbClr val="FF0000"/>
                </a:solidFill>
                <a:latin typeface="Arial Cyr" pitchFamily="34" charset="-52"/>
              </a:rPr>
              <a:t> в</a:t>
            </a:r>
            <a:r>
              <a:rPr lang="en-US" sz="3000" b="1" dirty="0" err="1">
                <a:solidFill>
                  <a:srgbClr val="FF0000"/>
                </a:solidFill>
              </a:rPr>
              <a:t>i</a:t>
            </a:r>
            <a:r>
              <a:rPr lang="ru-RU" sz="3000" b="1" dirty="0" err="1">
                <a:solidFill>
                  <a:srgbClr val="FF0000"/>
                </a:solidFill>
                <a:latin typeface="Arial Cyr" pitchFamily="34" charset="-52"/>
              </a:rPr>
              <a:t>кно</a:t>
            </a:r>
            <a:r>
              <a:rPr lang="ru-RU" sz="3000" b="1" dirty="0">
                <a:solidFill>
                  <a:srgbClr val="FF0000"/>
                </a:solidFill>
                <a:latin typeface="Arial Cyr" pitchFamily="34" charset="-52"/>
              </a:rPr>
              <a:t> (</a:t>
            </a:r>
            <a:r>
              <a:rPr lang="en-US" sz="3000" b="1" dirty="0" err="1">
                <a:solidFill>
                  <a:srgbClr val="FF0000"/>
                </a:solidFill>
              </a:rPr>
              <a:t>midlung</a:t>
            </a:r>
            <a:r>
              <a:rPr lang="en-US" sz="3000" b="1" dirty="0">
                <a:solidFill>
                  <a:srgbClr val="FF0000"/>
                </a:solidFill>
              </a:rPr>
              <a:t> window</a:t>
            </a:r>
            <a:r>
              <a:rPr lang="uk-UA" sz="3000" b="1" dirty="0">
                <a:solidFill>
                  <a:srgbClr val="FF0000"/>
                </a:solidFill>
                <a:latin typeface="Arial Cyr" pitchFamily="34" charset="-52"/>
              </a:rPr>
              <a:t>)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‒</a:t>
            </a:r>
            <a:endParaRPr lang="uk-UA" sz="3000" b="1" dirty="0">
              <a:solidFill>
                <a:srgbClr val="FF0000"/>
              </a:solidFill>
              <a:latin typeface="Arial Cyr" pitchFamily="34" charset="-52"/>
            </a:endParaRPr>
          </a:p>
          <a:p>
            <a:r>
              <a:rPr lang="ru-RU" sz="3200" dirty="0" err="1">
                <a:solidFill>
                  <a:schemeClr val="bg1"/>
                </a:solidFill>
              </a:rPr>
              <a:t>д</a:t>
            </a:r>
            <a:r>
              <a:rPr lang="en-US" sz="3200" dirty="0" err="1">
                <a:solidFill>
                  <a:schemeClr val="bg1"/>
                </a:solidFill>
              </a:rPr>
              <a:t>i</a:t>
            </a:r>
            <a:r>
              <a:rPr lang="ru-RU" sz="3200" dirty="0" err="1">
                <a:solidFill>
                  <a:schemeClr val="bg1"/>
                </a:solidFill>
              </a:rPr>
              <a:t>лянка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легені</a:t>
            </a:r>
            <a:r>
              <a:rPr lang="ru-RU" sz="3200" dirty="0">
                <a:solidFill>
                  <a:schemeClr val="bg1"/>
                </a:solidFill>
              </a:rPr>
              <a:t>, </a:t>
            </a:r>
            <a:r>
              <a:rPr lang="ru-RU" sz="3200" dirty="0" err="1">
                <a:solidFill>
                  <a:schemeClr val="bg1"/>
                </a:solidFill>
              </a:rPr>
              <a:t>що</a:t>
            </a:r>
            <a:r>
              <a:rPr lang="ru-RU" sz="3200" dirty="0">
                <a:solidFill>
                  <a:schemeClr val="bg1"/>
                </a:solidFill>
              </a:rPr>
              <a:t> в</a:t>
            </a:r>
            <a:r>
              <a:rPr lang="en-US" sz="3200" dirty="0" err="1">
                <a:solidFill>
                  <a:schemeClr val="bg1"/>
                </a:solidFill>
              </a:rPr>
              <a:t>i</a:t>
            </a:r>
            <a:r>
              <a:rPr lang="ru-RU" sz="3200" dirty="0" err="1">
                <a:solidFill>
                  <a:schemeClr val="bg1"/>
                </a:solidFill>
              </a:rPr>
              <a:t>дпов</a:t>
            </a:r>
            <a:r>
              <a:rPr lang="en-US" sz="3200" dirty="0" err="1">
                <a:solidFill>
                  <a:schemeClr val="bg1"/>
                </a:solidFill>
              </a:rPr>
              <a:t>i</a:t>
            </a:r>
            <a:r>
              <a:rPr lang="ru-RU" sz="3200" dirty="0" err="1">
                <a:solidFill>
                  <a:schemeClr val="bg1"/>
                </a:solidFill>
              </a:rPr>
              <a:t>дає</a:t>
            </a:r>
            <a:r>
              <a:rPr lang="ru-RU" sz="3200" dirty="0">
                <a:solidFill>
                  <a:schemeClr val="bg1"/>
                </a:solidFill>
              </a:rPr>
              <a:t> мал</a:t>
            </a:r>
            <a:r>
              <a:rPr lang="en-US" sz="3200" dirty="0" err="1">
                <a:solidFill>
                  <a:schemeClr val="bg1"/>
                </a:solidFill>
              </a:rPr>
              <a:t>i</a:t>
            </a:r>
            <a:r>
              <a:rPr lang="ru-RU" sz="3200" dirty="0" err="1">
                <a:solidFill>
                  <a:schemeClr val="bg1"/>
                </a:solidFill>
              </a:rPr>
              <a:t>й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щ</a:t>
            </a:r>
            <a:r>
              <a:rPr lang="en-US" sz="3200" dirty="0" err="1">
                <a:solidFill>
                  <a:schemeClr val="bg1"/>
                </a:solidFill>
              </a:rPr>
              <a:t>i</a:t>
            </a:r>
            <a:r>
              <a:rPr lang="ru-RU" sz="3200" dirty="0" err="1">
                <a:solidFill>
                  <a:schemeClr val="bg1"/>
                </a:solidFill>
              </a:rPr>
              <a:t>лин</a:t>
            </a:r>
            <a:r>
              <a:rPr lang="en-US" sz="3200" dirty="0" err="1">
                <a:solidFill>
                  <a:schemeClr val="bg1"/>
                </a:solidFill>
              </a:rPr>
              <a:t>i</a:t>
            </a:r>
            <a:r>
              <a:rPr lang="ru-RU" sz="3200" dirty="0">
                <a:solidFill>
                  <a:schemeClr val="bg1"/>
                </a:solidFill>
              </a:rPr>
              <a:t> та </a:t>
            </a:r>
            <a:r>
              <a:rPr lang="ru-RU" sz="3200" dirty="0" err="1">
                <a:solidFill>
                  <a:schemeClr val="bg1"/>
                </a:solidFill>
              </a:rPr>
              <a:t>сус</a:t>
            </a:r>
            <a:r>
              <a:rPr lang="en-US" sz="3200" dirty="0" err="1">
                <a:solidFill>
                  <a:schemeClr val="bg1"/>
                </a:solidFill>
              </a:rPr>
              <a:t>i</a:t>
            </a:r>
            <a:r>
              <a:rPr lang="ru-RU" sz="3200" dirty="0" err="1">
                <a:solidFill>
                  <a:schemeClr val="bg1"/>
                </a:solidFill>
              </a:rPr>
              <a:t>дн</a:t>
            </a:r>
            <a:r>
              <a:rPr lang="en-US" sz="3200" dirty="0" err="1">
                <a:solidFill>
                  <a:schemeClr val="bg1"/>
                </a:solidFill>
              </a:rPr>
              <a:t>i</a:t>
            </a:r>
            <a:r>
              <a:rPr lang="ru-RU" sz="3200" dirty="0" err="1">
                <a:solidFill>
                  <a:schemeClr val="bg1"/>
                </a:solidFill>
              </a:rPr>
              <a:t>й</a:t>
            </a:r>
            <a:r>
              <a:rPr lang="ru-RU" sz="3200" dirty="0">
                <a:solidFill>
                  <a:schemeClr val="bg1"/>
                </a:solidFill>
              </a:rPr>
              <a:t> в </a:t>
            </a:r>
            <a:r>
              <a:rPr lang="ru-RU" sz="3200" dirty="0" err="1">
                <a:solidFill>
                  <a:schemeClr val="bg1"/>
                </a:solidFill>
              </a:rPr>
              <a:t>бік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периферії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частин</a:t>
            </a:r>
            <a:r>
              <a:rPr lang="en-US" sz="3200" dirty="0" err="1">
                <a:solidFill>
                  <a:schemeClr val="bg1"/>
                </a:solidFill>
              </a:rPr>
              <a:t>i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леген</a:t>
            </a:r>
            <a:r>
              <a:rPr lang="en-US" sz="3200" dirty="0" err="1">
                <a:solidFill>
                  <a:schemeClr val="bg1"/>
                </a:solidFill>
              </a:rPr>
              <a:t>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і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характеризується</a:t>
            </a:r>
            <a:r>
              <a:rPr lang="ru-RU" sz="3200" dirty="0">
                <a:solidFill>
                  <a:schemeClr val="bg1"/>
                </a:solidFill>
              </a:rPr>
              <a:t> в</a:t>
            </a:r>
            <a:r>
              <a:rPr lang="en-US" sz="3200" dirty="0" err="1">
                <a:solidFill>
                  <a:schemeClr val="bg1"/>
                </a:solidFill>
              </a:rPr>
              <a:t>i</a:t>
            </a:r>
            <a:r>
              <a:rPr lang="ru-RU" sz="3200" dirty="0" err="1">
                <a:solidFill>
                  <a:schemeClr val="bg1"/>
                </a:solidFill>
              </a:rPr>
              <a:t>дсутн</a:t>
            </a:r>
            <a:r>
              <a:rPr lang="en-US" sz="3200" dirty="0" err="1">
                <a:solidFill>
                  <a:schemeClr val="bg1"/>
                </a:solidFill>
              </a:rPr>
              <a:t>i</a:t>
            </a:r>
            <a:r>
              <a:rPr lang="ru-RU" sz="3200" dirty="0" err="1">
                <a:solidFill>
                  <a:schemeClr val="bg1"/>
                </a:solidFill>
              </a:rPr>
              <a:t>стю</a:t>
            </a:r>
            <a:r>
              <a:rPr lang="ru-RU" sz="3200" dirty="0">
                <a:solidFill>
                  <a:schemeClr val="bg1"/>
                </a:solidFill>
              </a:rPr>
              <a:t> великих </a:t>
            </a:r>
            <a:r>
              <a:rPr lang="ru-RU" sz="3200" dirty="0" err="1">
                <a:solidFill>
                  <a:schemeClr val="bg1"/>
                </a:solidFill>
              </a:rPr>
              <a:t>кровоносних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судин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i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недостатн</a:t>
            </a:r>
            <a:r>
              <a:rPr lang="en-US" sz="3200" dirty="0" err="1">
                <a:solidFill>
                  <a:schemeClr val="bg1"/>
                </a:solidFill>
              </a:rPr>
              <a:t>i</a:t>
            </a:r>
            <a:r>
              <a:rPr lang="ru-RU" sz="3200" dirty="0" err="1">
                <a:solidFill>
                  <a:schemeClr val="bg1"/>
                </a:solidFill>
              </a:rPr>
              <a:t>стю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малих</a:t>
            </a:r>
            <a:r>
              <a:rPr lang="ru-RU" sz="3200" dirty="0">
                <a:solidFill>
                  <a:schemeClr val="bg1"/>
                </a:solidFill>
              </a:rPr>
              <a:t>, </a:t>
            </a:r>
            <a:endParaRPr lang="uk-UA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0034" y="-24"/>
            <a:ext cx="8143932" cy="857256"/>
          </a:xfrm>
        </p:spPr>
        <p:txBody>
          <a:bodyPr>
            <a:normAutofit/>
          </a:bodyPr>
          <a:lstStyle/>
          <a:p>
            <a:pPr lvl="0"/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Агенезія легені (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Lung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agenesis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uk-U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-5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000107"/>
            <a:ext cx="4000528" cy="473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85720" y="5929330"/>
            <a:ext cx="8572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Схема агенезії правої легені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21495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dirty="0" err="1">
                <a:solidFill>
                  <a:schemeClr val="bg1"/>
                </a:solidFill>
              </a:rPr>
              <a:t>Задньо-передня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і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бічн</a:t>
            </a:r>
            <a:r>
              <a:rPr lang="uk-UA" sz="2500" dirty="0">
                <a:solidFill>
                  <a:schemeClr val="bg1"/>
                </a:solidFill>
              </a:rPr>
              <a:t>а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рентгенограми</a:t>
            </a:r>
            <a:r>
              <a:rPr lang="ru-RU" sz="2500" dirty="0">
                <a:solidFill>
                  <a:schemeClr val="bg1"/>
                </a:solidFill>
              </a:rPr>
              <a:t> 5-річного хлопчика </a:t>
            </a:r>
          </a:p>
          <a:p>
            <a:pPr algn="ctr"/>
            <a:r>
              <a:rPr lang="ru-RU" sz="2500" dirty="0" err="1">
                <a:solidFill>
                  <a:schemeClr val="bg1"/>
                </a:solidFill>
              </a:rPr>
              <a:t>з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повно</a:t>
            </a:r>
            <a:r>
              <a:rPr lang="uk-UA" sz="2500" dirty="0">
                <a:solidFill>
                  <a:schemeClr val="bg1"/>
                </a:solidFill>
              </a:rPr>
              <a:t>ю </a:t>
            </a:r>
            <a:r>
              <a:rPr lang="ru-RU" sz="2500" dirty="0" err="1">
                <a:solidFill>
                  <a:schemeClr val="bg1"/>
                </a:solidFill>
              </a:rPr>
              <a:t>непрозор</a:t>
            </a:r>
            <a:r>
              <a:rPr lang="uk-UA" sz="2500" dirty="0">
                <a:solidFill>
                  <a:schemeClr val="bg1"/>
                </a:solidFill>
              </a:rPr>
              <a:t>і</a:t>
            </a:r>
            <a:r>
              <a:rPr lang="ru-RU" sz="2500" dirty="0" err="1">
                <a:solidFill>
                  <a:schemeClr val="bg1"/>
                </a:solidFill>
              </a:rPr>
              <a:t>ст</a:t>
            </a:r>
            <a:r>
              <a:rPr lang="uk-UA" sz="2500" dirty="0">
                <a:solidFill>
                  <a:schemeClr val="bg1"/>
                </a:solidFill>
              </a:rPr>
              <a:t>ю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правої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половини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грудної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клітки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500" dirty="0" err="1">
                <a:solidFill>
                  <a:schemeClr val="bg1"/>
                </a:solidFill>
              </a:rPr>
              <a:t>і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зміщення</a:t>
            </a:r>
            <a:r>
              <a:rPr lang="uk-UA" sz="2500" dirty="0">
                <a:solidFill>
                  <a:schemeClr val="bg1"/>
                </a:solidFill>
              </a:rPr>
              <a:t>м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серця</a:t>
            </a:r>
            <a:r>
              <a:rPr lang="ru-RU" sz="2500" dirty="0">
                <a:solidFill>
                  <a:schemeClr val="bg1"/>
                </a:solidFill>
              </a:rPr>
              <a:t> та </a:t>
            </a:r>
            <a:r>
              <a:rPr lang="ru-RU" sz="2500" dirty="0" err="1">
                <a:solidFill>
                  <a:schemeClr val="bg1"/>
                </a:solidFill>
              </a:rPr>
              <a:t>середостіння</a:t>
            </a:r>
            <a:r>
              <a:rPr lang="ru-RU" sz="2500" dirty="0">
                <a:solidFill>
                  <a:schemeClr val="bg1"/>
                </a:solidFill>
              </a:rPr>
              <a:t> вправо. </a:t>
            </a:r>
          </a:p>
          <a:p>
            <a:pPr algn="ctr"/>
            <a:r>
              <a:rPr lang="uk-UA" sz="2500" dirty="0">
                <a:solidFill>
                  <a:schemeClr val="bg1"/>
                </a:solidFill>
              </a:rPr>
              <a:t>Т</a:t>
            </a:r>
            <a:r>
              <a:rPr lang="ru-RU" sz="2500" dirty="0" err="1">
                <a:solidFill>
                  <a:schemeClr val="bg1"/>
                </a:solidFill>
              </a:rPr>
              <a:t>рахе</a:t>
            </a:r>
            <a:r>
              <a:rPr lang="uk-UA" sz="2500" dirty="0">
                <a:solidFill>
                  <a:schemeClr val="bg1"/>
                </a:solidFill>
              </a:rPr>
              <a:t>я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uk-UA" sz="2500" dirty="0">
                <a:solidFill>
                  <a:schemeClr val="bg1"/>
                </a:solidFill>
              </a:rPr>
              <a:t>також </a:t>
            </a:r>
            <a:r>
              <a:rPr lang="ru-RU" sz="2500" dirty="0" err="1">
                <a:solidFill>
                  <a:schemeClr val="bg1"/>
                </a:solidFill>
              </a:rPr>
              <a:t>зміщен</a:t>
            </a:r>
            <a:r>
              <a:rPr lang="uk-UA" sz="2500" dirty="0">
                <a:solidFill>
                  <a:schemeClr val="bg1"/>
                </a:solidFill>
              </a:rPr>
              <a:t>а</a:t>
            </a:r>
            <a:r>
              <a:rPr lang="ru-RU" sz="2500" dirty="0">
                <a:solidFill>
                  <a:schemeClr val="bg1"/>
                </a:solidFill>
              </a:rPr>
              <a:t> вправо</a:t>
            </a:r>
            <a:endParaRPr lang="uk-UA" sz="25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918" y="858843"/>
            <a:ext cx="4160082" cy="435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7732" y="996348"/>
            <a:ext cx="4007672" cy="421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500034" y="71414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>
              <a:spcBef>
                <a:spcPct val="0"/>
              </a:spcBef>
            </a:pPr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Агенезія легені (</a:t>
            </a:r>
            <a:r>
              <a:rPr lang="ru-RU" sz="4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Lung</a:t>
            </a:r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agenesis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Cyr" pitchFamily="34" charset="-52"/>
              <a:ea typeface="+mj-ea"/>
              <a:cs typeface="+mj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57158" y="142852"/>
            <a:ext cx="8429684" cy="857256"/>
          </a:xfrm>
        </p:spPr>
        <p:txBody>
          <a:bodyPr>
            <a:normAutofit fontScale="90000"/>
          </a:bodyPr>
          <a:lstStyle/>
          <a:p>
            <a:r>
              <a:rPr lang="uk-UA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Трахеомаляція</a:t>
            </a:r>
            <a:r>
              <a:rPr lang="uk-UA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Tracheomalacia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0706" name="Picture 2" descr="F:\КАФЕДРА\ЛЕКЦІЇ\06 Майстерня\01 В роботі\Торакльна радіологія\Глоссар Торак радиол\Anomalies airways Lung\1(a)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442" y="1194783"/>
            <a:ext cx="3865558" cy="529528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572000" y="2167116"/>
            <a:ext cx="42862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Рентгенограма трахеї 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2-місячної дитини 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зі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стридором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показує дифузне звуження трахеї під час видиху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uk-UA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стрілки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uk-UA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21495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Бронхографія того ж пацієнта демонструє повну відсутність правих бронхів при нормальних бронхіальних гілках зліва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500034" y="71414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>
              <a:spcBef>
                <a:spcPct val="0"/>
              </a:spcBef>
            </a:pPr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Агенезія легені (</a:t>
            </a:r>
            <a:r>
              <a:rPr lang="ru-RU" sz="4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Lung</a:t>
            </a:r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agenesis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Cyr" pitchFamily="34" charset="-52"/>
              <a:ea typeface="+mj-ea"/>
              <a:cs typeface="+mj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0666" y="1238248"/>
            <a:ext cx="3920160" cy="393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21495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Легенева ангіографія того ж пацієнта демонструє повну відсутність правої головної легеневої артерії при нормальних артеріях зліва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500034" y="71414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>
              <a:spcBef>
                <a:spcPct val="0"/>
              </a:spcBef>
            </a:pPr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Агенезія легені (</a:t>
            </a:r>
            <a:r>
              <a:rPr lang="ru-RU" sz="4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Lung</a:t>
            </a:r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agenesis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Cyr" pitchFamily="34" charset="-52"/>
              <a:ea typeface="+mj-ea"/>
              <a:cs typeface="+mj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470" y="1285860"/>
            <a:ext cx="633624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 txBox="1">
            <a:spLocks/>
          </p:cNvSpPr>
          <p:nvPr/>
        </p:nvSpPr>
        <p:spPr>
          <a:xfrm>
            <a:off x="500034" y="71414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Агенезія частки легені 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4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Lung</a:t>
            </a:r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lobe </a:t>
            </a:r>
            <a:r>
              <a:rPr lang="ru-RU" sz="4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agenesis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Cyr" pitchFamily="34" charset="-52"/>
              <a:ea typeface="+mj-ea"/>
              <a:cs typeface="+mj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877" y="1285860"/>
            <a:ext cx="406068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1999" y="1264070"/>
            <a:ext cx="4105229" cy="387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0" y="514548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Пряма і бічна рентгенограми дівчини з непрозорістю верхньої частки лівої легені (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білі стрілки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і зміщенням середостіння вліво. Компенсаторна гіперінфляція лівої нижньої частки.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Різні хребці (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чорні стрілки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і невеликі ліві ребра.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-24"/>
            <a:ext cx="9144000" cy="857256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Гіпоплазія легені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20" y="5929330"/>
            <a:ext cx="8572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Схема гіпоплазії лівої легені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7234" y="857232"/>
            <a:ext cx="3897562" cy="4933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71414"/>
            <a:ext cx="9144000" cy="857256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chemeClr val="bg1"/>
                </a:solidFill>
              </a:rPr>
              <a:t>Уроджена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часткова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емфізема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[</a:t>
            </a:r>
            <a:r>
              <a:rPr lang="ru-RU" sz="3200" b="1" dirty="0">
                <a:solidFill>
                  <a:schemeClr val="bg1"/>
                </a:solidFill>
              </a:rPr>
              <a:t>УЧЕ</a:t>
            </a:r>
            <a:r>
              <a:rPr lang="en-US" sz="3200" b="1" dirty="0">
                <a:solidFill>
                  <a:schemeClr val="bg1"/>
                </a:solidFill>
              </a:rPr>
              <a:t>]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(</a:t>
            </a:r>
            <a:r>
              <a:rPr lang="ru-RU" sz="3200" b="1" dirty="0" err="1">
                <a:solidFill>
                  <a:schemeClr val="bg1"/>
                </a:solidFill>
              </a:rPr>
              <a:t>congenital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lobar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emphysema</a:t>
            </a:r>
            <a:r>
              <a:rPr lang="ru-RU" sz="3200" b="1" dirty="0">
                <a:solidFill>
                  <a:schemeClr val="bg1"/>
                </a:solidFill>
              </a:rPr>
              <a:t>)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282" y="1428736"/>
            <a:ext cx="864399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Характерним для УЧЕ є роздутість частки (іноді двох). Найчастіше уражається </a:t>
            </a:r>
          </a:p>
          <a:p>
            <a:pPr algn="ctr"/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верхня частка лівої легені. </a:t>
            </a:r>
          </a:p>
          <a:p>
            <a:pPr algn="ctr"/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Загальний розподіл частоти уражень: </a:t>
            </a:r>
          </a:p>
          <a:p>
            <a:pPr algn="ctr"/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42,2% верхня доля лівої легені, </a:t>
            </a:r>
          </a:p>
          <a:p>
            <a:pPr algn="ctr"/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35,3% середня частка справа, </a:t>
            </a:r>
          </a:p>
          <a:p>
            <a:pPr algn="ctr"/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20,7% верхня частка справа і </a:t>
            </a:r>
          </a:p>
          <a:p>
            <a:pPr algn="ctr"/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0,9% кожна нижня частка.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71414"/>
            <a:ext cx="9144000" cy="857256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chemeClr val="bg1"/>
                </a:solidFill>
              </a:rPr>
              <a:t>Уроджена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часткова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емфізема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[</a:t>
            </a:r>
            <a:r>
              <a:rPr lang="ru-RU" sz="3200" b="1" dirty="0">
                <a:solidFill>
                  <a:schemeClr val="bg1"/>
                </a:solidFill>
              </a:rPr>
              <a:t>УЧЕ</a:t>
            </a:r>
            <a:r>
              <a:rPr lang="en-US" sz="3200" b="1" dirty="0">
                <a:solidFill>
                  <a:schemeClr val="bg1"/>
                </a:solidFill>
              </a:rPr>
              <a:t>]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(</a:t>
            </a:r>
            <a:r>
              <a:rPr lang="ru-RU" sz="3200" b="1" dirty="0" err="1">
                <a:solidFill>
                  <a:schemeClr val="bg1"/>
                </a:solidFill>
              </a:rPr>
              <a:t>congenital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lobar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emphysema</a:t>
            </a:r>
            <a:r>
              <a:rPr lang="ru-RU" sz="3200" b="1" dirty="0">
                <a:solidFill>
                  <a:schemeClr val="bg1"/>
                </a:solidFill>
              </a:rPr>
              <a:t>)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001" y="5780806"/>
            <a:ext cx="86439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Схема уродженої часткової емфіземи</a:t>
            </a:r>
          </a:p>
          <a:p>
            <a:pPr algn="ctr"/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285859"/>
            <a:ext cx="3143272" cy="430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71414"/>
            <a:ext cx="9144000" cy="857256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chemeClr val="bg1"/>
                </a:solidFill>
              </a:rPr>
              <a:t>Уроджена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часткова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емфізема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[</a:t>
            </a:r>
            <a:r>
              <a:rPr lang="ru-RU" sz="3200" b="1" dirty="0">
                <a:solidFill>
                  <a:schemeClr val="bg1"/>
                </a:solidFill>
              </a:rPr>
              <a:t>УЧЕ</a:t>
            </a:r>
            <a:r>
              <a:rPr lang="en-US" sz="3200" b="1" dirty="0">
                <a:solidFill>
                  <a:schemeClr val="bg1"/>
                </a:solidFill>
              </a:rPr>
              <a:t>]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(</a:t>
            </a:r>
            <a:r>
              <a:rPr lang="ru-RU" sz="3200" b="1" dirty="0" err="1">
                <a:solidFill>
                  <a:schemeClr val="bg1"/>
                </a:solidFill>
              </a:rPr>
              <a:t>congenital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lobar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emphysema</a:t>
            </a:r>
            <a:r>
              <a:rPr lang="ru-RU" sz="3200" b="1" dirty="0">
                <a:solidFill>
                  <a:schemeClr val="bg1"/>
                </a:solidFill>
              </a:rPr>
              <a:t>)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64357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А. ЗП знімок ГК показує </a:t>
            </a:r>
            <a:r>
              <a:rPr lang="uk-UA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надпрозорий</a:t>
            </a:r>
            <a:r>
              <a:rPr lang="uk-UA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простір у верхній частці правої легені (стрілки), який витісняє середостіння.  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Б. Бічний знімок  показує </a:t>
            </a:r>
            <a:r>
              <a:rPr lang="uk-UA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надпрозорість</a:t>
            </a:r>
            <a:r>
              <a:rPr lang="uk-UA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uk-UA" sz="2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стрілки</a:t>
            </a:r>
            <a:r>
              <a:rPr lang="uk-UA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– УЧЕ</a:t>
            </a:r>
            <a:r>
              <a:rPr lang="uk-UA" sz="2000" dirty="0"/>
              <a:t>.</a:t>
            </a:r>
            <a:endParaRPr lang="uk-UA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3"/>
            <a:ext cx="4500594" cy="454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2275" name="Picture 3" descr="F:\КАФЕДРА\ЛЕКЦІЇ\06 Майстерня\01 В роботі\Торакльна радіологія\03 Глоссар Торак радиол\02 Поточне\Anomalies airways Lung\16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142983"/>
            <a:ext cx="3643338" cy="44430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71414"/>
            <a:ext cx="9144000" cy="857256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chemeClr val="bg1"/>
                </a:solidFill>
              </a:rPr>
              <a:t>Уроджена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часткова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емфізема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[</a:t>
            </a:r>
            <a:r>
              <a:rPr lang="ru-RU" sz="3200" b="1" dirty="0">
                <a:solidFill>
                  <a:schemeClr val="bg1"/>
                </a:solidFill>
              </a:rPr>
              <a:t>УЧЕ</a:t>
            </a:r>
            <a:r>
              <a:rPr lang="en-US" sz="3200" b="1" dirty="0">
                <a:solidFill>
                  <a:schemeClr val="bg1"/>
                </a:solidFill>
              </a:rPr>
              <a:t>]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(</a:t>
            </a:r>
            <a:r>
              <a:rPr lang="ru-RU" sz="3200" b="1" dirty="0" err="1">
                <a:solidFill>
                  <a:schemeClr val="bg1"/>
                </a:solidFill>
              </a:rPr>
              <a:t>congenital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lobar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emphysema</a:t>
            </a:r>
            <a:r>
              <a:rPr lang="ru-RU" sz="3200" b="1" dirty="0">
                <a:solidFill>
                  <a:schemeClr val="bg1"/>
                </a:solidFill>
              </a:rPr>
              <a:t>)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64357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/>
              <a:t>.</a:t>
            </a:r>
            <a:endParaRPr lang="uk-UA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00076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Прямий знімок ГК 1-річного дитя з </a:t>
            </a:r>
            <a:r>
              <a:rPr lang="uk-UA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надпрозорістю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лівої легені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 грижею в середостіння (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а) і його зміщенням праворуч</a:t>
            </a:r>
          </a:p>
        </p:txBody>
      </p:sp>
      <p:pic>
        <p:nvPicPr>
          <p:cNvPr id="183298" name="Picture 2" descr="F:\КАФЕДРА\ЛЕКЦІЇ\06 Майстерня\01 В роботі\Торакльна радіологія\03 Глоссар Торак радиол\02 Поточне\Anomalies airways Lung\17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1177632"/>
            <a:ext cx="4929222" cy="47074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71414"/>
            <a:ext cx="9144000" cy="857256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chemeClr val="bg1"/>
                </a:solidFill>
              </a:rPr>
              <a:t>Уроджена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часткова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емфізема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[</a:t>
            </a:r>
            <a:r>
              <a:rPr lang="ru-RU" sz="3200" b="1" dirty="0">
                <a:solidFill>
                  <a:schemeClr val="bg1"/>
                </a:solidFill>
              </a:rPr>
              <a:t>УЧЕ</a:t>
            </a:r>
            <a:r>
              <a:rPr lang="en-US" sz="3200" b="1" dirty="0">
                <a:solidFill>
                  <a:schemeClr val="bg1"/>
                </a:solidFill>
              </a:rPr>
              <a:t>]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(</a:t>
            </a:r>
            <a:r>
              <a:rPr lang="ru-RU" sz="3200" b="1" dirty="0" err="1">
                <a:solidFill>
                  <a:schemeClr val="bg1"/>
                </a:solidFill>
              </a:rPr>
              <a:t>congenital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lobar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emphysema</a:t>
            </a:r>
            <a:r>
              <a:rPr lang="ru-RU" sz="3200" b="1" dirty="0">
                <a:solidFill>
                  <a:schemeClr val="bg1"/>
                </a:solidFill>
              </a:rPr>
              <a:t>)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64357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/>
              <a:t>.</a:t>
            </a:r>
            <a:endParaRPr lang="uk-UA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5721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uk-UA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КТ-скані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того ж пацієнта визначається гіперінфляція всієї верхньої частки лівої легені з наявністю судинних структур і невеликим зрушення вправо середостіння</a:t>
            </a:r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285859"/>
            <a:ext cx="5928847" cy="41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71414"/>
            <a:ext cx="7772400" cy="1214446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Секвестрація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легені </a:t>
            </a:r>
            <a:b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pulmonary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sequestration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282" y="1341200"/>
            <a:ext cx="87154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Секвестрація легені 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визначається як маса </a:t>
            </a:r>
            <a:r>
              <a:rPr lang="uk-UA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аберантних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легеневих тканин, які не мають нормального з'єднання з бронхіальним деревом та легеневими артеріями. </a:t>
            </a:r>
            <a:r>
              <a:rPr lang="uk-UA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Кропостачання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забезпечується, зазвичай, із грудної або черевної аорти, а венозний відтік здійснюється через систему легеневих вен або нижню порожнисту вену.. Секвестрації ділиться на: </a:t>
            </a:r>
            <a:r>
              <a:rPr lang="uk-UA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екстралобарні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uk-UA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інтралобарні</a:t>
            </a:r>
            <a:r>
              <a:rPr lang="uk-UA" sz="32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57158" y="142852"/>
            <a:ext cx="8429684" cy="857256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Стеноз трахеї (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Tracheal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stenosis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20" y="1643050"/>
            <a:ext cx="85725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Вроджений стеноз трахеї зумовлений наявністю повних хрящових кілець. Приблизно 50% вроджених стенозів локальні, 30% – тотальні і 20% – лійкоподібні. Локальний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вроджений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стеноз 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становить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прост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місцев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звуження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зазвичай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нижній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третині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трахеї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Дистальний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кінець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трахеї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бронх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нормальн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Симптоми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залеж</a:t>
            </a:r>
            <a:r>
              <a:rPr lang="uk-UA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ать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від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віку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дитини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ступеня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стенозу. 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прямому і бічному знімках з високою напругою і фільтрацією ікс-променів легко показати весь дихальний шлях. </a:t>
            </a:r>
            <a:r>
              <a:rPr lang="uk-UA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КТ</a:t>
            </a:r>
            <a:r>
              <a:rPr lang="uk-UA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слід обирати тільки в окремих випадках</a:t>
            </a:r>
            <a:r>
              <a:rPr lang="uk-UA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 </a:t>
            </a:r>
            <a:r>
              <a:rPr lang="uk-UA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Особливу</a:t>
            </a:r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цінн</a:t>
            </a:r>
            <a:r>
              <a:rPr lang="uk-UA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ість</a:t>
            </a:r>
            <a:r>
              <a:rPr lang="uk-UA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має </a:t>
            </a:r>
            <a:r>
              <a:rPr lang="uk-UA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МРТ</a:t>
            </a:r>
            <a:r>
              <a:rPr lang="uk-UA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оскільки дає можливість одночасно побачити і </a:t>
            </a:r>
            <a:r>
              <a:rPr lang="ru-RU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сусідні</a:t>
            </a:r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кровоносні</a:t>
            </a:r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судини</a:t>
            </a:r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Title 2"/>
          <p:cNvSpPr>
            <a:spLocks noGrp="1"/>
          </p:cNvSpPr>
          <p:nvPr>
            <p:ph type="ctrTitle"/>
          </p:nvPr>
        </p:nvSpPr>
        <p:spPr>
          <a:xfrm>
            <a:off x="685800" y="71414"/>
            <a:ext cx="7772400" cy="1214446"/>
          </a:xfrm>
        </p:spPr>
        <p:txBody>
          <a:bodyPr>
            <a:normAutofit/>
          </a:bodyPr>
          <a:lstStyle/>
          <a:p>
            <a:pPr>
              <a:lnSpc>
                <a:spcPts val="3900"/>
              </a:lnSpc>
            </a:pP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Секвестрація</a:t>
            </a:r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легені </a:t>
            </a:r>
            <a:b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pulmonary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sequestration</a:t>
            </a:r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5346" name="Picture 2" descr="F:\КАФЕДРА\ЛЕКЦІЇ\06 Майстерня\01 В роботі\Торакльна радіологія\03 Глоссар Торак радиол\02 Поточне\Anomalies airways Lung\18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1500174"/>
            <a:ext cx="5143536" cy="38576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85720" y="5715016"/>
            <a:ext cx="8572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Схема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інтралобарної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і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екстралобарної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секвестрації</a:t>
            </a:r>
            <a:endParaRPr lang="uk-UA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85720" y="6100778"/>
            <a:ext cx="8572560" cy="828684"/>
          </a:xfr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Хлопчик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років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Лихоманка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кашель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Інтралобарна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секвестрація (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Intralobar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sequestration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785794"/>
            <a:ext cx="5357850" cy="520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3462" y="500042"/>
            <a:ext cx="483743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8052" y="3500438"/>
            <a:ext cx="4857784" cy="318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Інтралобарна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секвестрація (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Intralobar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sequestration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uk-UA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1193315"/>
            <a:ext cx="5786478" cy="480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71438"/>
            <a:ext cx="9144000" cy="523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Інтралобарна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секвестрація (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Intralobar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sequestration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29190" y="1357298"/>
            <a:ext cx="40005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Грудна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аортограма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(артеріальна фаза) демонструє дві великі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наддіафрагмальні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артерії, які виходять від аорти і поставляють кров в легеневі тканини в нижній частці правої легені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285860"/>
            <a:ext cx="8643998" cy="4929222"/>
          </a:xfrm>
        </p:spPr>
        <p:txBody>
          <a:bodyPr>
            <a:normAutofit/>
          </a:bodyPr>
          <a:lstStyle/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8048" y="714356"/>
            <a:ext cx="5987903" cy="481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Інтралобарна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секвестрація (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Intralobar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sequestration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158" y="5429264"/>
            <a:ext cx="850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Грудна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аортограма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(венозна фаза) демонструє три дренажні вени, які сходяться в нижній легеневій вені, що впадає в ліве передсердя.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285860"/>
            <a:ext cx="8643998" cy="4929222"/>
          </a:xfrm>
        </p:spPr>
        <p:txBody>
          <a:bodyPr>
            <a:normAutofit/>
          </a:bodyPr>
          <a:lstStyle/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6102379"/>
            <a:ext cx="9144000" cy="541331"/>
          </a:xfrm>
        </p:spPr>
        <p:txBody>
          <a:bodyPr>
            <a:normAutofit fontScale="90000"/>
          </a:bodyPr>
          <a:lstStyle/>
          <a:p>
            <a:r>
              <a:rPr lang="uk-UA" sz="3100" dirty="0">
                <a:solidFill>
                  <a:schemeClr val="bg1"/>
                </a:solidFill>
              </a:rPr>
              <a:t>Прямий знімок ГК показує масу (</a:t>
            </a:r>
            <a:r>
              <a:rPr lang="uk-UA" sz="31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стрілки</a:t>
            </a:r>
            <a:r>
              <a:rPr lang="uk-UA" sz="3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), розташовану в задній частині  лівої нижньої частки. </a:t>
            </a:r>
            <a:b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Інтралобарна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секвестрація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Intralobar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sequestration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F:\КАФЕДРА\ЛЕКЦІЇ\06 Майстерня\01 В роботі\Торакльна радіологія\03 Глоссар Торак радиол\02 Поточне\Anomalies airways Lung\18b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903666"/>
            <a:ext cx="5745348" cy="4739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Інтралобарна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секвестрація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Intralobar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sequestration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F:\КАФЕДРА\ЛЕКЦІЇ\06 Майстерня\01 В роботі\Торакльна радіологія\03 Глоссар Торак радиол\02 Поточне\Anomalies airways Lung\18c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986970"/>
            <a:ext cx="4237702" cy="487092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585789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Аортограма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того ж пацієнта показує 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кровопостачання (</a:t>
            </a:r>
            <a:r>
              <a:rPr lang="uk-UA" sz="28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стрілки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секвестра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від аорти</a:t>
            </a:r>
            <a:r>
              <a:rPr lang="uk-UA" dirty="0"/>
              <a:t>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71414"/>
            <a:ext cx="7772400" cy="798509"/>
          </a:xfrm>
        </p:spPr>
        <p:txBody>
          <a:bodyPr/>
          <a:lstStyle/>
          <a:p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Щілина (</a:t>
            </a:r>
            <a:r>
              <a:rPr lang="uk-U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fissure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282" y="928670"/>
            <a:ext cx="87154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Arial Cyr" pitchFamily="34" charset="-52"/>
              </a:rPr>
              <a:t>Щілина ‒ інвагінація вісцеральної плеври, яка відділяє одну частку або частину частки від іншої, отже, </a:t>
            </a:r>
            <a:r>
              <a:rPr lang="uk-UA" sz="2800" dirty="0" err="1">
                <a:solidFill>
                  <a:schemeClr val="bg1"/>
                </a:solidFill>
                <a:latin typeface="Arial Cyr" pitchFamily="34" charset="-52"/>
              </a:rPr>
              <a:t>міжчасткові</a:t>
            </a:r>
            <a:r>
              <a:rPr lang="uk-UA" sz="2800" dirty="0">
                <a:solidFill>
                  <a:schemeClr val="bg1"/>
                </a:solidFill>
                <a:latin typeface="Arial Cyr" pitchFamily="34" charset="-52"/>
              </a:rPr>
              <a:t> щілини складаються з двох шарів плеври. Додаткові щілини розділяють окремі сегменти, а не частки. Щілина непарної вени, на відміну від інших, формується з двох шарів кожної вісцеральної і </a:t>
            </a:r>
            <a:r>
              <a:rPr lang="uk-UA" sz="2800" dirty="0" err="1">
                <a:solidFill>
                  <a:schemeClr val="bg1"/>
                </a:solidFill>
                <a:latin typeface="Arial Cyr" pitchFamily="34" charset="-52"/>
              </a:rPr>
              <a:t>парієтальної</a:t>
            </a:r>
            <a:r>
              <a:rPr lang="uk-UA" sz="2800" dirty="0">
                <a:solidFill>
                  <a:schemeClr val="bg1"/>
                </a:solidFill>
                <a:latin typeface="Arial Cyr" pitchFamily="34" charset="-52"/>
              </a:rPr>
              <a:t> плеври. Щілини (крім щілини непарної вени) можуть бути неповними. На </a:t>
            </a:r>
            <a:r>
              <a:rPr lang="uk-UA" sz="2800" dirty="0" err="1">
                <a:solidFill>
                  <a:schemeClr val="bg1"/>
                </a:solidFill>
                <a:latin typeface="Arial Cyr" pitchFamily="34" charset="-52"/>
              </a:rPr>
              <a:t>тонкозрізовій</a:t>
            </a:r>
            <a:r>
              <a:rPr lang="uk-UA" sz="28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Arial Cyr" pitchFamily="34" charset="-52"/>
              </a:rPr>
              <a:t>КТ</a:t>
            </a:r>
            <a:r>
              <a:rPr lang="uk-UA" sz="2800" dirty="0">
                <a:solidFill>
                  <a:schemeClr val="bg1"/>
                </a:solidFill>
                <a:latin typeface="Arial Cyr" pitchFamily="34" charset="-52"/>
              </a:rPr>
              <a:t> в нормі щілини проявляються як лінійні тіні товщиною 1 мм або менше. Визначення щілин включають: </a:t>
            </a:r>
            <a:r>
              <a:rPr lang="uk-UA" sz="2800" i="1" dirty="0">
                <a:solidFill>
                  <a:schemeClr val="bg1"/>
                </a:solidFill>
                <a:latin typeface="Arial Cyr" pitchFamily="34" charset="-52"/>
              </a:rPr>
              <a:t>мала</a:t>
            </a:r>
            <a:r>
              <a:rPr lang="uk-UA" sz="2800" dirty="0">
                <a:solidFill>
                  <a:schemeClr val="bg1"/>
                </a:solidFill>
                <a:latin typeface="Arial Cyr" pitchFamily="34" charset="-52"/>
              </a:rPr>
              <a:t>, </a:t>
            </a:r>
            <a:r>
              <a:rPr lang="uk-UA" sz="2800" i="1" dirty="0">
                <a:solidFill>
                  <a:schemeClr val="bg1"/>
                </a:solidFill>
                <a:latin typeface="Arial Cyr" pitchFamily="34" charset="-52"/>
              </a:rPr>
              <a:t>велика</a:t>
            </a:r>
            <a:r>
              <a:rPr lang="uk-UA" sz="2800" dirty="0">
                <a:solidFill>
                  <a:schemeClr val="bg1"/>
                </a:solidFill>
                <a:latin typeface="Arial Cyr" pitchFamily="34" charset="-52"/>
              </a:rPr>
              <a:t>, </a:t>
            </a:r>
            <a:r>
              <a:rPr lang="uk-UA" sz="2800" i="1" dirty="0">
                <a:solidFill>
                  <a:schemeClr val="bg1"/>
                </a:solidFill>
                <a:latin typeface="Arial Cyr" pitchFamily="34" charset="-52"/>
              </a:rPr>
              <a:t>горизонтальна</a:t>
            </a:r>
            <a:r>
              <a:rPr lang="uk-UA" sz="2800" dirty="0">
                <a:solidFill>
                  <a:schemeClr val="bg1"/>
                </a:solidFill>
                <a:latin typeface="Arial Cyr" pitchFamily="34" charset="-52"/>
              </a:rPr>
              <a:t>, </a:t>
            </a:r>
            <a:r>
              <a:rPr lang="uk-UA" sz="2800" i="1" dirty="0">
                <a:solidFill>
                  <a:schemeClr val="bg1"/>
                </a:solidFill>
                <a:latin typeface="Arial Cyr" pitchFamily="34" charset="-52"/>
              </a:rPr>
              <a:t>похила</a:t>
            </a:r>
            <a:r>
              <a:rPr lang="uk-UA" sz="2800" dirty="0">
                <a:solidFill>
                  <a:schemeClr val="bg1"/>
                </a:solidFill>
                <a:latin typeface="Arial Cyr" pitchFamily="34" charset="-52"/>
              </a:rPr>
              <a:t>, </a:t>
            </a:r>
            <a:r>
              <a:rPr lang="uk-UA" sz="2800" i="1" dirty="0">
                <a:solidFill>
                  <a:schemeClr val="bg1"/>
                </a:solidFill>
                <a:latin typeface="Arial Cyr" pitchFamily="34" charset="-52"/>
              </a:rPr>
              <a:t>додаткова</a:t>
            </a:r>
            <a:r>
              <a:rPr lang="uk-UA" sz="2800" dirty="0">
                <a:solidFill>
                  <a:schemeClr val="bg1"/>
                </a:solidFill>
                <a:latin typeface="Arial Cyr" pitchFamily="34" charset="-52"/>
              </a:rPr>
              <a:t>, </a:t>
            </a:r>
            <a:r>
              <a:rPr lang="uk-UA" sz="2800" i="1" dirty="0">
                <a:solidFill>
                  <a:schemeClr val="bg1"/>
                </a:solidFill>
                <a:latin typeface="Arial Cyr" pitchFamily="34" charset="-52"/>
              </a:rPr>
              <a:t>аномальна</a:t>
            </a:r>
            <a:r>
              <a:rPr lang="uk-UA" sz="2800" dirty="0">
                <a:solidFill>
                  <a:schemeClr val="bg1"/>
                </a:solidFill>
                <a:latin typeface="Arial Cyr" pitchFamily="34" charset="-52"/>
              </a:rPr>
              <a:t>, </a:t>
            </a:r>
            <a:r>
              <a:rPr lang="uk-UA" sz="2800" i="1" dirty="0">
                <a:solidFill>
                  <a:schemeClr val="bg1"/>
                </a:solidFill>
                <a:latin typeface="Arial Cyr" pitchFamily="34" charset="-52"/>
              </a:rPr>
              <a:t>непарна.</a:t>
            </a:r>
            <a:r>
              <a:rPr lang="uk-UA" sz="2800" dirty="0">
                <a:solidFill>
                  <a:schemeClr val="bg1"/>
                </a:solidFill>
                <a:latin typeface="Arial Cyr" pitchFamily="34" charset="-52"/>
              </a:rPr>
              <a:t>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71414"/>
            <a:ext cx="7772400" cy="798509"/>
          </a:xfrm>
        </p:spPr>
        <p:txBody>
          <a:bodyPr/>
          <a:lstStyle/>
          <a:p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Щілина (</a:t>
            </a:r>
            <a:r>
              <a:rPr lang="uk-U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fissure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Маса з порожнино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026" y="884236"/>
            <a:ext cx="7648626" cy="568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57158" y="71414"/>
            <a:ext cx="8429684" cy="798509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Непарна 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щілина (</a:t>
            </a:r>
            <a:r>
              <a:rPr lang="uk-UA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azygos</a:t>
            </a:r>
            <a:r>
              <a:rPr lang="uk-UA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uk-U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fissure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785794"/>
            <a:ext cx="472102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2" y="5293220"/>
            <a:ext cx="914400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Щілина непарної вени, на відміну від інших, формується з чотирьох шарів плеври </a:t>
            </a:r>
            <a:r>
              <a:rPr lang="uk-UA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— </a:t>
            </a:r>
            <a:r>
              <a:rPr lang="uk-UA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двох шарів кожної вісцеральної і </a:t>
            </a:r>
            <a:r>
              <a:rPr lang="uk-UA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парієтальної</a:t>
            </a:r>
            <a:r>
              <a:rPr lang="uk-UA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плеври, тому чітко виявляється на знімках. </a:t>
            </a:r>
          </a:p>
          <a:p>
            <a:pPr algn="ctr">
              <a:lnSpc>
                <a:spcPct val="90000"/>
              </a:lnSpc>
            </a:pPr>
            <a:r>
              <a:rPr lang="uk-UA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медіальному кінці має </a:t>
            </a:r>
            <a:r>
              <a:rPr lang="uk-UA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“сльозу”</a:t>
            </a:r>
            <a:r>
              <a:rPr lang="uk-UA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— непарну вену.</a:t>
            </a:r>
            <a:endParaRPr lang="uk-UA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57158" y="142852"/>
            <a:ext cx="8429684" cy="857256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Стеноз трахеї (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Tracheal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stenosis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14421"/>
            <a:ext cx="2331379" cy="435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1214423"/>
            <a:ext cx="261320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357818" y="1571612"/>
            <a:ext cx="378618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Прямий і бічний знімки верхніх дихальних шляхів немовляти показують звуження просвітку трахеї </a:t>
            </a:r>
          </a:p>
          <a:p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підглотковому відділі (</a:t>
            </a:r>
            <a:r>
              <a:rPr lang="uk-UA" sz="26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стрілки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034" y="142852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Непарна </a:t>
            </a: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щілина (</a:t>
            </a:r>
            <a:r>
              <a:rPr lang="uk-UA" sz="36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azygos</a:t>
            </a:r>
            <a:r>
              <a:rPr lang="uk-UA" sz="3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uk-U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fissure</a:t>
            </a: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uk-UA" sz="3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85860"/>
            <a:ext cx="721523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414"/>
            <a:ext cx="7772400" cy="785818"/>
          </a:xfrm>
        </p:spPr>
        <p:txBody>
          <a:bodyPr/>
          <a:lstStyle/>
          <a:p>
            <a:r>
              <a:rPr lang="uk-UA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Ворота (</a:t>
            </a:r>
            <a:r>
              <a:rPr lang="uk-UA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hilum</a:t>
            </a:r>
            <a:r>
              <a:rPr lang="uk-UA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71546"/>
            <a:ext cx="9144000" cy="5357850"/>
          </a:xfrm>
        </p:spPr>
        <p:txBody>
          <a:bodyPr>
            <a:normAutofit fontScale="92500" lnSpcReduction="10000"/>
          </a:bodyPr>
          <a:lstStyle/>
          <a:p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Загальний термін, який описує складку на поверхні органа, де судини і нерви з'єднуються з органом. Місце на медіальній поверхні легені, де судини і бронхи входять і виходять із легені. На знімках і </a:t>
            </a:r>
            <a:r>
              <a:rPr lang="uk-UA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КТ-сканах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ворота мають вигляд </a:t>
            </a:r>
            <a:r>
              <a:rPr lang="uk-U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затемнення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uk-UA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корень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легені), складеного бронхами, артеріями, венами, лімфовузлами, нервами та іншими тканинами.</a:t>
            </a:r>
          </a:p>
          <a:p>
            <a:r>
              <a:rPr lang="en-US" dirty="0">
                <a:solidFill>
                  <a:schemeClr val="bg1"/>
                </a:solidFill>
                <a:latin typeface="Arial Cyr" pitchFamily="34" charset="-52"/>
              </a:rPr>
              <a:t>[</a:t>
            </a:r>
            <a:r>
              <a:rPr lang="uk-UA" i="1" dirty="0" err="1">
                <a:solidFill>
                  <a:schemeClr val="bg1"/>
                </a:solidFill>
                <a:latin typeface="Arial Cyr" pitchFamily="34" charset="-52"/>
              </a:rPr>
              <a:t>анг</a:t>
            </a:r>
            <a:r>
              <a:rPr lang="uk-UA" dirty="0">
                <a:solidFill>
                  <a:schemeClr val="bg1"/>
                </a:solidFill>
                <a:latin typeface="Arial Cyr" pitchFamily="34" charset="-52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Arial Cyr" pitchFamily="34" charset="-52"/>
              </a:rPr>
              <a:t>hilum</a:t>
            </a:r>
            <a:r>
              <a:rPr lang="en-US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uk-UA" dirty="0">
                <a:solidFill>
                  <a:schemeClr val="bg1"/>
                </a:solidFill>
                <a:latin typeface="Arial Cyr" pitchFamily="34" charset="-52"/>
              </a:rPr>
              <a:t>= рубчик, глибока щілина, </a:t>
            </a:r>
            <a:endParaRPr lang="en-US" dirty="0">
              <a:solidFill>
                <a:schemeClr val="bg1"/>
              </a:solidFill>
              <a:latin typeface="Arial Cyr" pitchFamily="34" charset="-52"/>
            </a:endParaRPr>
          </a:p>
          <a:p>
            <a:r>
              <a:rPr lang="uk-UA" i="1" dirty="0">
                <a:solidFill>
                  <a:schemeClr val="bg1"/>
                </a:solidFill>
                <a:latin typeface="Arial Cyr" pitchFamily="34" charset="-52"/>
              </a:rPr>
              <a:t>лат</a:t>
            </a:r>
            <a:r>
              <a:rPr lang="uk-UA" dirty="0">
                <a:solidFill>
                  <a:schemeClr val="bg1"/>
                </a:solidFill>
                <a:latin typeface="Arial Cyr" pitchFamily="34" charset="-52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Arial Cyr" pitchFamily="34" charset="-52"/>
              </a:rPr>
              <a:t>hilum</a:t>
            </a:r>
            <a:r>
              <a:rPr lang="en-US" dirty="0">
                <a:solidFill>
                  <a:srgbClr val="FF0000"/>
                </a:solidFill>
                <a:latin typeface="Arial Cyr" pitchFamily="34" charset="-52"/>
              </a:rPr>
              <a:t> </a:t>
            </a:r>
            <a:r>
              <a:rPr lang="uk-UA" dirty="0">
                <a:solidFill>
                  <a:schemeClr val="bg1"/>
                </a:solidFill>
                <a:latin typeface="Arial Cyr" pitchFamily="34" charset="-52"/>
              </a:rPr>
              <a:t>= дрібка, крихта, дещиця, пусте, дурниця</a:t>
            </a:r>
            <a:r>
              <a:rPr lang="en-US" dirty="0">
                <a:solidFill>
                  <a:schemeClr val="bg1"/>
                </a:solidFill>
                <a:latin typeface="Arial Cyr" pitchFamily="34" charset="-52"/>
              </a:rPr>
              <a:t>]</a:t>
            </a:r>
            <a:endParaRPr lang="uk-UA" dirty="0">
              <a:solidFill>
                <a:schemeClr val="bg1"/>
              </a:solidFill>
              <a:latin typeface="Arial Cyr" pitchFamily="34" charset="-52"/>
            </a:endParaRPr>
          </a:p>
          <a:p>
            <a:r>
              <a:rPr lang="uk-UA" dirty="0"/>
              <a:t>.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414"/>
            <a:ext cx="7772400" cy="785818"/>
          </a:xfrm>
        </p:spPr>
        <p:txBody>
          <a:bodyPr/>
          <a:lstStyle/>
          <a:p>
            <a:r>
              <a:rPr lang="uk-UA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Ворота (</a:t>
            </a:r>
            <a:r>
              <a:rPr lang="uk-UA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hilum</a:t>
            </a:r>
            <a:r>
              <a:rPr lang="uk-UA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172" y="928670"/>
            <a:ext cx="812835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414"/>
            <a:ext cx="7772400" cy="785818"/>
          </a:xfrm>
        </p:spPr>
        <p:txBody>
          <a:bodyPr/>
          <a:lstStyle/>
          <a:p>
            <a:r>
              <a:rPr lang="uk-UA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Ворота (</a:t>
            </a:r>
            <a:r>
              <a:rPr lang="uk-UA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hilum</a:t>
            </a:r>
            <a:r>
              <a:rPr lang="uk-UA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1928802"/>
            <a:ext cx="6400800" cy="175260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5348" y="1071545"/>
            <a:ext cx="5764172" cy="535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8926" y="500042"/>
            <a:ext cx="3551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СЕРЕДОСТІННЯ</a:t>
            </a:r>
          </a:p>
        </p:txBody>
      </p:sp>
      <p:pic>
        <p:nvPicPr>
          <p:cNvPr id="3" name="Picture 2" descr="4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1285860"/>
            <a:ext cx="5460580" cy="5143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00496" y="4286256"/>
            <a:ext cx="571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ПП</a:t>
            </a:r>
          </a:p>
        </p:txBody>
      </p:sp>
      <p:sp>
        <p:nvSpPr>
          <p:cNvPr id="5" name="Rectangle 4"/>
          <p:cNvSpPr/>
          <p:nvPr/>
        </p:nvSpPr>
        <p:spPr>
          <a:xfrm>
            <a:off x="5072066" y="4786322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ПШ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5786" y="285728"/>
            <a:ext cx="75724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СЕРЕДОСТІННЯ</a:t>
            </a:r>
          </a:p>
        </p:txBody>
      </p:sp>
      <p:pic>
        <p:nvPicPr>
          <p:cNvPr id="3" name="Picture 4" descr="C:\1_MedicalFinals\NottinghamAXR_Stuff\CXR_HTML_Version\cxr teaching sep 06_files\CXR_0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712" y="928670"/>
            <a:ext cx="7513176" cy="5643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1_MedicalFinals\NottinghamAXR_Stuff\CXR_HTML_Version\cxr teaching sep 06_files\CXR_0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412" y="936992"/>
            <a:ext cx="7513176" cy="564357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765771" y="4323626"/>
            <a:ext cx="582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ПП</a:t>
            </a:r>
          </a:p>
        </p:txBody>
      </p:sp>
      <p:sp>
        <p:nvSpPr>
          <p:cNvPr id="5" name="Rectangle 4"/>
          <p:cNvSpPr/>
          <p:nvPr/>
        </p:nvSpPr>
        <p:spPr>
          <a:xfrm>
            <a:off x="5051685" y="4500797"/>
            <a:ext cx="757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1940" y="3064454"/>
            <a:ext cx="6041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26897" y="3034474"/>
            <a:ext cx="5259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5786" y="285728"/>
            <a:ext cx="75724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СЕРЕДОСТІННЯ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414"/>
            <a:ext cx="7772400" cy="785818"/>
          </a:xfrm>
        </p:spPr>
        <p:txBody>
          <a:bodyPr/>
          <a:lstStyle/>
          <a:p>
            <a:r>
              <a:rPr lang="uk-UA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Відділки середостіння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71546"/>
            <a:ext cx="9144000" cy="5357850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Офіційно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середостінні виокремлюють </a:t>
            </a:r>
            <a:r>
              <a:rPr lang="uk-U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передній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середній, задній 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(в деяких схемах)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верхній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відділки. </a:t>
            </a:r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Передній відділок 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обмежений спереду грудиною і ззаду передніми поверхнями перикарда, висхідної аорти і </a:t>
            </a:r>
            <a:r>
              <a:rPr lang="uk-UA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брахіо-цефальних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судин</a:t>
            </a:r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Середній відділок 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задньою межею переднього відділка і передньою межею заднього відділка. </a:t>
            </a:r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Задній відділок 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обмежений заднім краєм перикарда та магістральних судин і ззаду тілами грудних хребців. У </a:t>
            </a:r>
            <a:r>
              <a:rPr lang="uk-UA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чотиривідділковій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моделі визначається додатково відділок над площиною від грудини до </a:t>
            </a:r>
            <a:r>
              <a:rPr lang="uk-UA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міжхребцевого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диска T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4-5, або, більш просто, вище дуги аорти. Точних анатомічних кордонів між відділками не існує, і немає ніяких перепон (крім перикарда) запобігти поширенню захворювання між відділками</a:t>
            </a:r>
            <a:r>
              <a:rPr lang="uk-UA" dirty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144595"/>
            <a:ext cx="9007755" cy="499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71414"/>
            <a:ext cx="77724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Відділки середостіння</a:t>
            </a:r>
            <a:endParaRPr kumimoji="0" lang="ru-RU" sz="44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71414"/>
            <a:ext cx="77724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Відділки середостіння</a:t>
            </a:r>
            <a:endParaRPr kumimoji="0" lang="ru-RU" sz="44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untitl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123116"/>
            <a:ext cx="7038996" cy="54300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57158" y="142852"/>
            <a:ext cx="8429684" cy="857256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Стеноз трахеї (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Tracheal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stenosis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F:\КАФЕДРА\ЛЕКЦІЇ\06 Майстерня\01 В роботі\Торакльна радіологія\03 Глоссар Торак радиол\Anomalies airways Lung\2c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14422"/>
            <a:ext cx="3929090" cy="497353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572032" y="1571612"/>
            <a:ext cx="457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-скан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показує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звужен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ий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сегмент (</a:t>
            </a:r>
            <a:r>
              <a:rPr lang="ru-RU" sz="28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стрілки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(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можна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визначити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довжин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стенозу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поперечний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діаметер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просвіт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трахеї в місці 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стеноз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71414"/>
            <a:ext cx="77724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Відділки середостіння</a:t>
            </a:r>
            <a:endParaRPr kumimoji="0" lang="ru-RU" sz="44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058863"/>
            <a:ext cx="6000791" cy="544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7752" y="357165"/>
            <a:ext cx="4286248" cy="5000661"/>
          </a:xfrm>
        </p:spPr>
        <p:txBody>
          <a:bodyPr>
            <a:noAutofit/>
          </a:bodyPr>
          <a:lstStyle/>
          <a:p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Виїмка в правому задньому середостінні, в яку поширюється край нижньої частки правої легені. Обмежена зверху аркою непарної вени, ззаду — непарною веною і плеврою спереду хребта і </a:t>
            </a:r>
            <a:r>
              <a:rPr lang="uk-UA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медіально</a:t>
            </a: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— стравоходом і суміжними структурами.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4" descr="C:\Users\user\Pictures\азігостравохід виїмка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29190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28596" y="5500702"/>
            <a:ext cx="5786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азіго-езофагальна</a:t>
            </a:r>
            <a:r>
              <a:rPr lang="uk-UA" sz="32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виїмка </a:t>
            </a:r>
            <a:endParaRPr lang="uk-UA" sz="3200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user\Pictures\Аорто-пульмональне вікно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70"/>
            <a:ext cx="457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0" y="1382990"/>
            <a:ext cx="457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прямих знімках виглядає як увігнутість лівої </a:t>
            </a:r>
            <a:r>
              <a:rPr lang="uk-UA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медіастинальної</a:t>
            </a: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межі нижче дуги аорти і вище лівої легеневої артерії. </a:t>
            </a:r>
          </a:p>
          <a:p>
            <a:pPr algn="ctr"/>
            <a:r>
              <a:rPr lang="uk-UA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Аорто-пульмональне</a:t>
            </a: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вікно є частим місцем лімфаденопатії при  різних запальних і пухлинних захворюваннях</a:t>
            </a:r>
          </a:p>
        </p:txBody>
      </p:sp>
      <p:sp>
        <p:nvSpPr>
          <p:cNvPr id="8" name="Rectangle 7"/>
          <p:cNvSpPr/>
          <p:nvPr/>
        </p:nvSpPr>
        <p:spPr>
          <a:xfrm>
            <a:off x="1571604" y="214290"/>
            <a:ext cx="5850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Аорто-пульмональне</a:t>
            </a:r>
            <a:r>
              <a:rPr lang="uk-UA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вікно </a:t>
            </a:r>
            <a:endParaRPr lang="uk-UA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371283"/>
            <a:ext cx="86248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Правобічна </a:t>
            </a:r>
            <a:r>
              <a:rPr kumimoji="0" lang="uk-UA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паратрахеальна</a:t>
            </a:r>
            <a:r>
              <a:rPr kumimoji="0" lang="uk-UA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 смуга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(</a:t>
            </a:r>
            <a:r>
              <a:rPr kumimoji="0" lang="uk-UA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right</a:t>
            </a:r>
            <a:r>
              <a:rPr kumimoji="0" lang="uk-UA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 </a:t>
            </a:r>
            <a:r>
              <a:rPr kumimoji="0" lang="uk-UA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paratracheal</a:t>
            </a:r>
            <a:r>
              <a:rPr kumimoji="0" lang="uk-UA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 </a:t>
            </a:r>
            <a:r>
              <a:rPr kumimoji="0" lang="uk-UA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stripe</a:t>
            </a:r>
            <a:r>
              <a:rPr kumimoji="0" lang="uk-UA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)</a:t>
            </a:r>
            <a:endParaRPr kumimoji="0" lang="uk-UA" sz="4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720" y="1956753"/>
            <a:ext cx="85725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Arial"/>
                <a:cs typeface="Arial"/>
              </a:rPr>
              <a:t>— </a:t>
            </a:r>
            <a:r>
              <a:rPr lang="uk-UA" sz="2800" dirty="0">
                <a:solidFill>
                  <a:schemeClr val="bg1"/>
                </a:solidFill>
                <a:latin typeface="Arial Cyr" pitchFamily="34" charset="-52"/>
              </a:rPr>
              <a:t>вертикальна, лінійна, </a:t>
            </a:r>
            <a:r>
              <a:rPr lang="uk-UA" sz="2800" dirty="0" err="1">
                <a:solidFill>
                  <a:schemeClr val="bg1"/>
                </a:solidFill>
                <a:latin typeface="Arial Cyr" pitchFamily="34" charset="-52"/>
              </a:rPr>
              <a:t>м'якотканинна</a:t>
            </a:r>
            <a:r>
              <a:rPr lang="uk-UA" sz="2800" dirty="0">
                <a:solidFill>
                  <a:schemeClr val="bg1"/>
                </a:solidFill>
                <a:latin typeface="Arial Cyr" pitchFamily="34" charset="-52"/>
              </a:rPr>
              <a:t> шириною до 4 мм тінь, яка відповідає правій стінці трахеї, суміжним тканинам середостіння та прилеглій плеврі. На прямій рентгенограмі смуга в 3-4 см у висоту простягається від рівня медіальних кінців ключиць до правого </a:t>
            </a:r>
            <a:r>
              <a:rPr lang="uk-UA" sz="2800" dirty="0" err="1">
                <a:solidFill>
                  <a:schemeClr val="bg1"/>
                </a:solidFill>
                <a:latin typeface="Arial Cyr" pitchFamily="34" charset="-52"/>
              </a:rPr>
              <a:t>трахео-бронхіального</a:t>
            </a:r>
            <a:r>
              <a:rPr lang="uk-UA" sz="2800" dirty="0">
                <a:solidFill>
                  <a:schemeClr val="bg1"/>
                </a:solidFill>
                <a:latin typeface="Arial Cyr" pitchFamily="34" charset="-52"/>
              </a:rPr>
              <a:t> кута. Видна в 94% дорослих, але відсутня у осіб з рясним жиром середостіння. Найчастіша причина розширення, деформації або зникнення смуги є збільшення </a:t>
            </a:r>
            <a:r>
              <a:rPr lang="uk-UA" sz="2800" dirty="0" err="1">
                <a:solidFill>
                  <a:schemeClr val="bg1"/>
                </a:solidFill>
                <a:latin typeface="Arial Cyr" pitchFamily="34" charset="-52"/>
              </a:rPr>
              <a:t>паратрахеальних</a:t>
            </a:r>
            <a:r>
              <a:rPr lang="uk-UA" sz="2800" dirty="0">
                <a:solidFill>
                  <a:schemeClr val="bg1"/>
                </a:solidFill>
                <a:latin typeface="Arial Cyr" pitchFamily="34" charset="-52"/>
              </a:rPr>
              <a:t> лімфатичних вузлів.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86248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правобічна </a:t>
            </a:r>
            <a:r>
              <a:rPr kumimoji="0" lang="uk-UA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паратрахеальна</a:t>
            </a:r>
            <a:r>
              <a:rPr kumimoji="0" lang="uk-UA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 смуга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(</a:t>
            </a:r>
            <a:r>
              <a:rPr kumimoji="0" lang="uk-UA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right</a:t>
            </a:r>
            <a:r>
              <a:rPr kumimoji="0" lang="uk-UA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 </a:t>
            </a:r>
            <a:r>
              <a:rPr kumimoji="0" lang="uk-UA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paratracheal</a:t>
            </a:r>
            <a:r>
              <a:rPr kumimoji="0" lang="uk-UA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 </a:t>
            </a:r>
            <a:r>
              <a:rPr kumimoji="0" lang="uk-UA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stripe</a:t>
            </a:r>
            <a:r>
              <a:rPr kumimoji="0" lang="uk-UA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Cyr" pitchFamily="34" charset="-52"/>
                <a:ea typeface="Calibri"/>
                <a:cs typeface="HelveticaNeue-HeavyCond"/>
              </a:rPr>
              <a:t>)</a:t>
            </a:r>
            <a:endParaRPr kumimoji="0" lang="uk-UA" sz="4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паратрахеальна смуг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1279535"/>
            <a:ext cx="4919676" cy="53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1214445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chemeClr val="bg1"/>
                </a:solidFill>
                <a:latin typeface="Arial Cyr" pitchFamily="34" charset="-52"/>
              </a:rPr>
              <a:t>Вторинна</a:t>
            </a:r>
            <a:r>
              <a:rPr lang="ru-RU" sz="3600" b="1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 Cyr" pitchFamily="34" charset="-52"/>
              </a:rPr>
              <a:t>легенева</a:t>
            </a:r>
            <a:r>
              <a:rPr lang="ru-RU" sz="3600" b="1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 Cyr" pitchFamily="34" charset="-52"/>
              </a:rPr>
              <a:t>часточка</a:t>
            </a:r>
            <a:r>
              <a:rPr lang="ru-RU" sz="3600" b="1" dirty="0">
                <a:solidFill>
                  <a:schemeClr val="bg1"/>
                </a:solidFill>
                <a:latin typeface="Arial Cyr" pitchFamily="34" charset="-52"/>
              </a:rPr>
              <a:t> (</a:t>
            </a:r>
            <a:r>
              <a:rPr lang="en-US" sz="3600" b="1" dirty="0">
                <a:solidFill>
                  <a:schemeClr val="bg1"/>
                </a:solidFill>
              </a:rPr>
              <a:t>secondary pulmonary lobule</a:t>
            </a:r>
            <a:r>
              <a:rPr lang="uk-UA" sz="3600" b="1" dirty="0">
                <a:solidFill>
                  <a:schemeClr val="bg1"/>
                </a:solidFill>
                <a:latin typeface="Arial Cyr" pitchFamily="34" charset="-52"/>
              </a:rPr>
              <a:t>)</a:t>
            </a:r>
            <a:endParaRPr lang="uk-UA" sz="4000" b="1" dirty="0">
              <a:solidFill>
                <a:schemeClr val="bg1"/>
              </a:solidFill>
              <a:latin typeface="Arial Cyr" pitchFamily="34" charset="-5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5720" y="1495372"/>
            <a:ext cx="857256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Найменша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одиниця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леген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, оточена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перетинкою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з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сполучної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тканини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Часточки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мають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розм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р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0,5—3,0 см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можуть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вм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щувати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3—20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ацинус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в. </a:t>
            </a:r>
          </a:p>
          <a:p>
            <a:pPr algn="ctr"/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Перетинки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називаються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м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жчасточковими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(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інтерлобулярними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).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Найкраще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розвинен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на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перифер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ї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часток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легень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мають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тенденц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ю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до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неповного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розвитку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або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можуть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бути в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 Cyr" pitchFamily="34" charset="-52"/>
              </a:rPr>
              <a:t>дсутн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uk-UA" sz="2400" dirty="0">
                <a:solidFill>
                  <a:schemeClr val="bg1"/>
                </a:solidFill>
                <a:latin typeface="Arial Cyr" pitchFamily="34" charset="-52"/>
              </a:rPr>
              <a:t>. 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Перегородки містять вени і лімфатичні судини. На </a:t>
            </a:r>
            <a:r>
              <a:rPr lang="uk-U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можна ідентифікувати три основні компоненти часточки - </a:t>
            </a:r>
            <a:r>
              <a:rPr lang="uk-UA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міжчасточкові</a:t>
            </a:r>
            <a:r>
              <a:rPr lang="uk-UA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перегородки 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їх структури, </a:t>
            </a:r>
            <a:r>
              <a:rPr lang="uk-UA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центральний осередок 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центродолькові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структури), а також </a:t>
            </a:r>
            <a:r>
              <a:rPr lang="uk-UA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осередкову паренхіму 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особливо при хворобливих станах. Периферійні часточки більш однорідні за формою, ніж центральні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latin typeface="Arial Cyr" pitchFamily="34" charset="-52"/>
              </a:rPr>
              <a:t>Синонім: </a:t>
            </a:r>
            <a:r>
              <a:rPr lang="uk-UA" sz="2400" i="1" dirty="0">
                <a:solidFill>
                  <a:schemeClr val="bg1"/>
                </a:solidFill>
                <a:latin typeface="Arial Cyr" pitchFamily="34" charset="-52"/>
              </a:rPr>
              <a:t>часточка</a:t>
            </a:r>
            <a:r>
              <a:rPr lang="ru-RU" sz="2400" dirty="0">
                <a:solidFill>
                  <a:schemeClr val="bg1"/>
                </a:solidFill>
                <a:latin typeface="Arial Cyr" pitchFamily="34" charset="-52"/>
              </a:rPr>
              <a:t>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rial Cyr" pitchFamily="34" charset="-52"/>
              </a:rPr>
              <a:t>. </a:t>
            </a:r>
            <a:endParaRPr lang="uk-UA" sz="2000" dirty="0">
              <a:solidFill>
                <a:schemeClr val="bg1"/>
              </a:solidFill>
              <a:latin typeface="Arial Cyr" pitchFamily="34" charset="-52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ТО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2143116"/>
            <a:ext cx="8715436" cy="3286148"/>
          </a:xfrm>
        </p:spPr>
        <p:txBody>
          <a:bodyPr/>
          <a:lstStyle/>
          <a:p>
            <a:r>
              <a:rPr lang="uk-UA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Ацинус</a:t>
            </a:r>
            <a:r>
              <a:rPr lang="uk-UA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–</a:t>
            </a:r>
            <a:r>
              <a:rPr lang="uk-UA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структурна одиниця легені </a:t>
            </a:r>
            <a:r>
              <a:rPr lang="uk-UA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дистальніше</a:t>
            </a:r>
            <a:r>
              <a:rPr lang="uk-UA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термінальної бронхіоли розміром приблизно 6-10 мм в діаметрі. Утворюється навколо дихальної бронхіоли першого порядку і містить альвеолярні протоки і альвеоли</a:t>
            </a:r>
            <a:r>
              <a:rPr lang="uk-UA" dirty="0">
                <a:ln>
                  <a:solidFill>
                    <a:schemeClr val="bg1"/>
                  </a:solidFill>
                </a:ln>
              </a:rPr>
              <a:t>.</a:t>
            </a: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72085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Ацинус</a:t>
            </a:r>
            <a:r>
              <a:rPr kumimoji="0" lang="uk-UA" sz="4000" b="1" i="0" u="none" strike="noStrike" cap="none" normalizeH="0" baseline="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 (</a:t>
            </a:r>
            <a:r>
              <a:rPr kumimoji="0" lang="uk-UA" sz="4000" b="1" i="0" u="none" strike="noStrike" cap="none" normalizeH="0" baseline="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acinus</a:t>
            </a:r>
            <a:r>
              <a:rPr kumimoji="0" lang="uk-UA" sz="4000" b="1" i="0" u="none" strike="noStrike" cap="none" normalizeH="0" baseline="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)</a:t>
            </a:r>
            <a:endParaRPr kumimoji="0" lang="uk-UA" sz="4000" b="0" i="0" u="none" strike="noStrike" cap="none" normalizeH="0" baseline="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КАФЕДРА\ЛЕКЦІЇ\04 Майстерня\03 В роботі\Торакльна радіологія\Глоссар Торак радиол\Ацинус copy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428604"/>
            <a:ext cx="635798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5357850"/>
            <a:ext cx="9144000" cy="157161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Часточки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–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найменші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блоки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структури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b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оточені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перетинкою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із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сполучної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тканини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b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uk-UA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501653"/>
            <a:ext cx="4581463" cy="585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786346" y="361172"/>
            <a:ext cx="4357654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Кровозабезпечення</a:t>
            </a:r>
            <a:r>
              <a:rPr lang="uk-UA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(перфузія) часточки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>
              <a:lnSpc>
                <a:spcPct val="90000"/>
              </a:lnSpc>
            </a:pP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Артерії</a:t>
            </a:r>
            <a:r>
              <a:rPr lang="en-US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надход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</a:t>
            </a: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ть</a:t>
            </a:r>
            <a:r>
              <a:rPr lang="en-US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uk-UA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</a:t>
            </a: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часточк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по центру </a:t>
            </a:r>
          </a:p>
          <a:p>
            <a:pPr algn="ctr">
              <a:lnSpc>
                <a:spcPct val="90000"/>
              </a:lnSpc>
            </a:pP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разом з бронхіолою, </a:t>
            </a: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вени</a:t>
            </a:r>
            <a:r>
              <a:rPr lang="en-US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uk-UA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 </a:t>
            </a:r>
            <a:r>
              <a:rPr lang="uk-UA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лімфосудини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виходить</a:t>
            </a:r>
            <a:r>
              <a:rPr lang="en-US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уздовж</a:t>
            </a:r>
            <a:r>
              <a:rPr lang="en-US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перегородки</a:t>
            </a:r>
            <a:r>
              <a:rPr lang="en-US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Довжина</a:t>
            </a:r>
            <a:r>
              <a:rPr lang="en-US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шлях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</a:t>
            </a:r>
            <a:r>
              <a:rPr lang="uk-UA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часточ</a:t>
            </a:r>
            <a:r>
              <a:rPr lang="uk-UA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ок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різна. Найдовший </a:t>
            </a:r>
            <a:r>
              <a:rPr lang="uk-UA" sz="2600" dirty="0">
                <a:solidFill>
                  <a:schemeClr val="bg1"/>
                </a:solidFill>
                <a:latin typeface="Arial"/>
                <a:cs typeface="Arial"/>
              </a:rPr>
              <a:t>шлях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 </a:t>
            </a: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перифер</a:t>
            </a:r>
            <a:r>
              <a:rPr lang="uk-UA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ичних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Оскільки довжина шляху </a:t>
            </a: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впливає</a:t>
            </a:r>
            <a:r>
              <a:rPr lang="en-US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і </a:t>
            </a: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n-US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вентиляцію</a:t>
            </a:r>
            <a:r>
              <a:rPr lang="en-US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і 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перфузію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о</a:t>
            </a: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бидва</a:t>
            </a:r>
            <a:r>
              <a:rPr lang="en-US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 перфузія </a:t>
            </a:r>
            <a:r>
              <a:rPr lang="en-US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 </a:t>
            </a: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вентиляці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 у </a:t>
            </a: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перифер</a:t>
            </a:r>
            <a:r>
              <a:rPr lang="uk-UA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ичних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часточок </a:t>
            </a:r>
            <a:r>
              <a:rPr lang="en-US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знижені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1214445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chemeClr val="bg1"/>
                </a:solidFill>
                <a:latin typeface="Arial Cyr" pitchFamily="34" charset="-52"/>
              </a:rPr>
              <a:t>Вторинна</a:t>
            </a:r>
            <a:r>
              <a:rPr lang="ru-RU" sz="3600" b="1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 Cyr" pitchFamily="34" charset="-52"/>
              </a:rPr>
              <a:t>легенева</a:t>
            </a:r>
            <a:r>
              <a:rPr lang="ru-RU" sz="3600" b="1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 Cyr" pitchFamily="34" charset="-52"/>
              </a:rPr>
              <a:t>часточка</a:t>
            </a:r>
            <a:r>
              <a:rPr lang="ru-RU" sz="3600" b="1" dirty="0">
                <a:solidFill>
                  <a:schemeClr val="bg1"/>
                </a:solidFill>
                <a:latin typeface="Arial Cyr" pitchFamily="34" charset="-52"/>
              </a:rPr>
              <a:t> (</a:t>
            </a:r>
            <a:r>
              <a:rPr lang="en-US" sz="3600" b="1" dirty="0">
                <a:solidFill>
                  <a:schemeClr val="bg1"/>
                </a:solidFill>
              </a:rPr>
              <a:t>secondary pulmonary lobule</a:t>
            </a:r>
            <a:r>
              <a:rPr lang="uk-UA" sz="3600" b="1" dirty="0">
                <a:solidFill>
                  <a:schemeClr val="bg1"/>
                </a:solidFill>
                <a:latin typeface="Arial Cyr" pitchFamily="34" charset="-52"/>
              </a:rPr>
              <a:t>)</a:t>
            </a:r>
            <a:endParaRPr lang="uk-UA" sz="4000" b="1" dirty="0">
              <a:solidFill>
                <a:schemeClr val="bg1"/>
              </a:solidFill>
              <a:latin typeface="Arial Cyr" pitchFamily="34" charset="-52"/>
            </a:endParaRPr>
          </a:p>
        </p:txBody>
      </p:sp>
      <p:pic>
        <p:nvPicPr>
          <p:cNvPr id="4" name="Picture 3" descr="F:\КАФЕДРА\ЛЕКЦІЇ\04 Майстерня\03 В роботі\Торакльна радіологія\Глоссар Торак радиол\КТ часточки.bm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500174"/>
            <a:ext cx="585791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57238" y="142852"/>
            <a:ext cx="7772400" cy="857256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Бронхи (</a:t>
            </a:r>
            <a:r>
              <a:rPr lang="en-US" b="1" dirty="0">
                <a:solidFill>
                  <a:schemeClr val="bg1"/>
                </a:solidFill>
              </a:rPr>
              <a:t>bronchus, bronchi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uk-UA" dirty="0">
              <a:solidFill>
                <a:schemeClr val="bg1"/>
              </a:solidFill>
              <a:latin typeface="Arial Cyr" pitchFamily="34" charset="-5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2890" y="1000108"/>
            <a:ext cx="4990878" cy="567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714356"/>
            <a:ext cx="8572560" cy="5572164"/>
          </a:xfrm>
        </p:spPr>
        <p:txBody>
          <a:bodyPr/>
          <a:lstStyle/>
          <a:p>
            <a:r>
              <a:rPr lang="uk-UA" i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Одна вторинна легенева часточка містить від 3 до 20 </a:t>
            </a:r>
            <a:r>
              <a:rPr lang="uk-UA" i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ацинусів</a:t>
            </a:r>
            <a:r>
              <a:rPr lang="uk-UA" i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. </a:t>
            </a:r>
          </a:p>
          <a:p>
            <a:r>
              <a:rPr lang="uk-UA" i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Окремих нормальних </a:t>
            </a:r>
            <a:r>
              <a:rPr lang="uk-UA" i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ацинусів</a:t>
            </a:r>
            <a:r>
              <a:rPr lang="uk-UA" i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 на знімках не видно, але </a:t>
            </a:r>
            <a:r>
              <a:rPr lang="uk-UA" i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ацинарні</a:t>
            </a:r>
            <a:r>
              <a:rPr lang="uk-UA" i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 артерії іноді можуть бути ідентифіковані на </a:t>
            </a:r>
            <a:r>
              <a:rPr lang="uk-UA" i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тонкозрізовому</a:t>
            </a:r>
            <a:r>
              <a:rPr lang="uk-UA" i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uk-UA" i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КТ-скані</a:t>
            </a:r>
            <a:r>
              <a:rPr lang="uk-UA" i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. Накопичення патологічного матеріалу в </a:t>
            </a:r>
            <a:r>
              <a:rPr lang="uk-UA" i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ацинусах</a:t>
            </a:r>
            <a:r>
              <a:rPr lang="uk-UA" i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 можна бачити як нечіткі </a:t>
            </a:r>
            <a:r>
              <a:rPr lang="uk-UA" i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дрібновузлові</a:t>
            </a:r>
            <a:r>
              <a:rPr lang="uk-UA" i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 тіні на рентгенограмі чи </a:t>
            </a:r>
            <a:r>
              <a:rPr lang="uk-UA" i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тонкозрізовому</a:t>
            </a:r>
            <a:r>
              <a:rPr lang="uk-UA" i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 </a:t>
            </a:r>
          </a:p>
          <a:p>
            <a:r>
              <a:rPr lang="uk-UA" i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КТ-скані</a:t>
            </a:r>
            <a:r>
              <a:rPr lang="uk-UA" dirty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399" y="428605"/>
            <a:ext cx="7629202" cy="478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214414" y="5572140"/>
            <a:ext cx="6630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>
                <a:solidFill>
                  <a:schemeClr val="bg1"/>
                </a:solidFill>
              </a:rPr>
              <a:t>На схемі 2 прилеглих </a:t>
            </a:r>
            <a:r>
              <a:rPr lang="uk-UA" sz="3600" dirty="0" err="1">
                <a:solidFill>
                  <a:schemeClr val="bg1"/>
                </a:solidFill>
              </a:rPr>
              <a:t>ацинуса</a:t>
            </a:r>
            <a:endParaRPr lang="uk-UA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user\Pictures\New Picture (2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" y="357166"/>
            <a:ext cx="4857783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929190" y="500042"/>
            <a:ext cx="421481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Вторинні легеневі часточки згідно Томасу </a:t>
            </a:r>
            <a:r>
              <a:rPr lang="uk-UA" sz="28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Уиллису</a:t>
            </a:r>
            <a:r>
              <a:rPr lang="uk-UA" sz="28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8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Thomas</a:t>
            </a:r>
            <a:r>
              <a:rPr lang="uk-UA" sz="28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Willis</a:t>
            </a:r>
            <a:r>
              <a:rPr lang="uk-UA" sz="28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800" i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</a:t>
            </a:r>
            <a:r>
              <a:rPr lang="uk-UA" sz="2800" i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respirationis</a:t>
            </a:r>
            <a:r>
              <a:rPr lang="uk-UA" sz="2800" i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organis</a:t>
            </a:r>
            <a:r>
              <a:rPr lang="uk-UA" sz="2800" i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uk-UA" sz="2800" i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usu</a:t>
            </a:r>
            <a:r>
              <a:rPr lang="uk-UA" sz="2800" i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8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uk-UA" sz="28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2800" i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Opera</a:t>
            </a:r>
            <a:r>
              <a:rPr lang="uk-UA" sz="2800" i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omnia</a:t>
            </a:r>
            <a:r>
              <a:rPr lang="uk-UA" sz="2800" i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8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Geneva</a:t>
            </a:r>
            <a:r>
              <a:rPr lang="uk-UA" sz="28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8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Switzerland</a:t>
            </a:r>
            <a:r>
              <a:rPr lang="uk-UA" sz="28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1676).. Рисунок показує ряд вторинних часточок, що відходять від невеликих бронхіальних гілок з </a:t>
            </a:r>
            <a:r>
              <a:rPr lang="uk-UA" sz="32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ацинусами</a:t>
            </a:r>
            <a:r>
              <a:rPr lang="uk-UA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вигляді листя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42852"/>
            <a:ext cx="7772400" cy="1214445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chemeClr val="bg1"/>
                </a:solidFill>
                <a:latin typeface="Arial Cyr" pitchFamily="34" charset="-52"/>
              </a:rPr>
              <a:t>Вторинна</a:t>
            </a:r>
            <a:r>
              <a:rPr lang="ru-RU" sz="3600" b="1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 Cyr" pitchFamily="34" charset="-52"/>
              </a:rPr>
              <a:t>легенева</a:t>
            </a:r>
            <a:r>
              <a:rPr lang="ru-RU" sz="3600" b="1" dirty="0">
                <a:solidFill>
                  <a:schemeClr val="bg1"/>
                </a:solidFill>
                <a:latin typeface="Arial Cyr" pitchFamily="34" charset="-52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 Cyr" pitchFamily="34" charset="-52"/>
              </a:rPr>
              <a:t>часточка</a:t>
            </a:r>
            <a:r>
              <a:rPr lang="ru-RU" sz="3600" b="1" dirty="0">
                <a:solidFill>
                  <a:schemeClr val="bg1"/>
                </a:solidFill>
                <a:latin typeface="Arial Cyr" pitchFamily="34" charset="-52"/>
              </a:rPr>
              <a:t> (</a:t>
            </a:r>
            <a:r>
              <a:rPr lang="en-US" sz="3600" b="1" dirty="0">
                <a:solidFill>
                  <a:schemeClr val="bg1"/>
                </a:solidFill>
              </a:rPr>
              <a:t>secondary pulmonary lobule</a:t>
            </a:r>
            <a:r>
              <a:rPr lang="uk-UA" sz="3600" b="1" dirty="0">
                <a:solidFill>
                  <a:schemeClr val="bg1"/>
                </a:solidFill>
                <a:latin typeface="Arial Cyr" pitchFamily="34" charset="-52"/>
              </a:rPr>
              <a:t>)</a:t>
            </a:r>
            <a:endParaRPr lang="uk-UA" sz="4000" b="1" dirty="0">
              <a:solidFill>
                <a:schemeClr val="bg1"/>
              </a:solidFill>
              <a:latin typeface="Arial Cyr" pitchFamily="34" charset="-52"/>
            </a:endParaRPr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1365263"/>
            <a:ext cx="4432186" cy="527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643438" y="1547891"/>
            <a:ext cx="45005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 Cyr" pitchFamily="34" charset="-52"/>
              </a:rPr>
              <a:t>Часточки чітко видно на КТВР як багатокутні структури в оточенні потовщених перегородок (</a:t>
            </a:r>
            <a:r>
              <a:rPr lang="uk-UA" sz="2400" i="1" dirty="0">
                <a:solidFill>
                  <a:schemeClr val="bg1"/>
                </a:solidFill>
                <a:latin typeface="Arial Cyr" pitchFamily="34" charset="-52"/>
              </a:rPr>
              <a:t>велика стрілка</a:t>
            </a:r>
            <a:r>
              <a:rPr lang="uk-UA" sz="2400" dirty="0">
                <a:solidFill>
                  <a:schemeClr val="bg1"/>
                </a:solidFill>
                <a:latin typeface="Arial Cyr" pitchFamily="34" charset="-52"/>
              </a:rPr>
              <a:t>) у пацієнта з </a:t>
            </a:r>
            <a:r>
              <a:rPr lang="uk-UA" sz="2400" dirty="0" err="1">
                <a:solidFill>
                  <a:schemeClr val="bg1"/>
                </a:solidFill>
              </a:rPr>
              <a:t>лімфангітними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Arial Cyr" pitchFamily="34" charset="-52"/>
              </a:rPr>
              <a:t>метастазами. Потовщені центральні </a:t>
            </a:r>
            <a:r>
              <a:rPr lang="uk-UA" sz="2400" dirty="0" err="1">
                <a:solidFill>
                  <a:schemeClr val="bg1"/>
                </a:solidFill>
              </a:rPr>
              <a:t>бронховаскулярні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Arial Cyr" pitchFamily="34" charset="-52"/>
              </a:rPr>
              <a:t>пучки також присутні (</a:t>
            </a:r>
            <a:r>
              <a:rPr lang="uk-UA" sz="2400" i="1" dirty="0">
                <a:solidFill>
                  <a:schemeClr val="bg1"/>
                </a:solidFill>
                <a:latin typeface="Arial Cyr" pitchFamily="34" charset="-52"/>
              </a:rPr>
              <a:t>головки стрілок</a:t>
            </a:r>
            <a:r>
              <a:rPr lang="uk-UA" sz="2400" dirty="0">
                <a:solidFill>
                  <a:schemeClr val="bg1"/>
                </a:solidFill>
                <a:latin typeface="Arial Cyr" pitchFamily="34" charset="-52"/>
              </a:rPr>
              <a:t>). Видно паренхімний </a:t>
            </a:r>
            <a:r>
              <a:rPr lang="uk-UA" sz="2400" dirty="0" err="1">
                <a:solidFill>
                  <a:schemeClr val="bg1"/>
                </a:solidFill>
                <a:latin typeface="Arial Cyr" pitchFamily="34" charset="-52"/>
              </a:rPr>
              <a:t>інтерстицій</a:t>
            </a:r>
            <a:r>
              <a:rPr lang="uk-UA" sz="2400" dirty="0">
                <a:solidFill>
                  <a:schemeClr val="bg1"/>
                </a:solidFill>
                <a:latin typeface="Arial Cyr" pitchFamily="34" charset="-52"/>
              </a:rPr>
              <a:t> (</a:t>
            </a:r>
            <a:r>
              <a:rPr lang="uk-UA" sz="2400" i="1" dirty="0">
                <a:solidFill>
                  <a:schemeClr val="bg1"/>
                </a:solidFill>
                <a:latin typeface="Arial Cyr" pitchFamily="34" charset="-52"/>
              </a:rPr>
              <a:t>стрілочки</a:t>
            </a:r>
            <a:r>
              <a:rPr lang="uk-UA" sz="2400" dirty="0">
                <a:solidFill>
                  <a:schemeClr val="bg1"/>
                </a:solidFill>
                <a:latin typeface="Arial Cyr" pitchFamily="34" charset="-52"/>
              </a:rPr>
              <a:t>), що проходить від ядра до перегородки.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720" y="142852"/>
            <a:ext cx="857256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Центролобулярний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uk-UA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centrilobular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sz="22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uk-UA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Цей дескриптор застосовується до </a:t>
            </a:r>
            <a:r>
              <a:rPr lang="uk-UA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бронхо-васкулярного</a:t>
            </a:r>
            <a:r>
              <a:rPr lang="uk-UA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стовбура часточки. Термін також використовується патологоанатомами для опису уражень респіраторних бронхіол або навіть альвеолярних протоків. </a:t>
            </a:r>
          </a:p>
          <a:p>
            <a:pPr algn="ctr">
              <a:lnSpc>
                <a:spcPct val="90000"/>
              </a:lnSpc>
            </a:pPr>
            <a:r>
              <a:rPr lang="uk-UA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Центролобулярні</a:t>
            </a:r>
            <a:r>
              <a:rPr lang="uk-UA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відхилення включають:</a:t>
            </a:r>
          </a:p>
          <a:p>
            <a:pPr algn="ctr">
              <a:lnSpc>
                <a:spcPct val="90000"/>
              </a:lnSpc>
            </a:pPr>
            <a:r>
              <a:rPr lang="uk-UA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(а) вузлики, </a:t>
            </a:r>
          </a:p>
          <a:p>
            <a:pPr algn="ctr">
              <a:lnSpc>
                <a:spcPct val="90000"/>
              </a:lnSpc>
            </a:pPr>
            <a:r>
              <a:rPr lang="uk-UA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(б) картину дерево-в-бруньках, що відображає ураження  дрібних дихальних просторів, </a:t>
            </a:r>
          </a:p>
          <a:p>
            <a:pPr algn="ctr">
              <a:lnSpc>
                <a:spcPct val="90000"/>
              </a:lnSpc>
            </a:pPr>
            <a:r>
              <a:rPr lang="uk-UA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(в) підвищення видимості </a:t>
            </a:r>
            <a:r>
              <a:rPr lang="uk-UA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центролобулярних</a:t>
            </a:r>
            <a:r>
              <a:rPr lang="uk-UA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структур у зв'язку з потовщенням або інфільтрацією </a:t>
            </a:r>
            <a:r>
              <a:rPr lang="uk-UA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інтерстиція</a:t>
            </a:r>
            <a:r>
              <a:rPr lang="uk-UA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ctr">
              <a:lnSpc>
                <a:spcPct val="90000"/>
              </a:lnSpc>
            </a:pPr>
            <a:r>
              <a:rPr lang="uk-UA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(г) аномальні ділянки низької щільності, викликані </a:t>
            </a:r>
            <a:r>
              <a:rPr lang="uk-UA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центролобулярною</a:t>
            </a:r>
            <a:r>
              <a:rPr lang="uk-UA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емфіземою.  </a:t>
            </a:r>
          </a:p>
          <a:p>
            <a:pPr algn="ctr">
              <a:lnSpc>
                <a:spcPct val="90000"/>
              </a:lnSpc>
            </a:pPr>
            <a:r>
              <a:rPr lang="uk-UA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Синонім – </a:t>
            </a:r>
            <a:r>
              <a:rPr lang="uk-UA" sz="2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часточкові стовбурові структури</a:t>
            </a:r>
            <a:r>
              <a:rPr lang="uk-UA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.)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ТО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2143116"/>
            <a:ext cx="8715436" cy="278608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0000"/>
              </a:lnSpc>
            </a:pPr>
            <a:r>
              <a:rPr lang="uk-UA" sz="1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Центральні структури легеневої дольки ‒ центральна часточкова артерія і бронхіола. Легенева артерія і її безпосередні гілочки </a:t>
            </a:r>
            <a:r>
              <a:rPr lang="uk-UA" sz="1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видинома</a:t>
            </a:r>
            <a:r>
              <a:rPr lang="uk-UA" sz="1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 центрі вторинної дольки на </a:t>
            </a:r>
            <a:r>
              <a:rPr lang="uk-UA" sz="1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тонкозрізовій</a:t>
            </a:r>
            <a:r>
              <a:rPr lang="uk-UA" sz="1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</a:t>
            </a:r>
            <a:r>
              <a:rPr lang="uk-UA" sz="1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особливо якщо стовщена (наприклад, набряк легенів). Ці артерії мають 0,5-1,0 мм в діаметрі. Проте, бронхіоли в центрі вторинної часточки в нормі невидимі через малу товщину (приблизно 0,15 мм) </a:t>
            </a:r>
          </a:p>
          <a:p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500042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Центролобулярні</a:t>
            </a:r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структури (</a:t>
            </a:r>
            <a:r>
              <a:rPr lang="uk-UA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lobular</a:t>
            </a:r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core</a:t>
            </a:r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structures</a:t>
            </a:r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kumimoji="0" lang="uk-UA" sz="4000" b="0" i="0" u="none" strike="noStrike" cap="none" normalizeH="0" baseline="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ТО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9256" y="1643050"/>
            <a:ext cx="3500462" cy="4286280"/>
          </a:xfrm>
        </p:spPr>
        <p:txBody>
          <a:bodyPr>
            <a:normAutofit fontScale="92500" lnSpcReduction="20000"/>
          </a:bodyPr>
          <a:lstStyle/>
          <a:p>
            <a:r>
              <a:rPr lang="uk-UA" dirty="0">
                <a:solidFill>
                  <a:schemeClr val="bg1"/>
                </a:solidFill>
              </a:rPr>
              <a:t>Маленька </a:t>
            </a:r>
            <a:r>
              <a:rPr lang="uk-UA" dirty="0" err="1">
                <a:solidFill>
                  <a:schemeClr val="bg1"/>
                </a:solidFill>
              </a:rPr>
              <a:t>цяткоподібна</a:t>
            </a:r>
            <a:r>
              <a:rPr lang="uk-UA" dirty="0">
                <a:solidFill>
                  <a:schemeClr val="bg1"/>
                </a:solidFill>
              </a:rPr>
              <a:t> непрозорість в центрі нормальної часточки, розташована не далі як 1 см від плеври, відображає </a:t>
            </a:r>
            <a:r>
              <a:rPr lang="uk-UA" dirty="0" err="1">
                <a:solidFill>
                  <a:schemeClr val="bg1"/>
                </a:solidFill>
              </a:rPr>
              <a:t>внутрічасточкову</a:t>
            </a:r>
            <a:r>
              <a:rPr lang="uk-UA" dirty="0">
                <a:solidFill>
                  <a:schemeClr val="bg1"/>
                </a:solidFill>
              </a:rPr>
              <a:t> артерію (приблизно 1 мм в діаметрі)</a:t>
            </a:r>
            <a:r>
              <a:rPr lang="uk-UA" dirty="0"/>
              <a:t>.</a:t>
            </a: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-24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Центролобулярні</a:t>
            </a:r>
            <a:r>
              <a:rPr lang="uk-UA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структури 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lobular</a:t>
            </a:r>
            <a:r>
              <a:rPr lang="uk-UA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core</a:t>
            </a:r>
            <a:r>
              <a:rPr lang="uk-UA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structures</a:t>
            </a:r>
            <a:r>
              <a:rPr lang="uk-UA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kumimoji="0" lang="uk-UA" sz="3200" b="0" i="0" u="none" strike="noStrike" cap="none" normalizeH="0" baseline="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1357298"/>
            <a:ext cx="542974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214290"/>
            <a:ext cx="8643998" cy="642942"/>
          </a:xfrm>
        </p:spPr>
        <p:txBody>
          <a:bodyPr>
            <a:noAutofit/>
          </a:bodyPr>
          <a:lstStyle/>
          <a:p>
            <a:r>
              <a:rPr lang="uk-UA" sz="32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Міжчасткова</a:t>
            </a:r>
            <a:r>
              <a:rPr lang="uk-UA" sz="32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перетинка </a:t>
            </a:r>
            <a:br>
              <a:rPr lang="uk-UA" sz="32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32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32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interlobular</a:t>
            </a:r>
            <a:r>
              <a:rPr lang="uk-UA" sz="32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septum</a:t>
            </a:r>
            <a:r>
              <a:rPr lang="uk-UA" sz="32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2066" y="1071546"/>
            <a:ext cx="4071934" cy="6000792"/>
          </a:xfrm>
        </p:spPr>
        <p:txBody>
          <a:bodyPr>
            <a:normAutofit fontScale="92500" lnSpcReduction="20000"/>
          </a:bodyPr>
          <a:lstStyle/>
          <a:p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Пластинчасті структури довжиною 10-20 мм, що утворюють межі часточок; більш-менш перпендикулярні плеврі на периферії. Складаються зі сполучної тканини і містять лімфатичні судини і легеневі </a:t>
            </a:r>
            <a:r>
              <a:rPr lang="uk-UA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венули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 </a:t>
            </a:r>
            <a:r>
              <a:rPr lang="uk-UA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мають вигляд тонких лінійних тіней між часточками У здоровій легені не видні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C:\Users\user\Pictures\Міждолькова перетинка норма.bm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1214423"/>
            <a:ext cx="5072097" cy="500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28695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аренхім</a:t>
            </a:r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 легені </a:t>
            </a:r>
            <a:b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(pulmonary </a:t>
            </a:r>
            <a:r>
              <a:rPr lang="uk-UA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parenchyma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uk-UA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2428868"/>
            <a:ext cx="8643998" cy="3071834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Термін </a:t>
            </a:r>
            <a:r>
              <a:rPr lang="uk-UA" i="1" dirty="0">
                <a:solidFill>
                  <a:srgbClr val="FF0000"/>
                </a:solidFill>
              </a:rPr>
              <a:t>п</a:t>
            </a:r>
            <a:r>
              <a:rPr lang="en-US" i="1" dirty="0" err="1">
                <a:solidFill>
                  <a:srgbClr val="FF0000"/>
                </a:solidFill>
              </a:rPr>
              <a:t>аренхім</a:t>
            </a:r>
            <a:r>
              <a:rPr lang="uk-UA" i="1" dirty="0">
                <a:solidFill>
                  <a:srgbClr val="FF0000"/>
                </a:solidFill>
              </a:rPr>
              <a:t>а легені</a:t>
            </a:r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dirty="0">
                <a:solidFill>
                  <a:schemeClr val="bg1"/>
                </a:solidFill>
              </a:rPr>
              <a:t>стосується </a:t>
            </a:r>
            <a:r>
              <a:rPr lang="en-US" dirty="0" err="1">
                <a:solidFill>
                  <a:schemeClr val="bg1"/>
                </a:solidFill>
              </a:rPr>
              <a:t>частини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легені</a:t>
            </a:r>
            <a:r>
              <a:rPr lang="uk-UA" dirty="0">
                <a:solidFill>
                  <a:schemeClr val="bg1"/>
                </a:solidFill>
              </a:rPr>
              <a:t>, що забезпечує газовий обмін. </a:t>
            </a:r>
            <a:r>
              <a:rPr lang="en-US" dirty="0" err="1">
                <a:solidFill>
                  <a:schemeClr val="bg1"/>
                </a:solidFill>
              </a:rPr>
              <a:t>Складається</a:t>
            </a:r>
            <a:r>
              <a:rPr lang="en-US" dirty="0">
                <a:solidFill>
                  <a:schemeClr val="bg1"/>
                </a:solidFill>
              </a:rPr>
              <a:t> з </a:t>
            </a:r>
            <a:r>
              <a:rPr lang="en-US" dirty="0" err="1">
                <a:solidFill>
                  <a:schemeClr val="bg1"/>
                </a:solidFill>
              </a:rPr>
              <a:t>альвеол</a:t>
            </a:r>
            <a:r>
              <a:rPr lang="uk-UA" dirty="0">
                <a:solidFill>
                  <a:schemeClr val="bg1"/>
                </a:solidFill>
              </a:rPr>
              <a:t>, альвеолярних протоків </a:t>
            </a:r>
            <a:r>
              <a:rPr lang="en-US" dirty="0">
                <a:solidFill>
                  <a:schemeClr val="bg1"/>
                </a:solidFill>
              </a:rPr>
              <a:t>і </a:t>
            </a:r>
            <a:r>
              <a:rPr lang="en-US" dirty="0" err="1">
                <a:solidFill>
                  <a:schemeClr val="bg1"/>
                </a:solidFill>
              </a:rPr>
              <a:t>їх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капілярів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uk-UA" dirty="0">
                <a:solidFill>
                  <a:schemeClr val="bg1"/>
                </a:solidFill>
              </a:rPr>
              <a:t>Ці структури </a:t>
            </a:r>
            <a:r>
              <a:rPr lang="en-US" dirty="0" err="1">
                <a:solidFill>
                  <a:schemeClr val="bg1"/>
                </a:solidFill>
              </a:rPr>
              <a:t>лег</a:t>
            </a:r>
            <a:r>
              <a:rPr lang="uk-UA" dirty="0" err="1">
                <a:solidFill>
                  <a:schemeClr val="bg1"/>
                </a:solidFill>
              </a:rPr>
              <a:t>ень</a:t>
            </a:r>
            <a:r>
              <a:rPr lang="uk-UA" dirty="0">
                <a:solidFill>
                  <a:schemeClr val="bg1"/>
                </a:solidFill>
              </a:rPr>
              <a:t>, не</a:t>
            </a:r>
            <a:r>
              <a:rPr lang="en-US" dirty="0" err="1">
                <a:solidFill>
                  <a:schemeClr val="bg1"/>
                </a:solidFill>
              </a:rPr>
              <a:t>видим</a:t>
            </a:r>
            <a:r>
              <a:rPr lang="uk-UA" dirty="0">
                <a:solidFill>
                  <a:schemeClr val="bg1"/>
                </a:solidFill>
              </a:rPr>
              <a:t>і на рентгенограмах.</a:t>
            </a:r>
          </a:p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142983"/>
          </a:xfrm>
        </p:spPr>
        <p:txBody>
          <a:bodyPr>
            <a:normAutofit/>
          </a:bodyPr>
          <a:lstStyle/>
          <a:p>
            <a:r>
              <a:rPr lang="uk-UA" sz="40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Інтерстицій</a:t>
            </a:r>
            <a:r>
              <a:rPr lang="uk-UA" sz="4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uk-UA" sz="40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nterstitium</a:t>
            </a:r>
            <a:r>
              <a:rPr lang="uk-UA" sz="4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285860"/>
            <a:ext cx="8643998" cy="4929222"/>
          </a:xfrm>
        </p:spPr>
        <p:txBody>
          <a:bodyPr>
            <a:normAutofit lnSpcReduction="10000"/>
          </a:bodyPr>
          <a:lstStyle/>
          <a:p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Складається із </a:t>
            </a:r>
            <a:r>
              <a:rPr lang="uk-UA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контініума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сполучної тканини всієї легені, і включає три підрозділи: </a:t>
            </a:r>
          </a:p>
          <a:p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(а) </a:t>
            </a:r>
            <a:r>
              <a:rPr lang="uk-UA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бронхо-васкулярний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(осьовий) </a:t>
            </a:r>
            <a:r>
              <a:rPr lang="uk-UA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інтерстицій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, оточуючий і підтримуючий бронхи, артерії і вени від воріт (коренів) до дихальних бронхіол; (б) залозистий </a:t>
            </a:r>
            <a:r>
              <a:rPr lang="uk-UA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інтерстицій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, розташований між альвеолярною та капілярною мембранами, і </a:t>
            </a:r>
          </a:p>
          <a:p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(с) </a:t>
            </a:r>
            <a:r>
              <a:rPr lang="uk-UA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субплевральна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сполучна тканина, яка подовжується в </a:t>
            </a:r>
            <a:r>
              <a:rPr lang="uk-UA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міждолькові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перетинки і </a:t>
            </a:r>
            <a:r>
              <a:rPr lang="uk-UA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парієтальну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плевру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4549</TotalTime>
  <Words>5437</Words>
  <Application>Microsoft Office PowerPoint</Application>
  <PresentationFormat>Екран (4:3)</PresentationFormat>
  <Paragraphs>502</Paragraphs>
  <Slides>104</Slides>
  <Notes>83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104</vt:i4>
      </vt:variant>
    </vt:vector>
  </HeadingPairs>
  <TitlesOfParts>
    <vt:vector size="110" baseType="lpstr">
      <vt:lpstr>Arial</vt:lpstr>
      <vt:lpstr>Arial Cyr</vt:lpstr>
      <vt:lpstr>Calibri</vt:lpstr>
      <vt:lpstr>Monotype Corsiva</vt:lpstr>
      <vt:lpstr>Times New Roman</vt:lpstr>
      <vt:lpstr>Office Theme</vt:lpstr>
      <vt:lpstr>ТОРАКАЛЬНА РАДІОЛОГІЯ </vt:lpstr>
      <vt:lpstr>Трахея</vt:lpstr>
      <vt:lpstr>Трахея</vt:lpstr>
      <vt:lpstr>Трахеомаляція (Tracheomalacia)</vt:lpstr>
      <vt:lpstr>Трахеомаляція (Tracheomalacia)</vt:lpstr>
      <vt:lpstr>Стеноз трахеї (Tracheal stenosis)</vt:lpstr>
      <vt:lpstr>Стеноз трахеї (Tracheal stenosis)</vt:lpstr>
      <vt:lpstr>Стеноз трахеї (Tracheal stenosis)</vt:lpstr>
      <vt:lpstr>Бронхи (bronchus, bronchi)</vt:lpstr>
      <vt:lpstr>Бронхи (bronchus, bronchi)</vt:lpstr>
      <vt:lpstr>Бронхи (bronchus, bronchi)</vt:lpstr>
      <vt:lpstr>Бронхи (bronchus, bronchi)</vt:lpstr>
      <vt:lpstr>Бронхи (bronchus, bronchi)</vt:lpstr>
      <vt:lpstr>Бронхи (bronchus, bronchi)</vt:lpstr>
      <vt:lpstr>Бронхіола (bronchiole)</vt:lpstr>
      <vt:lpstr>Вади розвитку бронхів і легенів (pulmonary anomalies)</vt:lpstr>
      <vt:lpstr>Трахеальний бронх</vt:lpstr>
      <vt:lpstr>Трахеальний бронх  (Tracheal bronchus)</vt:lpstr>
      <vt:lpstr>Трахеальний бронх  (Tracheal bronchus)</vt:lpstr>
      <vt:lpstr>Трахеальний бронх  (Tracheal bronchus)</vt:lpstr>
      <vt:lpstr>Трахеальний бронх  (Tracheal bronchus)</vt:lpstr>
      <vt:lpstr>Трахеальний бронх  (Tracheal bronchus)</vt:lpstr>
      <vt:lpstr>Уроджена атрезія бронха  (Congenital bronchial atresia)</vt:lpstr>
      <vt:lpstr>Уроджена атрезія бронха  (Congenital bronchial atresia) </vt:lpstr>
      <vt:lpstr>Уроджена атрезія бронха  (Congenital bronchial atresia)</vt:lpstr>
      <vt:lpstr>Уроджена атрезія бронха  (Congenital bronchial atresia)</vt:lpstr>
      <vt:lpstr>Уроджена атрезія бронха  (Congenital bronchial atresia)</vt:lpstr>
      <vt:lpstr>Кістозно-аденоматозна мальформація (cystic adenomatoid malformation)</vt:lpstr>
      <vt:lpstr>Кістозно-аденоматозна мальформація (cystic adenomatoid malformation)</vt:lpstr>
      <vt:lpstr>Кістозно-аденоматозна мальформація (cystic adenomatoid malformation)</vt:lpstr>
      <vt:lpstr>Кістозно-аденоматозна мальформація (cystic adenomatoid malformation)</vt:lpstr>
      <vt:lpstr>Кістозно-аденоматозна мальформація (cystic adenomatoid malformation)</vt:lpstr>
      <vt:lpstr>Кістозно-аденоматозна мальформація (cystic adenomatoid malformation)</vt:lpstr>
      <vt:lpstr>Кістозно-аденоматозна мальформація (cystic adenomatoid malformation)</vt:lpstr>
      <vt:lpstr>Бронхогенна кіста  (bronchogenic cyst) </vt:lpstr>
      <vt:lpstr>Бронхогенна кіста  (bronchogenic cyst) </vt:lpstr>
      <vt:lpstr>Бронхогенна кіста  (bronchogenic cyst) </vt:lpstr>
      <vt:lpstr>Внутрілегенева кіста  (Intrapulmonary cyst)</vt:lpstr>
      <vt:lpstr>Частка (lobe)</vt:lpstr>
      <vt:lpstr>Частка (lobe)</vt:lpstr>
      <vt:lpstr>Частка (lobe)</vt:lpstr>
      <vt:lpstr>Частка (lobe)</vt:lpstr>
      <vt:lpstr>Сегмент (segment)</vt:lpstr>
      <vt:lpstr>Сегмент (segment)</vt:lpstr>
      <vt:lpstr>Сегмент (segment)</vt:lpstr>
      <vt:lpstr>Презентація PowerPoint</vt:lpstr>
      <vt:lpstr>Презентація PowerPoint</vt:lpstr>
      <vt:lpstr>Агенезія легені (Lung agenesis)</vt:lpstr>
      <vt:lpstr>Презентація PowerPoint</vt:lpstr>
      <vt:lpstr>Презентація PowerPoint</vt:lpstr>
      <vt:lpstr>Презентація PowerPoint</vt:lpstr>
      <vt:lpstr>Презентація PowerPoint</vt:lpstr>
      <vt:lpstr>Гіпоплазія легені</vt:lpstr>
      <vt:lpstr>Уроджена часткова емфізема [УЧЕ] (congenital lobar emphysema)</vt:lpstr>
      <vt:lpstr>Уроджена часткова емфізема [УЧЕ] (congenital lobar emphysema)</vt:lpstr>
      <vt:lpstr>Уроджена часткова емфізема [УЧЕ] (congenital lobar emphysema)</vt:lpstr>
      <vt:lpstr>Уроджена часткова емфізема [УЧЕ] (congenital lobar emphysema)</vt:lpstr>
      <vt:lpstr>Уроджена часткова емфізема [УЧЕ] (congenital lobar emphysema)</vt:lpstr>
      <vt:lpstr>Секвестрація легені  (pulmonary sequestration)</vt:lpstr>
      <vt:lpstr>Секвестрація легені  (pulmonary sequestration)</vt:lpstr>
      <vt:lpstr>Презентація PowerPoint</vt:lpstr>
      <vt:lpstr>Презентація PowerPoint</vt:lpstr>
      <vt:lpstr>Інтралобарна секвестрація (Intralobar sequestration)</vt:lpstr>
      <vt:lpstr>Презентація PowerPoint</vt:lpstr>
      <vt:lpstr>Прямий знімок ГК показує масу (стрілки), розташовану в задній частині  лівої нижньої частки.  </vt:lpstr>
      <vt:lpstr>Презентація PowerPoint</vt:lpstr>
      <vt:lpstr>Щілина (fissure)</vt:lpstr>
      <vt:lpstr>Щілина (fissure)</vt:lpstr>
      <vt:lpstr>Непарна щілина (azygos fissure)</vt:lpstr>
      <vt:lpstr>Презентація PowerPoint</vt:lpstr>
      <vt:lpstr>Ворота (hilum)</vt:lpstr>
      <vt:lpstr>Ворота (hilum)</vt:lpstr>
      <vt:lpstr>Ворота (hilum)</vt:lpstr>
      <vt:lpstr>Презентація PowerPoint</vt:lpstr>
      <vt:lpstr>Презентація PowerPoint</vt:lpstr>
      <vt:lpstr>Презентація PowerPoint</vt:lpstr>
      <vt:lpstr>Відділки середостіння</vt:lpstr>
      <vt:lpstr>Презентація PowerPoint</vt:lpstr>
      <vt:lpstr>Презентація PowerPoint</vt:lpstr>
      <vt:lpstr>Презентація PowerPoint</vt:lpstr>
      <vt:lpstr>Виїмка в правому задньому середостінні, в яку поширюється край нижньої частки правої легені. Обмежена зверху аркою непарної вени, ззаду — непарною веною і плеврою спереду хребта і медіально — стравоходом і суміжними структурами.</vt:lpstr>
      <vt:lpstr>Презентація PowerPoint</vt:lpstr>
      <vt:lpstr>Презентація PowerPoint</vt:lpstr>
      <vt:lpstr>Презентація PowerPoint</vt:lpstr>
      <vt:lpstr>Вторинна легенева часточка (secondary pulmonary lobule)</vt:lpstr>
      <vt:lpstr>ТО</vt:lpstr>
      <vt:lpstr>Часточки  – найменші блоки структури легенi,  оточені перетинкою із сполучної тканини.  </vt:lpstr>
      <vt:lpstr>Презентація PowerPoint</vt:lpstr>
      <vt:lpstr>Вторинна легенева часточка (secondary pulmonary lobule)</vt:lpstr>
      <vt:lpstr>Презентація PowerPoint</vt:lpstr>
      <vt:lpstr>Презентація PowerPoint</vt:lpstr>
      <vt:lpstr>Презентація PowerPoint</vt:lpstr>
      <vt:lpstr>Вторинна легенева часточка (secondary pulmonary lobule)</vt:lpstr>
      <vt:lpstr>Презентація PowerPoint</vt:lpstr>
      <vt:lpstr>ТО</vt:lpstr>
      <vt:lpstr>ТО</vt:lpstr>
      <vt:lpstr>Міжчасткова перетинка  (interlobular septum)</vt:lpstr>
      <vt:lpstr>Паренхіма легені  (pulmonary parenchyma) </vt:lpstr>
      <vt:lpstr>Інтерстицій (interstitium)</vt:lpstr>
      <vt:lpstr>Перибронховаскулярний інтерстицій (peribronchovascular interstitium</vt:lpstr>
      <vt:lpstr>Повітряні шляхи (airways) </vt:lpstr>
      <vt:lpstr>Повітряний простір (airspace)</vt:lpstr>
      <vt:lpstr>Презентація PowerPoint</vt:lpstr>
      <vt:lpstr>Презентація PowerPoint</vt:lpstr>
    </vt:vector>
  </TitlesOfParts>
  <Company>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name</dc:creator>
  <cp:lastModifiedBy>Микола Пилипенко</cp:lastModifiedBy>
  <cp:revision>186</cp:revision>
  <dcterms:created xsi:type="dcterms:W3CDTF">2009-10-28T19:35:23Z</dcterms:created>
  <dcterms:modified xsi:type="dcterms:W3CDTF">2019-10-31T18:56:10Z</dcterms:modified>
</cp:coreProperties>
</file>