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68" r:id="rId1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57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29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9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353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25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027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7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16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8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8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02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6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49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272F-6AFB-448A-83F3-4F22AF282ED1}" type="datetimeFigureOut">
              <a:rPr lang="ru-RU" smtClean="0"/>
              <a:t>30.01.2020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93FC4D-C5D3-4A13-BAB0-569A29A69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7913" y="354067"/>
            <a:ext cx="10606877" cy="3296991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іністерство</a:t>
            </a:r>
            <a:r>
              <a:rPr lang="uk-UA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здоров’я України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</a:t>
            </a:r>
            <a:r>
              <a:rPr lang="uk-UA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івський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медичний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медичної та біоорганічної хімії</a:t>
            </a:r>
            <a:b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СЕМІНАР</a:t>
            </a:r>
            <a:b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внутрішньокафедральне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підвищення кваліфікації молодих викладачів)</a:t>
            </a:r>
            <a:b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alt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навчально-методичного комплексу дисципліни в забезпеченні якості засвоєння хімічних дисциплін студентами-медиками 1 курсу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січня </a:t>
            </a:r>
            <a:r>
              <a:rPr lang="uk-UA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4496" y="6377435"/>
            <a:ext cx="3893712" cy="480565"/>
          </a:xfrm>
        </p:spPr>
        <p:txBody>
          <a:bodyPr>
            <a:normAutofit/>
          </a:bodyPr>
          <a:lstStyle/>
          <a:p>
            <a:pPr algn="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Підготувала: доц. В.М.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Петюніна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Картинки по запросу хнму"/>
          <p:cNvSpPr>
            <a:spLocks noChangeAspect="1" noChangeArrowheads="1"/>
          </p:cNvSpPr>
          <p:nvPr/>
        </p:nvSpPr>
        <p:spPr bwMode="auto">
          <a:xfrm>
            <a:off x="1607003" y="16977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3" y="3651058"/>
            <a:ext cx="5926098" cy="260184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08" y="45826"/>
            <a:ext cx="2002155" cy="2002155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34135" y="142346"/>
            <a:ext cx="1499235" cy="19056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8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/>
          <a:lstStyle/>
          <a:p>
            <a:r>
              <a:rPr lang="uk-UA" dirty="0"/>
              <a:t>Методичне </a:t>
            </a:r>
            <a:r>
              <a:rPr lang="uk-UA" dirty="0" smtClean="0"/>
              <a:t>забезпечення лабораторно-практичних занять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0800"/>
            <a:ext cx="11776841" cy="3880773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Проведення лабораторно-практичних занять може бути якісним за умови застосування методичних матеріалів, які чітко орієнтують студента стосовно змісту і обсягу теоретичного матеріалу, що підлягає засвоєнню, а також націлюють на надбання нових практичних навичок. Такими матеріалами, розробленими викладачами нашої кафедри, є плани проведення лабораторно-практичних занять, робочі зошити для самостійної аудиторної і </a:t>
            </a:r>
            <a:r>
              <a:rPr lang="uk-UA" sz="2400" dirty="0" err="1"/>
              <a:t>позааудиторної</a:t>
            </a:r>
            <a:r>
              <a:rPr lang="uk-UA" sz="2400" dirty="0"/>
              <a:t> роботи з «Медичної хімії» та «Біоорганічної хімії», методичні вказівки для студентів, методичні рекомендації для викладачів.</a:t>
            </a:r>
            <a:endParaRPr lang="ru-RU" sz="2400" dirty="0"/>
          </a:p>
        </p:txBody>
      </p:sp>
      <p:pic>
        <p:nvPicPr>
          <p:cNvPr id="1027" name="Рисунок 2118" descr="P_20191122_1253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4813" r="10394"/>
          <a:stretch>
            <a:fillRect/>
          </a:stretch>
        </p:blipFill>
        <p:spPr bwMode="auto">
          <a:xfrm rot="5400000">
            <a:off x="1439519" y="4816298"/>
            <a:ext cx="2404872" cy="16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119" descr="P_20191122_125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3" r="4463" b="13190"/>
          <a:stretch>
            <a:fillRect/>
          </a:stretch>
        </p:blipFill>
        <p:spPr bwMode="auto">
          <a:xfrm>
            <a:off x="4177041" y="4443498"/>
            <a:ext cx="1595683" cy="24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120" descr="P_20191122_1253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" b="4169"/>
          <a:stretch>
            <a:fillRect/>
          </a:stretch>
        </p:blipFill>
        <p:spPr bwMode="auto">
          <a:xfrm>
            <a:off x="6534725" y="4443498"/>
            <a:ext cx="1584517" cy="241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256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695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682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uk-UA" dirty="0"/>
              <a:t>Методичне </a:t>
            </a:r>
            <a:r>
              <a:rPr lang="uk-UA" dirty="0" smtClean="0"/>
              <a:t>забезпечення самостійної </a:t>
            </a:r>
            <a:r>
              <a:rPr lang="uk-UA" dirty="0" err="1" smtClean="0"/>
              <a:t>позааудиторної</a:t>
            </a:r>
            <a:r>
              <a:rPr lang="uk-UA" dirty="0" smtClean="0"/>
              <a:t> роботи студентів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25166"/>
            <a:ext cx="11161987" cy="3880773"/>
          </a:xfrm>
        </p:spPr>
        <p:txBody>
          <a:bodyPr>
            <a:normAutofit/>
          </a:bodyPr>
          <a:lstStyle/>
          <a:p>
            <a:r>
              <a:rPr lang="uk-UA" sz="2000" dirty="0"/>
              <a:t>Значна частина від загального обсягу навчального часу дисципліни (біля третини годин) відводиться на самостійну поза аудиторну роботу. Це досить суттєве навантаження на студента і завдання викладачів кафедри допомогти студентові повноцінно опанувати цей навчальний матеріал через раціональне застосування відповідних методичних матеріалів.</a:t>
            </a:r>
            <a:endParaRPr lang="ru-RU" sz="2000" dirty="0"/>
          </a:p>
          <a:p>
            <a:r>
              <a:rPr lang="uk-UA" sz="2000" dirty="0"/>
              <a:t>При опрацюванні матеріалу самостійної аудиторної роботи надзвичайне значення має поінформованість студентів, тому до їх відома доводиться план самостійної </a:t>
            </a:r>
            <a:r>
              <a:rPr lang="uk-UA" sz="2000" dirty="0" err="1"/>
              <a:t>позааудиторної</a:t>
            </a:r>
            <a:r>
              <a:rPr lang="uk-UA" sz="2000" dirty="0"/>
              <a:t> роботи. Ретельно напрацьовуються методичні вказівки для самостійної поза аудиторної роботи. Вони створені з обох предметів для студентів всіх спеціальностей трьома мовами.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762"/>
          <a:stretch/>
        </p:blipFill>
        <p:spPr>
          <a:xfrm>
            <a:off x="3547241" y="4335517"/>
            <a:ext cx="3960430" cy="25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47834"/>
            <a:ext cx="12192000" cy="3880773"/>
          </a:xfrm>
        </p:spPr>
        <p:txBody>
          <a:bodyPr>
            <a:normAutofit/>
          </a:bodyPr>
          <a:lstStyle/>
          <a:p>
            <a:r>
              <a:rPr lang="uk-UA" dirty="0"/>
              <a:t>На даний час закінчення роботи по створенню електронного варіанту розширених методичних вказівок для самостійної </a:t>
            </a:r>
            <a:r>
              <a:rPr lang="uk-UA" dirty="0" err="1"/>
              <a:t>позааудиторної</a:t>
            </a:r>
            <a:r>
              <a:rPr lang="uk-UA" dirty="0"/>
              <a:t> роботи студенів з «Біоорганічної хімії». Особливістю їх структури є те, що вони модулюють теоретичну частину заняття, а лабораторні роботи, які передбачені на кожному занятті, представлені як відеофільм. Такі розробки створюють можливості для дистанційного навчання та </a:t>
            </a:r>
            <a:r>
              <a:rPr lang="uk-UA" dirty="0" err="1"/>
              <a:t>симуляційного</a:t>
            </a:r>
            <a:r>
              <a:rPr lang="uk-UA" dirty="0"/>
              <a:t> навчання. В перспективі плануємо забезпечити такими методичними вказівками всі дисципліни, які вивчаються на кафедрі.</a:t>
            </a:r>
            <a:endParaRPr lang="ru-RU" dirty="0"/>
          </a:p>
          <a:p>
            <a:r>
              <a:rPr lang="uk-UA" dirty="0"/>
              <a:t>З метою підвищення зацікавленості студентів до самостійної поза аудиторної роботи урізноманітнюємо її форми: студенти виконують реферативні роботи з  хімії біогенних елементів, готують тези і доповіді до студентських наукових конференцій, приймають участь у творчих виставках, тощо. Це самостійна робота контролюється і враховується в результатах поточної навчальної діяльності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56634" cy="378372"/>
          </a:xfrm>
        </p:spPr>
        <p:txBody>
          <a:bodyPr>
            <a:noAutofit/>
          </a:bodyPr>
          <a:lstStyle/>
          <a:p>
            <a:r>
              <a:rPr lang="uk-UA" sz="2400" dirty="0"/>
              <a:t>Методичне </a:t>
            </a:r>
            <a:r>
              <a:rPr lang="uk-UA" sz="2400" dirty="0" smtClean="0"/>
              <a:t>забезпечення самостійної </a:t>
            </a:r>
            <a:r>
              <a:rPr lang="uk-UA" sz="2400" dirty="0" err="1" smtClean="0"/>
              <a:t>позааудиторної</a:t>
            </a:r>
            <a:r>
              <a:rPr lang="uk-UA" sz="2400" dirty="0" smtClean="0"/>
              <a:t> роботи студентів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96" y="4039914"/>
            <a:ext cx="3757448" cy="281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905" y="4039914"/>
            <a:ext cx="2111966" cy="28180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916"/>
            <a:ext cx="2111965" cy="28180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872" y="4039914"/>
            <a:ext cx="4227127" cy="281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uk-UA" dirty="0" smtClean="0"/>
              <a:t>Джерела інформації, які забезпечують навчальний процес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72056"/>
            <a:ext cx="10184524" cy="3913018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Якісне опанування навчального матеріалу дисципліни не можливе без наявності джерел інформації. Перше місце серед них належить підручникам та посібникам. Студенти-першокурсники нашого університету стовідсотково забезпечені навчальною літературою як з медичної так і біоорганічної хімії. Це базові республіканські підручники, а також навчальні посібники видані кафедрою, частина з яких має рекомендації МОН та МОЗ України</a:t>
            </a:r>
            <a:r>
              <a:rPr lang="uk-UA" sz="2400" dirty="0" smtClean="0"/>
              <a:t>. Усі навчально методичні матеріали не тільки наявні в бібліотеці в методичному кабінеті кафедри, а й розміщені в </a:t>
            </a:r>
            <a:r>
              <a:rPr lang="uk-UA" sz="2400" dirty="0" err="1" smtClean="0"/>
              <a:t>репозитарії</a:t>
            </a:r>
            <a:r>
              <a:rPr lang="uk-UA" sz="2400" dirty="0" smtClean="0"/>
              <a:t> ХНМУ, тобто перебувають у вільному доступі.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2052" name="Рисунок 4" descr="IMG_44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8" y="4938099"/>
            <a:ext cx="1095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" descr="IMG_44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178" y="4938099"/>
            <a:ext cx="11144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M007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288" y="4933336"/>
            <a:ext cx="1085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6" descr="IMG_37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88" y="4933336"/>
            <a:ext cx="10953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26524" y="306042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26524" y="69466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326524" y="10385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61" name="Рисунок 90" descr="P_20191122_13294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 r="-12" b="21103"/>
          <a:stretch/>
        </p:blipFill>
        <p:spPr bwMode="auto">
          <a:xfrm>
            <a:off x="5458358" y="5049017"/>
            <a:ext cx="1140175" cy="147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Рисунок 91" descr="P_20191122_13303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7529"/>
          <a:stretch/>
        </p:blipFill>
        <p:spPr bwMode="auto">
          <a:xfrm>
            <a:off x="6633018" y="5049017"/>
            <a:ext cx="1001308" cy="1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Рисунок 92" descr="P_20191122_13304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 b="6935"/>
          <a:stretch/>
        </p:blipFill>
        <p:spPr bwMode="auto">
          <a:xfrm>
            <a:off x="7668811" y="5049017"/>
            <a:ext cx="1032174" cy="1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Рисунок 93" descr="P_20191122_13314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5" r="12108" b="18709"/>
          <a:stretch/>
        </p:blipFill>
        <p:spPr bwMode="auto">
          <a:xfrm>
            <a:off x="8735470" y="5052215"/>
            <a:ext cx="1087980" cy="14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Рисунок 94" descr="P_20191122_13313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7259"/>
          <a:stretch/>
        </p:blipFill>
        <p:spPr bwMode="auto">
          <a:xfrm>
            <a:off x="9857935" y="5049017"/>
            <a:ext cx="954842" cy="14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Рисунок 95" descr="P_20191122_13313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16124"/>
          <a:stretch/>
        </p:blipFill>
        <p:spPr bwMode="auto">
          <a:xfrm>
            <a:off x="10847261" y="5049016"/>
            <a:ext cx="1122465" cy="14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1518379" y="-162587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1518379" y="73371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18812" cy="13208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Матеріали контролю </a:t>
            </a:r>
            <a:r>
              <a:rPr lang="uk-UA" sz="3200" dirty="0"/>
              <a:t>і </a:t>
            </a:r>
            <a:r>
              <a:rPr lang="uk-UA" sz="3200" dirty="0" smtClean="0"/>
              <a:t>самоконтролю </a:t>
            </a:r>
            <a:r>
              <a:rPr lang="uk-UA" sz="3200" dirty="0"/>
              <a:t>результатів навчання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78955"/>
            <a:ext cx="11544300" cy="3880773"/>
          </a:xfrm>
        </p:spPr>
        <p:txBody>
          <a:bodyPr>
            <a:noAutofit/>
          </a:bodyPr>
          <a:lstStyle/>
          <a:p>
            <a:r>
              <a:rPr lang="uk-UA" sz="2400" dirty="0"/>
              <a:t>Важливою складовою педагогічного процесу є контроль і самоконтроль результатів навчання. Для цього викладачами кафедри розроблені тести і картки контролю знань, які дають інформацію про стан самостійної підготовки студента до заняття, тести і картки вихідного контролю знань, який є кінцевим оцінюванням по даній темі. Розроблені також білети до диференційного заліку, до яких включені тести з відкритої бази даних для контролю першого рівня знань, а також завдання другого більш високого рівня складності з практичними навичками  для отримання оцінок «добре» та «відмінно».</a:t>
            </a:r>
            <a:endParaRPr lang="ru-RU" sz="2400" dirty="0"/>
          </a:p>
          <a:p>
            <a:r>
              <a:rPr lang="uk-UA" sz="2400" dirty="0"/>
              <a:t>Самоконтроль студенти мають змогу здійснювати, працюючи з методичними вказівками «Індивідуальні завдання для самостійного контролю знань студентів» з курсу «Медична хімія». Студентам на кафедрі надана можливість самостійно оволодіти навчальним  матеріалом в кімнаті самопідготовки, де є всі необхідні методичні матеріали і при необхідності студенту надається кафедральний </a:t>
            </a:r>
            <a:r>
              <a:rPr lang="uk-UA" sz="2400" dirty="0" smtClean="0"/>
              <a:t>ноутбук</a:t>
            </a:r>
            <a:r>
              <a:rPr lang="uk-UA" sz="2400" dirty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00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7930"/>
            <a:ext cx="10153650" cy="388077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uk-UA" dirty="0" smtClean="0"/>
              <a:t>Успішність </a:t>
            </a:r>
            <a:r>
              <a:rPr lang="uk-UA" dirty="0"/>
              <a:t>навчальної діяльності залежить від організації педагогічного процесу, яка в значній мірі забезпечується наявність НКМД.</a:t>
            </a:r>
            <a:endParaRPr lang="ru-RU" dirty="0"/>
          </a:p>
          <a:p>
            <a:pPr>
              <a:buFont typeface="+mj-lt"/>
              <a:buAutoNum type="arabicPeriod"/>
            </a:pPr>
            <a:r>
              <a:rPr lang="uk-UA" dirty="0"/>
              <a:t>Структура НКМД не має бути статичною. З розвитком педагогічної науки вона може змінюватись, доповнюватись. Оскільки університети України мають певну автономність, </a:t>
            </a:r>
            <a:r>
              <a:rPr lang="uk-UA" dirty="0" smtClean="0"/>
              <a:t>у своїй діяльності можуть використовувати багатий європейський досвід, а також поширювати свій досвід серед навчальних закладів України та Європи.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38" y="3061465"/>
            <a:ext cx="5002530" cy="375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8906"/>
          </a:xfrm>
        </p:spPr>
        <p:txBody>
          <a:bodyPr/>
          <a:lstStyle/>
          <a:p>
            <a:r>
              <a:rPr lang="uk-UA" dirty="0" smtClean="0"/>
              <a:t>Література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58906"/>
            <a:ext cx="10542494" cy="5661212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uk-UA" dirty="0" smtClean="0"/>
              <a:t>Закон </a:t>
            </a:r>
            <a:r>
              <a:rPr lang="uk-UA" dirty="0"/>
              <a:t>України про вищу освіту. Відомості Верховної Ради, 2014, </a:t>
            </a:r>
            <a:r>
              <a:rPr lang="uk-UA" dirty="0" smtClean="0"/>
              <a:t>№ </a:t>
            </a:r>
            <a:r>
              <a:rPr lang="uk-UA" dirty="0"/>
              <a:t>37-38.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Жорнова О. І., Жорнова О. І. Науково-методичне забезпечення навчального процесу у вищій школі: усталені нормативи та сучасні вимоги. / О. І. Жорнова, О. І. Жорнова // Вісник книжкової палати. </a:t>
            </a:r>
            <a:r>
              <a:rPr lang="uk-UA" dirty="0" smtClean="0"/>
              <a:t>– </a:t>
            </a:r>
            <a:r>
              <a:rPr lang="uk-UA" dirty="0"/>
              <a:t>2012. - № 2. – С. 1-4.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 err="1"/>
              <a:t>Алферов</a:t>
            </a:r>
            <a:r>
              <a:rPr lang="uk-UA" dirty="0"/>
              <a:t> Ю. С. </a:t>
            </a:r>
            <a:r>
              <a:rPr lang="uk-UA" dirty="0" err="1"/>
              <a:t>Мониторинг</a:t>
            </a:r>
            <a:r>
              <a:rPr lang="uk-UA" dirty="0"/>
              <a:t> </a:t>
            </a:r>
            <a:r>
              <a:rPr lang="uk-UA" dirty="0" err="1"/>
              <a:t>развития</a:t>
            </a:r>
            <a:r>
              <a:rPr lang="uk-UA" dirty="0"/>
              <a:t> </a:t>
            </a:r>
            <a:r>
              <a:rPr lang="uk-UA" dirty="0" err="1"/>
              <a:t>образования</a:t>
            </a:r>
            <a:r>
              <a:rPr lang="uk-UA" dirty="0"/>
              <a:t> в мире / </a:t>
            </a:r>
            <a:r>
              <a:rPr lang="uk-UA" dirty="0" smtClean="0"/>
              <a:t>Ю</a:t>
            </a:r>
            <a:r>
              <a:rPr lang="uk-UA" dirty="0"/>
              <a:t>. С. </a:t>
            </a:r>
            <a:r>
              <a:rPr lang="uk-UA" dirty="0" err="1"/>
              <a:t>Алферов</a:t>
            </a:r>
            <a:r>
              <a:rPr lang="uk-UA" dirty="0"/>
              <a:t> // </a:t>
            </a:r>
            <a:r>
              <a:rPr lang="uk-UA" dirty="0" err="1"/>
              <a:t>Педагогика</a:t>
            </a:r>
            <a:r>
              <a:rPr lang="uk-UA" dirty="0"/>
              <a:t>. – 2002. - №7. – С. 88-95.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 err="1"/>
              <a:t>Байденко</a:t>
            </a:r>
            <a:r>
              <a:rPr lang="uk-UA" dirty="0"/>
              <a:t> В. И. </a:t>
            </a:r>
            <a:r>
              <a:rPr lang="uk-UA" dirty="0" err="1"/>
              <a:t>Компетентностный</a:t>
            </a:r>
            <a:r>
              <a:rPr lang="uk-UA" dirty="0"/>
              <a:t> </a:t>
            </a:r>
            <a:r>
              <a:rPr lang="uk-UA" dirty="0" err="1"/>
              <a:t>подход</a:t>
            </a:r>
            <a:r>
              <a:rPr lang="uk-UA" dirty="0"/>
              <a:t> к </a:t>
            </a:r>
            <a:r>
              <a:rPr lang="uk-UA" dirty="0" err="1"/>
              <a:t>проэктированию</a:t>
            </a:r>
            <a:r>
              <a:rPr lang="uk-UA" dirty="0"/>
              <a:t> </a:t>
            </a:r>
            <a:r>
              <a:rPr lang="uk-UA" dirty="0" err="1"/>
              <a:t>государственных</a:t>
            </a:r>
            <a:r>
              <a:rPr lang="uk-UA" dirty="0"/>
              <a:t> </a:t>
            </a:r>
            <a:r>
              <a:rPr lang="uk-UA" dirty="0" err="1"/>
              <a:t>образовательных</a:t>
            </a:r>
            <a:r>
              <a:rPr lang="uk-UA" dirty="0"/>
              <a:t> </a:t>
            </a:r>
            <a:r>
              <a:rPr lang="uk-UA" dirty="0" err="1"/>
              <a:t>стандартов</a:t>
            </a:r>
            <a:r>
              <a:rPr lang="uk-UA" dirty="0"/>
              <a:t> </a:t>
            </a:r>
            <a:r>
              <a:rPr lang="uk-UA" dirty="0" err="1"/>
              <a:t>высшего</a:t>
            </a:r>
            <a:r>
              <a:rPr lang="uk-UA" dirty="0"/>
              <a:t> </a:t>
            </a:r>
            <a:r>
              <a:rPr lang="uk-UA" dirty="0" err="1"/>
              <a:t>профессионального</a:t>
            </a:r>
            <a:r>
              <a:rPr lang="uk-UA" dirty="0"/>
              <a:t> </a:t>
            </a:r>
            <a:r>
              <a:rPr lang="uk-UA" dirty="0" err="1"/>
              <a:t>образования</a:t>
            </a:r>
            <a:r>
              <a:rPr lang="uk-UA" dirty="0"/>
              <a:t> / В. И. </a:t>
            </a:r>
            <a:r>
              <a:rPr lang="uk-UA" dirty="0" err="1"/>
              <a:t>Байденко</a:t>
            </a:r>
            <a:r>
              <a:rPr lang="uk-UA" dirty="0"/>
              <a:t> // </a:t>
            </a:r>
            <a:r>
              <a:rPr lang="uk-UA" dirty="0" err="1"/>
              <a:t>Высшее</a:t>
            </a:r>
            <a:r>
              <a:rPr lang="uk-UA" dirty="0"/>
              <a:t> </a:t>
            </a:r>
            <a:r>
              <a:rPr lang="uk-UA" dirty="0" err="1"/>
              <a:t>образование</a:t>
            </a:r>
            <a:r>
              <a:rPr lang="uk-UA" dirty="0"/>
              <a:t> </a:t>
            </a:r>
            <a:r>
              <a:rPr lang="uk-UA" dirty="0" err="1"/>
              <a:t>сегодня</a:t>
            </a:r>
            <a:r>
              <a:rPr lang="uk-UA" dirty="0"/>
              <a:t>. – 2007. - №1. – С. 8-10.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Дмитренко Т. А. </a:t>
            </a:r>
            <a:r>
              <a:rPr lang="uk-UA" dirty="0" err="1"/>
              <a:t>Новые</a:t>
            </a:r>
            <a:r>
              <a:rPr lang="uk-UA" dirty="0"/>
              <a:t> </a:t>
            </a:r>
            <a:r>
              <a:rPr lang="uk-UA" dirty="0" err="1"/>
              <a:t>образовательные</a:t>
            </a:r>
            <a:r>
              <a:rPr lang="uk-UA" dirty="0"/>
              <a:t> </a:t>
            </a:r>
            <a:r>
              <a:rPr lang="uk-UA" dirty="0" err="1"/>
              <a:t>технологии</a:t>
            </a:r>
            <a:r>
              <a:rPr lang="uk-UA" dirty="0"/>
              <a:t> в </a:t>
            </a:r>
            <a:r>
              <a:rPr lang="uk-UA" dirty="0" err="1"/>
              <a:t>высшей</a:t>
            </a:r>
            <a:r>
              <a:rPr lang="uk-UA" dirty="0"/>
              <a:t> </a:t>
            </a:r>
            <a:r>
              <a:rPr lang="uk-UA" dirty="0" err="1"/>
              <a:t>педагогической</a:t>
            </a:r>
            <a:r>
              <a:rPr lang="uk-UA" dirty="0"/>
              <a:t> </a:t>
            </a:r>
            <a:r>
              <a:rPr lang="uk-UA" dirty="0" err="1"/>
              <a:t>школе</a:t>
            </a:r>
            <a:r>
              <a:rPr lang="uk-UA" dirty="0"/>
              <a:t>. / Т. А. Дмитренко // </a:t>
            </a:r>
            <a:r>
              <a:rPr lang="uk-UA" dirty="0" err="1"/>
              <a:t>Высшее</a:t>
            </a:r>
            <a:r>
              <a:rPr lang="uk-UA" dirty="0"/>
              <a:t> </a:t>
            </a:r>
            <a:r>
              <a:rPr lang="uk-UA" dirty="0" err="1"/>
              <a:t>образование</a:t>
            </a:r>
            <a:r>
              <a:rPr lang="uk-UA" dirty="0"/>
              <a:t> </a:t>
            </a:r>
            <a:r>
              <a:rPr lang="uk-UA" dirty="0" err="1"/>
              <a:t>сегодня</a:t>
            </a:r>
            <a:r>
              <a:rPr lang="uk-UA" dirty="0"/>
              <a:t>. – 2003. - №8. – С.  26-30.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Впровадження </a:t>
            </a:r>
            <a:r>
              <a:rPr lang="en-US" dirty="0"/>
              <a:t>ECTS</a:t>
            </a:r>
            <a:r>
              <a:rPr lang="uk-UA" dirty="0"/>
              <a:t> в українських університетах: метод. матеріали. </a:t>
            </a:r>
            <a:r>
              <a:rPr lang="uk-UA" dirty="0" smtClean="0"/>
              <a:t>- </a:t>
            </a:r>
            <a:r>
              <a:rPr lang="uk-UA" dirty="0"/>
              <a:t>Львів: Вид-во </a:t>
            </a:r>
            <a:r>
              <a:rPr lang="uk-UA" dirty="0" err="1"/>
              <a:t>Нац</a:t>
            </a:r>
            <a:r>
              <a:rPr lang="uk-UA" dirty="0"/>
              <a:t>. ун-ту «Львів. політехніка», 2006. – 56 с.</a:t>
            </a:r>
            <a:endParaRPr lang="ru-RU" dirty="0"/>
          </a:p>
          <a:p>
            <a:pPr lvl="0">
              <a:buFont typeface="+mj-lt"/>
              <a:buAutoNum type="arabicPeriod"/>
            </a:pPr>
            <a:r>
              <a:rPr lang="uk-UA" dirty="0"/>
              <a:t>Болонський процес у фактах і документах / </a:t>
            </a:r>
            <a:r>
              <a:rPr lang="uk-UA" dirty="0" err="1"/>
              <a:t>упоряд</a:t>
            </a:r>
            <a:r>
              <a:rPr lang="uk-UA" dirty="0"/>
              <a:t>.: </a:t>
            </a:r>
            <a:r>
              <a:rPr lang="uk-UA" dirty="0" err="1"/>
              <a:t>Степко</a:t>
            </a:r>
            <a:r>
              <a:rPr lang="uk-UA" dirty="0"/>
              <a:t> М. Ф. </a:t>
            </a:r>
            <a:r>
              <a:rPr lang="ru-RU" dirty="0" smtClean="0"/>
              <a:t>[</a:t>
            </a:r>
            <a:r>
              <a:rPr lang="uk-UA" dirty="0"/>
              <a:t>та ін.</a:t>
            </a:r>
            <a:r>
              <a:rPr lang="ru-RU" dirty="0"/>
              <a:t>]</a:t>
            </a:r>
            <a:r>
              <a:rPr lang="uk-UA" dirty="0"/>
              <a:t>. – К.; Тернопіль: Вид-во ТДПУ ім. В. Гнатюка, 2003. – 66 с.</a:t>
            </a:r>
            <a:endParaRPr lang="ru-RU" dirty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89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564" y="2271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</a:t>
            </a:r>
            <a:r>
              <a:rPr lang="uk-UA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71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10638"/>
          </a:xfrm>
        </p:spPr>
        <p:txBody>
          <a:bodyPr>
            <a:noAutofit/>
          </a:bodyPr>
          <a:lstStyle/>
          <a:p>
            <a:pPr algn="ctr"/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594" y="1096481"/>
            <a:ext cx="10515600" cy="530119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Державна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політика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сфері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вищої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освіти</a:t>
            </a:r>
            <a:endParaRPr lang="ru-RU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Завдання </a:t>
            </a: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вищої школи по підготовці сучасного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фахівця</a:t>
            </a:r>
            <a:endParaRPr lang="uk-UA" sz="2000" dirty="0" smtClean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Найважливіші </a:t>
            </a: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компоненти навчально-методичного забезпечення педагогічного процесу</a:t>
            </a:r>
            <a:endParaRPr lang="ru-RU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Державні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стандарти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освіти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їх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функції</a:t>
            </a:r>
            <a:endParaRPr lang="ru-RU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Навчально-методичний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комплекс </a:t>
            </a:r>
            <a:r>
              <a:rPr lang="ru-RU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дисципліни</a:t>
            </a:r>
            <a:r>
              <a:rPr lang="ru-RU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(НМКД</a:t>
            </a:r>
            <a:r>
              <a:rPr lang="ru-RU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Робоча навчальна програма дисципліни, як одна з важливих складників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НМКД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Методичне забезпечення лекційних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занять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Методичне забезпечення лабораторно-практичних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занять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Методичне забезпечення самостійної </a:t>
            </a:r>
            <a:r>
              <a:rPr lang="uk-UA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позааудиторної</a:t>
            </a: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роботи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студентів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Джерела інформації, які забезпечують навчальний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процес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Матеріали контролю і самоконтролю результатів </a:t>
            </a: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навчання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Висновки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uk-UA" sz="2000" dirty="0">
                <a:solidFill>
                  <a:schemeClr val="tx1"/>
                </a:solidFill>
                <a:latin typeface="Trebuchet MS" panose="020B0603020202020204" pitchFamily="34" charset="0"/>
              </a:rPr>
              <a:t>Література</a:t>
            </a:r>
            <a:endParaRPr lang="ru-RU" sz="20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0529047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Закон України про Вищу освіту</a:t>
            </a:r>
            <a:br>
              <a:rPr lang="uk-UA" dirty="0" smtClean="0"/>
            </a:br>
            <a:r>
              <a:rPr lang="ru-RU" sz="1600" b="1" dirty="0"/>
              <a:t>(</a:t>
            </a:r>
            <a:r>
              <a:rPr lang="ru-RU" sz="1600" b="1" dirty="0" err="1"/>
              <a:t>Відомості</a:t>
            </a:r>
            <a:r>
              <a:rPr lang="ru-RU" sz="1600" b="1" dirty="0"/>
              <a:t> </a:t>
            </a:r>
            <a:r>
              <a:rPr lang="ru-RU" sz="1600" b="1" dirty="0" err="1"/>
              <a:t>Верховної</a:t>
            </a:r>
            <a:r>
              <a:rPr lang="ru-RU" sz="1600" b="1" dirty="0"/>
              <a:t> Ради (ВВР), 2014, № 37-38, ст.2004)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4059"/>
            <a:ext cx="10004612" cy="54864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err="1">
                <a:solidFill>
                  <a:srgbClr val="C00000"/>
                </a:solidFill>
              </a:rPr>
              <a:t>Державна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політика</a:t>
            </a:r>
            <a:r>
              <a:rPr lang="ru-RU" sz="2400" b="1" dirty="0">
                <a:solidFill>
                  <a:srgbClr val="C00000"/>
                </a:solidFill>
              </a:rPr>
              <a:t> у </a:t>
            </a:r>
            <a:r>
              <a:rPr lang="ru-RU" sz="2400" b="1" dirty="0" err="1">
                <a:solidFill>
                  <a:srgbClr val="C00000"/>
                </a:solidFill>
              </a:rPr>
              <a:t>сфері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вищої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освіти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err="1"/>
              <a:t>Державна</a:t>
            </a:r>
            <a:r>
              <a:rPr lang="ru-RU" sz="2000" dirty="0"/>
              <a:t> </a:t>
            </a:r>
            <a:r>
              <a:rPr lang="ru-RU" sz="2000" dirty="0" err="1"/>
              <a:t>політика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принципах</a:t>
            </a:r>
            <a:r>
              <a:rPr lang="ru-RU" sz="2000" dirty="0" smtClean="0"/>
              <a:t>: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err="1" smtClean="0"/>
              <a:t>сприяння</a:t>
            </a:r>
            <a:r>
              <a:rPr lang="ru-RU" sz="2000" dirty="0" smtClean="0"/>
              <a:t> </a:t>
            </a:r>
            <a:r>
              <a:rPr lang="ru-RU" sz="2000" dirty="0" err="1"/>
              <a:t>сталому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 шляхом </a:t>
            </a:r>
            <a:r>
              <a:rPr lang="ru-RU" sz="2000" dirty="0" err="1"/>
              <a:t>підготовки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конкурентоспроможного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</a:t>
            </a:r>
            <a:r>
              <a:rPr lang="ru-RU" sz="2000" dirty="0" err="1"/>
              <a:t>капіталу</a:t>
            </a:r>
            <a:r>
              <a:rPr lang="ru-RU" sz="2000" dirty="0"/>
              <a:t> та </a:t>
            </a:r>
            <a:r>
              <a:rPr lang="ru-RU" sz="2000" dirty="0" err="1"/>
              <a:t>створення</a:t>
            </a:r>
            <a:r>
              <a:rPr lang="ru-RU" sz="2000" dirty="0"/>
              <a:t> умов для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 smtClean="0"/>
              <a:t>;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err="1"/>
              <a:t>міжнародної</a:t>
            </a:r>
            <a:r>
              <a:rPr lang="ru-RU" sz="2000" dirty="0"/>
              <a:t> </a:t>
            </a:r>
            <a:r>
              <a:rPr lang="ru-RU" sz="2000" dirty="0" err="1"/>
              <a:t>інтеграції</a:t>
            </a:r>
            <a:r>
              <a:rPr lang="ru-RU" sz="2000" dirty="0"/>
              <a:t> та </a:t>
            </a:r>
            <a:r>
              <a:rPr lang="ru-RU" sz="2000" dirty="0" err="1"/>
              <a:t>інтеграції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у </a:t>
            </a:r>
            <a:r>
              <a:rPr lang="ru-RU" sz="2000" dirty="0" err="1"/>
              <a:t>Європейській</a:t>
            </a:r>
            <a:r>
              <a:rPr lang="ru-RU" sz="2000" dirty="0"/>
              <a:t> </a:t>
            </a:r>
            <a:r>
              <a:rPr lang="ru-RU" sz="2000" dirty="0" err="1"/>
              <a:t>простір</a:t>
            </a:r>
            <a:r>
              <a:rPr lang="ru-RU" sz="2000" dirty="0"/>
              <a:t>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, за </a:t>
            </a:r>
            <a:r>
              <a:rPr lang="ru-RU" sz="2000" dirty="0" err="1"/>
              <a:t>умови</a:t>
            </a:r>
            <a:r>
              <a:rPr lang="ru-RU" sz="2000" dirty="0"/>
              <a:t> </a:t>
            </a:r>
            <a:r>
              <a:rPr lang="ru-RU" sz="2000" dirty="0" err="1"/>
              <a:t>збереження</a:t>
            </a:r>
            <a:r>
              <a:rPr lang="ru-RU" sz="2000" dirty="0"/>
              <a:t> і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досягнень</a:t>
            </a:r>
            <a:r>
              <a:rPr lang="ru-RU" sz="2000" dirty="0"/>
              <a:t> та </a:t>
            </a:r>
            <a:r>
              <a:rPr lang="ru-RU" sz="2000" dirty="0" err="1"/>
              <a:t>прогресивних</a:t>
            </a:r>
            <a:r>
              <a:rPr lang="ru-RU" sz="2000" dirty="0"/>
              <a:t> </a:t>
            </a:r>
            <a:r>
              <a:rPr lang="ru-RU" sz="2000" dirty="0" err="1"/>
              <a:t>традицій</a:t>
            </a:r>
            <a:r>
              <a:rPr lang="ru-RU" sz="2000" dirty="0"/>
              <a:t> </a:t>
            </a:r>
            <a:r>
              <a:rPr lang="ru-RU" sz="2000" dirty="0" err="1"/>
              <a:t>національної</a:t>
            </a:r>
            <a:r>
              <a:rPr lang="ru-RU" sz="2000" dirty="0"/>
              <a:t> </a:t>
            </a:r>
            <a:r>
              <a:rPr lang="ru-RU" sz="2000" dirty="0" err="1"/>
              <a:t>вищої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;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47" y="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77718" cy="13208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Завдання вищої школи по підготовці сучасного фахівця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20800"/>
            <a:ext cx="9853448" cy="2543100"/>
          </a:xfrm>
        </p:spPr>
        <p:txBody>
          <a:bodyPr>
            <a:noAutofit/>
          </a:bodyPr>
          <a:lstStyle/>
          <a:p>
            <a:pPr algn="just"/>
            <a:r>
              <a:rPr lang="uk-UA" sz="2400" dirty="0"/>
              <a:t>На даному етапі розвитку вищої школи головне завдання </a:t>
            </a:r>
            <a:r>
              <a:rPr lang="uk-UA" sz="2400" dirty="0" smtClean="0"/>
              <a:t>ЗВО </a:t>
            </a:r>
            <a:r>
              <a:rPr lang="uk-UA" sz="2400" dirty="0"/>
              <a:t>не просто дати студентові диплом, а підготувати сучасного фахівця, який володіє новими підходами до професійної діяльності, здатного витримати конкуренцію і бути визнаним в інших країнах. Тому вимоги до підготовки фахівців повинні бути надвисокими, а їхнє втілення потребує сучасного навчально-методичного забезпечення навчального процесу.</a:t>
            </a:r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69" y="4056840"/>
            <a:ext cx="4209394" cy="280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Найважливіші компоненти навчально-методичного забезпечення педагогічного процесу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68918"/>
            <a:ext cx="10689021" cy="3880773"/>
          </a:xfrm>
        </p:spPr>
        <p:txBody>
          <a:bodyPr>
            <a:normAutofit/>
          </a:bodyPr>
          <a:lstStyle/>
          <a:p>
            <a:r>
              <a:rPr lang="uk-UA" sz="3200" dirty="0"/>
              <a:t>державні стандарти </a:t>
            </a:r>
            <a:r>
              <a:rPr lang="uk-UA" sz="3200" dirty="0" smtClean="0"/>
              <a:t>освіти </a:t>
            </a:r>
          </a:p>
          <a:p>
            <a:pPr marL="0" indent="0">
              <a:buNone/>
            </a:pPr>
            <a:endParaRPr lang="uk-UA" sz="3200" dirty="0" smtClean="0"/>
          </a:p>
          <a:p>
            <a:r>
              <a:rPr lang="uk-UA" sz="3200" dirty="0"/>
              <a:t>навчально-методичний комплекс дисципліни (НМКД)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26" y="3940142"/>
            <a:ext cx="4025462" cy="30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439835" cy="739588"/>
          </a:xfrm>
        </p:spPr>
        <p:txBody>
          <a:bodyPr>
            <a:normAutofit/>
          </a:bodyPr>
          <a:lstStyle/>
          <a:p>
            <a:r>
              <a:rPr lang="ru-RU" b="1" dirty="0" err="1"/>
              <a:t>Державні</a:t>
            </a:r>
            <a:r>
              <a:rPr lang="ru-RU" b="1" dirty="0"/>
              <a:t> </a:t>
            </a:r>
            <a:r>
              <a:rPr lang="ru-RU" b="1" dirty="0" err="1"/>
              <a:t>стандарти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та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 smtClean="0"/>
              <a:t>функції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63" y="739588"/>
            <a:ext cx="9597492" cy="5361667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err="1"/>
              <a:t>Державний</a:t>
            </a:r>
            <a:r>
              <a:rPr lang="ru-RU" sz="2800" b="1" i="1" dirty="0"/>
              <a:t> стандарт </a:t>
            </a:r>
            <a:r>
              <a:rPr lang="ru-RU" sz="2800" b="1" i="1" dirty="0" err="1"/>
              <a:t>освіти</a:t>
            </a:r>
            <a:r>
              <a:rPr lang="ru-RU" sz="2800" b="1" i="1" dirty="0"/>
              <a:t> </a:t>
            </a:r>
            <a:r>
              <a:rPr lang="ru-RU" sz="2800" dirty="0"/>
              <a:t>(ДСО)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сукупність</a:t>
            </a:r>
            <a:r>
              <a:rPr lang="ru-RU" sz="2800" dirty="0"/>
              <a:t> норм,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зміст</a:t>
            </a:r>
            <a:r>
              <a:rPr lang="ru-RU" sz="2800" dirty="0"/>
              <a:t> </a:t>
            </a:r>
            <a:r>
              <a:rPr lang="ru-RU" sz="2800" dirty="0" err="1"/>
              <a:t>вищої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, </a:t>
            </a:r>
            <a:r>
              <a:rPr lang="ru-RU" sz="2800" dirty="0" err="1"/>
              <a:t>обсяг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, </a:t>
            </a:r>
            <a:r>
              <a:rPr lang="ru-RU" sz="2800" dirty="0" err="1"/>
              <a:t>засоби</a:t>
            </a:r>
            <a:r>
              <a:rPr lang="ru-RU" sz="2800" dirty="0"/>
              <a:t> </a:t>
            </a:r>
            <a:r>
              <a:rPr lang="ru-RU" sz="2800" dirty="0" err="1"/>
              <a:t>діагностики</a:t>
            </a:r>
            <a:r>
              <a:rPr lang="ru-RU" sz="2800" dirty="0"/>
              <a:t> </a:t>
            </a:r>
            <a:r>
              <a:rPr lang="ru-RU" sz="2800" dirty="0" err="1"/>
              <a:t>якості</a:t>
            </a:r>
            <a:r>
              <a:rPr lang="ru-RU" sz="2800" dirty="0"/>
              <a:t> </a:t>
            </a:r>
            <a:r>
              <a:rPr lang="ru-RU" sz="2800" dirty="0" err="1"/>
              <a:t>освіти</a:t>
            </a:r>
            <a:r>
              <a:rPr lang="ru-RU" sz="2800" dirty="0"/>
              <a:t> та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нормативний</a:t>
            </a:r>
            <a:r>
              <a:rPr lang="ru-RU" sz="2800" dirty="0"/>
              <a:t> </a:t>
            </a:r>
            <a:r>
              <a:rPr lang="ru-RU" sz="2800" dirty="0" err="1"/>
              <a:t>термін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. ДСО </a:t>
            </a:r>
            <a:r>
              <a:rPr lang="ru-RU" sz="2800" dirty="0" err="1"/>
              <a:t>визначає</a:t>
            </a:r>
            <a:r>
              <a:rPr lang="ru-RU" sz="2800" dirty="0"/>
              <a:t> </a:t>
            </a:r>
            <a:r>
              <a:rPr lang="ru-RU" sz="2800" dirty="0" err="1"/>
              <a:t>обов'язковий</a:t>
            </a:r>
            <a:r>
              <a:rPr lang="ru-RU" sz="2800" dirty="0"/>
              <a:t> </a:t>
            </a:r>
            <a:r>
              <a:rPr lang="ru-RU" sz="2800" dirty="0" err="1"/>
              <a:t>мінімум</a:t>
            </a:r>
            <a:r>
              <a:rPr lang="ru-RU" sz="2800" dirty="0"/>
              <a:t> </a:t>
            </a:r>
            <a:r>
              <a:rPr lang="ru-RU" sz="2800" dirty="0" err="1"/>
              <a:t>змісту</a:t>
            </a:r>
            <a:r>
              <a:rPr lang="ru-RU" sz="2800" dirty="0"/>
              <a:t>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, </a:t>
            </a:r>
            <a:r>
              <a:rPr lang="ru-RU" sz="2800" dirty="0" err="1"/>
              <a:t>обсяг</a:t>
            </a:r>
            <a:r>
              <a:rPr lang="ru-RU" sz="2800" dirty="0"/>
              <a:t> </a:t>
            </a:r>
            <a:r>
              <a:rPr lang="ru-RU" sz="2800" dirty="0" err="1"/>
              <a:t>навчального</a:t>
            </a:r>
            <a:r>
              <a:rPr lang="ru-RU" sz="2800" dirty="0"/>
              <a:t> </a:t>
            </a:r>
            <a:r>
              <a:rPr lang="ru-RU" sz="2800" dirty="0" err="1"/>
              <a:t>навантаження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,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рівня</a:t>
            </a:r>
            <a:r>
              <a:rPr lang="ru-RU" sz="2800" dirty="0"/>
              <a:t> </a:t>
            </a:r>
            <a:r>
              <a:rPr lang="ru-RU" sz="2800" dirty="0" err="1"/>
              <a:t>підготовки</a:t>
            </a:r>
            <a:r>
              <a:rPr lang="ru-RU" sz="2800" dirty="0"/>
              <a:t> </a:t>
            </a:r>
            <a:r>
              <a:rPr lang="ru-RU" sz="2800" dirty="0" err="1"/>
              <a:t>випускників</a:t>
            </a:r>
            <a:r>
              <a:rPr lang="ru-RU" sz="2800" dirty="0"/>
              <a:t> ВНЗ і є основою </a:t>
            </a:r>
            <a:r>
              <a:rPr lang="ru-RU" sz="2800" dirty="0" err="1"/>
              <a:t>нормативних</a:t>
            </a:r>
            <a:r>
              <a:rPr lang="ru-RU" sz="2800" dirty="0"/>
              <a:t> </a:t>
            </a:r>
            <a:r>
              <a:rPr lang="ru-RU" sz="2800" dirty="0" err="1"/>
              <a:t>документів</a:t>
            </a:r>
            <a:r>
              <a:rPr lang="ru-RU" sz="2800" dirty="0"/>
              <a:t> (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планів</a:t>
            </a:r>
            <a:r>
              <a:rPr lang="ru-RU" sz="2800" dirty="0"/>
              <a:t>, </a:t>
            </a:r>
            <a:r>
              <a:rPr lang="ru-RU" sz="2800" dirty="0" err="1"/>
              <a:t>навчальних</a:t>
            </a:r>
            <a:r>
              <a:rPr lang="ru-RU" sz="2800" dirty="0"/>
              <a:t> </a:t>
            </a:r>
            <a:r>
              <a:rPr lang="ru-RU" sz="2800" dirty="0" err="1"/>
              <a:t>програм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). ДСО -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сукупність</a:t>
            </a:r>
            <a:r>
              <a:rPr lang="ru-RU" sz="2800" dirty="0"/>
              <a:t> норм,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визначають</a:t>
            </a:r>
            <a:r>
              <a:rPr lang="ru-RU" sz="2800" dirty="0"/>
              <a:t> </a:t>
            </a:r>
            <a:r>
              <a:rPr lang="ru-RU" sz="2800" dirty="0" err="1"/>
              <a:t>вимоги</a:t>
            </a:r>
            <a:r>
              <a:rPr lang="ru-RU" sz="2800" dirty="0"/>
              <a:t> до </a:t>
            </a:r>
            <a:r>
              <a:rPr lang="ru-RU" sz="2800" dirty="0" err="1"/>
              <a:t>освітньо-кваліфікаційних</a:t>
            </a:r>
            <a:r>
              <a:rPr lang="ru-RU" sz="2800" dirty="0"/>
              <a:t> (</a:t>
            </a:r>
            <a:r>
              <a:rPr lang="ru-RU" sz="2800" dirty="0" err="1"/>
              <a:t>освітніх</a:t>
            </a:r>
            <a:r>
              <a:rPr lang="ru-RU" sz="2800" dirty="0"/>
              <a:t>) </a:t>
            </a:r>
            <a:r>
              <a:rPr lang="ru-RU" sz="2800" dirty="0" err="1"/>
              <a:t>рівнів</a:t>
            </a:r>
            <a:r>
              <a:rPr lang="ru-RU" sz="2800" dirty="0"/>
              <a:t> </a:t>
            </a:r>
            <a:r>
              <a:rPr lang="ru-RU" sz="2800" dirty="0" err="1"/>
              <a:t>студентів</a:t>
            </a:r>
            <a:r>
              <a:rPr lang="ru-RU" sz="2800" dirty="0"/>
              <a:t> ВНЗ.</a:t>
            </a:r>
          </a:p>
        </p:txBody>
      </p:sp>
    </p:spTree>
    <p:extLst>
      <p:ext uri="{BB962C8B-B14F-4D97-AF65-F5344CB8AC3E}">
        <p14:creationId xmlns:p14="http://schemas.microsoft.com/office/powerpoint/2010/main" val="2212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74002" cy="1320800"/>
          </a:xfrm>
        </p:spPr>
        <p:txBody>
          <a:bodyPr>
            <a:normAutofit/>
          </a:bodyPr>
          <a:lstStyle/>
          <a:p>
            <a:r>
              <a:rPr lang="ru-RU" dirty="0" err="1"/>
              <a:t>Навчально-методичний</a:t>
            </a:r>
            <a:r>
              <a:rPr lang="ru-RU" dirty="0"/>
              <a:t> комплекс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smtClean="0"/>
              <a:t>(НМКД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320800"/>
            <a:ext cx="11981793" cy="4999318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НМКД — комплекс спеціально розроблених матеріалів, що є цілісним утворенням і забезпечує опанування студентами певної навчальної дисципліни. </a:t>
            </a:r>
          </a:p>
          <a:p>
            <a:r>
              <a:rPr lang="uk-UA" sz="2400" dirty="0" smtClean="0"/>
              <a:t>Складниками НМКД є:</a:t>
            </a:r>
          </a:p>
          <a:p>
            <a:r>
              <a:rPr lang="uk-UA" sz="2400" dirty="0" smtClean="0"/>
              <a:t>⎯ матеріали для аудиторної роботи з навчальної дисципліни: плани-конспекти лекцій, плани семінарських і практичних занять, мультимедійний супровід занять;</a:t>
            </a:r>
          </a:p>
          <a:p>
            <a:r>
              <a:rPr lang="uk-UA" sz="2400" dirty="0" smtClean="0"/>
              <a:t>⎯ матеріали для самостійної роботи студентів: навчальні підручники та посібники, методичні рекомендації для підготовки до практичних та семінарських занять, матеріали самоконтролю з кожного модуля, індивідуальні завдання, теми творчих робіт тощо;</a:t>
            </a:r>
          </a:p>
          <a:p>
            <a:r>
              <a:rPr lang="uk-UA" sz="2400" dirty="0" smtClean="0"/>
              <a:t>⎯ матеріали для контролю навчальних досягнень студентів: контрольні питання, контрольні завдання, тести для проведення поточного та підсумкового контролю тощо.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74969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Робоча </a:t>
            </a:r>
            <a:r>
              <a:rPr lang="uk-UA" dirty="0"/>
              <a:t>навчальна програма </a:t>
            </a:r>
            <a:r>
              <a:rPr lang="uk-UA" dirty="0" smtClean="0"/>
              <a:t>дисципліни, як одна з важливих складників НМКД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84825"/>
            <a:ext cx="10988567" cy="5504234"/>
          </a:xfrm>
        </p:spPr>
        <p:txBody>
          <a:bodyPr>
            <a:noAutofit/>
          </a:bodyPr>
          <a:lstStyle/>
          <a:p>
            <a:r>
              <a:rPr lang="uk-UA" sz="2400" dirty="0"/>
              <a:t>Однією із важливих складових НМКД є робоча навчальна програма дисципліни, оскільки вона включає опис і структуру дисципліни, міждисциплінарні зв’язки, мету і завдання навчальної дисципліни, компетентності та результати навчання, інформаційний обсяг дисципліни, методи навчання та контролю, критерії оцінювання успішності навчання студентів за ЄСТС організації навчального процесу.</a:t>
            </a:r>
            <a:endParaRPr lang="ru-RU" sz="2400" dirty="0"/>
          </a:p>
          <a:p>
            <a:r>
              <a:rPr lang="uk-UA" sz="2400" dirty="0"/>
              <a:t>Робочі навчальні програми дисциплін «Медична хімія», «Біоорганічна хімія» для студентів, магістрів і студентів-бакалаврів спеціальностей «Медицина», «Педіатрія», «Стоматологія», студентів-бакалаврів (</a:t>
            </a:r>
            <a:r>
              <a:rPr lang="uk-UA" sz="2400" dirty="0" err="1"/>
              <a:t>Медсестринська</a:t>
            </a:r>
            <a:r>
              <a:rPr lang="uk-UA" sz="2400" dirty="0"/>
              <a:t> справа), дисципліни «Аналітична хімія» для студентів-бакалаврів спеціальності «Технології медичної діагностики та лікування» до нового поточного навчального року розробляємо заздалегідь</a:t>
            </a:r>
            <a:r>
              <a:rPr lang="uk-UA" sz="2400" dirty="0" smtClean="0"/>
              <a:t>. </a:t>
            </a:r>
          </a:p>
          <a:p>
            <a:r>
              <a:rPr lang="uk-UA" sz="2400" dirty="0" smtClean="0"/>
              <a:t>Робочі </a:t>
            </a:r>
            <a:r>
              <a:rPr lang="uk-UA" sz="2400" dirty="0"/>
              <a:t>навчальні програми дисциплін складені трьома мовами.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08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507071" cy="1320800"/>
          </a:xfrm>
        </p:spPr>
        <p:txBody>
          <a:bodyPr/>
          <a:lstStyle/>
          <a:p>
            <a:r>
              <a:rPr lang="uk-UA" dirty="0"/>
              <a:t>Методичне забезпечення </a:t>
            </a:r>
            <a:r>
              <a:rPr lang="uk-UA" dirty="0" smtClean="0"/>
              <a:t>лекційних занять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25621"/>
            <a:ext cx="10184524" cy="3880773"/>
          </a:xfrm>
        </p:spPr>
        <p:txBody>
          <a:bodyPr>
            <a:noAutofit/>
          </a:bodyPr>
          <a:lstStyle/>
          <a:p>
            <a:r>
              <a:rPr lang="uk-UA" sz="3600" dirty="0"/>
              <a:t>У відповідності до змісту робочих навчальних програм дисциплін розробляються плани лекцій, плани лабораторно-практичних занять, самостійної </a:t>
            </a:r>
            <a:r>
              <a:rPr lang="uk-UA" sz="3600" dirty="0" err="1"/>
              <a:t>позааудиторної</a:t>
            </a:r>
            <a:r>
              <a:rPr lang="uk-UA" sz="3600" dirty="0"/>
              <a:t> роботи студентів. Методичне забезпечення лекцій включає в себе наявність плану лекції, опорного конспекту лекції, мультимедійну презентацію лекції.</a:t>
            </a:r>
            <a:endParaRPr lang="ru-RU" sz="3600" dirty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2005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794</TotalTime>
  <Words>1378</Words>
  <Application>Microsoft Office PowerPoint</Application>
  <PresentationFormat>Широкоэкранный</PresentationFormat>
  <Paragraphs>70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Міністерство охорони здоров’я України Харківський національний медичний університет  Кафедра медичної та біоорганічної хімії  МЕТОДИЧНИЙ СЕМІНАР (внутрішньокафедральне підвищення кваліфікації молодих викладачів) «Роль навчально-методичного комплексу дисципліни в забезпеченні якості засвоєння хімічних дисциплін студентами-медиками 1 курсу» (30 січня 2020)</vt:lpstr>
      <vt:lpstr>План:</vt:lpstr>
      <vt:lpstr>Закон України про Вищу освіту (Відомості Верховної Ради (ВВР), 2014, № 37-38, ст.2004)</vt:lpstr>
      <vt:lpstr>Завдання вищої школи по підготовці сучасного фахівця</vt:lpstr>
      <vt:lpstr>Найважливіші компоненти навчально-методичного забезпечення педагогічного процесу</vt:lpstr>
      <vt:lpstr>Державні стандарти освіти та їх функції</vt:lpstr>
      <vt:lpstr>Навчально-методичний комплекс дисципліни (НМКД)</vt:lpstr>
      <vt:lpstr>Робоча навчальна програма дисципліни, як одна з важливих складників НМКД</vt:lpstr>
      <vt:lpstr>Методичне забезпечення лекційних занять</vt:lpstr>
      <vt:lpstr>Методичне забезпечення лабораторно-практичних занять</vt:lpstr>
      <vt:lpstr>Методичне забезпечення самостійної позааудиторної роботи студентів</vt:lpstr>
      <vt:lpstr>Методичне забезпечення самостійної позааудиторної роботи студентів</vt:lpstr>
      <vt:lpstr>Джерела інформації, які забезпечують навчальний процес</vt:lpstr>
      <vt:lpstr>Матеріали контролю і самоконтролю результатів навчання</vt:lpstr>
      <vt:lpstr>Висновки</vt:lpstr>
      <vt:lpstr>Література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охорони здоров’я України Харківський національний медичний університет  Кафедра медичної та біоорганічної хімії  Педагогічне спілкування – ефективний метод навчальної та виховної діяльності</dc:title>
  <dc:creator>Пользователь Windows</dc:creator>
  <cp:lastModifiedBy>Пользователь Windows</cp:lastModifiedBy>
  <cp:revision>59</cp:revision>
  <cp:lastPrinted>2018-02-02T10:39:24Z</cp:lastPrinted>
  <dcterms:created xsi:type="dcterms:W3CDTF">2018-01-18T07:38:33Z</dcterms:created>
  <dcterms:modified xsi:type="dcterms:W3CDTF">2020-01-30T11:41:16Z</dcterms:modified>
</cp:coreProperties>
</file>