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511" r:id="rId2"/>
    <p:sldId id="512" r:id="rId3"/>
    <p:sldId id="525" r:id="rId4"/>
    <p:sldId id="530" r:id="rId5"/>
    <p:sldId id="531" r:id="rId6"/>
    <p:sldId id="532" r:id="rId7"/>
    <p:sldId id="526" r:id="rId8"/>
    <p:sldId id="527" r:id="rId9"/>
    <p:sldId id="542" r:id="rId10"/>
    <p:sldId id="522" r:id="rId11"/>
    <p:sldId id="521" r:id="rId12"/>
    <p:sldId id="520" r:id="rId13"/>
    <p:sldId id="510" r:id="rId14"/>
    <p:sldId id="280" r:id="rId15"/>
    <p:sldId id="298" r:id="rId16"/>
    <p:sldId id="545" r:id="rId17"/>
    <p:sldId id="564" r:id="rId18"/>
    <p:sldId id="568" r:id="rId19"/>
    <p:sldId id="533" r:id="rId20"/>
    <p:sldId id="567" r:id="rId21"/>
    <p:sldId id="548" r:id="rId22"/>
    <p:sldId id="544" r:id="rId23"/>
    <p:sldId id="565" r:id="rId24"/>
    <p:sldId id="549" r:id="rId25"/>
    <p:sldId id="546" r:id="rId26"/>
    <p:sldId id="554" r:id="rId27"/>
    <p:sldId id="559" r:id="rId28"/>
    <p:sldId id="560" r:id="rId29"/>
    <p:sldId id="561" r:id="rId30"/>
    <p:sldId id="572" r:id="rId31"/>
    <p:sldId id="547" r:id="rId32"/>
    <p:sldId id="573" r:id="rId33"/>
    <p:sldId id="574" r:id="rId34"/>
    <p:sldId id="555" r:id="rId35"/>
    <p:sldId id="528" r:id="rId36"/>
    <p:sldId id="534" r:id="rId37"/>
    <p:sldId id="529" r:id="rId38"/>
    <p:sldId id="566" r:id="rId39"/>
    <p:sldId id="553" r:id="rId40"/>
    <p:sldId id="551" r:id="rId41"/>
    <p:sldId id="552" r:id="rId42"/>
    <p:sldId id="514" r:id="rId43"/>
    <p:sldId id="550" r:id="rId44"/>
    <p:sldId id="558" r:id="rId45"/>
    <p:sldId id="370" r:id="rId46"/>
    <p:sldId id="557" r:id="rId47"/>
    <p:sldId id="571" r:id="rId48"/>
    <p:sldId id="541" r:id="rId49"/>
    <p:sldId id="506" r:id="rId50"/>
    <p:sldId id="540" r:id="rId51"/>
    <p:sldId id="513" r:id="rId52"/>
    <p:sldId id="518" r:id="rId53"/>
    <p:sldId id="562" r:id="rId54"/>
    <p:sldId id="523" r:id="rId55"/>
    <p:sldId id="524" r:id="rId56"/>
    <p:sldId id="563" r:id="rId57"/>
    <p:sldId id="569" r:id="rId58"/>
    <p:sldId id="570" r:id="rId59"/>
    <p:sldId id="535" r:id="rId60"/>
    <p:sldId id="576" r:id="rId61"/>
    <p:sldId id="57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9AE"/>
    <a:srgbClr val="6E6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86" autoAdjust="0"/>
  </p:normalViewPr>
  <p:slideViewPr>
    <p:cSldViewPr>
      <p:cViewPr varScale="1">
        <p:scale>
          <a:sx n="77" d="100"/>
          <a:sy n="77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>
        <p:scale>
          <a:sx n="120" d="100"/>
          <a:sy n="120" d="100"/>
        </p:scale>
        <p:origin x="-1380" y="16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9450-23EC-4F7B-B323-A1CC27BA00CB}" type="datetimeFigureOut">
              <a:rPr lang="uk-UA" smtClean="0"/>
              <a:pPr/>
              <a:t>23.10.2019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0460-B5BE-4E3C-8B22-8F528D02D62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Член-кор., професор М.І.Пилипенко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539A4-37F1-42FD-B503-E48697ED3592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227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 startAt="27"/>
            </a:pPr>
            <a:r>
              <a:rPr lang="uk-UA" dirty="0"/>
              <a:t>40-річний чол. Дз: КНІП. Слабка ознака змс без помітних фібротичних ознак дає певно стверджувати – КНІП.</a:t>
            </a:r>
          </a:p>
          <a:p>
            <a:pPr marL="228600" indent="-228600">
              <a:buAutoNum type="arabicParenR" startAt="27"/>
            </a:pPr>
            <a:r>
              <a:rPr lang="uk-UA" dirty="0"/>
              <a:t> 57-річний чол. Дз: КНІП. Змс на периферіїї легенів з сітчастістю і тракційними бронхоектазами – підстави для підозри дз ФНІП, але біопсія підтвердила КНІП.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а) Дифузне згрублення інтерстицію зрілим колагеном, відсутність вираженого запалення; б)</a:t>
            </a:r>
            <a:r>
              <a:rPr lang="uk-UA" baseline="0" dirty="0"/>
              <a:t> змішані клітинні і фібротичні зміни, асоційовані з лімфоїдними скупченнями (стрілка)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39-тирічна жінка з НІП. КТ високого розрізнення (КТВР). ...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64-річний чол.  Дз: ФНІП.</a:t>
            </a:r>
            <a:r>
              <a:rPr lang="uk-UA" baseline="0" dirty="0"/>
              <a:t> Ознака </a:t>
            </a:r>
            <a:r>
              <a:rPr lang="uk-UA" u="sng" baseline="0" dirty="0"/>
              <a:t>чарунковість</a:t>
            </a:r>
            <a:r>
              <a:rPr lang="uk-UA" baseline="0" dirty="0"/>
              <a:t>. На фрагменті КТВР-скана – сітчастість у ділянці чарунковості. Чарунковість зустрічається при НІП, але це характерна ознака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Хвора 43-х</a:t>
            </a:r>
            <a:r>
              <a:rPr lang="uk-UA" baseline="0" dirty="0"/>
              <a:t> років. Дз: фНІП. Затемнення “матове скло” (змс)нижніх часток, тракційні бронхоектази. ЗМС репрезентує при фНІП легкий фіброз  легені, яким пояснюються тракційні бронхоектази. При кНІП змс відображає запалення. Змс на КТВР зустрічається практично в усіх випадках НІП.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52-річна жінка з фНІП. Симетричне ураження переважно нижніх часток легенів у вигляді затемнення типу</a:t>
            </a:r>
            <a:r>
              <a:rPr lang="uk-UA" baseline="0" dirty="0"/>
              <a:t> “матового скла”, наявності ретикулярних (сітчастих) структур і тракційних бронхоектазів (стрілка).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56-річний чоловік. Дз: фНІП. Двостороння сітчастість нижніх часток з тракційними бронхоектазами</a:t>
            </a:r>
            <a:r>
              <a:rPr lang="uk-UA" baseline="0" dirty="0"/>
              <a:t> та легким змс. Сітчастість = легеневий фіброз, тому буває майже в усіх випадках фНІП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59-річний чоловік. Дз: фНІП. Корональний</a:t>
            </a:r>
            <a:r>
              <a:rPr lang="uk-UA" baseline="0" dirty="0"/>
              <a:t>  КТВР-скан. Переважно у нижніх частках легенів тракційні бронхоектази (</a:t>
            </a:r>
            <a:r>
              <a:rPr lang="uk-UA" i="1" baseline="0" dirty="0"/>
              <a:t>стр</a:t>
            </a:r>
            <a:r>
              <a:rPr lang="uk-UA" baseline="0" dirty="0"/>
              <a:t>) асоційовані з сітчастістю  і деякою втратою об’єму часток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u="none" dirty="0">
                <a:latin typeface="Arial" pitchFamily="34" charset="0"/>
                <a:cs typeface="Arial" pitchFamily="34" charset="0"/>
              </a:rPr>
              <a:t>55-річна жінка. Дз: фНІП</a:t>
            </a:r>
            <a:r>
              <a:rPr lang="uk-UA" b="1" u="sng" dirty="0">
                <a:latin typeface="Arial" pitchFamily="34" charset="0"/>
                <a:cs typeface="Arial" pitchFamily="34" charset="0"/>
              </a:rPr>
              <a:t>. Істотна втрата об’єму нижніх часток</a:t>
            </a:r>
            <a:r>
              <a:rPr lang="uk-UA" b="1" u="none" dirty="0">
                <a:latin typeface="Arial" pitchFamily="34" charset="0"/>
                <a:cs typeface="Arial" pitchFamily="34" charset="0"/>
              </a:rPr>
              <a:t> із тракційними бронхоектазами і сітчастістю. Втрата об’єму визначається за</a:t>
            </a:r>
            <a:r>
              <a:rPr lang="uk-UA" b="1" u="none" baseline="0" dirty="0">
                <a:latin typeface="Arial" pitchFamily="34" charset="0"/>
                <a:cs typeface="Arial" pitchFamily="34" charset="0"/>
              </a:rPr>
              <a:t> зрушенням до низу міжчаскової  щілини (справа) і згущенням бронхів і судин нижніх часток. Хоча картина характерна для фНІП, вона може бути спричинена й іншими фібротичними захворюваннями</a:t>
            </a:r>
            <a:endParaRPr lang="ru-RU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41-річний чол. Дз: фНІП. </a:t>
            </a:r>
            <a:r>
              <a:rPr lang="uk-UA" u="sng" dirty="0"/>
              <a:t>Консолідація (зморщення, ущільнення) повітрявмісного простору</a:t>
            </a:r>
            <a:r>
              <a:rPr lang="uk-UA" u="none" dirty="0"/>
              <a:t>, змс</a:t>
            </a:r>
            <a:r>
              <a:rPr lang="uk-UA" u="none" baseline="0" dirty="0"/>
              <a:t>, тракційні бронхоектази, сітчастість. Ущільнення пвп можебути ознакою фНІП, якщо не є первинноє (зокрема уродженою). Крім того, ознака може підсилюватися протягом перебігу хвороби</a:t>
            </a:r>
            <a:endParaRPr lang="ru-RU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ТОРАКАЛЬНА РАДІОЛОГІЯ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Частина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5.4 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1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50" endPos="85000" dir="5400000" sy="-100000" algn="bl" rotWithShape="0"/>
                </a:effectLst>
              </a:rPr>
              <a:t>УСТАЛЕНІ ТЕРМІНИ</a:t>
            </a:r>
          </a:p>
          <a:p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ІІ. </a:t>
            </a:r>
            <a:r>
              <a:rPr lang="ru-RU" sz="12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Радіологічна</a:t>
            </a:r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  <a:r>
              <a:rPr lang="ru-RU" sz="12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патанатомія</a:t>
            </a:r>
            <a:r>
              <a:rPr lang="ru-RU" sz="1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Cyr" pitchFamily="34" charset="-52"/>
              </a:rPr>
              <a:t> </a:t>
            </a:r>
          </a:p>
          <a:p>
            <a:endParaRPr lang="uk-UA" dirty="0"/>
          </a:p>
          <a:p>
            <a:endParaRPr lang="uk-UA" dirty="0"/>
          </a:p>
          <a:p>
            <a:r>
              <a:rPr lang="uk-UA" i="1" dirty="0"/>
              <a:t>Проф. М. І. Пилипенко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EC31-F519-405D-B76F-57BAB2D35FF8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41-річна жінка. Дз:</a:t>
            </a:r>
            <a:r>
              <a:rPr lang="uk-UA" baseline="0" dirty="0"/>
              <a:t> НІП + склеродерма. Типова картина ФНІП, додатково – ділятація стравохода.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57-річна жінка з фНІП.</a:t>
            </a:r>
            <a:r>
              <a:rPr lang="uk-UA" baseline="0" dirty="0"/>
              <a:t> Асиметрична фНІП. Затемнення “матове скло”, тракційні бронхоектази, субплевральний </a:t>
            </a:r>
            <a:r>
              <a:rPr lang="en-US" baseline="0" dirty="0"/>
              <a:t>sparing. </a:t>
            </a:r>
            <a:r>
              <a:rPr lang="uk-UA" baseline="0" dirty="0"/>
              <a:t>Одстороннє ураження рідке, вимагає розгляд альтернативних дз. 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/>
            <a:r>
              <a:rPr lang="uk-UA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uk-UA" sz="1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НІП</a:t>
            </a:r>
            <a:endParaRPr lang="uk-UA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47-річний чоловік. Дз: саркоїдоз. а)</a:t>
            </a:r>
            <a:r>
              <a:rPr lang="uk-UA" baseline="0" dirty="0"/>
              <a:t> двостороння сітчастість нижніх часток, ддз утруднений за однією ознакою та зрізі одного рівня; б) на КТВР-скані вищого рівня груді можна бачити субплевральні вузлики (</a:t>
            </a:r>
            <a:r>
              <a:rPr lang="uk-UA" i="1" baseline="0" dirty="0"/>
              <a:t>стр</a:t>
            </a:r>
            <a:r>
              <a:rPr lang="uk-UA" baseline="0" dirty="0"/>
              <a:t>) і конгломерат у корені правої легені (*), що дає правильний дз.</a:t>
            </a:r>
          </a:p>
          <a:p>
            <a:r>
              <a:rPr lang="uk-UA" baseline="0" dirty="0"/>
              <a:t>Ретикулярність буває при: ЗІП, ГСП, саркоїдозі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Гетерогенний патологічний процес: осередки фібротичних змін поряд з інтактною структурою легені. В інтерстиції – численні фокуси фібробластів (стрілки)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57-річний чол. Дз: ЗІП. Класична субплевральна чарунковість </a:t>
            </a:r>
            <a:r>
              <a:rPr lang="uk-UA" baseline="0" dirty="0"/>
              <a:t>на тлі сітчастості. Окремі тракційні бронхоектази. Вираженість чарунковості і відсутність змс стверджує дз ЗІП проти НІП.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71-річний</a:t>
            </a:r>
            <a:r>
              <a:rPr lang="uk-UA" baseline="0" dirty="0"/>
              <a:t> чоловік. Дз: ЗІП. Ознака змс відсутня. Превалює чарунковість, наявність якої разом з відсутністю змс допомогає виключити НІП.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Вільні збірки пігментованих макрофагів (стрілки) в усіх повітряних</a:t>
            </a:r>
            <a:r>
              <a:rPr lang="uk-UA" baseline="0" dirty="0"/>
              <a:t> шляхах легенів. Суміжні міжальвеолярні септи тонкі і вільні від запалення і фіброзу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32-річний чоловік. Дз:</a:t>
            </a:r>
            <a:r>
              <a:rPr lang="uk-UA" baseline="0" dirty="0"/>
              <a:t> </a:t>
            </a:r>
            <a:r>
              <a:rPr lang="uk-UA" dirty="0"/>
              <a:t>ДІП. Дифузне затемнення матове скло</a:t>
            </a:r>
            <a:r>
              <a:rPr lang="uk-UA" baseline="0" dirty="0"/>
              <a:t> з накладенням кіст (</a:t>
            </a:r>
            <a:r>
              <a:rPr lang="uk-UA" i="1" baseline="0" dirty="0"/>
              <a:t>стрілка</a:t>
            </a:r>
            <a:r>
              <a:rPr lang="uk-UA" baseline="0" dirty="0"/>
              <a:t>). Ознака більш чітка спереду лівої легені. Анамнез тяжкого курця -- допомога в ддз ДІП від НІП. Змс – ознака ураження легені при багатьох захворюваннях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Дифереціювати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46-р. жінка. Дз: синдром </a:t>
            </a:r>
            <a:r>
              <a:rPr lang="en-US" dirty="0" err="1"/>
              <a:t>Sjögrena</a:t>
            </a:r>
            <a:r>
              <a:rPr lang="en-US" dirty="0"/>
              <a:t> </a:t>
            </a:r>
            <a:r>
              <a:rPr lang="uk-UA" dirty="0"/>
              <a:t>і ЛІП. Сітчастість відсутня, переважає змс із нечіткими </a:t>
            </a:r>
            <a:r>
              <a:rPr lang="uk-UA" i="0" u="sng" dirty="0"/>
              <a:t>центролобулярними вузликами </a:t>
            </a:r>
            <a:r>
              <a:rPr lang="uk-UA" dirty="0"/>
              <a:t>(</a:t>
            </a:r>
            <a:r>
              <a:rPr lang="uk-UA" i="1" dirty="0"/>
              <a:t>ч. стр</a:t>
            </a:r>
            <a:r>
              <a:rPr lang="uk-UA" dirty="0"/>
              <a:t>) і </a:t>
            </a:r>
            <a:r>
              <a:rPr lang="uk-UA" u="sng" dirty="0"/>
              <a:t>кістами</a:t>
            </a:r>
            <a:r>
              <a:rPr lang="uk-UA" dirty="0"/>
              <a:t> (</a:t>
            </a:r>
            <a:r>
              <a:rPr lang="uk-UA" u="sng" dirty="0"/>
              <a:t>булами</a:t>
            </a:r>
            <a:r>
              <a:rPr lang="uk-UA" dirty="0"/>
              <a:t>) різного розміру (</a:t>
            </a:r>
            <a:r>
              <a:rPr lang="uk-UA" i="1" dirty="0"/>
              <a:t>б. стр</a:t>
            </a:r>
            <a:r>
              <a:rPr lang="uk-UA" dirty="0"/>
              <a:t>). Були – на тлі</a:t>
            </a:r>
            <a:r>
              <a:rPr lang="uk-UA" baseline="0" dirty="0"/>
              <a:t> змс і поза ним. Означені ознаки дають підстави диферен. ЛІП від НІП.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42-річний куряка. Дз:</a:t>
            </a:r>
            <a:r>
              <a:rPr lang="uk-UA" baseline="0" dirty="0"/>
              <a:t> ДІП або ЛІП. </a:t>
            </a:r>
            <a:r>
              <a:rPr lang="uk-UA" dirty="0"/>
              <a:t>Кистозні зміни на тлі зміни прозорості,</a:t>
            </a:r>
            <a:r>
              <a:rPr lang="uk-UA" baseline="0" dirty="0"/>
              <a:t> яка характерна для ДІП. Поєднання двох ознак --  неохідність ддз ДІП або ЛІП.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Альвеолярні септи злегка стовщені лімфоцитами,</a:t>
            </a:r>
            <a:r>
              <a:rPr lang="uk-UA" baseline="0" dirty="0"/>
              <a:t> у просвітках – гігантські лімфоцитарні агрегати. Численні лімфоїдні агрегати (стрілка) створені активними В-лімфоцитами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Просвітки альвеол і дрібних повітряних шляхів заповнені елементами продуктивної пневмонії. Міжальвеолярні септи дещо стовщені хронічним запаленням (лімфоцити). Зміни організуються в кільця і стрічки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29-річний чол. Дз: хронічна еозинофільна пневмонія. Двостороннє периферичне ущільнення пвп. Якщо ознака єдина – це заперечення дз НІП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ТЗ </a:t>
            </a:r>
            <a:r>
              <a:rPr lang="uk-UA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КТ-скан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показує осередки підвищеної прозорості (</a:t>
            </a:r>
            <a:r>
              <a:rPr lang="uk-UA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стрілки</a:t>
            </a:r>
            <a:r>
              <a:rPr lang="uk-U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які відображають мозаїчну перфузію, зумовлену експіраторною затримкою повітря. Непрозорість матове скло також присутня.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E0460-B5BE-4E3C-8B22-8F528D02D629}" type="slidenum">
              <a:rPr lang="uk-UA" smtClean="0"/>
              <a:pPr/>
              <a:t>54</a:t>
            </a:fld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44-річний чол. Дз: хронічний ГСП. Тракційні бронхоектази, змс, сітчастість.  Просвітління лобулярного розміру (</a:t>
            </a:r>
            <a:r>
              <a:rPr lang="uk-UA" i="1" dirty="0"/>
              <a:t>стр</a:t>
            </a:r>
            <a:r>
              <a:rPr lang="uk-UA" dirty="0"/>
              <a:t>) у власника полірувальної майстерні допомагає</a:t>
            </a:r>
            <a:r>
              <a:rPr lang="uk-UA" baseline="0" dirty="0"/>
              <a:t> диф ГСП від НІП</a:t>
            </a:r>
            <a:r>
              <a:rPr lang="uk-UA" dirty="0"/>
              <a:t> 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67-річна жінка. Дз: ГСП. Дифузні нечітко</a:t>
            </a:r>
            <a:r>
              <a:rPr lang="uk-UA" baseline="0" dirty="0"/>
              <a:t> визначені </a:t>
            </a:r>
            <a:r>
              <a:rPr lang="uk-UA" u="sng" baseline="0" dirty="0"/>
              <a:t>центріолобулярні вузлики</a:t>
            </a:r>
            <a:r>
              <a:rPr lang="uk-UA" baseline="0" dirty="0"/>
              <a:t>. Ця ознака дуже рідко зустрічається при НІП, тому скоріше заперечує її.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55-річна жінка. Дз: ГСП. На КТВР-скані: ділянка легені нормальної прозорості (без пат.</a:t>
            </a:r>
            <a:r>
              <a:rPr lang="uk-UA" baseline="0" dirty="0"/>
              <a:t> змін) (</a:t>
            </a:r>
            <a:r>
              <a:rPr lang="uk-UA" i="1" baseline="0" dirty="0"/>
              <a:t>чорна пряма стр</a:t>
            </a:r>
            <a:r>
              <a:rPr lang="uk-UA" baseline="0" dirty="0"/>
              <a:t>.), ділянка підвищеної прозорості (</a:t>
            </a:r>
            <a:r>
              <a:rPr lang="uk-UA" i="1" baseline="0" dirty="0"/>
              <a:t>біла пряма стр</a:t>
            </a:r>
            <a:r>
              <a:rPr lang="uk-UA" baseline="0" dirty="0"/>
              <a:t>.) і ділянка підвищеної густини (змс) (</a:t>
            </a:r>
            <a:r>
              <a:rPr lang="uk-UA" i="1" baseline="0" dirty="0"/>
              <a:t>біла крива стр</a:t>
            </a:r>
            <a:r>
              <a:rPr lang="uk-UA" baseline="0" dirty="0"/>
              <a:t>.)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Гранульоми із гігантських багатоядерних клітин (стрілки). Міжальвеолярні септи стовщені колагеном (фіброз) і клітинами хронічного запалення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Неспецифічна інтестиціальна пневмонія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	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Густі збірки пігментованих макрофагів (стрілка) в бронхіолах і суміжних альвеолах. Цей процес скоріше</a:t>
            </a:r>
            <a:r>
              <a:rPr lang="uk-UA" baseline="0" dirty="0"/>
              <a:t> осередковий, ніж дифузний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58-річна</a:t>
            </a:r>
            <a:r>
              <a:rPr lang="uk-UA" baseline="0" dirty="0"/>
              <a:t> ж. Дз: НІП пов’язаний із склеродермією. Пароксизм загстрення. а) початковий КТВР-скан – помірне змс, сітчастість, тракційні бронхоектази. Помірний перикардіальний випіт. б) 3 тижні по тому (загострення з гіпоксиєю)  --  нові інтенсивні нашарування ущильнення і змс із двостороннім плевральним випотом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48-річна жінка. Дз: НІП. а) початкова картина: змс, осередки ущільнення пп, сітчастість, тракційні бронхоектази. Субплевральні лінії відсутні.  б) 1 рік по тому: редукція ущільнення пп і змс, сітчастість і тракційні бронхоектази присутні. Покращання стану легенів, але фіброзні зміни залишилися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Гомогене</a:t>
            </a:r>
            <a:r>
              <a:rPr lang="uk-UA" baseline="0" dirty="0"/>
              <a:t> стовщення альвеолярних перегородок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1B7C-F2E2-4505-B6CB-2146EA0D875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tx1"/>
            </a:gs>
            <a:gs pos="63000">
              <a:schemeClr val="tx1"/>
            </a:gs>
            <a:gs pos="100000">
              <a:schemeClr val="tx1"/>
            </a:gs>
            <a:gs pos="88000">
              <a:schemeClr val="tx1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BA6D-0804-40CE-ABF4-A2711544D5AF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B8E0-BBF7-46A1-9CE9-D5754854E2F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5074" y="6488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2414"/>
            <a:ext cx="1852618" cy="177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71572" y="4572008"/>
            <a:ext cx="7572428" cy="135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i="0" u="none" strike="noStrike" normalizeH="0" baseline="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Харківський національний медичний університет</a:t>
            </a:r>
            <a:endParaRPr kumimoji="0" lang="uk-UA" sz="4400" i="0" u="none" strike="noStrike" normalizeH="0" baseline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 радіології і радіаційної медицини</a:t>
            </a:r>
            <a:endParaRPr kumimoji="0" lang="uk-UA" sz="2800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6072206"/>
            <a:ext cx="4444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Член-кор., професор М.І.Пилипенко</a:t>
            </a:r>
          </a:p>
        </p:txBody>
      </p:sp>
    </p:spTree>
    <p:extLst>
      <p:ext uri="{BB962C8B-B14F-4D97-AF65-F5344CB8AC3E}">
        <p14:creationId xmlns:p14="http://schemas.microsoft.com/office/powerpoint/2010/main" val="146357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57298"/>
            <a:ext cx="9144000" cy="4752996"/>
          </a:xfrm>
        </p:spPr>
        <p:txBody>
          <a:bodyPr>
            <a:normAutofit fontScale="85000" lnSpcReduction="10000"/>
          </a:bodyPr>
          <a:lstStyle/>
          <a:p>
            <a:r>
              <a:rPr lang="uk-UA" sz="4200" b="1" dirty="0">
                <a:solidFill>
                  <a:schemeClr val="bg1"/>
                </a:solidFill>
              </a:rPr>
              <a:t>Пневмонія (</a:t>
            </a:r>
            <a:r>
              <a:rPr lang="uk-UA" sz="4200" b="1" dirty="0" err="1">
                <a:solidFill>
                  <a:schemeClr val="bg1"/>
                </a:solidFill>
              </a:rPr>
              <a:t>pneumonia</a:t>
            </a:r>
            <a:r>
              <a:rPr lang="uk-UA" sz="4200" b="1" dirty="0">
                <a:solidFill>
                  <a:schemeClr val="bg1"/>
                </a:solidFill>
              </a:rPr>
              <a:t>)</a:t>
            </a:r>
          </a:p>
          <a:p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Пневмонія є запаленням структур повітряного </a:t>
            </a:r>
          </a:p>
          <a:p>
            <a:r>
              <a:rPr lang="uk-UA" dirty="0">
                <a:solidFill>
                  <a:schemeClr val="bg1"/>
                </a:solidFill>
              </a:rPr>
              <a:t>простору та/або </a:t>
            </a:r>
            <a:r>
              <a:rPr lang="uk-UA" dirty="0" err="1">
                <a:solidFill>
                  <a:schemeClr val="bg1"/>
                </a:solidFill>
              </a:rPr>
              <a:t>інтерстиція</a:t>
            </a:r>
            <a:r>
              <a:rPr lang="uk-UA" dirty="0">
                <a:solidFill>
                  <a:schemeClr val="bg1"/>
                </a:solidFill>
              </a:rPr>
              <a:t> (наприклад, в результаті бактеріальної чи вірусної інфекції). Інфекційні пневмонії характеризуються ексудатом,  в результаті якого наступає консолідація. Цей термін також вживається для позначення низки неінфекційних захворювань легеневої паренхіми, що характеризуються різного ступеня запаленням та фіброзом (наприклад, </a:t>
            </a:r>
            <a:r>
              <a:rPr lang="uk-UA" i="1" dirty="0" err="1">
                <a:solidFill>
                  <a:schemeClr val="bg1"/>
                </a:solidFill>
              </a:rPr>
              <a:t>ідіопатична</a:t>
            </a:r>
            <a:r>
              <a:rPr lang="uk-UA" i="1" dirty="0">
                <a:solidFill>
                  <a:schemeClr val="bg1"/>
                </a:solidFill>
              </a:rPr>
              <a:t> </a:t>
            </a:r>
            <a:r>
              <a:rPr lang="uk-UA" i="1" dirty="0" err="1">
                <a:solidFill>
                  <a:schemeClr val="bg1"/>
                </a:solidFill>
              </a:rPr>
              <a:t>інтерстиціальна</a:t>
            </a:r>
            <a:r>
              <a:rPr lang="uk-UA" i="1" dirty="0">
                <a:solidFill>
                  <a:schemeClr val="bg1"/>
                </a:solidFill>
              </a:rPr>
              <a:t> пневмонія</a:t>
            </a:r>
            <a:r>
              <a:rPr lang="uk-UA" dirty="0">
                <a:solidFill>
                  <a:schemeClr val="bg1"/>
                </a:solidFill>
              </a:rPr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715436" cy="714380"/>
          </a:xfrm>
        </p:spPr>
        <p:txBody>
          <a:bodyPr>
            <a:noAutofit/>
          </a:bodyPr>
          <a:lstStyle/>
          <a:p>
            <a:r>
              <a:rPr lang="uk-UA" sz="36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Ідіопатичний</a:t>
            </a:r>
            <a:r>
              <a:rPr lang="uk-UA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легеневий фіброз</a:t>
            </a:r>
            <a:b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</a:rPr>
              <a:t>(</a:t>
            </a:r>
            <a:r>
              <a:rPr lang="uk-UA" sz="3600" b="1" dirty="0" err="1">
                <a:solidFill>
                  <a:schemeClr val="bg1"/>
                </a:solidFill>
              </a:rPr>
              <a:t>idiopathic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pulmonary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fibrosis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57298"/>
            <a:ext cx="9144000" cy="5000660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Особлива форма хронічної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фіброзивної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інтерстиціальної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пневмонії невідомої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етіології.Характеризується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гістологічною картиною звичайної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інтерстиціальної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пневмонії. Типова картина ‒ ретикулярне затемнення і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чарунковість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переважно в периферичних і базальних ділянках легень. Непрозорість матового скла, якщо є, має менший обсяг. Такі дані бувають і при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інтерстиціальній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пневмонії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uk-UA" sz="40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Ідіопатичний</a:t>
            </a:r>
            <a:r>
              <a:rPr lang="uk-UA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легеневий фіброз</a:t>
            </a:r>
            <a:br>
              <a:rPr lang="uk-UA" sz="36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chemeClr val="bg1"/>
                </a:solidFill>
              </a:rPr>
              <a:t>(</a:t>
            </a:r>
            <a:r>
              <a:rPr lang="uk-UA" sz="3600" b="1" dirty="0" err="1">
                <a:solidFill>
                  <a:schemeClr val="bg1"/>
                </a:solidFill>
              </a:rPr>
              <a:t>idiopathic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pulmonary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fibrosis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user\Pictures\Ідіопат леген фіброз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678661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00076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Типова картина ‒ ретикулярне затемнення 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чарунковість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158" y="642918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Дифузне ураження альвеол {</a:t>
            </a:r>
            <a:r>
              <a:rPr lang="uk-UA" sz="3200" b="1" dirty="0" err="1">
                <a:solidFill>
                  <a:schemeClr val="bg1"/>
                </a:solidFill>
              </a:rPr>
              <a:t>ДУА</a:t>
            </a:r>
            <a:r>
              <a:rPr lang="uk-UA" sz="3200" b="1" dirty="0">
                <a:solidFill>
                  <a:schemeClr val="bg1"/>
                </a:solidFill>
              </a:rPr>
              <a:t>}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err="1">
                <a:solidFill>
                  <a:schemeClr val="bg1"/>
                </a:solidFill>
              </a:rPr>
              <a:t>diffuse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alveolar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damage</a:t>
            </a:r>
            <a:r>
              <a:rPr lang="uk-UA" sz="3200" b="1" dirty="0">
                <a:solidFill>
                  <a:schemeClr val="bg1"/>
                </a:solidFill>
              </a:rPr>
              <a:t> {DAD})</a:t>
            </a:r>
            <a:endParaRPr lang="uk-UA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Див. </a:t>
            </a:r>
            <a:r>
              <a:rPr lang="uk-UA" i="1" dirty="0">
                <a:solidFill>
                  <a:schemeClr val="bg1"/>
                </a:solidFill>
              </a:rPr>
              <a:t>гостра </a:t>
            </a:r>
            <a:r>
              <a:rPr lang="uk-UA" i="1" dirty="0" err="1">
                <a:solidFill>
                  <a:schemeClr val="bg1"/>
                </a:solidFill>
              </a:rPr>
              <a:t>інстерстиціальна</a:t>
            </a:r>
            <a:r>
              <a:rPr lang="uk-UA" i="1" dirty="0">
                <a:solidFill>
                  <a:schemeClr val="bg1"/>
                </a:solidFill>
              </a:rPr>
              <a:t> пневмонія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643998" cy="1071570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Гостра </a:t>
            </a:r>
            <a:r>
              <a:rPr lang="uk-UA" sz="3200" b="1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b="1" dirty="0">
                <a:solidFill>
                  <a:schemeClr val="bg1"/>
                </a:solidFill>
              </a:rPr>
              <a:t> пневмонія {</a:t>
            </a:r>
            <a:r>
              <a:rPr lang="uk-UA" sz="3200" b="1" dirty="0" err="1">
                <a:solidFill>
                  <a:schemeClr val="bg1"/>
                </a:solidFill>
              </a:rPr>
              <a:t>ГІП</a:t>
            </a:r>
            <a:r>
              <a:rPr lang="uk-UA" sz="3200" b="1" dirty="0">
                <a:solidFill>
                  <a:schemeClr val="bg1"/>
                </a:solidFill>
              </a:rPr>
              <a:t>} (</a:t>
            </a:r>
            <a:r>
              <a:rPr lang="uk-UA" sz="3200" b="1" dirty="0" err="1">
                <a:solidFill>
                  <a:schemeClr val="bg1"/>
                </a:solidFill>
              </a:rPr>
              <a:t>acute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interstitial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pneumonia</a:t>
            </a:r>
            <a:r>
              <a:rPr lang="uk-UA" sz="3200" b="1" dirty="0">
                <a:solidFill>
                  <a:schemeClr val="bg1"/>
                </a:solidFill>
              </a:rPr>
              <a:t> {AIP})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br>
              <a:rPr lang="uk-UA" sz="2400" b="1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9190" y="1571612"/>
            <a:ext cx="4214810" cy="5072098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Дифузне запальне ушкодження альвеол невідомої етіології. Гостра фаза — набряк і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гіалінові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мембрани, пізніша фаза — організація повітряного простору та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інтерстицію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— осередкові двосторонні затемнення матове скло.</a:t>
            </a:r>
          </a:p>
          <a:p>
            <a:pPr>
              <a:lnSpc>
                <a:spcPts val="24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етапі організації відмічаються: архітектурне спотворення,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тракційні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бронхоектази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кісти і сітчасте затемнення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user\Pictures\Гостра інтерст пневм (ГІП)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57203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Неспецифічна </a:t>
            </a:r>
            <a:r>
              <a:rPr lang="uk-UA" sz="3200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dirty="0">
                <a:solidFill>
                  <a:schemeClr val="bg1"/>
                </a:solidFill>
              </a:rPr>
              <a:t> пневмонія (</a:t>
            </a:r>
            <a:r>
              <a:rPr lang="uk-UA" sz="3200" dirty="0" err="1">
                <a:solidFill>
                  <a:schemeClr val="bg1"/>
                </a:solidFill>
              </a:rPr>
              <a:t>НІП</a:t>
            </a:r>
            <a:r>
              <a:rPr lang="uk-UA" sz="3200" dirty="0">
                <a:solidFill>
                  <a:schemeClr val="bg1"/>
                </a:solidFill>
              </a:rPr>
              <a:t>) </a:t>
            </a:r>
            <a:r>
              <a:rPr lang="uk-UA" sz="3200" dirty="0" err="1">
                <a:solidFill>
                  <a:schemeClr val="bg1"/>
                </a:solidFill>
              </a:rPr>
              <a:t>nonspecific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interstitial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pneumonia</a:t>
            </a:r>
            <a:r>
              <a:rPr lang="uk-UA" sz="3200" dirty="0">
                <a:solidFill>
                  <a:schemeClr val="bg1"/>
                </a:solidFill>
              </a:rPr>
              <a:t>(NSIP)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1643050"/>
            <a:ext cx="87154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err="1">
                <a:solidFill>
                  <a:schemeClr val="bg1"/>
                </a:solidFill>
              </a:rPr>
              <a:t>Гістологічно</a:t>
            </a:r>
            <a:r>
              <a:rPr lang="uk-UA" sz="2400" dirty="0">
                <a:solidFill>
                  <a:schemeClr val="bg1"/>
                </a:solidFill>
              </a:rPr>
              <a:t> характеризується </a:t>
            </a:r>
            <a:r>
              <a:rPr lang="uk-UA" sz="2400" dirty="0" err="1">
                <a:solidFill>
                  <a:schemeClr val="bg1"/>
                </a:solidFill>
              </a:rPr>
              <a:t>патерном</a:t>
            </a:r>
            <a:r>
              <a:rPr lang="uk-UA" sz="2400" dirty="0">
                <a:solidFill>
                  <a:schemeClr val="bg1"/>
                </a:solidFill>
              </a:rPr>
              <a:t> однорідного </a:t>
            </a:r>
            <a:r>
              <a:rPr lang="uk-UA" sz="2400" dirty="0" err="1">
                <a:solidFill>
                  <a:schemeClr val="bg1"/>
                </a:solidFill>
              </a:rPr>
              <a:t>інтерстиціального</a:t>
            </a:r>
            <a:r>
              <a:rPr lang="uk-UA" sz="2400" dirty="0">
                <a:solidFill>
                  <a:schemeClr val="bg1"/>
                </a:solidFill>
              </a:rPr>
              <a:t> хронічного запалення або фіброзу різного ступеня. Може бути </a:t>
            </a:r>
            <a:r>
              <a:rPr lang="uk-UA" sz="2400" dirty="0" err="1">
                <a:solidFill>
                  <a:schemeClr val="bg1"/>
                </a:solidFill>
              </a:rPr>
              <a:t>ідіопатичною</a:t>
            </a:r>
            <a:r>
              <a:rPr lang="uk-UA" sz="2400" dirty="0">
                <a:solidFill>
                  <a:schemeClr val="bg1"/>
                </a:solidFill>
              </a:rPr>
              <a:t> або </a:t>
            </a:r>
            <a:r>
              <a:rPr lang="uk-UA" sz="2400" dirty="0" err="1">
                <a:solidFill>
                  <a:schemeClr val="bg1"/>
                </a:solidFill>
              </a:rPr>
              <a:t>повʼязаною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</a:rPr>
              <a:t>з іншими захворюваннями,  зокрема колагеновими судинними захворюваннями, алергічним </a:t>
            </a:r>
            <a:r>
              <a:rPr lang="uk-UA" sz="2400" dirty="0" err="1">
                <a:solidFill>
                  <a:schemeClr val="bg1"/>
                </a:solidFill>
              </a:rPr>
              <a:t>пневмонітом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  <a:r>
              <a:rPr lang="uk-UA" sz="2400" dirty="0" err="1">
                <a:solidFill>
                  <a:schemeClr val="bg1"/>
                </a:solidFill>
              </a:rPr>
              <a:t>наркотикоіндукованими</a:t>
            </a:r>
            <a:r>
              <a:rPr lang="uk-UA" sz="2400" dirty="0">
                <a:solidFill>
                  <a:schemeClr val="bg1"/>
                </a:solidFill>
              </a:rPr>
              <a:t> захворюваннями легенів, інфекціями і імунодефіцитом (зокрема ВІЛ). Найчастішим проявом є затемнення матове скло з </a:t>
            </a:r>
            <a:r>
              <a:rPr lang="uk-UA" sz="2400" dirty="0" err="1">
                <a:solidFill>
                  <a:schemeClr val="bg1"/>
                </a:solidFill>
              </a:rPr>
              <a:t>ретикуляцією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  <a:r>
              <a:rPr lang="uk-UA" sz="2400" dirty="0" err="1">
                <a:solidFill>
                  <a:schemeClr val="bg1"/>
                </a:solidFill>
              </a:rPr>
              <a:t>тракційними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бронхоектазами</a:t>
            </a:r>
            <a:r>
              <a:rPr lang="uk-UA" sz="2400" dirty="0">
                <a:solidFill>
                  <a:schemeClr val="bg1"/>
                </a:solidFill>
              </a:rPr>
              <a:t> і </a:t>
            </a:r>
            <a:r>
              <a:rPr lang="uk-UA" sz="2400" dirty="0" err="1">
                <a:solidFill>
                  <a:schemeClr val="bg1"/>
                </a:solidFill>
              </a:rPr>
              <a:t>бронхіолоектазами</a:t>
            </a:r>
            <a:r>
              <a:rPr lang="uk-UA" sz="2400" dirty="0">
                <a:solidFill>
                  <a:schemeClr val="bg1"/>
                </a:solidFill>
              </a:rPr>
              <a:t> з незначною чи без </a:t>
            </a:r>
            <a:r>
              <a:rPr lang="uk-UA" sz="2400" dirty="0" err="1">
                <a:solidFill>
                  <a:schemeClr val="bg1"/>
                </a:solidFill>
              </a:rPr>
              <a:t>чарунковості</a:t>
            </a:r>
            <a:r>
              <a:rPr lang="uk-UA" sz="2400" dirty="0">
                <a:solidFill>
                  <a:schemeClr val="bg1"/>
                </a:solidFill>
              </a:rPr>
              <a:t>. Розташування зазвичай базальне і </a:t>
            </a:r>
            <a:r>
              <a:rPr lang="uk-UA" sz="2400" dirty="0" err="1">
                <a:solidFill>
                  <a:schemeClr val="bg1"/>
                </a:solidFill>
              </a:rPr>
              <a:t>субплевральне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Неспецифічна </a:t>
            </a:r>
            <a:r>
              <a:rPr lang="uk-UA" sz="3200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dirty="0">
                <a:solidFill>
                  <a:schemeClr val="bg1"/>
                </a:solidFill>
              </a:rPr>
              <a:t> пневмонія (</a:t>
            </a:r>
            <a:r>
              <a:rPr lang="uk-UA" sz="3200" dirty="0" err="1">
                <a:solidFill>
                  <a:schemeClr val="bg1"/>
                </a:solidFill>
              </a:rPr>
              <a:t>НІП</a:t>
            </a:r>
            <a:r>
              <a:rPr lang="uk-UA" sz="3200" dirty="0">
                <a:solidFill>
                  <a:schemeClr val="bg1"/>
                </a:solidFill>
              </a:rPr>
              <a:t>) </a:t>
            </a:r>
            <a:r>
              <a:rPr lang="uk-UA" sz="3200" dirty="0" err="1">
                <a:solidFill>
                  <a:schemeClr val="bg1"/>
                </a:solidFill>
              </a:rPr>
              <a:t>nonspecific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interstitial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pneumonia</a:t>
            </a:r>
            <a:r>
              <a:rPr lang="uk-UA" sz="3200" dirty="0">
                <a:solidFill>
                  <a:schemeClr val="bg1"/>
                </a:solidFill>
              </a:rPr>
              <a:t>(NSIP)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New Picture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789" y="1142984"/>
            <a:ext cx="601242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4282" y="5715016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Затемнення матове скло з </a:t>
            </a:r>
            <a:r>
              <a:rPr lang="uk-UA" sz="2400" dirty="0" err="1">
                <a:solidFill>
                  <a:schemeClr val="bg1"/>
                </a:solidFill>
              </a:rPr>
              <a:t>ретикуляцією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  <a:r>
              <a:rPr lang="uk-UA" sz="2400" dirty="0" err="1">
                <a:solidFill>
                  <a:schemeClr val="bg1"/>
                </a:solidFill>
              </a:rPr>
              <a:t>тракційними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бронхоектазами</a:t>
            </a:r>
            <a:r>
              <a:rPr lang="uk-UA" sz="2400" dirty="0">
                <a:solidFill>
                  <a:schemeClr val="bg1"/>
                </a:solidFill>
              </a:rPr>
              <a:t> і </a:t>
            </a:r>
            <a:r>
              <a:rPr lang="uk-UA" sz="2400" dirty="0" err="1">
                <a:solidFill>
                  <a:schemeClr val="bg1"/>
                </a:solidFill>
              </a:rPr>
              <a:t>бронхіолоектазами</a:t>
            </a:r>
            <a:r>
              <a:rPr lang="uk-UA" sz="2400" dirty="0">
                <a:solidFill>
                  <a:schemeClr val="bg1"/>
                </a:solidFill>
              </a:rPr>
              <a:t> з незначною </a:t>
            </a:r>
            <a:r>
              <a:rPr lang="uk-UA" sz="2400" dirty="0" err="1">
                <a:solidFill>
                  <a:schemeClr val="bg1"/>
                </a:solidFill>
              </a:rPr>
              <a:t>чарунковістю</a:t>
            </a:r>
            <a:endParaRPr lang="uk-UA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14884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58-річна ж. Дз: НІП пов’язана зі склеродермією. Загострення. </a:t>
            </a:r>
          </a:p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а) початковий КТВР-скан – помірне змс, сітчастість, тракційні бронхоектази. Помірний перикардіальний випіт. </a:t>
            </a:r>
          </a:p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б) 3-и тижні по тому (загострення з гіпоксією)  --  нові інтенсивні нашарування ущільнення і змс із двостороннім плевральним випотом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58" y="428604"/>
            <a:ext cx="90614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64" y="3929066"/>
            <a:ext cx="87154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48-річна жінка. Дз: НІП. </a:t>
            </a:r>
          </a:p>
          <a:p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а) початкова картина: змс, осередки ущільнення пп, сітчастість, тракційні бронхоектази. Субплевральні лінії відсутні.  </a:t>
            </a:r>
          </a:p>
          <a:p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б) 1 рік по тому: редукція ущільнення пп і змс, сітчастість і тракційні бронхоектази присутні. Покращення стану легенів, але фіброзні зміни залишилися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571480"/>
            <a:ext cx="90614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662" y="214290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Клітинна неспецифічна інтерстиціальна пневмонія (КНІП)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910" y="5997379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Гомогене</a:t>
            </a:r>
            <a:r>
              <a:rPr lang="uk-UA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стовщення альвеолярних септ: хронічне запалення і  невелика кількість колагену. Пневмоцити зазнали незначних змін  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2581" y="1357298"/>
            <a:ext cx="5938837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Cyr" pitchFamily="34" charset="-52"/>
              </a:rPr>
              <a:t>ТОРАКАЛЬНА РАДІОЛОГІЯ</a:t>
            </a:r>
            <a:b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9144000" cy="3143272"/>
          </a:xfrm>
        </p:spPr>
        <p:txBody>
          <a:bodyPr>
            <a:normAutofit/>
          </a:bodyPr>
          <a:lstStyle/>
          <a:p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40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Частина</a:t>
            </a:r>
            <a:r>
              <a:rPr lang="ru-RU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5.</a:t>
            </a:r>
            <a:r>
              <a:rPr lang="en-US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uk-UA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.1 </a:t>
            </a:r>
          </a:p>
          <a:p>
            <a:r>
              <a:rPr lang="ru-RU" sz="40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Неспецифічні</a:t>
            </a:r>
            <a:r>
              <a:rPr lang="ru-RU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uk-UA" sz="400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апальні</a:t>
            </a:r>
            <a:r>
              <a:rPr lang="uk-UA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захворювання легень</a:t>
            </a:r>
            <a:endParaRPr lang="ru-RU" sz="4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0694" y="6488692"/>
            <a:ext cx="2512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solidFill>
                  <a:schemeClr val="bg1"/>
                </a:solidFill>
              </a:rPr>
              <a:t>Проф. М. І. Пилипенко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6332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  <a:spcAft>
                <a:spcPts val="600"/>
              </a:spcAft>
            </a:pPr>
            <a:r>
              <a:rPr lang="uk-UA" dirty="0"/>
              <a:t> </a:t>
            </a:r>
            <a:r>
              <a:rPr lang="uk-UA" sz="2400" dirty="0"/>
              <a:t>27</a:t>
            </a:r>
            <a:r>
              <a:rPr lang="uk-UA" sz="2400" dirty="0">
                <a:solidFill>
                  <a:schemeClr val="bg1"/>
                </a:solidFill>
              </a:rPr>
              <a:t>.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40-річний чол. Дз: КНІП. Слабка ознака змс без помітних фібротичних ознак дає підстави певно стверджувати – КНІП.</a:t>
            </a:r>
          </a:p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28.  57-річний чол. Дз: КНІП. Змс на периферіїї легенів з сітчастістю і тракційними бронхоектазами – підстави для підозри дз ФНІП, але біопсія підтвердила КНІП (поєднання КНІП і ФНІП).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1155707"/>
            <a:ext cx="90614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5720" y="-24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Клітинна неспецифічна </a:t>
            </a:r>
            <a:r>
              <a:rPr lang="uk-UA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(КНІП)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285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Фібротична неспецифічна інтерстиціальна пневмонія (ФНІП)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06" y="5371943"/>
            <a:ext cx="9072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Дифузне згрублення інтерстицію зрілим колагеном, відсутність вираженого запалення; </a:t>
            </a:r>
          </a:p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б)</a:t>
            </a:r>
            <a:r>
              <a:rPr lang="uk-UA" sz="20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змішані клітинні і фібротичні зміни, асоційовані з лімфоїдними скупченнями (стрілка)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483519"/>
            <a:ext cx="9067800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36" y="5214950"/>
            <a:ext cx="8572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39-тирічна жінка з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фібротичною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НІП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КТ високого розрізнення (КТВР). Симетричне ураження нижніх часток – </a:t>
            </a:r>
            <a:r>
              <a:rPr lang="uk-UA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затемнення матове скло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перибронховаскулярний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фіброз, </a:t>
            </a:r>
            <a:r>
              <a:rPr lang="uk-UA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помірна сітчастість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тракційні бронхоектази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</a:t>
            </a:r>
            <a:r>
              <a:rPr lang="uk-UA" sz="20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субплевральна лінія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Субплевральна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лінія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характерна  для ФНІП, але її відсутність не заперечує діагноз.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209" y="214290"/>
            <a:ext cx="59451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86388"/>
            <a:ext cx="9215470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64-річний чол.  Дз: ФНІП. Ознака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чарунковість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фрагменті КТВР-скана – сітчастість з малою ділянкою чарунковості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Чарунковість зустрічається при НІП, </a:t>
            </a:r>
          </a:p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 це не характерна ознака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69" y="144463"/>
            <a:ext cx="5438775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5000636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Хвора 43-х років. Дз: ФНІП. Затемнення матове скло нижніх часток, тракційні бронхоектази. Затемнення матове скло при ФНІП репрезентує легкий фіброз легені, при КНІП -- відображає запалення. Затемнення матове скло на КТВР зустрічається практично в усіх випадках НІП.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4463"/>
            <a:ext cx="58721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48" y="5220314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52-річна жінка з ФНІП. Симетричне ураження переважно нижніх часток легенів – затемнення матове скло, сітчастість і тракційні бронхоектази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719" y="214290"/>
            <a:ext cx="6024562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149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56-річний чоловік. Дз: ФНІП. Двостороння сітчастість нижніх часток з тракційними бронхоектазами та легким змс.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Сітчастість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= легеневий фіброз, буває майже в усіх випадках ФНІП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069" y="142887"/>
            <a:ext cx="65198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42926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59-річний чоловік. Дз: ФНІП. Корональний  КТВР-скан. Переважно в нижніх частках легенів тракційні бронхоектази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асоційовані з сітчастістю  і деякою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втратою об’єму</a:t>
            </a:r>
            <a:endParaRPr lang="ru-RU" sz="24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9587" y="179402"/>
            <a:ext cx="5584825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22" y="4924538"/>
            <a:ext cx="90011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55-річна жінка. Дз: ФНІП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Істотна втрата об’єму нижніх часток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із тракційними бронхоектазами і сітчастістю. Втрата об’єму визначається за зрушенням до низу міжчаскової  щілини (справа) і згущенням бронхів і судин нижніх часток. Хоча картина характерна для ФНІП, вона може бути спричинена й іншими фібротичними захворюваннями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3925" y="214290"/>
            <a:ext cx="4756150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6" y="5148052"/>
            <a:ext cx="9001156" cy="156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41-річний чол. Дз: ФНІП. У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щільнення повітряного простору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змс, тракційні бронхоектази, сітчастість. Ущільнення пп можебути ознакою ФНІП, якщо не є первинною (зокрема уродженою). Ознака може підсилюватися протягом перебігу хвороби</a:t>
            </a:r>
            <a:endParaRPr lang="ru-RU" sz="24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37" y="214290"/>
            <a:ext cx="6664325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Pictures\патерн дерево-в-бруньках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-24"/>
            <a:ext cx="607223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1"/>
            <a:ext cx="7772400" cy="500042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Бронхіоліт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29208"/>
            <a:ext cx="9144000" cy="161450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Запалення бронхіол з різних причин. Прямою ознакою на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найчастіше є </a:t>
            </a:r>
            <a:r>
              <a:rPr lang="uk-UA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патерн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дерево-в-бруньках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uk-UA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центролобулярні</a:t>
            </a:r>
            <a:r>
              <a:rPr lang="uk-UA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вузлики</a:t>
            </a:r>
            <a:r>
              <a:rPr lang="uk-UA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і стовщення стінки бронхіол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20" y="5000636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41-річна жінка. Дз: склеродермія + НІП. Типова картина ФНІП, додатково –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ділятація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стравоходу</a:t>
            </a:r>
            <a:r>
              <a:rPr lang="uk-UA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73" y="271471"/>
            <a:ext cx="6421437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5148876"/>
            <a:ext cx="885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57-річна жінка з ФНІП. </a:t>
            </a:r>
            <a:r>
              <a:rPr lang="uk-UA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Асиметрична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ФНІП. Затемнення матове скло, тракційні бронхоектази,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субплевральна лінія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Одстороннє ураження буває рідко, вимагає розгляду альтернативних дз. 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44463"/>
            <a:ext cx="608488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878" y="714356"/>
            <a:ext cx="85011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ХАРАКТЕРНІ ОЗНАКИ </a:t>
            </a:r>
            <a:r>
              <a:rPr lang="uk-UA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НІП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Ураження нижніх часток з обох сторін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Затемнення матове скло – майже в усіх 	випадках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Сітчастість – легкий фіброз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Втрата об’єму нижніми частками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uk-UA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Тракційні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бронхоектази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або 	</a:t>
            </a:r>
            <a:r>
              <a:rPr lang="uk-UA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бронхіолоектази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ФНІП </a:t>
            </a:r>
          </a:p>
          <a:p>
            <a:pPr marL="228600" indent="-228600"/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3207" y="5072074"/>
            <a:ext cx="3357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Можуть</a:t>
            </a:r>
            <a:endParaRPr lang="uk-UA" sz="24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uk-UA" sz="2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Ущільнення                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uk-UA" sz="2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Чарунковість</a:t>
            </a:r>
            <a:endParaRPr lang="uk-UA" sz="28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56" y="2857496"/>
            <a:ext cx="5429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FF0000"/>
              </a:buClr>
              <a:buFont typeface="Wingdings"/>
              <a:buChar char="v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Вузлики</a:t>
            </a:r>
          </a:p>
          <a:p>
            <a:pPr marL="228600" indent="-228600">
              <a:buClr>
                <a:srgbClr val="FF0000"/>
              </a:buClr>
              <a:buFont typeface="Wingdings"/>
              <a:buChar char="v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Кісти</a:t>
            </a:r>
          </a:p>
          <a:p>
            <a:pPr marL="228600" indent="-228600">
              <a:buClr>
                <a:srgbClr val="FF0000"/>
              </a:buClr>
              <a:buFont typeface="Wingdings"/>
              <a:buChar char="v"/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Підвищення прозорості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240" y="1785926"/>
            <a:ext cx="2938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uk-UA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НІП</a:t>
            </a:r>
            <a:endParaRPr lang="uk-U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4291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47-річний чоловік. Дз: саркоїдоз.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а) двостороння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сітчастість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нижніх часток, ддз утруднений за однією ознакою та одного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зріза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б) на КТВР-скані вищого рівня можна бачити субплевральні вузлики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конгломерат у корені правої легені (*), що дає правильний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дз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Сітчастість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буває при: ЗІП, ГСП, саркоїдозі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4572000" cy="333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99" y="882176"/>
            <a:ext cx="4572001" cy="330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uk-UA" sz="3400" dirty="0">
                <a:solidFill>
                  <a:schemeClr val="bg1"/>
                </a:solidFill>
              </a:rPr>
              <a:t>Звичайна </a:t>
            </a:r>
            <a:r>
              <a:rPr lang="uk-UA" sz="3400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400" dirty="0">
                <a:solidFill>
                  <a:schemeClr val="bg1"/>
                </a:solidFill>
              </a:rPr>
              <a:t> пневмонія (ЗІП) </a:t>
            </a:r>
            <a:r>
              <a:rPr lang="uk-UA" sz="3400" dirty="0" err="1">
                <a:solidFill>
                  <a:schemeClr val="bg1"/>
                </a:solidFill>
              </a:rPr>
              <a:t>usual</a:t>
            </a:r>
            <a:r>
              <a:rPr lang="uk-UA" sz="3400" dirty="0">
                <a:solidFill>
                  <a:schemeClr val="bg1"/>
                </a:solidFill>
              </a:rPr>
              <a:t> </a:t>
            </a:r>
            <a:r>
              <a:rPr lang="uk-UA" sz="3400" dirty="0" err="1">
                <a:solidFill>
                  <a:schemeClr val="bg1"/>
                </a:solidFill>
              </a:rPr>
              <a:t>interstitial</a:t>
            </a:r>
            <a:r>
              <a:rPr lang="uk-UA" sz="3400" dirty="0">
                <a:solidFill>
                  <a:schemeClr val="bg1"/>
                </a:solidFill>
              </a:rPr>
              <a:t> </a:t>
            </a:r>
            <a:r>
              <a:rPr lang="uk-UA" sz="3400" dirty="0" err="1">
                <a:solidFill>
                  <a:schemeClr val="bg1"/>
                </a:solidFill>
              </a:rPr>
              <a:t>pneumonia</a:t>
            </a:r>
            <a:r>
              <a:rPr lang="uk-UA" sz="3400" dirty="0">
                <a:solidFill>
                  <a:schemeClr val="bg1"/>
                </a:solidFill>
              </a:rPr>
              <a:t>(</a:t>
            </a:r>
            <a:r>
              <a:rPr lang="en-US" sz="3400" dirty="0">
                <a:solidFill>
                  <a:schemeClr val="bg1"/>
                </a:solidFill>
              </a:rPr>
              <a:t>U</a:t>
            </a:r>
            <a:r>
              <a:rPr lang="uk-UA" sz="3400" dirty="0">
                <a:solidFill>
                  <a:schemeClr val="bg1"/>
                </a:solidFill>
              </a:rPr>
              <a:t>IP)</a:t>
            </a:r>
            <a:endParaRPr lang="ru-RU" sz="34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1643050"/>
            <a:ext cx="87154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ЗІП має гістологічну картину легеневого фіброзу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з характерними часовими і просторовими </a:t>
            </a:r>
            <a:r>
              <a:rPr lang="uk-UA" sz="2800" dirty="0" err="1">
                <a:solidFill>
                  <a:schemeClr val="bg1"/>
                </a:solidFill>
              </a:rPr>
              <a:t>неоднорідностями</a:t>
            </a:r>
            <a:r>
              <a:rPr lang="uk-UA" sz="2800" dirty="0">
                <a:solidFill>
                  <a:schemeClr val="bg1"/>
                </a:solidFill>
              </a:rPr>
              <a:t>. </a:t>
            </a:r>
            <a:r>
              <a:rPr lang="uk-UA" sz="2800" dirty="0" err="1">
                <a:solidFill>
                  <a:schemeClr val="bg1"/>
                </a:solidFill>
              </a:rPr>
              <a:t>Фібробластичні</a:t>
            </a:r>
            <a:r>
              <a:rPr lang="uk-UA" sz="2800" dirty="0">
                <a:solidFill>
                  <a:schemeClr val="bg1"/>
                </a:solidFill>
              </a:rPr>
              <a:t> осередки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з фіброзною руйнацією архітектури легень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часто стільникового типу є основними знахідками. Фіброз спочатку зосереджений на периферії легенів. ЗІП буває при </a:t>
            </a:r>
            <a:r>
              <a:rPr lang="uk-UA" sz="2800" dirty="0" err="1">
                <a:solidFill>
                  <a:schemeClr val="bg1"/>
                </a:solidFill>
              </a:rPr>
              <a:t>ідіопатичному</a:t>
            </a:r>
            <a:r>
              <a:rPr lang="uk-UA" sz="2800" dirty="0">
                <a:solidFill>
                  <a:schemeClr val="bg1"/>
                </a:solidFill>
              </a:rPr>
              <a:t> легеневому фіброзі, але може зустрічатися при захворюваннях з відомої етіологією (наприклад, в деяких випадках хронічного </a:t>
            </a:r>
            <a:r>
              <a:rPr lang="uk-UA" sz="2800" dirty="0" err="1">
                <a:solidFill>
                  <a:schemeClr val="bg1"/>
                </a:solidFill>
              </a:rPr>
              <a:t>пневмоніту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err="1">
                <a:solidFill>
                  <a:schemeClr val="bg1"/>
                </a:solidFill>
              </a:rPr>
              <a:t>гіперчутливості</a:t>
            </a:r>
            <a:r>
              <a:rPr lang="uk-UA" sz="2800" dirty="0">
                <a:solidFill>
                  <a:schemeClr val="bg1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3156" y="-71462"/>
            <a:ext cx="6543907" cy="1297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700"/>
              </a:lnSpc>
            </a:pPr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Звичайна </a:t>
            </a:r>
            <a:r>
              <a:rPr lang="uk-UA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700"/>
              </a:lnSpc>
            </a:pPr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пневмонія (ЗІП)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" y="5443381"/>
            <a:ext cx="8583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Гетерогенний патологічний процес: осередки фібротичних змін поряд з інтактною структурою легені. В інтерстиції – численні фокуси фібробластів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0558" y="1142984"/>
            <a:ext cx="586288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uk-UA" sz="3400" dirty="0">
                <a:solidFill>
                  <a:schemeClr val="bg1"/>
                </a:solidFill>
              </a:rPr>
              <a:t>Звичайна </a:t>
            </a:r>
            <a:r>
              <a:rPr lang="uk-UA" sz="3400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400" dirty="0">
                <a:solidFill>
                  <a:schemeClr val="bg1"/>
                </a:solidFill>
              </a:rPr>
              <a:t> пневмонія (ЗІП) </a:t>
            </a:r>
            <a:r>
              <a:rPr lang="uk-UA" sz="3400" dirty="0" err="1">
                <a:solidFill>
                  <a:schemeClr val="bg1"/>
                </a:solidFill>
              </a:rPr>
              <a:t>usual</a:t>
            </a:r>
            <a:r>
              <a:rPr lang="uk-UA" sz="3400" dirty="0">
                <a:solidFill>
                  <a:schemeClr val="bg1"/>
                </a:solidFill>
              </a:rPr>
              <a:t> </a:t>
            </a:r>
            <a:r>
              <a:rPr lang="uk-UA" sz="3400" dirty="0" err="1">
                <a:solidFill>
                  <a:schemeClr val="bg1"/>
                </a:solidFill>
              </a:rPr>
              <a:t>interstitial</a:t>
            </a:r>
            <a:r>
              <a:rPr lang="uk-UA" sz="3400" dirty="0">
                <a:solidFill>
                  <a:schemeClr val="bg1"/>
                </a:solidFill>
              </a:rPr>
              <a:t> </a:t>
            </a:r>
            <a:r>
              <a:rPr lang="uk-UA" sz="3400" dirty="0" err="1">
                <a:solidFill>
                  <a:schemeClr val="bg1"/>
                </a:solidFill>
              </a:rPr>
              <a:t>pneumonia</a:t>
            </a:r>
            <a:r>
              <a:rPr lang="uk-UA" sz="3400" dirty="0">
                <a:solidFill>
                  <a:schemeClr val="bg1"/>
                </a:solidFill>
              </a:rPr>
              <a:t>(</a:t>
            </a:r>
            <a:r>
              <a:rPr lang="en-US" sz="3400" dirty="0">
                <a:solidFill>
                  <a:schemeClr val="bg1"/>
                </a:solidFill>
              </a:rPr>
              <a:t>U</a:t>
            </a:r>
            <a:r>
              <a:rPr lang="uk-UA" sz="3400" dirty="0">
                <a:solidFill>
                  <a:schemeClr val="bg1"/>
                </a:solidFill>
              </a:rPr>
              <a:t>IP)</a:t>
            </a:r>
            <a:endParaRPr lang="ru-RU" sz="34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4942" y="2025086"/>
            <a:ext cx="371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err="1">
                <a:solidFill>
                  <a:schemeClr val="bg1"/>
                </a:solidFill>
              </a:rPr>
              <a:t>Патогномонічна</a:t>
            </a:r>
            <a:r>
              <a:rPr lang="uk-UA" sz="3200" dirty="0">
                <a:solidFill>
                  <a:schemeClr val="bg1"/>
                </a:solidFill>
              </a:rPr>
              <a:t> картина ЗІП ― </a:t>
            </a:r>
            <a:r>
              <a:rPr lang="uk-UA" sz="3200" dirty="0" err="1">
                <a:solidFill>
                  <a:schemeClr val="bg1"/>
                </a:solidFill>
              </a:rPr>
              <a:t>стільниковість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з базальним </a:t>
            </a:r>
          </a:p>
          <a:p>
            <a:pPr algn="ctr"/>
            <a:r>
              <a:rPr lang="uk-UA" sz="3200" dirty="0">
                <a:solidFill>
                  <a:schemeClr val="bg1"/>
                </a:solidFill>
              </a:rPr>
              <a:t>і </a:t>
            </a:r>
            <a:r>
              <a:rPr lang="uk-UA" sz="3200" dirty="0" err="1">
                <a:solidFill>
                  <a:schemeClr val="bg1"/>
                </a:solidFill>
              </a:rPr>
              <a:t>субплевральним</a:t>
            </a:r>
            <a:r>
              <a:rPr lang="uk-UA" sz="3200" dirty="0">
                <a:solidFill>
                  <a:schemeClr val="bg1"/>
                </a:solidFill>
              </a:rPr>
              <a:t> розподілом.</a:t>
            </a:r>
          </a:p>
        </p:txBody>
      </p:sp>
      <p:pic>
        <p:nvPicPr>
          <p:cNvPr id="39938" name="Picture 2" descr="Звич інтестиц пневм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98220"/>
            <a:ext cx="5143536" cy="450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5000636"/>
            <a:ext cx="86439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57-річний чол. Дз: ЗІП. Класична субплевральна чарунковість на тлі сітчастості. Окремі тракційні бронхоектази. Вираженість чарунковості і відсутність змс стверджує діагноз ЗІП проти НІП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096" y="144463"/>
            <a:ext cx="5884862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0070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71-річний чоловік. Дз: ЗІП. Ознака змс відсутня.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Превалює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чарунковість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наявність якої разом з відсутністю змс допомогає виключити НІП.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192102"/>
            <a:ext cx="673100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7290" y="285728"/>
            <a:ext cx="71416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Ідіопатична інтерстиціальна </a:t>
            </a:r>
          </a:p>
          <a:p>
            <a:pPr algn="ctr"/>
            <a:r>
              <a:rPr lang="uk-UA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пневмонія (ІІП)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0100" y="1928802"/>
            <a:ext cx="79296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неспецифічна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НІП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звичайна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(ЗІП)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респіраторний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бронхіоліт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― </a:t>
            </a:r>
          </a:p>
          <a:p>
            <a:pPr>
              <a:buClr>
                <a:srgbClr val="FF0000"/>
              </a:buClr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легенева хвороба (РБ-ІЛХ)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гостра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(ГІП)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криптогенна продуктивна пневмонія (КПП)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десквамативна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(ДІП)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лімфоїдна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інтерстиціальна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пневмонія (ЛІП)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гіперсенситивний пульмоніт (ГСП)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315"/>
            <a:ext cx="9144000" cy="1214421"/>
          </a:xfrm>
        </p:spPr>
        <p:txBody>
          <a:bodyPr>
            <a:noAutofit/>
          </a:bodyPr>
          <a:lstStyle/>
          <a:p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Десквамативна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інтерстиціальна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пневмонія </a:t>
            </a:r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err="1">
                <a:solidFill>
                  <a:schemeClr val="bg1"/>
                </a:solidFill>
              </a:rPr>
              <a:t>desquamative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interstitial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pneumonia</a:t>
            </a:r>
            <a:r>
              <a:rPr lang="uk-UA" sz="3200" b="1" dirty="0">
                <a:solidFill>
                  <a:schemeClr val="bg1"/>
                </a:solidFill>
              </a:rPr>
              <a:t>)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2071678"/>
            <a:ext cx="8643998" cy="42148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Характерне поширене накопичення макрофагів в дистальних повітряних просторах. Макрофаги рівномірно розподілені. </a:t>
            </a:r>
          </a:p>
          <a:p>
            <a:pPr>
              <a:lnSpc>
                <a:spcPct val="80000"/>
              </a:lnSpc>
            </a:pP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відміну від респіраторного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бронхіоліту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інтерстиційної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хвороби легенів), при ДІП участь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інтерстиція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мінімальна. </a:t>
            </a:r>
            <a:r>
              <a:rPr lang="uk-UA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Головнаа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ознака ‒ затемнення матове скла в базальних і периферичних ділянках легень 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48" y="214290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Десквамативна інтерстиціальна пневмонія (ДІП)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5643578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Вільні збірки пігментованих макрофагів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усіх повітряних шляхах легенів. Суміжні міжальвеолярні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септи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тонкі і вільні від запалення і фіброзу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9587" y="1218406"/>
            <a:ext cx="5584825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chemeClr val="bg1"/>
                </a:solidFill>
              </a:rPr>
              <a:t>Десквамативна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b="1" dirty="0">
                <a:solidFill>
                  <a:schemeClr val="bg1"/>
                </a:solidFill>
              </a:rPr>
              <a:t> пневмонія (</a:t>
            </a:r>
            <a:r>
              <a:rPr lang="uk-UA" sz="3200" b="1" dirty="0" err="1">
                <a:solidFill>
                  <a:schemeClr val="bg1"/>
                </a:solidFill>
              </a:rPr>
              <a:t>desquamative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interstitial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pneumonia</a:t>
            </a:r>
            <a:r>
              <a:rPr lang="uk-UA" sz="3600" b="1" dirty="0">
                <a:solidFill>
                  <a:schemeClr val="bg1"/>
                </a:solidFill>
              </a:rPr>
              <a:t>)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C:\Users\user\Pictures\ДІП десквамат інтерстііц пневм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692948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8577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32-річний чоловік. Дз: ДІП. Дифузне затемнення матове скло з накладенням кіст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Ознака більш чітка спереду лівої легені. Анамнез тяжкого курця -- допомога в ддз ДІП від НІП. Затемнення матове скло – ознака ураження легені при багатьох захворюваннях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4981" y="214290"/>
            <a:ext cx="608741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315"/>
            <a:ext cx="9144000" cy="1214421"/>
          </a:xfrm>
        </p:spPr>
        <p:txBody>
          <a:bodyPr>
            <a:noAutofit/>
          </a:bodyPr>
          <a:lstStyle/>
          <a:p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Лімфоїдна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інтерстиціальна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пневмонія {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}</a:t>
            </a:r>
            <a:br>
              <a:rPr lang="uk-UA" sz="32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>
                <a:solidFill>
                  <a:schemeClr val="bg1"/>
                </a:solidFill>
              </a:rPr>
              <a:t>(</a:t>
            </a:r>
            <a:r>
              <a:rPr lang="uk-UA" sz="3200" dirty="0" err="1">
                <a:solidFill>
                  <a:schemeClr val="bg1"/>
                </a:solidFill>
              </a:rPr>
              <a:t>lymphoid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interstitial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pneumonia</a:t>
            </a:r>
            <a:r>
              <a:rPr lang="uk-UA" sz="3200" dirty="0">
                <a:solidFill>
                  <a:schemeClr val="bg1"/>
                </a:solidFill>
              </a:rPr>
              <a:t> {LIP})</a:t>
            </a:r>
            <a:br>
              <a:rPr lang="uk-UA" sz="3200" dirty="0"/>
            </a:b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01" y="1285860"/>
            <a:ext cx="8643998" cy="10001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рідкою хворобою з характерною дифузною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лімфоїдною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інфільтрацією переважно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інтерстицію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Входить в спектр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інтерстиціальних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пневмоній. Її особливістю є дифузна гіперплазія асоційованої з бронхами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лімфоїдної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тканини і дифузні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лімфоїдноклітинні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інфільтрати, що оточують повітряні шляхи і поширюються на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інтерстицій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легень.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зазвичай асоціюється з </a:t>
            </a:r>
            <a:r>
              <a:rPr lang="uk-UA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аутоімунними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захворювання або імунодефіцитом людини. Домінує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затемнення  матового скла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можуть бути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тонкостінні </a:t>
            </a:r>
            <a:r>
              <a:rPr lang="uk-UA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періваскулярні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кісти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Можуть також траплятися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легеневі вузлики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ретикулярний </a:t>
            </a:r>
            <a:r>
              <a:rPr lang="uk-UA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патерн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стовщення </a:t>
            </a:r>
            <a:r>
              <a:rPr lang="uk-UA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міждолькових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перегородок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широке поширення </a:t>
            </a:r>
            <a:r>
              <a:rPr lang="uk-UA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консолідації</a:t>
            </a:r>
          </a:p>
          <a:p>
            <a:r>
              <a:rPr lang="uk-U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2918"/>
            <a:ext cx="9144000" cy="571504"/>
          </a:xfrm>
        </p:spPr>
        <p:txBody>
          <a:bodyPr>
            <a:noAutofit/>
          </a:bodyPr>
          <a:lstStyle/>
          <a:p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Лімфоїдна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інтерстиціальна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пневмонія {</a:t>
            </a:r>
            <a:r>
              <a:rPr lang="uk-UA" sz="3200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</a:t>
            </a:r>
            <a: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}</a:t>
            </a:r>
            <a:br>
              <a:rPr lang="uk-UA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>
                <a:solidFill>
                  <a:schemeClr val="bg1"/>
                </a:solidFill>
              </a:rPr>
              <a:t>(</a:t>
            </a:r>
            <a:r>
              <a:rPr lang="uk-UA" sz="3200" dirty="0" err="1">
                <a:solidFill>
                  <a:schemeClr val="bg1"/>
                </a:solidFill>
              </a:rPr>
              <a:t>lymphoid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interstitial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 err="1">
                <a:solidFill>
                  <a:schemeClr val="bg1"/>
                </a:solidFill>
              </a:rPr>
              <a:t>pneumonia</a:t>
            </a:r>
            <a:r>
              <a:rPr lang="uk-UA" sz="3200" dirty="0">
                <a:solidFill>
                  <a:schemeClr val="bg1"/>
                </a:solidFill>
              </a:rPr>
              <a:t> {LIP})</a:t>
            </a:r>
            <a:br>
              <a:rPr lang="uk-UA" sz="3200" dirty="0"/>
            </a:b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:\КАФЕДРА\ЛЕКЦІЇ\04 Майстерня\03 В роботі\Торакльна радіологія\Глоссар Торак радиол\Затемн матове скло і периваск кісти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485778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14282" y="6286520"/>
            <a:ext cx="8643998" cy="571480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затемнення матове скло і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периваскулярні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кісти при </a:t>
            </a:r>
            <a:r>
              <a:rPr lang="uk-U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i="1" dirty="0"/>
              <a:t> </a:t>
            </a:r>
            <a:endParaRPr lang="uk-UA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0050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46-р. жінка.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Дз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ЛІП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Сітчастість відсутня, переважає змс із нечіткими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центролобулярними вузликами 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чорна стр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і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кістами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різного розміру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б. стр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Були – на тлі змс і поза ним. Наявні ознаки дають можливість диференціювати ЛІП від НІП.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285728"/>
            <a:ext cx="6731000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00702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42-річний куряка. Дз: ДІП або ЛІП. Кістозність на тлі зміни прозорості, характерної для ДІП. Поєднання двох ознак --  неохідність ддз ДІП чи ЛІП.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209" y="144463"/>
            <a:ext cx="594518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285728"/>
            <a:ext cx="8461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Лімфоїдна інтерстиціальна пневмонія (ЛІП)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578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Альвеолярні септи злегка стовщені лімфоцитами, у просвітках – гігантські лімфоцитарні агрегати. Численні лімфоїдні агрегати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стрілка)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створені активними В-лімфоцитами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956" y="928670"/>
            <a:ext cx="5780087" cy="42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8740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Криптогенна</a:t>
            </a:r>
            <a:r>
              <a:rPr lang="uk-UA" sz="3600" b="1" dirty="0">
                <a:solidFill>
                  <a:schemeClr val="bg1"/>
                </a:solidFill>
              </a:rPr>
              <a:t> продуктивна пневмонія {КОП} </a:t>
            </a:r>
            <a:r>
              <a:rPr lang="uk-UA" sz="3600" b="1" dirty="0" err="1">
                <a:solidFill>
                  <a:schemeClr val="bg1"/>
                </a:solidFill>
              </a:rPr>
              <a:t>cryptogenic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organizing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>
                <a:solidFill>
                  <a:schemeClr val="bg1"/>
                </a:solidFill>
              </a:rPr>
              <a:t>pneumonia</a:t>
            </a:r>
            <a:r>
              <a:rPr lang="uk-UA" sz="3600" b="1" dirty="0">
                <a:solidFill>
                  <a:schemeClr val="bg1"/>
                </a:solidFill>
              </a:rPr>
              <a:t>{COP}</a:t>
            </a:r>
            <a:br>
              <a:rPr lang="uk-UA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52700"/>
            <a:ext cx="9144000" cy="175260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Див. </a:t>
            </a:r>
            <a:r>
              <a:rPr lang="uk-UA" i="1" dirty="0">
                <a:solidFill>
                  <a:schemeClr val="bg1"/>
                </a:solidFill>
              </a:rPr>
              <a:t>продуктивна пневмонія</a:t>
            </a:r>
            <a:br>
              <a:rPr lang="uk-UA" dirty="0">
                <a:solidFill>
                  <a:schemeClr val="bg1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6958" y="928670"/>
            <a:ext cx="47500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ЗІП  -- 50 - 60% хворих</a:t>
            </a:r>
          </a:p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НІП  -- до 36% хворих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0364" y="37861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клітинна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фібротична</a:t>
            </a: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5004" y="2571744"/>
            <a:ext cx="68126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Неспецифічна інтестиціальна </a:t>
            </a:r>
          </a:p>
          <a:p>
            <a:pPr algn="ctr"/>
            <a:r>
              <a:rPr lang="uk-UA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пневмоні</a:t>
            </a:r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605" y="0"/>
            <a:ext cx="8876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Криптогенна продуктивна пневмонія (КПП)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149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Просвітки альвеол і дрібних повітряних шляхів заповнені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елементами продуктивної пневмонії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Міжальвеолярні септи дещо стовщені хронічним запаленням (лімфоцити). Зміни організуються в кільця і стрічки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14356"/>
            <a:ext cx="607287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214446"/>
          </a:xfrm>
        </p:spPr>
        <p:txBody>
          <a:bodyPr>
            <a:noAutofit/>
          </a:bodyPr>
          <a:lstStyle/>
          <a:p>
            <a:pPr lvl="0"/>
            <a:r>
              <a:rPr lang="uk-UA" sz="3600" dirty="0">
                <a:solidFill>
                  <a:schemeClr val="bg1"/>
                </a:solidFill>
              </a:rPr>
              <a:t>Продуктивна пневмонія </a:t>
            </a:r>
            <a:br>
              <a:rPr lang="uk-UA" sz="3600" dirty="0">
                <a:solidFill>
                  <a:schemeClr val="bg1"/>
                </a:solidFill>
              </a:rPr>
            </a:br>
            <a:r>
              <a:rPr lang="uk-UA" sz="3600" dirty="0">
                <a:solidFill>
                  <a:schemeClr val="bg1"/>
                </a:solidFill>
              </a:rPr>
              <a:t>(</a:t>
            </a:r>
            <a:r>
              <a:rPr lang="uk-UA" sz="3600" dirty="0" err="1">
                <a:solidFill>
                  <a:schemeClr val="bg1"/>
                </a:solidFill>
              </a:rPr>
              <a:t>organizing</a:t>
            </a:r>
            <a:r>
              <a:rPr lang="uk-UA" sz="3600" dirty="0">
                <a:solidFill>
                  <a:schemeClr val="bg1"/>
                </a:solidFill>
              </a:rPr>
              <a:t> </a:t>
            </a:r>
            <a:r>
              <a:rPr lang="uk-UA" sz="3600" dirty="0" err="1">
                <a:solidFill>
                  <a:schemeClr val="bg1"/>
                </a:solidFill>
              </a:rPr>
              <a:t>pneumonia</a:t>
            </a:r>
            <a:r>
              <a:rPr lang="uk-UA" sz="3600" dirty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76400"/>
            <a:ext cx="9144000" cy="1752600"/>
          </a:xfrm>
        </p:spPr>
        <p:txBody>
          <a:bodyPr>
            <a:noAutofit/>
          </a:bodyPr>
          <a:lstStyle/>
          <a:p>
            <a:r>
              <a:rPr lang="uk-UA" sz="2400" dirty="0" err="1">
                <a:solidFill>
                  <a:schemeClr val="bg1"/>
                </a:solidFill>
              </a:rPr>
              <a:t>Організивна</a:t>
            </a:r>
            <a:r>
              <a:rPr lang="uk-UA" sz="2400" dirty="0">
                <a:solidFill>
                  <a:schemeClr val="bg1"/>
                </a:solidFill>
              </a:rPr>
              <a:t> пневмонія – незавершена пневмонія з формуванням рихлого фіброзу в альвеолах. </a:t>
            </a:r>
            <a:r>
              <a:rPr lang="uk-UA" sz="2400" dirty="0" err="1">
                <a:solidFill>
                  <a:schemeClr val="bg1"/>
                </a:solidFill>
              </a:rPr>
              <a:t>Гістологічно</a:t>
            </a:r>
            <a:r>
              <a:rPr lang="uk-UA" sz="2400" dirty="0">
                <a:solidFill>
                  <a:schemeClr val="bg1"/>
                </a:solidFill>
              </a:rPr>
              <a:t> характеризується утворенням рихлих скупчень сполучної тканини в повітряному просторі і дистальних дихальних шляхах. </a:t>
            </a:r>
            <a:r>
              <a:rPr lang="uk-UA" sz="2400" dirty="0" err="1">
                <a:solidFill>
                  <a:schemeClr val="bg1"/>
                </a:solidFill>
              </a:rPr>
              <a:t>Інтерстиціальне</a:t>
            </a:r>
            <a:r>
              <a:rPr lang="uk-UA" sz="2400" dirty="0">
                <a:solidFill>
                  <a:schemeClr val="bg1"/>
                </a:solidFill>
              </a:rPr>
              <a:t> запалення і фіброз мінімальні або відсутні. Має відмінність в клінічних розладах серед </a:t>
            </a:r>
            <a:r>
              <a:rPr lang="uk-UA" sz="2400" dirty="0" err="1">
                <a:solidFill>
                  <a:schemeClr val="bg1"/>
                </a:solidFill>
              </a:rPr>
              <a:t>ідіопатичних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інтерстиціальних</a:t>
            </a:r>
            <a:r>
              <a:rPr lang="uk-UA" sz="2400" dirty="0">
                <a:solidFill>
                  <a:schemeClr val="bg1"/>
                </a:solidFill>
              </a:rPr>
              <a:t> пневмоній, але </a:t>
            </a:r>
            <a:r>
              <a:rPr lang="uk-UA" sz="2400" dirty="0" err="1">
                <a:solidFill>
                  <a:schemeClr val="bg1"/>
                </a:solidFill>
              </a:rPr>
              <a:t>патогістологічні</a:t>
            </a:r>
            <a:r>
              <a:rPr lang="uk-UA" sz="2400" dirty="0">
                <a:solidFill>
                  <a:schemeClr val="bg1"/>
                </a:solidFill>
              </a:rPr>
              <a:t> картини </a:t>
            </a:r>
            <a:r>
              <a:rPr lang="uk-UA" sz="2400" dirty="0" err="1">
                <a:solidFill>
                  <a:schemeClr val="bg1"/>
                </a:solidFill>
              </a:rPr>
              <a:t>організивної</a:t>
            </a:r>
            <a:r>
              <a:rPr lang="uk-UA" sz="2400" dirty="0">
                <a:solidFill>
                  <a:schemeClr val="bg1"/>
                </a:solidFill>
              </a:rPr>
              <a:t> пневмонії зустрічаються в різних ситуаціях, зокрема при легких інфекціях, алергічному </a:t>
            </a:r>
            <a:r>
              <a:rPr lang="uk-UA" sz="2400" dirty="0" err="1">
                <a:solidFill>
                  <a:schemeClr val="bg1"/>
                </a:solidFill>
              </a:rPr>
              <a:t>пневмоніті</a:t>
            </a:r>
            <a:r>
              <a:rPr lang="uk-UA" sz="2400" dirty="0">
                <a:solidFill>
                  <a:schemeClr val="bg1"/>
                </a:solidFill>
              </a:rPr>
              <a:t> і колагенових судинних захворюваннях. </a:t>
            </a:r>
          </a:p>
          <a:p>
            <a:r>
              <a:rPr lang="uk-UA" sz="2400" dirty="0">
                <a:solidFill>
                  <a:schemeClr val="bg1"/>
                </a:solidFill>
              </a:rPr>
              <a:t>На знімках і </a:t>
            </a:r>
            <a:r>
              <a:rPr lang="uk-UA" sz="2400" dirty="0" err="1">
                <a:solidFill>
                  <a:schemeClr val="bg1"/>
                </a:solidFill>
              </a:rPr>
              <a:t>КТ-сканах</a:t>
            </a:r>
            <a:r>
              <a:rPr lang="uk-UA" sz="2400" dirty="0">
                <a:solidFill>
                  <a:schemeClr val="bg1"/>
                </a:solidFill>
              </a:rPr>
              <a:t> прояви організації повітряного простору є кардинальною особливістю </a:t>
            </a:r>
            <a:r>
              <a:rPr lang="uk-UA" sz="2400" dirty="0" err="1">
                <a:solidFill>
                  <a:schemeClr val="bg1"/>
                </a:solidFill>
              </a:rPr>
              <a:t>організивної</a:t>
            </a:r>
            <a:r>
              <a:rPr lang="uk-UA" sz="2400" dirty="0">
                <a:solidFill>
                  <a:schemeClr val="bg1"/>
                </a:solidFill>
              </a:rPr>
              <a:t> пневмонії.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1214446"/>
          </a:xfrm>
        </p:spPr>
        <p:txBody>
          <a:bodyPr>
            <a:noAutofit/>
          </a:bodyPr>
          <a:lstStyle/>
          <a:p>
            <a:pPr lvl="0"/>
            <a:r>
              <a:rPr lang="uk-UA" sz="3600" dirty="0">
                <a:solidFill>
                  <a:schemeClr val="bg1"/>
                </a:solidFill>
              </a:rPr>
              <a:t>Продуктивна пневмонія </a:t>
            </a:r>
            <a:br>
              <a:rPr lang="uk-UA" sz="3600" dirty="0">
                <a:solidFill>
                  <a:schemeClr val="bg1"/>
                </a:solidFill>
              </a:rPr>
            </a:br>
            <a:r>
              <a:rPr lang="uk-UA" sz="3600" dirty="0">
                <a:solidFill>
                  <a:schemeClr val="bg1"/>
                </a:solidFill>
              </a:rPr>
              <a:t>(</a:t>
            </a:r>
            <a:r>
              <a:rPr lang="uk-UA" sz="3600" dirty="0" err="1">
                <a:solidFill>
                  <a:schemeClr val="bg1"/>
                </a:solidFill>
              </a:rPr>
              <a:t>organizing</a:t>
            </a:r>
            <a:r>
              <a:rPr lang="uk-UA" sz="3600" dirty="0">
                <a:solidFill>
                  <a:schemeClr val="bg1"/>
                </a:solidFill>
              </a:rPr>
              <a:t> </a:t>
            </a:r>
            <a:r>
              <a:rPr lang="uk-UA" sz="3600" dirty="0" err="1">
                <a:solidFill>
                  <a:schemeClr val="bg1"/>
                </a:solidFill>
              </a:rPr>
              <a:t>pneumonia</a:t>
            </a:r>
            <a:r>
              <a:rPr lang="uk-UA" sz="3600" dirty="0">
                <a:solidFill>
                  <a:schemeClr val="bg1"/>
                </a:solidFill>
              </a:rPr>
              <a:t>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72132" y="2005018"/>
            <a:ext cx="3571868" cy="4067188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solidFill>
                  <a:schemeClr val="bg1"/>
                </a:solidFill>
              </a:rPr>
              <a:t>Прояви організації повітряного простору </a:t>
            </a:r>
            <a:r>
              <a:rPr lang="uk-UA" dirty="0" err="1">
                <a:solidFill>
                  <a:schemeClr val="bg1"/>
                </a:solidFill>
              </a:rPr>
              <a:t>субплеврально</a:t>
            </a:r>
            <a:r>
              <a:rPr lang="uk-UA" dirty="0">
                <a:solidFill>
                  <a:schemeClr val="bg1"/>
                </a:solidFill>
              </a:rPr>
              <a:t> і </a:t>
            </a:r>
            <a:r>
              <a:rPr lang="uk-UA" dirty="0" err="1">
                <a:solidFill>
                  <a:schemeClr val="bg1"/>
                </a:solidFill>
              </a:rPr>
              <a:t>базально</a:t>
            </a:r>
            <a:r>
              <a:rPr lang="uk-UA" dirty="0">
                <a:solidFill>
                  <a:schemeClr val="bg1"/>
                </a:solidFill>
              </a:rPr>
              <a:t>. </a:t>
            </a:r>
          </a:p>
          <a:p>
            <a:r>
              <a:rPr lang="uk-UA" dirty="0">
                <a:solidFill>
                  <a:schemeClr val="bg1"/>
                </a:solidFill>
              </a:rPr>
              <a:t>Інші прояви хвороби — непрозорість матове скло, </a:t>
            </a:r>
            <a:r>
              <a:rPr lang="uk-UA" dirty="0" err="1">
                <a:solidFill>
                  <a:schemeClr val="bg1"/>
                </a:solidFill>
              </a:rPr>
              <a:t>дерево-в-брунках</a:t>
            </a:r>
            <a:r>
              <a:rPr lang="uk-UA" dirty="0">
                <a:solidFill>
                  <a:schemeClr val="bg1"/>
                </a:solidFill>
              </a:rPr>
              <a:t> і вузлові затемнення </a:t>
            </a:r>
          </a:p>
        </p:txBody>
      </p:sp>
      <p:pic>
        <p:nvPicPr>
          <p:cNvPr id="5" name="Picture 2" descr="Організивна пневмон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5214942" cy="52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0606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29-річний чол. Дз: хронічна еозинофільна пневмонія. Двостороннє периферичне </a:t>
            </a:r>
            <a:r>
              <a:rPr lang="uk-UA" sz="24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ущільнення пп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Якщо ознака єдина – це заперечення діагнозу НІП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44463"/>
            <a:ext cx="678021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84759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4071966" cy="569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510104" y="-71462"/>
            <a:ext cx="61237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Гіперсенситивний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пульмоніт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hypersensitivity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pneumonitis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285860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Тонкозрізовий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КТ-скан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показує осередки підвищеної прозорості (</a:t>
            </a:r>
            <a:r>
              <a:rPr lang="uk-UA" sz="2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), які відображають мозаїчну перфузію, зумовлену експіраторною затримкою повітря. Наявне також затемнення матове скло.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01587"/>
            <a:ext cx="7772400" cy="1470025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chemeClr val="bg1"/>
                </a:solidFill>
              </a:rPr>
              <a:t>Гіперсенситивний</a:t>
            </a:r>
            <a:r>
              <a:rPr lang="uk-UA" sz="3200" b="1" dirty="0"/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пульмоніт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hypersensitivity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pneumonitis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6248" y="1357298"/>
            <a:ext cx="4857752" cy="4752996"/>
          </a:xfrm>
        </p:spPr>
        <p:txBody>
          <a:bodyPr>
            <a:normAutofit fontScale="92500"/>
          </a:bodyPr>
          <a:lstStyle/>
          <a:p>
            <a:r>
              <a:rPr lang="uk-UA" dirty="0">
                <a:solidFill>
                  <a:schemeClr val="bg1"/>
                </a:solidFill>
              </a:rPr>
              <a:t>Ознака </a:t>
            </a:r>
            <a:r>
              <a:rPr lang="uk-UA" i="1" dirty="0">
                <a:solidFill>
                  <a:schemeClr val="bg1"/>
                </a:solidFill>
              </a:rPr>
              <a:t>головка сиру  </a:t>
            </a:r>
            <a:r>
              <a:rPr lang="uk-UA" dirty="0">
                <a:solidFill>
                  <a:schemeClr val="bg1"/>
                </a:solidFill>
              </a:rPr>
              <a:t>при алергійному </a:t>
            </a:r>
            <a:r>
              <a:rPr lang="uk-UA" dirty="0" err="1">
                <a:solidFill>
                  <a:schemeClr val="bg1"/>
                </a:solidFill>
              </a:rPr>
              <a:t>пневмоніті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err="1">
                <a:solidFill>
                  <a:schemeClr val="bg1"/>
                </a:solidFill>
              </a:rPr>
              <a:t>Тонкозрізова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КТ</a:t>
            </a:r>
            <a:r>
              <a:rPr lang="uk-UA" dirty="0">
                <a:solidFill>
                  <a:schemeClr val="bg1"/>
                </a:solidFill>
              </a:rPr>
              <a:t> показує географічний вигляд легені, який являє собою поєднання плямистої або осередкової непрозорості матове скло (</a:t>
            </a:r>
            <a:r>
              <a:rPr lang="uk-UA" i="1" dirty="0">
                <a:solidFill>
                  <a:schemeClr val="bg1"/>
                </a:solidFill>
              </a:rPr>
              <a:t>маленькі стрілки</a:t>
            </a:r>
            <a:r>
              <a:rPr lang="uk-UA" dirty="0">
                <a:solidFill>
                  <a:schemeClr val="bg1"/>
                </a:solidFill>
              </a:rPr>
              <a:t>) і мозаїчної перфузії (</a:t>
            </a:r>
            <a:r>
              <a:rPr lang="uk-UA" i="1" dirty="0">
                <a:solidFill>
                  <a:schemeClr val="bg1"/>
                </a:solidFill>
              </a:rPr>
              <a:t>великі стрілки</a:t>
            </a:r>
            <a:r>
              <a:rPr lang="uk-UA" dirty="0">
                <a:solidFill>
                  <a:schemeClr val="bg1"/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07034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63190"/>
            <a:ext cx="9144032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44-річний чол. Дз: 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хронічний </a:t>
            </a:r>
            <a:r>
              <a:rPr lang="uk-UA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гіперсенситивний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пульмоніт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Тракційні бронхоектази, змс, сітчастість. Лобулярне за розміром просвітління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у легені власника полірувальної майстерні допомагає диференціювати ГСП від НІП  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97" y="144463"/>
            <a:ext cx="6103937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4943315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67-річна жінка. Дз: ГСП. Дифузні нечітко визначені </a:t>
            </a:r>
            <a:r>
              <a:rPr lang="uk-UA" sz="28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центріолобулярні вузлики</a:t>
            </a:r>
            <a:r>
              <a:rPr lang="uk-UA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Ця ознака дуже рідко зустрічається при НІП, тому скоріше заперечує її.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14290"/>
            <a:ext cx="679470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00702"/>
            <a:ext cx="92154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55-річна жінка. Дз: ГСП. На КТВР-скані: ділянка легені нормальної </a:t>
            </a:r>
          </a:p>
          <a:p>
            <a:pPr algn="ctr"/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прозорості  (</a:t>
            </a:r>
            <a:r>
              <a:rPr lang="uk-UA" sz="2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чорна </a:t>
            </a:r>
            <a:r>
              <a:rPr lang="uk-UA" sz="22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</a:t>
            </a:r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.), ділянка </a:t>
            </a:r>
            <a:r>
              <a:rPr lang="uk-UA" sz="2200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підвищеної прозорості </a:t>
            </a:r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uk-UA" sz="2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біла пряма стр</a:t>
            </a:r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 і ділянка підвищеної густини (змс) (</a:t>
            </a:r>
            <a:r>
              <a:rPr lang="uk-UA" sz="22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біла крива стр</a:t>
            </a:r>
            <a:r>
              <a:rPr lang="uk-UA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.) </a:t>
            </a:r>
            <a:endParaRPr lang="ru-R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047" y="144463"/>
            <a:ext cx="6372225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071546"/>
            <a:ext cx="5344861" cy="39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71472" y="428604"/>
            <a:ext cx="8005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Гіперсенситивний пульмоніт (ГСП)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5199419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Гранульоми  з 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гігантських багатоядерних клітин (</a:t>
            </a:r>
            <a:r>
              <a:rPr lang="uk-UA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стрілки</a:t>
            </a:r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Міжальвеолярні септи стовщені колагеном (фіброз)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клітинами хронічного запалення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642918"/>
            <a:ext cx="696520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357290" y="4857760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UIP</a:t>
            </a: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ЗІП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DIP</a:t>
            </a:r>
            <a:r>
              <a:rPr lang="en-US" sz="24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uk-UA" sz="24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ДІП</a:t>
            </a:r>
            <a:r>
              <a:rPr lang="en-US" sz="24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r>
              <a:rPr lang="en-US" sz="24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Fibrotic NSIP = </a:t>
            </a:r>
            <a:r>
              <a:rPr lang="uk-UA" sz="2400" b="1" baseline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ФНІП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Cellular NSIP </a:t>
            </a:r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КНІП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676400"/>
            <a:ext cx="8786842" cy="1752600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Lynch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D.A.,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Travis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W.D.,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Muller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N.L.,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Radiology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2005; 236:10–21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Sumikawa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Johkoh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Ichikado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Europ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Radiol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2009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uk-UA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35–40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Alhamad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H., Al-Boukai 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A., Al-Kassimi F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A.,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Radiology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2011; 	260:875–883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Arakawa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Fujimoto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uk-UA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Honma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., et al.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AJR</a:t>
            </a:r>
            <a:r>
              <a:rPr lang="uk-UA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2008; 191:1040–1045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000232" y="873609"/>
            <a:ext cx="51864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uk-UA" sz="4400" b="0" i="0" dirty="0">
                <a:solidFill>
                  <a:srgbClr val="F61F02"/>
                </a:solidFill>
              </a:rPr>
              <a:t>ДЯКУЮ ЗА УВАГУ!</a:t>
            </a:r>
            <a:endParaRPr lang="ru-RU" sz="4400" b="0" i="0" dirty="0">
              <a:solidFill>
                <a:srgbClr val="F61F02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00" y="2514600"/>
            <a:ext cx="218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57429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uk-UA" sz="3200" b="1" dirty="0">
                <a:solidFill>
                  <a:schemeClr val="bg1"/>
                </a:solidFill>
              </a:rPr>
              <a:t>Респіраторний </a:t>
            </a:r>
            <a:r>
              <a:rPr lang="uk-UA" sz="3200" b="1" dirty="0" err="1">
                <a:solidFill>
                  <a:schemeClr val="bg1"/>
                </a:solidFill>
              </a:rPr>
              <a:t>бронхіоліт</a:t>
            </a:r>
            <a:r>
              <a:rPr lang="uk-UA" sz="3200" b="1" dirty="0">
                <a:solidFill>
                  <a:schemeClr val="bg1"/>
                </a:solidFill>
              </a:rPr>
              <a:t> –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b="1" dirty="0">
                <a:solidFill>
                  <a:schemeClr val="bg1"/>
                </a:solidFill>
              </a:rPr>
              <a:t> хвороба легень </a:t>
            </a:r>
            <a:r>
              <a:rPr lang="en-US" sz="3200" b="1" dirty="0">
                <a:solidFill>
                  <a:schemeClr val="bg1"/>
                </a:solidFill>
              </a:rPr>
              <a:t>{</a:t>
            </a:r>
            <a:r>
              <a:rPr lang="uk-UA" sz="3200" b="1" dirty="0">
                <a:solidFill>
                  <a:schemeClr val="bg1"/>
                </a:solidFill>
              </a:rPr>
              <a:t>РБ–ІХЛ</a:t>
            </a:r>
            <a:r>
              <a:rPr lang="en-US" sz="3200" b="1" dirty="0">
                <a:solidFill>
                  <a:schemeClr val="bg1"/>
                </a:solidFill>
              </a:rPr>
              <a:t>}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err="1">
                <a:solidFill>
                  <a:schemeClr val="bg1"/>
                </a:solidFill>
              </a:rPr>
              <a:t>respiratory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bronchiolitis</a:t>
            </a:r>
            <a:r>
              <a:rPr lang="uk-UA" sz="3200" b="1" dirty="0">
                <a:solidFill>
                  <a:schemeClr val="bg1"/>
                </a:solidFill>
              </a:rPr>
              <a:t> –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 err="1">
                <a:solidFill>
                  <a:schemeClr val="bg1"/>
                </a:solidFill>
              </a:rPr>
              <a:t>interstitial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lung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disease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{</a:t>
            </a:r>
            <a:r>
              <a:rPr lang="uk-UA" sz="3200" b="1" dirty="0">
                <a:solidFill>
                  <a:schemeClr val="bg1"/>
                </a:solidFill>
              </a:rPr>
              <a:t>RB-ILD</a:t>
            </a:r>
            <a:r>
              <a:rPr lang="en-US" sz="3200" b="1" dirty="0">
                <a:solidFill>
                  <a:schemeClr val="bg1"/>
                </a:solidFill>
              </a:rPr>
              <a:t>}) 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695576"/>
            <a:ext cx="9144000" cy="3948134"/>
          </a:xfrm>
        </p:spPr>
        <p:txBody>
          <a:bodyPr>
            <a:noAutofit/>
          </a:bodyPr>
          <a:lstStyle/>
          <a:p>
            <a:r>
              <a:rPr lang="uk-UA" sz="2600" dirty="0">
                <a:solidFill>
                  <a:schemeClr val="bg1"/>
                </a:solidFill>
              </a:rPr>
              <a:t>РБ-ІХЛ – хвороба курців. Характеризується запаленням (переважно </a:t>
            </a:r>
            <a:r>
              <a:rPr lang="uk-UA" sz="2600" dirty="0" err="1">
                <a:solidFill>
                  <a:schemeClr val="bg1"/>
                </a:solidFill>
              </a:rPr>
              <a:t>макрофагальним</a:t>
            </a:r>
            <a:r>
              <a:rPr lang="uk-UA" sz="2600" dirty="0">
                <a:solidFill>
                  <a:schemeClr val="bg1"/>
                </a:solidFill>
              </a:rPr>
              <a:t>) дихальних бронхіол </a:t>
            </a:r>
          </a:p>
          <a:p>
            <a:r>
              <a:rPr lang="uk-UA" sz="2600" dirty="0">
                <a:solidFill>
                  <a:schemeClr val="bg1"/>
                </a:solidFill>
              </a:rPr>
              <a:t>і </a:t>
            </a:r>
            <a:r>
              <a:rPr lang="uk-UA" sz="2600" dirty="0" err="1">
                <a:solidFill>
                  <a:schemeClr val="bg1"/>
                </a:solidFill>
              </a:rPr>
              <a:t>перибронхіолярних</a:t>
            </a:r>
            <a:r>
              <a:rPr lang="uk-UA" sz="2600" dirty="0">
                <a:solidFill>
                  <a:schemeClr val="bg1"/>
                </a:solidFill>
              </a:rPr>
              <a:t> альвеол, іноді з елементами неспецифічної та </a:t>
            </a:r>
            <a:r>
              <a:rPr lang="uk-UA" sz="2600" dirty="0" err="1">
                <a:solidFill>
                  <a:schemeClr val="bg1"/>
                </a:solidFill>
              </a:rPr>
              <a:t>десквамативної</a:t>
            </a:r>
            <a:r>
              <a:rPr lang="uk-UA" sz="2600" dirty="0">
                <a:solidFill>
                  <a:schemeClr val="bg1"/>
                </a:solidFill>
              </a:rPr>
              <a:t> </a:t>
            </a:r>
            <a:r>
              <a:rPr lang="uk-UA" sz="2600" dirty="0" err="1">
                <a:solidFill>
                  <a:schemeClr val="bg1"/>
                </a:solidFill>
              </a:rPr>
              <a:t>інтерстиціальної</a:t>
            </a:r>
            <a:r>
              <a:rPr lang="uk-UA" sz="2600" dirty="0">
                <a:solidFill>
                  <a:schemeClr val="bg1"/>
                </a:solidFill>
              </a:rPr>
              <a:t> пневмоній.</a:t>
            </a:r>
            <a:r>
              <a:rPr lang="uk-UA" sz="2600" dirty="0"/>
              <a:t> </a:t>
            </a:r>
            <a:r>
              <a:rPr lang="uk-UA" sz="2600" dirty="0">
                <a:solidFill>
                  <a:schemeClr val="bg1"/>
                </a:solidFill>
              </a:rPr>
              <a:t>Осередки експіраторної затримки повітря відображають </a:t>
            </a:r>
            <a:r>
              <a:rPr lang="uk-UA" sz="2600" dirty="0" err="1">
                <a:solidFill>
                  <a:schemeClr val="bg1"/>
                </a:solidFill>
              </a:rPr>
              <a:t>бронхіолітний</a:t>
            </a:r>
            <a:r>
              <a:rPr lang="uk-UA" sz="2600" dirty="0">
                <a:solidFill>
                  <a:schemeClr val="bg1"/>
                </a:solidFill>
              </a:rPr>
              <a:t> компонент. </a:t>
            </a:r>
          </a:p>
          <a:p>
            <a:r>
              <a:rPr lang="uk-UA" sz="2600" dirty="0">
                <a:solidFill>
                  <a:schemeClr val="bg1"/>
                </a:solidFill>
              </a:rPr>
              <a:t>Часто супроводжується потовщенням бронхіальної стінки і незначною </a:t>
            </a:r>
            <a:r>
              <a:rPr lang="uk-UA" sz="2600" dirty="0" err="1">
                <a:solidFill>
                  <a:schemeClr val="bg1"/>
                </a:solidFill>
              </a:rPr>
              <a:t>центролобулярною</a:t>
            </a:r>
            <a:r>
              <a:rPr lang="uk-UA" sz="2600" dirty="0">
                <a:solidFill>
                  <a:schemeClr val="bg1"/>
                </a:solidFill>
              </a:rPr>
              <a:t> емфіземою.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14356"/>
            <a:ext cx="9144000" cy="500042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Респіраторний </a:t>
            </a:r>
            <a:r>
              <a:rPr lang="uk-UA" sz="3200" b="1" dirty="0" err="1">
                <a:solidFill>
                  <a:schemeClr val="bg1"/>
                </a:solidFill>
              </a:rPr>
              <a:t>бронхіоліт</a:t>
            </a:r>
            <a:r>
              <a:rPr lang="uk-UA" sz="3200" b="1" dirty="0">
                <a:solidFill>
                  <a:schemeClr val="bg1"/>
                </a:solidFill>
              </a:rPr>
              <a:t> –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 err="1">
                <a:solidFill>
                  <a:schemeClr val="bg1"/>
                </a:solidFill>
              </a:rPr>
              <a:t>інтерстиціальна</a:t>
            </a:r>
            <a:r>
              <a:rPr lang="uk-UA" sz="3200" b="1" dirty="0">
                <a:solidFill>
                  <a:schemeClr val="bg1"/>
                </a:solidFill>
              </a:rPr>
              <a:t> хвороба легень </a:t>
            </a:r>
            <a:r>
              <a:rPr lang="en-US" sz="3200" b="1" dirty="0">
                <a:solidFill>
                  <a:schemeClr val="bg1"/>
                </a:solidFill>
              </a:rPr>
              <a:t>{</a:t>
            </a:r>
            <a:r>
              <a:rPr lang="uk-UA" sz="3200" b="1" dirty="0">
                <a:solidFill>
                  <a:schemeClr val="bg1"/>
                </a:solidFill>
              </a:rPr>
              <a:t>РБ–ІХЛ</a:t>
            </a:r>
            <a:r>
              <a:rPr lang="en-US" sz="3200" b="1" dirty="0">
                <a:solidFill>
                  <a:schemeClr val="bg1"/>
                </a:solidFill>
              </a:rPr>
              <a:t>}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(</a:t>
            </a:r>
            <a:r>
              <a:rPr lang="uk-UA" sz="3200" b="1" dirty="0" err="1">
                <a:solidFill>
                  <a:schemeClr val="bg1"/>
                </a:solidFill>
              </a:rPr>
              <a:t>respiratory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bronchiolitis</a:t>
            </a:r>
            <a:r>
              <a:rPr lang="uk-UA" sz="3200" b="1" dirty="0">
                <a:solidFill>
                  <a:schemeClr val="bg1"/>
                </a:solidFill>
              </a:rPr>
              <a:t> – </a:t>
            </a:r>
            <a:br>
              <a:rPr lang="uk-UA" sz="3200" b="1" dirty="0">
                <a:solidFill>
                  <a:schemeClr val="bg1"/>
                </a:solidFill>
              </a:rPr>
            </a:br>
            <a:r>
              <a:rPr lang="uk-UA" sz="3200" b="1" dirty="0" err="1">
                <a:solidFill>
                  <a:schemeClr val="bg1"/>
                </a:solidFill>
              </a:rPr>
              <a:t>interstitial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lung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err="1">
                <a:solidFill>
                  <a:schemeClr val="bg1"/>
                </a:solidFill>
              </a:rPr>
              <a:t>disease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{</a:t>
            </a:r>
            <a:r>
              <a:rPr lang="uk-UA" sz="3200" b="1" dirty="0">
                <a:solidFill>
                  <a:schemeClr val="bg1"/>
                </a:solidFill>
              </a:rPr>
              <a:t>RB-ILD</a:t>
            </a:r>
            <a:r>
              <a:rPr lang="en-US" sz="3200" b="1" dirty="0">
                <a:solidFill>
                  <a:schemeClr val="bg1"/>
                </a:solidFill>
              </a:rPr>
              <a:t>}) 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14960"/>
            <a:ext cx="9144000" cy="161450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2400" dirty="0">
                <a:solidFill>
                  <a:schemeClr val="bg1"/>
                </a:solidFill>
              </a:rPr>
              <a:t>На </a:t>
            </a:r>
            <a:r>
              <a:rPr lang="uk-UA" sz="2400" dirty="0" err="1">
                <a:solidFill>
                  <a:schemeClr val="bg1"/>
                </a:solidFill>
              </a:rPr>
              <a:t>КТ-сканах</a:t>
            </a:r>
            <a:r>
              <a:rPr lang="uk-UA" sz="2400" dirty="0">
                <a:solidFill>
                  <a:schemeClr val="bg1"/>
                </a:solidFill>
              </a:rPr>
              <a:t> РБ-ІХЛ типово проявляється </a:t>
            </a:r>
            <a:r>
              <a:rPr lang="uk-UA" sz="2400" dirty="0" err="1">
                <a:solidFill>
                  <a:schemeClr val="bg1"/>
                </a:solidFill>
              </a:rPr>
              <a:t>численими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центролобулярними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мікровузликами</a:t>
            </a:r>
            <a:r>
              <a:rPr lang="uk-UA" sz="2400" dirty="0">
                <a:solidFill>
                  <a:schemeClr val="bg1"/>
                </a:solidFill>
              </a:rPr>
              <a:t> і плямами непрозорості матове скло, </a:t>
            </a:r>
            <a:r>
              <a:rPr lang="uk-UA" sz="2400" dirty="0" err="1">
                <a:solidFill>
                  <a:schemeClr val="bg1"/>
                </a:solidFill>
              </a:rPr>
              <a:t>повязаними</a:t>
            </a:r>
            <a:r>
              <a:rPr lang="uk-UA" sz="2400" dirty="0">
                <a:solidFill>
                  <a:schemeClr val="bg1"/>
                </a:solidFill>
              </a:rPr>
              <a:t> з </a:t>
            </a:r>
            <a:r>
              <a:rPr lang="uk-UA" sz="2400" dirty="0" err="1">
                <a:solidFill>
                  <a:schemeClr val="bg1"/>
                </a:solidFill>
              </a:rPr>
              <a:t>макрофагальним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 err="1">
                <a:solidFill>
                  <a:schemeClr val="bg1"/>
                </a:solidFill>
              </a:rPr>
              <a:t>альвеолітом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uk-UA" sz="2400" dirty="0">
                <a:solidFill>
                  <a:schemeClr val="bg1"/>
                </a:solidFill>
              </a:rPr>
              <a:t>з або без ніжного фіброзу. 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12" descr="РБ-ІХЛ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9" y="1924050"/>
            <a:ext cx="5254633" cy="330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8601" y="285728"/>
            <a:ext cx="7266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Респіраторний бронхіоліт (РБ)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563" y="528834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Густі збірки пігментованих макрофагів (</a:t>
            </a:r>
            <a:r>
              <a:rPr lang="uk-UA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стрілка</a:t>
            </a:r>
            <a:r>
              <a:rPr lang="uk-U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в бронхіолах і суміжних альвеолах. Цей процес скоріше осередковий, ніж дифузний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7" y="1000108"/>
            <a:ext cx="5280025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5634</TotalTime>
  <Words>3157</Words>
  <Application>Microsoft Office PowerPoint</Application>
  <PresentationFormat>Екран (4:3)</PresentationFormat>
  <Paragraphs>250</Paragraphs>
  <Slides>61</Slides>
  <Notes>39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61</vt:i4>
      </vt:variant>
    </vt:vector>
  </HeadingPairs>
  <TitlesOfParts>
    <vt:vector size="67" baseType="lpstr">
      <vt:lpstr>Arial</vt:lpstr>
      <vt:lpstr>Arial Cyr</vt:lpstr>
      <vt:lpstr>Calibri</vt:lpstr>
      <vt:lpstr>Times New Roman</vt:lpstr>
      <vt:lpstr>Wingdings</vt:lpstr>
      <vt:lpstr>Office Theme</vt:lpstr>
      <vt:lpstr>Презентація PowerPoint</vt:lpstr>
      <vt:lpstr>ТОРАКАЛЬНА РАДІОЛОГІЯ </vt:lpstr>
      <vt:lpstr>Бронхіоліт</vt:lpstr>
      <vt:lpstr>Презентація PowerPoint</vt:lpstr>
      <vt:lpstr>Презентація PowerPoint</vt:lpstr>
      <vt:lpstr>Презентація PowerPoint</vt:lpstr>
      <vt:lpstr>Респіраторний бронхіоліт –  інтерстиціальна хвороба легень {РБ–ІХЛ}  (respiratory bronchiolitis –  interstitial lung disease {RB-ILD}) </vt:lpstr>
      <vt:lpstr>Респіраторний бронхіоліт –  інтерстиціальна хвороба легень {РБ–ІХЛ}  (respiratory bronchiolitis –  interstitial lung disease {RB-ILD}) </vt:lpstr>
      <vt:lpstr>Презентація PowerPoint</vt:lpstr>
      <vt:lpstr>Презентація PowerPoint</vt:lpstr>
      <vt:lpstr>Ідіопатичний легеневий фіброз (idiopathic pulmonary fibrosis)</vt:lpstr>
      <vt:lpstr>Ідіопатичний легеневий фіброз (idiopathic pulmonary fibrosis)</vt:lpstr>
      <vt:lpstr>Презентація PowerPoint</vt:lpstr>
      <vt:lpstr>Гостра інтерстиціальна пневмонія {ГІП} (acute interstitial pneumonia {AIP})  </vt:lpstr>
      <vt:lpstr>Неспецифічна інтерстиціальна пневмонія (НІП) nonspecific interstitial pneumonia(NSIP)</vt:lpstr>
      <vt:lpstr>Неспецифічна інтерстиціальна пневмонія (НІП) nonspecific interstitial pneumonia(NSIP)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Звичайна інтерстиціальна пневмонія (ЗІП) usual interstitial pneumonia(UIP)</vt:lpstr>
      <vt:lpstr>Презентація PowerPoint</vt:lpstr>
      <vt:lpstr>Звичайна інтерстиціальна пневмонія (ЗІП) usual interstitial pneumonia(UIP)</vt:lpstr>
      <vt:lpstr>Презентація PowerPoint</vt:lpstr>
      <vt:lpstr>Презентація PowerPoint</vt:lpstr>
      <vt:lpstr>Десквамативна інтерстиціальна пневмонія (desquamative interstitial pneumonia)</vt:lpstr>
      <vt:lpstr>Презентація PowerPoint</vt:lpstr>
      <vt:lpstr>Десквамативна інтерстиціальна пневмонія (desquamative interstitial pneumonia)</vt:lpstr>
      <vt:lpstr>Презентація PowerPoint</vt:lpstr>
      <vt:lpstr>Лімфоїдна інтерстиціальна пневмонія {ЛІП} (lymphoid interstitial pneumonia {LIP}) </vt:lpstr>
      <vt:lpstr>Лімфоїдна інтерстиціальна пневмонія {ЛІП} (lymphoid interstitial pneumonia {LIP}) </vt:lpstr>
      <vt:lpstr>Презентація PowerPoint</vt:lpstr>
      <vt:lpstr>Презентація PowerPoint</vt:lpstr>
      <vt:lpstr>Презентація PowerPoint</vt:lpstr>
      <vt:lpstr>Криптогенна продуктивна пневмонія {КОП} cryptogenic organizing pneumonia{COP} </vt:lpstr>
      <vt:lpstr>Презентація PowerPoint</vt:lpstr>
      <vt:lpstr>Продуктивна пневмонія  (organizing pneumonia)</vt:lpstr>
      <vt:lpstr>Продуктивна пневмонія  (organizing pneumonia)</vt:lpstr>
      <vt:lpstr>Презентація PowerPoint</vt:lpstr>
      <vt:lpstr>Презентація PowerPoint</vt:lpstr>
      <vt:lpstr>Гіперсенситивний пульмоніт (hypersensitivity pneumonitis)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name</dc:creator>
  <cp:lastModifiedBy>Микола Пилипенко</cp:lastModifiedBy>
  <cp:revision>206</cp:revision>
  <dcterms:created xsi:type="dcterms:W3CDTF">2009-10-28T19:35:23Z</dcterms:created>
  <dcterms:modified xsi:type="dcterms:W3CDTF">2019-10-22T22:14:26Z</dcterms:modified>
</cp:coreProperties>
</file>