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00" autoAdjust="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C31D7-112F-4398-869D-8384CBA4604E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31B7C-F2E2-4505-B6CB-2146EA0D87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Пилипенко М.</a:t>
            </a:r>
            <a:r>
              <a:rPr lang="uk-UA" baseline="0" dirty="0" smtClean="0"/>
              <a:t> І.  Квітень 2009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Альвеолярні септи злегка стовщені лімфоцитами,</a:t>
            </a:r>
            <a:r>
              <a:rPr lang="uk-UA" baseline="0" dirty="0" smtClean="0"/>
              <a:t> у просвітках – гігантські лімфоцитарні агрегати. Численні лімфоїдні агрегати (стрілка) створені активними В-лімфоцитами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Густі збірки пігментованих макрофагів (стрілка) в бронхіолах і суміжних альвеолах. Цей процес скоріше</a:t>
            </a:r>
            <a:r>
              <a:rPr lang="uk-UA" baseline="0" dirty="0" smtClean="0"/>
              <a:t> осередковий, ніж дифузний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Вільні збірки пігментованих макрофагів (стрілки) в усіх повітряних</a:t>
            </a:r>
            <a:r>
              <a:rPr lang="uk-UA" baseline="0" dirty="0" smtClean="0"/>
              <a:t> шляхах легенів. Суміжні міжальвеолярні септи тонкі і вільні від запалення і фіброзу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39-тирічна жінка з НІП. КТ високого розрізнення (КТВР). ...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52-річна жінка з фНІП. Симетричне ураження переважно нижніх часток легенів у вигляді затемнення типу</a:t>
            </a:r>
            <a:r>
              <a:rPr lang="uk-UA" baseline="0" dirty="0" smtClean="0"/>
              <a:t> “матового скла”, наявності ретикулярних (сітчастих) структур і тракційних бронхоектазів (стрілка).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57-річна жінка з фНІП.</a:t>
            </a:r>
            <a:r>
              <a:rPr lang="uk-UA" baseline="0" dirty="0" smtClean="0"/>
              <a:t> Асиметрична фНІП. Затемнення “матове скло”, тракційні бронхоектази, субплевральний </a:t>
            </a:r>
            <a:r>
              <a:rPr lang="en-US" baseline="0" dirty="0" smtClean="0"/>
              <a:t>sparing. </a:t>
            </a:r>
            <a:r>
              <a:rPr lang="uk-UA" baseline="0" dirty="0" smtClean="0"/>
              <a:t>Одстороннє ураження рідке, вимагає розгляд альтернативних дз. 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Хвора 43-х</a:t>
            </a:r>
            <a:r>
              <a:rPr lang="uk-UA" baseline="0" dirty="0" smtClean="0"/>
              <a:t> років. Дз: фНІП. Затемнення “матове скло” (змс)нижніх часток, тракційні бронхоектази. ЗМС репрезентує при фНІП легкий фіброз  легені, яким пояснюються тракційні бронхоектази. При кНІП змс відображає запалення. Змс на КТВР зустрічається практично в усіх випадках НІП.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32-річний чоловік. Дз:</a:t>
            </a:r>
            <a:r>
              <a:rPr lang="uk-UA" baseline="0" dirty="0" smtClean="0"/>
              <a:t> </a:t>
            </a:r>
            <a:r>
              <a:rPr lang="uk-UA" dirty="0" smtClean="0"/>
              <a:t>ДІП. Дифузне затемнення матове скло</a:t>
            </a:r>
            <a:r>
              <a:rPr lang="uk-UA" baseline="0" dirty="0" smtClean="0"/>
              <a:t> з накладенням кіст (</a:t>
            </a:r>
            <a:r>
              <a:rPr lang="uk-UA" i="1" baseline="0" dirty="0" smtClean="0"/>
              <a:t>стрілка</a:t>
            </a:r>
            <a:r>
              <a:rPr lang="uk-UA" baseline="0" dirty="0" smtClean="0"/>
              <a:t>). Ознака більш чітка спереду лівої легені. Анамнез тяжкого курця -- допомога в ддз ДІП від НІП. Змс – ознака ураження легені при багатьох захворюваннях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71-річний</a:t>
            </a:r>
            <a:r>
              <a:rPr lang="uk-UA" baseline="0" dirty="0" smtClean="0"/>
              <a:t> чоловік. Дз: ЗІП. Ознака змс відсутня. Превалює чарунковість, наявність якої разом з відсутністю змс допомогає виключити НІП.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56-річний чоловік. Дз: фНІП. Двостороння сітчастість нижніх часток з тракційними бронхоектазами</a:t>
            </a:r>
            <a:r>
              <a:rPr lang="uk-UA" baseline="0" dirty="0" smtClean="0"/>
              <a:t> та легким змс. Сітчастість = легеневий фіброз, тому буває майже в усіх випадках фНІП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Дифереціювати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47-річний чоловік. Дз: саркоїдоз. а)</a:t>
            </a:r>
            <a:r>
              <a:rPr lang="uk-UA" baseline="0" dirty="0" smtClean="0"/>
              <a:t> двостороння сітчастість нижніх часток, ддз утруднений за однією ознакою та зрізі одного рівня; б) на КТВР-скані вищого рівня груді можна бачити субплевральні вузлики (</a:t>
            </a:r>
            <a:r>
              <a:rPr lang="uk-UA" i="1" baseline="0" dirty="0" smtClean="0"/>
              <a:t>стр</a:t>
            </a:r>
            <a:r>
              <a:rPr lang="uk-UA" baseline="0" dirty="0" smtClean="0"/>
              <a:t>) і конгломерат у корені правої легені (*), що дає правильний дз.</a:t>
            </a:r>
          </a:p>
          <a:p>
            <a:r>
              <a:rPr lang="uk-UA" baseline="0" dirty="0" smtClean="0"/>
              <a:t>Ретикулярність буває при: ЗІП, ГСП, саркоїдозі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46-р. жінка. Дз: синдром </a:t>
            </a:r>
            <a:r>
              <a:rPr lang="en-US" dirty="0" err="1" smtClean="0"/>
              <a:t>Sjögrena</a:t>
            </a:r>
            <a:r>
              <a:rPr lang="en-US" dirty="0" smtClean="0"/>
              <a:t> </a:t>
            </a:r>
            <a:r>
              <a:rPr lang="uk-UA" dirty="0" smtClean="0"/>
              <a:t>і ЛІП. Сітчастість відсутня, переважає змс із нечіткими </a:t>
            </a:r>
            <a:r>
              <a:rPr lang="uk-UA" i="0" u="sng" dirty="0" smtClean="0"/>
              <a:t>центролобулярними вузликами </a:t>
            </a:r>
            <a:r>
              <a:rPr lang="uk-UA" dirty="0" smtClean="0"/>
              <a:t>(</a:t>
            </a:r>
            <a:r>
              <a:rPr lang="uk-UA" i="1" dirty="0" smtClean="0"/>
              <a:t>ч. стр</a:t>
            </a:r>
            <a:r>
              <a:rPr lang="uk-UA" dirty="0" smtClean="0"/>
              <a:t>) і </a:t>
            </a:r>
            <a:r>
              <a:rPr lang="uk-UA" u="sng" dirty="0" smtClean="0"/>
              <a:t>кістами</a:t>
            </a:r>
            <a:r>
              <a:rPr lang="uk-UA" dirty="0" smtClean="0"/>
              <a:t> (</a:t>
            </a:r>
            <a:r>
              <a:rPr lang="uk-UA" u="sng" dirty="0" smtClean="0"/>
              <a:t>булами</a:t>
            </a:r>
            <a:r>
              <a:rPr lang="uk-UA" dirty="0" smtClean="0"/>
              <a:t>) різного розміру (</a:t>
            </a:r>
            <a:r>
              <a:rPr lang="uk-UA" i="1" dirty="0" smtClean="0"/>
              <a:t>б. стр</a:t>
            </a:r>
            <a:r>
              <a:rPr lang="uk-UA" dirty="0" smtClean="0"/>
              <a:t>). Були – на тлі</a:t>
            </a:r>
            <a:r>
              <a:rPr lang="uk-UA" baseline="0" dirty="0" smtClean="0"/>
              <a:t> змс і поза ним. Означені ознаки дають підстави диферен. ЛІП від НІП.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59-річний чоловік. Дз: фНІП. Корональний</a:t>
            </a:r>
            <a:r>
              <a:rPr lang="uk-UA" baseline="0" dirty="0" smtClean="0"/>
              <a:t>  КТВР-скан. Переважно у нижніх частках легенів тракційні бронхоектази (</a:t>
            </a:r>
            <a:r>
              <a:rPr lang="uk-UA" i="1" baseline="0" dirty="0" smtClean="0"/>
              <a:t>стр</a:t>
            </a:r>
            <a:r>
              <a:rPr lang="uk-UA" baseline="0" dirty="0" smtClean="0"/>
              <a:t>) асоційовані з сітчастістю  і деякою втратою об’єму часток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44-річний чол. Дз: хронічний ГСП. Тракційні бронхоектази, змс, сітчастість.  Просвітління лобулярного розміру (</a:t>
            </a:r>
            <a:r>
              <a:rPr lang="uk-UA" i="1" dirty="0" smtClean="0"/>
              <a:t>стр</a:t>
            </a:r>
            <a:r>
              <a:rPr lang="uk-UA" dirty="0" smtClean="0"/>
              <a:t>) у власника полірувальної майстерні допомагає</a:t>
            </a:r>
            <a:r>
              <a:rPr lang="uk-UA" baseline="0" dirty="0" smtClean="0"/>
              <a:t> диф ГСП від НІП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b="1" u="none" dirty="0" smtClean="0">
                <a:latin typeface="Arial" pitchFamily="34" charset="0"/>
                <a:cs typeface="Arial" pitchFamily="34" charset="0"/>
              </a:rPr>
              <a:t>55-річна жінка. Дз: фНІП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. Істотна втрата об’єму нижніх часток</a:t>
            </a:r>
            <a:r>
              <a:rPr lang="uk-UA" b="1" u="none" dirty="0" smtClean="0">
                <a:latin typeface="Arial" pitchFamily="34" charset="0"/>
                <a:cs typeface="Arial" pitchFamily="34" charset="0"/>
              </a:rPr>
              <a:t> із тракційними бронхоектазами і сітчастістю. Втрата об’єму визначається за</a:t>
            </a:r>
            <a:r>
              <a:rPr lang="uk-UA" b="1" u="none" baseline="0" dirty="0" smtClean="0">
                <a:latin typeface="Arial" pitchFamily="34" charset="0"/>
                <a:cs typeface="Arial" pitchFamily="34" charset="0"/>
              </a:rPr>
              <a:t> зрушенням до низу міжчаскової  щілини (справа) і згущенням бронхів і судин нижніх часток. Хоча картина характерна для фНІП, вона може бути спричинена й іншими фібротичними захворюваннями</a:t>
            </a:r>
            <a:endParaRPr lang="ru-RU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41-річний чол. Дз: фНІП. </a:t>
            </a:r>
            <a:r>
              <a:rPr lang="uk-UA" u="sng" dirty="0" smtClean="0"/>
              <a:t>Консолідація (зморщення, ущільнення) повітрявмісного простору</a:t>
            </a:r>
            <a:r>
              <a:rPr lang="uk-UA" u="none" dirty="0" smtClean="0"/>
              <a:t>, змс</a:t>
            </a:r>
            <a:r>
              <a:rPr lang="uk-UA" u="none" baseline="0" dirty="0" smtClean="0"/>
              <a:t>, тракційні бронхоектази, сітчастість. Ущільнення пвп можебути ознакою фНІП, якщо не є первинноє (зокрема уродженою). Крім того, ознака може підсилюватися протягом перебігу хвороби</a:t>
            </a:r>
            <a:endParaRPr lang="ru-RU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29-річний чол. Дз: хронічна еозинофільна пневмонія. Двостороннє периферичне ущільнення пвп. Якщо ознака єдина – це заперечення дз НІП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58-річна</a:t>
            </a:r>
            <a:r>
              <a:rPr lang="uk-UA" baseline="0" dirty="0" smtClean="0"/>
              <a:t> ж. Дз: НІП пов’язаний із склеродермією. Пароксизм загстрення. а) початковий КТВР-скан – помірне змс, сітчастість, тракційні бронхоектази. Помірний перикардіальний випіт. б) 3 тижні по тому (загострення з гіпоксиєю)  --  нові інтенсивні нашарування ущильнення і змс із двостороннім плевральним випотом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64-річний чол.  Дз: ФНІП.</a:t>
            </a:r>
            <a:r>
              <a:rPr lang="uk-UA" baseline="0" dirty="0" smtClean="0"/>
              <a:t> Ознака </a:t>
            </a:r>
            <a:r>
              <a:rPr lang="uk-UA" u="sng" baseline="0" dirty="0" smtClean="0"/>
              <a:t>чарунковість</a:t>
            </a:r>
            <a:r>
              <a:rPr lang="uk-UA" baseline="0" dirty="0" smtClean="0"/>
              <a:t>. На фрагменті КТВР-скана – сітчастість у ділянці чарунковості. Чарунковість зустрічається при НІП, але це характерна ознака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57-річний чол. Дз: ЗІП. Класична субплевральна чарунковість </a:t>
            </a:r>
            <a:r>
              <a:rPr lang="uk-UA" baseline="0" dirty="0" smtClean="0"/>
              <a:t>на тлі сітчастості. Окремі тракційні бронхоектази. Вираженість чарунковості і відсутність змс стверджує дз ЗІП проти НІП.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Неспецифічна інтестиціальна пневмонія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arenR" startAt="27"/>
            </a:pPr>
            <a:r>
              <a:rPr lang="uk-UA" dirty="0" smtClean="0"/>
              <a:t>40-річний чол. Дз: КНІП. Слабка ознака змс без помітних фібротичних ознак дає певно стверджувати – КНІП.</a:t>
            </a:r>
          </a:p>
          <a:p>
            <a:pPr marL="228600" indent="-228600">
              <a:buAutoNum type="arabicParenR" startAt="27"/>
            </a:pPr>
            <a:r>
              <a:rPr lang="uk-UA" dirty="0" smtClean="0"/>
              <a:t> 57-річний чол. Дз: КНІП. Змс на периферіїї легенів з сітчастістю і тракційними бронхоектазами – підстави для підозри дз ФНІП, але біопсія підтвердила КНІП.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48-річна жінка. Дз: НІП. а) початкова картина: змс, осередки ущільнення пп, сітчастість, тракційні бронхоектази. Субплевральні лінії відсутні.  б) 1 рік по тому: редукція ущільнення пп і змс, сітчастість і тракційні бронхоектази присутні. Покращання стану легенів, але фіброзні зміни залишилися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67-річна жінка. Дз: ГСП. Дифузні нечітко</a:t>
            </a:r>
            <a:r>
              <a:rPr lang="uk-UA" baseline="0" dirty="0" smtClean="0"/>
              <a:t> визначені </a:t>
            </a:r>
            <a:r>
              <a:rPr lang="uk-UA" u="sng" baseline="0" dirty="0" smtClean="0"/>
              <a:t>центріолобулярні вузлики</a:t>
            </a:r>
            <a:r>
              <a:rPr lang="uk-UA" baseline="0" dirty="0" smtClean="0"/>
              <a:t>. Ця ознака дуже рідко зустрічається при НІП, тому скоріше заперечує її.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55-річна жінка. Дз: ГСП. На КТВР-скані: ділянка легені нормальної прозорості (без пат.</a:t>
            </a:r>
            <a:r>
              <a:rPr lang="uk-UA" baseline="0" dirty="0" smtClean="0"/>
              <a:t> змін) (</a:t>
            </a:r>
            <a:r>
              <a:rPr lang="uk-UA" i="1" baseline="0" dirty="0" smtClean="0"/>
              <a:t>чорна пряма стр</a:t>
            </a:r>
            <a:r>
              <a:rPr lang="uk-UA" baseline="0" dirty="0" smtClean="0"/>
              <a:t>.), ділянка підвищеної прозорості (</a:t>
            </a:r>
            <a:r>
              <a:rPr lang="uk-UA" i="1" baseline="0" dirty="0" smtClean="0"/>
              <a:t>біла пряма стр</a:t>
            </a:r>
            <a:r>
              <a:rPr lang="uk-UA" baseline="0" dirty="0" smtClean="0"/>
              <a:t>.) і ділянка підвищеної густини (змс) (</a:t>
            </a:r>
            <a:r>
              <a:rPr lang="uk-UA" i="1" baseline="0" dirty="0" smtClean="0"/>
              <a:t>біла крива стр</a:t>
            </a:r>
            <a:r>
              <a:rPr lang="uk-UA" baseline="0" dirty="0" smtClean="0"/>
              <a:t>.)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42-річний куряка. Дз:</a:t>
            </a:r>
            <a:r>
              <a:rPr lang="uk-UA" baseline="0" dirty="0" smtClean="0"/>
              <a:t> ДІП або ЛІП. </a:t>
            </a:r>
            <a:r>
              <a:rPr lang="uk-UA" dirty="0" smtClean="0"/>
              <a:t>Кистозні зміни на тлі зміни прозорості,</a:t>
            </a:r>
            <a:r>
              <a:rPr lang="uk-UA" baseline="0" dirty="0" smtClean="0"/>
              <a:t> яка характерна для ДІП. Поєднання двох ознак --  неохідність ддз ДІП або ЛІП.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41-річна жінка. Дз:</a:t>
            </a:r>
            <a:r>
              <a:rPr lang="uk-UA" baseline="0" dirty="0" smtClean="0"/>
              <a:t> НІП + склеродерма. Типова картина ФНІП, додатково – ділятація стравохода.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65-річна жінка. Дз: ревматоїдний артрит + НІП.  Перикардіальний випіт,</a:t>
            </a:r>
            <a:r>
              <a:rPr lang="uk-UA" baseline="0" dirty="0" smtClean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Пилипенко М.</a:t>
            </a:r>
            <a:r>
              <a:rPr lang="uk-UA" baseline="0" dirty="0" smtClean="0"/>
              <a:t> І.  Квітень 2009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Пилипенко М.</a:t>
            </a:r>
            <a:r>
              <a:rPr lang="uk-UA" baseline="0" dirty="0" smtClean="0"/>
              <a:t> І.  Квітень 2009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	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Гомогене</a:t>
            </a:r>
            <a:r>
              <a:rPr lang="uk-UA" baseline="0" dirty="0" smtClean="0"/>
              <a:t> стовщення альвеолярних перегородок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а) Дифузне згрублення інтерстицію зрілим колагеном, відсутність вираженого запалення; б)</a:t>
            </a:r>
            <a:r>
              <a:rPr lang="uk-UA" baseline="0" dirty="0" smtClean="0"/>
              <a:t> змішані клітинні і фібротичні зміни, асоційовані з лімфоїдними скупченнями (стрілка)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Гетерогенний патологічний процес: осередки фібротичних змін поряд з інтактною структурою легені. В інтерстиції – численні фокуси фібробластів (стрілки)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Гранульоми із гігантських багатоядерних клітин (стрілки). Міжальвеолярні септи стовщені колагеном (фіброз) і клітинами хронічного запалення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Просвітки альвеол і дрібних повітряних шляхів заповнені елементами продуктивної пневмонії. Міжальвеолярні септи дещо стовщені хронічним запаленням (лімфоцити). Зміни організуються в кільця і стрічки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31B7C-F2E2-4505-B6CB-2146EA0D875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5FE8C-1ACA-427F-804D-625F2DEBE725}" type="datetimeFigureOut">
              <a:rPr lang="ru-RU" smtClean="0"/>
              <a:pPr/>
              <a:t>12.06.2014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DD85-9A3D-4D4A-8B47-40BB4C3712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НЕСПЕЦИФІЧНА ІНТЕРСТИЦІАЛЬНА ПНЕВМОНІЯ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7752" y="5572140"/>
            <a:ext cx="3241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Пилипенко М.</a:t>
            </a:r>
            <a:r>
              <a:rPr lang="uk-UA" b="1" i="1" baseline="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І.  Квітень 2009</a:t>
            </a: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428736"/>
            <a:ext cx="5286412" cy="39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571480"/>
            <a:ext cx="8461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Лімфоїдна інтерстиціальна пневмонія (ЛІП)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8662" y="550606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Альвеолярні септи злегка стовщені лімфоцитами, у просвітках – гігантські лімфоцитарні агрегати. Численні лімфоїдні агрегати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стрілка)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створені активними В-лімфоцитами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343805"/>
            <a:ext cx="5269306" cy="415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00100" y="428604"/>
            <a:ext cx="72667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Респіраторний бронхіоліт (РБ)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5657671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Густі збірки пігментованих макрофагів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в бронхіолах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і суміжних альвеолах. Цей процес скоріше осередковий,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ніж дифузний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281415"/>
            <a:ext cx="5572164" cy="44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14290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Десквамативна інтерстиціальна пневмонія (ДІП)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1538" y="5783065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Вільні збірки пігментованих макрофагів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в усіх повітряних шляхах легенів. Суміжні міжальвеолярні септи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тонкі і вільні від запалення і фібро</a:t>
            </a:r>
            <a:r>
              <a:rPr lang="uk-UA" dirty="0" smtClean="0">
                <a:latin typeface="Arial" pitchFamily="34" charset="0"/>
                <a:cs typeface="Arial" pitchFamily="34" charset="0"/>
              </a:rPr>
              <a:t>зу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85728"/>
            <a:ext cx="6143668" cy="5133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90" y="5357826"/>
            <a:ext cx="90011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39-тирічна жінка з фНІП. КТ високого розрізнення (КТВР). Симетричне ураження нижніх часток –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затемнення типу матового скла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 перибронховаскулярний фіброз,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помірна сітчастість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тракційні бронхоектази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і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субплевральна лінія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СЛ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характерна для фНІП, але її відсутність не заперечує дз. 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6016532" cy="473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5220314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52-річна жінка з фНІП. Симетричне ураження переважно нижніх часток легенів – затемнення типу матового скла, сітчастість і тракційні бронхоектази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285728"/>
            <a:ext cx="6072230" cy="4749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5148876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57-річна жінка з фНІП. Асиметрична фНІП. Затемнення матове скло, тракційні бронхоектази,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субплевральна лінія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Одстороннє ураження буває рідко, вимагає розгляду альтернативних дз</a:t>
            </a:r>
            <a:r>
              <a:rPr lang="uk-UA" dirty="0" smtClean="0"/>
              <a:t>.  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857916" cy="4725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500063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Хвора 43-х років. Дз: фНІП. Затемнення матове скло (змс) нижніх часток, тракційні бронхоектази. Змс при фНІП репрезентує легкий фіброз легені, при кНІП -- відображає запалення. Змс на КТВР зустрічається практично в усіх випадках НІП.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42852"/>
            <a:ext cx="5857916" cy="4530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71472" y="5148876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32-річний чоловік. Дз: ДІП. Дифузне затемнення матове скло з накладенням кіст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стрілка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 Ознака більш чітка спереду лівої легені. Анамнез тяжкого курця -- допомога в ддз ДІП від НІП. Змс – ознака ураження легені при багатьох захворюваннях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6715172" cy="522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5640189"/>
            <a:ext cx="850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71-річний чоловік. Дз: ЗІП. Ознака змс відсутня. Превалює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чарунковість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 наявність якої разом з відсутністю змс допомогає виключити НІП.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6500858" cy="49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00034" y="5434628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56-річний чоловік. Дз: фНІП. Двостороння сітчастість нижніх часток з тракційними бронхоектазами та легким змс.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Сітчастість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= легеневий фіброз, тому буває майже в усіх випадках фНІП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285728"/>
            <a:ext cx="71416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Ідіопатична інтерстиціальна </a:t>
            </a:r>
          </a:p>
          <a:p>
            <a:pPr algn="ctr"/>
            <a:r>
              <a:rPr lang="uk-UA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пневмонія (ІІП)</a:t>
            </a:r>
          </a:p>
        </p:txBody>
      </p:sp>
      <p:sp>
        <p:nvSpPr>
          <p:cNvPr id="3" name="Rectangle 2"/>
          <p:cNvSpPr/>
          <p:nvPr/>
        </p:nvSpPr>
        <p:spPr>
          <a:xfrm>
            <a:off x="1285852" y="1928802"/>
            <a:ext cx="76438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неспецифічна ІП (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НІП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звичайна ІП (ЗІП)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респіраторний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бронхіоліт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―  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інтерстиціальна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легенева хвороба (РБ-ІЛХ)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гостра ІП (ГІП)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криптогенна продуктивна П (КПП)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десквамативна ІП (ДІП)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лімфоїдна ІП (ЛІП)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гіперсенситивний пульмоніт (ГСП)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857232"/>
            <a:ext cx="90487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4737754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47-річний чоловік. Дз: саркоїдоз. а) двостороння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сітчастість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нижніх часток, ддз утруднений за однією ознакою та зрізі одного рівня; б) на КТВР-скані вищого рівня груді можна бачити субплевральні вузлики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і конгломерат у корені правої легені (*), що дає правильний дз.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Сітчастість буває при: ЗІП, ГСП, саркоїдозі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6715172" cy="49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500034" y="5300505"/>
            <a:ext cx="8072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46-р. жінка. Дз: синдром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Sjögrena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і ЛІП. Сітчастість відсутня, переважає змс із нечіткими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центролобулярними вузликами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ч. 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і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кістами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 різного розміру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б. 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 Були – на тлі змс і поза ним. Означені ознаки дають підстави диферен. ЛІП від НІП.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971561"/>
            <a:ext cx="5046229" cy="474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572132" y="3357562"/>
            <a:ext cx="3571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59-річний чоловік. Дз: фНІП. Корональний  КТВР-скан. Переважно в нижніх частках легенів тракційні бронхоектази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), асоційовані з сітчастістю  і деякою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втратою об’єму часток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571" y="214290"/>
            <a:ext cx="6089701" cy="498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5363190"/>
            <a:ext cx="8286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44-річний чол. Дз: хронічний ГСП. Тракційні бронхоектази, змс, сітчастість. Лобулярне за розміром просвітління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 у легені власника полірувальної майстерні допомагає диф ГСП від НІП 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071546"/>
            <a:ext cx="4738235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429256" y="1744698"/>
            <a:ext cx="3571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55-річна жінка. Дз: фНІП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. Істотна втрата об’єму нижніх часток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із тракційними бронхоектазами і сітчастістю. Втрата об’єму визначається за зрушенням до низу міжчаскової  щілини (справа) і згущенням бронхів і судин нижніх часток. Хоча картина характерна для фНІП, вона може бути спричинена й іншими фібротичними захворюваннями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9443" y="214290"/>
            <a:ext cx="6155829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2976" y="488063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41-річний чол. Дз: фНІП. У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щільнення повітряного простору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, змс, тракційні бронхоектази, сітчастість. Ущільнення пп можебути ознакою фНІП, якщо не є первинною (зокрема уродженою). Ознака може підсилюватися протягом перебігу хвороби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768161" cy="449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00166" y="5072074"/>
            <a:ext cx="63579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29-річний чол. Дз: хронічна еозинофільна пневмонія. Двостороннє периферичне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ущільнення пп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Якщо ознака єдина – це заперечення дз НІП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571480"/>
            <a:ext cx="90487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4871877"/>
            <a:ext cx="85011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58-річна ж. Дз: НІП пов’язана із склеродермією. Загострення.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а) початковий КТВР-скан – помірне змс, сітчастість, тракційні бронхоектази. Помірний перикардіальний випіт.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б) 3-и тижні по тому (загострення з гіпоксією)  --  нові інтенсивні нашарування ущільнення і змс із двостороннім плевральним випотом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5422985" cy="491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14" y="5363190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64-річний чол.  Дз: ФНІП. Ознака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чарунковість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На фрагменті КТВР-скана – сітчастість з малою ділянкою чарунковості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). Чарунковість зустрічається при НІП,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але це не характерна ознака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28"/>
            <a:ext cx="5872204" cy="489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2976" y="5363190"/>
            <a:ext cx="74295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57-річний чол. Дз: ЗІП. Класична субплевральна чарунковість на тлі сітчастості. Окремі тракційні бронхоектази. Вираженість чарунковості і відсутність змс стверджує дз ЗІП проти НІП.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5984" y="1071546"/>
            <a:ext cx="475008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ЗІП  -- 50 - 60% хворих</a:t>
            </a:r>
          </a:p>
          <a:p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НІП  -- до 36% хворих</a:t>
            </a:r>
            <a:endParaRPr lang="ru-RU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00364" y="3786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клітинна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фібротична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166" y="2500306"/>
            <a:ext cx="61539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Неспецифічна інтестиціальна </a:t>
            </a:r>
          </a:p>
          <a:p>
            <a:pPr algn="ctr"/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пне</a:t>
            </a:r>
            <a:r>
              <a:rPr lang="uk-UA" sz="3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вмоні</a:t>
            </a:r>
            <a:r>
              <a:rPr lang="uk-UA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214422"/>
            <a:ext cx="90487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10" y="4737754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R" startAt="27"/>
            </a:pPr>
            <a:r>
              <a:rPr lang="uk-UA" dirty="0" smtClean="0"/>
              <a:t> 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40-річний чол. Дз: КНІП. Слабка ознака змс без помітних фібротичних ознак дає підстави певно стверджувати – КНІП.</a:t>
            </a:r>
          </a:p>
          <a:p>
            <a:pPr marL="228600" indent="-228600">
              <a:buAutoNum type="arabicParenR" startAt="27"/>
            </a:pPr>
            <a:r>
              <a:rPr lang="uk-UA" b="1" dirty="0" smtClean="0">
                <a:latin typeface="Arial" pitchFamily="34" charset="0"/>
                <a:cs typeface="Arial" pitchFamily="34" charset="0"/>
              </a:rPr>
              <a:t> 57-річний чол. Дз: КНІП. Змс на периферіїї легенів з сітчастістю і тракційними бронхоектазами – підстави для підозри дз ФНІП, але біопсія підтвердила КНІП (поєднання КНІП і ФНІП).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1000108"/>
            <a:ext cx="90487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514687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48-річна жінка. Дз: НІП.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а) початкова картина: змс, осередки ущільнення пп, сітчастість, тракційні бронхоектази. Субплевральні лінії відсутні. 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б) 1 рік по тому: редукція ущільнення пп і змс, сітчастість і тракційні бронхоектази присутні. Покращання стану легенів, але фіброзні зміни залишилися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28604"/>
            <a:ext cx="6162900" cy="427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28596" y="4943315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67-річна жінка. Дз: ГСП. Дифузні нечітко визначені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центріолобулярні вузлики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 Ця ознака дуже рідко зустрічається при НІП, тому скоріше заперечує її.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14291"/>
            <a:ext cx="635798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42942" y="5720380"/>
            <a:ext cx="83582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55-річна жінка. Дз: ГСП. На КТВР-скані: ділянка легені нормальної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прозорості 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чорна пряма 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.), ділянка </a:t>
            </a:r>
            <a:r>
              <a:rPr lang="uk-UA" b="1" u="sng" dirty="0" smtClean="0">
                <a:latin typeface="Arial" pitchFamily="34" charset="0"/>
                <a:cs typeface="Arial" pitchFamily="34" charset="0"/>
              </a:rPr>
              <a:t>підвищеної прозорості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біла пряма 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.) і ділянка підвищеної густини (змс)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біла крива стр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.)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929354" cy="52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5640189"/>
            <a:ext cx="82153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42-річний куряка. Дз: ДІП або ЛІП. Кістозність на тлі зміни прозорості. Останнє характерне для ДІП. Поєднання двох ознак --  неохідність ддз ДІП чи ЛІП.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59" y="285728"/>
            <a:ext cx="640840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57356" y="5000636"/>
            <a:ext cx="5929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41-річна жінка. Дз: склеродермія + НІП. Типова картина ФНІП, додатково – ділятація стравохода.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85728"/>
            <a:ext cx="5893635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1928794" y="5417122"/>
            <a:ext cx="6072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65-річна жінка. Дз: ревматоїдний артрит + НІП.  Перикардіальний випіт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285860"/>
            <a:ext cx="85011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ХАРАКТЕРНІ ДЛЯ НІП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нижні частки з обох сторін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Затемнення матове скло – буває майже в усіх випадках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Сітчастість – легкий фіброз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Тракційні бронхоектази або бронхіолоектази – ФНІП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Втрата об’єму нижніми частками</a:t>
            </a:r>
            <a:r>
              <a:rPr lang="uk-UA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/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670" y="2082407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ctr"/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Можуть</a:t>
            </a:r>
          </a:p>
          <a:p>
            <a:pPr marL="228600" indent="-228600">
              <a:buFont typeface="Wingdings" pitchFamily="2" charset="2"/>
              <a:buChar char="ü"/>
            </a:pPr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Ущільнення                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Чарунковість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6082" y="1571612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Font typeface="Wingdings" pitchFamily="2" charset="2"/>
              <a:buChar char="ü"/>
            </a:pPr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uk-U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НІП</a:t>
            </a:r>
          </a:p>
          <a:p>
            <a:pPr marL="228600" indent="-228600"/>
            <a:endParaRPr lang="uk-UA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228600" indent="-228600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Вузлики</a:t>
            </a:r>
          </a:p>
          <a:p>
            <a:pPr marL="228600" indent="-228600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Кісти</a:t>
            </a:r>
          </a:p>
          <a:p>
            <a:pPr marL="228600" indent="-228600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marL="228600" indent="-228600"/>
            <a:r>
              <a:rPr lang="uk-UA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Підвищення прозорості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642918"/>
            <a:ext cx="696520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57290" y="485776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UIP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ЗІП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DIP</a:t>
            </a:r>
            <a:r>
              <a:rPr lang="en-US" sz="2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uk-UA" sz="2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ДІП</a:t>
            </a:r>
            <a:r>
              <a:rPr lang="en-US" sz="2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r>
              <a:rPr lang="en-US" sz="2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Fibrotic NSIP = </a:t>
            </a:r>
            <a:r>
              <a:rPr lang="uk-UA" sz="2400" b="1" baseline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ФНІП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Cellular NSIP </a:t>
            </a:r>
            <a:r>
              <a:rPr lang="uk-UA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КНІП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971800" y="457200"/>
            <a:ext cx="298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sz="2400" b="0" i="0">
                <a:solidFill>
                  <a:srgbClr val="F61F02"/>
                </a:solidFill>
              </a:rPr>
              <a:t>ДЯКУЮ ЗА УВАГУ!</a:t>
            </a:r>
            <a:endParaRPr lang="ru-RU" sz="2400" b="0" i="0">
              <a:solidFill>
                <a:srgbClr val="F61F02"/>
              </a:solidFill>
            </a:endParaRPr>
          </a:p>
        </p:txBody>
      </p:sp>
      <p:pic>
        <p:nvPicPr>
          <p:cNvPr id="25603" name="Picture 3" descr="XR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838200"/>
            <a:ext cx="5719763" cy="5791200"/>
          </a:xfrm>
          <a:prstGeom prst="rect">
            <a:avLst/>
          </a:prstGeom>
          <a:noFill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8200" y="2514600"/>
            <a:ext cx="2184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214422"/>
            <a:ext cx="5929354" cy="46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28662" y="214290"/>
            <a:ext cx="75009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Клітинна неспецифічна інтерстиціальна пневмонія (КНІП)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585789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Гомогене</a:t>
            </a:r>
            <a:r>
              <a:rPr lang="uk-UA" b="1" baseline="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стовщення альвеолярних септ: хронічне запалення і  невелика кількість колагену. Пневмоцити зазнали незначних змін 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5" y="1409713"/>
            <a:ext cx="90487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285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Фібротична неспецифічна інтерстиціальна пневмонія (ФНІП)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536" y="5371943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а) Дифузне згрублення інтерстицію зрілим колагеном, відсутність вираженого запалення;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uk-UA" b="1" baseline="0" dirty="0" smtClean="0">
                <a:latin typeface="Arial" pitchFamily="34" charset="0"/>
                <a:cs typeface="Arial" pitchFamily="34" charset="0"/>
              </a:rPr>
              <a:t> змішані клітинні і фібротичні зміни, асоційовані з лімфоїдними скупченнями (стрілка)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77436"/>
            <a:ext cx="5357850" cy="391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57158" y="500042"/>
            <a:ext cx="8651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Звичайна інтерстиціальна пневмонія (ЗІП)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291752"/>
            <a:ext cx="76438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Гетерогенний патологічний процес: осередки фібротичних змін поряд з інтактною структурою легені. В інтерстиції – численні фокуси фібробластів (</a:t>
            </a:r>
            <a:r>
              <a:rPr lang="uk-UA" b="1" i="1" dirty="0" smtClean="0">
                <a:latin typeface="Arial" pitchFamily="34" charset="0"/>
                <a:cs typeface="Arial" pitchFamily="34" charset="0"/>
              </a:rPr>
              <a:t>стрілки</a:t>
            </a:r>
            <a:r>
              <a:rPr lang="uk-UA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071546"/>
            <a:ext cx="5344861" cy="391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142976" y="428604"/>
            <a:ext cx="7038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Гіперсенситивний пульмоніт (ГСП)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24" y="5199419"/>
            <a:ext cx="8286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Гранульоми із гігантських багатоядерних клітин (</a:t>
            </a:r>
            <a:r>
              <a:rPr lang="uk-UA" sz="2000" b="1" i="1" dirty="0" smtClean="0">
                <a:latin typeface="Arial" pitchFamily="34" charset="0"/>
                <a:cs typeface="Arial" pitchFamily="34" charset="0"/>
              </a:rPr>
              <a:t>стрілки</a:t>
            </a:r>
            <a:r>
              <a:rPr lang="uk-UA" sz="2000" b="1" dirty="0" smtClean="0">
                <a:latin typeface="Arial" pitchFamily="34" charset="0"/>
                <a:cs typeface="Arial" pitchFamily="34" charset="0"/>
              </a:rPr>
              <a:t>). Міжальвеолярні септи стовщені колагеном (фіброз) </a:t>
            </a:r>
          </a:p>
          <a:p>
            <a:r>
              <a:rPr lang="uk-UA" sz="2000" b="1" dirty="0" smtClean="0">
                <a:latin typeface="Arial" pitchFamily="34" charset="0"/>
                <a:cs typeface="Arial" pitchFamily="34" charset="0"/>
              </a:rPr>
              <a:t>і клітинами хронічного запалення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1214422"/>
            <a:ext cx="5429288" cy="401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14282" y="428604"/>
            <a:ext cx="8482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Криптогенна продуктивна пневмонія (КПП)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543462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Просвітки альвеол і дрібних повітряних шляхів заповнені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елементами продуктивної пневмонії (стрілки). Міжальвеолярні септи дещо стовщені хронічним запаленням (лімфоцити). </a:t>
            </a:r>
          </a:p>
          <a:p>
            <a:r>
              <a:rPr lang="uk-UA" b="1" dirty="0" smtClean="0">
                <a:latin typeface="Arial" pitchFamily="34" charset="0"/>
                <a:cs typeface="Arial" pitchFamily="34" charset="0"/>
              </a:rPr>
              <a:t>Зміни організуються в кільця і стрічки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2333</Words>
  <Application>Microsoft Office PowerPoint</Application>
  <PresentationFormat>On-screen Show (4:3)</PresentationFormat>
  <Paragraphs>178</Paragraphs>
  <Slides>40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НЕСПЕЦИФІЧНА ІНТЕРСТИЦІАЛЬНА ПНЕВМОНІЯ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НЕСПЕЦИФІЧНА ІНТЕРСТИЦІАЛЬНА ПНЕВМОНІЯ</dc:title>
  <dc:creator>name</dc:creator>
  <cp:lastModifiedBy>user</cp:lastModifiedBy>
  <cp:revision>98</cp:revision>
  <dcterms:created xsi:type="dcterms:W3CDTF">2009-04-05T10:26:02Z</dcterms:created>
  <dcterms:modified xsi:type="dcterms:W3CDTF">2014-06-12T13:04:58Z</dcterms:modified>
</cp:coreProperties>
</file>