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63" r:id="rId4"/>
    <p:sldId id="266" r:id="rId5"/>
    <p:sldId id="264" r:id="rId6"/>
    <p:sldId id="265" r:id="rId7"/>
    <p:sldId id="262" r:id="rId8"/>
    <p:sldId id="292" r:id="rId9"/>
    <p:sldId id="273" r:id="rId10"/>
    <p:sldId id="272" r:id="rId11"/>
    <p:sldId id="271" r:id="rId12"/>
    <p:sldId id="291" r:id="rId13"/>
    <p:sldId id="269" r:id="rId14"/>
    <p:sldId id="301" r:id="rId15"/>
    <p:sldId id="316" r:id="rId16"/>
    <p:sldId id="270" r:id="rId17"/>
    <p:sldId id="258" r:id="rId18"/>
    <p:sldId id="277" r:id="rId19"/>
    <p:sldId id="304" r:id="rId20"/>
    <p:sldId id="293" r:id="rId21"/>
    <p:sldId id="311" r:id="rId22"/>
    <p:sldId id="307" r:id="rId23"/>
    <p:sldId id="308" r:id="rId24"/>
    <p:sldId id="309" r:id="rId25"/>
    <p:sldId id="303" r:id="rId26"/>
    <p:sldId id="310" r:id="rId27"/>
    <p:sldId id="314" r:id="rId28"/>
    <p:sldId id="276" r:id="rId29"/>
    <p:sldId id="317" r:id="rId30"/>
    <p:sldId id="275" r:id="rId31"/>
    <p:sldId id="326" r:id="rId32"/>
    <p:sldId id="327" r:id="rId33"/>
    <p:sldId id="328" r:id="rId34"/>
    <p:sldId id="324" r:id="rId35"/>
    <p:sldId id="268" r:id="rId36"/>
    <p:sldId id="329" r:id="rId37"/>
    <p:sldId id="318" r:id="rId38"/>
    <p:sldId id="281" r:id="rId39"/>
    <p:sldId id="330" r:id="rId40"/>
    <p:sldId id="319" r:id="rId41"/>
    <p:sldId id="280" r:id="rId42"/>
    <p:sldId id="331" r:id="rId43"/>
    <p:sldId id="320" r:id="rId44"/>
    <p:sldId id="279" r:id="rId45"/>
    <p:sldId id="332" r:id="rId46"/>
    <p:sldId id="321" r:id="rId47"/>
    <p:sldId id="289" r:id="rId48"/>
    <p:sldId id="322" r:id="rId49"/>
    <p:sldId id="290" r:id="rId50"/>
    <p:sldId id="323" r:id="rId51"/>
    <p:sldId id="286" r:id="rId52"/>
    <p:sldId id="333" r:id="rId53"/>
    <p:sldId id="325" r:id="rId54"/>
    <p:sldId id="305" r:id="rId55"/>
    <p:sldId id="282" r:id="rId56"/>
    <p:sldId id="334" r:id="rId5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33A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6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50" d="100"/>
          <a:sy n="50" d="100"/>
        </p:scale>
        <p:origin x="-28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6FCF8-B644-4718-863B-85BE3204CF65}" type="datetimeFigureOut">
              <a:rPr lang="uk-UA" smtClean="0"/>
              <a:pPr/>
              <a:t>22.10.2019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7F857-23BE-412B-B769-EB9413AA927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Грудна клітка 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КОСІ:</a:t>
            </a:r>
          </a:p>
          <a:p>
            <a:r>
              <a:rPr lang="uk-UA" dirty="0"/>
              <a:t>ліва </a:t>
            </a:r>
            <a:r>
              <a:rPr lang="uk-UA" dirty="0" err="1"/>
              <a:t>передньо-задня</a:t>
            </a:r>
            <a:endParaRPr lang="uk-UA" dirty="0"/>
          </a:p>
          <a:p>
            <a:r>
              <a:rPr lang="uk-UA" dirty="0"/>
              <a:t>Права </a:t>
            </a:r>
            <a:r>
              <a:rPr lang="uk-UA" dirty="0" err="1"/>
              <a:t>передньо-задня</a:t>
            </a:r>
            <a:endParaRPr lang="uk-UA" dirty="0"/>
          </a:p>
          <a:p>
            <a:r>
              <a:rPr lang="uk-UA" dirty="0"/>
              <a:t>Ліва </a:t>
            </a:r>
            <a:r>
              <a:rPr lang="uk-UA" dirty="0" err="1"/>
              <a:t>задньо-передня</a:t>
            </a:r>
            <a:endParaRPr lang="uk-UA" dirty="0"/>
          </a:p>
          <a:p>
            <a:r>
              <a:rPr lang="uk-UA" dirty="0"/>
              <a:t>Права </a:t>
            </a:r>
            <a:r>
              <a:rPr lang="uk-UA" dirty="0" err="1"/>
              <a:t>задньо-передня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13</a:t>
            </a:fld>
            <a:endParaRPr lang="uk-U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Попередня оцінка знімка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14</a:t>
            </a:fld>
            <a:endParaRPr lang="uk-U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Попередня оцінка знімка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15</a:t>
            </a:fld>
            <a:endParaRPr lang="uk-U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СИМЕТРІЯ </a:t>
            </a:r>
            <a:r>
              <a:rPr lang="uk-UA" dirty="0" err="1"/>
              <a:t>ПОЗИЦІї</a:t>
            </a:r>
            <a:endParaRPr lang="uk-UA" dirty="0"/>
          </a:p>
          <a:p>
            <a:r>
              <a:rPr lang="uk-UA" dirty="0"/>
              <a:t>Рівна відстань від </a:t>
            </a:r>
            <a:r>
              <a:rPr lang="uk-UA" dirty="0" err="1"/>
              <a:t>вередньої</a:t>
            </a:r>
            <a:r>
              <a:rPr lang="uk-UA" dirty="0"/>
              <a:t> лінії до медіальних кінців ключиць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16</a:t>
            </a:fld>
            <a:endParaRPr lang="uk-U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ПЕНЕТРАЦІЯ</a:t>
            </a:r>
          </a:p>
          <a:p>
            <a:r>
              <a:rPr lang="uk-UA" dirty="0"/>
              <a:t>нормальний знімок</a:t>
            </a:r>
          </a:p>
          <a:p>
            <a:r>
              <a:rPr lang="uk-UA" dirty="0"/>
              <a:t>жорсткий знімок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18</a:t>
            </a:fld>
            <a:endParaRPr lang="uk-U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2000" dirty="0" err="1">
                <a:latin typeface="Arial" pitchFamily="34" charset="0"/>
                <a:cs typeface="Arial" pitchFamily="34" charset="0"/>
              </a:rPr>
              <a:t>Передньо-задня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 проекція – чіткість задніх частин ребер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19</a:t>
            </a:fld>
            <a:endParaRPr lang="uk-U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Вдих  Видих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20</a:t>
            </a:fld>
            <a:endParaRPr lang="uk-U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err="1"/>
              <a:t>Пневмоперітонеум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21</a:t>
            </a:fld>
            <a:endParaRPr lang="uk-U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СЕРЦЕ  ПП   </a:t>
            </a:r>
            <a:r>
              <a:rPr lang="uk-UA" dirty="0" err="1"/>
              <a:t>ПШ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22</a:t>
            </a:fld>
            <a:endParaRPr lang="uk-U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Пряма проекція  Ліва бокова проекція  </a:t>
            </a:r>
            <a:r>
              <a:rPr lang="uk-UA" dirty="0" err="1"/>
              <a:t>Звапнення</a:t>
            </a:r>
            <a:r>
              <a:rPr lang="uk-UA" dirty="0"/>
              <a:t> коронарних артерій  в</a:t>
            </a:r>
          </a:p>
          <a:p>
            <a:r>
              <a:rPr lang="uk-UA" dirty="0"/>
              <a:t>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23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Порівняння плівки і цифрового</a:t>
            </a:r>
            <a:r>
              <a:rPr lang="uk-UA" baseline="0" dirty="0"/>
              <a:t> приймача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2</a:t>
            </a:fld>
            <a:endParaRPr lang="uk-U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СЕРЦЕ  ПП   </a:t>
            </a:r>
            <a:r>
              <a:rPr lang="uk-UA" dirty="0" err="1"/>
              <a:t>ПШ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24</a:t>
            </a:fld>
            <a:endParaRPr lang="uk-U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Правостороння </a:t>
            </a:r>
            <a:r>
              <a:rPr lang="uk-UA" dirty="0" err="1"/>
              <a:t>мастектомія</a:t>
            </a:r>
            <a:r>
              <a:rPr lang="uk-UA" dirty="0"/>
              <a:t>. </a:t>
            </a:r>
          </a:p>
          <a:p>
            <a:r>
              <a:rPr lang="uk-UA" dirty="0" err="1"/>
              <a:t>Імплант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25</a:t>
            </a:fld>
            <a:endParaRPr lang="uk-U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СЕРЦЕ  ПП   </a:t>
            </a:r>
            <a:r>
              <a:rPr lang="uk-UA" dirty="0" err="1"/>
              <a:t>ПШ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26</a:t>
            </a:fld>
            <a:endParaRPr lang="uk-U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СЕРЦЕ  ПП   </a:t>
            </a:r>
            <a:r>
              <a:rPr lang="uk-UA" dirty="0" err="1"/>
              <a:t>ПШ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27</a:t>
            </a:fld>
            <a:endParaRPr lang="uk-U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АНАТОМІЯ   Середостіння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28</a:t>
            </a:fld>
            <a:endParaRPr lang="uk-U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СЕРЦЕ  ПП   </a:t>
            </a:r>
            <a:r>
              <a:rPr lang="uk-UA" dirty="0" err="1"/>
              <a:t>ПШ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29</a:t>
            </a:fld>
            <a:endParaRPr lang="uk-UA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ПВЧ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35</a:t>
            </a:fld>
            <a:endParaRPr lang="uk-UA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ПВЧ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36</a:t>
            </a:fld>
            <a:endParaRPr lang="uk-UA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ПСЧ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38</a:t>
            </a:fld>
            <a:endParaRPr lang="uk-U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ПСЧ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39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Цифрова</a:t>
            </a:r>
            <a:r>
              <a:rPr lang="uk-UA" baseline="0" dirty="0"/>
              <a:t> рентгенограма  Без корекції   </a:t>
            </a:r>
            <a:r>
              <a:rPr lang="uk-UA" sz="1400" baseline="0" dirty="0">
                <a:latin typeface="Times New Roman" pitchFamily="18" charset="0"/>
                <a:cs typeface="Times New Roman" pitchFamily="18" charset="0"/>
              </a:rPr>
              <a:t>Програмна корекція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3</a:t>
            </a:fld>
            <a:endParaRPr lang="uk-U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ПНЧ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41</a:t>
            </a:fld>
            <a:endParaRPr lang="uk-UA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ПНЧ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42</a:t>
            </a:fld>
            <a:endParaRPr lang="uk-UA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ЛВЧ з язичком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44</a:t>
            </a:fld>
            <a:endParaRPr lang="uk-UA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ЛВЧ з язичком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45</a:t>
            </a:fld>
            <a:endParaRPr lang="uk-UA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ЛВЧ верхній відділ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47</a:t>
            </a:fld>
            <a:endParaRPr lang="uk-UA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язичок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49</a:t>
            </a:fld>
            <a:endParaRPr lang="uk-UA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51</a:t>
            </a:fld>
            <a:endParaRPr lang="uk-UA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52</a:t>
            </a:fld>
            <a:endParaRPr lang="uk-UA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Ворота легенів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53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Плівкова  </a:t>
            </a:r>
            <a:r>
              <a:rPr lang="uk-UA" dirty="0" err="1"/>
              <a:t>Субтрація</a:t>
            </a:r>
            <a:r>
              <a:rPr lang="uk-UA" dirty="0"/>
              <a:t> кісток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4</a:t>
            </a:fld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«Кістково-селективне</a:t>
            </a:r>
            <a:r>
              <a:rPr lang="uk-UA" baseline="0" dirty="0">
                <a:latin typeface="Times New Roman" pitchFamily="18" charset="0"/>
                <a:cs typeface="Times New Roman" pitchFamily="18" charset="0"/>
              </a:rPr>
              <a:t> вікно»    </a:t>
            </a:r>
            <a:r>
              <a:rPr lang="uk-UA" baseline="0" dirty="0" err="1">
                <a:latin typeface="Times New Roman" pitchFamily="18" charset="0"/>
                <a:cs typeface="Times New Roman" pitchFamily="18" charset="0"/>
              </a:rPr>
              <a:t>Звапнення</a:t>
            </a:r>
            <a:r>
              <a:rPr lang="uk-UA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aseline="0" dirty="0" err="1">
                <a:latin typeface="Times New Roman" pitchFamily="18" charset="0"/>
                <a:cs typeface="Times New Roman" pitchFamily="18" charset="0"/>
              </a:rPr>
              <a:t>хрящя</a:t>
            </a:r>
            <a:r>
              <a:rPr lang="uk-UA" baseline="0" dirty="0">
                <a:latin typeface="Times New Roman" pitchFamily="18" charset="0"/>
                <a:cs typeface="Times New Roman" pitchFamily="18" charset="0"/>
              </a:rPr>
              <a:t> ребра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  <a:p>
            <a:r>
              <a:rPr lang="uk-UA" dirty="0"/>
              <a:t>Персонал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4DA12-CB62-4001-81F0-BF4F3D0B8799}" type="slidenum">
              <a:rPr lang="uk-UA" smtClean="0"/>
              <a:pPr/>
              <a:t>5</a:t>
            </a:fld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err="1"/>
              <a:t>Кальцифікована</a:t>
            </a:r>
            <a:r>
              <a:rPr lang="uk-UA" dirty="0"/>
              <a:t> гранульома</a:t>
            </a:r>
          </a:p>
          <a:p>
            <a:endParaRPr lang="uk-UA" dirty="0"/>
          </a:p>
          <a:p>
            <a:r>
              <a:rPr lang="uk-UA" dirty="0"/>
              <a:t>Персонал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4DA12-CB62-4001-81F0-BF4F3D0B8799}" type="slidenum">
              <a:rPr lang="uk-UA" smtClean="0"/>
              <a:pPr/>
              <a:t>6</a:t>
            </a:fld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М҆якотканинний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утвір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7</a:t>
            </a:fld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ЩІЛЬНОСТІ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8</a:t>
            </a:fld>
            <a:endParaRPr lang="uk-U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Ліва латеральна (ліва бокова)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7F857-23BE-412B-B769-EB9413AA927A}" type="slidenum">
              <a:rPr lang="uk-UA" smtClean="0"/>
              <a:pPr/>
              <a:t>11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3EE2-2436-47F5-A785-55F0145DF899}" type="datetimeFigureOut">
              <a:rPr lang="uk-UA" smtClean="0"/>
              <a:pPr/>
              <a:t>22.10.2019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C475-5837-46F4-B262-13DE4D96E425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3EE2-2436-47F5-A785-55F0145DF899}" type="datetimeFigureOut">
              <a:rPr lang="uk-UA" smtClean="0"/>
              <a:pPr/>
              <a:t>22.10.2019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C475-5837-46F4-B262-13DE4D96E425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3EE2-2436-47F5-A785-55F0145DF899}" type="datetimeFigureOut">
              <a:rPr lang="uk-UA" smtClean="0"/>
              <a:pPr/>
              <a:t>22.10.2019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C475-5837-46F4-B262-13DE4D96E425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3EE2-2436-47F5-A785-55F0145DF899}" type="datetimeFigureOut">
              <a:rPr lang="uk-UA" smtClean="0"/>
              <a:pPr/>
              <a:t>22.10.2019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C475-5837-46F4-B262-13DE4D96E425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3EE2-2436-47F5-A785-55F0145DF899}" type="datetimeFigureOut">
              <a:rPr lang="uk-UA" smtClean="0"/>
              <a:pPr/>
              <a:t>22.10.2019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C475-5837-46F4-B262-13DE4D96E425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3EE2-2436-47F5-A785-55F0145DF899}" type="datetimeFigureOut">
              <a:rPr lang="uk-UA" smtClean="0"/>
              <a:pPr/>
              <a:t>22.10.2019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C475-5837-46F4-B262-13DE4D96E425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3EE2-2436-47F5-A785-55F0145DF899}" type="datetimeFigureOut">
              <a:rPr lang="uk-UA" smtClean="0"/>
              <a:pPr/>
              <a:t>22.10.2019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C475-5837-46F4-B262-13DE4D96E425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3EE2-2436-47F5-A785-55F0145DF899}" type="datetimeFigureOut">
              <a:rPr lang="uk-UA" smtClean="0"/>
              <a:pPr/>
              <a:t>22.10.2019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C475-5837-46F4-B262-13DE4D96E425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3EE2-2436-47F5-A785-55F0145DF899}" type="datetimeFigureOut">
              <a:rPr lang="uk-UA" smtClean="0"/>
              <a:pPr/>
              <a:t>22.10.2019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C475-5837-46F4-B262-13DE4D96E425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3EE2-2436-47F5-A785-55F0145DF899}" type="datetimeFigureOut">
              <a:rPr lang="uk-UA" smtClean="0"/>
              <a:pPr/>
              <a:t>22.10.2019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C475-5837-46F4-B262-13DE4D96E425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3EE2-2436-47F5-A785-55F0145DF899}" type="datetimeFigureOut">
              <a:rPr lang="uk-UA" smtClean="0"/>
              <a:pPr/>
              <a:t>22.10.2019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2C475-5837-46F4-B262-13DE4D96E425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73EE2-2436-47F5-A785-55F0145DF899}" type="datetimeFigureOut">
              <a:rPr lang="uk-UA" smtClean="0"/>
              <a:pPr/>
              <a:t>22.10.2019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2C475-5837-46F4-B262-13DE4D96E425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antwrp.gsfc.nasa.gov/apod/image/0505/ic4678_siarkiewiczs_big.jpg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7356" y="1490008"/>
            <a:ext cx="56436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Грудна клітка</a:t>
            </a:r>
          </a:p>
          <a:p>
            <a:pPr algn="ctr"/>
            <a:r>
              <a:rPr lang="uk-UA" sz="4800" dirty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Легені (І)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0967" y="1500174"/>
            <a:ext cx="3571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/>
              <a:t> 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П-З 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(Лежачи на спині)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7" name="Picture 6" descr="15 П-З проекція лежачи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2143116"/>
            <a:ext cx="5930900" cy="44323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00298" y="714356"/>
            <a:ext cx="4143404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ПРОЕКЦІЇ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6200000">
            <a:off x="1079467" y="900116"/>
            <a:ext cx="3378212" cy="525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1285860"/>
            <a:ext cx="352583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42910" y="1142984"/>
            <a:ext cx="4643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Ліва  (права)  бокова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0298" y="500042"/>
            <a:ext cx="4143404" cy="457200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ПРОЕКЦІЇ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48" y="500042"/>
            <a:ext cx="3214710" cy="457200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ПРОЕКЦІЇ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9322" y="4857760"/>
            <a:ext cx="26432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лежачи на боці</a:t>
            </a:r>
          </a:p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декубітальна</a:t>
            </a: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7" name="Picture 6" descr="32 Lateral Decubitus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2300"/>
            <a:ext cx="5511800" cy="4965700"/>
          </a:xfrm>
          <a:prstGeom prst="rect">
            <a:avLst/>
          </a:prstGeom>
        </p:spPr>
      </p:pic>
      <p:pic>
        <p:nvPicPr>
          <p:cNvPr id="8" name="Picture 7" descr="31 Lateral Decubitus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749" y="214290"/>
            <a:ext cx="5191251" cy="33766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0298" y="500042"/>
            <a:ext cx="4143404" cy="457200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ПРОЕКЦІЇ</a:t>
            </a:r>
            <a:endParaRPr lang="en-US" sz="36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8860" y="1142984"/>
            <a:ext cx="47149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ПРЯМІ: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задньо-передня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(ПЗП)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передньо-задня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(ППЗ)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лежачи на боці </a:t>
            </a:r>
          </a:p>
          <a:p>
            <a:pPr>
              <a:buClr>
                <a:srgbClr val="FF0000"/>
              </a:buClr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БОКОВІ: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ліва (БЛ)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права (БП)</a:t>
            </a: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КОСІ: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ліва передня (КЛП)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права передня (КПП)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ліва задня (КЛЗ)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права задня (КПЗ)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43042" y="500042"/>
            <a:ext cx="5896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Попередня оцінка знімка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7290" y="1285860"/>
            <a:ext cx="7358114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 </a:t>
            </a:r>
            <a:r>
              <a:rPr lang="uk-UA" sz="2400" dirty="0">
                <a:latin typeface="Arial" pitchFamily="34" charset="0"/>
                <a:cs typeface="Arial" pitchFamily="34" charset="0"/>
              </a:rPr>
              <a:t>Перевірити якість знімка</a:t>
            </a: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  	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#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експозиція</a:t>
            </a:r>
          </a:p>
          <a:p>
            <a:pPr marL="342900" indent="-342900"/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#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жорсткість (хребет)</a:t>
            </a:r>
          </a:p>
          <a:p>
            <a:pPr marL="342900" indent="-342900"/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#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контрастність</a:t>
            </a:r>
          </a:p>
          <a:p>
            <a:pPr marL="342900" indent="-342900"/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	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#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симетрія </a:t>
            </a:r>
          </a:p>
          <a:p>
            <a:pPr marL="457200" indent="-457200">
              <a:buAutoNum type="arabicParenR" startAt="2"/>
            </a:pP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Визначити правий і лівий боки</a:t>
            </a:r>
          </a:p>
          <a:p>
            <a:pPr marL="457200" indent="-457200">
              <a:buAutoNum type="arabicParenR" startAt="2"/>
            </a:pP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Визначити положення і чіткість контуру  </a:t>
            </a:r>
          </a:p>
          <a:p>
            <a:pPr marL="457200" indent="-457200"/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куполів діафрагми </a:t>
            </a:r>
          </a:p>
          <a:p>
            <a:pPr marL="457200" indent="-457200"/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4)  Визначити симетрію респіраторних рухів куполів діафрагми</a:t>
            </a:r>
          </a:p>
          <a:p>
            <a:pPr marL="457200" indent="-457200"/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5)   Визначити ребра (10 ребер ззаду, форма, дефекти, аномалії) 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43042" y="500042"/>
            <a:ext cx="602440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Попередня оцінка знімка </a:t>
            </a:r>
          </a:p>
          <a:p>
            <a:pPr algn="ctr"/>
            <a:r>
              <a:rPr lang="uk-UA" sz="2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(ПРОДОВЖЕННЯ)</a:t>
            </a:r>
          </a:p>
        </p:txBody>
      </p:sp>
      <p:sp>
        <p:nvSpPr>
          <p:cNvPr id="2" name="Rectangle 1"/>
          <p:cNvSpPr/>
          <p:nvPr/>
        </p:nvSpPr>
        <p:spPr>
          <a:xfrm>
            <a:off x="1464447" y="2322980"/>
            <a:ext cx="6608015" cy="302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</a:pP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6) 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Косто-діафрагмальні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кути </a:t>
            </a:r>
          </a:p>
          <a:p>
            <a:pPr marL="457200" indent="-457200">
              <a:lnSpc>
                <a:spcPct val="120000"/>
              </a:lnSpc>
            </a:pP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7) 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Піддіафрагмальний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простір (повітря) </a:t>
            </a:r>
          </a:p>
          <a:p>
            <a:pPr marL="457200" indent="-457200">
              <a:lnSpc>
                <a:spcPct val="120000"/>
              </a:lnSpc>
            </a:pP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8)  Сторонні тіні на знімку</a:t>
            </a:r>
          </a:p>
          <a:p>
            <a:pPr marL="457200" indent="-457200">
              <a:lnSpc>
                <a:spcPct val="120000"/>
              </a:lnSpc>
            </a:pP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9)  Легеневі поля</a:t>
            </a:r>
          </a:p>
          <a:p>
            <a:pPr marL="457200" indent="-457200">
              <a:lnSpc>
                <a:spcPct val="120000"/>
              </a:lnSpc>
              <a:buAutoNum type="arabicParenR" startAt="10"/>
            </a:pP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Положення, фігура і чіткість  контуру середостіння</a:t>
            </a:r>
          </a:p>
          <a:p>
            <a:pPr marL="457200" indent="-457200">
              <a:buAutoNum type="arabicParenR" startAt="10"/>
            </a:pP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3108" y="642918"/>
            <a:ext cx="4857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ЦЕНТРАЦІЯ ПОЗИЦІЇ</a:t>
            </a:r>
          </a:p>
        </p:txBody>
      </p:sp>
      <p:pic>
        <p:nvPicPr>
          <p:cNvPr id="3" name="Picture 2" descr="16 центрація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94" y="1263931"/>
            <a:ext cx="5308367" cy="43796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4282" y="5572140"/>
            <a:ext cx="87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Рівна відстань від середньої лінії до медіальних  кінців ключиць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0166" y="642918"/>
            <a:ext cx="6143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НЕСИМЕТРИЧНА ПОЗИЦІЯ</a:t>
            </a:r>
          </a:p>
        </p:txBody>
      </p:sp>
      <p:pic>
        <p:nvPicPr>
          <p:cNvPr id="3" name="Picture 2" descr="17 нецентровано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783848"/>
            <a:ext cx="6357982" cy="454710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3174" y="50004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ПЕНЕТРАЦІЯ</a:t>
            </a:r>
          </a:p>
        </p:txBody>
      </p:sp>
      <p:pic>
        <p:nvPicPr>
          <p:cNvPr id="3" name="Picture 4" descr="C:\1_MedicalFinals\NottinghamAXR_Stuff\CXR_HTML_Version\cxr teaching sep 06_files\CXR_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2" y="1428736"/>
            <a:ext cx="4800600" cy="4729163"/>
          </a:xfrm>
          <a:prstGeom prst="rect">
            <a:avLst/>
          </a:prstGeom>
          <a:noFill/>
        </p:spPr>
      </p:pic>
      <p:pic>
        <p:nvPicPr>
          <p:cNvPr id="4" name="Picture 5" descr="C:\1_MedicalFinals\NottinghamAXR_Stuff\CXR_HTML_Version\cxr teaching sep 06_files\CXR_0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4931" y="1419244"/>
            <a:ext cx="4157663" cy="47244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429256" y="5685782"/>
            <a:ext cx="2928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«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жорсткий» знімок</a:t>
            </a:r>
          </a:p>
        </p:txBody>
      </p:sp>
      <p:sp>
        <p:nvSpPr>
          <p:cNvPr id="6" name="Rectangle 5"/>
          <p:cNvSpPr/>
          <p:nvPr/>
        </p:nvSpPr>
        <p:spPr>
          <a:xfrm>
            <a:off x="785786" y="5715016"/>
            <a:ext cx="3429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нормальний знімок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hest X-ray normal ad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2109" y="0"/>
            <a:ext cx="61817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887291"/>
            <a:ext cx="6667244" cy="575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071538" y="334012"/>
            <a:ext cx="70677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Порівняння плівки і цифрового приймача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 вдих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9" y="1285860"/>
            <a:ext cx="4386655" cy="4500594"/>
          </a:xfrm>
          <a:prstGeom prst="rect">
            <a:avLst/>
          </a:prstGeom>
        </p:spPr>
      </p:pic>
      <p:pic>
        <p:nvPicPr>
          <p:cNvPr id="3" name="Picture 2" descr="40 видих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1285860"/>
            <a:ext cx="4586230" cy="4500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8794" y="5143512"/>
            <a:ext cx="982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Вдих</a:t>
            </a:r>
          </a:p>
        </p:txBody>
      </p:sp>
      <p:sp>
        <p:nvSpPr>
          <p:cNvPr id="5" name="Rectangle 4"/>
          <p:cNvSpPr/>
          <p:nvPr/>
        </p:nvSpPr>
        <p:spPr>
          <a:xfrm>
            <a:off x="6357950" y="5135524"/>
            <a:ext cx="1197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Видих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http://www.szote.u-szeged.hu/radio/surgos/surg5c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90440"/>
            <a:ext cx="4286280" cy="4043059"/>
          </a:xfrm>
          <a:prstGeom prst="rect">
            <a:avLst/>
          </a:prstGeom>
          <a:noFill/>
        </p:spPr>
      </p:pic>
      <p:pic>
        <p:nvPicPr>
          <p:cNvPr id="4" name="Picture 7" descr="http://master.emedicine.com/email/radio/radio66/66.jpg"/>
          <p:cNvPicPr>
            <a:picLocks noChangeAspect="1" noChangeArrowheads="1"/>
          </p:cNvPicPr>
          <p:nvPr/>
        </p:nvPicPr>
        <p:blipFill>
          <a:blip r:embed="rId4"/>
          <a:srcRect t="16592" r="55875"/>
          <a:stretch>
            <a:fillRect/>
          </a:stretch>
        </p:blipFill>
        <p:spPr bwMode="auto">
          <a:xfrm>
            <a:off x="4602996" y="776466"/>
            <a:ext cx="4286280" cy="455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4381" y="1571612"/>
            <a:ext cx="721523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Знімок в одній проекції – </a:t>
            </a:r>
          </a:p>
          <a:p>
            <a:pPr algn="ctr"/>
            <a:r>
              <a:rPr lang="uk-UA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жодного знімка!!! </a:t>
            </a:r>
          </a:p>
          <a:p>
            <a:pPr algn="ctr"/>
            <a:endParaRPr lang="uk-UA" sz="40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4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Завжди 2 проекції</a:t>
            </a:r>
            <a:endParaRPr lang="en-US" sz="4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4348" y="5572140"/>
            <a:ext cx="3286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Пряма проекція</a:t>
            </a:r>
          </a:p>
        </p:txBody>
      </p:sp>
      <p:sp>
        <p:nvSpPr>
          <p:cNvPr id="4" name="Rectangle 3"/>
          <p:cNvSpPr/>
          <p:nvPr/>
        </p:nvSpPr>
        <p:spPr>
          <a:xfrm>
            <a:off x="5143504" y="5572140"/>
            <a:ext cx="3500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Ліва бокова проекція 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7554" y="6072206"/>
            <a:ext cx="5143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Звапнення</a:t>
            </a:r>
            <a:r>
              <a:rPr lang="uk-UA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коронарних артерій</a:t>
            </a:r>
          </a:p>
        </p:txBody>
      </p:sp>
      <p:pic>
        <p:nvPicPr>
          <p:cNvPr id="6" name="Picture 5" descr="5 кор звапн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4356"/>
            <a:ext cx="9144000" cy="47796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7686" y="714356"/>
            <a:ext cx="29527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uk-UA" dirty="0"/>
              <a:t>в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2176999"/>
            <a:ext cx="80724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Памятати</a:t>
            </a:r>
            <a:r>
              <a:rPr lang="uk-UA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про обмеженість можливостей рентгенографії</a:t>
            </a:r>
          </a:p>
          <a:p>
            <a:pPr algn="ctr"/>
            <a:endParaRPr lang="uk-UA" sz="40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а вид норми спр мастект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12198" cy="4692656"/>
          </a:xfrm>
          <a:prstGeom prst="rect">
            <a:avLst/>
          </a:prstGeom>
        </p:spPr>
      </p:pic>
      <p:pic>
        <p:nvPicPr>
          <p:cNvPr id="3" name="Picture 2" descr="8б КТ мета имплант закр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394" y="3357562"/>
            <a:ext cx="4778606" cy="35004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72066" y="500042"/>
            <a:ext cx="4071934" cy="857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Правостороння </a:t>
            </a:r>
            <a:r>
              <a:rPr lang="uk-UA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мастектомія</a:t>
            </a:r>
            <a:r>
              <a:rPr lang="uk-U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uk-UA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Імплант</a:t>
            </a:r>
            <a:endParaRPr lang="uk-UA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2877" y="735955"/>
            <a:ext cx="835824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Памятати</a:t>
            </a:r>
            <a:r>
              <a:rPr lang="uk-UA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що шукаєте.</a:t>
            </a:r>
          </a:p>
          <a:p>
            <a:pPr algn="ctr"/>
            <a:endParaRPr lang="uk-UA" sz="40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4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Перший знімок – пошуковий.</a:t>
            </a:r>
          </a:p>
          <a:p>
            <a:pPr algn="ctr"/>
            <a:endParaRPr lang="uk-UA" sz="4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4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Патологічні знахідки документувати прицільним знімком !!! </a:t>
            </a:r>
            <a:endParaRPr lang="en-US" sz="48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en-US" sz="4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81000"/>
            <a:ext cx="80010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71934" y="4071942"/>
            <a:ext cx="2055114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Середостіння</a:t>
            </a:r>
          </a:p>
        </p:txBody>
      </p:sp>
      <p:sp>
        <p:nvSpPr>
          <p:cNvPr id="2" name="Rectangle 1"/>
          <p:cNvSpPr/>
          <p:nvPr/>
        </p:nvSpPr>
        <p:spPr>
          <a:xfrm>
            <a:off x="2500298" y="285728"/>
            <a:ext cx="4357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АНАТОМІЯ</a:t>
            </a:r>
          </a:p>
        </p:txBody>
      </p:sp>
      <p:pic>
        <p:nvPicPr>
          <p:cNvPr id="4" name="Picture 4" descr="cx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857232"/>
            <a:ext cx="6215106" cy="586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2176999"/>
            <a:ext cx="80724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err="1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Памятати</a:t>
            </a:r>
            <a:r>
              <a:rPr lang="uk-UA" sz="40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про обмеженість можливостей рентгенографії</a:t>
            </a:r>
          </a:p>
          <a:p>
            <a:pPr algn="ctr"/>
            <a:endParaRPr lang="uk-UA" sz="40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5852" y="642918"/>
            <a:ext cx="6429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ln w="3175"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Цифрова рентгенографія</a:t>
            </a:r>
          </a:p>
        </p:txBody>
      </p:sp>
      <p:pic>
        <p:nvPicPr>
          <p:cNvPr id="8" name="Picture 7" descr="37 Цифр зобр без кор і програм корек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6641"/>
            <a:ext cx="9144000" cy="45141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57290" y="5143512"/>
            <a:ext cx="2143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 корекції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86380" y="5143512"/>
            <a:ext cx="3429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Програмна корекція</a:t>
            </a:r>
            <a:endParaRPr lang="uk-UA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357166"/>
            <a:ext cx="4000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АНАТОМІЯ</a:t>
            </a:r>
          </a:p>
        </p:txBody>
      </p:sp>
      <p:pic>
        <p:nvPicPr>
          <p:cNvPr id="4" name="Picture 3" descr="18 легені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2" y="683358"/>
            <a:ext cx="4592445" cy="5357852"/>
          </a:xfrm>
          <a:prstGeom prst="rect">
            <a:avLst/>
          </a:prstGeom>
        </p:spPr>
      </p:pic>
      <p:pic>
        <p:nvPicPr>
          <p:cNvPr id="6" name="Picture 4" descr="cx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16" y="1714488"/>
            <a:ext cx="438997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untitled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8001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:\MedEd\MEDICINE\PULMONAR\CXR\lecture\cxr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8213" y="227013"/>
            <a:ext cx="7265987" cy="64023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6" descr="K:\MedEd\MEDICINE\PULMONAR\CXR\lecture\cxr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0200" y="227013"/>
            <a:ext cx="3403600" cy="64023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357166"/>
            <a:ext cx="4000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АНАТОМІЯ</a:t>
            </a:r>
          </a:p>
        </p:txBody>
      </p:sp>
      <p:pic>
        <p:nvPicPr>
          <p:cNvPr id="5" name="Picture 1026" descr="scan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0605"/>
            <a:ext cx="7820052" cy="6404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422" y="357166"/>
            <a:ext cx="450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ТОПОГРАФІЯ часток</a:t>
            </a:r>
          </a:p>
        </p:txBody>
      </p:sp>
      <p:pic>
        <p:nvPicPr>
          <p:cNvPr id="3" name="Picture 2" descr="19 пвчастка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90" y="1357298"/>
            <a:ext cx="4724400" cy="482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1736" y="5429264"/>
            <a:ext cx="722698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ПВЧ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119718" y="1356200"/>
            <a:ext cx="3810000" cy="4826000"/>
            <a:chOff x="5119718" y="1356200"/>
            <a:chExt cx="3810000" cy="4826000"/>
          </a:xfrm>
        </p:grpSpPr>
        <p:pic>
          <p:nvPicPr>
            <p:cNvPr id="4" name="Picture 3" descr="20 пв частка.t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9718" y="1356200"/>
              <a:ext cx="3810000" cy="4826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786578" y="5143512"/>
              <a:ext cx="722698" cy="461665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uk-UA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ПВЧ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7422" y="357166"/>
            <a:ext cx="450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ТОПОГРАФІЯ часток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000100" y="1071546"/>
            <a:ext cx="7572427" cy="5500726"/>
            <a:chOff x="1000100" y="1071546"/>
            <a:chExt cx="7572427" cy="5500726"/>
          </a:xfrm>
        </p:grpSpPr>
        <p:grpSp>
          <p:nvGrpSpPr>
            <p:cNvPr id="11" name="Group 10"/>
            <p:cNvGrpSpPr/>
            <p:nvPr/>
          </p:nvGrpSpPr>
          <p:grpSpPr>
            <a:xfrm>
              <a:off x="4786314" y="1071546"/>
              <a:ext cx="3786213" cy="5500726"/>
              <a:chOff x="4786314" y="1285860"/>
              <a:chExt cx="3786213" cy="5000660"/>
            </a:xfrm>
          </p:grpSpPr>
          <p:pic>
            <p:nvPicPr>
              <p:cNvPr id="4" name="Picture 3" descr="20 пв частка.ti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86314" y="1285860"/>
                <a:ext cx="3786213" cy="500066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6500826" y="5181913"/>
                <a:ext cx="722698" cy="461665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uk-UA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ПВЧ</a:t>
                </a:r>
              </a:p>
            </p:txBody>
          </p:sp>
        </p:grpSp>
        <p:pic>
          <p:nvPicPr>
            <p:cNvPr id="10" name="Picture 9" descr="Част сегм пр бік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0100" y="1214422"/>
              <a:ext cx="3071834" cy="45240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357166"/>
            <a:ext cx="4000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АНАТОМІЯ</a:t>
            </a:r>
          </a:p>
        </p:txBody>
      </p:sp>
      <p:pic>
        <p:nvPicPr>
          <p:cNvPr id="5" name="Picture 1026" descr="scan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0605"/>
            <a:ext cx="7820052" cy="6404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р сер частка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90" y="1246206"/>
            <a:ext cx="4711700" cy="4826000"/>
          </a:xfrm>
          <a:prstGeom prst="rect">
            <a:avLst/>
          </a:prstGeom>
        </p:spPr>
      </p:pic>
      <p:pic>
        <p:nvPicPr>
          <p:cNvPr id="4" name="Picture 3" descr="пр сер частка б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1246206"/>
            <a:ext cx="3759200" cy="482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3174" y="5357826"/>
            <a:ext cx="710451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ПСЧ</a:t>
            </a:r>
          </a:p>
        </p:txBody>
      </p:sp>
      <p:sp>
        <p:nvSpPr>
          <p:cNvPr id="6" name="Rectangle 5"/>
          <p:cNvSpPr/>
          <p:nvPr/>
        </p:nvSpPr>
        <p:spPr>
          <a:xfrm>
            <a:off x="6786578" y="5286388"/>
            <a:ext cx="710451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ПСЧ</a:t>
            </a:r>
          </a:p>
        </p:txBody>
      </p:sp>
      <p:sp>
        <p:nvSpPr>
          <p:cNvPr id="8" name="Rectangle 7"/>
          <p:cNvSpPr/>
          <p:nvPr/>
        </p:nvSpPr>
        <p:spPr>
          <a:xfrm>
            <a:off x="2357422" y="357166"/>
            <a:ext cx="450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ТОПОГРАФІЯ часток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пр сер частка б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1246206"/>
            <a:ext cx="3759200" cy="482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6578" y="5286388"/>
            <a:ext cx="710451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ПСЧ</a:t>
            </a:r>
          </a:p>
        </p:txBody>
      </p:sp>
      <p:sp>
        <p:nvSpPr>
          <p:cNvPr id="8" name="Rectangle 7"/>
          <p:cNvSpPr/>
          <p:nvPr/>
        </p:nvSpPr>
        <p:spPr>
          <a:xfrm>
            <a:off x="2357422" y="357166"/>
            <a:ext cx="450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ТОПОГРАФІЯ часток</a:t>
            </a:r>
          </a:p>
        </p:txBody>
      </p:sp>
      <p:pic>
        <p:nvPicPr>
          <p:cNvPr id="7" name="Picture 6" descr="New Pictur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1357298"/>
            <a:ext cx="3286148" cy="45240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 а плівка б субтр кісток в сутр тканин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1643051"/>
            <a:ext cx="9175454" cy="35004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57290" y="785794"/>
            <a:ext cx="642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n w="3175"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Цифрова рентгенографія</a:t>
            </a:r>
          </a:p>
        </p:txBody>
      </p:sp>
      <p:sp>
        <p:nvSpPr>
          <p:cNvPr id="4" name="Rectangle 3"/>
          <p:cNvSpPr/>
          <p:nvPr/>
        </p:nvSpPr>
        <p:spPr>
          <a:xfrm>
            <a:off x="571472" y="5286388"/>
            <a:ext cx="1857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Плівкова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0496" y="5286388"/>
            <a:ext cx="1357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Цифрова</a:t>
            </a:r>
            <a:endParaRPr lang="uk-UA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6116" y="5786454"/>
            <a:ext cx="2786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Субтракція</a:t>
            </a:r>
            <a:r>
              <a:rPr lang="uk-UA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кісток</a:t>
            </a:r>
          </a:p>
        </p:txBody>
      </p:sp>
      <p:sp>
        <p:nvSpPr>
          <p:cNvPr id="8" name="Rectangle 7"/>
          <p:cNvSpPr/>
          <p:nvPr/>
        </p:nvSpPr>
        <p:spPr>
          <a:xfrm>
            <a:off x="7143859" y="5286388"/>
            <a:ext cx="1357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Цифрова</a:t>
            </a:r>
            <a:endParaRPr lang="uk-UA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72198" y="5715016"/>
            <a:ext cx="30718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Субтракція</a:t>
            </a:r>
            <a:r>
              <a:rPr lang="uk-UA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҆</a:t>
            </a:r>
            <a:r>
              <a:rPr lang="uk-UA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uk-UA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тканин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357166"/>
            <a:ext cx="4000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АНАТОМІЯ</a:t>
            </a:r>
          </a:p>
        </p:txBody>
      </p:sp>
      <p:pic>
        <p:nvPicPr>
          <p:cNvPr id="5" name="Picture 1026" descr="scan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0605"/>
            <a:ext cx="7820052" cy="6404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 Пр н частка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389082"/>
            <a:ext cx="4711700" cy="4826000"/>
          </a:xfrm>
          <a:prstGeom prst="rect">
            <a:avLst/>
          </a:prstGeom>
        </p:spPr>
      </p:pic>
      <p:pic>
        <p:nvPicPr>
          <p:cNvPr id="6" name="Picture 5" descr="24 Пр н частка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382" y="1357298"/>
            <a:ext cx="3759200" cy="482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43174" y="5500702"/>
            <a:ext cx="747320" cy="46166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ПНЧ</a:t>
            </a:r>
          </a:p>
        </p:txBody>
      </p:sp>
      <p:sp>
        <p:nvSpPr>
          <p:cNvPr id="8" name="Rectangle 7"/>
          <p:cNvSpPr/>
          <p:nvPr/>
        </p:nvSpPr>
        <p:spPr>
          <a:xfrm>
            <a:off x="6715140" y="5500702"/>
            <a:ext cx="747320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ПНЧ</a:t>
            </a:r>
          </a:p>
        </p:txBody>
      </p:sp>
      <p:sp>
        <p:nvSpPr>
          <p:cNvPr id="9" name="Rectangle 8"/>
          <p:cNvSpPr/>
          <p:nvPr/>
        </p:nvSpPr>
        <p:spPr>
          <a:xfrm>
            <a:off x="2357422" y="357166"/>
            <a:ext cx="450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ТОПОГРАФІЯ часток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4 Пр н частка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382" y="1357298"/>
            <a:ext cx="3759200" cy="482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15140" y="5500702"/>
            <a:ext cx="747320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ПНЧ</a:t>
            </a:r>
          </a:p>
        </p:txBody>
      </p:sp>
      <p:sp>
        <p:nvSpPr>
          <p:cNvPr id="9" name="Rectangle 8"/>
          <p:cNvSpPr/>
          <p:nvPr/>
        </p:nvSpPr>
        <p:spPr>
          <a:xfrm>
            <a:off x="2357422" y="357166"/>
            <a:ext cx="450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ТОПОГРАФІЯ часток</a:t>
            </a:r>
          </a:p>
        </p:txBody>
      </p:sp>
      <p:pic>
        <p:nvPicPr>
          <p:cNvPr id="10" name="Picture 9" descr="New Pictur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1357298"/>
            <a:ext cx="3286148" cy="452402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357166"/>
            <a:ext cx="4000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АНАТОМІЯ</a:t>
            </a:r>
          </a:p>
        </p:txBody>
      </p:sp>
      <p:pic>
        <p:nvPicPr>
          <p:cNvPr id="5" name="Picture 1026" descr="scan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0605"/>
            <a:ext cx="7820052" cy="6404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5 л в частка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2" y="1500174"/>
            <a:ext cx="5373264" cy="4325934"/>
          </a:xfrm>
          <a:prstGeom prst="rect">
            <a:avLst/>
          </a:prstGeom>
        </p:spPr>
      </p:pic>
      <p:pic>
        <p:nvPicPr>
          <p:cNvPr id="5" name="Picture 4" descr="26 л в частка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1514241"/>
            <a:ext cx="3443093" cy="4303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15008" y="4929198"/>
            <a:ext cx="2357454" cy="461665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ЛВЧ з язичком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1538" y="5253351"/>
            <a:ext cx="2357454" cy="461665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shade val="30000"/>
                  <a:satMod val="115000"/>
                </a:schemeClr>
              </a:gs>
              <a:gs pos="50000">
                <a:schemeClr val="tx1">
                  <a:lumMod val="75000"/>
                  <a:shade val="67500"/>
                  <a:satMod val="115000"/>
                </a:schemeClr>
              </a:gs>
              <a:gs pos="100000">
                <a:schemeClr val="tx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ЛВЧ з язичком</a:t>
            </a:r>
          </a:p>
        </p:txBody>
      </p:sp>
      <p:sp>
        <p:nvSpPr>
          <p:cNvPr id="8" name="Rectangle 7"/>
          <p:cNvSpPr/>
          <p:nvPr/>
        </p:nvSpPr>
        <p:spPr>
          <a:xfrm>
            <a:off x="2357422" y="357166"/>
            <a:ext cx="450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ТОПОГРАФІЯ часток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6 л в частка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187" y="1514241"/>
            <a:ext cx="3443093" cy="4303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15008" y="4929198"/>
            <a:ext cx="2357454" cy="461665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ЛВЧ з язичком</a:t>
            </a:r>
          </a:p>
        </p:txBody>
      </p:sp>
      <p:sp>
        <p:nvSpPr>
          <p:cNvPr id="8" name="Rectangle 7"/>
          <p:cNvSpPr/>
          <p:nvPr/>
        </p:nvSpPr>
        <p:spPr>
          <a:xfrm>
            <a:off x="2357422" y="357166"/>
            <a:ext cx="450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ТОПОГРАФІЯ часток</a:t>
            </a:r>
          </a:p>
        </p:txBody>
      </p:sp>
      <p:pic>
        <p:nvPicPr>
          <p:cNvPr id="9" name="Picture 8" descr="New Picture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050" y="1490149"/>
            <a:ext cx="2428892" cy="3892662"/>
          </a:xfrm>
          <a:prstGeom prst="rect">
            <a:avLst/>
          </a:prstGeom>
        </p:spPr>
      </p:pic>
      <p:pic>
        <p:nvPicPr>
          <p:cNvPr id="10" name="Picture 9" descr="Частки і сегм ліве зсередини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1500174"/>
            <a:ext cx="2393603" cy="385765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357166"/>
            <a:ext cx="4000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АНАТОМІЯ</a:t>
            </a:r>
          </a:p>
        </p:txBody>
      </p:sp>
      <p:pic>
        <p:nvPicPr>
          <p:cNvPr id="5" name="Picture 1026" descr="scan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0605"/>
            <a:ext cx="7820052" cy="6404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0 в відділ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32" y="1214422"/>
            <a:ext cx="5143536" cy="51297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1736" y="5643578"/>
            <a:ext cx="2786082" cy="40011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ЛВЧ верхній відділ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7422" y="357166"/>
            <a:ext cx="450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ТОПОГРАФІЯ часток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357166"/>
            <a:ext cx="4000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АНАТОМІЯ</a:t>
            </a:r>
          </a:p>
        </p:txBody>
      </p:sp>
      <p:pic>
        <p:nvPicPr>
          <p:cNvPr id="5" name="Picture 1026" descr="scan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0605"/>
            <a:ext cx="7820052" cy="6404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 язичок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1428736"/>
            <a:ext cx="5786478" cy="46586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28926" y="5286388"/>
            <a:ext cx="1428760" cy="395173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язичок</a:t>
            </a:r>
          </a:p>
        </p:txBody>
      </p:sp>
      <p:sp>
        <p:nvSpPr>
          <p:cNvPr id="6" name="Rectangle 5"/>
          <p:cNvSpPr/>
          <p:nvPr/>
        </p:nvSpPr>
        <p:spPr>
          <a:xfrm>
            <a:off x="2357422" y="486771"/>
            <a:ext cx="450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ТОПОГРАФІЯ часток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85852" y="500042"/>
            <a:ext cx="642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n w="3175"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Цифрова рентгенографія</a:t>
            </a:r>
          </a:p>
        </p:txBody>
      </p:sp>
      <p:sp>
        <p:nvSpPr>
          <p:cNvPr id="4" name="Rectangle 3"/>
          <p:cNvSpPr/>
          <p:nvPr/>
        </p:nvSpPr>
        <p:spPr>
          <a:xfrm>
            <a:off x="785786" y="5214950"/>
            <a:ext cx="2857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 опрацювання</a:t>
            </a:r>
          </a:p>
        </p:txBody>
      </p:sp>
      <p:sp>
        <p:nvSpPr>
          <p:cNvPr id="5" name="Rectangle 4"/>
          <p:cNvSpPr/>
          <p:nvPr/>
        </p:nvSpPr>
        <p:spPr>
          <a:xfrm>
            <a:off x="4500562" y="5214950"/>
            <a:ext cx="4429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Субтракція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҆</a:t>
            </a:r>
            <a:r>
              <a:rPr lang="uk-UA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тканин </a:t>
            </a:r>
          </a:p>
        </p:txBody>
      </p:sp>
      <p:pic>
        <p:nvPicPr>
          <p:cNvPr id="6" name="Picture 5" descr="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546"/>
            <a:ext cx="9144000" cy="40933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29190" y="5786454"/>
            <a:ext cx="3571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Звапнення</a:t>
            </a:r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хрящя</a:t>
            </a:r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ребра</a:t>
            </a:r>
            <a:endParaRPr lang="uk-UA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596" y="357166"/>
            <a:ext cx="4000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АНАТОМІЯ</a:t>
            </a:r>
          </a:p>
        </p:txBody>
      </p:sp>
      <p:pic>
        <p:nvPicPr>
          <p:cNvPr id="5" name="Picture 1026" descr="scan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0605"/>
            <a:ext cx="7820052" cy="64049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 л н частка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28" y="1142984"/>
            <a:ext cx="4775200" cy="4826000"/>
          </a:xfrm>
          <a:prstGeom prst="rect">
            <a:avLst/>
          </a:prstGeom>
        </p:spPr>
      </p:pic>
      <p:pic>
        <p:nvPicPr>
          <p:cNvPr id="4" name="Picture 3" descr="28 л н частка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1142984"/>
            <a:ext cx="3797300" cy="482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15074" y="5072074"/>
            <a:ext cx="659155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uk-UA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лнч</a:t>
            </a:r>
            <a:endParaRPr lang="uk-UA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3108" y="5214950"/>
            <a:ext cx="659155" cy="461665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uk-UA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лнч</a:t>
            </a:r>
            <a:endParaRPr lang="uk-UA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72528" y="1071546"/>
            <a:ext cx="36740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2800" dirty="0"/>
              <a:t>л</a:t>
            </a:r>
          </a:p>
        </p:txBody>
      </p:sp>
      <p:sp>
        <p:nvSpPr>
          <p:cNvPr id="9" name="Rectangle 8"/>
          <p:cNvSpPr/>
          <p:nvPr/>
        </p:nvSpPr>
        <p:spPr>
          <a:xfrm>
            <a:off x="2357422" y="357166"/>
            <a:ext cx="450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ТОПОГРАФІЯ часток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8 л н частка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142984"/>
            <a:ext cx="3797300" cy="482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15074" y="5072074"/>
            <a:ext cx="659155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uk-UA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лнч</a:t>
            </a:r>
            <a:endParaRPr lang="uk-UA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72528" y="1071546"/>
            <a:ext cx="36740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2800" dirty="0"/>
              <a:t>л</a:t>
            </a:r>
          </a:p>
        </p:txBody>
      </p:sp>
      <p:sp>
        <p:nvSpPr>
          <p:cNvPr id="9" name="Rectangle 8"/>
          <p:cNvSpPr/>
          <p:nvPr/>
        </p:nvSpPr>
        <p:spPr>
          <a:xfrm>
            <a:off x="2357422" y="357166"/>
            <a:ext cx="450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ТОПОГРАФІЯ часток</a:t>
            </a:r>
          </a:p>
        </p:txBody>
      </p:sp>
      <p:pic>
        <p:nvPicPr>
          <p:cNvPr id="8" name="Picture 7" descr="New Picture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64" y="1714489"/>
            <a:ext cx="2107188" cy="3143272"/>
          </a:xfrm>
          <a:prstGeom prst="rect">
            <a:avLst/>
          </a:prstGeom>
        </p:spPr>
      </p:pic>
      <p:pic>
        <p:nvPicPr>
          <p:cNvPr id="10" name="Picture 9" descr="Частки і сегм ліве зсередини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01" y="1714489"/>
            <a:ext cx="2172187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 ворота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918532"/>
            <a:ext cx="6000792" cy="56537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61202" y="285728"/>
            <a:ext cx="3282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Ворота легенів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Частки і сегм ліве зсередини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08217"/>
            <a:ext cx="3857652" cy="5582231"/>
          </a:xfrm>
          <a:prstGeom prst="rect">
            <a:avLst/>
          </a:prstGeom>
        </p:spPr>
      </p:pic>
      <p:pic>
        <p:nvPicPr>
          <p:cNvPr id="3" name="Picture 2" descr="Част сегм пр зсередини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18" y="714357"/>
            <a:ext cx="3732204" cy="558075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ee Explanation.  Clicking on the picture will download&#10; the highest resolution version available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364" y="571481"/>
            <a:ext cx="7543850" cy="5657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051050" y="260350"/>
            <a:ext cx="4852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uk-UA" sz="4000">
                <a:solidFill>
                  <a:srgbClr val="F61F02"/>
                </a:solidFill>
                <a:latin typeface="Times New Roman Cyr" pitchFamily="18" charset="-52"/>
              </a:rPr>
              <a:t>ДЯКУЮ ЗА УВАГУ!</a:t>
            </a:r>
            <a:endParaRPr lang="ru-RU" sz="4000">
              <a:solidFill>
                <a:srgbClr val="F61F02"/>
              </a:solidFill>
              <a:latin typeface="Times New Roman Cyr" pitchFamily="18" charset="-52"/>
            </a:endParaRPr>
          </a:p>
        </p:txBody>
      </p:sp>
      <p:pic>
        <p:nvPicPr>
          <p:cNvPr id="29699" name="Picture 3" descr="XR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838200"/>
            <a:ext cx="5719763" cy="5791200"/>
          </a:xfrm>
          <a:prstGeom prst="rect">
            <a:avLst/>
          </a:prstGeom>
          <a:noFill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8200" y="2514600"/>
            <a:ext cx="2184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546"/>
            <a:ext cx="9144000" cy="42166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5786" y="5214950"/>
            <a:ext cx="2857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 опрацювання</a:t>
            </a:r>
          </a:p>
        </p:txBody>
      </p:sp>
      <p:sp>
        <p:nvSpPr>
          <p:cNvPr id="5" name="Rectangle 4"/>
          <p:cNvSpPr/>
          <p:nvPr/>
        </p:nvSpPr>
        <p:spPr>
          <a:xfrm>
            <a:off x="1285852" y="500042"/>
            <a:ext cx="642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n w="3175"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Цифрова рентгенографія</a:t>
            </a:r>
          </a:p>
        </p:txBody>
      </p:sp>
      <p:sp>
        <p:nvSpPr>
          <p:cNvPr id="7" name="Rectangle 6"/>
          <p:cNvSpPr/>
          <p:nvPr/>
        </p:nvSpPr>
        <p:spPr>
          <a:xfrm>
            <a:off x="4500562" y="5786454"/>
            <a:ext cx="46434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Кальцифікована</a:t>
            </a:r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гранульома</a:t>
            </a:r>
          </a:p>
        </p:txBody>
      </p:sp>
      <p:sp>
        <p:nvSpPr>
          <p:cNvPr id="8" name="Rectangle 7"/>
          <p:cNvSpPr/>
          <p:nvPr/>
        </p:nvSpPr>
        <p:spPr>
          <a:xfrm>
            <a:off x="4714844" y="5214950"/>
            <a:ext cx="4429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Субтракція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҆</a:t>
            </a:r>
            <a:r>
              <a:rPr lang="uk-UA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тканин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9943"/>
            <a:ext cx="9144000" cy="41581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85852" y="500042"/>
            <a:ext cx="6429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ln w="3175"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Цифрова рентгенографія</a:t>
            </a:r>
          </a:p>
        </p:txBody>
      </p:sp>
      <p:sp>
        <p:nvSpPr>
          <p:cNvPr id="6" name="Rectangle 5"/>
          <p:cNvSpPr/>
          <p:nvPr/>
        </p:nvSpPr>
        <p:spPr>
          <a:xfrm>
            <a:off x="857224" y="5500702"/>
            <a:ext cx="2857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 опрацювання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3504" y="6000768"/>
            <a:ext cx="3143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М҆якотканинний</a:t>
            </a:r>
            <a:r>
              <a:rPr lang="uk-UA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утвір</a:t>
            </a:r>
            <a:endParaRPr lang="uk-UA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14844" y="5500702"/>
            <a:ext cx="4429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Субтракція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кісток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590692"/>
            <a:ext cx="4267200" cy="4267200"/>
          </a:xfrm>
          <a:solidFill>
            <a:srgbClr val="00B050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en-US" sz="1600" dirty="0">
                <a:latin typeface="Arial" pitchFamily="34" charset="0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Arial" pitchFamily="34" charset="0"/>
              </a:rPr>
              <a:t>Дві найбільші щільності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</a:rPr>
              <a:t>:</a:t>
            </a:r>
            <a:endParaRPr lang="en-US" sz="1600" dirty="0">
              <a:solidFill>
                <a:srgbClr val="FF0000"/>
              </a:solidFill>
              <a:latin typeface="Arial" pitchFamily="34" charset="0"/>
            </a:endParaRPr>
          </a:p>
          <a:p>
            <a:pPr algn="l"/>
            <a:endParaRPr lang="en-US" sz="1600" dirty="0">
              <a:latin typeface="Arial" pitchFamily="34" charset="0"/>
            </a:endParaRPr>
          </a:p>
          <a:p>
            <a:pPr algn="l"/>
            <a:r>
              <a:rPr lang="en-US" sz="1600" dirty="0">
                <a:latin typeface="Arial" pitchFamily="34" charset="0"/>
              </a:rPr>
              <a:t>  (1</a:t>
            </a:r>
            <a:r>
              <a:rPr lang="en-US" sz="16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</a:rPr>
              <a:t>)</a:t>
            </a:r>
            <a:r>
              <a:rPr lang="en-US" sz="1600" b="1" dirty="0">
                <a:solidFill>
                  <a:schemeClr val="accent3">
                    <a:lumMod val="85000"/>
                  </a:schemeClr>
                </a:solidFill>
                <a:latin typeface="Arial" pitchFamily="34" charset="0"/>
              </a:rPr>
              <a:t>  </a:t>
            </a:r>
            <a:r>
              <a:rPr lang="uk-UA" sz="1600" b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</a:rPr>
              <a:t>БІЛЕ</a:t>
            </a:r>
            <a:r>
              <a:rPr lang="uk-UA" sz="1600" b="1" dirty="0">
                <a:solidFill>
                  <a:schemeClr val="accent3">
                    <a:lumMod val="85000"/>
                  </a:schemeClr>
                </a:solidFill>
                <a:latin typeface="Arial" pitchFamily="34" charset="0"/>
              </a:rPr>
              <a:t> </a:t>
            </a:r>
            <a:r>
              <a:rPr lang="uk-UA" sz="1600" dirty="0">
                <a:latin typeface="Arial" pitchFamily="34" charset="0"/>
              </a:rPr>
              <a:t>- </a:t>
            </a:r>
            <a:r>
              <a:rPr lang="uk-UA" sz="1600" dirty="0">
                <a:solidFill>
                  <a:srgbClr val="FF0000"/>
                </a:solidFill>
                <a:latin typeface="Arial" pitchFamily="34" charset="0"/>
              </a:rPr>
              <a:t>кістка</a:t>
            </a:r>
            <a:endParaRPr lang="en-US" sz="1600" dirty="0">
              <a:solidFill>
                <a:srgbClr val="FF0000"/>
              </a:solidFill>
              <a:latin typeface="Arial" pitchFamily="34" charset="0"/>
            </a:endParaRPr>
          </a:p>
          <a:p>
            <a:pPr algn="l"/>
            <a:r>
              <a:rPr lang="en-US" sz="1600" dirty="0">
                <a:latin typeface="Arial" pitchFamily="34" charset="0"/>
              </a:rPr>
              <a:t>  (2)  </a:t>
            </a:r>
            <a:r>
              <a:rPr lang="uk-UA" sz="1600" b="1" dirty="0">
                <a:solidFill>
                  <a:schemeClr val="bg1"/>
                </a:solidFill>
                <a:latin typeface="Arial" pitchFamily="34" charset="0"/>
              </a:rPr>
              <a:t>ЧОРНЕ</a:t>
            </a:r>
            <a:r>
              <a:rPr lang="en-US" sz="1600" dirty="0">
                <a:latin typeface="Arial" pitchFamily="34" charset="0"/>
              </a:rPr>
              <a:t> - </a:t>
            </a:r>
            <a:r>
              <a:rPr lang="uk-UA" sz="1600" dirty="0">
                <a:solidFill>
                  <a:srgbClr val="FF0000"/>
                </a:solidFill>
                <a:latin typeface="Arial" pitchFamily="34" charset="0"/>
              </a:rPr>
              <a:t>повітря</a:t>
            </a:r>
            <a:endParaRPr lang="en-US" sz="1600" dirty="0">
              <a:solidFill>
                <a:srgbClr val="FF0000"/>
              </a:solidFill>
              <a:latin typeface="Arial" pitchFamily="34" charset="0"/>
            </a:endParaRPr>
          </a:p>
          <a:p>
            <a:pPr algn="l"/>
            <a:endParaRPr lang="en-US" sz="1600" dirty="0">
              <a:latin typeface="Arial" pitchFamily="34" charset="0"/>
            </a:endParaRPr>
          </a:p>
          <a:p>
            <a:pPr algn="l"/>
            <a:r>
              <a:rPr lang="uk-UA" sz="2000" dirty="0">
                <a:solidFill>
                  <a:srgbClr val="FF0000"/>
                </a:solidFill>
                <a:latin typeface="Arial" pitchFamily="34" charset="0"/>
              </a:rPr>
              <a:t>Інші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</a:rPr>
              <a:t>:</a:t>
            </a:r>
          </a:p>
          <a:p>
            <a:pPr algn="l"/>
            <a:endParaRPr lang="en-US" sz="1600" dirty="0">
              <a:latin typeface="Arial" pitchFamily="34" charset="0"/>
            </a:endParaRPr>
          </a:p>
          <a:p>
            <a:pPr algn="l"/>
            <a:r>
              <a:rPr lang="en-US" sz="1600" dirty="0">
                <a:latin typeface="Arial" pitchFamily="34" charset="0"/>
              </a:rPr>
              <a:t>  (3) </a:t>
            </a:r>
            <a:r>
              <a:rPr lang="uk-UA" sz="1600" b="1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</a:rPr>
              <a:t>ТЕМНО-СІРЕ</a:t>
            </a:r>
            <a:r>
              <a:rPr lang="uk-UA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</a:t>
            </a:r>
            <a:r>
              <a:rPr lang="en-US" sz="1600" dirty="0">
                <a:latin typeface="Arial" pitchFamily="34" charset="0"/>
              </a:rPr>
              <a:t>- </a:t>
            </a:r>
            <a:r>
              <a:rPr lang="uk-UA" sz="1600" dirty="0">
                <a:solidFill>
                  <a:srgbClr val="FF0000"/>
                </a:solidFill>
                <a:latin typeface="Arial" pitchFamily="34" charset="0"/>
              </a:rPr>
              <a:t>жир</a:t>
            </a:r>
            <a:r>
              <a:rPr lang="en-US" sz="1600" dirty="0">
                <a:latin typeface="Arial" pitchFamily="34" charset="0"/>
              </a:rPr>
              <a:t>  </a:t>
            </a:r>
          </a:p>
          <a:p>
            <a:pPr algn="l"/>
            <a:r>
              <a:rPr lang="en-US" sz="1600" dirty="0">
                <a:latin typeface="Arial" pitchFamily="34" charset="0"/>
              </a:rPr>
              <a:t>  (4) </a:t>
            </a:r>
            <a:r>
              <a:rPr lang="uk-UA" sz="1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СІРЕ</a:t>
            </a:r>
            <a:r>
              <a:rPr lang="en-US" sz="1600" dirty="0">
                <a:latin typeface="Arial" pitchFamily="34" charset="0"/>
              </a:rPr>
              <a:t>- </a:t>
            </a:r>
            <a:r>
              <a:rPr lang="uk-UA" sz="1600" dirty="0" err="1">
                <a:solidFill>
                  <a:srgbClr val="FF0000"/>
                </a:solidFill>
                <a:latin typeface="Arial" pitchFamily="34" charset="0"/>
              </a:rPr>
              <a:t>м</a:t>
            </a:r>
            <a:r>
              <a:rPr lang="uk-UA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҆</a:t>
            </a:r>
            <a:r>
              <a:rPr lang="uk-UA" sz="1600" dirty="0" err="1">
                <a:solidFill>
                  <a:srgbClr val="FF0000"/>
                </a:solidFill>
                <a:latin typeface="Arial" pitchFamily="34" charset="0"/>
              </a:rPr>
              <a:t>яка</a:t>
            </a:r>
            <a:r>
              <a:rPr lang="uk-UA" sz="1600" dirty="0">
                <a:solidFill>
                  <a:srgbClr val="FF0000"/>
                </a:solidFill>
                <a:latin typeface="Arial" pitchFamily="34" charset="0"/>
              </a:rPr>
              <a:t> тканина/рідина</a:t>
            </a:r>
            <a:endParaRPr lang="en-US" sz="1600" dirty="0">
              <a:solidFill>
                <a:srgbClr val="FF0000"/>
              </a:solidFill>
              <a:latin typeface="Arial" pitchFamily="34" charset="0"/>
            </a:endParaRPr>
          </a:p>
          <a:p>
            <a:pPr algn="l"/>
            <a:r>
              <a:rPr lang="en-US" sz="1600" dirty="0">
                <a:latin typeface="Arial" pitchFamily="34" charset="0"/>
              </a:rPr>
              <a:t> </a:t>
            </a:r>
          </a:p>
          <a:p>
            <a:pPr algn="l"/>
            <a:r>
              <a:rPr lang="uk-UA" sz="2000" dirty="0">
                <a:solidFill>
                  <a:srgbClr val="FF0000"/>
                </a:solidFill>
                <a:latin typeface="Arial" pitchFamily="34" charset="0"/>
              </a:rPr>
              <a:t>Все інше -</a:t>
            </a:r>
            <a:endParaRPr lang="en-US" sz="1600" dirty="0">
              <a:latin typeface="Arial" pitchFamily="34" charset="0"/>
            </a:endParaRPr>
          </a:p>
          <a:p>
            <a:pPr algn="l"/>
            <a:r>
              <a:rPr lang="en-US" sz="1600" dirty="0">
                <a:latin typeface="Arial" pitchFamily="34" charset="0"/>
              </a:rPr>
              <a:t>   (5) </a:t>
            </a:r>
            <a:r>
              <a:rPr lang="uk-UA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ЯСКРАВО-БІЛЕ -- метал</a:t>
            </a:r>
            <a:endParaRPr lang="en-US" sz="1600" b="1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3" name="Picture 5" descr="C:\1_MedicalFinals\NottinghamAXR_Stuff\CXR_HTML_Version\cxr teaching sep 06_files\CXR_densities_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838200"/>
            <a:ext cx="4495800" cy="146208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428860" y="285728"/>
            <a:ext cx="4714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ЩІЛЬНОСТІ</a:t>
            </a:r>
          </a:p>
        </p:txBody>
      </p:sp>
      <p:pic>
        <p:nvPicPr>
          <p:cNvPr id="6" name="Picture 5" descr="36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2143116"/>
            <a:ext cx="4581568" cy="436892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0298" y="500042"/>
            <a:ext cx="4143404" cy="457200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ПРОЕКЦІЇ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57290" y="1142984"/>
            <a:ext cx="60722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З-П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(напрямок струменя до пацієнта)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5" name="Picture 9" descr="C:\1_MedicalFinals\NottinghamAXR_Stuff\CXR_HTML_Version\cxr teaching sep 06_files\CXR_PAcxr_rotated_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9" y="1740011"/>
            <a:ext cx="4214842" cy="48671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1881</TotalTime>
  <Words>556</Words>
  <Application>Microsoft Office PowerPoint</Application>
  <PresentationFormat>Екран (4:3)</PresentationFormat>
  <Paragraphs>234</Paragraphs>
  <Slides>56</Slides>
  <Notes>38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56</vt:i4>
      </vt:variant>
    </vt:vector>
  </HeadingPairs>
  <TitlesOfParts>
    <vt:vector size="62" baseType="lpstr">
      <vt:lpstr>Arial</vt:lpstr>
      <vt:lpstr>Calibri</vt:lpstr>
      <vt:lpstr>Times New Roman</vt:lpstr>
      <vt:lpstr>Times New Roman Cyr</vt:lpstr>
      <vt:lpstr>Wingdings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ПРОЕКЦІЇ</vt:lpstr>
      <vt:lpstr>Презентація PowerPoint</vt:lpstr>
      <vt:lpstr>ПРОЕКЦІЇ</vt:lpstr>
      <vt:lpstr>ПРОЕКЦІЇ</vt:lpstr>
      <vt:lpstr>ПРОЕКЦІЇ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Микола Пилипенко</cp:lastModifiedBy>
  <cp:revision>45</cp:revision>
  <dcterms:created xsi:type="dcterms:W3CDTF">2013-08-10T06:17:20Z</dcterms:created>
  <dcterms:modified xsi:type="dcterms:W3CDTF">2019-10-22T11:08:20Z</dcterms:modified>
</cp:coreProperties>
</file>