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8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5" r:id="rId26"/>
    <p:sldId id="284" r:id="rId27"/>
    <p:sldId id="283" r:id="rId28"/>
    <p:sldId id="282" r:id="rId29"/>
    <p:sldId id="281" r:id="rId30"/>
    <p:sldId id="288" r:id="rId31"/>
    <p:sldId id="286" r:id="rId32"/>
    <p:sldId id="287" r:id="rId33"/>
    <p:sldId id="326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икола Пилипенко" initials="М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0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25T22:44:38.016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1DE99-9EE8-4A39-878B-F1DDECFB8B00}" type="datetimeFigureOut">
              <a:rPr lang="uk-UA" smtClean="0"/>
              <a:pPr/>
              <a:t>29.10.2019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39728-8A47-46E7-A3D8-0B586E7A2EBF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39728-8A47-46E7-A3D8-0B586E7A2EBF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39728-8A47-46E7-A3D8-0B586E7A2EBF}" type="slidenum">
              <a:rPr lang="uk-UA" smtClean="0"/>
              <a:pPr/>
              <a:t>4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6">
            <a:extLst>
              <a:ext uri="{FF2B5EF4-FFF2-40B4-BE49-F238E27FC236}">
                <a16:creationId xmlns:a16="http://schemas.microsoft.com/office/drawing/2014/main" id="{AAE998C4-8293-4A79-8887-9D99FF5C0CB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00B94C5-10E0-4149-A48F-F7E667E9DBE1}" type="slidenum">
              <a:rPr lang="uk-UA" altLang="uk-UA" sz="1400" smtClean="0"/>
              <a:pPr>
                <a:spcBef>
                  <a:spcPct val="0"/>
                </a:spcBef>
              </a:pPr>
              <a:t>33</a:t>
            </a:fld>
            <a:endParaRPr lang="uk-UA" altLang="uk-UA" sz="1400"/>
          </a:p>
        </p:txBody>
      </p:sp>
      <p:sp>
        <p:nvSpPr>
          <p:cNvPr id="126979" name="Rectangle 1">
            <a:extLst>
              <a:ext uri="{FF2B5EF4-FFF2-40B4-BE49-F238E27FC236}">
                <a16:creationId xmlns:a16="http://schemas.microsoft.com/office/drawing/2014/main" id="{C0F538BA-DC71-42A3-890E-5DA320A978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6980" name="Rectangle 2">
            <a:extLst>
              <a:ext uri="{FF2B5EF4-FFF2-40B4-BE49-F238E27FC236}">
                <a16:creationId xmlns:a16="http://schemas.microsoft.com/office/drawing/2014/main" id="{5A466939-2380-4B76-9557-383B790545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uk-UA" alt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BA6D-0804-40CE-ABF4-A2711544D5AF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B8E0-BBF7-46A1-9CE9-D5754854E2F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BA6D-0804-40CE-ABF4-A2711544D5AF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B8E0-BBF7-46A1-9CE9-D5754854E2F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BA6D-0804-40CE-ABF4-A2711544D5AF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B8E0-BBF7-46A1-9CE9-D5754854E2F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Користуваць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7850188" cy="182721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B1044D10-17BB-43A7-90D2-E74D7006F22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uk-UA" altLang="uk-UA"/>
              <a:t>15.9.19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4493256-CB53-4305-ACA7-048D31AA0D3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6E62F-0850-4A09-B892-BF0699E776B0}" type="slidenum">
              <a:rPr lang="uk-UA" altLang="uk-UA"/>
              <a:pPr>
                <a:defRPr/>
              </a:pPr>
              <a:t>‹№›</a:t>
            </a:fld>
            <a:endParaRPr lang="uk-UA" altLang="uk-UA"/>
          </a:p>
        </p:txBody>
      </p:sp>
    </p:spTree>
    <p:extLst>
      <p:ext uri="{BB962C8B-B14F-4D97-AF65-F5344CB8AC3E}">
        <p14:creationId xmlns:p14="http://schemas.microsoft.com/office/powerpoint/2010/main" val="215420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BA6D-0804-40CE-ABF4-A2711544D5AF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B8E0-BBF7-46A1-9CE9-D5754854E2F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BA6D-0804-40CE-ABF4-A2711544D5AF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B8E0-BBF7-46A1-9CE9-D5754854E2F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BA6D-0804-40CE-ABF4-A2711544D5AF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B8E0-BBF7-46A1-9CE9-D5754854E2F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BA6D-0804-40CE-ABF4-A2711544D5AF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B8E0-BBF7-46A1-9CE9-D5754854E2F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BA6D-0804-40CE-ABF4-A2711544D5AF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B8E0-BBF7-46A1-9CE9-D5754854E2F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BA6D-0804-40CE-ABF4-A2711544D5AF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B8E0-BBF7-46A1-9CE9-D5754854E2F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BA6D-0804-40CE-ABF4-A2711544D5AF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B8E0-BBF7-46A1-9CE9-D5754854E2F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2BA6D-0804-40CE-ABF4-A2711544D5AF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B8E0-BBF7-46A1-9CE9-D5754854E2F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2BA6D-0804-40CE-ABF4-A2711544D5AF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3B8E0-BBF7-46A1-9CE9-D5754854E2F2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comments" Target="../comments/commen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2" descr="Зображення, що містить будівля, надворі, дорога, місто&#10;&#10;Автоматично згенерований опис">
            <a:extLst>
              <a:ext uri="{FF2B5EF4-FFF2-40B4-BE49-F238E27FC236}">
                <a16:creationId xmlns:a16="http://schemas.microsoft.com/office/drawing/2014/main" id="{958F5A47-E267-4E0B-95C8-B902A76C4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60350"/>
            <a:ext cx="8080375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5715039"/>
          </a:xfrm>
        </p:spPr>
        <p:txBody>
          <a:bodyPr>
            <a:normAutofit/>
          </a:bodyPr>
          <a:lstStyle/>
          <a:p>
            <a:r>
              <a:rPr lang="ru-RU" sz="3600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Стохастичні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ефекти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― </a:t>
            </a:r>
            <a:r>
              <a:rPr lang="ru-RU" sz="3600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це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генні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мутації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600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які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у </a:t>
            </a:r>
            <a:r>
              <a:rPr lang="ru-RU" sz="3600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статевих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клітинах</a:t>
            </a:r>
            <a:br>
              <a:rPr lang="ru-RU" sz="3600" i="1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яйцеклітинах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чи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сперматозоїдах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проявляються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тератогенним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ефектом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br>
              <a:rPr lang="ru-RU" sz="3600" i="1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тобто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уродженою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вадою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розвитку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від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необтяжливого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дальтонізму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до</a:t>
            </a:r>
            <a:b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таких тяжких </a:t>
            </a: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станів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, як синдром Дауна, хорея </a:t>
            </a: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Гентингтона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тощо</a:t>
            </a:r>
            <a:endParaRPr lang="ru-RU" sz="3600" dirty="0"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28670"/>
            <a:ext cx="9144000" cy="3571899"/>
          </a:xfrm>
        </p:spPr>
        <p:txBody>
          <a:bodyPr/>
          <a:lstStyle/>
          <a:p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Крім </a:t>
            </a:r>
            <a:r>
              <a:rPr lang="ru-RU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уроджених</a:t>
            </a:r>
            <a:r>
              <a:rPr lang="ru-RU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анатомічних</a:t>
            </a:r>
            <a:r>
              <a:rPr lang="ru-RU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вад</a:t>
            </a:r>
            <a:r>
              <a:rPr lang="ru-RU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після</a:t>
            </a:r>
            <a:r>
              <a:rPr lang="ru-RU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опромінення</a:t>
            </a:r>
            <a:r>
              <a:rPr lang="ru-RU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ембріона</a:t>
            </a:r>
            <a:r>
              <a:rPr lang="ru-RU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br>
              <a:rPr lang="ru-RU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може</a:t>
            </a:r>
            <a:r>
              <a:rPr lang="ru-RU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спостерігатися</a:t>
            </a:r>
            <a:br>
              <a:rPr lang="ru-RU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затримка розумового розвитку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71480"/>
            <a:ext cx="9144000" cy="5643601"/>
          </a:xfrm>
        </p:spPr>
        <p:txBody>
          <a:bodyPr>
            <a:normAutofit/>
          </a:bodyPr>
          <a:lstStyle/>
          <a:p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 </a:t>
            </a:r>
            <a:r>
              <a:rPr lang="ru-RU" sz="3600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соматичних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клітинах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стохастичні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ефекти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радіації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спричиняють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їхню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бластотрансформацію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— </a:t>
            </a:r>
            <a:br>
              <a:rPr lang="ru-RU" sz="3600" i="1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переродження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соматичних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клітин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b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у </a:t>
            </a: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недиференційовані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що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клінічно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проявляється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розвитком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b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600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злоякісних</a:t>
            </a:r>
            <a:r>
              <a:rPr lang="ru-RU" sz="36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пухлин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b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Цей </a:t>
            </a: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стохастичний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ефект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носить </a:t>
            </a:r>
            <a:r>
              <a:rPr lang="ru-RU" sz="3600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назву</a:t>
            </a:r>
            <a:r>
              <a:rPr lang="ru-RU" sz="3600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канцерогенний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ефект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радіації</a:t>
            </a:r>
            <a:endParaRPr lang="ru-RU" sz="360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428605"/>
            <a:ext cx="8572560" cy="5857916"/>
          </a:xfrm>
        </p:spPr>
        <p:txBody>
          <a:bodyPr>
            <a:normAutofit/>
          </a:bodyPr>
          <a:lstStyle/>
          <a:p>
            <a:r>
              <a:rPr lang="uk-UA" sz="36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Рак – найсерйозніший наслідок опромінення людини у низьких дозах</a:t>
            </a:r>
            <a:r>
              <a:rPr lang="uk-UA" sz="3600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. Широкі обстеження, які охоплювали майже 100 тис. людей, що пережили атомне бомбардування Хіросіми і Нагасакі в 1945 році, засвідчили, що саме рак став єдиним чинником підвищення смертності і скорочення життя в цій групі населення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85859"/>
            <a:ext cx="9144000" cy="3143273"/>
          </a:xfrm>
        </p:spPr>
        <p:txBody>
          <a:bodyPr>
            <a:normAutofit fontScale="90000"/>
          </a:bodyPr>
          <a:lstStyle/>
          <a:p>
            <a:r>
              <a:rPr lang="uk-UA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Існує завжди тривалий </a:t>
            </a:r>
            <a:br>
              <a:rPr lang="uk-UA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латентний період між опроміненням </a:t>
            </a:r>
            <a:br>
              <a:rPr lang="uk-UA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і появою пухлини — </a:t>
            </a:r>
            <a:br>
              <a:rPr lang="uk-UA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навіть в кілька десятиліть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71480"/>
            <a:ext cx="9144000" cy="5643601"/>
          </a:xfrm>
        </p:spPr>
        <p:txBody>
          <a:bodyPr/>
          <a:lstStyle/>
          <a:p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Значна частина прихованого інтервалу між опроміненням і виявленням пухлини припадає на час, необхідний для достатнього збільшення пухлини, коли вона стане клінічно спостережуваною</a:t>
            </a:r>
            <a:endParaRPr lang="ru-RU" dirty="0"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71481"/>
            <a:ext cx="9144000" cy="5072098"/>
          </a:xfrm>
        </p:spPr>
        <p:txBody>
          <a:bodyPr/>
          <a:lstStyle/>
          <a:p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Оцінка інтервалу затримки </a:t>
            </a:r>
            <a:b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залежить також від чутливості методу, що використовується для виявлення пухлин і ретельності обстежень </a:t>
            </a:r>
            <a:endParaRPr lang="ru-RU" dirty="0"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5357849"/>
          </a:xfrm>
        </p:spPr>
        <p:txBody>
          <a:bodyPr>
            <a:normAutofit fontScale="90000"/>
          </a:bodyPr>
          <a:lstStyle/>
          <a:p>
            <a:r>
              <a:rPr lang="uk-UA" sz="53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Лейкози</a:t>
            </a:r>
            <a:br>
              <a:rPr lang="uk-UA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Першими серед онкологічних захворювань, що виникають в результаті опромінення, </a:t>
            </a:r>
            <a:b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є лейкози. Вони викликають загибель людей у середньому </a:t>
            </a:r>
            <a:r>
              <a:rPr lang="uk-UA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через 10 років </a:t>
            </a: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по опроміненню</a:t>
            </a:r>
            <a:br>
              <a:rPr lang="uk-UA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</a:b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71480"/>
            <a:ext cx="9144000" cy="5857915"/>
          </a:xfrm>
        </p:spPr>
        <p:txBody>
          <a:bodyPr/>
          <a:lstStyle/>
          <a:p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У період між 1929 і 1957 </a:t>
            </a:r>
            <a:r>
              <a:rPr lang="uk-UA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р.р</a:t>
            </a: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. серед радіологів США лейкемії були зареєстровані в 4%, </a:t>
            </a:r>
            <a:b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що в 10 разів перевищувало частоту цього захворювання серед не радіологів (0,4%)</a:t>
            </a:r>
            <a:endParaRPr lang="ru-RU" dirty="0"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5786477"/>
          </a:xfrm>
        </p:spPr>
        <p:txBody>
          <a:bodyPr/>
          <a:lstStyle/>
          <a:p>
            <a:r>
              <a:rPr lang="uk-UA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Реконструкція доз, опроміненню якими піддавалися піонери радіології, вказує, що вони могли становити величину у 2000 бер </a:t>
            </a:r>
            <a:br>
              <a:rPr lang="uk-UA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за 40 років. Опромінювалося фактично усе тіло</a:t>
            </a:r>
            <a:endParaRPr lang="ru-RU" dirty="0">
              <a:ln>
                <a:solidFill>
                  <a:schemeClr val="tx1"/>
                </a:solidFill>
              </a:ln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ru-RU" sz="4800" b="1" i="1" dirty="0" err="1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 Cyr" pitchFamily="18" charset="-52"/>
              </a:rPr>
              <a:t>Біологічні</a:t>
            </a:r>
            <a:r>
              <a:rPr lang="ru-RU" sz="4800" b="1" i="1" dirty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 Cyr" pitchFamily="18" charset="-52"/>
              </a:rPr>
              <a:t> </a:t>
            </a:r>
            <a:r>
              <a:rPr lang="ru-RU" sz="4800" b="1" i="1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 Cyr" pitchFamily="18" charset="-52"/>
              </a:rPr>
              <a:t>ефекти</a:t>
            </a:r>
            <a:r>
              <a:rPr lang="ru-RU" sz="4800" b="1" i="1" dirty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 Cyr" pitchFamily="18" charset="-52"/>
              </a:rPr>
              <a:t> </a:t>
            </a:r>
            <a:r>
              <a:rPr lang="ru-RU" sz="4800" b="1" i="1" dirty="0" err="1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Times New Roman Cyr" pitchFamily="18" charset="-52"/>
              </a:rPr>
              <a:t>радіації</a:t>
            </a:r>
            <a:endParaRPr lang="uk-UA" sz="4800" b="1" i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Times New Roman Cyr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239910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5500725"/>
          </a:xfrm>
        </p:spPr>
        <p:txBody>
          <a:bodyPr/>
          <a:lstStyle/>
          <a:p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Завдяки значному зниженню допустимих доз професійного опромінення, в наступні роки захворюваність на лейкози радіологів не відрізнялась </a:t>
            </a:r>
            <a:b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від її величини серед інших верств населення</a:t>
            </a:r>
            <a:endParaRPr lang="ru-RU" dirty="0"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85794"/>
            <a:ext cx="9144000" cy="5357849"/>
          </a:xfrm>
        </p:spPr>
        <p:txBody>
          <a:bodyPr/>
          <a:lstStyle/>
          <a:p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 японців Хіросіми і Нагасакі перевищення захворюваності </a:t>
            </a:r>
            <a:b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на лейкемію з’явилося </a:t>
            </a:r>
            <a:b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через 5 років після опромінення, досягло свого піку по 10–15 рокам </a:t>
            </a:r>
            <a:b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і далі знижувалося</a:t>
            </a:r>
            <a:endParaRPr lang="ru-RU" dirty="0"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71480"/>
            <a:ext cx="9144000" cy="5572164"/>
          </a:xfrm>
        </p:spPr>
        <p:txBody>
          <a:bodyPr>
            <a:normAutofit fontScale="90000"/>
          </a:bodyPr>
          <a:lstStyle/>
          <a:p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Відповідно до оцінок HKДAP OОH, від кожної дози опромінення </a:t>
            </a:r>
            <a:b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 1 </a:t>
            </a:r>
            <a:r>
              <a:rPr lang="uk-UA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Гр</a:t>
            </a: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у середньому </a:t>
            </a:r>
            <a:r>
              <a:rPr lang="uk-UA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дві людини </a:t>
            </a:r>
            <a:br>
              <a:rPr lang="uk-UA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із тисячі</a:t>
            </a: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опромінених помруть від лейкозів. Тобто, якщо хтось отримав опромінення усього тіла в дозі 1 </a:t>
            </a:r>
            <a:r>
              <a:rPr lang="uk-UA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Гр</a:t>
            </a: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, то існує ризик 1 на 500, що ця людина помре від лейкозу</a:t>
            </a:r>
            <a:endParaRPr lang="ru-RU" dirty="0"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4929222"/>
          </a:xfrm>
        </p:spPr>
        <p:txBody>
          <a:bodyPr>
            <a:normAutofit fontScale="90000"/>
          </a:bodyPr>
          <a:lstStyle/>
          <a:p>
            <a:br>
              <a:rPr lang="uk-UA" dirty="0"/>
            </a:br>
            <a:r>
              <a:rPr lang="uk-UA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Рак щитоподібної і грудної залоз</a:t>
            </a:r>
            <a:br>
              <a:rPr lang="uk-UA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br>
              <a:rPr lang="uk-UA" b="1" i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За оцінками НКДАР</a:t>
            </a:r>
            <a:b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 10 осіб із 1000 опромінених </a:t>
            </a:r>
            <a:b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у дозі 1 </a:t>
            </a:r>
            <a:r>
              <a:rPr lang="uk-UA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Гр</a:t>
            </a: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виявиться </a:t>
            </a:r>
            <a:b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рак щитоподібної залози, </a:t>
            </a:r>
            <a:b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а у 10 жінок — рак груді</a:t>
            </a:r>
            <a:endParaRPr lang="ru-RU" dirty="0"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71480"/>
            <a:ext cx="9144000" cy="5857915"/>
          </a:xfrm>
        </p:spPr>
        <p:txBody>
          <a:bodyPr/>
          <a:lstStyle/>
          <a:p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Перші випадки раку груді з'являються через 10 років </a:t>
            </a:r>
            <a:b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після опромінення, а нові випадки продовжують виникати протягом </a:t>
            </a:r>
            <a:b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30 років і більше. Середня затримка появи пухлини, ймовірно, становить 25 років</a:t>
            </a:r>
            <a:endParaRPr lang="ru-RU" dirty="0"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5786478"/>
          </a:xfrm>
        </p:spPr>
        <p:txBody>
          <a:bodyPr>
            <a:normAutofit fontScale="90000"/>
          </a:bodyPr>
          <a:lstStyle/>
          <a:p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Велика група пацієнток тубсанаторію </a:t>
            </a:r>
            <a:b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 Новій Шотландії (Канада) піддавалася </a:t>
            </a:r>
            <a:r>
              <a:rPr lang="uk-UA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багаторазовим флюороскопіям</a:t>
            </a: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під час проведення штучного пневмотораксу для лікування. Розвиток раку груді на тому ж боці, що й пневмоторакс, додає довіри, що збудником раку стало опромінювання</a:t>
            </a:r>
            <a:r>
              <a:rPr lang="uk-UA" dirty="0">
                <a:latin typeface="Arial" pitchFamily="34" charset="0"/>
                <a:cs typeface="Arial" pitchFamily="34" charset="0"/>
              </a:rPr>
              <a:t>  </a:t>
            </a:r>
            <a:br>
              <a:rPr lang="uk-UA" dirty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2984"/>
            <a:ext cx="9144000" cy="3571900"/>
          </a:xfrm>
        </p:spPr>
        <p:txBody>
          <a:bodyPr>
            <a:normAutofit fontScale="90000"/>
          </a:bodyPr>
          <a:lstStyle/>
          <a:p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 двох тубсанаторіях штату </a:t>
            </a:r>
            <a:r>
              <a:rPr lang="uk-UA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Массачусетт</a:t>
            </a: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(США) </a:t>
            </a:r>
            <a:b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 період між 1930 і 1956 </a:t>
            </a:r>
            <a:r>
              <a:rPr lang="uk-UA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р.р</a:t>
            </a: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. —</a:t>
            </a:r>
            <a:b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те ж саме. Серед них рак груді зустрічався частіше з надлишком</a:t>
            </a:r>
            <a:b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у 80% </a:t>
            </a:r>
            <a:endParaRPr lang="ru-RU" dirty="0"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71480"/>
            <a:ext cx="9144000" cy="5357849"/>
          </a:xfrm>
        </p:spPr>
        <p:txBody>
          <a:bodyPr/>
          <a:lstStyle/>
          <a:p>
            <a:r>
              <a:rPr lang="uk-UA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Рак шкіри</a:t>
            </a:r>
            <a:br>
              <a:rPr lang="uk-UA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Першим злоякісним </a:t>
            </a:r>
            <a:r>
              <a:rPr lang="uk-UA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новоутвором</a:t>
            </a: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, певно пов’язаним з дією радіації, </a:t>
            </a:r>
            <a:b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був рак на руці рентгенолога, </a:t>
            </a:r>
            <a:b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про що повідомлялося в 1902 р.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42918"/>
            <a:ext cx="9144000" cy="5429287"/>
          </a:xfrm>
        </p:spPr>
        <p:txBody>
          <a:bodyPr/>
          <a:lstStyle/>
          <a:p>
            <a:r>
              <a:rPr lang="uk-UA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Рак легенів</a:t>
            </a:r>
            <a:r>
              <a:rPr lang="uk-UA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b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давно визнаний професійним захворюванням шахтарів уранових копалень у Саксонії і Богемії, але відносно недавно він був пов'язаний з опроміненням</a:t>
            </a:r>
            <a:endParaRPr lang="ru-RU" dirty="0"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14356"/>
            <a:ext cx="9144000" cy="5857915"/>
          </a:xfrm>
        </p:spPr>
        <p:txBody>
          <a:bodyPr/>
          <a:lstStyle/>
          <a:p>
            <a:r>
              <a:rPr lang="uk-UA" b="1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Тератогенні</a:t>
            </a:r>
            <a:r>
              <a:rPr lang="uk-UA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ефекти</a:t>
            </a:r>
            <a:br>
              <a:rPr lang="uk-UA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br>
              <a:rPr lang="uk-UA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Вади розвитку, пов’язані </a:t>
            </a:r>
            <a:b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з опроміненням </a:t>
            </a:r>
            <a:r>
              <a:rPr lang="uk-UA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in</a:t>
            </a: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utero</a:t>
            </a:r>
            <a:br>
              <a:rPr lang="uk-UA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br>
              <a:rPr lang="uk-UA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2" y="714356"/>
            <a:ext cx="892971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Ураження організму соматичного характеру, </a:t>
            </a:r>
            <a:r>
              <a:rPr lang="ru-RU" sz="4000" dirty="0" err="1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наприклад</a:t>
            </a:r>
            <a:r>
              <a:rPr lang="ru-RU" sz="4000" dirty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4000" dirty="0" err="1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променева</a:t>
            </a:r>
            <a:r>
              <a:rPr lang="ru-RU" sz="4000" dirty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хвороба, </a:t>
            </a:r>
            <a:r>
              <a:rPr lang="ru-RU" sz="4000" dirty="0" err="1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еритема</a:t>
            </a:r>
            <a:r>
              <a:rPr lang="ru-RU" sz="4000" dirty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4000" dirty="0" err="1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дерматити</a:t>
            </a:r>
            <a:r>
              <a:rPr lang="ru-RU" sz="4000" dirty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4000" dirty="0" err="1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виразки</a:t>
            </a:r>
            <a:r>
              <a:rPr lang="ru-RU" sz="4000" dirty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err="1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називають</a:t>
            </a:r>
            <a:r>
              <a:rPr lang="ru-RU" sz="4000" dirty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детерміновані</a:t>
            </a:r>
            <a:r>
              <a:rPr lang="ru-RU" sz="4000" b="1" i="1" dirty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ru-RU" sz="4000" i="1" dirty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err="1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або</a:t>
            </a:r>
            <a:r>
              <a:rPr lang="ru-RU" sz="4000" dirty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нестохастичні</a:t>
            </a:r>
            <a:r>
              <a:rPr lang="ru-RU" sz="4000" b="1" i="1" dirty="0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>
                <a:ln>
                  <a:solidFill>
                    <a:srgbClr val="FFC000"/>
                  </a:solidFill>
                </a:ln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ефекти</a:t>
            </a:r>
            <a:r>
              <a:rPr lang="ru-RU" sz="4000" i="1" dirty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ru-RU" sz="4000" dirty="0" err="1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які</a:t>
            </a:r>
            <a:r>
              <a:rPr lang="ru-RU" sz="4000" dirty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err="1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визначаються</a:t>
            </a:r>
            <a:r>
              <a:rPr lang="ru-RU" sz="4000" dirty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як </a:t>
            </a:r>
            <a:r>
              <a:rPr lang="ru-RU" sz="4000" dirty="0" err="1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такі</a:t>
            </a:r>
            <a:r>
              <a:rPr lang="ru-RU" sz="4000" dirty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4000" dirty="0" err="1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що</a:t>
            </a:r>
            <a:r>
              <a:rPr lang="ru-RU" sz="4000" i="1" dirty="0"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i="1" dirty="0" err="1">
                <a:ln>
                  <a:solidFill>
                    <a:srgbClr val="FFC000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мають</a:t>
            </a:r>
            <a:r>
              <a:rPr lang="ru-RU" sz="4000" i="1" dirty="0">
                <a:ln>
                  <a:solidFill>
                    <a:srgbClr val="FFC000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4000" i="1" dirty="0">
                <a:ln>
                  <a:solidFill>
                    <a:srgbClr val="FFC000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поріг виникнення, а ступінь їхньої тяжкості зростає з дозою</a:t>
            </a:r>
            <a:endParaRPr lang="uk-UA" sz="4000" dirty="0">
              <a:ln>
                <a:solidFill>
                  <a:srgbClr val="FFC00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0042"/>
            <a:ext cx="9144000" cy="5786477"/>
          </a:xfrm>
        </p:spPr>
        <p:txBody>
          <a:bodyPr/>
          <a:lstStyle/>
          <a:p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У дітей, що виживають, </a:t>
            </a:r>
            <a:r>
              <a:rPr lang="uk-UA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ушкоджувальна</a:t>
            </a: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дія радіації проявляється у вигляді різних анатомічних і фізіологічних аномалій, затримки фізичного і розумового розвитку чи їх поєднань. Найчастіші вади — мікроцефалія, гідроцефалія і аномалії серця</a:t>
            </a:r>
            <a:endParaRPr lang="ru-RU" dirty="0"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1414"/>
            <a:ext cx="9144000" cy="5786477"/>
          </a:xfrm>
        </p:spPr>
        <p:txBody>
          <a:bodyPr/>
          <a:lstStyle/>
          <a:p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Дані щодо дії </a:t>
            </a:r>
            <a:r>
              <a:rPr lang="uk-UA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іонізивної</a:t>
            </a: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радіації на ембріон і плід людини отримано на досвіді терапевтичного опромінення живота вагітних і дослідження дітей, які зазнали </a:t>
            </a:r>
            <a:r>
              <a:rPr lang="uk-UA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внутріутробного</a:t>
            </a: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опромінення в Хіросімі і Нагасакі</a:t>
            </a:r>
            <a:endParaRPr lang="ru-RU" dirty="0"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71480"/>
            <a:ext cx="9144000" cy="5429287"/>
          </a:xfrm>
        </p:spPr>
        <p:txBody>
          <a:bodyPr>
            <a:normAutofit fontScale="90000"/>
          </a:bodyPr>
          <a:lstStyle/>
          <a:p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Для радіогенних мутацій хромосом не існує порога. За будь-яких низьких доз опромінення зародкових клітин існує ймовірність ураження одного чи кількох генів і появи однієї чи кількох мутацій. Будь-яка доза </a:t>
            </a:r>
            <a:r>
              <a:rPr lang="uk-UA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внутріутробного</a:t>
            </a: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опромінення збільшує ймовірність мутацій зародкових клітин. Більш того, мутагенні ефекти радіації </a:t>
            </a:r>
            <a:r>
              <a:rPr lang="uk-UA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кумулюються</a:t>
            </a: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b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і необоротно накопичуються</a:t>
            </a:r>
            <a:endParaRPr lang="ru-RU" dirty="0">
              <a:ln>
                <a:solidFill>
                  <a:schemeClr val="tx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>
            <a:extLst>
              <a:ext uri="{FF2B5EF4-FFF2-40B4-BE49-F238E27FC236}">
                <a16:creationId xmlns:a16="http://schemas.microsoft.com/office/drawing/2014/main" id="{731F3DFE-DDEE-4F0E-AE36-CD73F7F95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838200"/>
            <a:ext cx="5719763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4755" name="Picture 3">
            <a:extLst>
              <a:ext uri="{FF2B5EF4-FFF2-40B4-BE49-F238E27FC236}">
                <a16:creationId xmlns:a16="http://schemas.microsoft.com/office/drawing/2014/main" id="{BABE55C6-56D3-4806-87FC-8FEBF318D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200" y="2514600"/>
            <a:ext cx="2184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5956" name="Rectangle 4">
            <a:extLst>
              <a:ext uri="{FF2B5EF4-FFF2-40B4-BE49-F238E27FC236}">
                <a16:creationId xmlns:a16="http://schemas.microsoft.com/office/drawing/2014/main" id="{0DD28935-2AF8-48B6-B487-5DCBD11AA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813" y="457200"/>
            <a:ext cx="50006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83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 sz="2600">
                <a:solidFill>
                  <a:srgbClr val="FFFFFF"/>
                </a:solidFill>
                <a:latin typeface="Constantia" panose="02030602050306030303" pitchFamily="18" charset="0"/>
                <a:ea typeface="Microsoft YaHei" panose="020B0503020204020204" pitchFamily="34" charset="-122"/>
              </a:defRPr>
            </a:lvl1pPr>
            <a:lvl2pPr>
              <a:lnSpc>
                <a:spcPct val="83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 sz="2100">
                <a:solidFill>
                  <a:srgbClr val="FFFFFF"/>
                </a:solidFill>
                <a:latin typeface="Constantia" panose="02030602050306030303" pitchFamily="18" charset="0"/>
                <a:ea typeface="Microsoft YaHei" panose="020B0503020204020204" pitchFamily="34" charset="-122"/>
              </a:defRPr>
            </a:lvl2pPr>
            <a:lvl3pPr>
              <a:lnSpc>
                <a:spcPct val="8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 sz="2000">
                <a:solidFill>
                  <a:srgbClr val="FFFFFF"/>
                </a:solidFill>
                <a:latin typeface="Constantia" panose="02030602050306030303" pitchFamily="18" charset="0"/>
                <a:ea typeface="Microsoft YaHei" panose="020B0503020204020204" pitchFamily="34" charset="-122"/>
              </a:defRPr>
            </a:lvl3pPr>
            <a:lvl4pPr>
              <a:lnSpc>
                <a:spcPct val="83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 sz="2000">
                <a:solidFill>
                  <a:srgbClr val="FFFFFF"/>
                </a:solidFill>
                <a:latin typeface="Constantia" panose="02030602050306030303" pitchFamily="18" charset="0"/>
                <a:ea typeface="Microsoft YaHei" panose="020B0503020204020204" pitchFamily="34" charset="-122"/>
              </a:defRPr>
            </a:lvl4pPr>
            <a:lvl5pPr>
              <a:lnSpc>
                <a:spcPct val="83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 sz="2000">
                <a:solidFill>
                  <a:srgbClr val="FFFFFF"/>
                </a:solidFill>
                <a:latin typeface="Constantia" panose="02030602050306030303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8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 sz="2000">
                <a:solidFill>
                  <a:srgbClr val="FFFFFF"/>
                </a:solidFill>
                <a:latin typeface="Constantia" panose="02030602050306030303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8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 sz="2000">
                <a:solidFill>
                  <a:srgbClr val="FFFFFF"/>
                </a:solidFill>
                <a:latin typeface="Constantia" panose="02030602050306030303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8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 sz="2000">
                <a:solidFill>
                  <a:srgbClr val="FFFFFF"/>
                </a:solidFill>
                <a:latin typeface="Constantia" panose="02030602050306030303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8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</a:tabLst>
              <a:defRPr sz="2000">
                <a:solidFill>
                  <a:srgbClr val="FFFFFF"/>
                </a:solidFill>
                <a:latin typeface="Constantia" panose="02030602050306030303" pitchFamily="18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00000"/>
              </a:lnSpc>
              <a:spcBef>
                <a:spcPts val="1400"/>
              </a:spcBef>
            </a:pPr>
            <a:r>
              <a:rPr lang="uk-UA" altLang="uk-UA" sz="2800" b="1">
                <a:solidFill>
                  <a:srgbClr val="F61F02"/>
                </a:solidFill>
              </a:rPr>
              <a:t>ДЯКУЮ ЗА УВАГУ!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.5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 additive="repl">
                                        <p:cTn id="14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28596" y="1142984"/>
            <a:ext cx="8358246" cy="4429156"/>
          </a:xfrm>
        </p:spPr>
        <p:txBody>
          <a:bodyPr>
            <a:noAutofit/>
          </a:bodyPr>
          <a:lstStyle/>
          <a:p>
            <a:r>
              <a:rPr lang="uk-UA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Вони</a:t>
            </a:r>
            <a:r>
              <a:rPr lang="ru-RU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можуть</a:t>
            </a:r>
            <a:r>
              <a:rPr lang="ru-RU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виникати</a:t>
            </a:r>
            <a:r>
              <a:rPr lang="ru-RU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лише</a:t>
            </a:r>
            <a:r>
              <a:rPr lang="ru-RU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після</a:t>
            </a:r>
            <a:r>
              <a:rPr lang="ru-RU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дії</a:t>
            </a:r>
            <a:r>
              <a:rPr lang="ru-RU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високих</a:t>
            </a:r>
            <a:r>
              <a:rPr lang="ru-RU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доз </a:t>
            </a:r>
            <a:r>
              <a:rPr lang="ru-RU" sz="40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опромінення</a:t>
            </a:r>
            <a:r>
              <a:rPr lang="ru-RU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40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що</a:t>
            </a:r>
            <a:endParaRPr lang="ru-RU" sz="4000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ru-RU" sz="40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перевищують</a:t>
            </a:r>
            <a:r>
              <a:rPr lang="ru-RU" sz="4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толерантну</a:t>
            </a:r>
            <a:r>
              <a:rPr lang="ru-RU" sz="4000" b="1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дозу </a:t>
            </a:r>
            <a:r>
              <a:rPr lang="ru-RU" sz="4000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для </a:t>
            </a:r>
            <a:r>
              <a:rPr lang="ru-RU" sz="4000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опроміненої</a:t>
            </a:r>
            <a:r>
              <a:rPr lang="ru-RU" sz="4000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тканини</a:t>
            </a:r>
            <a:endParaRPr lang="uk-UA" sz="400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71481"/>
            <a:ext cx="9144000" cy="5500726"/>
          </a:xfrm>
        </p:spPr>
        <p:txBody>
          <a:bodyPr>
            <a:normAutofit/>
          </a:bodyPr>
          <a:lstStyle/>
          <a:p>
            <a:r>
              <a:rPr lang="uk-UA" sz="4000" i="1" dirty="0">
                <a:ln w="3175">
                  <a:solidFill>
                    <a:schemeClr val="tx1"/>
                  </a:solidFill>
                  <a:prstDash val="sysDot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Поріг виникнення ефекту радіації</a:t>
            </a:r>
            <a:r>
              <a:rPr lang="uk-UA" sz="4000" i="1" dirty="0">
                <a:ln w="3175">
                  <a:solidFill>
                    <a:schemeClr val="tx1"/>
                  </a:solidFill>
                  <a:prstDash val="sysDot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uk-UA" sz="4000" dirty="0">
                <a:ln w="3175">
                  <a:solidFill>
                    <a:schemeClr val="tx1"/>
                  </a:solidFill>
                  <a:prstDash val="sysDot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або</a:t>
            </a:r>
            <a:r>
              <a:rPr lang="uk-UA" sz="4000" i="1" dirty="0">
                <a:ln w="3175">
                  <a:solidFill>
                    <a:schemeClr val="tx1"/>
                  </a:solidFill>
                  <a:prstDash val="sysDot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4000" i="1" dirty="0">
                <a:ln w="3175">
                  <a:solidFill>
                    <a:schemeClr val="tx1"/>
                  </a:solidFill>
                  <a:prstDash val="sysDot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поріг</a:t>
            </a:r>
            <a:r>
              <a:rPr lang="uk-UA" sz="4000" i="1" dirty="0">
                <a:ln w="3175">
                  <a:solidFill>
                    <a:schemeClr val="tx1"/>
                  </a:solidFill>
                  <a:prstDash val="sysDot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4000" dirty="0">
                <a:ln w="3175">
                  <a:solidFill>
                    <a:schemeClr val="tx1"/>
                  </a:solidFill>
                  <a:prstDash val="sysDot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означає  наявність</a:t>
            </a:r>
            <a:br>
              <a:rPr lang="uk-UA" sz="4000" i="1" dirty="0">
                <a:ln w="3175">
                  <a:solidFill>
                    <a:schemeClr val="tx1"/>
                  </a:solidFill>
                  <a:prstDash val="sysDot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sz="4000" dirty="0">
                <a:ln w="3175">
                  <a:solidFill>
                    <a:schemeClr val="tx1"/>
                  </a:solidFill>
                  <a:prstDash val="sysDot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здатності тканини витримувати опромінення в </a:t>
            </a:r>
            <a:r>
              <a:rPr lang="uk-UA" sz="4000" i="1" dirty="0">
                <a:ln w="3175">
                  <a:solidFill>
                    <a:schemeClr val="tx1"/>
                  </a:solidFill>
                  <a:prstDash val="sysDot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допорогових дозах</a:t>
            </a:r>
            <a:r>
              <a:rPr lang="uk-UA" sz="4000" i="1" dirty="0">
                <a:ln w="3175">
                  <a:solidFill>
                    <a:schemeClr val="tx1"/>
                  </a:solidFill>
                  <a:prstDash val="sysDot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uk-UA" sz="4000" dirty="0">
                <a:ln w="3175">
                  <a:solidFill>
                    <a:schemeClr val="tx1"/>
                  </a:solidFill>
                  <a:prstDash val="sysDot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нижчих за </a:t>
            </a:r>
            <a:r>
              <a:rPr lang="uk-UA" sz="4000" dirty="0" err="1">
                <a:ln w="3175">
                  <a:solidFill>
                    <a:schemeClr val="tx1"/>
                  </a:solidFill>
                  <a:prstDash val="sysDot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порогову</a:t>
            </a:r>
            <a:r>
              <a:rPr lang="uk-UA" sz="4000" dirty="0">
                <a:ln w="3175">
                  <a:solidFill>
                    <a:schemeClr val="tx1"/>
                  </a:solidFill>
                  <a:prstDash val="sysDot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без ознак розвитку певного ефекту радіації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14356"/>
            <a:ext cx="9144000" cy="4357717"/>
          </a:xfrm>
        </p:spPr>
        <p:txBody>
          <a:bodyPr>
            <a:normAutofit/>
          </a:bodyPr>
          <a:lstStyle/>
          <a:p>
            <a:r>
              <a:rPr lang="uk-UA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Порогова</a:t>
            </a:r>
            <a:r>
              <a:rPr lang="uk-UA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доза</a:t>
            </a:r>
            <a:r>
              <a:rPr lang="ru-RU" i="1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 ― </a:t>
            </a:r>
            <a:r>
              <a:rPr lang="ru-RU" i="1" dirty="0" err="1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це</a:t>
            </a:r>
            <a:r>
              <a:rPr lang="ru-RU" i="1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значення</a:t>
            </a:r>
            <a:r>
              <a:rPr lang="ru-RU" i="1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дози</a:t>
            </a:r>
            <a:r>
              <a:rPr lang="ru-RU" i="1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, за </a:t>
            </a:r>
            <a:r>
              <a:rPr lang="ru-RU" i="1" dirty="0" err="1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якої</a:t>
            </a:r>
            <a:r>
              <a:rPr lang="ru-RU" i="1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виникає</a:t>
            </a:r>
            <a:r>
              <a:rPr lang="ru-RU" i="1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певний</a:t>
            </a:r>
            <a:r>
              <a:rPr lang="ru-RU" i="1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ефект</a:t>
            </a:r>
            <a:r>
              <a:rPr lang="ru-RU" i="1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радіації</a:t>
            </a:r>
            <a:r>
              <a:rPr lang="ru-RU" i="1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щонайменше</a:t>
            </a:r>
            <a:br>
              <a:rPr lang="ru-RU" i="1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</a:br>
            <a:r>
              <a:rPr lang="uk-UA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у 1–5 % опромінених індивідуумів</a:t>
            </a:r>
            <a:endParaRPr lang="ru-RU" dirty="0">
              <a:ln>
                <a:solidFill>
                  <a:schemeClr val="tx1"/>
                </a:solidFill>
              </a:ln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500043"/>
            <a:ext cx="8429684" cy="5000660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Термін</a:t>
            </a:r>
            <a:r>
              <a:rPr lang="ru-RU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толерантна доза </a:t>
            </a:r>
            <a:r>
              <a:rPr lang="ru-RU" dirty="0" err="1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вживається</a:t>
            </a:r>
            <a:r>
              <a:rPr lang="ru-RU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 для </a:t>
            </a:r>
            <a:r>
              <a:rPr lang="ru-RU" dirty="0" err="1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позначення</a:t>
            </a:r>
            <a:r>
              <a:rPr lang="ru-RU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максимальної</a:t>
            </a:r>
            <a:r>
              <a:rPr lang="ru-RU" i="1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дози</a:t>
            </a:r>
            <a:r>
              <a:rPr lang="ru-RU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опромінення</a:t>
            </a:r>
            <a:r>
              <a:rPr lang="ru-RU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якій</a:t>
            </a:r>
            <a:r>
              <a:rPr lang="ru-RU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 тканина </a:t>
            </a:r>
            <a:r>
              <a:rPr lang="ru-RU" dirty="0" err="1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може</a:t>
            </a:r>
            <a:r>
              <a:rPr lang="ru-RU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 перенести </a:t>
            </a:r>
            <a:br>
              <a:rPr lang="ru-RU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</a:br>
            <a:r>
              <a:rPr lang="ru-RU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без </a:t>
            </a:r>
            <a:r>
              <a:rPr lang="ru-RU" dirty="0" err="1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розвитку</a:t>
            </a:r>
            <a:r>
              <a:rPr lang="ru-RU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 в </a:t>
            </a:r>
            <a:r>
              <a:rPr lang="ru-RU" dirty="0" err="1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ній</a:t>
            </a:r>
            <a:r>
              <a:rPr lang="ru-RU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будь-якого</a:t>
            </a:r>
            <a:r>
              <a:rPr lang="ru-RU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клінічно</a:t>
            </a:r>
            <a:r>
              <a:rPr lang="ru-RU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значущого</a:t>
            </a:r>
            <a:r>
              <a:rPr lang="ru-RU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детермінованого</a:t>
            </a:r>
            <a:r>
              <a:rPr lang="ru-RU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ефекту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000109"/>
            <a:ext cx="8001056" cy="4429156"/>
          </a:xfrm>
        </p:spPr>
        <p:txBody>
          <a:bodyPr>
            <a:normAutofit fontScale="90000"/>
          </a:bodyPr>
          <a:lstStyle/>
          <a:p>
            <a:r>
              <a:rPr lang="ru-RU" dirty="0">
                <a:ln>
                  <a:solidFill>
                    <a:schemeClr val="tx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На </a:t>
            </a:r>
            <a:r>
              <a:rPr lang="ru-RU" dirty="0" err="1">
                <a:ln>
                  <a:solidFill>
                    <a:schemeClr val="tx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відміну</a:t>
            </a:r>
            <a:r>
              <a:rPr lang="ru-RU" dirty="0">
                <a:ln>
                  <a:solidFill>
                    <a:schemeClr val="tx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від</a:t>
            </a:r>
            <a:r>
              <a:rPr lang="ru-RU" dirty="0">
                <a:ln>
                  <a:solidFill>
                    <a:schemeClr val="tx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детермінованих</a:t>
            </a:r>
            <a:r>
              <a:rPr lang="ru-RU" dirty="0">
                <a:ln>
                  <a:solidFill>
                    <a:schemeClr val="tx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тератогенні</a:t>
            </a:r>
            <a:r>
              <a:rPr lang="ru-RU" i="1" dirty="0">
                <a:ln>
                  <a:solidFill>
                    <a:schemeClr val="tx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і</a:t>
            </a:r>
            <a:r>
              <a:rPr lang="ru-RU" dirty="0">
                <a:ln>
                  <a:solidFill>
                    <a:schemeClr val="tx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канцерогенні</a:t>
            </a:r>
            <a:r>
              <a:rPr lang="ru-RU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ефекти</a:t>
            </a:r>
            <a:r>
              <a:rPr lang="ru-RU" dirty="0">
                <a:ln>
                  <a:solidFill>
                    <a:schemeClr val="tx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радіації</a:t>
            </a:r>
            <a:r>
              <a:rPr lang="ru-RU" dirty="0">
                <a:ln>
                  <a:solidFill>
                    <a:schemeClr val="tx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не </a:t>
            </a:r>
            <a:r>
              <a:rPr lang="ru-RU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залежать</a:t>
            </a:r>
            <a:r>
              <a:rPr lang="ru-RU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від</a:t>
            </a:r>
            <a:r>
              <a:rPr lang="ru-RU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дози</a:t>
            </a:r>
            <a:r>
              <a:rPr lang="ru-RU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за </a:t>
            </a:r>
            <a:r>
              <a:rPr lang="ru-RU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ознакою</a:t>
            </a:r>
            <a:r>
              <a:rPr lang="ru-RU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їх</a:t>
            </a:r>
            <a:r>
              <a:rPr lang="ru-RU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тяжкості</a:t>
            </a:r>
            <a:r>
              <a:rPr lang="ru-RU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n>
                  <a:solidFill>
                    <a:schemeClr val="tx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dirty="0" err="1">
                <a:ln>
                  <a:solidFill>
                    <a:schemeClr val="tx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ефект</a:t>
            </a:r>
            <a:r>
              <a:rPr lang="ru-RU" dirty="0">
                <a:ln>
                  <a:solidFill>
                    <a:schemeClr val="tx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проявляється</a:t>
            </a:r>
            <a:r>
              <a:rPr lang="ru-RU" dirty="0">
                <a:ln>
                  <a:solidFill>
                    <a:schemeClr val="tx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за</a:t>
            </a:r>
            <a:r>
              <a:rPr lang="ru-RU" dirty="0">
                <a:ln>
                  <a:solidFill>
                    <a:schemeClr val="tx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принципом «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все </a:t>
            </a:r>
            <a:r>
              <a:rPr lang="ru-RU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або</a:t>
            </a:r>
            <a:r>
              <a:rPr lang="ru-RU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нічого</a:t>
            </a:r>
            <a:r>
              <a:rPr lang="ru-RU" dirty="0">
                <a:ln>
                  <a:solidFill>
                    <a:schemeClr val="tx1"/>
                  </a:solidFill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»)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5072097"/>
          </a:xfrm>
        </p:spPr>
        <p:txBody>
          <a:bodyPr/>
          <a:lstStyle/>
          <a:p>
            <a:r>
              <a:rPr lang="uk-UA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Від дози залежить лише</a:t>
            </a:r>
            <a:br>
              <a:rPr lang="uk-UA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i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імовірність їхньої появи ― </a:t>
            </a:r>
            <a:br>
              <a:rPr lang="uk-UA" i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uk-UA" i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зі зростанням дози збільшується частість їхнього виникнення.</a:t>
            </a:r>
            <a:br>
              <a:rPr lang="uk-UA" i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Такі</a:t>
            </a:r>
            <a:r>
              <a:rPr lang="ru-RU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ефекти</a:t>
            </a:r>
            <a:r>
              <a:rPr lang="ru-RU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отримали</a:t>
            </a:r>
            <a:r>
              <a:rPr lang="ru-RU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назву</a:t>
            </a:r>
            <a:r>
              <a:rPr lang="ru-RU" dirty="0">
                <a:ln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 err="1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стохастичні</a:t>
            </a:r>
            <a:r>
              <a:rPr lang="ru-RU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uk-UA" i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імовірнісні)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452</Words>
  <Application>Microsoft Office PowerPoint</Application>
  <PresentationFormat>Екран (4:3)</PresentationFormat>
  <Paragraphs>36</Paragraphs>
  <Slides>33</Slides>
  <Notes>3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33</vt:i4>
      </vt:variant>
    </vt:vector>
  </HeadingPairs>
  <TitlesOfParts>
    <vt:vector size="39" baseType="lpstr">
      <vt:lpstr>Arial</vt:lpstr>
      <vt:lpstr>Calibri</vt:lpstr>
      <vt:lpstr>Constantia</vt:lpstr>
      <vt:lpstr>Times New Roman</vt:lpstr>
      <vt:lpstr>Times New Roman Cyr</vt:lpstr>
      <vt:lpstr>Office Theme</vt:lpstr>
      <vt:lpstr>Презентація PowerPoint</vt:lpstr>
      <vt:lpstr>Біологічні ефекти радіації</vt:lpstr>
      <vt:lpstr>Презентація PowerPoint</vt:lpstr>
      <vt:lpstr>Презентація PowerPoint</vt:lpstr>
      <vt:lpstr>Поріг виникнення ефекту радіації, або поріг означає  наявність здатності тканини витримувати опромінення в допорогових дозах, нижчих за порогову, без ознак розвитку певного ефекту радіації</vt:lpstr>
      <vt:lpstr>Порогова доза ― це значення дози, за якої виникає певний ефект радіації щонайменше у 1–5 % опромінених індивідуумів</vt:lpstr>
      <vt:lpstr>Термін толерантна доза вживається для позначення максимальної дози, опромінення в якій тканина може перенести  без розвитку в ній будь-якого клінічно значущого детермінованого ефекту</vt:lpstr>
      <vt:lpstr>На відміну від детермінованих тератогенні і канцерогенні ефекти радіації не залежать від дози за ознакою їх тяжкості (ефект проявляється за принципом «все або нічого»)</vt:lpstr>
      <vt:lpstr>Від дози залежить лише імовірність їхньої появи ―  зі зростанням дози збільшується частість їхнього виникнення. Такі ефекти отримали назву стохастичні (імовірнісні)</vt:lpstr>
      <vt:lpstr>Стохастичні ефекти ― це генні мутації, які у статевих клітинах (яйцеклітинах чи сперматозоїдах) проявляються тератогенним ефектом, тобто уродженою вадою розвитку від необтяжливого  дальтонізму до таких тяжких станів, як синдром Дауна, хорея Гентингтона тощо</vt:lpstr>
      <vt:lpstr>Крім уроджених анатомічних вад після опромінення ембріона  може спостерігатися затримка розумового розвитку</vt:lpstr>
      <vt:lpstr>В соматичних клітинах стохастичні ефекти радіації спричиняють їхню бластотрансформацію —  переродження соматичних клітин  у недиференційовані, що клінічно проявляється розвитком  злоякісних пухлин.  Цей стохастичний ефект носить назву канцерогенний ефект радіації</vt:lpstr>
      <vt:lpstr>Рак – найсерйозніший наслідок опромінення людини у низьких дозах. Широкі обстеження, які охоплювали майже 100 тис. людей, що пережили атомне бомбардування Хіросіми і Нагасакі в 1945 році, засвідчили, що саме рак став єдиним чинником підвищення смертності і скорочення життя в цій групі населення</vt:lpstr>
      <vt:lpstr>Існує завжди тривалий  латентний період між опроміненням  і появою пухлини —  навіть в кілька десятиліть</vt:lpstr>
      <vt:lpstr>Значна частина прихованого інтервалу між опроміненням і виявленням пухлини припадає на час, необхідний для достатнього збільшення пухлини, коли вона стане клінічно спостережуваною</vt:lpstr>
      <vt:lpstr>Оцінка інтервалу затримки  залежить також від чутливості методу, що використовується для виявлення пухлин і ретельності обстежень </vt:lpstr>
      <vt:lpstr>Лейкози Першими серед онкологічних захворювань, що виникають в результаті опромінення,  є лейкози. Вони викликають загибель людей у середньому через 10 років по опроміненню </vt:lpstr>
      <vt:lpstr>У період між 1929 і 1957 р.р. серед радіологів США лейкемії були зареєстровані в 4%,  що в 10 разів перевищувало частоту цього захворювання серед не радіологів (0,4%)</vt:lpstr>
      <vt:lpstr>Реконструкція доз, опроміненню якими піддавалися піонери радіології, вказує, що вони могли становити величину у 2000 бер  за 40 років. Опромінювалося фактично усе тіло</vt:lpstr>
      <vt:lpstr>Завдяки значному зниженню допустимих доз професійного опромінення, в наступні роки захворюваність на лейкози радіологів не відрізнялась  від її величини серед інших верств населення</vt:lpstr>
      <vt:lpstr>В японців Хіросіми і Нагасакі перевищення захворюваності  на лейкемію з’явилося  через 5 років після опромінення, досягло свого піку по 10–15 рокам  і далі знижувалося</vt:lpstr>
      <vt:lpstr>Відповідно до оцінок HKДAP OОH, від кожної дози опромінення  в 1 Гр у середньому дві людини  із тисячі опромінених помруть від лейкозів. Тобто, якщо хтось отримав опромінення усього тіла в дозі 1 Гр, то існує ризик 1 на 500, що ця людина помре від лейкозу</vt:lpstr>
      <vt:lpstr> Рак щитоподібної і грудної залоз  За оцінками НКДАР в 10 осіб із 1000 опромінених  у дозі 1 Гр виявиться  рак щитоподібної залози,  а у 10 жінок — рак груді</vt:lpstr>
      <vt:lpstr>Перші випадки раку груді з'являються через 10 років  після опромінення, а нові випадки продовжують виникати протягом  30 років і більше. Середня затримка появи пухлини, ймовірно, становить 25 років</vt:lpstr>
      <vt:lpstr>Велика група пацієнток тубсанаторію  в Новій Шотландії (Канада) піддавалася багаторазовим флюороскопіям під час проведення штучного пневмотораксу для лікування. Розвиток раку груді на тому ж боці, що й пневмоторакс, додає довіри, що збудником раку стало опромінювання   </vt:lpstr>
      <vt:lpstr>В двох тубсанаторіях штату Массачусетт (США)  в період між 1930 і 1956 р.р. — те ж саме. Серед них рак груді зустрічався частіше з надлишком  у 80% </vt:lpstr>
      <vt:lpstr>Рак шкіри Першим злоякісним новоутвором, певно пов’язаним з дією радіації,  був рак на руці рентгенолога,  про що повідомлялося в 1902 р.</vt:lpstr>
      <vt:lpstr>Рак легенів  давно визнаний професійним захворюванням шахтарів уранових копалень у Саксонії і Богемії, але відносно недавно він був пов'язаний з опроміненням</vt:lpstr>
      <vt:lpstr>Тератогенні ефекти  Вади розвитку, пов’язані  з опроміненням in utero  </vt:lpstr>
      <vt:lpstr>У дітей, що виживають, ушкоджувальна дія радіації проявляється у вигляді різних анатомічних і фізіологічних аномалій, затримки фізичного і розумового розвитку чи їх поєднань. Найчастіші вади — мікроцефалія, гідроцефалія і аномалії серця</vt:lpstr>
      <vt:lpstr>Дані щодо дії іонізивної радіації на ембріон і плід людини отримано на досвіді терапевтичного опромінення живота вагітних і дослідження дітей, які зазнали внутріутробного опромінення в Хіросімі і Нагасакі</vt:lpstr>
      <vt:lpstr>Для радіогенних мутацій хромосом не існує порога. За будь-яких низьких доз опромінення зародкових клітин існує ймовірність ураження одного чи кількох генів і появи однієї чи кількох мутацій. Будь-яка доза внутріутробного опромінення збільшує ймовірність мутацій зародкових клітин. Більш того, мутагенні ефекти радіації кумулюються  і необоротно накопичуються</vt:lpstr>
      <vt:lpstr>Презентація PowerPoint</vt:lpstr>
    </vt:vector>
  </TitlesOfParts>
  <Company>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name</dc:creator>
  <cp:lastModifiedBy>Микола Пилипенко</cp:lastModifiedBy>
  <cp:revision>21</cp:revision>
  <dcterms:created xsi:type="dcterms:W3CDTF">2009-10-28T19:35:23Z</dcterms:created>
  <dcterms:modified xsi:type="dcterms:W3CDTF">2019-10-29T18:11:43Z</dcterms:modified>
</cp:coreProperties>
</file>