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5" r:id="rId7"/>
    <p:sldId id="261" r:id="rId8"/>
    <p:sldId id="262" r:id="rId9"/>
    <p:sldId id="263" r:id="rId10"/>
    <p:sldId id="264" r:id="rId11"/>
    <p:sldId id="266" r:id="rId12"/>
    <p:sldId id="268" r:id="rId13"/>
    <p:sldId id="267" r:id="rId14"/>
    <p:sldId id="269" r:id="rId15"/>
    <p:sldId id="270" r:id="rId16"/>
    <p:sldId id="306" r:id="rId17"/>
    <p:sldId id="271" r:id="rId18"/>
    <p:sldId id="307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1" r:id="rId28"/>
    <p:sldId id="282" r:id="rId29"/>
    <p:sldId id="283" r:id="rId30"/>
    <p:sldId id="284" r:id="rId31"/>
    <p:sldId id="299" r:id="rId32"/>
    <p:sldId id="300" r:id="rId33"/>
    <p:sldId id="285" r:id="rId34"/>
    <p:sldId id="301" r:id="rId35"/>
    <p:sldId id="286" r:id="rId36"/>
    <p:sldId id="287" r:id="rId37"/>
    <p:sldId id="288" r:id="rId38"/>
    <p:sldId id="289" r:id="rId39"/>
    <p:sldId id="290" r:id="rId40"/>
    <p:sldId id="298" r:id="rId41"/>
    <p:sldId id="291" r:id="rId42"/>
    <p:sldId id="292" r:id="rId43"/>
    <p:sldId id="293" r:id="rId44"/>
    <p:sldId id="294" r:id="rId45"/>
    <p:sldId id="305" r:id="rId46"/>
    <p:sldId id="303" r:id="rId47"/>
    <p:sldId id="309" r:id="rId48"/>
    <p:sldId id="304" r:id="rId49"/>
    <p:sldId id="296" r:id="rId5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1090" y="2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900C1-94D4-42DD-939E-7232DB9070C8}" type="datetimeFigureOut">
              <a:rPr lang="ru-RU" smtClean="0"/>
              <a:pPr/>
              <a:t>02.12.2019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0FC17-DEA7-4675-BBCD-860CB2D153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9766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900C1-94D4-42DD-939E-7232DB9070C8}" type="datetimeFigureOut">
              <a:rPr lang="ru-RU" smtClean="0"/>
              <a:pPr/>
              <a:t>02.12.2019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0FC17-DEA7-4675-BBCD-860CB2D153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723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900C1-94D4-42DD-939E-7232DB9070C8}" type="datetimeFigureOut">
              <a:rPr lang="ru-RU" smtClean="0"/>
              <a:pPr/>
              <a:t>02.12.2019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0FC17-DEA7-4675-BBCD-860CB2D153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4892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900C1-94D4-42DD-939E-7232DB9070C8}" type="datetimeFigureOut">
              <a:rPr lang="ru-RU" smtClean="0"/>
              <a:pPr/>
              <a:t>02.12.2019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0FC17-DEA7-4675-BBCD-860CB2D153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0280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900C1-94D4-42DD-939E-7232DB9070C8}" type="datetimeFigureOut">
              <a:rPr lang="ru-RU" smtClean="0"/>
              <a:pPr/>
              <a:t>02.12.2019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0FC17-DEA7-4675-BBCD-860CB2D153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421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900C1-94D4-42DD-939E-7232DB9070C8}" type="datetimeFigureOut">
              <a:rPr lang="ru-RU" smtClean="0"/>
              <a:pPr/>
              <a:t>02.12.2019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0FC17-DEA7-4675-BBCD-860CB2D153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4079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900C1-94D4-42DD-939E-7232DB9070C8}" type="datetimeFigureOut">
              <a:rPr lang="ru-RU" smtClean="0"/>
              <a:pPr/>
              <a:t>02.12.2019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0FC17-DEA7-4675-BBCD-860CB2D153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369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900C1-94D4-42DD-939E-7232DB9070C8}" type="datetimeFigureOut">
              <a:rPr lang="ru-RU" smtClean="0"/>
              <a:pPr/>
              <a:t>02.12.2019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0FC17-DEA7-4675-BBCD-860CB2D153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8292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900C1-94D4-42DD-939E-7232DB9070C8}" type="datetimeFigureOut">
              <a:rPr lang="ru-RU" smtClean="0"/>
              <a:pPr/>
              <a:t>02.12.2019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0FC17-DEA7-4675-BBCD-860CB2D153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0357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900C1-94D4-42DD-939E-7232DB9070C8}" type="datetimeFigureOut">
              <a:rPr lang="ru-RU" smtClean="0"/>
              <a:pPr/>
              <a:t>02.12.2019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0FC17-DEA7-4675-BBCD-860CB2D153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91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900C1-94D4-42DD-939E-7232DB9070C8}" type="datetimeFigureOut">
              <a:rPr lang="ru-RU" smtClean="0"/>
              <a:pPr/>
              <a:t>02.12.2019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0FC17-DEA7-4675-BBCD-860CB2D153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5017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7900C1-94D4-42DD-939E-7232DB9070C8}" type="datetimeFigureOut">
              <a:rPr lang="ru-RU" smtClean="0"/>
              <a:pPr/>
              <a:t>02.12.2019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C0FC17-DEA7-4675-BBCD-860CB2D153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666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16632"/>
            <a:ext cx="8856984" cy="3168352"/>
          </a:xfrm>
          <a:solidFill>
            <a:schemeClr val="accent3">
              <a:lumMod val="40000"/>
              <a:lumOff val="60000"/>
            </a:schemeClr>
          </a:solidFill>
          <a:ln w="38100"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ru-RU" sz="3600" b="1" dirty="0" err="1">
                <a:solidFill>
                  <a:srgbClr val="FF0000"/>
                </a:solidFill>
              </a:rPr>
              <a:t>Визначення</a:t>
            </a:r>
            <a:r>
              <a:rPr lang="ru-RU" sz="3600" b="1" dirty="0">
                <a:solidFill>
                  <a:srgbClr val="FF0000"/>
                </a:solidFill>
              </a:rPr>
              <a:t> центрального </a:t>
            </a:r>
            <a:r>
              <a:rPr lang="ru-RU" sz="3600" b="1" dirty="0" err="1">
                <a:solidFill>
                  <a:srgbClr val="FF0000"/>
                </a:solidFill>
              </a:rPr>
              <a:t>співвідношення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err="1">
                <a:solidFill>
                  <a:srgbClr val="FF0000"/>
                </a:solidFill>
              </a:rPr>
              <a:t>щелеп</a:t>
            </a:r>
            <a:r>
              <a:rPr lang="ru-RU" sz="3600" b="1" dirty="0">
                <a:solidFill>
                  <a:srgbClr val="FF0000"/>
                </a:solidFill>
              </a:rPr>
              <a:t> при </a:t>
            </a:r>
            <a:r>
              <a:rPr lang="ru-RU" sz="3600" b="1" dirty="0" err="1">
                <a:solidFill>
                  <a:srgbClr val="FF0000"/>
                </a:solidFill>
              </a:rPr>
              <a:t>повній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err="1">
                <a:solidFill>
                  <a:srgbClr val="FF0000"/>
                </a:solidFill>
              </a:rPr>
              <a:t>відсутності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err="1">
                <a:solidFill>
                  <a:srgbClr val="FF0000"/>
                </a:solidFill>
              </a:rPr>
              <a:t>зубів</a:t>
            </a:r>
            <a:r>
              <a:rPr lang="ru-RU" sz="3600" b="1" dirty="0">
                <a:solidFill>
                  <a:srgbClr val="FF0000"/>
                </a:solidFill>
              </a:rPr>
              <a:t>. </a:t>
            </a:r>
            <a:r>
              <a:rPr lang="ru-RU" sz="3600" b="1" dirty="0" smtClean="0">
                <a:solidFill>
                  <a:srgbClr val="FF0000"/>
                </a:solidFill>
              </a:rPr>
              <a:t/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 err="1" smtClean="0">
                <a:solidFill>
                  <a:srgbClr val="FF0000"/>
                </a:solidFill>
              </a:rPr>
              <a:t>Закони</a:t>
            </a:r>
            <a:r>
              <a:rPr lang="ru-RU" sz="3600" b="1" dirty="0" smtClean="0">
                <a:solidFill>
                  <a:srgbClr val="FF0000"/>
                </a:solidFill>
              </a:rPr>
              <a:t> </a:t>
            </a:r>
            <a:r>
              <a:rPr lang="ru-RU" sz="3600" b="1" dirty="0" err="1">
                <a:solidFill>
                  <a:srgbClr val="FF0000"/>
                </a:solidFill>
              </a:rPr>
              <a:t>артикуляції</a:t>
            </a:r>
            <a:r>
              <a:rPr lang="ru-RU" sz="3600" b="1" dirty="0">
                <a:solidFill>
                  <a:srgbClr val="FF0000"/>
                </a:solidFill>
              </a:rPr>
              <a:t> при </a:t>
            </a:r>
            <a:r>
              <a:rPr lang="ru-RU" sz="3600" b="1" dirty="0" err="1">
                <a:solidFill>
                  <a:srgbClr val="FF0000"/>
                </a:solidFill>
              </a:rPr>
              <a:t>конструюванні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err="1">
                <a:solidFill>
                  <a:srgbClr val="FF0000"/>
                </a:solidFill>
              </a:rPr>
              <a:t>зубних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err="1">
                <a:solidFill>
                  <a:srgbClr val="FF0000"/>
                </a:solidFill>
              </a:rPr>
              <a:t>рядів</a:t>
            </a:r>
            <a:r>
              <a:rPr lang="ru-RU" sz="3600" b="1" dirty="0" smtClean="0">
                <a:solidFill>
                  <a:srgbClr val="FF0000"/>
                </a:solidFill>
              </a:rPr>
              <a:t>.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78" y="3356992"/>
            <a:ext cx="6194425" cy="333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006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60648"/>
            <a:ext cx="8424936" cy="5246043"/>
          </a:xfrm>
          <a:solidFill>
            <a:schemeClr val="bg2">
              <a:lumMod val="90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b="1" dirty="0" err="1">
                <a:latin typeface="Times New Roman"/>
                <a:ea typeface="Calibri"/>
                <a:cs typeface="Times New Roman"/>
              </a:rPr>
              <a:t>Ексцентричною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 err="1">
                <a:latin typeface="Times New Roman"/>
                <a:ea typeface="Calibri"/>
                <a:cs typeface="Times New Roman"/>
              </a:rPr>
              <a:t>оклюзією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називають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всі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види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оклюзій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крім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центральної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 err="1">
                <a:latin typeface="Times New Roman"/>
                <a:ea typeface="Calibri"/>
                <a:cs typeface="Times New Roman"/>
              </a:rPr>
              <a:t>Ексцентричним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 err="1">
                <a:latin typeface="Times New Roman"/>
                <a:ea typeface="Calibri"/>
                <a:cs typeface="Times New Roman"/>
              </a:rPr>
              <a:t>співвідношеннями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 err="1">
                <a:latin typeface="Times New Roman"/>
                <a:ea typeface="Calibri"/>
                <a:cs typeface="Times New Roman"/>
              </a:rPr>
              <a:t>нижньої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 err="1">
                <a:latin typeface="Times New Roman"/>
                <a:ea typeface="Calibri"/>
                <a:cs typeface="Times New Roman"/>
              </a:rPr>
              <a:t>щелепи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 -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називають</a:t>
            </a:r>
            <a:r>
              <a:rPr lang="ru-RU" dirty="0" err="1" smtClean="0">
                <a:latin typeface="Times New Roman"/>
                <a:ea typeface="Calibri"/>
                <a:cs typeface="Times New Roman"/>
              </a:rPr>
              <a:t>всі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положення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нижньої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щелепи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окрім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центрального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співвідношення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і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функціонального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спокою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 Прикусом </a:t>
            </a:r>
            <a:r>
              <a:rPr lang="ru-RU" b="1" dirty="0" err="1">
                <a:latin typeface="Times New Roman"/>
                <a:ea typeface="Calibri"/>
                <a:cs typeface="Times New Roman"/>
              </a:rPr>
              <a:t>називають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 -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тип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просторового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положення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зубних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рядів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в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центральній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оклюзії</a:t>
            </a:r>
            <a:endParaRPr lang="ru-RU" dirty="0">
              <a:latin typeface="Times New Roman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. </a:t>
            </a:r>
            <a:endParaRPr lang="ru-RU" sz="2400" dirty="0">
              <a:ea typeface="Calibri"/>
              <a:cs typeface="Times New Roman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661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483162"/>
            <a:ext cx="4320480" cy="5854321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dirty="0" err="1"/>
              <a:t>Функціональний</a:t>
            </a:r>
            <a:r>
              <a:rPr lang="ru-RU" b="1" dirty="0"/>
              <a:t> </a:t>
            </a:r>
            <a:r>
              <a:rPr lang="ru-RU" b="1" dirty="0" err="1"/>
              <a:t>спокій</a:t>
            </a:r>
            <a:r>
              <a:rPr lang="ru-RU" b="1" dirty="0"/>
              <a:t> </a:t>
            </a:r>
            <a:r>
              <a:rPr lang="ru-RU" b="1" dirty="0" err="1"/>
              <a:t>нижньої</a:t>
            </a:r>
            <a:r>
              <a:rPr lang="ru-RU" b="1" dirty="0"/>
              <a:t> </a:t>
            </a:r>
            <a:r>
              <a:rPr lang="ru-RU" b="1" dirty="0" err="1"/>
              <a:t>щелепи</a:t>
            </a:r>
            <a:r>
              <a:rPr lang="ru-RU" b="1" dirty="0"/>
              <a:t> </a:t>
            </a:r>
            <a:r>
              <a:rPr lang="ru-RU" b="1" dirty="0" smtClean="0"/>
              <a:t>– </a:t>
            </a:r>
          </a:p>
          <a:p>
            <a:pPr marL="0" indent="0">
              <a:buNone/>
            </a:pP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/>
              <a:t>положення</a:t>
            </a:r>
            <a:r>
              <a:rPr lang="ru-RU" dirty="0"/>
              <a:t> </a:t>
            </a:r>
            <a:r>
              <a:rPr lang="ru-RU" dirty="0" err="1"/>
              <a:t>нижньої</a:t>
            </a:r>
            <a:r>
              <a:rPr lang="ru-RU" dirty="0"/>
              <a:t> </a:t>
            </a:r>
            <a:r>
              <a:rPr lang="ru-RU" dirty="0" err="1"/>
              <a:t>щелепи</a:t>
            </a:r>
            <a:r>
              <a:rPr lang="ru-RU" dirty="0"/>
              <a:t>, коли </a:t>
            </a:r>
            <a:r>
              <a:rPr lang="ru-RU" dirty="0" err="1"/>
              <a:t>м'язи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підіймають</a:t>
            </a:r>
            <a:r>
              <a:rPr lang="ru-RU" dirty="0"/>
              <a:t> і </a:t>
            </a:r>
            <a:r>
              <a:rPr lang="ru-RU" dirty="0" err="1"/>
              <a:t>опускають</a:t>
            </a:r>
            <a:r>
              <a:rPr lang="ru-RU" dirty="0"/>
              <a:t> </a:t>
            </a:r>
            <a:r>
              <a:rPr lang="ru-RU" dirty="0" err="1"/>
              <a:t>щелепу</a:t>
            </a:r>
            <a:r>
              <a:rPr lang="ru-RU" dirty="0"/>
              <a:t>, </a:t>
            </a:r>
            <a:r>
              <a:rPr lang="ru-RU" dirty="0" err="1"/>
              <a:t>знаходяться</a:t>
            </a:r>
            <a:r>
              <a:rPr lang="ru-RU" dirty="0"/>
              <a:t> в </a:t>
            </a:r>
            <a:r>
              <a:rPr lang="ru-RU" dirty="0" err="1"/>
              <a:t>стані</a:t>
            </a:r>
            <a:r>
              <a:rPr lang="ru-RU" dirty="0"/>
              <a:t> </a:t>
            </a:r>
            <a:r>
              <a:rPr lang="ru-RU" dirty="0" err="1" smtClean="0"/>
              <a:t>функціональної</a:t>
            </a:r>
            <a:r>
              <a:rPr lang="ru-RU" dirty="0" smtClean="0"/>
              <a:t> </a:t>
            </a:r>
            <a:r>
              <a:rPr lang="ru-RU" dirty="0" err="1"/>
              <a:t>рівноваги</a:t>
            </a:r>
            <a:r>
              <a:rPr lang="ru-RU" dirty="0"/>
              <a:t> (</a:t>
            </a:r>
            <a:r>
              <a:rPr lang="ru-RU" dirty="0" err="1"/>
              <a:t>функціонально-тонічної</a:t>
            </a:r>
            <a:r>
              <a:rPr lang="ru-RU" dirty="0"/>
              <a:t> </a:t>
            </a:r>
            <a:r>
              <a:rPr lang="ru-RU" dirty="0" err="1"/>
              <a:t>рівноваги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виникає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завершення</a:t>
            </a:r>
            <a:r>
              <a:rPr lang="ru-RU" dirty="0"/>
              <a:t> </a:t>
            </a:r>
            <a:r>
              <a:rPr lang="ru-RU" dirty="0" err="1" smtClean="0"/>
              <a:t>жування</a:t>
            </a:r>
            <a:r>
              <a:rPr lang="ru-RU" dirty="0" smtClean="0"/>
              <a:t>, </a:t>
            </a:r>
            <a:r>
              <a:rPr lang="ru-RU" dirty="0" err="1"/>
              <a:t>ковтання</a:t>
            </a:r>
            <a:r>
              <a:rPr lang="ru-RU" dirty="0"/>
              <a:t>, </a:t>
            </a:r>
            <a:r>
              <a:rPr lang="ru-RU" dirty="0" err="1"/>
              <a:t>розмови</a:t>
            </a:r>
            <a:r>
              <a:rPr lang="ru-RU" dirty="0"/>
              <a:t>) </a:t>
            </a:r>
            <a:r>
              <a:rPr lang="ru-RU" b="1" dirty="0" smtClean="0"/>
              <a:t>–</a:t>
            </a:r>
          </a:p>
          <a:p>
            <a:pPr marL="0" indent="0">
              <a:buNone/>
            </a:pPr>
            <a:r>
              <a:rPr lang="ru-RU" b="1" dirty="0" err="1" smtClean="0"/>
              <a:t>варіант</a:t>
            </a:r>
            <a:r>
              <a:rPr lang="ru-RU" b="1" dirty="0" smtClean="0"/>
              <a:t> </a:t>
            </a:r>
            <a:r>
              <a:rPr lang="ru-RU" b="1" dirty="0" err="1" smtClean="0"/>
              <a:t>артикуляції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66909"/>
            <a:ext cx="4230687" cy="587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636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370887" cy="552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670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548680"/>
            <a:ext cx="8712968" cy="504056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uk-UA" b="1" dirty="0" smtClean="0"/>
              <a:t>Висотою центрального співвідношення </a:t>
            </a:r>
          </a:p>
          <a:p>
            <a:pPr marL="0" indent="0">
              <a:buNone/>
            </a:pPr>
            <a:r>
              <a:rPr lang="uk-UA" dirty="0" smtClean="0"/>
              <a:t>або центральної оклюзії називають </a:t>
            </a:r>
          </a:p>
          <a:p>
            <a:pPr marL="0" indent="0">
              <a:buNone/>
            </a:pPr>
            <a:r>
              <a:rPr lang="uk-UA" dirty="0" smtClean="0"/>
              <a:t>відстань між альвеолярними відростками або двома точками, розташованими вище і нижче ротової щілини, в положенні центрального співвідношення нижньої щелепи.</a:t>
            </a:r>
          </a:p>
          <a:p>
            <a:pPr marL="0" indent="0" algn="ctr">
              <a:buNone/>
            </a:pPr>
            <a:r>
              <a:rPr lang="ru-RU" b="1" dirty="0" smtClean="0"/>
              <a:t> </a:t>
            </a:r>
            <a:r>
              <a:rPr lang="ru-RU" b="1" dirty="0"/>
              <a:t>ЦО = ЦС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533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179512" y="188640"/>
            <a:ext cx="8712968" cy="206210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Залежно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складності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визначення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положення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центральної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оклюзії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ЦО</a:t>
            </a: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чи 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положення</a:t>
            </a:r>
            <a:r>
              <a:rPr lang="ru-RU" sz="3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центрального 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співвідношення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ЦС</a:t>
            </a: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А.І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Бетельман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ділив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</a:t>
            </a: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варіанта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97677" y="2348880"/>
            <a:ext cx="9046323" cy="440120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першому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варіанті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коли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альвеолярних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відростках</a:t>
            </a:r>
            <a:r>
              <a:rPr lang="ru-RU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верхніх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нижніх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щелеп</a:t>
            </a:r>
            <a:r>
              <a:rPr lang="ru-RU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знаходяться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три і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більше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пар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зубів-антагоністів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розташованих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таким чином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мінімум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одна в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передньому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а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дві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інші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в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бічних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ділянках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параметрів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стану ЦО, як правило,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визначають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лише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висоту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Гіпсові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моделі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протезних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лож на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лабораторному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етапі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зіставляють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положенні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ЦО по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зубним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ознаками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і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фасеткам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стертих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оклюзійних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поверхонь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зубів-антагоністів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або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за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допомогою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оклюзійних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відбитків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45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3"/>
          <a:stretch/>
        </p:blipFill>
        <p:spPr bwMode="auto">
          <a:xfrm>
            <a:off x="87313" y="188640"/>
            <a:ext cx="8967787" cy="6602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788024" y="188640"/>
            <a:ext cx="4176464" cy="9541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rgbClr val="FF0000"/>
                </a:solidFill>
              </a:rPr>
              <a:t>Дефекти зубних рядів</a:t>
            </a:r>
          </a:p>
          <a:p>
            <a:r>
              <a:rPr lang="uk-UA" sz="2800" b="1" dirty="0" smtClean="0">
                <a:solidFill>
                  <a:srgbClr val="FF0000"/>
                </a:solidFill>
              </a:rPr>
              <a:t> за  А.І.  </a:t>
            </a:r>
            <a:r>
              <a:rPr lang="ru-RU" sz="2800" b="1" dirty="0" err="1" smtClean="0">
                <a:solidFill>
                  <a:srgbClr val="FF0000"/>
                </a:solidFill>
              </a:rPr>
              <a:t>Бетельманом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04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"/>
          <p:cNvSpPr>
            <a:spLocks noChangeArrowheads="1"/>
          </p:cNvSpPr>
          <p:nvPr/>
        </p:nvSpPr>
        <p:spPr bwMode="auto">
          <a:xfrm>
            <a:off x="251520" y="942915"/>
            <a:ext cx="8640960" cy="39703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починаючи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другого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варіанту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складності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визначення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положення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ЦО, коли </a:t>
            </a:r>
            <a:r>
              <a:rPr kumimoji="0" lang="ru-RU" sz="2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менше</a:t>
            </a: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трьох</a:t>
            </a: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пар </a:t>
            </a:r>
            <a:r>
              <a:rPr kumimoji="0" lang="ru-RU" sz="2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антагоністів</a:t>
            </a: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розташовані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альвеолярних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відростках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верхніх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і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нижніх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щелеп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необхідно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попередньо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 лабораторному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етапі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виготовляти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прікусні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шаблони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і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визначати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положення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ЦО на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клінічному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етапі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І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лише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потім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за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допомогою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прікусних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шаблонів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зіставляти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моделі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протезних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лож в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положенні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центрального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співвідношення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-27384"/>
            <a:ext cx="9070975" cy="680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004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/>
          <p:cNvSpPr>
            <a:spLocks noChangeArrowheads="1"/>
          </p:cNvSpPr>
          <p:nvPr/>
        </p:nvSpPr>
        <p:spPr bwMode="auto">
          <a:xfrm>
            <a:off x="323528" y="1012373"/>
            <a:ext cx="8640960" cy="440120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Найбільш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складним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варіантом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визначення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положення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ЦС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щелеп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є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третій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коли </a:t>
            </a:r>
            <a:r>
              <a:rPr kumimoji="0" lang="ru-RU" sz="2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немає</a:t>
            </a: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жодної</a:t>
            </a: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пари </a:t>
            </a:r>
            <a:r>
              <a:rPr kumimoji="0" lang="ru-RU" sz="2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антагоністів</a:t>
            </a: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або</a:t>
            </a: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вони </a:t>
            </a:r>
            <a:r>
              <a:rPr kumimoji="0" lang="ru-RU" sz="2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розташовані</a:t>
            </a: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лише</a:t>
            </a: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</a:t>
            </a:r>
            <a:r>
              <a:rPr kumimoji="0" lang="ru-RU" sz="2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двох</a:t>
            </a: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ділянках</a:t>
            </a: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щелеп</a:t>
            </a: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четвертий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</a:t>
            </a: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 </a:t>
            </a:r>
            <a:r>
              <a:rPr kumimoji="0" lang="ru-RU" sz="2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повній</a:t>
            </a: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адентії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варіанти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розташування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дефектів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зубних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рядів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При другому,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третьому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і четвертому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варіантах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розташування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дефектів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зубних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рядів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верхніх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і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нижніх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щелеп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для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визначення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положення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ЦС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необхідно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всіх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випадках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тобто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завжди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виготовляти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прікусні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шаблони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(ПШ).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07318"/>
            <a:ext cx="8858250" cy="677862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94316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88640"/>
            <a:ext cx="8856983" cy="6480720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4200" b="1" dirty="0"/>
              <a:t>План </a:t>
            </a:r>
            <a:r>
              <a:rPr lang="ru-RU" sz="4200" b="1" dirty="0" err="1"/>
              <a:t>лекції</a:t>
            </a:r>
            <a:endParaRPr lang="ru-RU" sz="4200" b="1" dirty="0"/>
          </a:p>
          <a:p>
            <a:pPr marL="0" indent="0">
              <a:buNone/>
            </a:pPr>
            <a:r>
              <a:rPr lang="ru-RU" sz="4200" b="1" dirty="0"/>
              <a:t>•	</a:t>
            </a:r>
            <a:r>
              <a:rPr lang="ru-RU" sz="4200" dirty="0" err="1"/>
              <a:t>Актуальність</a:t>
            </a:r>
            <a:r>
              <a:rPr lang="ru-RU" sz="4200" dirty="0"/>
              <a:t> теми</a:t>
            </a:r>
          </a:p>
          <a:p>
            <a:pPr marL="0" indent="0">
              <a:buNone/>
            </a:pPr>
            <a:r>
              <a:rPr lang="ru-RU" sz="4200" dirty="0"/>
              <a:t>•	</a:t>
            </a:r>
            <a:r>
              <a:rPr lang="ru-RU" sz="4200" dirty="0" err="1"/>
              <a:t>Основна</a:t>
            </a:r>
            <a:r>
              <a:rPr lang="ru-RU" sz="4200" dirty="0"/>
              <a:t> </a:t>
            </a:r>
            <a:r>
              <a:rPr lang="ru-RU" sz="4200" dirty="0" err="1"/>
              <a:t>термінологія</a:t>
            </a:r>
            <a:r>
              <a:rPr lang="ru-RU" sz="4200" dirty="0"/>
              <a:t> теми</a:t>
            </a:r>
          </a:p>
          <a:p>
            <a:pPr marL="0" indent="0">
              <a:buNone/>
            </a:pPr>
            <a:r>
              <a:rPr lang="ru-RU" sz="4200" dirty="0"/>
              <a:t>•	</a:t>
            </a:r>
            <a:r>
              <a:rPr lang="ru-RU" sz="4200" dirty="0" err="1"/>
              <a:t>Вимоги</a:t>
            </a:r>
            <a:r>
              <a:rPr lang="ru-RU" sz="4200" dirty="0"/>
              <a:t> до </a:t>
            </a:r>
            <a:r>
              <a:rPr lang="ru-RU" sz="4200" dirty="0" err="1"/>
              <a:t>прикусних</a:t>
            </a:r>
            <a:r>
              <a:rPr lang="ru-RU" sz="4200" dirty="0"/>
              <a:t> </a:t>
            </a:r>
            <a:r>
              <a:rPr lang="ru-RU" sz="4200" dirty="0" err="1"/>
              <a:t>шаблонів</a:t>
            </a:r>
            <a:endParaRPr lang="ru-RU" sz="4200" dirty="0"/>
          </a:p>
          <a:p>
            <a:pPr marL="0" indent="0">
              <a:buNone/>
            </a:pPr>
            <a:r>
              <a:rPr lang="ru-RU" sz="4200" dirty="0"/>
              <a:t>•	</a:t>
            </a:r>
            <a:r>
              <a:rPr lang="ru-RU" sz="4200" dirty="0" err="1"/>
              <a:t>Методи</a:t>
            </a:r>
            <a:r>
              <a:rPr lang="ru-RU" sz="4200" dirty="0"/>
              <a:t> </a:t>
            </a:r>
            <a:r>
              <a:rPr lang="ru-RU" sz="4200" dirty="0" err="1"/>
              <a:t>визначення</a:t>
            </a:r>
            <a:r>
              <a:rPr lang="ru-RU" sz="4200" dirty="0"/>
              <a:t> </a:t>
            </a:r>
            <a:r>
              <a:rPr lang="ru-RU" sz="4200" dirty="0" err="1"/>
              <a:t>висоти</a:t>
            </a:r>
            <a:r>
              <a:rPr lang="ru-RU" sz="4200" dirty="0"/>
              <a:t> </a:t>
            </a:r>
            <a:endParaRPr lang="ru-RU" sz="4200" dirty="0" smtClean="0"/>
          </a:p>
          <a:p>
            <a:pPr marL="0" indent="0">
              <a:buNone/>
            </a:pPr>
            <a:r>
              <a:rPr lang="ru-RU" sz="4200" dirty="0"/>
              <a:t> </a:t>
            </a:r>
            <a:r>
              <a:rPr lang="ru-RU" sz="4200" dirty="0" smtClean="0"/>
              <a:t>        центрального </a:t>
            </a:r>
            <a:r>
              <a:rPr lang="ru-RU" sz="4200" dirty="0" err="1"/>
              <a:t>співвідношення</a:t>
            </a:r>
            <a:r>
              <a:rPr lang="ru-RU" sz="4200" dirty="0"/>
              <a:t> </a:t>
            </a:r>
            <a:r>
              <a:rPr lang="ru-RU" sz="4200" dirty="0" err="1"/>
              <a:t>щелеп</a:t>
            </a:r>
            <a:endParaRPr lang="ru-RU" sz="4200" dirty="0"/>
          </a:p>
          <a:p>
            <a:pPr marL="0" indent="0">
              <a:buNone/>
            </a:pPr>
            <a:r>
              <a:rPr lang="ru-RU" sz="4200" dirty="0"/>
              <a:t>•	</a:t>
            </a:r>
            <a:r>
              <a:rPr lang="ru-RU" sz="4200" dirty="0" err="1"/>
              <a:t>Послідовність</a:t>
            </a:r>
            <a:r>
              <a:rPr lang="ru-RU" sz="4200" dirty="0"/>
              <a:t> </a:t>
            </a:r>
            <a:r>
              <a:rPr lang="ru-RU" sz="4200" dirty="0" err="1"/>
              <a:t>етапів</a:t>
            </a:r>
            <a:r>
              <a:rPr lang="ru-RU" sz="4200" dirty="0"/>
              <a:t> </a:t>
            </a:r>
            <a:r>
              <a:rPr lang="ru-RU" sz="4200" dirty="0" err="1"/>
              <a:t>визначення</a:t>
            </a:r>
            <a:r>
              <a:rPr lang="ru-RU" sz="4200" dirty="0"/>
              <a:t> та </a:t>
            </a:r>
            <a:endParaRPr lang="ru-RU" sz="4200" dirty="0" smtClean="0"/>
          </a:p>
          <a:p>
            <a:pPr marL="0" indent="0">
              <a:buNone/>
            </a:pPr>
            <a:r>
              <a:rPr lang="ru-RU" sz="4200" dirty="0"/>
              <a:t> </a:t>
            </a:r>
            <a:r>
              <a:rPr lang="ru-RU" sz="4200" dirty="0" smtClean="0"/>
              <a:t>        </a:t>
            </a:r>
            <a:r>
              <a:rPr lang="ru-RU" sz="4200" dirty="0" err="1" smtClean="0"/>
              <a:t>фіксації</a:t>
            </a:r>
            <a:r>
              <a:rPr lang="ru-RU" sz="4200" dirty="0" smtClean="0"/>
              <a:t> </a:t>
            </a:r>
            <a:r>
              <a:rPr lang="ru-RU" sz="4200" dirty="0" err="1"/>
              <a:t>положення</a:t>
            </a:r>
            <a:r>
              <a:rPr lang="ru-RU" sz="4200" dirty="0"/>
              <a:t> центрального </a:t>
            </a:r>
            <a:endParaRPr lang="ru-RU" sz="4200" dirty="0" smtClean="0"/>
          </a:p>
          <a:p>
            <a:pPr marL="0" indent="0">
              <a:buNone/>
            </a:pPr>
            <a:r>
              <a:rPr lang="ru-RU" sz="4200" dirty="0"/>
              <a:t> </a:t>
            </a:r>
            <a:r>
              <a:rPr lang="ru-RU" sz="4200" dirty="0" smtClean="0"/>
              <a:t>        </a:t>
            </a:r>
            <a:r>
              <a:rPr lang="ru-RU" sz="4200" dirty="0" err="1" smtClean="0"/>
              <a:t>співвідношення</a:t>
            </a:r>
            <a:r>
              <a:rPr lang="ru-RU" sz="4200" dirty="0" smtClean="0"/>
              <a:t> </a:t>
            </a:r>
            <a:r>
              <a:rPr lang="ru-RU" sz="4200" dirty="0" err="1"/>
              <a:t>щелеп</a:t>
            </a:r>
            <a:endParaRPr lang="ru-RU" sz="4200" dirty="0"/>
          </a:p>
          <a:p>
            <a:pPr marL="0" indent="0">
              <a:buNone/>
            </a:pPr>
            <a:r>
              <a:rPr lang="ru-RU" sz="4200" dirty="0"/>
              <a:t>•	</a:t>
            </a:r>
            <a:r>
              <a:rPr lang="ru-RU" sz="4200" dirty="0" err="1"/>
              <a:t>Можливі</a:t>
            </a:r>
            <a:r>
              <a:rPr lang="ru-RU" sz="4200" dirty="0"/>
              <a:t> </a:t>
            </a:r>
            <a:r>
              <a:rPr lang="ru-RU" sz="4200" dirty="0" err="1"/>
              <a:t>помилки</a:t>
            </a:r>
            <a:r>
              <a:rPr lang="ru-RU" sz="4200" dirty="0"/>
              <a:t>  при </a:t>
            </a:r>
            <a:r>
              <a:rPr lang="ru-RU" sz="4200" dirty="0" err="1"/>
              <a:t>визначенні</a:t>
            </a:r>
            <a:r>
              <a:rPr lang="ru-RU" sz="4200" dirty="0"/>
              <a:t> </a:t>
            </a:r>
            <a:endParaRPr lang="ru-RU" sz="4200" dirty="0" smtClean="0"/>
          </a:p>
          <a:p>
            <a:pPr marL="0" indent="0">
              <a:buNone/>
            </a:pPr>
            <a:r>
              <a:rPr lang="ru-RU" sz="4200" dirty="0"/>
              <a:t> </a:t>
            </a:r>
            <a:r>
              <a:rPr lang="ru-RU" sz="4200" dirty="0" smtClean="0"/>
              <a:t>        центрального </a:t>
            </a:r>
            <a:r>
              <a:rPr lang="ru-RU" sz="4200" dirty="0" err="1"/>
              <a:t>співвідношення</a:t>
            </a:r>
            <a:r>
              <a:rPr lang="ru-RU" sz="4200" dirty="0"/>
              <a:t> </a:t>
            </a:r>
            <a:r>
              <a:rPr lang="ru-RU" sz="4200" dirty="0" err="1"/>
              <a:t>щелеп</a:t>
            </a:r>
            <a:r>
              <a:rPr lang="ru-RU" sz="4200" dirty="0"/>
              <a:t> </a:t>
            </a:r>
            <a:endParaRPr lang="ru-RU" sz="4200" dirty="0" smtClean="0"/>
          </a:p>
          <a:p>
            <a:pPr marL="0" indent="0">
              <a:buNone/>
            </a:pPr>
            <a:r>
              <a:rPr lang="ru-RU" sz="4200" dirty="0"/>
              <a:t> </a:t>
            </a:r>
            <a:r>
              <a:rPr lang="ru-RU" sz="4200" dirty="0" smtClean="0"/>
              <a:t>        без </a:t>
            </a:r>
            <a:r>
              <a:rPr lang="ru-RU" sz="4200" dirty="0" err="1"/>
              <a:t>зубів</a:t>
            </a:r>
            <a:r>
              <a:rPr lang="ru-RU" sz="4200" dirty="0"/>
              <a:t> та </a:t>
            </a:r>
            <a:r>
              <a:rPr lang="ru-RU" sz="4200" dirty="0" err="1"/>
              <a:t>способи</a:t>
            </a:r>
            <a:r>
              <a:rPr lang="ru-RU" sz="4200" dirty="0"/>
              <a:t> </a:t>
            </a:r>
            <a:r>
              <a:rPr lang="ru-RU" sz="4200" dirty="0" err="1"/>
              <a:t>їх</a:t>
            </a:r>
            <a:r>
              <a:rPr lang="ru-RU" sz="4200" dirty="0"/>
              <a:t> </a:t>
            </a:r>
            <a:r>
              <a:rPr lang="ru-RU" sz="4200" dirty="0" err="1"/>
              <a:t>усунення</a:t>
            </a:r>
            <a:endParaRPr lang="ru-RU" sz="4200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54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165100"/>
            <a:ext cx="8718550" cy="653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727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79512" y="1479"/>
            <a:ext cx="8712968" cy="349953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uk-UA" b="1" dirty="0" err="1" smtClean="0"/>
              <a:t>Прикусний</a:t>
            </a:r>
            <a:r>
              <a:rPr lang="uk-UA" b="1" dirty="0" smtClean="0"/>
              <a:t> шаблон </a:t>
            </a:r>
            <a:r>
              <a:rPr lang="uk-UA" dirty="0" smtClean="0"/>
              <a:t>(ПШ).</a:t>
            </a:r>
          </a:p>
          <a:p>
            <a:pPr marL="0" indent="0">
              <a:buNone/>
            </a:pPr>
            <a:r>
              <a:rPr lang="uk-UA" dirty="0" smtClean="0"/>
              <a:t> ПШ складається з базису, який може бути виготовлений з базисного воску або пластмаси і валика, який готують з базисного воску або суміші воску з карборундом.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186" y="2820665"/>
            <a:ext cx="2565175" cy="2192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351346"/>
            <a:ext cx="4177258" cy="2174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93096"/>
            <a:ext cx="2389187" cy="2318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020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2675"/>
            <a:ext cx="9036496" cy="778098"/>
          </a:xfrm>
          <a:solidFill>
            <a:schemeClr val="bg2">
              <a:lumMod val="9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ru-RU" b="1" dirty="0" err="1">
                <a:solidFill>
                  <a:srgbClr val="FF0000"/>
                </a:solidFill>
              </a:rPr>
              <a:t>Вимоги</a:t>
            </a:r>
            <a:r>
              <a:rPr lang="ru-RU" b="1" dirty="0">
                <a:solidFill>
                  <a:srgbClr val="FF0000"/>
                </a:solidFill>
              </a:rPr>
              <a:t> до </a:t>
            </a:r>
            <a:r>
              <a:rPr lang="ru-RU" b="1" dirty="0" err="1" smtClean="0">
                <a:solidFill>
                  <a:srgbClr val="FF0000"/>
                </a:solidFill>
              </a:rPr>
              <a:t>прикусних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шаблонів</a:t>
            </a:r>
            <a:r>
              <a:rPr lang="ru-RU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764704"/>
            <a:ext cx="9036496" cy="624786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- </a:t>
            </a:r>
            <a:r>
              <a:rPr lang="uk-UA" sz="2000" dirty="0" smtClean="0"/>
              <a:t>базис ПШ повинен щільно прилягати до робочої поверхні моделі протезного ложа;</a:t>
            </a:r>
          </a:p>
          <a:p>
            <a:pPr algn="just"/>
            <a:r>
              <a:rPr lang="uk-UA" sz="2000" dirty="0" smtClean="0"/>
              <a:t> - край базису ПШ - не повинен мати гострих країв і розташовуватися відповідно кордонів протезного ложа;</a:t>
            </a:r>
          </a:p>
          <a:p>
            <a:pPr algn="just"/>
            <a:r>
              <a:rPr lang="uk-UA" sz="2000" dirty="0" smtClean="0"/>
              <a:t> - якщо базис ПШ виготовлений з воску, то для верхньої щелепи він повинен бути виконаний з однієї, а для нижньої щелепи з двох пластин базисного воску</a:t>
            </a:r>
          </a:p>
          <a:p>
            <a:pPr algn="just"/>
            <a:r>
              <a:rPr lang="uk-UA" sz="2000" dirty="0" smtClean="0"/>
              <a:t> - базис ПШ з воску повинен бути армований дротом з оральної поверхні;</a:t>
            </a:r>
          </a:p>
          <a:p>
            <a:pPr algn="just"/>
            <a:r>
              <a:rPr lang="uk-UA" sz="2000" dirty="0" smtClean="0"/>
              <a:t> - валик ПШ необхідно виготовляти монолітним з розплавленого воску;</a:t>
            </a:r>
          </a:p>
          <a:p>
            <a:pPr algn="just"/>
            <a:r>
              <a:rPr lang="uk-UA" sz="2000" dirty="0" smtClean="0"/>
              <a:t> - валик ПШ слід надійно з'єднувати за допомогою кип’ячого воску з базисом </a:t>
            </a:r>
            <a:r>
              <a:rPr lang="uk-UA" sz="2000" dirty="0" err="1" smtClean="0"/>
              <a:t>прикусного</a:t>
            </a:r>
            <a:r>
              <a:rPr lang="uk-UA" sz="2000" dirty="0" smtClean="0"/>
              <a:t> шаблону;</a:t>
            </a:r>
          </a:p>
          <a:p>
            <a:pPr algn="just"/>
            <a:r>
              <a:rPr lang="uk-UA" sz="2000" dirty="0" smtClean="0"/>
              <a:t> - середина дуги валика ПШ повинна збігатися з вершиною моделі альвеолярного відростка, крім переднього сегмента верхньої щелепи.  У цій ділянці валик ПШ повинен розташовуватися на 1/3 частини наперед від середини альвеолярного відростка;</a:t>
            </a:r>
          </a:p>
          <a:p>
            <a:pPr algn="just"/>
            <a:r>
              <a:rPr lang="uk-UA" sz="2000" dirty="0" smtClean="0"/>
              <a:t> - висота валика ПШ в передньому сегменті повинна становити 1,5-2,0 см, в бічних - 0,8-1,0 см;</a:t>
            </a:r>
          </a:p>
          <a:p>
            <a:pPr algn="just"/>
            <a:r>
              <a:rPr lang="uk-UA" sz="2000" dirty="0" smtClean="0"/>
              <a:t> - валик верхнього ПШ в дистальних сегментах повинен бути скошений під кутом 45 ° по відношенню до його </a:t>
            </a:r>
            <a:r>
              <a:rPr lang="uk-UA" sz="2000" dirty="0" err="1" smtClean="0"/>
              <a:t>оклюзійної</a:t>
            </a:r>
            <a:r>
              <a:rPr lang="uk-UA" sz="2000" dirty="0" smtClean="0"/>
              <a:t> поверхні.</a:t>
            </a:r>
          </a:p>
          <a:p>
            <a:pPr algn="just"/>
            <a:r>
              <a:rPr lang="uk-UA" sz="2000" dirty="0" smtClean="0"/>
              <a:t> При ОЛ пацієнтів при беззубих щелепах визначають центральне співвідношення щелеп, а не центральну оклюзію.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61218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764704"/>
            <a:ext cx="8229600" cy="4525963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Визначити положення ЦС щелеп – </a:t>
            </a:r>
          </a:p>
          <a:p>
            <a:pPr marL="0" indent="0">
              <a:buNone/>
            </a:pPr>
            <a:r>
              <a:rPr lang="uk-UA" dirty="0" smtClean="0"/>
              <a:t>це значить визначити положення нижньої щелепи по відношенню до верхньої в трьох взаємно перпендикулярних </a:t>
            </a:r>
            <a:r>
              <a:rPr lang="uk-UA" dirty="0" err="1" smtClean="0"/>
              <a:t>площинах</a:t>
            </a:r>
            <a:r>
              <a:rPr lang="uk-UA" dirty="0" smtClean="0"/>
              <a:t> - вертикальної, сагітальної, </a:t>
            </a:r>
            <a:r>
              <a:rPr lang="uk-UA" dirty="0" err="1" smtClean="0"/>
              <a:t>трансверзальної</a:t>
            </a:r>
            <a:r>
              <a:rPr lang="uk-UA" dirty="0" smtClean="0"/>
              <a:t>.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95006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188640"/>
            <a:ext cx="8229600" cy="6414195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 smtClean="0"/>
              <a:t> 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Методи визначення висоти центрального співвідношення щелеп.</a:t>
            </a:r>
          </a:p>
          <a:p>
            <a:pPr marL="0" indent="0">
              <a:buNone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Анатомічний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заснований на огляді і відновленні конфігурації обличчя.</a:t>
            </a:r>
          </a:p>
          <a:p>
            <a:pPr marL="0" indent="0">
              <a:buNone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Антропометричний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заснований на даних про пропорції окремих частин обличчя.</a:t>
            </a:r>
          </a:p>
          <a:p>
            <a:pPr marL="0" indent="0">
              <a:buNone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Функціонально фізіологічний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метод виявляє максимальне зусилля стиснення щелеп, фіксує </a:t>
            </a:r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міжальвеолярний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відстань і дозволяє здійснити визначення конструктивного прикусу в сагітальній і </a:t>
            </a:r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трансверзальной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площинах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Анатомо-фізіологічний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 заснований на визначенні стану відносного фізіологічного спокою нижньої щелепи 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86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332656"/>
            <a:ext cx="4680520" cy="5976664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b="1" dirty="0" err="1" smtClean="0"/>
              <a:t>Анатомічний</a:t>
            </a:r>
            <a:r>
              <a:rPr lang="ru-RU" b="1" dirty="0" smtClean="0"/>
              <a:t> метод</a:t>
            </a:r>
          </a:p>
          <a:p>
            <a:pPr marL="0" indent="0">
              <a:buNone/>
            </a:pPr>
            <a:r>
              <a:rPr lang="ru-RU" dirty="0" err="1"/>
              <a:t>заснований</a:t>
            </a:r>
            <a:r>
              <a:rPr lang="ru-RU" dirty="0"/>
              <a:t> на </a:t>
            </a:r>
            <a:r>
              <a:rPr lang="ru-RU" dirty="0" err="1"/>
              <a:t>огляді</a:t>
            </a:r>
            <a:r>
              <a:rPr lang="ru-RU" dirty="0"/>
              <a:t> і </a:t>
            </a:r>
            <a:r>
              <a:rPr lang="ru-RU" dirty="0" err="1"/>
              <a:t>відновленні</a:t>
            </a:r>
            <a:r>
              <a:rPr lang="ru-RU" dirty="0"/>
              <a:t> </a:t>
            </a:r>
            <a:r>
              <a:rPr lang="ru-RU" dirty="0" err="1"/>
              <a:t>конфігурації</a:t>
            </a:r>
            <a:r>
              <a:rPr lang="ru-RU" dirty="0"/>
              <a:t> </a:t>
            </a:r>
            <a:r>
              <a:rPr lang="ru-RU" dirty="0" err="1"/>
              <a:t>обличчя</a:t>
            </a:r>
            <a:r>
              <a:rPr lang="ru-RU" dirty="0"/>
              <a:t>.</a:t>
            </a:r>
          </a:p>
          <a:p>
            <a:pPr marL="0" indent="0">
              <a:buNone/>
            </a:pPr>
            <a:r>
              <a:rPr lang="ru-RU" dirty="0"/>
              <a:t> </a:t>
            </a:r>
            <a:endParaRPr lang="ru-RU" dirty="0" smtClean="0"/>
          </a:p>
          <a:p>
            <a:pPr marL="0" indent="0">
              <a:buNone/>
            </a:pPr>
            <a:r>
              <a:rPr lang="ru-RU" dirty="0" err="1" smtClean="0"/>
              <a:t>Гізі</a:t>
            </a:r>
            <a:r>
              <a:rPr lang="ru-RU" dirty="0" smtClean="0"/>
              <a:t> </a:t>
            </a:r>
            <a:r>
              <a:rPr lang="ru-RU" dirty="0"/>
              <a:t>і </a:t>
            </a:r>
            <a:r>
              <a:rPr lang="ru-RU" dirty="0" err="1"/>
              <a:t>Келлер</a:t>
            </a:r>
            <a:r>
              <a:rPr lang="ru-RU" dirty="0"/>
              <a:t> </a:t>
            </a:r>
            <a:r>
              <a:rPr lang="ru-RU" dirty="0" err="1"/>
              <a:t>рекомендують</a:t>
            </a:r>
            <a:r>
              <a:rPr lang="ru-RU" dirty="0"/>
              <a:t> </a:t>
            </a:r>
            <a:r>
              <a:rPr lang="ru-RU" dirty="0" err="1"/>
              <a:t>користуватися</a:t>
            </a:r>
            <a:r>
              <a:rPr lang="ru-RU" dirty="0"/>
              <a:t> </a:t>
            </a:r>
            <a:r>
              <a:rPr lang="ru-RU" dirty="0" err="1"/>
              <a:t>анатомічними</a:t>
            </a:r>
            <a:r>
              <a:rPr lang="ru-RU" dirty="0"/>
              <a:t> </a:t>
            </a:r>
            <a:r>
              <a:rPr lang="ru-RU" dirty="0" err="1"/>
              <a:t>ознаками</a:t>
            </a:r>
            <a:r>
              <a:rPr lang="ru-RU" dirty="0"/>
              <a:t> для </a:t>
            </a:r>
            <a:r>
              <a:rPr lang="ru-RU" dirty="0" err="1"/>
              <a:t>відтворення</a:t>
            </a:r>
            <a:r>
              <a:rPr lang="ru-RU" dirty="0"/>
              <a:t> </a:t>
            </a:r>
            <a:r>
              <a:rPr lang="ru-RU" dirty="0" err="1"/>
              <a:t>естетичного</a:t>
            </a:r>
            <a:r>
              <a:rPr lang="ru-RU" dirty="0"/>
              <a:t> оптимуму: </a:t>
            </a:r>
            <a:r>
              <a:rPr lang="ru-RU" dirty="0" err="1"/>
              <a:t>змикання</a:t>
            </a:r>
            <a:r>
              <a:rPr lang="ru-RU" dirty="0"/>
              <a:t> губ на </a:t>
            </a:r>
            <a:r>
              <a:rPr lang="ru-RU" dirty="0" err="1"/>
              <a:t>всьому</a:t>
            </a:r>
            <a:r>
              <a:rPr lang="ru-RU" dirty="0"/>
              <a:t> </a:t>
            </a:r>
            <a:r>
              <a:rPr lang="ru-RU" dirty="0" err="1"/>
              <a:t>протязі</a:t>
            </a:r>
            <a:r>
              <a:rPr lang="ru-RU" dirty="0"/>
              <a:t> </a:t>
            </a:r>
            <a:r>
              <a:rPr lang="ru-RU" dirty="0" err="1"/>
              <a:t>спокійне</a:t>
            </a:r>
            <a:r>
              <a:rPr lang="ru-RU" dirty="0"/>
              <a:t> без </a:t>
            </a:r>
            <a:r>
              <a:rPr lang="ru-RU" dirty="0" err="1"/>
              <a:t>западання</a:t>
            </a:r>
            <a:r>
              <a:rPr lang="ru-RU" dirty="0"/>
              <a:t>, </a:t>
            </a:r>
            <a:r>
              <a:rPr lang="ru-RU" dirty="0" err="1"/>
              <a:t>носогубні</a:t>
            </a:r>
            <a:r>
              <a:rPr lang="ru-RU" dirty="0"/>
              <a:t> складки ясно </a:t>
            </a:r>
            <a:r>
              <a:rPr lang="ru-RU" dirty="0" err="1"/>
              <a:t>виражені</a:t>
            </a:r>
            <a:r>
              <a:rPr lang="ru-RU" dirty="0"/>
              <a:t>, кути рота </a:t>
            </a:r>
            <a:r>
              <a:rPr lang="ru-RU" dirty="0" err="1"/>
              <a:t>підняті</a:t>
            </a:r>
            <a:r>
              <a:rPr lang="ru-RU" dirty="0"/>
              <a:t>, </a:t>
            </a:r>
            <a:r>
              <a:rPr lang="ru-RU" dirty="0" err="1"/>
              <a:t>круговий</a:t>
            </a:r>
            <a:r>
              <a:rPr lang="ru-RU" dirty="0"/>
              <a:t> </a:t>
            </a:r>
            <a:r>
              <a:rPr lang="ru-RU" dirty="0" err="1"/>
              <a:t>м'яз</a:t>
            </a:r>
            <a:r>
              <a:rPr lang="ru-RU" dirty="0"/>
              <a:t> рота </a:t>
            </a:r>
            <a:r>
              <a:rPr lang="ru-RU" dirty="0" err="1"/>
              <a:t>вільно</a:t>
            </a:r>
            <a:r>
              <a:rPr lang="ru-RU" dirty="0"/>
              <a:t> </a:t>
            </a:r>
            <a:r>
              <a:rPr lang="ru-RU" dirty="0" err="1"/>
              <a:t>функціонує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16" t="39247" r="26950"/>
          <a:stretch/>
        </p:blipFill>
        <p:spPr bwMode="auto">
          <a:xfrm>
            <a:off x="4932040" y="332656"/>
            <a:ext cx="4069720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364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634082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 err="1" smtClean="0">
                <a:solidFill>
                  <a:srgbClr val="FF0000"/>
                </a:solidFill>
              </a:rPr>
              <a:t>Антропометричний</a:t>
            </a:r>
            <a:r>
              <a:rPr lang="ru-RU" dirty="0" smtClean="0">
                <a:solidFill>
                  <a:srgbClr val="FF0000"/>
                </a:solidFill>
              </a:rPr>
              <a:t> метод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908720"/>
            <a:ext cx="8496944" cy="3600401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 err="1"/>
              <a:t>заснований</a:t>
            </a:r>
            <a:r>
              <a:rPr lang="ru-RU" dirty="0"/>
              <a:t> на </a:t>
            </a:r>
            <a:r>
              <a:rPr lang="ru-RU" dirty="0" err="1"/>
              <a:t>даних</a:t>
            </a:r>
            <a:r>
              <a:rPr lang="ru-RU" dirty="0"/>
              <a:t> про </a:t>
            </a:r>
            <a:r>
              <a:rPr lang="ru-RU" dirty="0" err="1"/>
              <a:t>пропорції</a:t>
            </a:r>
            <a:r>
              <a:rPr lang="ru-RU" dirty="0"/>
              <a:t> </a:t>
            </a:r>
            <a:r>
              <a:rPr lang="ru-RU" dirty="0" err="1"/>
              <a:t>окремих</a:t>
            </a:r>
            <a:r>
              <a:rPr lang="ru-RU" dirty="0"/>
              <a:t> </a:t>
            </a:r>
            <a:r>
              <a:rPr lang="ru-RU" dirty="0" err="1"/>
              <a:t>частин</a:t>
            </a:r>
            <a:r>
              <a:rPr lang="ru-RU" dirty="0"/>
              <a:t> </a:t>
            </a:r>
            <a:r>
              <a:rPr lang="ru-RU" dirty="0" err="1"/>
              <a:t>обличчя</a:t>
            </a:r>
            <a:r>
              <a:rPr lang="ru-RU" dirty="0"/>
              <a:t>.</a:t>
            </a:r>
          </a:p>
          <a:p>
            <a:pPr marL="0" indent="0">
              <a:buNone/>
            </a:pPr>
            <a:r>
              <a:rPr lang="ru-RU" dirty="0" smtClean="0"/>
              <a:t>До </a:t>
            </a:r>
            <a:r>
              <a:rPr lang="ru-RU" dirty="0"/>
              <a:t>них </a:t>
            </a:r>
            <a:r>
              <a:rPr lang="ru-RU" dirty="0" err="1"/>
              <a:t>відносяться</a:t>
            </a:r>
            <a:r>
              <a:rPr lang="ru-RU" dirty="0"/>
              <a:t>:</a:t>
            </a:r>
          </a:p>
          <a:p>
            <a:pPr marL="0" indent="0">
              <a:buNone/>
            </a:pPr>
            <a:r>
              <a:rPr lang="ru-RU" dirty="0"/>
              <a:t> • </a:t>
            </a:r>
            <a:r>
              <a:rPr lang="ru-RU" b="1" dirty="0"/>
              <a:t>метод </a:t>
            </a:r>
            <a:r>
              <a:rPr lang="ru-RU" b="1" dirty="0" err="1"/>
              <a:t>Юпітца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запропонував</a:t>
            </a:r>
            <a:r>
              <a:rPr lang="ru-RU" dirty="0"/>
              <a:t> </a:t>
            </a:r>
            <a:r>
              <a:rPr lang="ru-RU" dirty="0" err="1"/>
              <a:t>розподіл</a:t>
            </a:r>
            <a:r>
              <a:rPr lang="ru-RU" dirty="0"/>
              <a:t> </a:t>
            </a:r>
            <a:r>
              <a:rPr lang="ru-RU" dirty="0" err="1"/>
              <a:t>обличчя</a:t>
            </a:r>
            <a:r>
              <a:rPr lang="ru-RU" dirty="0"/>
              <a:t> в </a:t>
            </a:r>
            <a:r>
              <a:rPr lang="ru-RU" dirty="0" err="1"/>
              <a:t>крайньому</a:t>
            </a:r>
            <a:r>
              <a:rPr lang="ru-RU" dirty="0"/>
              <a:t> і </a:t>
            </a:r>
            <a:r>
              <a:rPr lang="ru-RU" dirty="0" err="1"/>
              <a:t>середньому</a:t>
            </a:r>
            <a:r>
              <a:rPr lang="ru-RU" dirty="0"/>
              <a:t> </a:t>
            </a:r>
            <a:r>
              <a:rPr lang="ru-RU" dirty="0" err="1"/>
              <a:t>відносинах</a:t>
            </a:r>
            <a:r>
              <a:rPr lang="ru-RU" dirty="0"/>
              <a:t> циркулем «золотого </a:t>
            </a:r>
            <a:r>
              <a:rPr lang="ru-RU" dirty="0" err="1"/>
              <a:t>перетину</a:t>
            </a:r>
            <a:r>
              <a:rPr lang="ru-RU" dirty="0"/>
              <a:t>»;</a:t>
            </a:r>
          </a:p>
          <a:p>
            <a:pPr marL="0" indent="0">
              <a:buNone/>
            </a:pPr>
            <a:r>
              <a:rPr lang="ru-RU" dirty="0"/>
              <a:t> • </a:t>
            </a:r>
            <a:r>
              <a:rPr lang="ru-RU" b="1" dirty="0"/>
              <a:t>метод Канторовича </a:t>
            </a:r>
            <a:r>
              <a:rPr lang="ru-RU" dirty="0"/>
              <a:t>- </a:t>
            </a:r>
            <a:r>
              <a:rPr lang="ru-RU" dirty="0" err="1"/>
              <a:t>поділ</a:t>
            </a:r>
            <a:r>
              <a:rPr lang="ru-RU" dirty="0"/>
              <a:t> особи на 3 </a:t>
            </a:r>
            <a:r>
              <a:rPr lang="ru-RU" dirty="0" err="1"/>
              <a:t>рівні</a:t>
            </a:r>
            <a:r>
              <a:rPr lang="ru-RU" dirty="0"/>
              <a:t> </a:t>
            </a:r>
            <a:r>
              <a:rPr lang="ru-RU" dirty="0" err="1"/>
              <a:t>частини</a:t>
            </a:r>
            <a:r>
              <a:rPr lang="ru-RU" dirty="0"/>
              <a:t>: </a:t>
            </a:r>
            <a:r>
              <a:rPr lang="ru-RU" dirty="0" err="1"/>
              <a:t>верхня-церебральна</a:t>
            </a:r>
            <a:r>
              <a:rPr lang="ru-RU" dirty="0"/>
              <a:t>, </a:t>
            </a:r>
            <a:r>
              <a:rPr lang="ru-RU" dirty="0" err="1"/>
              <a:t>середня-респіраторна</a:t>
            </a:r>
            <a:r>
              <a:rPr lang="ru-RU" dirty="0"/>
              <a:t>, </a:t>
            </a:r>
            <a:r>
              <a:rPr lang="ru-RU" dirty="0" err="1"/>
              <a:t>нижня</a:t>
            </a:r>
            <a:r>
              <a:rPr lang="ru-RU" dirty="0"/>
              <a:t> - </a:t>
            </a:r>
            <a:r>
              <a:rPr lang="ru-RU" dirty="0" err="1"/>
              <a:t>дігестівной</a:t>
            </a:r>
            <a:r>
              <a:rPr lang="ru-RU" dirty="0"/>
              <a:t>. (З </a:t>
            </a:r>
            <a:r>
              <a:rPr lang="ru-RU" dirty="0" err="1"/>
              <a:t>віком</a:t>
            </a:r>
            <a:r>
              <a:rPr lang="ru-RU" dirty="0"/>
              <a:t> </a:t>
            </a:r>
            <a:r>
              <a:rPr lang="ru-RU" dirty="0" err="1"/>
              <a:t>збільшується</a:t>
            </a:r>
            <a:r>
              <a:rPr lang="ru-RU" dirty="0"/>
              <a:t> </a:t>
            </a:r>
            <a:r>
              <a:rPr lang="ru-RU" dirty="0" err="1"/>
              <a:t>верхняятреть</a:t>
            </a:r>
            <a:r>
              <a:rPr lang="ru-RU" dirty="0"/>
              <a:t> особи, </a:t>
            </a:r>
            <a:r>
              <a:rPr lang="ru-RU" dirty="0" err="1"/>
              <a:t>уменьнается</a:t>
            </a:r>
            <a:r>
              <a:rPr lang="ru-RU" dirty="0"/>
              <a:t> </a:t>
            </a:r>
            <a:r>
              <a:rPr lang="ru-RU" dirty="0" err="1"/>
              <a:t>нижня</a:t>
            </a:r>
            <a:r>
              <a:rPr lang="ru-RU" dirty="0"/>
              <a:t>, </a:t>
            </a:r>
            <a:r>
              <a:rPr lang="ru-RU" dirty="0" err="1"/>
              <a:t>незмінною</a:t>
            </a:r>
            <a:r>
              <a:rPr lang="ru-RU" dirty="0"/>
              <a:t> </a:t>
            </a:r>
            <a:r>
              <a:rPr lang="ru-RU" dirty="0" err="1"/>
              <a:t>залишається</a:t>
            </a:r>
            <a:r>
              <a:rPr lang="ru-RU" dirty="0"/>
              <a:t> </a:t>
            </a:r>
            <a:r>
              <a:rPr lang="ru-RU" dirty="0" err="1"/>
              <a:t>середня</a:t>
            </a:r>
            <a:r>
              <a:rPr lang="ru-RU" dirty="0"/>
              <a:t>, </a:t>
            </a:r>
            <a:r>
              <a:rPr lang="ru-RU" dirty="0" err="1"/>
              <a:t>вимірявши</a:t>
            </a:r>
            <a:r>
              <a:rPr lang="ru-RU" dirty="0"/>
              <a:t> яку </a:t>
            </a:r>
            <a:r>
              <a:rPr lang="ru-RU" dirty="0" err="1"/>
              <a:t>отримують</a:t>
            </a:r>
            <a:r>
              <a:rPr lang="ru-RU" dirty="0"/>
              <a:t> </a:t>
            </a:r>
            <a:r>
              <a:rPr lang="ru-RU" dirty="0" err="1"/>
              <a:t>шукану</a:t>
            </a:r>
            <a:r>
              <a:rPr lang="ru-RU" dirty="0"/>
              <a:t> </a:t>
            </a:r>
            <a:r>
              <a:rPr lang="ru-RU" dirty="0" err="1"/>
              <a:t>висоту</a:t>
            </a:r>
            <a:r>
              <a:rPr lang="ru-RU" dirty="0"/>
              <a:t>).</a:t>
            </a:r>
          </a:p>
          <a:p>
            <a:pPr marL="0" indent="0">
              <a:buNone/>
            </a:pPr>
            <a:r>
              <a:rPr lang="ru-RU" dirty="0"/>
              <a:t> • </a:t>
            </a:r>
            <a:r>
              <a:rPr lang="ru-RU" b="1" dirty="0"/>
              <a:t>метод </a:t>
            </a:r>
            <a:r>
              <a:rPr lang="ru-RU" b="1" dirty="0" err="1"/>
              <a:t>Водсворт</a:t>
            </a:r>
            <a:r>
              <a:rPr lang="ru-RU" b="1" dirty="0"/>
              <a:t>-Уайта </a:t>
            </a:r>
            <a:r>
              <a:rPr lang="ru-RU" dirty="0"/>
              <a:t>- </a:t>
            </a:r>
            <a:r>
              <a:rPr lang="ru-RU" dirty="0" err="1"/>
              <a:t>поділ</a:t>
            </a:r>
            <a:r>
              <a:rPr lang="ru-RU" dirty="0"/>
              <a:t> </a:t>
            </a:r>
            <a:r>
              <a:rPr lang="ru-RU" dirty="0" err="1"/>
              <a:t>обличчя</a:t>
            </a:r>
            <a:r>
              <a:rPr lang="ru-RU" dirty="0"/>
              <a:t> на 2 </a:t>
            </a:r>
            <a:r>
              <a:rPr lang="ru-RU" dirty="0" err="1"/>
              <a:t>рівні</a:t>
            </a:r>
            <a:r>
              <a:rPr lang="ru-RU" dirty="0"/>
              <a:t> </a:t>
            </a:r>
            <a:r>
              <a:rPr lang="ru-RU" dirty="0" err="1"/>
              <a:t>частини</a:t>
            </a:r>
            <a:r>
              <a:rPr lang="ru-RU" dirty="0"/>
              <a:t>: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середини</a:t>
            </a:r>
            <a:r>
              <a:rPr lang="ru-RU" dirty="0"/>
              <a:t> </a:t>
            </a:r>
            <a:r>
              <a:rPr lang="ru-RU" dirty="0" err="1"/>
              <a:t>зіниці</a:t>
            </a:r>
            <a:r>
              <a:rPr lang="ru-RU" dirty="0"/>
              <a:t> до </a:t>
            </a:r>
            <a:r>
              <a:rPr lang="ru-RU" dirty="0" err="1"/>
              <a:t>лінії</a:t>
            </a:r>
            <a:r>
              <a:rPr lang="ru-RU" dirty="0"/>
              <a:t> </a:t>
            </a:r>
            <a:r>
              <a:rPr lang="ru-RU" dirty="0" err="1"/>
              <a:t>змикання</a:t>
            </a:r>
            <a:r>
              <a:rPr lang="ru-RU" dirty="0"/>
              <a:t> губ і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підстави</a:t>
            </a:r>
            <a:r>
              <a:rPr lang="ru-RU" dirty="0"/>
              <a:t> </a:t>
            </a:r>
            <a:r>
              <a:rPr lang="ru-RU" dirty="0" err="1"/>
              <a:t>крила</a:t>
            </a:r>
            <a:r>
              <a:rPr lang="ru-RU" dirty="0"/>
              <a:t> носа до </a:t>
            </a:r>
            <a:r>
              <a:rPr lang="ru-RU" dirty="0" err="1"/>
              <a:t>нижньої</a:t>
            </a:r>
            <a:r>
              <a:rPr lang="ru-RU" dirty="0"/>
              <a:t> </a:t>
            </a:r>
            <a:r>
              <a:rPr lang="ru-RU" dirty="0" err="1"/>
              <a:t>частини</a:t>
            </a:r>
            <a:r>
              <a:rPr lang="ru-RU" dirty="0"/>
              <a:t> </a:t>
            </a:r>
            <a:r>
              <a:rPr lang="ru-RU" dirty="0" err="1" smtClean="0"/>
              <a:t>підборіддя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3" t="54349" r="17915" b="18067"/>
          <a:stretch/>
        </p:blipFill>
        <p:spPr bwMode="auto">
          <a:xfrm>
            <a:off x="1268495" y="4581128"/>
            <a:ext cx="6447295" cy="201478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3732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173"/>
            <a:ext cx="9036496" cy="114300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3200" b="1" dirty="0" err="1"/>
              <a:t>Функціонально</a:t>
            </a:r>
            <a:r>
              <a:rPr lang="ru-RU" sz="3200" b="1" dirty="0"/>
              <a:t> </a:t>
            </a:r>
            <a:r>
              <a:rPr lang="ru-RU" sz="3200" b="1" dirty="0" err="1"/>
              <a:t>фізіологічний</a:t>
            </a:r>
            <a:r>
              <a:rPr lang="ru-RU" sz="3200" b="1" dirty="0"/>
              <a:t> метод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052736"/>
            <a:ext cx="9036496" cy="1147539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 smtClean="0"/>
              <a:t>Метод А. В. </a:t>
            </a:r>
            <a:r>
              <a:rPr lang="ru-RU" dirty="0" err="1" smtClean="0"/>
              <a:t>Цимбалистова</a:t>
            </a:r>
            <a:r>
              <a:rPr lang="ru-RU" dirty="0" smtClean="0"/>
              <a:t> (АОЦО)  - </a:t>
            </a:r>
            <a:r>
              <a:rPr lang="ru-RU" dirty="0" err="1" smtClean="0"/>
              <a:t>здійснюється</a:t>
            </a:r>
            <a:r>
              <a:rPr lang="ru-RU" dirty="0" smtClean="0"/>
              <a:t> </a:t>
            </a:r>
            <a:r>
              <a:rPr lang="ru-RU" dirty="0"/>
              <a:t>за </a:t>
            </a:r>
            <a:r>
              <a:rPr lang="ru-RU" dirty="0" err="1"/>
              <a:t>допомогою</a:t>
            </a:r>
            <a:r>
              <a:rPr lang="ru-RU" dirty="0"/>
              <a:t> </a:t>
            </a:r>
            <a:r>
              <a:rPr lang="ru-RU" dirty="0" err="1"/>
              <a:t>апарата</a:t>
            </a:r>
            <a:r>
              <a:rPr lang="ru-RU" dirty="0"/>
              <a:t> АОЦО, </a:t>
            </a:r>
            <a:r>
              <a:rPr lang="ru-RU" dirty="0" err="1"/>
              <a:t>використовується</a:t>
            </a:r>
            <a:r>
              <a:rPr lang="ru-RU" dirty="0"/>
              <a:t> метод </a:t>
            </a:r>
            <a:r>
              <a:rPr lang="ru-RU" dirty="0" err="1"/>
              <a:t>внутрішньоротової</a:t>
            </a:r>
            <a:r>
              <a:rPr lang="ru-RU" dirty="0"/>
              <a:t> записи </a:t>
            </a:r>
            <a:r>
              <a:rPr lang="ru-RU" dirty="0" err="1"/>
              <a:t>траєкторій</a:t>
            </a:r>
            <a:r>
              <a:rPr lang="ru-RU" dirty="0"/>
              <a:t> </a:t>
            </a:r>
            <a:r>
              <a:rPr lang="ru-RU" dirty="0" err="1"/>
              <a:t>руху</a:t>
            </a:r>
            <a:r>
              <a:rPr lang="ru-RU" dirty="0"/>
              <a:t> </a:t>
            </a:r>
            <a:r>
              <a:rPr lang="ru-RU" dirty="0" err="1"/>
              <a:t>нижньої</a:t>
            </a:r>
            <a:r>
              <a:rPr lang="ru-RU" dirty="0"/>
              <a:t> </a:t>
            </a:r>
            <a:r>
              <a:rPr lang="ru-RU" dirty="0" err="1"/>
              <a:t>щелепи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0275"/>
            <a:ext cx="9144000" cy="465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306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579296" cy="1143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dirty="0"/>
              <a:t>Анатомо-</a:t>
            </a:r>
            <a:r>
              <a:rPr lang="ru-RU" dirty="0" err="1"/>
              <a:t>фізіологічний</a:t>
            </a:r>
            <a:r>
              <a:rPr lang="ru-RU" dirty="0"/>
              <a:t>  </a:t>
            </a:r>
            <a:r>
              <a:rPr lang="ru-RU" dirty="0" smtClean="0"/>
              <a:t>метод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508" y="1419076"/>
            <a:ext cx="8568952" cy="52578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ru-RU" dirty="0" err="1"/>
              <a:t>заснований</a:t>
            </a:r>
            <a:r>
              <a:rPr lang="ru-RU" dirty="0"/>
              <a:t> на </a:t>
            </a:r>
            <a:r>
              <a:rPr lang="ru-RU" dirty="0" err="1"/>
              <a:t>визначенні</a:t>
            </a:r>
            <a:r>
              <a:rPr lang="ru-RU" dirty="0"/>
              <a:t> стану </a:t>
            </a:r>
            <a:r>
              <a:rPr lang="ru-RU" dirty="0" err="1"/>
              <a:t>відносного</a:t>
            </a:r>
            <a:r>
              <a:rPr lang="ru-RU" dirty="0"/>
              <a:t> </a:t>
            </a:r>
            <a:r>
              <a:rPr lang="ru-RU" dirty="0" err="1"/>
              <a:t>фізіологічного</a:t>
            </a:r>
            <a:r>
              <a:rPr lang="ru-RU" dirty="0"/>
              <a:t> </a:t>
            </a:r>
            <a:r>
              <a:rPr lang="ru-RU" dirty="0" err="1"/>
              <a:t>спокою</a:t>
            </a:r>
            <a:r>
              <a:rPr lang="ru-RU" dirty="0"/>
              <a:t> </a:t>
            </a:r>
            <a:r>
              <a:rPr lang="ru-RU" dirty="0" err="1"/>
              <a:t>нижньої</a:t>
            </a:r>
            <a:r>
              <a:rPr lang="ru-RU" dirty="0"/>
              <a:t> </a:t>
            </a:r>
            <a:r>
              <a:rPr lang="ru-RU" dirty="0" err="1"/>
              <a:t>щелепи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96952"/>
            <a:ext cx="7920880" cy="3534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689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6048672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ru-RU" dirty="0" err="1"/>
              <a:t>Фізіологічною</a:t>
            </a:r>
            <a:r>
              <a:rPr lang="ru-RU" dirty="0"/>
              <a:t> основою </a:t>
            </a:r>
            <a:r>
              <a:rPr lang="ru-RU" dirty="0" err="1"/>
              <a:t>цього</a:t>
            </a:r>
            <a:r>
              <a:rPr lang="ru-RU" dirty="0"/>
              <a:t> методу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є </a:t>
            </a:r>
            <a:r>
              <a:rPr lang="ru-RU" dirty="0" err="1"/>
              <a:t>положення</a:t>
            </a:r>
            <a:r>
              <a:rPr lang="ru-RU" dirty="0"/>
              <a:t> </a:t>
            </a:r>
            <a:r>
              <a:rPr lang="ru-RU" dirty="0" err="1"/>
              <a:t>фізіологічного</a:t>
            </a:r>
            <a:r>
              <a:rPr lang="ru-RU" dirty="0"/>
              <a:t> </a:t>
            </a:r>
            <a:r>
              <a:rPr lang="ru-RU" dirty="0" err="1"/>
              <a:t>спокою</a:t>
            </a:r>
            <a:r>
              <a:rPr lang="ru-RU" dirty="0"/>
              <a:t> </a:t>
            </a:r>
            <a:r>
              <a:rPr lang="ru-RU" dirty="0" err="1"/>
              <a:t>нижньої</a:t>
            </a:r>
            <a:r>
              <a:rPr lang="ru-RU" dirty="0"/>
              <a:t> </a:t>
            </a:r>
            <a:r>
              <a:rPr lang="ru-RU" dirty="0" err="1"/>
              <a:t>щелепи</a:t>
            </a:r>
            <a:r>
              <a:rPr lang="ru-RU" dirty="0"/>
              <a:t> і той факт,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висота</a:t>
            </a:r>
            <a:r>
              <a:rPr lang="ru-RU" dirty="0"/>
              <a:t> ЦС </a:t>
            </a:r>
            <a:r>
              <a:rPr lang="ru-RU" dirty="0" err="1"/>
              <a:t>менше</a:t>
            </a:r>
            <a:r>
              <a:rPr lang="ru-RU" dirty="0"/>
              <a:t> </a:t>
            </a:r>
            <a:r>
              <a:rPr lang="ru-RU" dirty="0" err="1"/>
              <a:t>висоти</a:t>
            </a:r>
            <a:r>
              <a:rPr lang="ru-RU" dirty="0"/>
              <a:t> </a:t>
            </a:r>
            <a:r>
              <a:rPr lang="ru-RU" dirty="0" err="1"/>
              <a:t>фізіологічного</a:t>
            </a:r>
            <a:r>
              <a:rPr lang="ru-RU" dirty="0"/>
              <a:t> </a:t>
            </a:r>
            <a:r>
              <a:rPr lang="ru-RU" dirty="0" err="1"/>
              <a:t>спокою</a:t>
            </a:r>
            <a:r>
              <a:rPr lang="ru-RU" dirty="0"/>
              <a:t> на 2-3 мм </a:t>
            </a:r>
            <a:endParaRPr lang="ru-RU" dirty="0" smtClean="0"/>
          </a:p>
          <a:p>
            <a:pPr marL="0" indent="0">
              <a:buNone/>
            </a:pPr>
            <a:endParaRPr lang="ru-RU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ru-RU" b="1" dirty="0" err="1" smtClean="0">
                <a:solidFill>
                  <a:srgbClr val="FF0000"/>
                </a:solidFill>
              </a:rPr>
              <a:t>Нцс</a:t>
            </a:r>
            <a:r>
              <a:rPr lang="ru-RU" b="1" dirty="0" smtClean="0">
                <a:solidFill>
                  <a:srgbClr val="FF0000"/>
                </a:solidFill>
              </a:rPr>
              <a:t> = </a:t>
            </a:r>
            <a:r>
              <a:rPr lang="ru-RU" b="1" dirty="0" err="1" smtClean="0">
                <a:solidFill>
                  <a:srgbClr val="FF0000"/>
                </a:solidFill>
              </a:rPr>
              <a:t>Нпок</a:t>
            </a:r>
            <a:r>
              <a:rPr lang="ru-RU" b="1" dirty="0" smtClean="0">
                <a:solidFill>
                  <a:srgbClr val="FF0000"/>
                </a:solidFill>
              </a:rPr>
              <a:t> – 2-3 мм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49" y="4264670"/>
            <a:ext cx="6157913" cy="173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607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548680"/>
            <a:ext cx="4175670" cy="5544616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/>
              <a:t>Будь-яке </a:t>
            </a:r>
            <a:r>
              <a:rPr lang="ru-RU" dirty="0" err="1"/>
              <a:t>стоматологічне</a:t>
            </a:r>
            <a:r>
              <a:rPr lang="ru-RU" dirty="0"/>
              <a:t> </a:t>
            </a:r>
            <a:r>
              <a:rPr lang="ru-RU" dirty="0" err="1"/>
              <a:t>втручання</a:t>
            </a:r>
            <a:r>
              <a:rPr lang="ru-RU" dirty="0"/>
              <a:t>,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особливо </a:t>
            </a:r>
            <a:r>
              <a:rPr lang="ru-RU" dirty="0"/>
              <a:t>на </a:t>
            </a:r>
            <a:r>
              <a:rPr lang="ru-RU" dirty="0" err="1"/>
              <a:t>щелепах</a:t>
            </a:r>
            <a:r>
              <a:rPr lang="ru-RU" dirty="0"/>
              <a:t> без </a:t>
            </a:r>
            <a:r>
              <a:rPr lang="ru-RU" dirty="0" err="1"/>
              <a:t>зубів</a:t>
            </a:r>
            <a:r>
              <a:rPr lang="ru-RU" dirty="0"/>
              <a:t> </a:t>
            </a:r>
            <a:r>
              <a:rPr lang="ru-RU" dirty="0" smtClean="0"/>
              <a:t>повинно</a:t>
            </a:r>
          </a:p>
          <a:p>
            <a:pPr marL="0" indent="0">
              <a:buNone/>
            </a:pPr>
            <a:r>
              <a:rPr lang="ru-RU" dirty="0" smtClean="0"/>
              <a:t>бути </a:t>
            </a:r>
            <a:r>
              <a:rPr lang="ru-RU" dirty="0" err="1"/>
              <a:t>виконано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урахуванням</a:t>
            </a:r>
            <a:r>
              <a:rPr lang="ru-RU" dirty="0"/>
              <a:t> </a:t>
            </a:r>
            <a:r>
              <a:rPr lang="ru-RU" dirty="0" err="1"/>
              <a:t>анатомічних</a:t>
            </a:r>
            <a:r>
              <a:rPr lang="ru-RU" dirty="0"/>
              <a:t> </a:t>
            </a:r>
            <a:r>
              <a:rPr lang="ru-RU" dirty="0" err="1"/>
              <a:t>особливостей</a:t>
            </a:r>
            <a:r>
              <a:rPr lang="ru-RU" dirty="0"/>
              <a:t>, </a:t>
            </a:r>
            <a:endParaRPr lang="ru-RU" dirty="0" smtClean="0"/>
          </a:p>
          <a:p>
            <a:pPr marL="0" indent="0">
              <a:buNone/>
            </a:pPr>
            <a:r>
              <a:rPr lang="ru-RU" dirty="0" err="1" smtClean="0"/>
              <a:t>літних</a:t>
            </a:r>
            <a:r>
              <a:rPr lang="ru-RU" dirty="0" smtClean="0"/>
              <a:t> </a:t>
            </a:r>
            <a:r>
              <a:rPr lang="ru-RU" dirty="0" err="1"/>
              <a:t>змін</a:t>
            </a:r>
            <a:r>
              <a:rPr lang="ru-RU" dirty="0" smtClean="0"/>
              <a:t>,</a:t>
            </a:r>
          </a:p>
          <a:p>
            <a:pPr marL="0" indent="0">
              <a:buNone/>
            </a:pPr>
            <a:r>
              <a:rPr lang="ru-RU" dirty="0" err="1" smtClean="0"/>
              <a:t>функцій</a:t>
            </a:r>
            <a:r>
              <a:rPr lang="ru-RU" dirty="0" smtClean="0"/>
              <a:t> СНЩС </a:t>
            </a:r>
            <a:r>
              <a:rPr lang="ru-RU" dirty="0"/>
              <a:t>та </a:t>
            </a:r>
            <a:r>
              <a:rPr lang="ru-RU" dirty="0" err="1"/>
              <a:t>м’язового</a:t>
            </a:r>
            <a:r>
              <a:rPr lang="ru-RU" dirty="0"/>
              <a:t> статуса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206" y="412442"/>
            <a:ext cx="4462463" cy="598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422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79512" y="116632"/>
            <a:ext cx="8640960" cy="6480720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3800" b="1" dirty="0" err="1" smtClean="0">
                <a:solidFill>
                  <a:srgbClr val="FF0000"/>
                </a:solidFill>
              </a:rPr>
              <a:t>Послідовність</a:t>
            </a:r>
            <a:r>
              <a:rPr lang="ru-RU" sz="3800" b="1" dirty="0" smtClean="0">
                <a:solidFill>
                  <a:srgbClr val="FF0000"/>
                </a:solidFill>
              </a:rPr>
              <a:t> </a:t>
            </a:r>
            <a:r>
              <a:rPr lang="ru-RU" sz="3800" b="1" dirty="0" err="1">
                <a:solidFill>
                  <a:srgbClr val="FF0000"/>
                </a:solidFill>
              </a:rPr>
              <a:t>етапів</a:t>
            </a:r>
            <a:r>
              <a:rPr lang="ru-RU" sz="3800" b="1" dirty="0">
                <a:solidFill>
                  <a:srgbClr val="FF0000"/>
                </a:solidFill>
              </a:rPr>
              <a:t> </a:t>
            </a:r>
            <a:r>
              <a:rPr lang="ru-RU" sz="3800" b="1" dirty="0" err="1">
                <a:solidFill>
                  <a:srgbClr val="FF0000"/>
                </a:solidFill>
              </a:rPr>
              <a:t>визначення</a:t>
            </a:r>
            <a:r>
              <a:rPr lang="ru-RU" sz="3800" b="1" dirty="0">
                <a:solidFill>
                  <a:srgbClr val="FF0000"/>
                </a:solidFill>
              </a:rPr>
              <a:t> </a:t>
            </a:r>
            <a:r>
              <a:rPr lang="ru-RU" sz="3800" b="1" dirty="0" err="1">
                <a:solidFill>
                  <a:srgbClr val="FF0000"/>
                </a:solidFill>
              </a:rPr>
              <a:t>положення</a:t>
            </a:r>
            <a:r>
              <a:rPr lang="ru-RU" sz="3800" b="1" dirty="0">
                <a:solidFill>
                  <a:srgbClr val="FF0000"/>
                </a:solidFill>
              </a:rPr>
              <a:t> ЦС </a:t>
            </a:r>
            <a:r>
              <a:rPr lang="ru-RU" sz="3800" b="1" dirty="0" err="1">
                <a:solidFill>
                  <a:srgbClr val="FF0000"/>
                </a:solidFill>
              </a:rPr>
              <a:t>щелеп</a:t>
            </a:r>
            <a:r>
              <a:rPr lang="ru-RU" sz="3800" b="1" dirty="0">
                <a:solidFill>
                  <a:srgbClr val="FF0000"/>
                </a:solidFill>
              </a:rPr>
              <a:t>:</a:t>
            </a:r>
          </a:p>
          <a:p>
            <a:pPr algn="just">
              <a:buFont typeface="Wingdings" pitchFamily="2" charset="2"/>
              <a:buChar char="§"/>
            </a:pPr>
            <a:r>
              <a:rPr lang="ru-RU" dirty="0"/>
              <a:t>	 </a:t>
            </a:r>
            <a:r>
              <a:rPr lang="ru-RU" dirty="0" err="1"/>
              <a:t>розмістити</a:t>
            </a:r>
            <a:r>
              <a:rPr lang="ru-RU" dirty="0"/>
              <a:t> </a:t>
            </a:r>
            <a:r>
              <a:rPr lang="ru-RU" dirty="0" err="1"/>
              <a:t>пацієнта</a:t>
            </a:r>
            <a:r>
              <a:rPr lang="ru-RU" dirty="0"/>
              <a:t> в </a:t>
            </a:r>
            <a:r>
              <a:rPr lang="ru-RU" dirty="0" err="1" smtClean="0"/>
              <a:t>стоматологічному</a:t>
            </a:r>
            <a:r>
              <a:rPr lang="ru-RU" dirty="0" smtClean="0"/>
              <a:t> </a:t>
            </a:r>
            <a:r>
              <a:rPr lang="ru-RU" dirty="0" err="1" smtClean="0"/>
              <a:t>кріслі</a:t>
            </a:r>
            <a:r>
              <a:rPr lang="ru-RU" dirty="0" smtClean="0"/>
              <a:t> </a:t>
            </a:r>
            <a:r>
              <a:rPr lang="ru-RU" dirty="0"/>
              <a:t>в </a:t>
            </a:r>
            <a:r>
              <a:rPr lang="ru-RU" dirty="0" err="1"/>
              <a:t>зручному</a:t>
            </a:r>
            <a:r>
              <a:rPr lang="ru-RU" dirty="0"/>
              <a:t> </a:t>
            </a:r>
            <a:r>
              <a:rPr lang="ru-RU" dirty="0" err="1"/>
              <a:t>положенні</a:t>
            </a:r>
            <a:r>
              <a:rPr lang="ru-RU" dirty="0"/>
              <a:t>.</a:t>
            </a:r>
          </a:p>
          <a:p>
            <a:pPr algn="just">
              <a:buFont typeface="Wingdings" pitchFamily="2" charset="2"/>
              <a:buChar char="§"/>
            </a:pPr>
            <a:r>
              <a:rPr lang="ru-RU" dirty="0"/>
              <a:t>	</a:t>
            </a:r>
            <a:r>
              <a:rPr lang="ru-RU" dirty="0" smtClean="0"/>
              <a:t>нанести маркером </a:t>
            </a:r>
            <a:r>
              <a:rPr lang="ru-RU" dirty="0" err="1"/>
              <a:t>дві</a:t>
            </a:r>
            <a:r>
              <a:rPr lang="ru-RU" dirty="0"/>
              <a:t> точки </a:t>
            </a:r>
            <a:r>
              <a:rPr lang="ru-RU" dirty="0" err="1"/>
              <a:t>вище</a:t>
            </a:r>
            <a:r>
              <a:rPr lang="ru-RU" dirty="0"/>
              <a:t> і </a:t>
            </a:r>
            <a:r>
              <a:rPr lang="ru-RU" dirty="0" err="1"/>
              <a:t>нижче</a:t>
            </a:r>
            <a:r>
              <a:rPr lang="ru-RU" dirty="0"/>
              <a:t> </a:t>
            </a:r>
            <a:r>
              <a:rPr lang="ru-RU" dirty="0" err="1"/>
              <a:t>ротової</a:t>
            </a:r>
            <a:r>
              <a:rPr lang="ru-RU" dirty="0"/>
              <a:t> </a:t>
            </a:r>
            <a:r>
              <a:rPr lang="ru-RU" dirty="0" err="1"/>
              <a:t>щілини</a:t>
            </a:r>
            <a:r>
              <a:rPr lang="ru-RU" dirty="0"/>
              <a:t> </a:t>
            </a:r>
            <a:r>
              <a:rPr lang="ru-RU" dirty="0" err="1"/>
              <a:t>пацієнта</a:t>
            </a:r>
            <a:r>
              <a:rPr lang="ru-RU" dirty="0"/>
              <a:t>: одну на </a:t>
            </a:r>
            <a:r>
              <a:rPr lang="ru-RU" dirty="0" err="1"/>
              <a:t>кінчику</a:t>
            </a:r>
            <a:r>
              <a:rPr lang="ru-RU" dirty="0"/>
              <a:t> носа - другу на </a:t>
            </a:r>
            <a:r>
              <a:rPr lang="ru-RU" dirty="0" err="1"/>
              <a:t>частині</a:t>
            </a:r>
            <a:r>
              <a:rPr lang="ru-RU" dirty="0"/>
              <a:t> </a:t>
            </a:r>
            <a:r>
              <a:rPr lang="ru-RU" dirty="0" err="1"/>
              <a:t>підборіддя</a:t>
            </a:r>
            <a:r>
              <a:rPr lang="ru-RU" dirty="0"/>
              <a:t>.</a:t>
            </a:r>
          </a:p>
          <a:p>
            <a:pPr algn="just">
              <a:buFont typeface="Wingdings" pitchFamily="2" charset="2"/>
              <a:buChar char="§"/>
            </a:pPr>
            <a:r>
              <a:rPr lang="ru-RU" dirty="0"/>
              <a:t>	</a:t>
            </a:r>
            <a:r>
              <a:rPr lang="ru-RU" dirty="0" err="1" smtClean="0"/>
              <a:t>залучити</a:t>
            </a:r>
            <a:r>
              <a:rPr lang="ru-RU" dirty="0" smtClean="0"/>
              <a:t> </a:t>
            </a:r>
            <a:r>
              <a:rPr lang="ru-RU" dirty="0" err="1" smtClean="0"/>
              <a:t>пацієнта</a:t>
            </a:r>
            <a:r>
              <a:rPr lang="ru-RU" dirty="0" smtClean="0"/>
              <a:t> до </a:t>
            </a:r>
            <a:r>
              <a:rPr lang="ru-RU" dirty="0" err="1" smtClean="0"/>
              <a:t>нетривалої</a:t>
            </a:r>
            <a:r>
              <a:rPr lang="ru-RU" dirty="0" smtClean="0"/>
              <a:t> </a:t>
            </a:r>
            <a:r>
              <a:rPr lang="ru-RU" dirty="0" err="1" smtClean="0"/>
              <a:t>розмови</a:t>
            </a:r>
            <a:r>
              <a:rPr lang="ru-RU" dirty="0" smtClean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 smtClean="0"/>
              <a:t>попросити</a:t>
            </a:r>
            <a:r>
              <a:rPr lang="ru-RU" dirty="0" smtClean="0"/>
              <a:t>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/>
              <a:t>порахувати</a:t>
            </a:r>
            <a:r>
              <a:rPr lang="ru-RU" dirty="0"/>
              <a:t> </a:t>
            </a:r>
            <a:r>
              <a:rPr lang="ru-RU" dirty="0" err="1"/>
              <a:t>вголос</a:t>
            </a:r>
            <a:r>
              <a:rPr lang="ru-RU" dirty="0"/>
              <a:t> і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цього</a:t>
            </a:r>
            <a:r>
              <a:rPr lang="ru-RU" dirty="0"/>
              <a:t> </a:t>
            </a:r>
            <a:r>
              <a:rPr lang="ru-RU" dirty="0" err="1"/>
              <a:t>пропонують</a:t>
            </a:r>
            <a:r>
              <a:rPr lang="ru-RU" dirty="0"/>
              <a:t> </a:t>
            </a:r>
            <a:r>
              <a:rPr lang="ru-RU" dirty="0" err="1"/>
              <a:t>зімкнути</a:t>
            </a:r>
            <a:r>
              <a:rPr lang="ru-RU" dirty="0"/>
              <a:t> губи без </a:t>
            </a:r>
            <a:r>
              <a:rPr lang="ru-RU" dirty="0" err="1"/>
              <a:t>напруги</a:t>
            </a:r>
            <a:r>
              <a:rPr lang="ru-RU" dirty="0"/>
              <a:t>, </a:t>
            </a:r>
            <a:r>
              <a:rPr lang="ru-RU" dirty="0" err="1"/>
              <a:t>тобто</a:t>
            </a:r>
            <a:r>
              <a:rPr lang="ru-RU" dirty="0"/>
              <a:t>  </a:t>
            </a:r>
            <a:r>
              <a:rPr lang="ru-RU" dirty="0" err="1"/>
              <a:t>призводять</a:t>
            </a:r>
            <a:r>
              <a:rPr lang="ru-RU" dirty="0"/>
              <a:t> </a:t>
            </a:r>
            <a:r>
              <a:rPr lang="ru-RU" dirty="0" err="1"/>
              <a:t>м'язи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піднімають</a:t>
            </a:r>
            <a:r>
              <a:rPr lang="ru-RU" dirty="0"/>
              <a:t> і </a:t>
            </a:r>
            <a:r>
              <a:rPr lang="ru-RU" dirty="0" err="1"/>
              <a:t>опускають</a:t>
            </a:r>
            <a:r>
              <a:rPr lang="ru-RU" dirty="0"/>
              <a:t> </a:t>
            </a:r>
            <a:r>
              <a:rPr lang="ru-RU" dirty="0" err="1"/>
              <a:t>нижню</a:t>
            </a:r>
            <a:r>
              <a:rPr lang="ru-RU" dirty="0"/>
              <a:t> </a:t>
            </a:r>
            <a:r>
              <a:rPr lang="ru-RU" dirty="0" err="1"/>
              <a:t>щелепу</a:t>
            </a:r>
            <a:r>
              <a:rPr lang="ru-RU" dirty="0"/>
              <a:t> в стан </a:t>
            </a:r>
            <a:r>
              <a:rPr lang="ru-RU" dirty="0" err="1"/>
              <a:t>функціональної</a:t>
            </a:r>
            <a:r>
              <a:rPr lang="ru-RU" dirty="0"/>
              <a:t> </a:t>
            </a:r>
            <a:r>
              <a:rPr lang="ru-RU" dirty="0" err="1"/>
              <a:t>рівноваги</a:t>
            </a:r>
            <a:endParaRPr lang="ru-RU" dirty="0"/>
          </a:p>
          <a:p>
            <a:pPr algn="just">
              <a:buFont typeface="Wingdings" pitchFamily="2" charset="2"/>
              <a:buChar char="§"/>
            </a:pPr>
            <a:r>
              <a:rPr lang="ru-RU" dirty="0"/>
              <a:t>	 </a:t>
            </a:r>
            <a:r>
              <a:rPr lang="ru-RU" dirty="0" err="1" smtClean="0"/>
              <a:t>виміряти</a:t>
            </a:r>
            <a:r>
              <a:rPr lang="ru-RU" dirty="0" smtClean="0"/>
              <a:t> </a:t>
            </a:r>
            <a:r>
              <a:rPr lang="ru-RU" dirty="0" err="1" smtClean="0"/>
              <a:t>відстань</a:t>
            </a:r>
            <a:r>
              <a:rPr lang="ru-RU" dirty="0" smtClean="0"/>
              <a:t>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цими</a:t>
            </a:r>
            <a:r>
              <a:rPr lang="ru-RU" dirty="0"/>
              <a:t> точками і таким чином </a:t>
            </a:r>
            <a:r>
              <a:rPr lang="ru-RU" dirty="0" err="1" smtClean="0"/>
              <a:t>визначити</a:t>
            </a:r>
            <a:r>
              <a:rPr lang="ru-RU" dirty="0" smtClean="0"/>
              <a:t> </a:t>
            </a:r>
            <a:r>
              <a:rPr lang="ru-RU" dirty="0" err="1" smtClean="0"/>
              <a:t>висоту</a:t>
            </a:r>
            <a:r>
              <a:rPr lang="ru-RU" dirty="0" smtClean="0"/>
              <a:t> </a:t>
            </a:r>
            <a:r>
              <a:rPr lang="ru-RU" dirty="0" err="1"/>
              <a:t>фізіологічного</a:t>
            </a:r>
            <a:r>
              <a:rPr lang="ru-RU" dirty="0"/>
              <a:t> </a:t>
            </a:r>
            <a:r>
              <a:rPr lang="ru-RU" dirty="0" err="1"/>
              <a:t>спокою</a:t>
            </a:r>
            <a:r>
              <a:rPr lang="ru-RU" dirty="0"/>
              <a:t> </a:t>
            </a:r>
            <a:r>
              <a:rPr lang="ru-RU" dirty="0" err="1"/>
              <a:t>нижньої</a:t>
            </a:r>
            <a:r>
              <a:rPr lang="ru-RU" dirty="0"/>
              <a:t> </a:t>
            </a:r>
            <a:r>
              <a:rPr lang="ru-RU" dirty="0" err="1"/>
              <a:t>щелепи</a:t>
            </a:r>
            <a:r>
              <a:rPr lang="ru-RU" dirty="0"/>
              <a:t>.</a:t>
            </a:r>
          </a:p>
          <a:p>
            <a:pPr algn="just">
              <a:buFont typeface="Wingdings" pitchFamily="2" charset="2"/>
              <a:buChar char="§"/>
            </a:pPr>
            <a:r>
              <a:rPr lang="ru-RU" dirty="0"/>
              <a:t>	</a:t>
            </a:r>
            <a:r>
              <a:rPr lang="ru-RU" dirty="0" err="1"/>
              <a:t>потім</a:t>
            </a:r>
            <a:r>
              <a:rPr lang="ru-RU" dirty="0"/>
              <a:t> </a:t>
            </a:r>
            <a:r>
              <a:rPr lang="ru-RU" dirty="0" err="1" smtClean="0"/>
              <a:t>зменшити</a:t>
            </a:r>
            <a:r>
              <a:rPr lang="ru-RU" dirty="0" smtClean="0"/>
              <a:t> </a:t>
            </a:r>
            <a:r>
              <a:rPr lang="ru-RU" dirty="0" err="1" smtClean="0"/>
              <a:t>висоту</a:t>
            </a:r>
            <a:r>
              <a:rPr lang="ru-RU" dirty="0" smtClean="0"/>
              <a:t> </a:t>
            </a:r>
            <a:r>
              <a:rPr lang="ru-RU" dirty="0"/>
              <a:t>на 2,0 мм, таким чином </a:t>
            </a:r>
            <a:r>
              <a:rPr lang="ru-RU" dirty="0" err="1" smtClean="0"/>
              <a:t>отримати</a:t>
            </a:r>
            <a:r>
              <a:rPr lang="ru-RU" dirty="0" smtClean="0"/>
              <a:t> </a:t>
            </a:r>
            <a:r>
              <a:rPr lang="ru-RU" dirty="0" err="1" smtClean="0"/>
              <a:t>висоту</a:t>
            </a:r>
            <a:r>
              <a:rPr lang="ru-RU" dirty="0" smtClean="0"/>
              <a:t> </a:t>
            </a:r>
            <a:r>
              <a:rPr lang="ru-RU" dirty="0"/>
              <a:t>ЦС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7374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2263" cy="6774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251520" y="188640"/>
            <a:ext cx="3672408" cy="39604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rgbClr val="FF0000"/>
                </a:solidFill>
              </a:rPr>
              <a:t>Положення хворого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8004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6350"/>
            <a:ext cx="9139237" cy="685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51520" y="188640"/>
            <a:ext cx="8640960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err="1" smtClean="0">
                <a:solidFill>
                  <a:srgbClr val="FF0000"/>
                </a:solidFill>
              </a:rPr>
              <a:t>Визначення</a:t>
            </a:r>
            <a:r>
              <a:rPr lang="ru-RU" sz="3600" b="1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центрального </a:t>
            </a:r>
            <a:r>
              <a:rPr lang="ru-RU" sz="3600" b="1" dirty="0" err="1" smtClean="0">
                <a:solidFill>
                  <a:srgbClr val="FF0000"/>
                </a:solidFill>
              </a:rPr>
              <a:t>співвідношення</a:t>
            </a:r>
            <a:r>
              <a:rPr lang="ru-RU" sz="3600" b="1" dirty="0" smtClean="0">
                <a:solidFill>
                  <a:srgbClr val="FF0000"/>
                </a:solidFill>
              </a:rPr>
              <a:t> </a:t>
            </a:r>
            <a:r>
              <a:rPr lang="ru-RU" sz="3600" b="1" dirty="0" err="1" smtClean="0">
                <a:solidFill>
                  <a:srgbClr val="FF0000"/>
                </a:solidFill>
              </a:rPr>
              <a:t>щелеп</a:t>
            </a:r>
            <a:endParaRPr lang="ru-RU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2030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88640"/>
            <a:ext cx="8712968" cy="648072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ru-RU" dirty="0" smtClean="0"/>
              <a:t> </a:t>
            </a:r>
            <a:r>
              <a:rPr lang="uk-UA" sz="4000" b="1" dirty="0" smtClean="0">
                <a:solidFill>
                  <a:srgbClr val="FF0000"/>
                </a:solidFill>
              </a:rPr>
              <a:t>Фіксація положення ЦС щелеп за допомогою ПШ</a:t>
            </a:r>
            <a:r>
              <a:rPr lang="uk-UA" dirty="0" smtClean="0"/>
              <a:t>:</a:t>
            </a:r>
          </a:p>
          <a:p>
            <a:pPr marL="0" indent="0" algn="just">
              <a:buNone/>
            </a:pPr>
            <a:r>
              <a:rPr lang="uk-UA" dirty="0" smtClean="0"/>
              <a:t>•	моделюють вестибулярну поверхню валика верхнього ПШ;</a:t>
            </a:r>
          </a:p>
          <a:p>
            <a:pPr marL="0" indent="0" algn="just">
              <a:buNone/>
            </a:pPr>
            <a:r>
              <a:rPr lang="uk-UA" dirty="0" smtClean="0"/>
              <a:t>•	визначають розташування рівня протетичної поверхні валика</a:t>
            </a:r>
          </a:p>
          <a:p>
            <a:pPr marL="0" indent="0" algn="just">
              <a:buNone/>
            </a:pPr>
            <a:r>
              <a:rPr lang="uk-UA" dirty="0" smtClean="0"/>
              <a:t>              верхнього ПШ;</a:t>
            </a:r>
          </a:p>
          <a:p>
            <a:pPr marL="0" indent="0" algn="just">
              <a:buNone/>
            </a:pPr>
            <a:r>
              <a:rPr lang="uk-UA" dirty="0" smtClean="0"/>
              <a:t>•	моделюють протетичну поверхню валика верхнього ПШ;</a:t>
            </a:r>
          </a:p>
          <a:p>
            <a:pPr marL="0" indent="0" algn="just">
              <a:buNone/>
            </a:pPr>
            <a:r>
              <a:rPr lang="uk-UA" dirty="0" smtClean="0"/>
              <a:t>•	контролюють розташування протетичної поверхні за</a:t>
            </a:r>
          </a:p>
          <a:p>
            <a:pPr marL="0" indent="0" algn="just">
              <a:buNone/>
            </a:pPr>
            <a:r>
              <a:rPr lang="uk-UA" dirty="0" smtClean="0"/>
              <a:t>              допомогою двох шпателів, або лінійки </a:t>
            </a:r>
            <a:r>
              <a:rPr lang="uk-UA" dirty="0" err="1" smtClean="0"/>
              <a:t>Сапожникова</a:t>
            </a:r>
            <a:r>
              <a:rPr lang="uk-UA" dirty="0" smtClean="0"/>
              <a:t>, </a:t>
            </a:r>
          </a:p>
          <a:p>
            <a:pPr marL="0" indent="0" algn="just">
              <a:buNone/>
            </a:pPr>
            <a:r>
              <a:rPr lang="uk-UA" dirty="0" smtClean="0"/>
              <a:t>              або апарату Ларіна;</a:t>
            </a:r>
          </a:p>
          <a:p>
            <a:pPr marL="0" indent="0" algn="just">
              <a:buNone/>
            </a:pPr>
            <a:r>
              <a:rPr lang="uk-UA" dirty="0" smtClean="0"/>
              <a:t>•	отримують відбиток протетичної поверхні валика верхнього</a:t>
            </a:r>
          </a:p>
          <a:p>
            <a:pPr marL="0" indent="0" algn="just">
              <a:buNone/>
            </a:pPr>
            <a:r>
              <a:rPr lang="uk-UA" dirty="0" smtClean="0"/>
              <a:t>              </a:t>
            </a:r>
            <a:r>
              <a:rPr lang="uk-UA" dirty="0" err="1" smtClean="0"/>
              <a:t>прикусного</a:t>
            </a:r>
            <a:r>
              <a:rPr lang="uk-UA" dirty="0" smtClean="0"/>
              <a:t> шаблону на валику нижнього ПШ;</a:t>
            </a:r>
          </a:p>
          <a:p>
            <a:pPr marL="0" indent="0" algn="just">
              <a:buNone/>
            </a:pPr>
            <a:r>
              <a:rPr lang="uk-UA" dirty="0" smtClean="0"/>
              <a:t>•	коригують висоту валика нижнього ПШ під контролем висоти</a:t>
            </a:r>
          </a:p>
          <a:p>
            <a:pPr marL="0" indent="0" algn="just">
              <a:buNone/>
            </a:pPr>
            <a:r>
              <a:rPr lang="uk-UA" dirty="0" smtClean="0"/>
              <a:t>               положення ЦС;</a:t>
            </a:r>
          </a:p>
          <a:p>
            <a:pPr marL="0" indent="0" algn="just">
              <a:buNone/>
            </a:pPr>
            <a:r>
              <a:rPr lang="uk-UA" dirty="0" smtClean="0"/>
              <a:t>•	моделюють вестибулярну поверхню валика нижнього ПШ;</a:t>
            </a:r>
          </a:p>
          <a:p>
            <a:pPr marL="0" indent="0" algn="just">
              <a:buNone/>
            </a:pPr>
            <a:r>
              <a:rPr lang="uk-UA" dirty="0" smtClean="0"/>
              <a:t>•	визначають і фіксують положення ЦС щелеп за допомогою ПШ</a:t>
            </a:r>
          </a:p>
          <a:p>
            <a:pPr marL="0" indent="0" algn="just">
              <a:buNone/>
            </a:pPr>
            <a:r>
              <a:rPr lang="uk-UA" dirty="0" smtClean="0"/>
              <a:t>•	визначають і креслять на вестибулярних поверхнях валиків ПШ</a:t>
            </a:r>
          </a:p>
          <a:p>
            <a:pPr marL="0" indent="0" algn="just">
              <a:buNone/>
            </a:pPr>
            <a:r>
              <a:rPr lang="uk-UA" dirty="0" smtClean="0"/>
              <a:t>             лінії: косметичного центру обличчя, усмішки, </a:t>
            </a:r>
            <a:r>
              <a:rPr lang="uk-UA" dirty="0" err="1" smtClean="0"/>
              <a:t>іклів</a:t>
            </a:r>
            <a:r>
              <a:rPr lang="uk-UA" dirty="0" smtClean="0"/>
              <a:t>;</a:t>
            </a:r>
          </a:p>
          <a:p>
            <a:pPr marL="0" indent="0" algn="just">
              <a:buNone/>
            </a:pPr>
            <a:r>
              <a:rPr lang="uk-UA" dirty="0" smtClean="0"/>
              <a:t>•	підбирають матеріал, колір, фасон зубів для знімних протезів.</a:t>
            </a:r>
          </a:p>
          <a:p>
            <a:pPr marL="0" indent="0">
              <a:buNone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996560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5035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72000" y="404664"/>
            <a:ext cx="4392488" cy="28083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 smtClean="0">
                <a:solidFill>
                  <a:srgbClr val="FF0000"/>
                </a:solidFill>
              </a:rPr>
              <a:t>Формування</a:t>
            </a:r>
            <a:r>
              <a:rPr lang="ru-RU" sz="3200" b="1" dirty="0" smtClean="0">
                <a:solidFill>
                  <a:srgbClr val="FF0000"/>
                </a:solidFill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</a:rPr>
              <a:t>оклюз</a:t>
            </a:r>
            <a:r>
              <a:rPr lang="uk-UA" sz="3200" b="1" dirty="0" err="1" smtClean="0">
                <a:solidFill>
                  <a:srgbClr val="FF0000"/>
                </a:solidFill>
              </a:rPr>
              <a:t>ійної</a:t>
            </a:r>
            <a:r>
              <a:rPr lang="uk-UA" sz="3200" b="1" dirty="0" smtClean="0">
                <a:solidFill>
                  <a:srgbClr val="FF0000"/>
                </a:solidFill>
              </a:rPr>
              <a:t> площини</a:t>
            </a:r>
          </a:p>
          <a:p>
            <a:pPr algn="ctr"/>
            <a:r>
              <a:rPr lang="uk-UA" sz="3200" b="1" dirty="0" smtClean="0">
                <a:solidFill>
                  <a:srgbClr val="FF0000"/>
                </a:solidFill>
              </a:rPr>
              <a:t>Розмовна проба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8864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60648"/>
            <a:ext cx="8640960" cy="6336704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uk-UA" sz="3300" b="1" dirty="0" smtClean="0">
                <a:solidFill>
                  <a:srgbClr val="FF0000"/>
                </a:solidFill>
              </a:rPr>
              <a:t>Можливі помилки при визначенні центрального співвідношення беззубих щелеп</a:t>
            </a:r>
          </a:p>
          <a:p>
            <a:pPr marL="0" indent="0">
              <a:buNone/>
            </a:pPr>
            <a:r>
              <a:rPr lang="uk-UA" dirty="0" smtClean="0"/>
              <a:t>можна розподілити на основні групи:</a:t>
            </a:r>
          </a:p>
          <a:p>
            <a:pPr marL="0" indent="0">
              <a:buNone/>
            </a:pPr>
            <a:r>
              <a:rPr lang="uk-UA" dirty="0" smtClean="0"/>
              <a:t>1)	неправильне визначення висоти нижнього розділу обличчя;</a:t>
            </a:r>
          </a:p>
          <a:p>
            <a:pPr marL="0" indent="0">
              <a:buNone/>
            </a:pPr>
            <a:r>
              <a:rPr lang="uk-UA" dirty="0" smtClean="0"/>
              <a:t>2)	фіксація нижньої щелепи не в центральному, а в передньому або бічному (правом, лівому) співвідношенні;</a:t>
            </a:r>
          </a:p>
          <a:p>
            <a:pPr marL="0" indent="0">
              <a:buNone/>
            </a:pPr>
            <a:r>
              <a:rPr lang="uk-UA" dirty="0" smtClean="0"/>
              <a:t>3)	фіксація центрального співвідношення в момент перекидання одного з воскових базисів;</a:t>
            </a:r>
          </a:p>
          <a:p>
            <a:pPr marL="0" indent="0">
              <a:buNone/>
            </a:pPr>
            <a:r>
              <a:rPr lang="uk-UA" dirty="0" smtClean="0"/>
              <a:t>4)	фіксація центрального співвідношення з одночасним роздавлюванням воскового базису або </a:t>
            </a:r>
            <a:r>
              <a:rPr lang="uk-UA" dirty="0" err="1" smtClean="0"/>
              <a:t>оклюзійного</a:t>
            </a:r>
            <a:r>
              <a:rPr lang="uk-UA" dirty="0" smtClean="0"/>
              <a:t> валика;</a:t>
            </a:r>
          </a:p>
          <a:p>
            <a:pPr marL="0" indent="0">
              <a:buNone/>
            </a:pPr>
            <a:r>
              <a:rPr lang="uk-UA" dirty="0" smtClean="0"/>
              <a:t>5)	фіксація центрального співвідношення при зміщенні в горизонтальній площині одного з воскових базисів.</a:t>
            </a:r>
          </a:p>
          <a:p>
            <a:pPr marL="0" indent="0" algn="just">
              <a:buNone/>
            </a:pPr>
            <a:r>
              <a:rPr lang="uk-UA" dirty="0" smtClean="0"/>
              <a:t>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606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0"/>
            <a:ext cx="8964488" cy="6858000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25000" lnSpcReduction="20000"/>
          </a:bodyPr>
          <a:lstStyle/>
          <a:p>
            <a:pPr marL="0" lvl="0" indent="0" algn="just">
              <a:lnSpc>
                <a:spcPct val="150000"/>
              </a:lnSpc>
              <a:spcAft>
                <a:spcPts val="1000"/>
              </a:spcAft>
              <a:buNone/>
            </a:pPr>
            <a:r>
              <a:rPr lang="uk-UA" sz="9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Можливі помилки при визначенні центрального співвідношення беззубих </a:t>
            </a:r>
            <a:r>
              <a:rPr lang="uk-UA" sz="96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щелеп </a:t>
            </a:r>
          </a:p>
          <a:p>
            <a:pPr marL="0" lvl="0" indent="0" algn="just">
              <a:lnSpc>
                <a:spcPct val="150000"/>
              </a:lnSpc>
              <a:spcAft>
                <a:spcPts val="1000"/>
              </a:spcAft>
              <a:buNone/>
            </a:pPr>
            <a:r>
              <a:rPr lang="uk-UA" sz="9600" b="1" dirty="0" smtClean="0">
                <a:latin typeface="Times New Roman"/>
                <a:ea typeface="Calibri"/>
                <a:cs typeface="Times New Roman"/>
              </a:rPr>
              <a:t>можна </a:t>
            </a:r>
            <a:r>
              <a:rPr lang="uk-UA" sz="9600" b="1" dirty="0">
                <a:latin typeface="Times New Roman"/>
                <a:ea typeface="Calibri"/>
                <a:cs typeface="Times New Roman"/>
              </a:rPr>
              <a:t>розподілити на основні групи:</a:t>
            </a:r>
          </a:p>
          <a:p>
            <a:pPr marL="0" lvl="0" indent="0" algn="just">
              <a:lnSpc>
                <a:spcPct val="150000"/>
              </a:lnSpc>
              <a:spcAft>
                <a:spcPts val="1000"/>
              </a:spcAft>
              <a:buNone/>
            </a:pPr>
            <a:r>
              <a:rPr lang="uk-UA" sz="9600" b="1" dirty="0" smtClean="0">
                <a:latin typeface="Times New Roman"/>
                <a:ea typeface="Calibri"/>
                <a:cs typeface="Times New Roman"/>
              </a:rPr>
              <a:t>1)неправильне </a:t>
            </a:r>
            <a:r>
              <a:rPr lang="uk-UA" sz="9600" b="1" dirty="0">
                <a:latin typeface="Times New Roman"/>
                <a:ea typeface="Calibri"/>
                <a:cs typeface="Times New Roman"/>
              </a:rPr>
              <a:t>визначення висоти нижнього розділу обличчя;</a:t>
            </a:r>
          </a:p>
          <a:p>
            <a:pPr marL="0" lvl="0" indent="0" algn="just">
              <a:lnSpc>
                <a:spcPct val="150000"/>
              </a:lnSpc>
              <a:spcAft>
                <a:spcPts val="1000"/>
              </a:spcAft>
              <a:buNone/>
            </a:pPr>
            <a:r>
              <a:rPr lang="uk-UA" sz="9600" b="1" dirty="0" smtClean="0">
                <a:latin typeface="Times New Roman"/>
                <a:ea typeface="Calibri"/>
                <a:cs typeface="Times New Roman"/>
              </a:rPr>
              <a:t>2)фіксація </a:t>
            </a:r>
            <a:r>
              <a:rPr lang="uk-UA" sz="9600" b="1" dirty="0">
                <a:latin typeface="Times New Roman"/>
                <a:ea typeface="Calibri"/>
                <a:cs typeface="Times New Roman"/>
              </a:rPr>
              <a:t>нижньої щелепи не в центральному, а в передньому або бічному (правом, лівому) співвідношенні;</a:t>
            </a:r>
          </a:p>
          <a:p>
            <a:pPr marL="0" lvl="0" indent="0" algn="just">
              <a:lnSpc>
                <a:spcPct val="150000"/>
              </a:lnSpc>
              <a:spcAft>
                <a:spcPts val="1000"/>
              </a:spcAft>
              <a:buNone/>
            </a:pPr>
            <a:r>
              <a:rPr lang="uk-UA" sz="9600" b="1" dirty="0" smtClean="0">
                <a:latin typeface="Times New Roman"/>
                <a:ea typeface="Calibri"/>
                <a:cs typeface="Times New Roman"/>
              </a:rPr>
              <a:t>3)фіксація </a:t>
            </a:r>
            <a:r>
              <a:rPr lang="uk-UA" sz="9600" b="1" dirty="0">
                <a:latin typeface="Times New Roman"/>
                <a:ea typeface="Calibri"/>
                <a:cs typeface="Times New Roman"/>
              </a:rPr>
              <a:t>центрального співвідношення в момент перекидання одного з воскових базисів;</a:t>
            </a:r>
          </a:p>
          <a:p>
            <a:pPr marL="0" lvl="0" indent="0" algn="just">
              <a:lnSpc>
                <a:spcPct val="150000"/>
              </a:lnSpc>
              <a:spcAft>
                <a:spcPts val="1000"/>
              </a:spcAft>
              <a:buNone/>
            </a:pPr>
            <a:r>
              <a:rPr lang="uk-UA" sz="9600" b="1" dirty="0" smtClean="0">
                <a:latin typeface="Times New Roman"/>
                <a:ea typeface="Calibri"/>
                <a:cs typeface="Times New Roman"/>
              </a:rPr>
              <a:t>4)фіксація </a:t>
            </a:r>
            <a:r>
              <a:rPr lang="uk-UA" sz="9600" b="1" dirty="0">
                <a:latin typeface="Times New Roman"/>
                <a:ea typeface="Calibri"/>
                <a:cs typeface="Times New Roman"/>
              </a:rPr>
              <a:t>центрального співвідношення з одночасним роздавлюванням воскового базису або </a:t>
            </a:r>
            <a:r>
              <a:rPr lang="uk-UA" sz="9600" b="1" dirty="0" err="1" smtClean="0">
                <a:latin typeface="Times New Roman"/>
                <a:ea typeface="Calibri"/>
                <a:cs typeface="Times New Roman"/>
              </a:rPr>
              <a:t>оклюзійного</a:t>
            </a:r>
            <a:r>
              <a:rPr lang="uk-UA" sz="9600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uk-UA" sz="9600" b="1" dirty="0">
                <a:latin typeface="Times New Roman"/>
                <a:ea typeface="Calibri"/>
                <a:cs typeface="Times New Roman"/>
              </a:rPr>
              <a:t>валика;</a:t>
            </a:r>
          </a:p>
          <a:p>
            <a:pPr marL="0" lvl="0" indent="0" algn="just">
              <a:lnSpc>
                <a:spcPct val="150000"/>
              </a:lnSpc>
              <a:spcAft>
                <a:spcPts val="1000"/>
              </a:spcAft>
              <a:buNone/>
            </a:pPr>
            <a:r>
              <a:rPr lang="uk-UA" sz="9600" b="1" dirty="0" smtClean="0">
                <a:latin typeface="Times New Roman"/>
                <a:ea typeface="Calibri"/>
                <a:cs typeface="Times New Roman"/>
              </a:rPr>
              <a:t>5)фіксація </a:t>
            </a:r>
            <a:r>
              <a:rPr lang="uk-UA" sz="9600" b="1" dirty="0">
                <a:latin typeface="Times New Roman"/>
                <a:ea typeface="Calibri"/>
                <a:cs typeface="Times New Roman"/>
              </a:rPr>
              <a:t>центрального співвідношення при зміщенні в горизонтальній площині одного з воскових базисів.</a:t>
            </a:r>
          </a:p>
          <a:p>
            <a:pPr marL="0" lvl="0" indent="0" algn="just">
              <a:lnSpc>
                <a:spcPct val="150000"/>
              </a:lnSpc>
              <a:buNone/>
            </a:pPr>
            <a:r>
              <a:rPr lang="uk-UA" sz="9600" dirty="0" smtClean="0">
                <a:effectLst/>
                <a:latin typeface="Times New Roman"/>
                <a:ea typeface="Calibri"/>
                <a:cs typeface="Times New Roman"/>
              </a:rPr>
              <a:t>.</a:t>
            </a:r>
            <a:endParaRPr lang="ru-RU" sz="9600" dirty="0">
              <a:ea typeface="Calibri"/>
              <a:cs typeface="Times New Roman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837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88640"/>
            <a:ext cx="8784976" cy="6552728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b="1" dirty="0" smtClean="0">
                <a:solidFill>
                  <a:srgbClr val="FF0000"/>
                </a:solidFill>
              </a:rPr>
              <a:t>Перевіряючи конструкцію протеза при зміщенні нижньої щелепи вправо або вліво, можна виявити</a:t>
            </a:r>
            <a:r>
              <a:rPr lang="uk-UA" dirty="0" smtClean="0"/>
              <a:t>:</a:t>
            </a:r>
          </a:p>
          <a:p>
            <a:pPr marL="0" indent="0">
              <a:buNone/>
            </a:pPr>
            <a:r>
              <a:rPr lang="uk-UA" dirty="0" smtClean="0"/>
              <a:t> • </a:t>
            </a:r>
            <a:r>
              <a:rPr lang="uk-UA" sz="2400" dirty="0" err="1" smtClean="0"/>
              <a:t>горбикове</a:t>
            </a:r>
            <a:r>
              <a:rPr lang="uk-UA" sz="2400" dirty="0" smtClean="0"/>
              <a:t> змикання на протилежній зсуву стороні,</a:t>
            </a:r>
          </a:p>
          <a:p>
            <a:pPr marL="0" indent="0">
              <a:buNone/>
            </a:pPr>
            <a:r>
              <a:rPr lang="uk-UA" sz="2400" dirty="0" smtClean="0"/>
              <a:t> • підвищення прикусу,</a:t>
            </a:r>
          </a:p>
          <a:p>
            <a:pPr marL="0" indent="0">
              <a:buNone/>
            </a:pPr>
            <a:r>
              <a:rPr lang="uk-UA" sz="2400" dirty="0" smtClean="0"/>
              <a:t> • зміщення центру нижнього зубного ряду в протилежну сторону,</a:t>
            </a:r>
          </a:p>
          <a:p>
            <a:pPr marL="0" indent="0">
              <a:buNone/>
            </a:pPr>
            <a:r>
              <a:rPr lang="uk-UA" sz="2400" dirty="0" smtClean="0"/>
              <a:t> • просвіт між бічними зубами на стороні зміщення (від 3 до 7 зуба).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802" y="4293096"/>
            <a:ext cx="3182166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290242"/>
            <a:ext cx="3168352" cy="2379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119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6632"/>
            <a:ext cx="8784976" cy="6624736"/>
          </a:xfrm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uk-UA" b="1" i="1" dirty="0" smtClean="0">
                <a:solidFill>
                  <a:srgbClr val="FF0000"/>
                </a:solidFill>
              </a:rPr>
              <a:t>Висування нижньої щелепи вперед і фіксація її в цьому положенні.</a:t>
            </a:r>
          </a:p>
          <a:p>
            <a:pPr marL="0" indent="0">
              <a:buNone/>
            </a:pPr>
            <a:r>
              <a:rPr lang="uk-UA" b="1" dirty="0" smtClean="0"/>
              <a:t>При перевірці конструкції виявляють:</a:t>
            </a:r>
          </a:p>
          <a:p>
            <a:pPr marL="0" indent="0">
              <a:buNone/>
            </a:pPr>
            <a:r>
              <a:rPr lang="uk-UA" b="1" dirty="0" smtClean="0"/>
              <a:t> • прогнатичне співвідношення зубних рядів,</a:t>
            </a:r>
          </a:p>
          <a:p>
            <a:pPr marL="0" indent="0">
              <a:buNone/>
            </a:pPr>
            <a:r>
              <a:rPr lang="uk-UA" b="1" dirty="0" smtClean="0"/>
              <a:t> • </a:t>
            </a:r>
            <a:r>
              <a:rPr lang="uk-UA" b="1" dirty="0" err="1" smtClean="0"/>
              <a:t>горбикове</a:t>
            </a:r>
            <a:r>
              <a:rPr lang="uk-UA" b="1" dirty="0" smtClean="0"/>
              <a:t> змикання бокових зубів,</a:t>
            </a:r>
          </a:p>
          <a:p>
            <a:pPr marL="0" indent="0">
              <a:buNone/>
            </a:pPr>
            <a:r>
              <a:rPr lang="uk-UA" b="1" dirty="0" smtClean="0"/>
              <a:t> • просвіт між передніми зубами</a:t>
            </a:r>
            <a:r>
              <a:rPr lang="ru-RU" dirty="0" smtClean="0"/>
              <a:t>, </a:t>
            </a: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933056"/>
            <a:ext cx="3816350" cy="269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472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8697"/>
            <a:ext cx="9001460" cy="6597352"/>
          </a:xfrm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uk-UA" b="1" i="1" dirty="0" smtClean="0">
                <a:solidFill>
                  <a:srgbClr val="FF0000"/>
                </a:solidFill>
              </a:rPr>
              <a:t>Зміщення нижньої щелепи назад і фіксація її в такому положенні</a:t>
            </a:r>
          </a:p>
          <a:p>
            <a:pPr marL="0" indent="0">
              <a:buNone/>
            </a:pPr>
            <a:r>
              <a:rPr lang="uk-UA" b="1" i="1" dirty="0" smtClean="0">
                <a:solidFill>
                  <a:srgbClr val="FF0000"/>
                </a:solidFill>
              </a:rPr>
              <a:t> </a:t>
            </a:r>
            <a:r>
              <a:rPr lang="uk-UA" i="1" dirty="0" smtClean="0"/>
              <a:t>При перевірці конструкції виявляють:</a:t>
            </a:r>
          </a:p>
          <a:p>
            <a:pPr marL="0" indent="0">
              <a:buNone/>
            </a:pPr>
            <a:r>
              <a:rPr lang="uk-UA" i="1" dirty="0" smtClean="0"/>
              <a:t> • підвищення прикусу на висоту горбів,</a:t>
            </a:r>
          </a:p>
          <a:p>
            <a:pPr marL="0" indent="0">
              <a:buNone/>
            </a:pPr>
            <a:r>
              <a:rPr lang="uk-UA" i="1" dirty="0" smtClean="0"/>
              <a:t> • </a:t>
            </a:r>
            <a:r>
              <a:rPr lang="uk-UA" i="1" dirty="0" err="1" smtClean="0"/>
              <a:t>Прогеничне</a:t>
            </a:r>
            <a:r>
              <a:rPr lang="uk-UA" i="1" dirty="0" smtClean="0"/>
              <a:t> співвідношення зубних рядів,</a:t>
            </a:r>
          </a:p>
          <a:p>
            <a:pPr marL="0" indent="0">
              <a:buNone/>
            </a:pPr>
            <a:r>
              <a:rPr lang="uk-UA" i="1" dirty="0" smtClean="0"/>
              <a:t> • </a:t>
            </a:r>
            <a:r>
              <a:rPr lang="uk-UA" i="1" dirty="0" err="1" smtClean="0"/>
              <a:t>горбикове</a:t>
            </a:r>
            <a:r>
              <a:rPr lang="uk-UA" i="1" dirty="0" smtClean="0"/>
              <a:t> змикання зубів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645024"/>
            <a:ext cx="4468813" cy="312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050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23528" y="404664"/>
            <a:ext cx="4320480" cy="5761038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err="1">
                <a:solidFill>
                  <a:srgbClr val="FF0000"/>
                </a:solidFill>
              </a:rPr>
              <a:t>Гнатологія</a:t>
            </a:r>
            <a:r>
              <a:rPr lang="ru-RU" dirty="0"/>
              <a:t> –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наука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вивчає</a:t>
            </a:r>
            <a:r>
              <a:rPr lang="ru-RU" dirty="0"/>
              <a:t> </a:t>
            </a:r>
            <a:r>
              <a:rPr lang="ru-RU" dirty="0" err="1"/>
              <a:t>функціональні</a:t>
            </a:r>
            <a:r>
              <a:rPr lang="ru-RU" dirty="0"/>
              <a:t> </a:t>
            </a:r>
            <a:r>
              <a:rPr lang="ru-RU" dirty="0" err="1"/>
              <a:t>зв’язки</a:t>
            </a:r>
            <a:r>
              <a:rPr lang="ru-RU" dirty="0"/>
              <a:t> </a:t>
            </a:r>
            <a:r>
              <a:rPr lang="ru-RU" dirty="0" err="1"/>
              <a:t>окремих</a:t>
            </a:r>
            <a:r>
              <a:rPr lang="ru-RU" dirty="0"/>
              <a:t> </a:t>
            </a:r>
            <a:r>
              <a:rPr lang="ru-RU" dirty="0" err="1"/>
              <a:t>елементів</a:t>
            </a:r>
            <a:r>
              <a:rPr lang="ru-RU" dirty="0"/>
              <a:t> </a:t>
            </a:r>
            <a:r>
              <a:rPr lang="ru-RU" dirty="0" err="1"/>
              <a:t>зубощелепної</a:t>
            </a:r>
            <a:r>
              <a:rPr lang="ru-RU" dirty="0"/>
              <a:t> </a:t>
            </a:r>
            <a:r>
              <a:rPr lang="ru-RU" dirty="0" err="1"/>
              <a:t>системи</a:t>
            </a:r>
            <a:r>
              <a:rPr lang="ru-RU" dirty="0"/>
              <a:t> та </a:t>
            </a:r>
            <a:r>
              <a:rPr lang="ru-RU" dirty="0" err="1" smtClean="0"/>
              <a:t>використовує</a:t>
            </a:r>
            <a:r>
              <a:rPr lang="ru-RU" dirty="0" smtClean="0"/>
              <a:t> </a:t>
            </a:r>
            <a:r>
              <a:rPr lang="ru-RU" dirty="0" err="1"/>
              <a:t>ці</a:t>
            </a:r>
            <a:r>
              <a:rPr lang="ru-RU" dirty="0"/>
              <a:t> </a:t>
            </a:r>
            <a:r>
              <a:rPr lang="ru-RU" dirty="0" err="1"/>
              <a:t>знання</a:t>
            </a:r>
            <a:r>
              <a:rPr lang="ru-RU" dirty="0"/>
              <a:t> для </a:t>
            </a:r>
            <a:endParaRPr lang="ru-RU" dirty="0" smtClean="0"/>
          </a:p>
          <a:p>
            <a:pPr marL="0" indent="0">
              <a:buNone/>
            </a:pPr>
            <a:r>
              <a:rPr lang="ru-RU" dirty="0" err="1" smtClean="0"/>
              <a:t>діагностики</a:t>
            </a:r>
            <a:r>
              <a:rPr lang="ru-RU" dirty="0" smtClean="0"/>
              <a:t> </a:t>
            </a:r>
            <a:r>
              <a:rPr lang="ru-RU" dirty="0"/>
              <a:t>та </a:t>
            </a:r>
            <a:r>
              <a:rPr lang="ru-RU" dirty="0" err="1"/>
              <a:t>лікування</a:t>
            </a:r>
            <a:r>
              <a:rPr lang="ru-RU" dirty="0"/>
              <a:t>.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4664"/>
            <a:ext cx="4187825" cy="576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8050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1143000"/>
          </a:xfrm>
          <a:solidFill>
            <a:schemeClr val="bg2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uk-UA" sz="2800" b="1" dirty="0" smtClean="0">
                <a:solidFill>
                  <a:srgbClr val="FF0000"/>
                </a:solidFill>
              </a:rPr>
              <a:t>Деформація (</a:t>
            </a:r>
            <a:r>
              <a:rPr lang="uk-UA" sz="2800" b="1" dirty="0" err="1" smtClean="0">
                <a:solidFill>
                  <a:srgbClr val="FF0000"/>
                </a:solidFill>
              </a:rPr>
              <a:t>розчавлювання</a:t>
            </a:r>
            <a:r>
              <a:rPr lang="uk-UA" sz="2800" b="1" dirty="0" smtClean="0">
                <a:solidFill>
                  <a:srgbClr val="FF0000"/>
                </a:solidFill>
              </a:rPr>
              <a:t>) воскового базису при фіксації центрального співвідношення щелеп </a:t>
            </a:r>
            <a:endParaRPr lang="uk-UA" sz="2800" b="1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340768"/>
            <a:ext cx="8348397" cy="267765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Клінічні прояви помилки у вигляді:</a:t>
            </a:r>
          </a:p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• підвищення прикусу з нерівномірним і невизначеним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горбиковим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контактом бічних зубів,</a:t>
            </a:r>
          </a:p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• просвіт в області фронтальних зубів.</a:t>
            </a:r>
          </a:p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uk-UA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Співвідношення зубних рядів при поганому приляганні валиків до моделі:</a:t>
            </a:r>
            <a:endParaRPr lang="uk-UA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21" y="4149080"/>
            <a:ext cx="3240360" cy="2470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672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640960" cy="1187624"/>
          </a:xfrm>
          <a:solidFill>
            <a:schemeClr val="bg2">
              <a:lumMod val="90000"/>
            </a:schemeClr>
          </a:solidFill>
        </p:spPr>
        <p:txBody>
          <a:bodyPr>
            <a:normAutofit/>
          </a:bodyPr>
          <a:lstStyle/>
          <a:p>
            <a:r>
              <a:rPr lang="ru-RU" sz="2400" b="1" dirty="0" err="1"/>
              <a:t>Помилки</a:t>
            </a:r>
            <a:r>
              <a:rPr lang="ru-RU" sz="2400" b="1" dirty="0"/>
              <a:t>, </a:t>
            </a:r>
            <a:r>
              <a:rPr lang="ru-RU" sz="2400" b="1" dirty="0" err="1"/>
              <a:t>викликані</a:t>
            </a:r>
            <a:r>
              <a:rPr lang="ru-RU" sz="2400" b="1" dirty="0"/>
              <a:t> </a:t>
            </a:r>
            <a:r>
              <a:rPr lang="ru-RU" sz="2400" b="1" dirty="0" err="1"/>
              <a:t>відходженням</a:t>
            </a:r>
            <a:r>
              <a:rPr lang="ru-RU" sz="2400" b="1" dirty="0"/>
              <a:t> </a:t>
            </a:r>
            <a:r>
              <a:rPr lang="ru-RU" sz="2400" b="1" dirty="0" err="1"/>
              <a:t>або</a:t>
            </a:r>
            <a:r>
              <a:rPr lang="ru-RU" sz="2400" b="1" dirty="0"/>
              <a:t> </a:t>
            </a:r>
            <a:r>
              <a:rPr lang="ru-RU" sz="2400" b="1" dirty="0" err="1"/>
              <a:t>нещільним</a:t>
            </a:r>
            <a:r>
              <a:rPr lang="ru-RU" sz="2400" b="1" dirty="0"/>
              <a:t> </a:t>
            </a:r>
            <a:r>
              <a:rPr lang="ru-RU" sz="2400" b="1" dirty="0" err="1"/>
              <a:t>приляганням</a:t>
            </a:r>
            <a:r>
              <a:rPr lang="ru-RU" sz="2400" b="1" dirty="0"/>
              <a:t> </a:t>
            </a:r>
            <a:r>
              <a:rPr lang="ru-RU" sz="2400" b="1" dirty="0" err="1"/>
              <a:t>прикусних</a:t>
            </a:r>
            <a:r>
              <a:rPr lang="ru-RU" sz="2400" b="1" dirty="0"/>
              <a:t> </a:t>
            </a:r>
            <a:r>
              <a:rPr lang="ru-RU" sz="2400" b="1" dirty="0" err="1"/>
              <a:t>базисів</a:t>
            </a:r>
            <a:r>
              <a:rPr lang="ru-RU" sz="2400" b="1" dirty="0"/>
              <a:t> до </a:t>
            </a:r>
            <a:r>
              <a:rPr lang="ru-RU" sz="2400" b="1" dirty="0" err="1"/>
              <a:t>протезно</a:t>
            </a:r>
            <a:r>
              <a:rPr lang="ru-RU" sz="2400" b="1" dirty="0"/>
              <a:t> ложу (</a:t>
            </a:r>
            <a:r>
              <a:rPr lang="ru-RU" sz="2400" b="1" dirty="0" err="1"/>
              <a:t>моделі</a:t>
            </a:r>
            <a:r>
              <a:rPr lang="ru-RU" sz="2400" b="1" dirty="0" smtClean="0"/>
              <a:t>) </a:t>
            </a:r>
            <a:endParaRPr lang="ru-RU" sz="2400" b="1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0823440"/>
              </p:ext>
            </p:extLst>
          </p:nvPr>
        </p:nvGraphicFramePr>
        <p:xfrm>
          <a:off x="107504" y="1268761"/>
          <a:ext cx="9036496" cy="55690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528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2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70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70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17935"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Відходження верхнього базису вниз або нижнього базису вгору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Відходження верхнього базису вниз або нижнього базису вперед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4919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в задньому відділі щелепи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в передньому відділі щелепи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Справа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Зліва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0548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• відсутність контакту між жувальними зубами,</a:t>
                      </a:r>
                      <a:endParaRPr lang="ru-RU" sz="20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 • значне перекриття верхніми зубами нижніх зубів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• відсутність контактів між фронтальними зубами,</a:t>
                      </a:r>
                      <a:endParaRPr lang="ru-RU" sz="200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 • змикання зубів  горбикове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uk-UA" sz="2000">
                          <a:effectLst/>
                        </a:rPr>
                        <a:t>змикання зубів переважно зліва</a:t>
                      </a:r>
                      <a:endParaRPr lang="ru-RU" sz="2000">
                        <a:effectLst/>
                      </a:endParaRPr>
                    </a:p>
                    <a:p>
                      <a:pPr marL="2159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 • відсутність контактів між зубами справа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159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• змикання зубів переважно справа</a:t>
                      </a:r>
                      <a:endParaRPr lang="ru-RU" sz="2000" dirty="0">
                        <a:effectLst/>
                      </a:endParaRPr>
                    </a:p>
                    <a:p>
                      <a:pPr marL="25019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 • відсутність контактів між зубами зліва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477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2675"/>
            <a:ext cx="8856984" cy="608013"/>
          </a:xfrm>
          <a:solidFill>
            <a:schemeClr val="bg2">
              <a:lumMod val="90000"/>
            </a:schemeClr>
          </a:solidFill>
        </p:spPr>
        <p:txBody>
          <a:bodyPr>
            <a:normAutofit fontScale="90000"/>
          </a:bodyPr>
          <a:lstStyle/>
          <a:p>
            <a:pPr algn="l"/>
            <a:r>
              <a:rPr lang="ru-RU" sz="2400" b="1" dirty="0" err="1"/>
              <a:t>Зміщення</a:t>
            </a:r>
            <a:r>
              <a:rPr lang="ru-RU" sz="2400" b="1" dirty="0"/>
              <a:t> одного з </a:t>
            </a:r>
            <a:r>
              <a:rPr lang="ru-RU" sz="2400" b="1" dirty="0" err="1"/>
              <a:t>воскових</a:t>
            </a:r>
            <a:r>
              <a:rPr lang="ru-RU" sz="2400" b="1" dirty="0"/>
              <a:t> </a:t>
            </a:r>
            <a:r>
              <a:rPr lang="ru-RU" sz="2400" b="1" dirty="0" err="1"/>
              <a:t>базисів</a:t>
            </a:r>
            <a:r>
              <a:rPr lang="ru-RU" sz="2400" b="1" dirty="0"/>
              <a:t> при </a:t>
            </a:r>
            <a:r>
              <a:rPr lang="ru-RU" sz="2400" b="1" dirty="0" err="1"/>
              <a:t>фіксації</a:t>
            </a:r>
            <a:r>
              <a:rPr lang="ru-RU" sz="2400" b="1" dirty="0"/>
              <a:t> центрального </a:t>
            </a:r>
            <a:r>
              <a:rPr lang="ru-RU" sz="2400" b="1" dirty="0" err="1"/>
              <a:t>співвідношення</a:t>
            </a:r>
            <a:r>
              <a:rPr lang="ru-RU" sz="2400" b="1" dirty="0"/>
              <a:t> </a:t>
            </a:r>
            <a:r>
              <a:rPr lang="ru-RU" sz="2400" b="1" dirty="0" err="1"/>
              <a:t>щелеп</a:t>
            </a:r>
            <a:endParaRPr lang="ru-RU" sz="24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6090975"/>
              </p:ext>
            </p:extLst>
          </p:nvPr>
        </p:nvGraphicFramePr>
        <p:xfrm>
          <a:off x="107505" y="692697"/>
          <a:ext cx="9036496" cy="6400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773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72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094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423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54156"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Зсув верхнього базису</a:t>
                      </a:r>
                      <a:endParaRPr lang="ru-RU" sz="20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  з </a:t>
                      </a:r>
                      <a:r>
                        <a:rPr lang="uk-UA" sz="2000" dirty="0" err="1">
                          <a:effectLst/>
                        </a:rPr>
                        <a:t>оклюзійним</a:t>
                      </a:r>
                      <a:r>
                        <a:rPr lang="uk-UA" sz="2000" dirty="0">
                          <a:effectLst/>
                        </a:rPr>
                        <a:t> валиком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Зсув нижнього базису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 з оклюзійним валиком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38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Вперед  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Назад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Вперед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Назад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0734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 err="1" smtClean="0">
                          <a:effectLst/>
                        </a:rPr>
                        <a:t>•прогнатичне</a:t>
                      </a:r>
                      <a:r>
                        <a:rPr lang="uk-UA" sz="2000" dirty="0" smtClean="0">
                          <a:effectLst/>
                        </a:rPr>
                        <a:t> </a:t>
                      </a:r>
                      <a:r>
                        <a:rPr lang="uk-UA" sz="2000" dirty="0">
                          <a:effectLst/>
                        </a:rPr>
                        <a:t>співвідношення зубів</a:t>
                      </a:r>
                      <a:endParaRPr lang="ru-RU" sz="20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 </a:t>
                      </a:r>
                      <a:r>
                        <a:rPr lang="uk-UA" sz="2000" dirty="0" err="1" smtClean="0">
                          <a:effectLst/>
                        </a:rPr>
                        <a:t>•відсутність</a:t>
                      </a:r>
                      <a:r>
                        <a:rPr lang="uk-UA" sz="2000" dirty="0" smtClean="0">
                          <a:effectLst/>
                        </a:rPr>
                        <a:t> </a:t>
                      </a:r>
                      <a:r>
                        <a:rPr lang="uk-UA" sz="2000" dirty="0">
                          <a:effectLst/>
                        </a:rPr>
                        <a:t>контакту між фронтальними зубами,</a:t>
                      </a:r>
                      <a:endParaRPr lang="ru-RU" sz="20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 </a:t>
                      </a:r>
                      <a:r>
                        <a:rPr lang="uk-UA" sz="2000" dirty="0" err="1" smtClean="0">
                          <a:effectLst/>
                        </a:rPr>
                        <a:t>•змикання</a:t>
                      </a:r>
                      <a:r>
                        <a:rPr lang="uk-UA" sz="2000" dirty="0" smtClean="0">
                          <a:effectLst/>
                        </a:rPr>
                        <a:t> </a:t>
                      </a:r>
                      <a:r>
                        <a:rPr lang="uk-UA" sz="2000" dirty="0">
                          <a:effectLst/>
                        </a:rPr>
                        <a:t>зубів </a:t>
                      </a:r>
                      <a:r>
                        <a:rPr lang="uk-UA" sz="2000" dirty="0" err="1">
                          <a:effectLst/>
                        </a:rPr>
                        <a:t>горбикове</a:t>
                      </a:r>
                      <a:r>
                        <a:rPr lang="uk-UA" sz="2000" dirty="0">
                          <a:effectLst/>
                        </a:rPr>
                        <a:t>,</a:t>
                      </a:r>
                      <a:endParaRPr lang="ru-RU" sz="20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 </a:t>
                      </a:r>
                      <a:r>
                        <a:rPr lang="uk-UA" sz="2000" dirty="0" err="1" smtClean="0">
                          <a:effectLst/>
                        </a:rPr>
                        <a:t>•підвищення</a:t>
                      </a:r>
                      <a:r>
                        <a:rPr lang="uk-UA" sz="2000" dirty="0" smtClean="0">
                          <a:effectLst/>
                        </a:rPr>
                        <a:t> </a:t>
                      </a:r>
                      <a:r>
                        <a:rPr lang="uk-UA" sz="2000" dirty="0">
                          <a:effectLst/>
                        </a:rPr>
                        <a:t>прикусу,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 err="1" smtClean="0">
                          <a:effectLst/>
                        </a:rPr>
                        <a:t>•прогенічне</a:t>
                      </a:r>
                      <a:r>
                        <a:rPr lang="uk-UA" sz="2000" dirty="0" smtClean="0">
                          <a:effectLst/>
                        </a:rPr>
                        <a:t> </a:t>
                      </a:r>
                      <a:r>
                        <a:rPr lang="uk-UA" sz="2000" dirty="0">
                          <a:effectLst/>
                        </a:rPr>
                        <a:t>співвідношення зубів,</a:t>
                      </a:r>
                      <a:endParaRPr lang="ru-RU" sz="20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 </a:t>
                      </a:r>
                      <a:r>
                        <a:rPr lang="uk-UA" sz="2000" dirty="0" err="1" smtClean="0">
                          <a:effectLst/>
                        </a:rPr>
                        <a:t>•відсутність</a:t>
                      </a:r>
                      <a:r>
                        <a:rPr lang="uk-UA" sz="2000" dirty="0" smtClean="0">
                          <a:effectLst/>
                        </a:rPr>
                        <a:t> </a:t>
                      </a:r>
                      <a:r>
                        <a:rPr lang="uk-UA" sz="2000" dirty="0">
                          <a:effectLst/>
                        </a:rPr>
                        <a:t>контакту між жувальними зубами,</a:t>
                      </a:r>
                      <a:endParaRPr lang="ru-RU" sz="20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 </a:t>
                      </a:r>
                      <a:r>
                        <a:rPr lang="uk-UA" sz="2000" dirty="0" err="1" smtClean="0">
                          <a:effectLst/>
                        </a:rPr>
                        <a:t>•значне</a:t>
                      </a:r>
                      <a:r>
                        <a:rPr lang="uk-UA" sz="2000" dirty="0" smtClean="0">
                          <a:effectLst/>
                        </a:rPr>
                        <a:t> </a:t>
                      </a:r>
                      <a:r>
                        <a:rPr lang="uk-UA" sz="2000" dirty="0">
                          <a:effectLst/>
                        </a:rPr>
                        <a:t>перекриття нижніх зубів верхніми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 err="1" smtClean="0">
                          <a:effectLst/>
                        </a:rPr>
                        <a:t>•бугоркове</a:t>
                      </a:r>
                      <a:r>
                        <a:rPr lang="uk-UA" sz="2000" dirty="0" smtClean="0">
                          <a:effectLst/>
                        </a:rPr>
                        <a:t> </a:t>
                      </a:r>
                      <a:r>
                        <a:rPr lang="uk-UA" sz="2000" dirty="0">
                          <a:effectLst/>
                        </a:rPr>
                        <a:t>змикання бокових зубів</a:t>
                      </a:r>
                      <a:endParaRPr lang="ru-RU" sz="20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 </a:t>
                      </a:r>
                      <a:r>
                        <a:rPr lang="uk-UA" sz="2000" dirty="0" err="1" smtClean="0">
                          <a:effectLst/>
                        </a:rPr>
                        <a:t>•прогнатичне</a:t>
                      </a:r>
                      <a:r>
                        <a:rPr lang="uk-UA" sz="2000" dirty="0" smtClean="0">
                          <a:effectLst/>
                        </a:rPr>
                        <a:t> </a:t>
                      </a:r>
                      <a:r>
                        <a:rPr lang="uk-UA" sz="2000" dirty="0">
                          <a:effectLst/>
                        </a:rPr>
                        <a:t>співвідношення зубів,</a:t>
                      </a:r>
                      <a:endParaRPr lang="ru-RU" sz="20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 </a:t>
                      </a:r>
                      <a:r>
                        <a:rPr lang="uk-UA" sz="2000" dirty="0" err="1" smtClean="0">
                          <a:effectLst/>
                        </a:rPr>
                        <a:t>•підвищення</a:t>
                      </a:r>
                      <a:r>
                        <a:rPr lang="uk-UA" sz="2000" dirty="0" smtClean="0">
                          <a:effectLst/>
                        </a:rPr>
                        <a:t> </a:t>
                      </a:r>
                      <a:r>
                        <a:rPr lang="uk-UA" sz="2000" dirty="0">
                          <a:effectLst/>
                        </a:rPr>
                        <a:t>прикусу</a:t>
                      </a:r>
                      <a:endParaRPr lang="ru-RU" sz="20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 </a:t>
                      </a:r>
                      <a:r>
                        <a:rPr lang="uk-UA" sz="2000" dirty="0" err="1" smtClean="0">
                          <a:effectLst/>
                        </a:rPr>
                        <a:t>•просвіт</a:t>
                      </a:r>
                      <a:r>
                        <a:rPr lang="uk-UA" sz="2000" dirty="0" smtClean="0">
                          <a:effectLst/>
                        </a:rPr>
                        <a:t> </a:t>
                      </a:r>
                      <a:r>
                        <a:rPr lang="uk-UA" sz="2000" dirty="0">
                          <a:effectLst/>
                        </a:rPr>
                        <a:t>між фронтальними зубами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 err="1" smtClean="0">
                          <a:effectLst/>
                        </a:rPr>
                        <a:t>•бугоркове</a:t>
                      </a:r>
                      <a:r>
                        <a:rPr lang="uk-UA" sz="2000" dirty="0" smtClean="0">
                          <a:effectLst/>
                        </a:rPr>
                        <a:t> </a:t>
                      </a:r>
                      <a:r>
                        <a:rPr lang="uk-UA" sz="2000" dirty="0">
                          <a:effectLst/>
                        </a:rPr>
                        <a:t>змикання бокових зубів</a:t>
                      </a:r>
                      <a:endParaRPr lang="ru-RU" sz="20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 </a:t>
                      </a:r>
                      <a:r>
                        <a:rPr lang="uk-UA" sz="2000" dirty="0" err="1" smtClean="0">
                          <a:effectLst/>
                        </a:rPr>
                        <a:t>•прогенічне</a:t>
                      </a:r>
                      <a:r>
                        <a:rPr lang="uk-UA" sz="2000" dirty="0" smtClean="0">
                          <a:effectLst/>
                        </a:rPr>
                        <a:t> </a:t>
                      </a:r>
                      <a:r>
                        <a:rPr lang="uk-UA" sz="2000" dirty="0">
                          <a:effectLst/>
                        </a:rPr>
                        <a:t>співвідношення зубів,</a:t>
                      </a:r>
                      <a:endParaRPr lang="ru-RU" sz="20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 </a:t>
                      </a:r>
                      <a:r>
                        <a:rPr lang="uk-UA" sz="2000" dirty="0" err="1" smtClean="0">
                          <a:effectLst/>
                        </a:rPr>
                        <a:t>•підвищення</a:t>
                      </a:r>
                      <a:r>
                        <a:rPr lang="uk-UA" sz="2000" dirty="0" smtClean="0">
                          <a:effectLst/>
                        </a:rPr>
                        <a:t> </a:t>
                      </a:r>
                      <a:r>
                        <a:rPr lang="uk-UA" sz="2000" dirty="0">
                          <a:effectLst/>
                        </a:rPr>
                        <a:t>прикусу</a:t>
                      </a:r>
                      <a:endParaRPr lang="ru-RU" sz="20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 err="1" smtClean="0">
                          <a:effectLst/>
                        </a:rPr>
                        <a:t>•просвіт</a:t>
                      </a:r>
                      <a:r>
                        <a:rPr lang="uk-UA" sz="2000" dirty="0" smtClean="0">
                          <a:effectLst/>
                        </a:rPr>
                        <a:t> </a:t>
                      </a:r>
                      <a:r>
                        <a:rPr lang="uk-UA" sz="2000" dirty="0">
                          <a:effectLst/>
                        </a:rPr>
                        <a:t>між фронтальними зубами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452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3200" b="1" dirty="0" err="1">
                <a:solidFill>
                  <a:srgbClr val="FF0000"/>
                </a:solidFill>
              </a:rPr>
              <a:t>Основні</a:t>
            </a:r>
            <a:r>
              <a:rPr lang="ru-RU" sz="3200" b="1" dirty="0">
                <a:solidFill>
                  <a:srgbClr val="FF0000"/>
                </a:solidFill>
              </a:rPr>
              <a:t> </a:t>
            </a:r>
            <a:r>
              <a:rPr lang="ru-RU" sz="3200" b="1" dirty="0" err="1">
                <a:solidFill>
                  <a:srgbClr val="FF0000"/>
                </a:solidFill>
              </a:rPr>
              <a:t>положення</a:t>
            </a:r>
            <a:r>
              <a:rPr lang="ru-RU" sz="3200" b="1" dirty="0">
                <a:solidFill>
                  <a:srgbClr val="FF0000"/>
                </a:solidFill>
              </a:rPr>
              <a:t> </a:t>
            </a:r>
            <a:r>
              <a:rPr lang="ru-RU" sz="3200" b="1" dirty="0" err="1">
                <a:solidFill>
                  <a:srgbClr val="FF0000"/>
                </a:solidFill>
              </a:rPr>
              <a:t>артикуляційної</a:t>
            </a:r>
            <a:r>
              <a:rPr lang="ru-RU" sz="3200" b="1" dirty="0">
                <a:solidFill>
                  <a:srgbClr val="FF0000"/>
                </a:solidFill>
              </a:rPr>
              <a:t> </a:t>
            </a:r>
            <a:r>
              <a:rPr lang="ru-RU" sz="3200" b="1" dirty="0" err="1">
                <a:solidFill>
                  <a:srgbClr val="FF0000"/>
                </a:solidFill>
              </a:rPr>
              <a:t>теорії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ru-RU" b="1" dirty="0" err="1"/>
              <a:t>Збалансована</a:t>
            </a:r>
            <a:r>
              <a:rPr lang="ru-RU" b="1" dirty="0"/>
              <a:t> </a:t>
            </a:r>
            <a:r>
              <a:rPr lang="ru-RU" b="1" dirty="0" err="1"/>
              <a:t>оклюзія</a:t>
            </a:r>
            <a:r>
              <a:rPr lang="ru-RU" b="1" dirty="0"/>
              <a:t> </a:t>
            </a:r>
            <a:endParaRPr lang="ru-RU" b="1" dirty="0" smtClean="0"/>
          </a:p>
          <a:p>
            <a:pPr marL="0" indent="0">
              <a:buNone/>
            </a:pPr>
            <a:r>
              <a:rPr lang="ru-RU" dirty="0" smtClean="0"/>
              <a:t>(</a:t>
            </a:r>
            <a:r>
              <a:rPr lang="ru-RU" dirty="0" err="1"/>
              <a:t>артикуляційні</a:t>
            </a:r>
            <a:r>
              <a:rPr lang="ru-RU" dirty="0"/>
              <a:t> </a:t>
            </a:r>
            <a:r>
              <a:rPr lang="ru-RU" dirty="0" err="1"/>
              <a:t>взаємини</a:t>
            </a:r>
            <a:r>
              <a:rPr lang="ru-RU" dirty="0"/>
              <a:t>) </a:t>
            </a:r>
            <a:r>
              <a:rPr lang="ru-RU" dirty="0" smtClean="0"/>
              <a:t>–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оклюзія</a:t>
            </a:r>
            <a:r>
              <a:rPr lang="ru-RU" dirty="0"/>
              <a:t>, при </a:t>
            </a:r>
            <a:r>
              <a:rPr lang="ru-RU" dirty="0" err="1"/>
              <a:t>якій</a:t>
            </a:r>
            <a:r>
              <a:rPr lang="ru-RU" dirty="0"/>
              <a:t> є </a:t>
            </a:r>
            <a:r>
              <a:rPr lang="ru-RU" dirty="0" err="1"/>
              <a:t>одночасні</a:t>
            </a:r>
            <a:r>
              <a:rPr lang="ru-RU" dirty="0"/>
              <a:t> </a:t>
            </a:r>
            <a:r>
              <a:rPr lang="ru-RU" dirty="0" err="1"/>
              <a:t>контакти</a:t>
            </a:r>
            <a:r>
              <a:rPr lang="ru-RU" dirty="0"/>
              <a:t> </a:t>
            </a:r>
            <a:r>
              <a:rPr lang="ru-RU" dirty="0" err="1"/>
              <a:t>оклюзійних</a:t>
            </a:r>
            <a:r>
              <a:rPr lang="ru-RU" dirty="0"/>
              <a:t> </a:t>
            </a:r>
            <a:r>
              <a:rPr lang="ru-RU" dirty="0" err="1"/>
              <a:t>поверхонь</a:t>
            </a:r>
            <a:r>
              <a:rPr lang="ru-RU" dirty="0"/>
              <a:t> </a:t>
            </a:r>
            <a:r>
              <a:rPr lang="ru-RU" dirty="0" err="1"/>
              <a:t>всіх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декількох</a:t>
            </a:r>
            <a:r>
              <a:rPr lang="ru-RU" dirty="0"/>
              <a:t> </a:t>
            </a:r>
            <a:r>
              <a:rPr lang="ru-RU" dirty="0" err="1"/>
              <a:t>зубів</a:t>
            </a:r>
            <a:r>
              <a:rPr lang="ru-RU" dirty="0"/>
              <a:t> з </a:t>
            </a:r>
            <a:r>
              <a:rPr lang="ru-RU" dirty="0" err="1"/>
              <a:t>обох</a:t>
            </a:r>
            <a:r>
              <a:rPr lang="ru-RU" dirty="0"/>
              <a:t> </a:t>
            </a:r>
            <a:r>
              <a:rPr lang="ru-RU" dirty="0" err="1"/>
              <a:t>сторін</a:t>
            </a:r>
            <a:r>
              <a:rPr lang="ru-RU" dirty="0"/>
              <a:t> при будь-</a:t>
            </a:r>
            <a:r>
              <a:rPr lang="ru-RU" dirty="0" err="1"/>
              <a:t>якому</a:t>
            </a:r>
            <a:r>
              <a:rPr lang="ru-RU" dirty="0"/>
              <a:t> </a:t>
            </a:r>
            <a:r>
              <a:rPr lang="ru-RU" dirty="0" err="1"/>
              <a:t>положенні</a:t>
            </a:r>
            <a:r>
              <a:rPr lang="ru-RU" dirty="0"/>
              <a:t> </a:t>
            </a:r>
            <a:r>
              <a:rPr lang="ru-RU" dirty="0" err="1"/>
              <a:t>нижньої</a:t>
            </a:r>
            <a:r>
              <a:rPr lang="ru-RU" dirty="0"/>
              <a:t> </a:t>
            </a:r>
            <a:r>
              <a:rPr lang="ru-RU" dirty="0" err="1"/>
              <a:t>щелепи</a:t>
            </a:r>
            <a:r>
              <a:rPr lang="ru-RU" dirty="0" smtClean="0"/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1343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839274" cy="11430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«</a:t>
            </a:r>
            <a:r>
              <a:rPr lang="ru-RU" dirty="0" err="1">
                <a:solidFill>
                  <a:srgbClr val="FF0000"/>
                </a:solidFill>
              </a:rPr>
              <a:t>Артикуляційна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п'ятірка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Ганау</a:t>
            </a:r>
            <a:r>
              <a:rPr lang="ru-RU" dirty="0">
                <a:solidFill>
                  <a:srgbClr val="FF0000"/>
                </a:solidFill>
              </a:rPr>
              <a:t>» </a:t>
            </a: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sz="1800" dirty="0" smtClean="0"/>
              <a:t>(</a:t>
            </a:r>
            <a:r>
              <a:rPr lang="ru-RU" sz="1800" dirty="0" err="1" smtClean="0"/>
              <a:t>Hanau</a:t>
            </a:r>
            <a:r>
              <a:rPr lang="ru-RU" sz="1800" dirty="0" smtClean="0"/>
              <a:t> s </a:t>
            </a:r>
            <a:r>
              <a:rPr lang="ru-RU" sz="1800" dirty="0" err="1" smtClean="0"/>
              <a:t>quint</a:t>
            </a:r>
            <a:r>
              <a:rPr lang="ru-RU" sz="1800" dirty="0" smtClean="0"/>
              <a:t>)</a:t>
            </a:r>
            <a:endParaRPr lang="ru-RU" sz="1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24744"/>
            <a:ext cx="3600400" cy="5614988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 smtClean="0"/>
              <a:t>1</a:t>
            </a:r>
            <a:r>
              <a:rPr lang="ru-RU" dirty="0"/>
              <a:t>) кут </a:t>
            </a:r>
            <a:r>
              <a:rPr lang="ru-RU" dirty="0" err="1"/>
              <a:t>суглобового</a:t>
            </a:r>
            <a:r>
              <a:rPr lang="ru-RU" dirty="0"/>
              <a:t> шляху (</a:t>
            </a:r>
            <a:r>
              <a:rPr lang="en-US" dirty="0" err="1"/>
              <a:t>Incisial</a:t>
            </a:r>
            <a:r>
              <a:rPr lang="en-US" dirty="0"/>
              <a:t> guidance);</a:t>
            </a:r>
          </a:p>
          <a:p>
            <a:pPr marL="0" indent="0">
              <a:buNone/>
            </a:pPr>
            <a:r>
              <a:rPr lang="en-US" dirty="0"/>
              <a:t>2) </a:t>
            </a:r>
            <a:r>
              <a:rPr lang="ru-RU" dirty="0"/>
              <a:t>кут </a:t>
            </a:r>
            <a:r>
              <a:rPr lang="ru-RU" dirty="0" err="1"/>
              <a:t>різцевого</a:t>
            </a:r>
            <a:r>
              <a:rPr lang="ru-RU" dirty="0"/>
              <a:t> шляху (</a:t>
            </a:r>
            <a:r>
              <a:rPr lang="en-US" dirty="0"/>
              <a:t>Condylar guidance);</a:t>
            </a:r>
          </a:p>
          <a:p>
            <a:pPr marL="0" indent="0">
              <a:buNone/>
            </a:pPr>
            <a:r>
              <a:rPr lang="en-US" dirty="0"/>
              <a:t>3) </a:t>
            </a:r>
            <a:r>
              <a:rPr lang="ru-RU" dirty="0" err="1"/>
              <a:t>орієнтація</a:t>
            </a:r>
            <a:r>
              <a:rPr lang="ru-RU" dirty="0"/>
              <a:t> </a:t>
            </a:r>
            <a:r>
              <a:rPr lang="ru-RU" dirty="0" err="1"/>
              <a:t>оклюзійної</a:t>
            </a:r>
            <a:r>
              <a:rPr lang="ru-RU" dirty="0"/>
              <a:t> </a:t>
            </a:r>
            <a:r>
              <a:rPr lang="ru-RU" dirty="0" err="1"/>
              <a:t>площини</a:t>
            </a:r>
            <a:r>
              <a:rPr lang="ru-RU" dirty="0"/>
              <a:t> (</a:t>
            </a:r>
            <a:r>
              <a:rPr lang="en-US" dirty="0"/>
              <a:t>Plane of occlusion);</a:t>
            </a:r>
          </a:p>
          <a:p>
            <a:pPr marL="0" indent="0">
              <a:buNone/>
            </a:pPr>
            <a:r>
              <a:rPr lang="en-US" dirty="0"/>
              <a:t>4) </a:t>
            </a:r>
            <a:r>
              <a:rPr lang="ru-RU" dirty="0" err="1"/>
              <a:t>вираженість</a:t>
            </a:r>
            <a:r>
              <a:rPr lang="ru-RU" dirty="0"/>
              <a:t> </a:t>
            </a:r>
            <a:r>
              <a:rPr lang="ru-RU" dirty="0" err="1"/>
              <a:t>компенсаційної</a:t>
            </a:r>
            <a:r>
              <a:rPr lang="ru-RU" dirty="0"/>
              <a:t> </a:t>
            </a:r>
            <a:r>
              <a:rPr lang="ru-RU" dirty="0" err="1"/>
              <a:t>кривої</a:t>
            </a:r>
            <a:r>
              <a:rPr lang="ru-RU" dirty="0"/>
              <a:t> </a:t>
            </a:r>
            <a:r>
              <a:rPr lang="ru-RU" dirty="0" err="1"/>
              <a:t>Шпее</a:t>
            </a:r>
            <a:r>
              <a:rPr lang="ru-RU" dirty="0"/>
              <a:t> (</a:t>
            </a:r>
            <a:r>
              <a:rPr lang="en-US" dirty="0"/>
              <a:t>Compensation curve of </a:t>
            </a:r>
            <a:r>
              <a:rPr lang="en-US" dirty="0" err="1"/>
              <a:t>Spee</a:t>
            </a:r>
            <a:r>
              <a:rPr lang="en-US" dirty="0"/>
              <a:t>);</a:t>
            </a:r>
          </a:p>
          <a:p>
            <a:pPr marL="0" indent="0">
              <a:buNone/>
            </a:pPr>
            <a:r>
              <a:rPr lang="en-US" dirty="0"/>
              <a:t> 5) </a:t>
            </a:r>
            <a:r>
              <a:rPr lang="ru-RU" dirty="0" err="1"/>
              <a:t>вираженість</a:t>
            </a:r>
            <a:r>
              <a:rPr lang="ru-RU" dirty="0"/>
              <a:t> </a:t>
            </a:r>
            <a:r>
              <a:rPr lang="ru-RU" dirty="0" err="1"/>
              <a:t>горбів</a:t>
            </a:r>
            <a:r>
              <a:rPr lang="ru-RU" dirty="0"/>
              <a:t> </a:t>
            </a:r>
            <a:r>
              <a:rPr lang="ru-RU" dirty="0" err="1"/>
              <a:t>жувальних</a:t>
            </a:r>
            <a:r>
              <a:rPr lang="ru-RU" dirty="0"/>
              <a:t> </a:t>
            </a:r>
            <a:r>
              <a:rPr lang="ru-RU" dirty="0" err="1"/>
              <a:t>зубів</a:t>
            </a:r>
            <a:r>
              <a:rPr lang="ru-RU" dirty="0"/>
              <a:t> (</a:t>
            </a:r>
            <a:r>
              <a:rPr lang="en-US" dirty="0"/>
              <a:t>Heights of cusps).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124744"/>
            <a:ext cx="5022850" cy="561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039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33338"/>
            <a:ext cx="8877300" cy="679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32702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91814"/>
            <a:ext cx="8348695" cy="6261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75958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656184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dirty="0"/>
              <a:t>Сферична </a:t>
            </a:r>
            <a:r>
              <a:rPr lang="ru-RU" dirty="0" err="1"/>
              <a:t>теорія</a:t>
            </a:r>
            <a:r>
              <a:rPr lang="ru-RU" dirty="0"/>
              <a:t> </a:t>
            </a:r>
            <a:r>
              <a:rPr lang="ru-RU" dirty="0" err="1"/>
              <a:t>артикуляції</a:t>
            </a:r>
            <a:r>
              <a:rPr lang="ru-RU" dirty="0"/>
              <a:t> 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>G. S. </a:t>
            </a:r>
            <a:r>
              <a:rPr lang="ru-RU" dirty="0" err="1" smtClean="0"/>
              <a:t>Monson</a:t>
            </a:r>
            <a:r>
              <a:rPr lang="ru-RU" dirty="0" smtClean="0"/>
              <a:t> (1918).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844824"/>
            <a:ext cx="8229600" cy="4525963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err="1"/>
              <a:t>Відповідно</a:t>
            </a:r>
            <a:r>
              <a:rPr lang="ru-RU" dirty="0"/>
              <a:t> до </a:t>
            </a:r>
            <a:r>
              <a:rPr lang="ru-RU" dirty="0" err="1"/>
              <a:t>законів</a:t>
            </a:r>
            <a:r>
              <a:rPr lang="ru-RU" dirty="0"/>
              <a:t> </a:t>
            </a:r>
            <a:r>
              <a:rPr lang="ru-RU" dirty="0" err="1"/>
              <a:t>механіки</a:t>
            </a:r>
            <a:r>
              <a:rPr lang="ru-RU" dirty="0"/>
              <a:t>, при </a:t>
            </a:r>
            <a:r>
              <a:rPr lang="ru-RU" dirty="0" err="1"/>
              <a:t>русі</a:t>
            </a:r>
            <a:r>
              <a:rPr lang="ru-RU" dirty="0"/>
              <a:t> одного </a:t>
            </a:r>
            <a:r>
              <a:rPr lang="ru-RU" dirty="0" err="1"/>
              <a:t>тіла</a:t>
            </a:r>
            <a:r>
              <a:rPr lang="ru-RU" dirty="0"/>
              <a:t> по </a:t>
            </a:r>
            <a:r>
              <a:rPr lang="ru-RU" dirty="0" err="1"/>
              <a:t>відношенню</a:t>
            </a:r>
            <a:r>
              <a:rPr lang="ru-RU" dirty="0"/>
              <a:t> до </a:t>
            </a:r>
            <a:r>
              <a:rPr lang="ru-RU" dirty="0" err="1"/>
              <a:t>іншого</a:t>
            </a:r>
            <a:r>
              <a:rPr lang="ru-RU" dirty="0"/>
              <a:t> з 3-мя ступенями </a:t>
            </a:r>
            <a:r>
              <a:rPr lang="ru-RU" dirty="0" err="1"/>
              <a:t>свободи</a:t>
            </a:r>
            <a:r>
              <a:rPr lang="ru-RU" dirty="0"/>
              <a:t> </a:t>
            </a:r>
            <a:r>
              <a:rPr lang="ru-RU" dirty="0" err="1"/>
              <a:t>ці</a:t>
            </a:r>
            <a:r>
              <a:rPr lang="ru-RU" dirty="0"/>
              <a:t> </a:t>
            </a:r>
            <a:r>
              <a:rPr lang="ru-RU" dirty="0" err="1"/>
              <a:t>тіла</a:t>
            </a:r>
            <a:r>
              <a:rPr lang="ru-RU" dirty="0"/>
              <a:t>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перебувати</a:t>
            </a:r>
            <a:r>
              <a:rPr lang="ru-RU" dirty="0"/>
              <a:t> в </a:t>
            </a:r>
            <a:r>
              <a:rPr lang="ru-RU" dirty="0" err="1"/>
              <a:t>контакті</a:t>
            </a:r>
            <a:r>
              <a:rPr lang="ru-RU" dirty="0"/>
              <a:t> в тому </a:t>
            </a:r>
            <a:r>
              <a:rPr lang="ru-RU" dirty="0" err="1"/>
              <a:t>випадку</a:t>
            </a:r>
            <a:r>
              <a:rPr lang="ru-RU" dirty="0"/>
              <a:t>, </a:t>
            </a:r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будуть</a:t>
            </a:r>
            <a:r>
              <a:rPr lang="ru-RU" dirty="0"/>
              <a:t> </a:t>
            </a:r>
            <a:r>
              <a:rPr lang="ru-RU" dirty="0" err="1"/>
              <a:t>мати</a:t>
            </a:r>
            <a:r>
              <a:rPr lang="ru-RU" dirty="0"/>
              <a:t> </a:t>
            </a:r>
            <a:r>
              <a:rPr lang="ru-RU" dirty="0" err="1"/>
              <a:t>сферичну</a:t>
            </a:r>
            <a:r>
              <a:rPr lang="ru-RU" dirty="0"/>
              <a:t> </a:t>
            </a:r>
            <a:r>
              <a:rPr lang="ru-RU" dirty="0" err="1"/>
              <a:t>поверхню</a:t>
            </a:r>
            <a:r>
              <a:rPr lang="ru-RU" dirty="0"/>
              <a:t>.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СНЩС </a:t>
            </a:r>
            <a:r>
              <a:rPr lang="ru-RU" dirty="0"/>
              <a:t>- </a:t>
            </a:r>
            <a:r>
              <a:rPr lang="ru-RU" dirty="0" err="1"/>
              <a:t>найскладніший</a:t>
            </a:r>
            <a:r>
              <a:rPr lang="ru-RU" dirty="0"/>
              <a:t> </a:t>
            </a:r>
            <a:r>
              <a:rPr lang="ru-RU" dirty="0" err="1"/>
              <a:t>суглоб</a:t>
            </a:r>
            <a:r>
              <a:rPr lang="ru-RU" dirty="0"/>
              <a:t> </a:t>
            </a:r>
            <a:r>
              <a:rPr lang="ru-RU" dirty="0" err="1"/>
              <a:t>людського</a:t>
            </a:r>
            <a:r>
              <a:rPr lang="ru-RU" dirty="0"/>
              <a:t> </a:t>
            </a:r>
            <a:r>
              <a:rPr lang="ru-RU" dirty="0" err="1"/>
              <a:t>організму</a:t>
            </a:r>
            <a:r>
              <a:rPr lang="ru-RU" dirty="0"/>
              <a:t>, в </a:t>
            </a:r>
            <a:r>
              <a:rPr lang="ru-RU" dirty="0" err="1"/>
              <a:t>якому</a:t>
            </a:r>
            <a:r>
              <a:rPr lang="ru-RU" dirty="0"/>
              <a:t> </a:t>
            </a:r>
            <a:r>
              <a:rPr lang="ru-RU" dirty="0" err="1"/>
              <a:t>відбуваються</a:t>
            </a:r>
            <a:r>
              <a:rPr lang="ru-RU" dirty="0"/>
              <a:t> </a:t>
            </a:r>
            <a:r>
              <a:rPr lang="ru-RU" dirty="0" err="1"/>
              <a:t>рухи</a:t>
            </a:r>
            <a:r>
              <a:rPr lang="ru-RU" dirty="0"/>
              <a:t> у 3-х </a:t>
            </a:r>
            <a:r>
              <a:rPr lang="ru-RU" dirty="0" err="1"/>
              <a:t>взаємно</a:t>
            </a:r>
            <a:r>
              <a:rPr lang="ru-RU" dirty="0"/>
              <a:t> </a:t>
            </a:r>
            <a:r>
              <a:rPr lang="ru-RU" dirty="0" err="1"/>
              <a:t>перпендикулярних</a:t>
            </a:r>
            <a:r>
              <a:rPr lang="ru-RU" dirty="0"/>
              <a:t> </a:t>
            </a:r>
            <a:r>
              <a:rPr lang="ru-RU" dirty="0" err="1" smtClean="0"/>
              <a:t>площинах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й </a:t>
            </a:r>
            <a:r>
              <a:rPr lang="ru-RU" dirty="0" err="1" smtClean="0"/>
              <a:t>здійснює</a:t>
            </a:r>
            <a:r>
              <a:rPr lang="ru-RU" dirty="0" smtClean="0"/>
              <a:t> </a:t>
            </a:r>
            <a:r>
              <a:rPr lang="ru-RU" dirty="0" err="1" smtClean="0"/>
              <a:t>артикуляцію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802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174"/>
            <a:ext cx="8888247" cy="6666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87420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404664"/>
            <a:ext cx="8229600" cy="4525963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 err="1"/>
              <a:t>Ретельна</a:t>
            </a:r>
            <a:r>
              <a:rPr lang="ru-RU" dirty="0"/>
              <a:t> </a:t>
            </a:r>
            <a:r>
              <a:rPr lang="ru-RU" dirty="0" err="1"/>
              <a:t>перевірка</a:t>
            </a:r>
            <a:r>
              <a:rPr lang="ru-RU" dirty="0"/>
              <a:t> </a:t>
            </a:r>
            <a:r>
              <a:rPr lang="ru-RU" dirty="0" err="1"/>
              <a:t>воскової</a:t>
            </a:r>
            <a:r>
              <a:rPr lang="ru-RU" dirty="0"/>
              <a:t> </a:t>
            </a:r>
            <a:r>
              <a:rPr lang="ru-RU" dirty="0" err="1"/>
              <a:t>конструкції</a:t>
            </a:r>
            <a:r>
              <a:rPr lang="ru-RU" dirty="0"/>
              <a:t> </a:t>
            </a:r>
            <a:r>
              <a:rPr lang="ru-RU" dirty="0" err="1"/>
              <a:t>повних</a:t>
            </a:r>
            <a:r>
              <a:rPr lang="ru-RU" dirty="0"/>
              <a:t> </a:t>
            </a:r>
            <a:r>
              <a:rPr lang="ru-RU" dirty="0" err="1"/>
              <a:t>знімних</a:t>
            </a:r>
            <a:r>
              <a:rPr lang="ru-RU" dirty="0"/>
              <a:t> </a:t>
            </a:r>
            <a:r>
              <a:rPr lang="ru-RU" dirty="0" err="1"/>
              <a:t>протезів</a:t>
            </a:r>
            <a:r>
              <a:rPr lang="ru-RU" dirty="0"/>
              <a:t> з </a:t>
            </a:r>
            <a:endParaRPr lang="ru-RU" dirty="0" smtClean="0"/>
          </a:p>
          <a:p>
            <a:pPr>
              <a:buFont typeface="Wingdings" pitchFamily="2" charset="2"/>
              <a:buChar char="§"/>
            </a:pPr>
            <a:r>
              <a:rPr lang="ru-RU" dirty="0" err="1" smtClean="0"/>
              <a:t>виявленням</a:t>
            </a:r>
            <a:r>
              <a:rPr lang="ru-RU" dirty="0" smtClean="0"/>
              <a:t> </a:t>
            </a:r>
            <a:r>
              <a:rPr lang="ru-RU" dirty="0"/>
              <a:t>і </a:t>
            </a:r>
            <a:r>
              <a:rPr lang="ru-RU" dirty="0" err="1"/>
              <a:t>виправленням</a:t>
            </a:r>
            <a:r>
              <a:rPr lang="ru-RU" dirty="0"/>
              <a:t> </a:t>
            </a:r>
            <a:r>
              <a:rPr lang="ru-RU" dirty="0" err="1"/>
              <a:t>помилок</a:t>
            </a:r>
            <a:r>
              <a:rPr lang="ru-RU" dirty="0"/>
              <a:t> </a:t>
            </a:r>
            <a:r>
              <a:rPr lang="ru-RU" dirty="0" err="1"/>
              <a:t>визначення</a:t>
            </a:r>
            <a:r>
              <a:rPr lang="ru-RU" dirty="0"/>
              <a:t> центрального </a:t>
            </a:r>
            <a:r>
              <a:rPr lang="ru-RU" dirty="0" err="1"/>
              <a:t>співвідношення</a:t>
            </a:r>
            <a:r>
              <a:rPr lang="ru-RU" dirty="0"/>
              <a:t> </a:t>
            </a:r>
            <a:r>
              <a:rPr lang="ru-RU" dirty="0" err="1"/>
              <a:t>щелеп</a:t>
            </a:r>
            <a:r>
              <a:rPr lang="ru-RU" dirty="0"/>
              <a:t>, </a:t>
            </a:r>
            <a:endParaRPr lang="ru-RU" dirty="0" smtClean="0"/>
          </a:p>
          <a:p>
            <a:pPr>
              <a:buFont typeface="Wingdings" pitchFamily="2" charset="2"/>
              <a:buChar char="§"/>
            </a:pPr>
            <a:r>
              <a:rPr lang="ru-RU" dirty="0" err="1" smtClean="0"/>
              <a:t>використанням</a:t>
            </a:r>
            <a:r>
              <a:rPr lang="ru-RU" dirty="0" smtClean="0"/>
              <a:t> </a:t>
            </a:r>
            <a:r>
              <a:rPr lang="ru-RU" dirty="0" err="1"/>
              <a:t>індивідуальних</a:t>
            </a:r>
            <a:r>
              <a:rPr lang="ru-RU" dirty="0"/>
              <a:t> ложок - </a:t>
            </a:r>
            <a:r>
              <a:rPr lang="ru-RU" dirty="0" err="1"/>
              <a:t>базисів</a:t>
            </a:r>
            <a:r>
              <a:rPr lang="ru-RU" dirty="0"/>
              <a:t> в </a:t>
            </a:r>
            <a:r>
              <a:rPr lang="ru-RU" dirty="0" err="1"/>
              <a:t>процесі</a:t>
            </a:r>
            <a:r>
              <a:rPr lang="ru-RU" dirty="0"/>
              <a:t> </a:t>
            </a:r>
            <a:r>
              <a:rPr lang="ru-RU" dirty="0" err="1"/>
              <a:t>виготовлення</a:t>
            </a:r>
            <a:r>
              <a:rPr lang="ru-RU" dirty="0"/>
              <a:t> </a:t>
            </a:r>
            <a:r>
              <a:rPr lang="ru-RU" dirty="0" err="1"/>
              <a:t>повного</a:t>
            </a:r>
            <a:r>
              <a:rPr lang="ru-RU" dirty="0"/>
              <a:t> </a:t>
            </a:r>
            <a:r>
              <a:rPr lang="ru-RU" dirty="0" err="1"/>
              <a:t>знімного</a:t>
            </a:r>
            <a:r>
              <a:rPr lang="ru-RU" dirty="0"/>
              <a:t> </a:t>
            </a:r>
            <a:r>
              <a:rPr lang="ru-RU" dirty="0" smtClean="0"/>
              <a:t>протеза – </a:t>
            </a:r>
          </a:p>
          <a:p>
            <a:pPr marL="0" indent="0">
              <a:buNone/>
            </a:pPr>
            <a:r>
              <a:rPr lang="ru-RU" dirty="0" smtClean="0"/>
              <a:t>є </a:t>
            </a:r>
            <a:r>
              <a:rPr lang="ru-RU" dirty="0" err="1"/>
              <a:t>запорукою</a:t>
            </a:r>
            <a:r>
              <a:rPr lang="ru-RU" dirty="0"/>
              <a:t> </a:t>
            </a:r>
            <a:r>
              <a:rPr lang="ru-RU" dirty="0" err="1"/>
              <a:t>якісного</a:t>
            </a:r>
            <a:r>
              <a:rPr lang="ru-RU" dirty="0"/>
              <a:t> </a:t>
            </a:r>
            <a:r>
              <a:rPr lang="ru-RU" dirty="0" err="1"/>
              <a:t>протезування</a:t>
            </a:r>
            <a:r>
              <a:rPr lang="ru-RU" dirty="0"/>
              <a:t> і </a:t>
            </a:r>
            <a:r>
              <a:rPr lang="ru-RU" dirty="0" err="1"/>
              <a:t>позитивним</a:t>
            </a:r>
            <a:r>
              <a:rPr lang="ru-RU" dirty="0"/>
              <a:t> прогнозом в </a:t>
            </a:r>
            <a:r>
              <a:rPr lang="ru-RU" dirty="0" err="1"/>
              <a:t>адаптації</a:t>
            </a:r>
            <a:r>
              <a:rPr lang="ru-RU" dirty="0"/>
              <a:t> </a:t>
            </a:r>
            <a:r>
              <a:rPr lang="ru-RU" dirty="0" err="1"/>
              <a:t>пацієнта</a:t>
            </a:r>
            <a:r>
              <a:rPr lang="ru-RU" dirty="0"/>
              <a:t> до </a:t>
            </a:r>
            <a:r>
              <a:rPr lang="ru-RU" dirty="0" err="1"/>
              <a:t>нової</a:t>
            </a:r>
            <a:r>
              <a:rPr lang="ru-RU" dirty="0"/>
              <a:t> </a:t>
            </a:r>
            <a:r>
              <a:rPr lang="ru-RU" dirty="0" err="1"/>
              <a:t>ортопедичної</a:t>
            </a:r>
            <a:r>
              <a:rPr lang="ru-RU" dirty="0"/>
              <a:t> </a:t>
            </a:r>
            <a:r>
              <a:rPr lang="ru-RU" dirty="0" err="1"/>
              <a:t>конструкції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082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435280" cy="6264696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ru-RU" b="1" dirty="0"/>
              <a:t>Метою </a:t>
            </a:r>
            <a:r>
              <a:rPr lang="ru-RU" b="1" dirty="0" err="1"/>
              <a:t>ортопедичного</a:t>
            </a:r>
            <a:r>
              <a:rPr lang="ru-RU" b="1" dirty="0"/>
              <a:t> </a:t>
            </a:r>
            <a:r>
              <a:rPr lang="ru-RU" b="1" dirty="0" err="1"/>
              <a:t>лікування</a:t>
            </a:r>
            <a:r>
              <a:rPr lang="ru-RU" b="1" dirty="0"/>
              <a:t> </a:t>
            </a:r>
            <a:r>
              <a:rPr lang="ru-RU" b="1" dirty="0" smtClean="0"/>
              <a:t>– </a:t>
            </a:r>
          </a:p>
          <a:p>
            <a:pPr marL="0" indent="0">
              <a:buNone/>
            </a:pPr>
            <a:r>
              <a:rPr lang="ru-RU" b="1" dirty="0" smtClean="0"/>
              <a:t>є </a:t>
            </a:r>
            <a:r>
              <a:rPr lang="ru-RU" b="1" dirty="0" err="1"/>
              <a:t>нормалізація</a:t>
            </a:r>
            <a:r>
              <a:rPr lang="ru-RU" b="1" dirty="0"/>
              <a:t> </a:t>
            </a:r>
            <a:r>
              <a:rPr lang="ru-RU" b="1" dirty="0" err="1"/>
              <a:t>окклюзії</a:t>
            </a:r>
            <a:r>
              <a:rPr lang="ru-RU" b="1" dirty="0" smtClean="0"/>
              <a:t>:</a:t>
            </a:r>
          </a:p>
          <a:p>
            <a:pPr marL="0" indent="0">
              <a:buNone/>
            </a:pPr>
            <a:r>
              <a:rPr lang="ru-RU" dirty="0" err="1" smtClean="0"/>
              <a:t>відновлення</a:t>
            </a:r>
            <a:r>
              <a:rPr lang="ru-RU" dirty="0" smtClean="0"/>
              <a:t> </a:t>
            </a:r>
            <a:r>
              <a:rPr lang="ru-RU" dirty="0" err="1"/>
              <a:t>ідеальних</a:t>
            </a:r>
            <a:r>
              <a:rPr lang="ru-RU" dirty="0"/>
              <a:t> </a:t>
            </a:r>
            <a:r>
              <a:rPr lang="ru-RU" dirty="0" err="1"/>
              <a:t>анатомічних</a:t>
            </a:r>
            <a:r>
              <a:rPr lang="ru-RU" dirty="0"/>
              <a:t> </a:t>
            </a:r>
            <a:r>
              <a:rPr lang="ru-RU" dirty="0" err="1"/>
              <a:t>взаємовідносин</a:t>
            </a:r>
            <a:r>
              <a:rPr lang="ru-RU" dirty="0"/>
              <a:t> </a:t>
            </a:r>
            <a:r>
              <a:rPr lang="ru-RU" dirty="0" err="1"/>
              <a:t>зубних</a:t>
            </a:r>
            <a:r>
              <a:rPr lang="ru-RU" dirty="0"/>
              <a:t> </a:t>
            </a:r>
            <a:r>
              <a:rPr lang="ru-RU" dirty="0" err="1"/>
              <a:t>рядів</a:t>
            </a:r>
            <a:r>
              <a:rPr lang="ru-RU" dirty="0"/>
              <a:t> у </a:t>
            </a:r>
            <a:r>
              <a:rPr lang="ru-RU" dirty="0" err="1"/>
              <a:t>всіх</a:t>
            </a:r>
            <a:r>
              <a:rPr lang="ru-RU" dirty="0"/>
              <a:t> 3-х </a:t>
            </a:r>
            <a:r>
              <a:rPr lang="ru-RU" dirty="0" err="1"/>
              <a:t>площинах</a:t>
            </a:r>
            <a:r>
              <a:rPr lang="ru-RU" dirty="0"/>
              <a:t>, </a:t>
            </a:r>
            <a:r>
              <a:rPr lang="ru-RU" dirty="0" err="1"/>
              <a:t>досягнення</a:t>
            </a:r>
            <a:r>
              <a:rPr lang="ru-RU" dirty="0"/>
              <a:t> </a:t>
            </a:r>
            <a:r>
              <a:rPr lang="ru-RU" dirty="0" err="1"/>
              <a:t>гармонії</a:t>
            </a:r>
            <a:r>
              <a:rPr lang="ru-RU" dirty="0"/>
              <a:t> та </a:t>
            </a:r>
            <a:r>
              <a:rPr lang="ru-RU" dirty="0" err="1"/>
              <a:t>стабільністі</a:t>
            </a:r>
            <a:r>
              <a:rPr lang="ru-RU" dirty="0"/>
              <a:t> у </a:t>
            </a:r>
            <a:r>
              <a:rPr lang="ru-RU" dirty="0" err="1"/>
              <a:t>зубощелепної</a:t>
            </a:r>
            <a:r>
              <a:rPr lang="ru-RU" dirty="0"/>
              <a:t> </a:t>
            </a:r>
            <a:r>
              <a:rPr lang="ru-RU" dirty="0" err="1"/>
              <a:t>системі</a:t>
            </a:r>
            <a:r>
              <a:rPr lang="ru-RU" dirty="0"/>
              <a:t>, а </a:t>
            </a:r>
            <a:r>
              <a:rPr lang="ru-RU" dirty="0" err="1"/>
              <a:t>також</a:t>
            </a:r>
            <a:r>
              <a:rPr lang="ru-RU" dirty="0"/>
              <a:t> оптимального </a:t>
            </a:r>
            <a:r>
              <a:rPr lang="ru-RU" dirty="0" err="1"/>
              <a:t>положення</a:t>
            </a:r>
            <a:r>
              <a:rPr lang="ru-RU" dirty="0"/>
              <a:t> </a:t>
            </a:r>
            <a:r>
              <a:rPr lang="ru-RU" dirty="0" err="1"/>
              <a:t>нижньої</a:t>
            </a:r>
            <a:r>
              <a:rPr lang="ru-RU" dirty="0"/>
              <a:t> </a:t>
            </a:r>
            <a:r>
              <a:rPr lang="ru-RU" dirty="0" err="1"/>
              <a:t>щелепи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654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435280" cy="6264696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ru-RU" dirty="0" err="1"/>
              <a:t>Особливе</a:t>
            </a:r>
            <a:r>
              <a:rPr lang="ru-RU" dirty="0"/>
              <a:t> </a:t>
            </a:r>
            <a:r>
              <a:rPr lang="ru-RU" dirty="0" err="1"/>
              <a:t>значення</a:t>
            </a:r>
            <a:r>
              <a:rPr lang="ru-RU" dirty="0"/>
              <a:t> в </a:t>
            </a:r>
            <a:r>
              <a:rPr lang="ru-RU" dirty="0" err="1"/>
              <a:t>клініці</a:t>
            </a:r>
            <a:r>
              <a:rPr lang="ru-RU" dirty="0"/>
              <a:t> </a:t>
            </a:r>
            <a:r>
              <a:rPr lang="ru-RU" dirty="0" err="1"/>
              <a:t>ортопедичної</a:t>
            </a:r>
            <a:r>
              <a:rPr lang="ru-RU" dirty="0"/>
              <a:t> </a:t>
            </a:r>
            <a:r>
              <a:rPr lang="ru-RU" dirty="0" err="1"/>
              <a:t>стоматології</a:t>
            </a:r>
            <a:r>
              <a:rPr lang="ru-RU" dirty="0"/>
              <a:t> </a:t>
            </a:r>
            <a:r>
              <a:rPr lang="ru-RU" dirty="0" err="1"/>
              <a:t>займають</a:t>
            </a:r>
            <a:r>
              <a:rPr lang="ru-RU" dirty="0"/>
              <a:t> </a:t>
            </a:r>
            <a:r>
              <a:rPr lang="ru-RU" b="1" i="1" dirty="0" err="1"/>
              <a:t>положення</a:t>
            </a:r>
            <a:r>
              <a:rPr lang="ru-RU" b="1" i="1" dirty="0"/>
              <a:t> </a:t>
            </a:r>
            <a:r>
              <a:rPr lang="ru-RU" b="1" i="1" dirty="0" err="1"/>
              <a:t>нижньої</a:t>
            </a:r>
            <a:r>
              <a:rPr lang="ru-RU" b="1" i="1" dirty="0"/>
              <a:t> </a:t>
            </a:r>
            <a:r>
              <a:rPr lang="ru-RU" b="1" i="1" dirty="0" err="1"/>
              <a:t>щелепи</a:t>
            </a:r>
            <a:r>
              <a:rPr lang="ru-RU" b="1" i="1" dirty="0"/>
              <a:t> </a:t>
            </a:r>
            <a:r>
              <a:rPr lang="ru-RU" dirty="0" err="1"/>
              <a:t>під</a:t>
            </a:r>
            <a:r>
              <a:rPr lang="ru-RU" dirty="0"/>
              <a:t> час:</a:t>
            </a:r>
          </a:p>
          <a:p>
            <a:pPr marL="0" indent="0">
              <a:buNone/>
            </a:pPr>
            <a:r>
              <a:rPr lang="ru-RU" dirty="0"/>
              <a:t> а) </a:t>
            </a:r>
            <a:r>
              <a:rPr lang="ru-RU" dirty="0" err="1"/>
              <a:t>функціонального</a:t>
            </a:r>
            <a:r>
              <a:rPr lang="ru-RU" dirty="0"/>
              <a:t> </a:t>
            </a:r>
            <a:r>
              <a:rPr lang="ru-RU" dirty="0" err="1"/>
              <a:t>спокою</a:t>
            </a:r>
            <a:r>
              <a:rPr lang="ru-RU" dirty="0"/>
              <a:t>;</a:t>
            </a:r>
          </a:p>
          <a:p>
            <a:pPr marL="0" indent="0">
              <a:buNone/>
            </a:pPr>
            <a:r>
              <a:rPr lang="ru-RU" dirty="0"/>
              <a:t> б) центрального </a:t>
            </a:r>
            <a:r>
              <a:rPr lang="ru-RU" dirty="0" err="1"/>
              <a:t>співвідношення</a:t>
            </a:r>
            <a:r>
              <a:rPr lang="ru-RU" dirty="0"/>
              <a:t> </a:t>
            </a:r>
            <a:r>
              <a:rPr lang="ru-RU" dirty="0" err="1" smtClean="0"/>
              <a:t>або</a:t>
            </a:r>
            <a:endParaRPr lang="ru-RU" dirty="0" smtClean="0"/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</a:t>
            </a:r>
            <a:r>
              <a:rPr lang="ru-RU" dirty="0" err="1"/>
              <a:t>центральної</a:t>
            </a:r>
            <a:r>
              <a:rPr lang="ru-RU" dirty="0"/>
              <a:t> </a:t>
            </a:r>
            <a:r>
              <a:rPr lang="ru-RU" dirty="0" err="1"/>
              <a:t>оклюзії</a:t>
            </a:r>
            <a:r>
              <a:rPr lang="ru-RU" dirty="0"/>
              <a:t>.</a:t>
            </a:r>
          </a:p>
          <a:p>
            <a:pPr marL="0" indent="0">
              <a:buNone/>
            </a:pPr>
            <a:r>
              <a:rPr lang="ru-RU" dirty="0"/>
              <a:t> в) </a:t>
            </a:r>
            <a:r>
              <a:rPr lang="ru-RU" dirty="0" err="1"/>
              <a:t>функціональних</a:t>
            </a:r>
            <a:r>
              <a:rPr lang="ru-RU" dirty="0"/>
              <a:t>, </a:t>
            </a:r>
            <a:r>
              <a:rPr lang="ru-RU" dirty="0" err="1"/>
              <a:t>ексцентричних</a:t>
            </a:r>
            <a:r>
              <a:rPr lang="ru-RU" dirty="0"/>
              <a:t> окклюзий, </a:t>
            </a:r>
          </a:p>
          <a:p>
            <a:pPr marL="0" indent="0">
              <a:buNone/>
            </a:pPr>
            <a:r>
              <a:rPr lang="ru-RU" dirty="0"/>
              <a:t>    </a:t>
            </a:r>
            <a:r>
              <a:rPr lang="ru-RU" dirty="0" err="1"/>
              <a:t>ексцентричних</a:t>
            </a:r>
            <a:r>
              <a:rPr lang="ru-RU" dirty="0"/>
              <a:t> </a:t>
            </a:r>
            <a:r>
              <a:rPr lang="ru-RU" dirty="0" err="1"/>
              <a:t>співвідношень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19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332656"/>
            <a:ext cx="8640960" cy="5793507"/>
          </a:xfrm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ru-RU" b="1" dirty="0" err="1">
                <a:solidFill>
                  <a:srgbClr val="FF0000"/>
                </a:solidFill>
              </a:rPr>
              <a:t>Артикуляція</a:t>
            </a:r>
            <a:r>
              <a:rPr lang="ru-RU" b="1" dirty="0">
                <a:solidFill>
                  <a:srgbClr val="FF0000"/>
                </a:solidFill>
              </a:rPr>
              <a:t> – </a:t>
            </a:r>
            <a:r>
              <a:rPr lang="ru-RU" b="1" dirty="0" err="1"/>
              <a:t>це</a:t>
            </a:r>
            <a:r>
              <a:rPr lang="ru-RU" b="1" dirty="0"/>
              <a:t> </a:t>
            </a:r>
            <a:r>
              <a:rPr lang="ru-RU" b="1" dirty="0" err="1"/>
              <a:t>усі</a:t>
            </a:r>
            <a:r>
              <a:rPr lang="ru-RU" b="1" dirty="0"/>
              <a:t> </a:t>
            </a:r>
            <a:r>
              <a:rPr lang="ru-RU" b="1" dirty="0" err="1"/>
              <a:t>можливі</a:t>
            </a:r>
            <a:r>
              <a:rPr lang="ru-RU" b="1" dirty="0"/>
              <a:t> </a:t>
            </a:r>
            <a:r>
              <a:rPr lang="ru-RU" b="1" dirty="0" err="1"/>
              <a:t>положення</a:t>
            </a:r>
            <a:r>
              <a:rPr lang="ru-RU" b="1" dirty="0"/>
              <a:t> </a:t>
            </a:r>
            <a:r>
              <a:rPr lang="ru-RU" b="1" dirty="0" err="1"/>
              <a:t>нижньої</a:t>
            </a:r>
            <a:r>
              <a:rPr lang="ru-RU" b="1" dirty="0"/>
              <a:t> </a:t>
            </a:r>
            <a:r>
              <a:rPr lang="ru-RU" b="1" dirty="0" err="1"/>
              <a:t>щелепи</a:t>
            </a:r>
            <a:r>
              <a:rPr lang="ru-RU" b="1" dirty="0"/>
              <a:t> </a:t>
            </a:r>
            <a:r>
              <a:rPr lang="ru-RU" b="1" dirty="0" err="1"/>
              <a:t>відносно</a:t>
            </a:r>
            <a:r>
              <a:rPr lang="ru-RU" b="1" dirty="0"/>
              <a:t> </a:t>
            </a:r>
            <a:r>
              <a:rPr lang="ru-RU" b="1" dirty="0" err="1"/>
              <a:t>верхньої</a:t>
            </a:r>
            <a:r>
              <a:rPr lang="ru-RU" b="1" dirty="0"/>
              <a:t>, яке </a:t>
            </a:r>
            <a:r>
              <a:rPr lang="ru-RU" b="1" dirty="0" err="1"/>
              <a:t>виникає</a:t>
            </a:r>
            <a:r>
              <a:rPr lang="ru-RU" b="1" dirty="0"/>
              <a:t> </a:t>
            </a:r>
            <a:r>
              <a:rPr lang="ru-RU" b="1" dirty="0" err="1"/>
              <a:t>під</a:t>
            </a:r>
            <a:r>
              <a:rPr lang="ru-RU" b="1" dirty="0"/>
              <a:t> час </a:t>
            </a:r>
            <a:r>
              <a:rPr lang="ru-RU" b="1" dirty="0" err="1" smtClean="0"/>
              <a:t>рухів</a:t>
            </a:r>
            <a:r>
              <a:rPr lang="ru-RU" b="1" dirty="0" smtClean="0"/>
              <a:t> </a:t>
            </a:r>
            <a:r>
              <a:rPr lang="ru-RU" b="1" dirty="0" err="1" smtClean="0"/>
              <a:t>нижньої</a:t>
            </a:r>
            <a:r>
              <a:rPr lang="ru-RU" b="1" dirty="0" smtClean="0"/>
              <a:t> </a:t>
            </a:r>
            <a:r>
              <a:rPr lang="ru-RU" b="1" dirty="0" err="1" smtClean="0"/>
              <a:t>щелепи</a:t>
            </a:r>
            <a:r>
              <a:rPr lang="ru-RU" b="1" dirty="0" smtClean="0"/>
              <a:t>. (</a:t>
            </a:r>
            <a:r>
              <a:rPr lang="ru-RU" b="1" dirty="0" err="1"/>
              <a:t>А.Я.Катц</a:t>
            </a:r>
            <a:r>
              <a:rPr lang="ru-RU" b="1" dirty="0"/>
              <a:t>)</a:t>
            </a:r>
          </a:p>
          <a:p>
            <a:pPr marL="0" indent="0">
              <a:buNone/>
            </a:pPr>
            <a:r>
              <a:rPr lang="ru-RU" b="1" dirty="0" err="1" smtClean="0">
                <a:solidFill>
                  <a:srgbClr val="FF0000"/>
                </a:solidFill>
              </a:rPr>
              <a:t>Оклюзія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>
                <a:solidFill>
                  <a:srgbClr val="FF0000"/>
                </a:solidFill>
              </a:rPr>
              <a:t>– </a:t>
            </a:r>
            <a:r>
              <a:rPr lang="ru-RU" b="1" dirty="0" err="1"/>
              <a:t>це</a:t>
            </a:r>
            <a:r>
              <a:rPr lang="ru-RU" b="1" dirty="0"/>
              <a:t> будь-</a:t>
            </a:r>
            <a:r>
              <a:rPr lang="ru-RU" b="1" dirty="0" err="1"/>
              <a:t>який</a:t>
            </a:r>
            <a:r>
              <a:rPr lang="ru-RU" b="1" dirty="0"/>
              <a:t> контакт  </a:t>
            </a:r>
            <a:r>
              <a:rPr lang="ru-RU" b="1" dirty="0" err="1"/>
              <a:t>зубів</a:t>
            </a:r>
            <a:r>
              <a:rPr lang="ru-RU" b="1" dirty="0"/>
              <a:t> </a:t>
            </a:r>
            <a:r>
              <a:rPr lang="ru-RU" b="1" dirty="0" err="1"/>
              <a:t>верхньої</a:t>
            </a:r>
            <a:r>
              <a:rPr lang="ru-RU" b="1" dirty="0"/>
              <a:t> та </a:t>
            </a:r>
            <a:r>
              <a:rPr lang="ru-RU" b="1" dirty="0" err="1"/>
              <a:t>нижньої</a:t>
            </a:r>
            <a:r>
              <a:rPr lang="ru-RU" b="1" dirty="0"/>
              <a:t> </a:t>
            </a:r>
            <a:r>
              <a:rPr lang="ru-RU" b="1" dirty="0" err="1"/>
              <a:t>щелеп</a:t>
            </a:r>
            <a:r>
              <a:rPr lang="ru-RU" b="1" dirty="0"/>
              <a:t> (</a:t>
            </a:r>
            <a:r>
              <a:rPr lang="ru-RU" b="1" dirty="0" smtClean="0"/>
              <a:t>В.А. </a:t>
            </a:r>
            <a:r>
              <a:rPr lang="ru-RU" b="1" dirty="0" err="1" smtClean="0"/>
              <a:t>Хватова</a:t>
            </a:r>
            <a:r>
              <a:rPr lang="ru-RU" b="1" dirty="0" smtClean="0"/>
              <a:t>)– </a:t>
            </a:r>
            <a:r>
              <a:rPr lang="ru-RU" b="1" dirty="0" err="1"/>
              <a:t>варіант</a:t>
            </a:r>
            <a:r>
              <a:rPr lang="ru-RU" b="1" dirty="0"/>
              <a:t> </a:t>
            </a:r>
            <a:r>
              <a:rPr lang="ru-RU" b="1" dirty="0" err="1"/>
              <a:t>артикуляції</a:t>
            </a:r>
            <a:r>
              <a:rPr lang="ru-RU" b="1" dirty="0"/>
              <a:t> (А.І</a:t>
            </a:r>
            <a:r>
              <a:rPr lang="ru-RU" b="1" dirty="0" smtClean="0"/>
              <a:t>. </a:t>
            </a:r>
            <a:r>
              <a:rPr lang="ru-RU" b="1" dirty="0" err="1" smtClean="0"/>
              <a:t>Бетельман</a:t>
            </a:r>
            <a:r>
              <a:rPr lang="ru-RU" b="1" dirty="0"/>
              <a:t>)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9091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88640"/>
            <a:ext cx="8229600" cy="576064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1200" b="1" dirty="0">
                <a:latin typeface="Times New Roman" pitchFamily="18" charset="0"/>
                <a:ea typeface="Calibri"/>
                <a:cs typeface="Times New Roman" pitchFamily="18" charset="0"/>
              </a:rPr>
              <a:t>Центральною </a:t>
            </a:r>
            <a:r>
              <a:rPr lang="ru-RU" sz="11200" b="1" dirty="0" err="1">
                <a:latin typeface="Times New Roman" pitchFamily="18" charset="0"/>
                <a:ea typeface="Calibri"/>
                <a:cs typeface="Times New Roman" pitchFamily="18" charset="0"/>
              </a:rPr>
              <a:t>оклюзією</a:t>
            </a:r>
            <a:r>
              <a:rPr lang="ru-RU" sz="11200" b="1" dirty="0">
                <a:latin typeface="Times New Roman" pitchFamily="18" charset="0"/>
                <a:ea typeface="Calibri"/>
                <a:cs typeface="Times New Roman" pitchFamily="18" charset="0"/>
              </a:rPr>
              <a:t> (Е.І</a:t>
            </a:r>
            <a:r>
              <a:rPr lang="ru-RU" sz="112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. </a:t>
            </a:r>
            <a:r>
              <a:rPr lang="ru-RU" sz="11200" b="1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Гаврілов</a:t>
            </a:r>
            <a:r>
              <a:rPr lang="ru-RU" sz="11200" b="1" dirty="0">
                <a:latin typeface="Times New Roman" pitchFamily="18" charset="0"/>
                <a:ea typeface="Calibri"/>
                <a:cs typeface="Times New Roman" pitchFamily="18" charset="0"/>
              </a:rPr>
              <a:t>) - </a:t>
            </a:r>
            <a:r>
              <a:rPr lang="ru-RU" sz="11200" dirty="0" err="1">
                <a:latin typeface="Times New Roman" pitchFamily="18" charset="0"/>
                <a:ea typeface="Calibri"/>
                <a:cs typeface="Times New Roman" pitchFamily="18" charset="0"/>
              </a:rPr>
              <a:t>називають</a:t>
            </a:r>
            <a:r>
              <a:rPr lang="ru-RU" sz="11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11200" dirty="0" err="1">
                <a:latin typeface="Times New Roman" pitchFamily="18" charset="0"/>
                <a:ea typeface="Calibri"/>
                <a:cs typeface="Times New Roman" pitchFamily="18" charset="0"/>
              </a:rPr>
              <a:t>змикання</a:t>
            </a:r>
            <a:r>
              <a:rPr lang="ru-RU" sz="11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11200" dirty="0" err="1">
                <a:latin typeface="Times New Roman" pitchFamily="18" charset="0"/>
                <a:ea typeface="Calibri"/>
                <a:cs typeface="Times New Roman" pitchFamily="18" charset="0"/>
              </a:rPr>
              <a:t>зубів</a:t>
            </a:r>
            <a:r>
              <a:rPr lang="ru-RU" sz="11200" dirty="0">
                <a:latin typeface="Times New Roman" pitchFamily="18" charset="0"/>
                <a:ea typeface="Calibri"/>
                <a:cs typeface="Times New Roman" pitchFamily="18" charset="0"/>
              </a:rPr>
              <a:t>, при </a:t>
            </a:r>
            <a:r>
              <a:rPr lang="ru-RU" sz="11200" dirty="0" err="1">
                <a:latin typeface="Times New Roman" pitchFamily="18" charset="0"/>
                <a:ea typeface="Calibri"/>
                <a:cs typeface="Times New Roman" pitchFamily="18" charset="0"/>
              </a:rPr>
              <a:t>якому</a:t>
            </a:r>
            <a:r>
              <a:rPr lang="ru-RU" sz="11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11200" dirty="0" err="1">
                <a:latin typeface="Times New Roman" pitchFamily="18" charset="0"/>
                <a:ea typeface="Calibri"/>
                <a:cs typeface="Times New Roman" pitchFamily="18" charset="0"/>
              </a:rPr>
              <a:t>відзначається</a:t>
            </a:r>
            <a:r>
              <a:rPr lang="ru-RU" sz="11200" dirty="0" smtClean="0">
                <a:latin typeface="Times New Roman" pitchFamily="18" charset="0"/>
                <a:ea typeface="Calibri"/>
                <a:cs typeface="Times New Roman" pitchFamily="18" charset="0"/>
              </a:rPr>
              <a:t>: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1200" dirty="0" smtClean="0">
                <a:latin typeface="Times New Roman" pitchFamily="18" charset="0"/>
                <a:ea typeface="Calibri"/>
                <a:cs typeface="Times New Roman" pitchFamily="18" charset="0"/>
              </a:rPr>
              <a:t></a:t>
            </a:r>
            <a:r>
              <a:rPr lang="ru-RU" sz="11200" dirty="0">
                <a:latin typeface="Times New Roman" pitchFamily="18" charset="0"/>
                <a:ea typeface="Calibri"/>
                <a:cs typeface="Times New Roman" pitchFamily="18" charset="0"/>
              </a:rPr>
              <a:t>	</a:t>
            </a:r>
            <a:r>
              <a:rPr lang="ru-RU" sz="11200" dirty="0" smtClean="0">
                <a:latin typeface="Times New Roman" pitchFamily="18" charset="0"/>
                <a:ea typeface="Calibri"/>
                <a:cs typeface="Times New Roman" pitchFamily="18" charset="0"/>
              </a:rPr>
              <a:t> максимальна </a:t>
            </a:r>
            <a:r>
              <a:rPr lang="ru-RU" sz="112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кількість</a:t>
            </a:r>
            <a:r>
              <a:rPr lang="ru-RU" sz="11200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112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контактів</a:t>
            </a:r>
            <a:r>
              <a:rPr lang="ru-RU" sz="11200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112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між</a:t>
            </a:r>
            <a:r>
              <a:rPr lang="ru-RU" sz="11200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1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11200" dirty="0" smtClean="0">
                <a:latin typeface="Times New Roman" pitchFamily="18" charset="0"/>
                <a:ea typeface="Calibri"/>
                <a:cs typeface="Times New Roman" pitchFamily="18" charset="0"/>
              </a:rPr>
              <a:t>          </a:t>
            </a:r>
            <a:r>
              <a:rPr lang="ru-RU" sz="112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антагоністами</a:t>
            </a:r>
            <a:r>
              <a:rPr lang="ru-RU" sz="11200" dirty="0" smtClean="0"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1200" dirty="0" smtClean="0">
                <a:latin typeface="Times New Roman" pitchFamily="18" charset="0"/>
                <a:ea typeface="Calibri"/>
                <a:cs typeface="Times New Roman" pitchFamily="18" charset="0"/>
              </a:rPr>
              <a:t>	 </a:t>
            </a:r>
            <a:r>
              <a:rPr lang="ru-RU" sz="112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максимальне</a:t>
            </a:r>
            <a:r>
              <a:rPr lang="ru-RU" sz="11200" dirty="0" smtClean="0">
                <a:latin typeface="Times New Roman" pitchFamily="18" charset="0"/>
                <a:ea typeface="Calibri"/>
                <a:cs typeface="Times New Roman" pitchFamily="18" charset="0"/>
              </a:rPr>
              <a:t> і </a:t>
            </a:r>
            <a:r>
              <a:rPr lang="ru-RU" sz="112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рівномірне</a:t>
            </a:r>
            <a:r>
              <a:rPr lang="ru-RU" sz="11200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112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скорочення</a:t>
            </a:r>
            <a:r>
              <a:rPr lang="ru-RU" sz="11200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112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м'язів</a:t>
            </a:r>
            <a:r>
              <a:rPr lang="ru-RU" sz="11200" dirty="0" smtClean="0"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1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11200" dirty="0" smtClean="0">
                <a:latin typeface="Times New Roman" pitchFamily="18" charset="0"/>
                <a:ea typeface="Calibri"/>
                <a:cs typeface="Times New Roman" pitchFamily="18" charset="0"/>
              </a:rPr>
              <a:t>         </a:t>
            </a:r>
            <a:r>
              <a:rPr lang="ru-RU" sz="112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що</a:t>
            </a:r>
            <a:r>
              <a:rPr lang="ru-RU" sz="11200" dirty="0" smtClean="0">
                <a:latin typeface="Times New Roman" pitchFamily="18" charset="0"/>
                <a:ea typeface="Calibri"/>
                <a:cs typeface="Times New Roman" pitchFamily="18" charset="0"/>
              </a:rPr>
              <a:t>  </a:t>
            </a:r>
            <a:r>
              <a:rPr lang="ru-RU" sz="112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піднімають</a:t>
            </a:r>
            <a:r>
              <a:rPr lang="ru-RU" sz="11200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112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нижню</a:t>
            </a:r>
            <a:r>
              <a:rPr lang="ru-RU" sz="11200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112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щелепу</a:t>
            </a:r>
            <a:r>
              <a:rPr lang="ru-RU" sz="11200" dirty="0" smtClean="0"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1200" dirty="0" smtClean="0">
                <a:latin typeface="Times New Roman" pitchFamily="18" charset="0"/>
                <a:ea typeface="Calibri"/>
                <a:cs typeface="Times New Roman" pitchFamily="18" charset="0"/>
              </a:rPr>
              <a:t>	 </a:t>
            </a:r>
            <a:r>
              <a:rPr lang="ru-RU" sz="112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суглобові</a:t>
            </a:r>
            <a:r>
              <a:rPr lang="ru-RU" sz="11200" dirty="0" smtClean="0">
                <a:latin typeface="Times New Roman" pitchFamily="18" charset="0"/>
                <a:ea typeface="Calibri"/>
                <a:cs typeface="Times New Roman" pitchFamily="18" charset="0"/>
              </a:rPr>
              <a:t> головки </a:t>
            </a:r>
            <a:r>
              <a:rPr lang="ru-RU" sz="112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скронево-нижньощелепних</a:t>
            </a:r>
            <a:r>
              <a:rPr lang="ru-RU" sz="11200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1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11200" dirty="0" smtClean="0">
                <a:latin typeface="Times New Roman" pitchFamily="18" charset="0"/>
                <a:ea typeface="Calibri"/>
                <a:cs typeface="Times New Roman" pitchFamily="18" charset="0"/>
              </a:rPr>
              <a:t>          </a:t>
            </a:r>
            <a:r>
              <a:rPr lang="ru-RU" sz="112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суглобів</a:t>
            </a:r>
            <a:r>
              <a:rPr lang="ru-RU" sz="11200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112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перебувають</a:t>
            </a:r>
            <a:r>
              <a:rPr lang="ru-RU" sz="11200" dirty="0" smtClean="0">
                <a:latin typeface="Times New Roman" pitchFamily="18" charset="0"/>
                <a:ea typeface="Calibri"/>
                <a:cs typeface="Times New Roman" pitchFamily="18" charset="0"/>
              </a:rPr>
              <a:t> у </a:t>
            </a:r>
            <a:r>
              <a:rPr lang="ru-RU" sz="112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підстав</a:t>
            </a:r>
            <a:r>
              <a:rPr lang="ru-RU" sz="11200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112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скатів</a:t>
            </a:r>
            <a:r>
              <a:rPr lang="ru-RU" sz="11200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1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11200" dirty="0" smtClean="0">
                <a:latin typeface="Times New Roman" pitchFamily="18" charset="0"/>
                <a:ea typeface="Calibri"/>
                <a:cs typeface="Times New Roman" pitchFamily="18" charset="0"/>
              </a:rPr>
              <a:t>           </a:t>
            </a:r>
            <a:r>
              <a:rPr lang="ru-RU" sz="112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суглобових</a:t>
            </a:r>
            <a:r>
              <a:rPr lang="ru-RU" sz="11200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112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горбків</a:t>
            </a:r>
            <a:r>
              <a:rPr lang="ru-RU" sz="11200" dirty="0" smtClean="0">
                <a:latin typeface="Times New Roman" pitchFamily="18" charset="0"/>
                <a:ea typeface="Calibri"/>
                <a:cs typeface="Times New Roman" pitchFamily="18" charset="0"/>
              </a:rPr>
              <a:t> в так </a:t>
            </a:r>
            <a:r>
              <a:rPr lang="ru-RU" sz="112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званих</a:t>
            </a:r>
            <a:r>
              <a:rPr lang="ru-RU" sz="11200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112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оклюзійних</a:t>
            </a:r>
            <a:endParaRPr lang="ru-RU" sz="11200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1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11200" dirty="0" smtClean="0">
                <a:latin typeface="Times New Roman" pitchFamily="18" charset="0"/>
                <a:ea typeface="Calibri"/>
                <a:cs typeface="Times New Roman" pitchFamily="18" charset="0"/>
              </a:rPr>
              <a:t>            точках.</a:t>
            </a:r>
            <a:r>
              <a:rPr lang="ru-RU" sz="11200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. </a:t>
            </a:r>
            <a:endParaRPr lang="ru-RU" sz="11200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buNone/>
            </a:pPr>
            <a:endParaRPr lang="ru-RU" sz="11200" dirty="0"/>
          </a:p>
        </p:txBody>
      </p:sp>
    </p:spTree>
    <p:extLst>
      <p:ext uri="{BB962C8B-B14F-4D97-AF65-F5344CB8AC3E}">
        <p14:creationId xmlns:p14="http://schemas.microsoft.com/office/powerpoint/2010/main" val="91868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40224" y="329339"/>
            <a:ext cx="8507288" cy="4525963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b="1" dirty="0" err="1" smtClean="0">
                <a:latin typeface="Times New Roman"/>
                <a:ea typeface="Calibri"/>
                <a:cs typeface="Times New Roman"/>
              </a:rPr>
              <a:t>Основні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 err="1">
                <a:latin typeface="Times New Roman"/>
                <a:ea typeface="Calibri"/>
                <a:cs typeface="Times New Roman"/>
              </a:rPr>
              <a:t>ознаки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 err="1">
                <a:latin typeface="Times New Roman"/>
                <a:ea typeface="Calibri"/>
                <a:cs typeface="Times New Roman"/>
              </a:rPr>
              <a:t>центральної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 err="1">
                <a:latin typeface="Times New Roman"/>
                <a:ea typeface="Calibri"/>
                <a:cs typeface="Times New Roman"/>
              </a:rPr>
              <a:t>оклюзії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:</a:t>
            </a:r>
          </a:p>
          <a:p>
            <a:pPr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Ø"/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	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зубні</a:t>
            </a:r>
            <a:r>
              <a:rPr lang="ru-RU" dirty="0">
                <a:latin typeface="Times New Roman"/>
                <a:ea typeface="Calibri"/>
                <a:cs typeface="Times New Roman"/>
              </a:rPr>
              <a:t>,</a:t>
            </a:r>
          </a:p>
          <a:p>
            <a:pPr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Ø"/>
            </a:pPr>
            <a:r>
              <a:rPr lang="ru-RU" dirty="0">
                <a:latin typeface="Times New Roman"/>
                <a:ea typeface="Calibri"/>
                <a:cs typeface="Times New Roman"/>
              </a:rPr>
              <a:t>	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м'язові</a:t>
            </a:r>
            <a:r>
              <a:rPr lang="ru-RU" dirty="0">
                <a:latin typeface="Times New Roman"/>
                <a:ea typeface="Calibri"/>
                <a:cs typeface="Times New Roman"/>
              </a:rPr>
              <a:t>,</a:t>
            </a:r>
          </a:p>
          <a:p>
            <a:pPr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Ø"/>
            </a:pPr>
            <a:r>
              <a:rPr lang="ru-RU" dirty="0">
                <a:latin typeface="Times New Roman"/>
                <a:ea typeface="Calibri"/>
                <a:cs typeface="Times New Roman"/>
              </a:rPr>
              <a:t>	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суглобові</a:t>
            </a:r>
            <a:r>
              <a:rPr lang="ru-RU" dirty="0">
                <a:latin typeface="Times New Roman"/>
                <a:ea typeface="Calibri"/>
                <a:cs typeface="Times New Roman"/>
              </a:rPr>
              <a:t>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01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</TotalTime>
  <Words>1784</Words>
  <Application>Microsoft Office PowerPoint</Application>
  <PresentationFormat>Экран (4:3)</PresentationFormat>
  <Paragraphs>232</Paragraphs>
  <Slides>49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5" baseType="lpstr">
      <vt:lpstr>Arial</vt:lpstr>
      <vt:lpstr>Calibri</vt:lpstr>
      <vt:lpstr>Symbol</vt:lpstr>
      <vt:lpstr>Times New Roman</vt:lpstr>
      <vt:lpstr>Wingdings</vt:lpstr>
      <vt:lpstr>Тема Office</vt:lpstr>
      <vt:lpstr>Визначення центрального співвідношення щелеп при повній відсутності зубів.  Закони артикуляції при конструюванні зубних рядів.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Вимоги до прикусних шаблонів </vt:lpstr>
      <vt:lpstr>Презентация PowerPoint</vt:lpstr>
      <vt:lpstr>Презентация PowerPoint</vt:lpstr>
      <vt:lpstr>Презентация PowerPoint</vt:lpstr>
      <vt:lpstr>Антропометричний метод</vt:lpstr>
      <vt:lpstr>Функціонально фізіологічний метод </vt:lpstr>
      <vt:lpstr>Анатомо-фізіологічний  метод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Деформація (розчавлювання) воскового базису при фіксації центрального співвідношення щелеп </vt:lpstr>
      <vt:lpstr>Помилки, викликані відходженням або нещільним приляганням прикусних базисів до протезно ложу (моделі) </vt:lpstr>
      <vt:lpstr>Зміщення одного з воскових базисів при фіксації центрального співвідношення щелеп</vt:lpstr>
      <vt:lpstr>Основні положення артикуляційної теорії</vt:lpstr>
      <vt:lpstr>«Артикуляційна п'ятірка Ганау»   (Hanau s quint)</vt:lpstr>
      <vt:lpstr>Презентация PowerPoint</vt:lpstr>
      <vt:lpstr>Презентация PowerPoint</vt:lpstr>
      <vt:lpstr>Сферична теорія артикуляції   G. S. Monson (1918). </vt:lpstr>
      <vt:lpstr>Презентация PowerPoint</vt:lpstr>
      <vt:lpstr>Презентация PowerPoint</vt:lpstr>
    </vt:vector>
  </TitlesOfParts>
  <Company>*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Определение центрального соотношения челюстей при полной потере зубов. Законы артикуляции при конструировании зубных рядов.</dc:title>
  <dc:creator>Администратор</dc:creator>
  <cp:lastModifiedBy>helga sid</cp:lastModifiedBy>
  <cp:revision>36</cp:revision>
  <dcterms:created xsi:type="dcterms:W3CDTF">2018-09-23T09:04:48Z</dcterms:created>
  <dcterms:modified xsi:type="dcterms:W3CDTF">2019-12-02T18:47:57Z</dcterms:modified>
</cp:coreProperties>
</file>