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7" r:id="rId18"/>
    <p:sldId id="271" r:id="rId19"/>
    <p:sldId id="272" r:id="rId20"/>
    <p:sldId id="273" r:id="rId21"/>
    <p:sldId id="274" r:id="rId22"/>
    <p:sldId id="275" r:id="rId23"/>
    <p:sldId id="279" r:id="rId24"/>
    <p:sldId id="278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8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6" y="-8468"/>
            <a:chExt cx="9171316" cy="6874935"/>
          </a:xfrm>
        </p:grpSpPr>
        <p:cxnSp>
          <p:nvCxnSpPr>
            <p:cNvPr id="5" name="Straight Connector 27"/>
            <p:cNvCxnSpPr/>
            <p:nvPr/>
          </p:nvCxnSpPr>
          <p:spPr>
            <a:xfrm flipV="1">
              <a:off x="5130456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8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9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30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31"/>
            <p:cNvSpPr/>
            <p:nvPr/>
          </p:nvSpPr>
          <p:spPr>
            <a:xfrm>
              <a:off x="6638635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32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33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5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7"/>
            <p:cNvSpPr/>
            <p:nvPr/>
          </p:nvSpPr>
          <p:spPr>
            <a:xfrm>
              <a:off x="-8466" y="-8468"/>
              <a:ext cx="863632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3E960-B403-411E-940F-58699688F6E4}" type="datetimeFigureOut">
              <a:rPr lang="ru-RU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23878-8AA8-4040-A4E4-553D2DB75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013CB-574E-41C1-B5C4-8AF89987B38E}" type="datetimeFigureOut">
              <a:rPr lang="ru-RU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5DDCC-2737-4CB1-B6E1-E1FAAE304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5F3EB-EEE1-434E-B2FC-876881FE28A4}" type="datetimeFigureOut">
              <a:rPr lang="ru-RU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67C67-91DA-4CA4-91A2-5B9C8E97B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71510-1741-4D6D-886B-C2217A307FC5}" type="datetimeFigureOut">
              <a:rPr lang="ru-RU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C39DE-6AB7-496E-A9EF-B100A13C6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D307E-64B8-4DC3-B5CB-BE1B52062CB1}" type="datetimeFigureOut">
              <a:rPr lang="ru-RU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7D7D7-7A99-4937-BA83-C4DEBE0CF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4697-3FBC-4847-9D86-C809E2D8177F}" type="datetimeFigureOut">
              <a:rPr lang="ru-RU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1489E-6E61-40E3-AE56-F943E2192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BA5BC-B11E-4E10-AE23-F315A8C7F391}" type="datetimeFigureOut">
              <a:rPr lang="ru-RU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E44F8-5CA3-4536-843E-CE419BEC27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8D35E-B16B-4C76-BD43-3A4AC2C8E032}" type="datetimeFigureOut">
              <a:rPr lang="ru-RU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2587D-17AC-4D17-B4D4-FA26D9679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E6E3C-F5DC-4C29-B575-73E0FD1FACE1}" type="datetimeFigureOut">
              <a:rPr lang="ru-RU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AB70-8E3B-4902-A773-BE77B99B2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7992-FC46-4891-818B-9900953063EB}" type="datetimeFigureOut">
              <a:rPr lang="ru-RU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715B5-4950-42CA-9260-1F299D8DC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F0403-498E-4877-9512-4E5A053AA622}" type="datetimeFigureOut">
              <a:rPr lang="ru-RU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EB4C4-3F65-4F8B-B471-BB8E3D885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492CD-4B52-4B95-B3DE-5B8402AADC59}" type="datetimeFigureOut">
              <a:rPr lang="ru-RU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A380C-BD41-41EE-98CC-584557922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0E204-4235-405A-AFFC-0949A8BB5476}" type="datetimeFigureOut">
              <a:rPr lang="ru-RU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03433-46DA-455D-817B-9824152EAB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C6031-A28E-4E92-8329-C629EFBB93DA}" type="datetimeFigureOut">
              <a:rPr lang="ru-RU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9D93-77CC-4F7B-99F3-303852977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E98B4-1BFC-425D-B2AD-619609E75E86}" type="datetimeFigureOut">
              <a:rPr lang="ru-RU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261F-D4F2-4ED9-A34F-8A2CA82C8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13759-6935-43FA-9128-9C5E0CBDDAEB}" type="datetimeFigureOut">
              <a:rPr lang="ru-RU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C0F7B-A5B2-4637-8306-71C2A035B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455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8634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90"/>
              <a:ext cx="457217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E4A13A-6AF5-4DB0-A452-D0DB1C81E92A}" type="datetimeFigureOut">
              <a:rPr lang="ru-RU"/>
              <a:pPr>
                <a:defRPr/>
              </a:pPr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CD4EC3-7F15-4428-B516-0D9F64307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6" r:id="rId2"/>
    <p:sldLayoutId id="2147483755" r:id="rId3"/>
    <p:sldLayoutId id="2147483754" r:id="rId4"/>
    <p:sldLayoutId id="2147483753" r:id="rId5"/>
    <p:sldLayoutId id="2147483752" r:id="rId6"/>
    <p:sldLayoutId id="2147483751" r:id="rId7"/>
    <p:sldLayoutId id="2147483750" r:id="rId8"/>
    <p:sldLayoutId id="2147483749" r:id="rId9"/>
    <p:sldLayoutId id="2147483748" r:id="rId10"/>
    <p:sldLayoutId id="2147483758" r:id="rId11"/>
    <p:sldLayoutId id="2147483747" r:id="rId12"/>
    <p:sldLayoutId id="2147483759" r:id="rId13"/>
    <p:sldLayoutId id="2147483746" r:id="rId14"/>
    <p:sldLayoutId id="2147483745" r:id="rId15"/>
    <p:sldLayoutId id="2147483744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C87D0E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C87D0E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C87D0E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C87D0E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C87D0E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rgbClr val="C87D0E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rgbClr val="C87D0E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rgbClr val="C87D0E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rgbClr val="C87D0E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rgbClr val="C87D0E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g"/><Relationship Id="rId3" Type="http://schemas.openxmlformats.org/officeDocument/2006/relationships/image" Target="../media/image23.jpg"/><Relationship Id="rId7" Type="http://schemas.openxmlformats.org/officeDocument/2006/relationships/image" Target="../media/image27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4" Type="http://schemas.openxmlformats.org/officeDocument/2006/relationships/image" Target="../media/image24.jpg"/><Relationship Id="rId9" Type="http://schemas.openxmlformats.org/officeDocument/2006/relationships/image" Target="../media/image29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"/>
          <p:cNvSpPr txBox="1">
            <a:spLocks noChangeArrowheads="1"/>
          </p:cNvSpPr>
          <p:nvPr/>
        </p:nvSpPr>
        <p:spPr bwMode="auto">
          <a:xfrm>
            <a:off x="714375" y="179388"/>
            <a:ext cx="74295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ХАРКІВСЬКИЙ НАЦІОНАЛЬНИЙ МЕДИЧНИЙ УНІВЕРСИТЕТ</a:t>
            </a:r>
          </a:p>
          <a:p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Кафедра медичної та біоорганічної хімії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3" y="765175"/>
            <a:ext cx="14573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5" descr="_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839788"/>
            <a:ext cx="1219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1228725" y="2011363"/>
            <a:ext cx="6415088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Методичний семінар</a:t>
            </a:r>
          </a:p>
          <a:p>
            <a:pPr algn="ctr"/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«Етика взаємовідносин у колективі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пам'яті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чл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.-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кор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НАН і НАМН України,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д.мед.н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., проф.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Чекмана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І.С.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424656" y="5643103"/>
            <a:ext cx="8008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Підготувала: зав.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кафедри,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д.фарм.н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., проф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., Сирова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Г.О.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8" name="TextBox 8"/>
          <p:cNvSpPr txBox="1">
            <a:spLocks noChangeArrowheads="1"/>
          </p:cNvSpPr>
          <p:nvPr/>
        </p:nvSpPr>
        <p:spPr bwMode="auto">
          <a:xfrm>
            <a:off x="3460750" y="6181725"/>
            <a:ext cx="5443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 листопада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2019 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594" y="3523665"/>
            <a:ext cx="1116806" cy="1654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723900" y="295275"/>
            <a:ext cx="63484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dirty="0" smtClean="0"/>
              <a:t>ВЗАЄМОВІДНОСИНИ У КОЛЕКТИВІ.</a:t>
            </a:r>
            <a:br>
              <a:rPr lang="uk-UA" sz="5400" dirty="0" smtClean="0"/>
            </a:br>
            <a:r>
              <a:rPr lang="uk-UA" sz="5400" dirty="0" smtClean="0"/>
              <a:t> ЯК ЗНАЙТИ БАЛАНС, БЕРУЧИ ДО УВАГИ МОДЕЛІ ПОВЕДІНКИ?</a:t>
            </a:r>
            <a:br>
              <a:rPr lang="uk-UA" sz="5400" dirty="0" smtClean="0"/>
            </a:br>
            <a:endParaRPr lang="ru-RU" sz="5400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686" y="3971925"/>
            <a:ext cx="3929063" cy="318611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175" y="328613"/>
            <a:ext cx="8701088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Уільям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Марстон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 реакцію різних людей на різноманітні ситуації з 2-х точок зору: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ми сприймаємо навколишнє середовище –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вороже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чи       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доброзичливе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8763" indent="-1528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Як ми реагуємо на конкретні життєві ситуації –                                         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чи       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пасивно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4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6813" y="2071688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0875" y="2071688"/>
            <a:ext cx="26289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Рисунок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37075" y="4729163"/>
            <a:ext cx="3021013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Рисунок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30275" y="4729163"/>
            <a:ext cx="31686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1109663" y="166688"/>
            <a:ext cx="6348412" cy="70485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З цього випливають </a:t>
            </a:r>
            <a:br>
              <a:rPr lang="uk-UA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4 моделі поведінки</a:t>
            </a:r>
            <a:br>
              <a:rPr lang="uk-UA" sz="4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>
          <a:xfrm>
            <a:off x="395288" y="1843087"/>
            <a:ext cx="7777162" cy="388143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 –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Dominance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домінування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 – </a:t>
            </a:r>
            <a:r>
              <a:rPr lang="en-US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Influence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вплив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 – 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Steadiness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постійність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 –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Compliance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відповідність</a:t>
            </a:r>
          </a:p>
          <a:p>
            <a:pPr>
              <a:buFont typeface="Wingdings" pitchFamily="2" charset="2"/>
              <a:buChar char="Ø"/>
            </a:pPr>
            <a:endParaRPr lang="uk-UA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Шукайте себе самостійно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3"/>
          <p:cNvSpPr>
            <a:spLocks noChangeArrowheads="1"/>
          </p:cNvSpPr>
          <p:nvPr/>
        </p:nvSpPr>
        <p:spPr bwMode="auto">
          <a:xfrm>
            <a:off x="2227263" y="0"/>
            <a:ext cx="4691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Dominance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домінування</a:t>
            </a:r>
            <a:endParaRPr lang="ru-RU" sz="3200" dirty="0">
              <a:latin typeface="Trebuchet MS" pitchFamily="34" charset="0"/>
            </a:endParaRPr>
          </a:p>
        </p:txBody>
      </p:sp>
      <p:sp>
        <p:nvSpPr>
          <p:cNvPr id="30722" name="TextBox 4"/>
          <p:cNvSpPr txBox="1">
            <a:spLocks noChangeArrowheads="1"/>
          </p:cNvSpPr>
          <p:nvPr/>
        </p:nvSpPr>
        <p:spPr bwMode="auto">
          <a:xfrm>
            <a:off x="628650" y="700088"/>
            <a:ext cx="601503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Націлений на результат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Швидко реагує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Здатний досягти успіхів там, де інші опускають руки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Прямолінійні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Честолюбні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Часто стають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керівниками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Але: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Сприймає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навколишній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світ, як ворожий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 здатний до активних дій, щоб змінити його в своїх інтересах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Агресивні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Імпульсивні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625" y="4449762"/>
            <a:ext cx="5279375" cy="240823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рямоугольник 3"/>
          <p:cNvSpPr>
            <a:spLocks noChangeArrowheads="1"/>
          </p:cNvSpPr>
          <p:nvPr/>
        </p:nvSpPr>
        <p:spPr bwMode="auto">
          <a:xfrm>
            <a:off x="2824163" y="100013"/>
            <a:ext cx="3176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Influence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вплив</a:t>
            </a:r>
            <a:endParaRPr lang="ru-RU" sz="3200" dirty="0"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913" y="785813"/>
            <a:ext cx="8229600" cy="600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доброзичливим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Життєрадісні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 творчий підхід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Ними рухає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 розпалити колектив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Викликають довіру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Неформальні лідери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Недостатньо пунктуальні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Обіцяють більше, ніж виконують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 перегорають, не доводячи справу до кінця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 місті – відносини, на 2 місті – результат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 бути невизнаними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3" y="1843086"/>
            <a:ext cx="4221106" cy="237172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3"/>
          <p:cNvSpPr>
            <a:spLocks noChangeArrowheads="1"/>
          </p:cNvSpPr>
          <p:nvPr/>
        </p:nvSpPr>
        <p:spPr bwMode="auto">
          <a:xfrm>
            <a:off x="2495551" y="187325"/>
            <a:ext cx="43434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Steadiness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постійність</a:t>
            </a:r>
            <a:endParaRPr lang="ru-RU" sz="3200" dirty="0"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2" y="772100"/>
            <a:ext cx="7658100" cy="60016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Сприймають навколишній світ доброзичливим, але пасивні в діях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Потрібують стабільності та надійності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Бережуть те, що мають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Дуже важливі відносини в колективі та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друзями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 бути психологами у колективі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радістю виконують у колективі рутинну роботу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Акуратні у справах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 стабільності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Панічно бояться змін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Швидкозмінна ситуація може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паралізувати»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вміють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гнучко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реагувати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здатні правильно реагувати на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743" y="3503601"/>
            <a:ext cx="4160481" cy="276861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Прямоугольник 3"/>
          <p:cNvSpPr>
            <a:spLocks noChangeArrowheads="1"/>
          </p:cNvSpPr>
          <p:nvPr/>
        </p:nvSpPr>
        <p:spPr bwMode="auto">
          <a:xfrm>
            <a:off x="2052637" y="173037"/>
            <a:ext cx="495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Compliance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відповідність</a:t>
            </a:r>
            <a:endParaRPr lang="ru-RU" sz="3200" dirty="0"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3" y="985838"/>
            <a:ext cx="7486650" cy="52629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Гарні аналітики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«Сірі кардинали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Сприймають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навколишній світ як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ворожий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Намагаються мати мінімум контактів з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навколишнім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середовищем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Замкнуті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живуть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до інструкцій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Надлишковий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перфекціонізм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ріб'язковість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Довго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 рішення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Бояться помилитися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966" y="4048124"/>
            <a:ext cx="4411034" cy="280987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766762" y="223838"/>
            <a:ext cx="6348413" cy="1320800"/>
          </a:xfrm>
        </p:spPr>
        <p:txBody>
          <a:bodyPr/>
          <a:lstStyle/>
          <a:p>
            <a:pPr algn="ctr"/>
            <a:r>
              <a:rPr lang="uk-UA" dirty="0" smtClean="0"/>
              <a:t>Таємниця ефективної команди</a:t>
            </a:r>
            <a:endParaRPr lang="ru-RU" dirty="0" smtClean="0"/>
          </a:p>
        </p:txBody>
      </p:sp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266700" y="1519237"/>
            <a:ext cx="8348663" cy="3881437"/>
          </a:xfrm>
        </p:spPr>
        <p:txBody>
          <a:bodyPr/>
          <a:lstStyle/>
          <a:p>
            <a:pPr marL="0" indent="0">
              <a:buNone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робочому колективі повинен бути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аланс. Кількість представників різних типів поведінки може коливатися в залежності від задач, які необхідно вирішити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займатися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схильний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805" y="4079875"/>
            <a:ext cx="3931445" cy="261619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0" y="209550"/>
            <a:ext cx="8472488" cy="1320800"/>
          </a:xfrm>
        </p:spPr>
        <p:txBody>
          <a:bodyPr/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Як роботодавець перевіряє майбутнього співробітника?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2" name="Объект 2"/>
          <p:cNvSpPr>
            <a:spLocks noGrp="1"/>
          </p:cNvSpPr>
          <p:nvPr>
            <p:ph idx="1"/>
          </p:nvPr>
        </p:nvSpPr>
        <p:spPr>
          <a:xfrm>
            <a:off x="509587" y="1317625"/>
            <a:ext cx="7191375" cy="3881438"/>
          </a:xfrm>
        </p:spPr>
        <p:txBody>
          <a:bodyPr/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Документи, в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анкета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Особиста зустріч</a:t>
            </a:r>
          </a:p>
          <a:p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Соц.мережі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(73% - в контакті та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Кредитна історія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56 % - телефонують на попереднє місце роботи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22 % - СБУ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Інші методи</a:t>
            </a:r>
          </a:p>
          <a:p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280988" y="123825"/>
            <a:ext cx="8062912" cy="1320800"/>
          </a:xfrm>
        </p:spPr>
        <p:txBody>
          <a:bodyPr/>
          <a:lstStyle/>
          <a:p>
            <a:r>
              <a:rPr lang="uk-UA" sz="3200" b="1" smtClean="0">
                <a:latin typeface="Times New Roman" pitchFamily="18" charset="0"/>
                <a:cs typeface="Times New Roman" pitchFamily="18" charset="0"/>
              </a:rPr>
              <a:t>10 простих способів скоротити своє життя</a:t>
            </a:r>
            <a:endParaRPr lang="ru-RU" sz="3200" b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921934"/>
              </p:ext>
            </p:extLst>
          </p:nvPr>
        </p:nvGraphicFramePr>
        <p:xfrm>
          <a:off x="152400" y="782637"/>
          <a:ext cx="8863012" cy="5659438"/>
        </p:xfrm>
        <a:graphic>
          <a:graphicData uri="http://schemas.openxmlformats.org/drawingml/2006/table">
            <a:tbl>
              <a:tblPr/>
              <a:tblGrid>
                <a:gridCol w="3876675"/>
                <a:gridCol w="4986337"/>
              </a:tblGrid>
              <a:tr h="5659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uk-U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554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Бакалаврат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554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4 роки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554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Магістратура – 2 роки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554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Аспірантура – 3 роки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554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Стажування – 0,5 роки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554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PhD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554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3 роки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554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Написанні статей – 10 років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554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Заяви на грант - ?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554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Викладання – 30 років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554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Конференції – 3 роки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554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мають домашніх тварин – багато років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5540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554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Негативні думки – 5 років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554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Куріння – 14 років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554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Відсутність розумової діяльності – 5 років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554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Алкоголь – 6 років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554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Відсутність домашніх тварин – 2 роки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554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Бути чоловіком – 10 років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554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Сидячий спосіб життя – 6 років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554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Мала кількість сну – 5 років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554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Відсутність чоловіка або дружини – 5 років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5540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Неправильне харчування – 10 років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8" y="4371974"/>
            <a:ext cx="3735831" cy="248602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6" y="4599580"/>
            <a:ext cx="3133724" cy="21982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"/>
          <p:cNvSpPr txBox="1">
            <a:spLocks noChangeArrowheads="1"/>
          </p:cNvSpPr>
          <p:nvPr/>
        </p:nvSpPr>
        <p:spPr bwMode="auto">
          <a:xfrm>
            <a:off x="542925" y="585788"/>
            <a:ext cx="694372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Етика (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etnos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>
                <a:latin typeface="Times New Roman" pitchFamily="18" charset="0"/>
                <a:cs typeface="Times New Roman" pitchFamily="18" charset="0"/>
              </a:rPr>
              <a:t>грец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.) –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звички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ф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лософська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наука, </a:t>
            </a:r>
          </a:p>
          <a:p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об'єкт вивчення етики – мораль: моральні норми та правові відносини, які склались в тому чи іншому суспільному житті.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3" y="200025"/>
            <a:ext cx="8786812" cy="48936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Вмійте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радіти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дрібницям - «Доброго ранку!» - Посміхайтесь!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Жити сьогодні та зараз! – синдром відкладеного життя.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Підставляйте плече, а не ніжку.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Талант перемагає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іграх,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uk-U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чемпіонатах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uk-U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колективної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відповідальності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обернутися </a:t>
            </a:r>
            <a:r>
              <a:rPr lang="uk-U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колективною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безвідповідальністю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Успіхів досягають тільки ті люди з досвідом роботи в </a:t>
            </a:r>
            <a:r>
              <a:rPr lang="uk-U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бажають використовувати досвід </a:t>
            </a:r>
            <a:r>
              <a:rPr lang="uk-U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169" y="5286214"/>
            <a:ext cx="3002678" cy="14686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38" y="4777582"/>
            <a:ext cx="1535262" cy="197723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885" y="4630360"/>
            <a:ext cx="2221317" cy="159264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71850" y="0"/>
            <a:ext cx="240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ТОМУ: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508" y="914400"/>
            <a:ext cx="1228724" cy="122872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668" y="5293696"/>
            <a:ext cx="2735140" cy="146111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026" y="4482170"/>
            <a:ext cx="2324100" cy="17408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009" y="1003816"/>
            <a:ext cx="1550429" cy="103174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396" y="903774"/>
            <a:ext cx="1951617" cy="129871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>
          <a:xfrm>
            <a:off x="252413" y="109538"/>
            <a:ext cx="8320087" cy="60483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smtClean="0">
                <a:latin typeface="Times New Roman" pitchFamily="18" charset="0"/>
                <a:cs typeface="Times New Roman" pitchFamily="18" charset="0"/>
              </a:rPr>
              <a:t>Шукайте в кожній людині позитивне !</a:t>
            </a:r>
            <a:endParaRPr lang="ru-RU" sz="4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4" name="Объект 2"/>
          <p:cNvSpPr>
            <a:spLocks noGrp="1"/>
          </p:cNvSpPr>
          <p:nvPr>
            <p:ph idx="1"/>
          </p:nvPr>
        </p:nvSpPr>
        <p:spPr>
          <a:xfrm>
            <a:off x="366713" y="1717675"/>
            <a:ext cx="8091487" cy="5611813"/>
          </a:xfrm>
        </p:spPr>
        <p:txBody>
          <a:bodyPr/>
          <a:lstStyle/>
          <a:p>
            <a:pPr marL="0" indent="0" algn="ctr">
              <a:buFont typeface="Wingdings 3" pitchFamily="18" charset="2"/>
              <a:buNone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все люди </a:t>
            </a:r>
            <a:r>
              <a:rPr lang="uk-UA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мерзавц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ы» 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- сказав польський педагог, письменник і лікар </a:t>
            </a:r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Януш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Корчак фашистам та зайшов до газової камери разом з дітьми.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>
          <a:xfrm>
            <a:off x="209550" y="138113"/>
            <a:ext cx="8377238" cy="1320800"/>
          </a:xfrm>
        </p:spPr>
        <p:txBody>
          <a:bodyPr/>
          <a:lstStyle/>
          <a:p>
            <a:pPr algn="ctr"/>
            <a:r>
              <a:rPr lang="uk-UA" b="1" smtClean="0">
                <a:latin typeface="Times New Roman" pitchFamily="18" charset="0"/>
                <a:cs typeface="Times New Roman" pitchFamily="18" charset="0"/>
              </a:rPr>
              <a:t>Жити на позитиві з ентузіазмом – це круто!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Объект 2"/>
          <p:cNvSpPr>
            <a:spLocks noGrp="1"/>
          </p:cNvSpPr>
          <p:nvPr>
            <p:ph idx="1"/>
          </p:nvPr>
        </p:nvSpPr>
        <p:spPr>
          <a:xfrm>
            <a:off x="209550" y="1574800"/>
            <a:ext cx="8777288" cy="3881438"/>
          </a:xfrm>
        </p:spPr>
        <p:txBody>
          <a:bodyPr/>
          <a:lstStyle/>
          <a:p>
            <a:pPr marL="0" indent="0" algn="ctr">
              <a:buFont typeface="Wingdings 3" pitchFamily="18" charset="2"/>
              <a:buNone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«Успіх – це здатність йти від однієї невдачі до іншої, не втрачаючи ентузіазму»</a:t>
            </a:r>
          </a:p>
          <a:p>
            <a:pPr marL="0" indent="0" algn="ctr">
              <a:buFont typeface="Wingdings 3" pitchFamily="18" charset="2"/>
              <a:buNone/>
            </a:pPr>
            <a:endParaRPr lang="uk-UA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 3" pitchFamily="18" charset="2"/>
              <a:buNone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У. Черчіль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3515519"/>
            <a:ext cx="5347970" cy="3342481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2462" y="252412"/>
            <a:ext cx="6348413" cy="13208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«Закон, що живе у нас, називається совістю. Совість є, власне, застосуванням наших вчинків і дій цього закону»</a:t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«Совість, честь і порядність – ці три категорії характеризують особистість»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29138" y="2300288"/>
            <a:ext cx="2800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І. Кант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9138" y="4624388"/>
            <a:ext cx="2800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І. С.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Чекман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5" y="3612139"/>
            <a:ext cx="1900238" cy="281499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5" y="225713"/>
            <a:ext cx="1900238" cy="265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890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>
          <a:xfrm>
            <a:off x="852488" y="1666875"/>
            <a:ext cx="6348412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8800" smtClean="0"/>
              <a:t>ДЯКУЮ ЗА УВАГУ!</a:t>
            </a:r>
            <a:endParaRPr lang="ru-RU" sz="8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"/>
          <p:cNvSpPr txBox="1">
            <a:spLocks noChangeArrowheads="1"/>
          </p:cNvSpPr>
          <p:nvPr/>
        </p:nvSpPr>
        <p:spPr bwMode="auto">
          <a:xfrm>
            <a:off x="414338" y="514350"/>
            <a:ext cx="850106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Засновник етики в Європі – </a:t>
            </a:r>
            <a:r>
              <a:rPr lang="uk-UA" sz="4000" dirty="0" err="1">
                <a:latin typeface="Times New Roman" pitchFamily="18" charset="0"/>
                <a:cs typeface="Times New Roman" pitchFamily="18" charset="0"/>
              </a:rPr>
              <a:t>Арістотель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Никомахова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етика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вдемова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тика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«Велика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тика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pic>
        <p:nvPicPr>
          <p:cNvPr id="20482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4913" y="1481138"/>
            <a:ext cx="3614737" cy="437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3"/>
          <p:cNvSpPr txBox="1">
            <a:spLocks noChangeArrowheads="1"/>
          </p:cNvSpPr>
          <p:nvPr/>
        </p:nvSpPr>
        <p:spPr bwMode="auto">
          <a:xfrm>
            <a:off x="157163" y="128588"/>
            <a:ext cx="771525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Етика та мораль були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створені 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для позначення одного й того ж явища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Етичні категорії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0838" y="3206750"/>
          <a:ext cx="737235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0259"/>
                <a:gridCol w="3062091"/>
              </a:tblGrid>
              <a:tr h="370840">
                <a:tc>
                  <a:txBody>
                    <a:bodyPr/>
                    <a:lstStyle/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r>
                        <a:rPr lang="uk-UA" sz="4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</a:t>
                      </a:r>
                    </a:p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r>
                        <a:rPr lang="uk-UA" sz="4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Свобода</a:t>
                      </a:r>
                    </a:p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r>
                        <a:rPr lang="uk-UA" sz="4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Справедливість</a:t>
                      </a:r>
                    </a:p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r>
                        <a:rPr lang="uk-UA" sz="4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Сенс життя</a:t>
                      </a:r>
                    </a:p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endParaRPr lang="ru-RU" sz="4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r>
                        <a:rPr lang="uk-UA" sz="4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Честь</a:t>
                      </a:r>
                    </a:p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uk-UA" sz="40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ідність</a:t>
                      </a:r>
                      <a:endParaRPr lang="uk-UA" sz="4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r>
                        <a:rPr lang="uk-UA" sz="4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Совість</a:t>
                      </a:r>
                    </a:p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r>
                        <a:rPr lang="uk-UA" sz="4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Щастя</a:t>
                      </a:r>
                    </a:p>
                    <a:p>
                      <a:pPr marL="571500" indent="-571500">
                        <a:buFont typeface="Wingdings" panose="05000000000000000000" pitchFamily="2" charset="2"/>
                        <a:buChar char="ü"/>
                      </a:pPr>
                      <a:r>
                        <a:rPr lang="uk-UA" sz="4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Любов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5738"/>
            <a:ext cx="9144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Етичні цінності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 взаємовідносин з іншими людьми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4243388" y="1928813"/>
            <a:ext cx="4386262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Жить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заповедям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легко и </a:t>
            </a: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счастиливо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наоборот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нарушать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страдание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для души, мука»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TextBox 6"/>
          <p:cNvSpPr txBox="1">
            <a:spLocks noChangeArrowheads="1"/>
          </p:cNvSpPr>
          <p:nvPr/>
        </p:nvSpPr>
        <p:spPr bwMode="auto">
          <a:xfrm>
            <a:off x="4714875" y="5010150"/>
            <a:ext cx="3714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latin typeface="Mistral" pitchFamily="66" charset="0"/>
                <a:cs typeface="Times New Roman" pitchFamily="18" charset="0"/>
              </a:rPr>
              <a:t>Г.С. Сковорода </a:t>
            </a:r>
          </a:p>
        </p:txBody>
      </p:sp>
      <p:pic>
        <p:nvPicPr>
          <p:cNvPr id="22532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1928813"/>
            <a:ext cx="3086100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Етичн</a:t>
            </a:r>
            <a:r>
              <a:rPr lang="uk-UA" sz="6600" dirty="0" smtClean="0">
                <a:latin typeface="Times New Roman" pitchFamily="18" charset="0"/>
                <a:cs typeface="Times New Roman" pitchFamily="18" charset="0"/>
              </a:rPr>
              <a:t>і цінності сучасної людини з позиції 4-х базових типів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460504"/>
              </p:ext>
            </p:extLst>
          </p:nvPr>
        </p:nvGraphicFramePr>
        <p:xfrm>
          <a:off x="114300" y="114300"/>
          <a:ext cx="8658227" cy="7084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9013"/>
                <a:gridCol w="5129214"/>
              </a:tblGrid>
              <a:tr h="3301014"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uk-UA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Гедонізм  </a:t>
                      </a:r>
                      <a:r>
                        <a:rPr lang="uk-UA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-</a:t>
                      </a:r>
                      <a:r>
                        <a:rPr lang="uk-UA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 людина прагне отримати максимум особистих задоволень (тілесних, естетичних)</a:t>
                      </a:r>
                    </a:p>
                    <a:p>
                      <a:endParaRPr lang="uk-UA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2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9529"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uk-UA" sz="3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Перфекціонізм</a:t>
                      </a:r>
                      <a:r>
                        <a:rPr lang="uk-UA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прагнення піднести</a:t>
                      </a:r>
                      <a:r>
                        <a:rPr lang="uk-UA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себе серед інших, </a:t>
                      </a:r>
                      <a:r>
                        <a:rPr lang="uk-UA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прагнення до вдосконалення</a:t>
                      </a:r>
                      <a:r>
                        <a:rPr lang="uk-UA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(кар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uk-UA" sz="2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єра</a:t>
                      </a:r>
                      <a:r>
                        <a:rPr lang="uk-UA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тілесні вдосконалення, рекорди)</a:t>
                      </a:r>
                    </a:p>
                    <a:p>
                      <a:endParaRPr lang="uk-UA" sz="28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28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28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4582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25" y="711200"/>
            <a:ext cx="3540125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325" y="4143375"/>
            <a:ext cx="354012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1600" y="149225"/>
          <a:ext cx="8658225" cy="6708776"/>
        </p:xfrm>
        <a:graphic>
          <a:graphicData uri="http://schemas.openxmlformats.org/drawingml/2006/table">
            <a:tbl>
              <a:tblPr/>
              <a:tblGrid>
                <a:gridCol w="3743325"/>
                <a:gridCol w="4914900"/>
              </a:tblGrid>
              <a:tr h="312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Утилітаризм </a:t>
                      </a: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використання правил во благо певної групи (родини, нації, корпорації, колективу)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79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Альтруїзм </a:t>
                      </a:r>
                      <a:r>
                        <a:rPr kumimoji="0" lang="uk-U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правила життя во благо інших людей незалежно від їх приналежності до соціальної групи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</a:tbl>
          </a:graphicData>
        </a:graphic>
      </p:graphicFrame>
      <p:pic>
        <p:nvPicPr>
          <p:cNvPr id="25607" name="Объект 11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827088"/>
            <a:ext cx="3771900" cy="2459037"/>
          </a:xfrm>
        </p:spPr>
      </p:pic>
      <p:pic>
        <p:nvPicPr>
          <p:cNvPr id="25608" name="Объект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0" y="3957638"/>
            <a:ext cx="3335338" cy="290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523875" y="195263"/>
            <a:ext cx="8277225" cy="1320800"/>
          </a:xfrm>
        </p:spPr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 етики, етичних цінностей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618704"/>
              </p:ext>
            </p:extLst>
          </p:nvPr>
        </p:nvGraphicFramePr>
        <p:xfrm>
          <a:off x="0" y="1397000"/>
          <a:ext cx="8801100" cy="50596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400550"/>
                <a:gridCol w="440055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uk-UA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Евдемонізм -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прагнення до щастя</a:t>
                      </a:r>
                    </a:p>
                    <a:p>
                      <a:endParaRPr lang="ru-RU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uk-UA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Гедонізм -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прагнення до задоволення</a:t>
                      </a:r>
                    </a:p>
                    <a:p>
                      <a:endParaRPr lang="ru-RU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uk-UA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Категоричний імператив- </a:t>
                      </a:r>
                    </a:p>
                    <a:p>
                      <a:pPr algn="r"/>
                      <a:r>
                        <a:rPr lang="uk-UA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І. Канта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«Нехай твоє правило буде таким, щоб ти хотів, щоб так робили всі»</a:t>
                      </a:r>
                    </a:p>
                    <a:p>
                      <a:endParaRPr lang="ru-RU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uk-UA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Концепція моральності -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природнє бажання жити згідно</a:t>
                      </a:r>
                      <a:r>
                        <a:rPr lang="uk-UA" sz="2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божих заповідей (Г.С. Сковорода)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774</TotalTime>
  <Words>926</Words>
  <Application>Microsoft Office PowerPoint</Application>
  <PresentationFormat>Экран (4:3)</PresentationFormat>
  <Paragraphs>182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Mistral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Етичні цінності сучасної людини з позиції 4-х базових типів</vt:lpstr>
      <vt:lpstr>Презентация PowerPoint</vt:lpstr>
      <vt:lpstr>Презентация PowerPoint</vt:lpstr>
      <vt:lpstr>Концепції етики, етичних цінностей</vt:lpstr>
      <vt:lpstr>ВЗАЄМОВІДНОСИНИ У КОЛЕКТИВІ.  ЯК ЗНАЙТИ БАЛАНС, БЕРУЧИ ДО УВАГИ МОДЕЛІ ПОВЕДІНКИ? </vt:lpstr>
      <vt:lpstr>Презентация PowerPoint</vt:lpstr>
      <vt:lpstr>З цього випливають  4 моделі поведінки </vt:lpstr>
      <vt:lpstr>Презентация PowerPoint</vt:lpstr>
      <vt:lpstr>Презентация PowerPoint</vt:lpstr>
      <vt:lpstr>Презентация PowerPoint</vt:lpstr>
      <vt:lpstr>Презентация PowerPoint</vt:lpstr>
      <vt:lpstr>Таємниця ефективної команди</vt:lpstr>
      <vt:lpstr>Як роботодавець перевіряє майбутнього співробітника?</vt:lpstr>
      <vt:lpstr>10 простих способів скоротити своє життя</vt:lpstr>
      <vt:lpstr>Презентация PowerPoint</vt:lpstr>
      <vt:lpstr>Шукайте в кожній людині позитивне !</vt:lpstr>
      <vt:lpstr>Жити на позитиві з ентузіазмом – це круто!</vt:lpstr>
      <vt:lpstr>«Закон, що живе у нас, називається совістю. Совість є, власне, застосуванням наших вчинків і дій цього закону»   «Совість, честь і порядність – ці три категорії характеризують особистість»</vt:lpstr>
      <vt:lpstr>ДЯКУЮ ЗА УВАГУ!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RePack by Diakov</cp:lastModifiedBy>
  <cp:revision>42</cp:revision>
  <dcterms:created xsi:type="dcterms:W3CDTF">2019-10-23T09:47:51Z</dcterms:created>
  <dcterms:modified xsi:type="dcterms:W3CDTF">2019-11-01T08:37:45Z</dcterms:modified>
</cp:coreProperties>
</file>