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56" r:id="rId2"/>
    <p:sldId id="275" r:id="rId3"/>
    <p:sldId id="276" r:id="rId4"/>
    <p:sldId id="277" r:id="rId5"/>
    <p:sldId id="278" r:id="rId6"/>
    <p:sldId id="279" r:id="rId7"/>
    <p:sldId id="262" r:id="rId8"/>
    <p:sldId id="263" r:id="rId9"/>
    <p:sldId id="280" r:id="rId10"/>
    <p:sldId id="281" r:id="rId11"/>
    <p:sldId id="282" r:id="rId12"/>
    <p:sldId id="283" r:id="rId13"/>
    <p:sldId id="284" r:id="rId14"/>
    <p:sldId id="285" r:id="rId15"/>
    <p:sldId id="287" r:id="rId16"/>
    <p:sldId id="266" r:id="rId17"/>
    <p:sldId id="288" r:id="rId18"/>
    <p:sldId id="267" r:id="rId19"/>
    <p:sldId id="289" r:id="rId20"/>
    <p:sldId id="268" r:id="rId21"/>
    <p:sldId id="269" r:id="rId22"/>
    <p:sldId id="270" r:id="rId23"/>
    <p:sldId id="290" r:id="rId24"/>
    <p:sldId id="291" r:id="rId25"/>
    <p:sldId id="292" r:id="rId26"/>
    <p:sldId id="271" r:id="rId27"/>
    <p:sldId id="273" r:id="rId28"/>
    <p:sldId id="293" r:id="rId29"/>
    <p:sldId id="294" r:id="rId30"/>
    <p:sldId id="295" r:id="rId31"/>
    <p:sldId id="296" r:id="rId32"/>
    <p:sldId id="297" r:id="rId33"/>
    <p:sldId id="298" r:id="rId34"/>
    <p:sldId id="299" r:id="rId35"/>
    <p:sldId id="300" r:id="rId36"/>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9549FE89-0604-413F-96E3-6456F9CBEAE1}" type="datetimeFigureOut">
              <a:rPr lang="ru-RU" smtClean="0"/>
              <a:t>05.11.2019</a:t>
            </a:fld>
            <a:endParaRPr lang="ru-RU"/>
          </a:p>
        </p:txBody>
      </p:sp>
      <p:sp>
        <p:nvSpPr>
          <p:cNvPr id="4" name="Нижний колонтитул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53F31640-2E0D-4662-9D17-1401495A2312}" type="slidenum">
              <a:rPr lang="ru-RU" smtClean="0"/>
              <a:t>‹#›</a:t>
            </a:fld>
            <a:endParaRPr lang="ru-RU"/>
          </a:p>
        </p:txBody>
      </p:sp>
    </p:spTree>
    <p:extLst>
      <p:ext uri="{BB962C8B-B14F-4D97-AF65-F5344CB8AC3E}">
        <p14:creationId xmlns:p14="http://schemas.microsoft.com/office/powerpoint/2010/main" val="40806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89B12979-2032-4BE4-915C-DACCC6C31A9B}" type="datetimeFigureOut">
              <a:rPr lang="ru-RU" smtClean="0"/>
              <a:t>05.11.2019</a:t>
            </a:fld>
            <a:endParaRPr lang="ru-RU"/>
          </a:p>
        </p:txBody>
      </p:sp>
      <p:sp>
        <p:nvSpPr>
          <p:cNvPr id="4" name="Образ слайда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5AE10342-9630-46D8-B267-FDEC8D6CBB1C}" type="slidenum">
              <a:rPr lang="ru-RU" smtClean="0"/>
              <a:t>‹#›</a:t>
            </a:fld>
            <a:endParaRPr lang="ru-RU"/>
          </a:p>
        </p:txBody>
      </p:sp>
    </p:spTree>
    <p:extLst>
      <p:ext uri="{BB962C8B-B14F-4D97-AF65-F5344CB8AC3E}">
        <p14:creationId xmlns:p14="http://schemas.microsoft.com/office/powerpoint/2010/main" val="37457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AE10342-9630-46D8-B267-FDEC8D6CBB1C}" type="slidenum">
              <a:rPr lang="ru-RU" smtClean="0"/>
              <a:t>2</a:t>
            </a:fld>
            <a:endParaRPr lang="ru-RU"/>
          </a:p>
        </p:txBody>
      </p:sp>
    </p:spTree>
    <p:extLst>
      <p:ext uri="{BB962C8B-B14F-4D97-AF65-F5344CB8AC3E}">
        <p14:creationId xmlns:p14="http://schemas.microsoft.com/office/powerpoint/2010/main" val="233658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AE10342-9630-46D8-B267-FDEC8D6CBB1C}" type="slidenum">
              <a:rPr lang="ru-RU" smtClean="0"/>
              <a:t>35</a:t>
            </a:fld>
            <a:endParaRPr lang="ru-RU"/>
          </a:p>
        </p:txBody>
      </p:sp>
    </p:spTree>
    <p:extLst>
      <p:ext uri="{BB962C8B-B14F-4D97-AF65-F5344CB8AC3E}">
        <p14:creationId xmlns:p14="http://schemas.microsoft.com/office/powerpoint/2010/main" val="224911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133386-D916-4C67-8458-3949C62DC4DB}"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251665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D65F16-C53E-4041-9F7F-1CEE52C9EB4B}"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309094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BC5431-B1E2-40E4-8839-0C743DA61D0F}"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449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5424C3-A14C-4EC5-8527-0B09864DFFC6}"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27490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AB65B5-6117-4B50-BD18-CA296DB3C5BB}"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8024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6D5F53-9D34-4F97-B7D6-CDA3AC9F2027}"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3699141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D703BB6-F0CA-49A1-B5A6-E711BEA17E22}"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401744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B07E63-96A2-44ED-AABE-B472D66B1E04}"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1349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A35D30-82C2-42AE-B62E-1704232FDAF7}"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284216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53EB7A-8D3D-4FB5-93E9-B35D8E11F6B5}" type="datetime1">
              <a:rPr lang="ru-RU" smtClean="0"/>
              <a:t>05.11.2019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74162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A864D9A-8574-4485-AFBB-A5470F7EC1DA}" type="datetime1">
              <a:rPr lang="ru-RU" smtClean="0"/>
              <a:t>05.11.2019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408966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D95A1C-16C6-4B0C-949B-8703E08C6F36}" type="datetime1">
              <a:rPr lang="ru-RU" smtClean="0"/>
              <a:t>05.11.2019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69351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2D3EBED-BB8F-48AA-A3DB-530396B41C96}" type="datetime1">
              <a:rPr lang="ru-RU" smtClean="0"/>
              <a:t>05.11.2019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296697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E0B9A-6818-475B-8166-886F0C168FB3}" type="datetime1">
              <a:rPr lang="ru-RU" smtClean="0"/>
              <a:t>05.11.2019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15073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7DC06F96-A438-4741-834D-E642E93103AD}" type="datetime1">
              <a:rPr lang="ru-RU" smtClean="0"/>
              <a:t>05.11.2019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173564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40A5BC-61DA-4850-A91D-C30596387ED1}" type="datetime1">
              <a:rPr lang="ru-RU" smtClean="0"/>
              <a:t>05.11.2019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E7FFEE-C820-45D6-9766-CE5DCFAF3999}" type="slidenum">
              <a:rPr lang="ru-RU" smtClean="0"/>
              <a:t>‹#›</a:t>
            </a:fld>
            <a:endParaRPr lang="ru-RU"/>
          </a:p>
        </p:txBody>
      </p:sp>
    </p:spTree>
    <p:extLst>
      <p:ext uri="{BB962C8B-B14F-4D97-AF65-F5344CB8AC3E}">
        <p14:creationId xmlns:p14="http://schemas.microsoft.com/office/powerpoint/2010/main" val="134760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F3E8F5-2CC6-4D93-A858-5D6859130829}" type="datetime1">
              <a:rPr lang="ru-RU" smtClean="0"/>
              <a:t>05.11.2019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E7FFEE-C820-45D6-9766-CE5DCFAF3999}" type="slidenum">
              <a:rPr lang="ru-RU" smtClean="0"/>
              <a:t>‹#›</a:t>
            </a:fld>
            <a:endParaRPr lang="ru-RU"/>
          </a:p>
        </p:txBody>
      </p:sp>
    </p:spTree>
    <p:extLst>
      <p:ext uri="{BB962C8B-B14F-4D97-AF65-F5344CB8AC3E}">
        <p14:creationId xmlns:p14="http://schemas.microsoft.com/office/powerpoint/2010/main" val="1087729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finesell.ru/images/photo/malachite/malahit-sh"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kamni.ws/wp-content/uploads/2013/11/2011-"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mineralpro.ru/wp-content/uploads/copper/coppe"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blog.aport.ru/wp-content/uploads/2015/10/Sovremennaya-mednaya-posu"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blog.aport.ru/wp-content/uploads/2015/10/Pri-pravilnoy-ekspluatatsii-u-mednoy-posudyi-net-nedostat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44375"/>
            <a:ext cx="8358188" cy="2062103"/>
          </a:xfrm>
          <a:prstGeom prst="rect">
            <a:avLst/>
          </a:prstGeom>
        </p:spPr>
        <p:txBody>
          <a:bodyPr wrap="square">
            <a:spAutoFit/>
          </a:bodyPr>
          <a:lstStyle/>
          <a:p>
            <a:pPr algn="ctr"/>
            <a:r>
              <a:rPr lang="uk-UA" sz="3200" b="0" i="0" u="none" strike="noStrike" baseline="0" dirty="0" smtClean="0">
                <a:solidFill>
                  <a:schemeClr val="accent2">
                    <a:lumMod val="50000"/>
                  </a:schemeClr>
                </a:solidFill>
                <a:latin typeface="Times New Roman" panose="02020603050405020304" pitchFamily="18" charset="0"/>
                <a:cs typeface="Times New Roman" panose="02020603050405020304" pitchFamily="18" charset="0"/>
              </a:rPr>
              <a:t>Науковий семінар</a:t>
            </a:r>
            <a:endParaRPr lang="uk-UA" sz="3200" b="0" i="0" u="none" strike="noStrike" baseline="0"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endParaRPr lang="ru-RU" sz="3200" b="0" i="0" u="none" strike="noStrike" baseline="0"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r>
              <a:rPr lang="ru-RU" sz="3200" b="0" i="0" u="none" strike="noStrike" baseline="0" dirty="0" smtClean="0">
                <a:solidFill>
                  <a:schemeClr val="accent2">
                    <a:lumMod val="50000"/>
                  </a:schemeClr>
                </a:solidFill>
                <a:latin typeface="Times New Roman" panose="02020603050405020304" pitchFamily="18" charset="0"/>
                <a:cs typeface="Times New Roman" panose="02020603050405020304" pitchFamily="18" charset="0"/>
              </a:rPr>
              <a:t>«МІДЬ – НАНОМІДЬ:</a:t>
            </a:r>
          </a:p>
          <a:p>
            <a:pPr algn="ctr"/>
            <a:r>
              <a:rPr lang="ru-RU" sz="3200" b="0" i="0" u="none" strike="noStrike" baseline="0" dirty="0" smtClean="0">
                <a:solidFill>
                  <a:schemeClr val="accent2">
                    <a:lumMod val="50000"/>
                  </a:schemeClr>
                </a:solidFill>
                <a:latin typeface="Times New Roman" panose="02020603050405020304" pitchFamily="18" charset="0"/>
                <a:cs typeface="Times New Roman" panose="02020603050405020304" pitchFamily="18" charset="0"/>
              </a:rPr>
              <a:t>ХІМІКО-ФАРМАЦЕВТИЧНИЙ АСПЕКТ»</a:t>
            </a:r>
          </a:p>
        </p:txBody>
      </p:sp>
      <p:pic>
        <p:nvPicPr>
          <p:cNvPr id="5" name="Picture 6"/>
          <p:cNvPicPr>
            <a:picLocks noChangeAspect="1" noChangeArrowheads="1"/>
          </p:cNvPicPr>
          <p:nvPr/>
        </p:nvPicPr>
        <p:blipFill>
          <a:blip r:embed="rId2"/>
          <a:srcRect/>
          <a:stretch>
            <a:fillRect/>
          </a:stretch>
        </p:blipFill>
        <p:spPr bwMode="auto">
          <a:xfrm>
            <a:off x="0" y="0"/>
            <a:ext cx="1843088" cy="1851337"/>
          </a:xfrm>
          <a:prstGeom prst="rect">
            <a:avLst/>
          </a:prstGeom>
          <a:noFill/>
          <a:ln w="9525">
            <a:noFill/>
            <a:miter lim="800000"/>
            <a:headEnd/>
            <a:tailEnd/>
          </a:ln>
        </p:spPr>
      </p:pic>
      <p:pic>
        <p:nvPicPr>
          <p:cNvPr id="6" name="Picture 5" descr="_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458074" y="0"/>
            <a:ext cx="1521669" cy="1941403"/>
          </a:xfrm>
          <a:prstGeom prst="rect">
            <a:avLst/>
          </a:prstGeom>
          <a:noFill/>
          <a:ln w="9525">
            <a:noFill/>
            <a:miter lim="800000"/>
            <a:headEnd/>
            <a:tailEnd/>
          </a:ln>
        </p:spPr>
      </p:pic>
      <p:sp>
        <p:nvSpPr>
          <p:cNvPr id="7" name="TextBox 1"/>
          <p:cNvSpPr txBox="1">
            <a:spLocks noChangeArrowheads="1"/>
          </p:cNvSpPr>
          <p:nvPr/>
        </p:nvSpPr>
        <p:spPr bwMode="auto">
          <a:xfrm>
            <a:off x="3084537" y="6260098"/>
            <a:ext cx="2079415" cy="338554"/>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600" dirty="0">
                <a:solidFill>
                  <a:srgbClr val="000000"/>
                </a:solidFill>
                <a:latin typeface="Trebuchet MS" pitchFamily="34" charset="0"/>
                <a:ea typeface="Microsoft YaHei" pitchFamily="34" charset="-122"/>
              </a:rPr>
              <a:t>5</a:t>
            </a:r>
            <a:r>
              <a:rPr lang="uk-UA" sz="1600" dirty="0" smtClean="0">
                <a:solidFill>
                  <a:srgbClr val="000000"/>
                </a:solidFill>
                <a:latin typeface="Trebuchet MS" pitchFamily="34" charset="0"/>
                <a:ea typeface="Microsoft YaHei" pitchFamily="34" charset="-122"/>
              </a:rPr>
              <a:t> </a:t>
            </a:r>
            <a:r>
              <a:rPr lang="uk-UA" sz="1600" dirty="0" smtClean="0">
                <a:solidFill>
                  <a:srgbClr val="000000"/>
                </a:solidFill>
                <a:latin typeface="Trebuchet MS" pitchFamily="34" charset="0"/>
                <a:ea typeface="Microsoft YaHei" pitchFamily="34" charset="-122"/>
              </a:rPr>
              <a:t>листопада </a:t>
            </a:r>
            <a:r>
              <a:rPr lang="ru-RU" sz="1600" dirty="0" smtClean="0">
                <a:solidFill>
                  <a:srgbClr val="000000"/>
                </a:solidFill>
                <a:latin typeface="Trebuchet MS" pitchFamily="34" charset="0"/>
                <a:ea typeface="Microsoft YaHei" pitchFamily="34" charset="-122"/>
              </a:rPr>
              <a:t>2019 р.</a:t>
            </a:r>
            <a:endParaRPr lang="ru-RU" sz="1600" dirty="0">
              <a:solidFill>
                <a:srgbClr val="000000"/>
              </a:solidFill>
              <a:latin typeface="Trebuchet MS" pitchFamily="34" charset="0"/>
              <a:ea typeface="Microsoft YaHei" pitchFamily="34" charset="-122"/>
            </a:endParaRPr>
          </a:p>
        </p:txBody>
      </p:sp>
      <p:sp>
        <p:nvSpPr>
          <p:cNvPr id="8" name="TextBox 7"/>
          <p:cNvSpPr txBox="1"/>
          <p:nvPr/>
        </p:nvSpPr>
        <p:spPr>
          <a:xfrm>
            <a:off x="2736106" y="4840485"/>
            <a:ext cx="5929312" cy="646331"/>
          </a:xfrm>
          <a:prstGeom prst="rect">
            <a:avLst/>
          </a:prstGeom>
          <a:noFill/>
        </p:spPr>
        <p:txBody>
          <a:bodyPr wrap="square" rtlCol="0">
            <a:spAutoFit/>
          </a:bodyPr>
          <a:lstStyle/>
          <a:p>
            <a:r>
              <a:rPr lang="uk-UA" dirty="0" smtClean="0"/>
              <a:t>Доповідачі: завідувач кафедри, проф. Сирова Г.О.,</a:t>
            </a:r>
          </a:p>
          <a:p>
            <a:r>
              <a:rPr lang="uk-UA" dirty="0" smtClean="0"/>
              <a:t>                   доц. Макаров В.О. </a:t>
            </a:r>
            <a:endParaRPr lang="ru-RU" dirty="0"/>
          </a:p>
        </p:txBody>
      </p:sp>
      <p:sp>
        <p:nvSpPr>
          <p:cNvPr id="9" name="TextBox 8"/>
          <p:cNvSpPr txBox="1"/>
          <p:nvPr/>
        </p:nvSpPr>
        <p:spPr>
          <a:xfrm>
            <a:off x="1957388" y="279337"/>
            <a:ext cx="5500686" cy="830997"/>
          </a:xfrm>
          <a:prstGeom prst="rect">
            <a:avLst/>
          </a:prstGeom>
          <a:noFill/>
        </p:spPr>
        <p:txBody>
          <a:bodyPr wrap="square" rtlCol="0">
            <a:spAutoFit/>
          </a:bodyPr>
          <a:lstStyle/>
          <a:p>
            <a:r>
              <a:rPr lang="uk-UA" sz="1600" dirty="0" smtClean="0"/>
              <a:t>ХАРКІВСЬКИЙ НАЦІОНАЛЬНИЙ МЕДИЧНИЙ УНІВЕРСИТЕТ</a:t>
            </a:r>
          </a:p>
          <a:p>
            <a:endParaRPr lang="uk-UA" sz="1600" dirty="0"/>
          </a:p>
          <a:p>
            <a:pPr algn="ctr"/>
            <a:r>
              <a:rPr lang="uk-UA" sz="1600" dirty="0" smtClean="0"/>
              <a:t>Кафедра медичної та біоорганічної хімії</a:t>
            </a:r>
            <a:endParaRPr lang="ru-RU" sz="1600" dirty="0"/>
          </a:p>
        </p:txBody>
      </p:sp>
    </p:spTree>
    <p:extLst>
      <p:ext uri="{BB962C8B-B14F-4D97-AF65-F5344CB8AC3E}">
        <p14:creationId xmlns:p14="http://schemas.microsoft.com/office/powerpoint/2010/main" val="3932087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1200" y="224135"/>
            <a:ext cx="7213600" cy="579967"/>
          </a:xfrm>
          <a:prstGeom prst="rect">
            <a:avLst/>
          </a:prstGeom>
        </p:spPr>
        <p:txBody>
          <a:bodyPr wrap="square">
            <a:spAutoFit/>
          </a:bodyPr>
          <a:lstStyle/>
          <a:p>
            <a:pPr algn="ctr">
              <a:lnSpc>
                <a:spcPct val="150000"/>
              </a:lnSpc>
              <a:spcBef>
                <a:spcPts val="800"/>
              </a:spcBef>
              <a:spcAft>
                <a:spcPts val="600"/>
              </a:spcAft>
            </a:pPr>
            <a:r>
              <a:rPr lang="uk-UA" sz="2400" b="1" dirty="0">
                <a:latin typeface="Times New Roman" panose="02020603050405020304" pitchFamily="18" charset="0"/>
                <a:ea typeface="Times New Roman" panose="02020603050405020304" pitchFamily="18" charset="0"/>
              </a:rPr>
              <a:t>2.2 Запаси металевої руди міді в різних країнах</a:t>
            </a:r>
            <a:endParaRPr lang="ru-RU" sz="2400" b="1" dirty="0">
              <a:effectLst/>
              <a:latin typeface="Times New Roman" panose="02020603050405020304" pitchFamily="18" charset="0"/>
              <a:ea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13748012"/>
              </p:ext>
            </p:extLst>
          </p:nvPr>
        </p:nvGraphicFramePr>
        <p:xfrm>
          <a:off x="960914" y="1496282"/>
          <a:ext cx="6077585" cy="4358640"/>
        </p:xfrm>
        <a:graphic>
          <a:graphicData uri="http://schemas.openxmlformats.org/drawingml/2006/table">
            <a:tbl>
              <a:tblPr firstRow="1" firstCol="1" bandRow="1" bandCol="1">
                <a:tableStyleId>{5C22544A-7EE6-4342-B048-85BDC9FD1C3A}</a:tableStyleId>
              </a:tblPr>
              <a:tblGrid>
                <a:gridCol w="2025650"/>
                <a:gridCol w="2025650"/>
                <a:gridCol w="2026285"/>
              </a:tblGrid>
              <a:tr h="0">
                <a:tc>
                  <a:txBody>
                    <a:bodyPr/>
                    <a:lstStyle/>
                    <a:p>
                      <a:pPr algn="ctr">
                        <a:lnSpc>
                          <a:spcPct val="150000"/>
                        </a:lnSpc>
                        <a:spcAft>
                          <a:spcPts val="0"/>
                        </a:spcAft>
                      </a:pPr>
                      <a:r>
                        <a:rPr lang="uk-UA" sz="2000" dirty="0">
                          <a:effectLst/>
                          <a:latin typeface="Times New Roman" panose="02020603050405020304" pitchFamily="18" charset="0"/>
                          <a:cs typeface="Times New Roman" panose="02020603050405020304" pitchFamily="18" charset="0"/>
                        </a:rPr>
                        <a:t>Країна</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2000">
                          <a:effectLst/>
                          <a:latin typeface="Times New Roman" panose="02020603050405020304" pitchFamily="18" charset="0"/>
                          <a:cs typeface="Times New Roman" panose="02020603050405020304" pitchFamily="18" charset="0"/>
                        </a:rPr>
                        <a:t>Видобуток руди</a:t>
                      </a:r>
                      <a:endParaRPr lang="ru-RU" sz="20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2000">
                          <a:effectLst/>
                          <a:latin typeface="Times New Roman" panose="02020603050405020304" pitchFamily="18" charset="0"/>
                          <a:cs typeface="Times New Roman" panose="02020603050405020304" pitchFamily="18" charset="0"/>
                        </a:rPr>
                        <a:t>(млн. т)</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2000">
                          <a:effectLst/>
                          <a:latin typeface="Times New Roman" panose="02020603050405020304" pitchFamily="18" charset="0"/>
                          <a:cs typeface="Times New Roman" panose="02020603050405020304" pitchFamily="18" charset="0"/>
                        </a:rPr>
                        <a:t>Запаси </a:t>
                      </a:r>
                      <a:endParaRPr lang="ru-RU" sz="20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2000">
                          <a:effectLst/>
                          <a:latin typeface="Times New Roman" panose="02020603050405020304" pitchFamily="18" charset="0"/>
                          <a:cs typeface="Times New Roman" panose="02020603050405020304" pitchFamily="18" charset="0"/>
                        </a:rPr>
                        <a:t>(млн. т)</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Чилі</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5,38</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140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США</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1,16</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35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Перу</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30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Індонезія</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0,8</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35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Австралія</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0,85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24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Росія</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0,84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20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Китай</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0,62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dirty="0">
                          <a:effectLst/>
                          <a:latin typeface="Times New Roman" panose="02020603050405020304" pitchFamily="18" charset="0"/>
                          <a:cs typeface="Times New Roman" panose="02020603050405020304" pitchFamily="18" charset="0"/>
                        </a:rPr>
                        <a:t>26</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Світ</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a:effectLst/>
                          <a:latin typeface="Times New Roman" panose="02020603050405020304" pitchFamily="18" charset="0"/>
                          <a:cs typeface="Times New Roman" panose="02020603050405020304" pitchFamily="18" charset="0"/>
                        </a:rPr>
                        <a:t>14,49</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dirty="0">
                          <a:effectLst/>
                          <a:latin typeface="Times New Roman" panose="02020603050405020304" pitchFamily="18" charset="0"/>
                          <a:cs typeface="Times New Roman" panose="02020603050405020304" pitchFamily="18" charset="0"/>
                        </a:rPr>
                        <a:t>467</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Прямоугольник 6"/>
          <p:cNvSpPr/>
          <p:nvPr/>
        </p:nvSpPr>
        <p:spPr>
          <a:xfrm>
            <a:off x="609600" y="1032702"/>
            <a:ext cx="6692900" cy="400110"/>
          </a:xfrm>
          <a:prstGeom prst="rect">
            <a:avLst/>
          </a:prstGeom>
        </p:spPr>
        <p:txBody>
          <a:bodyPr wrap="square">
            <a:spAutoFit/>
          </a:bodyPr>
          <a:lstStyle/>
          <a:p>
            <a:pPr lvl="0" algn="ctr" eaLnBrk="0" fontAlgn="base" hangingPunct="0">
              <a:spcBef>
                <a:spcPct val="0"/>
              </a:spcBef>
              <a:spcAft>
                <a:spcPct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Таблиця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Видобуток </a:t>
            </a:r>
            <a:r>
              <a:rPr lang="uk-UA" sz="2000" dirty="0">
                <a:latin typeface="Times New Roman" panose="02020603050405020304" pitchFamily="18" charset="0"/>
                <a:ea typeface="Calibri" panose="020F0502020204030204" pitchFamily="34" charset="0"/>
                <a:cs typeface="Times New Roman" panose="02020603050405020304" pitchFamily="18" charset="0"/>
              </a:rPr>
              <a:t>міді у світі </a:t>
            </a:r>
            <a:endParaRPr lang="uk-UA"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31E7FFEE-C820-45D6-9766-CE5DCFAF3999}" type="slidenum">
              <a:rPr lang="ru-RU" smtClean="0"/>
              <a:t>10</a:t>
            </a:fld>
            <a:endParaRPr lang="ru-RU"/>
          </a:p>
        </p:txBody>
      </p:sp>
    </p:spTree>
    <p:extLst>
      <p:ext uri="{BB962C8B-B14F-4D97-AF65-F5344CB8AC3E}">
        <p14:creationId xmlns:p14="http://schemas.microsoft.com/office/powerpoint/2010/main" val="208232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5261" y="0"/>
            <a:ext cx="3769879" cy="579967"/>
          </a:xfrm>
          <a:prstGeom prst="rect">
            <a:avLst/>
          </a:prstGeom>
        </p:spPr>
        <p:txBody>
          <a:bodyPr wrap="none">
            <a:spAutoFit/>
          </a:bodyPr>
          <a:lstStyle/>
          <a:p>
            <a:pPr algn="ctr">
              <a:lnSpc>
                <a:spcPct val="150000"/>
              </a:lnSpc>
              <a:spcBef>
                <a:spcPts val="800"/>
              </a:spcBef>
              <a:spcAft>
                <a:spcPts val="600"/>
              </a:spcAft>
            </a:pPr>
            <a:r>
              <a:rPr lang="uk-UA" sz="2400" b="1" dirty="0">
                <a:latin typeface="Times New Roman" panose="02020603050405020304" pitchFamily="18" charset="0"/>
                <a:ea typeface="Times New Roman" panose="02020603050405020304" pitchFamily="18" charset="0"/>
              </a:rPr>
              <a:t>2.3 Видобуток мідної руди</a:t>
            </a:r>
            <a:endParaRPr lang="ru-RU" sz="2400" b="1" dirty="0">
              <a:effectLst/>
              <a:latin typeface="Times New Roman" panose="02020603050405020304" pitchFamily="18" charset="0"/>
              <a:ea typeface="Times New Roman" panose="02020603050405020304" pitchFamily="18" charset="0"/>
            </a:endParaRPr>
          </a:p>
        </p:txBody>
      </p:sp>
      <p:pic>
        <p:nvPicPr>
          <p:cNvPr id="5" name="Рисунок 4" descr="Карта месторождений меди в мире"/>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24100" y="-679319"/>
            <a:ext cx="4495800" cy="7482840"/>
          </a:xfrm>
          <a:prstGeom prst="rect">
            <a:avLst/>
          </a:prstGeom>
          <a:noFill/>
        </p:spPr>
      </p:pic>
      <p:sp>
        <p:nvSpPr>
          <p:cNvPr id="6" name="Прямоугольник 5"/>
          <p:cNvSpPr/>
          <p:nvPr/>
        </p:nvSpPr>
        <p:spPr>
          <a:xfrm>
            <a:off x="1453140" y="5544235"/>
            <a:ext cx="6573260" cy="400110"/>
          </a:xfrm>
          <a:prstGeom prst="rect">
            <a:avLst/>
          </a:prstGeom>
        </p:spPr>
        <p:txBody>
          <a:bodyPr wrap="square">
            <a:spAutoFit/>
          </a:bodyPr>
          <a:lstStyle/>
          <a:p>
            <a:r>
              <a:rPr lang="uk-UA" sz="2000" dirty="0">
                <a:latin typeface="Times New Roman" panose="02020603050405020304" pitchFamily="18" charset="0"/>
                <a:ea typeface="Calibri" panose="020F0502020204030204" pitchFamily="34" charset="0"/>
              </a:rPr>
              <a:t>Рисунок 4. Знаходження руди міді в різних країнах світу</a:t>
            </a:r>
            <a:endParaRPr lang="ru-RU" sz="2000" dirty="0"/>
          </a:p>
        </p:txBody>
      </p:sp>
      <p:sp>
        <p:nvSpPr>
          <p:cNvPr id="2" name="Номер слайда 1"/>
          <p:cNvSpPr>
            <a:spLocks noGrp="1"/>
          </p:cNvSpPr>
          <p:nvPr>
            <p:ph type="sldNum" sz="quarter" idx="12"/>
          </p:nvPr>
        </p:nvSpPr>
        <p:spPr/>
        <p:txBody>
          <a:bodyPr/>
          <a:lstStyle/>
          <a:p>
            <a:fld id="{31E7FFEE-C820-45D6-9766-CE5DCFAF3999}" type="slidenum">
              <a:rPr lang="ru-RU" smtClean="0"/>
              <a:t>11</a:t>
            </a:fld>
            <a:endParaRPr lang="ru-RU"/>
          </a:p>
        </p:txBody>
      </p:sp>
    </p:spTree>
    <p:extLst>
      <p:ext uri="{BB962C8B-B14F-4D97-AF65-F5344CB8AC3E}">
        <p14:creationId xmlns:p14="http://schemas.microsoft.com/office/powerpoint/2010/main" val="3479705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06600" y="102389"/>
            <a:ext cx="4572000" cy="933589"/>
          </a:xfrm>
          <a:prstGeom prst="rect">
            <a:avLst/>
          </a:prstGeom>
        </p:spPr>
        <p:txBody>
          <a:bodyPr>
            <a:spAutoFit/>
          </a:bodyPr>
          <a:lstStyle/>
          <a:p>
            <a:pPr algn="ctr"/>
            <a:r>
              <a:rPr lang="uk-UA" sz="2400" b="1" dirty="0">
                <a:latin typeface="Times New Roman" panose="02020603050405020304" pitchFamily="18" charset="0"/>
                <a:ea typeface="Times New Roman" panose="02020603050405020304" pitchFamily="18" charset="0"/>
              </a:rPr>
              <a:t>Глава 3. Застосування міді</a:t>
            </a:r>
            <a:endParaRPr lang="ru-RU" sz="2400" b="1" dirty="0">
              <a:latin typeface="Times New Roman" panose="02020603050405020304" pitchFamily="18" charset="0"/>
              <a:ea typeface="Times New Roman" panose="02020603050405020304" pitchFamily="18" charset="0"/>
            </a:endParaRPr>
          </a:p>
          <a:p>
            <a:pPr algn="ctr">
              <a:spcBef>
                <a:spcPts val="800"/>
              </a:spcBef>
              <a:spcAft>
                <a:spcPts val="600"/>
              </a:spcAft>
            </a:pPr>
            <a:r>
              <a:rPr lang="uk-UA" sz="2400" b="1" dirty="0">
                <a:latin typeface="Times New Roman" panose="02020603050405020304" pitchFamily="18" charset="0"/>
                <a:ea typeface="Times New Roman" panose="02020603050405020304" pitchFamily="18" charset="0"/>
              </a:rPr>
              <a:t>3.1 У продуктах харчування</a:t>
            </a:r>
            <a:endParaRPr lang="ru-RU" sz="2400" b="1" dirty="0">
              <a:effectLst/>
              <a:latin typeface="Times New Roman" panose="02020603050405020304" pitchFamily="18" charset="0"/>
              <a:ea typeface="Times New Roman" panose="02020603050405020304" pitchFamily="18" charset="0"/>
            </a:endParaRPr>
          </a:p>
        </p:txBody>
      </p:sp>
      <p:pic>
        <p:nvPicPr>
          <p:cNvPr id="5" name="Рисунок 4" descr="https://true-lady.ru/images/stories/04-zdorovye/pravilnoe-pitanie/2012/med-v-produktah300.jpg"/>
          <p:cNvPicPr/>
          <p:nvPr/>
        </p:nvPicPr>
        <p:blipFill>
          <a:blip r:embed="rId2">
            <a:extLst>
              <a:ext uri="{28A0092B-C50C-407E-A947-70E740481C1C}">
                <a14:useLocalDpi xmlns:a14="http://schemas.microsoft.com/office/drawing/2010/main" val="0"/>
              </a:ext>
            </a:extLst>
          </a:blip>
          <a:srcRect/>
          <a:stretch>
            <a:fillRect/>
          </a:stretch>
        </p:blipFill>
        <p:spPr bwMode="auto">
          <a:xfrm>
            <a:off x="437196" y="976480"/>
            <a:ext cx="3576003" cy="2465220"/>
          </a:xfrm>
          <a:prstGeom prst="rect">
            <a:avLst/>
          </a:prstGeom>
          <a:noFill/>
          <a:ln>
            <a:noFill/>
          </a:ln>
        </p:spPr>
      </p:pic>
      <p:pic>
        <p:nvPicPr>
          <p:cNvPr id="6" name="Рисунок 5" descr="https://true-lady.ru/images/stories/04-zdorovye/pravilnoe-pitanie/2012/med-v-produktah1.jpg"/>
          <p:cNvPicPr/>
          <p:nvPr/>
        </p:nvPicPr>
        <p:blipFill>
          <a:blip r:embed="rId3">
            <a:extLst>
              <a:ext uri="{28A0092B-C50C-407E-A947-70E740481C1C}">
                <a14:useLocalDpi xmlns:a14="http://schemas.microsoft.com/office/drawing/2010/main" val="0"/>
              </a:ext>
            </a:extLst>
          </a:blip>
          <a:srcRect/>
          <a:stretch>
            <a:fillRect/>
          </a:stretch>
        </p:blipFill>
        <p:spPr bwMode="auto">
          <a:xfrm>
            <a:off x="437196" y="4049405"/>
            <a:ext cx="3576003" cy="2206157"/>
          </a:xfrm>
          <a:prstGeom prst="rect">
            <a:avLst/>
          </a:prstGeom>
          <a:noFill/>
          <a:ln>
            <a:noFill/>
          </a:ln>
        </p:spPr>
      </p:pic>
      <p:pic>
        <p:nvPicPr>
          <p:cNvPr id="7" name="Рисунок 6" descr="https://true-lady.ru/images/stories/04-zdorovye/pravilnoe-pitanie/2012/med-v-produktah2.jpg"/>
          <p:cNvPicPr/>
          <p:nvPr/>
        </p:nvPicPr>
        <p:blipFill>
          <a:blip r:embed="rId4">
            <a:extLst>
              <a:ext uri="{28A0092B-C50C-407E-A947-70E740481C1C}">
                <a14:useLocalDpi xmlns:a14="http://schemas.microsoft.com/office/drawing/2010/main" val="0"/>
              </a:ext>
            </a:extLst>
          </a:blip>
          <a:srcRect/>
          <a:stretch>
            <a:fillRect/>
          </a:stretch>
        </p:blipFill>
        <p:spPr bwMode="auto">
          <a:xfrm>
            <a:off x="4730750" y="976480"/>
            <a:ext cx="3417254" cy="2465220"/>
          </a:xfrm>
          <a:prstGeom prst="rect">
            <a:avLst/>
          </a:prstGeom>
          <a:noFill/>
          <a:ln>
            <a:noFill/>
          </a:ln>
        </p:spPr>
      </p:pic>
      <p:pic>
        <p:nvPicPr>
          <p:cNvPr id="8" name="Рисунок 7" descr="https://true-lady.ru/images/stories/04-zdorovye/pravilnoe-pitanie/2012/med-v-produktah3.jpg"/>
          <p:cNvPicPr/>
          <p:nvPr/>
        </p:nvPicPr>
        <p:blipFill>
          <a:blip r:embed="rId5">
            <a:extLst>
              <a:ext uri="{28A0092B-C50C-407E-A947-70E740481C1C}">
                <a14:useLocalDpi xmlns:a14="http://schemas.microsoft.com/office/drawing/2010/main" val="0"/>
              </a:ext>
            </a:extLst>
          </a:blip>
          <a:srcRect/>
          <a:stretch>
            <a:fillRect/>
          </a:stretch>
        </p:blipFill>
        <p:spPr bwMode="auto">
          <a:xfrm>
            <a:off x="4730750" y="4036383"/>
            <a:ext cx="3417254" cy="2206157"/>
          </a:xfrm>
          <a:prstGeom prst="rect">
            <a:avLst/>
          </a:prstGeom>
          <a:noFill/>
          <a:ln>
            <a:noFill/>
          </a:ln>
        </p:spPr>
      </p:pic>
      <p:sp>
        <p:nvSpPr>
          <p:cNvPr id="9" name="Прямоугольник 8"/>
          <p:cNvSpPr/>
          <p:nvPr/>
        </p:nvSpPr>
        <p:spPr>
          <a:xfrm>
            <a:off x="598629" y="6305669"/>
            <a:ext cx="3253135"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6. Печінковий паштет </a:t>
            </a:r>
            <a:endParaRPr lang="ru-RU" dirty="0"/>
          </a:p>
        </p:txBody>
      </p:sp>
      <p:sp>
        <p:nvSpPr>
          <p:cNvPr id="10" name="Прямоугольник 9"/>
          <p:cNvSpPr/>
          <p:nvPr/>
        </p:nvSpPr>
        <p:spPr>
          <a:xfrm>
            <a:off x="5332650" y="3441700"/>
            <a:ext cx="2117246" cy="369332"/>
          </a:xfrm>
          <a:prstGeom prst="rect">
            <a:avLst/>
          </a:prstGeom>
        </p:spPr>
        <p:txBody>
          <a:bodyPr wrap="none">
            <a:spAutoFit/>
          </a:bodyPr>
          <a:lstStyle/>
          <a:p>
            <a:r>
              <a:rPr lang="uk-UA" dirty="0" smtClean="0">
                <a:latin typeface="Times New Roman" panose="02020603050405020304" pitchFamily="18" charset="0"/>
                <a:ea typeface="Calibri" panose="020F0502020204030204" pitchFamily="34" charset="0"/>
              </a:rPr>
              <a:t>Рисунок 7. Устриці </a:t>
            </a:r>
            <a:endParaRPr lang="ru-RU" dirty="0"/>
          </a:p>
        </p:txBody>
      </p:sp>
      <p:sp>
        <p:nvSpPr>
          <p:cNvPr id="11" name="Прямоугольник 10"/>
          <p:cNvSpPr/>
          <p:nvPr/>
        </p:nvSpPr>
        <p:spPr>
          <a:xfrm>
            <a:off x="4879609" y="6279625"/>
            <a:ext cx="3023328"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8. Насіння кунжута </a:t>
            </a:r>
            <a:endParaRPr lang="ru-RU" dirty="0"/>
          </a:p>
        </p:txBody>
      </p:sp>
      <p:sp>
        <p:nvSpPr>
          <p:cNvPr id="12" name="Прямоугольник 11"/>
          <p:cNvSpPr/>
          <p:nvPr/>
        </p:nvSpPr>
        <p:spPr>
          <a:xfrm>
            <a:off x="307609" y="3352967"/>
            <a:ext cx="4572000" cy="646331"/>
          </a:xfrm>
          <a:prstGeom prst="rect">
            <a:avLst/>
          </a:prstGeom>
        </p:spPr>
        <p:txBody>
          <a:bodyPr>
            <a:spAutoFit/>
          </a:bodyPr>
          <a:lstStyle/>
          <a:p>
            <a:r>
              <a:rPr lang="uk-UA" dirty="0">
                <a:latin typeface="Times New Roman" panose="02020603050405020304" pitchFamily="18" charset="0"/>
                <a:ea typeface="Calibri" panose="020F0502020204030204" pitchFamily="34" charset="0"/>
              </a:rPr>
              <a:t>Рисунок. 5 Важливі продукти харчування, які містять мікроелемент мідь </a:t>
            </a:r>
            <a:endParaRPr lang="ru-RU" dirty="0"/>
          </a:p>
        </p:txBody>
      </p:sp>
      <p:sp>
        <p:nvSpPr>
          <p:cNvPr id="2" name="Номер слайда 1"/>
          <p:cNvSpPr>
            <a:spLocks noGrp="1"/>
          </p:cNvSpPr>
          <p:nvPr>
            <p:ph type="sldNum" sz="quarter" idx="12"/>
          </p:nvPr>
        </p:nvSpPr>
        <p:spPr/>
        <p:txBody>
          <a:bodyPr/>
          <a:lstStyle/>
          <a:p>
            <a:fld id="{31E7FFEE-C820-45D6-9766-CE5DCFAF3999}" type="slidenum">
              <a:rPr lang="ru-RU" smtClean="0"/>
              <a:t>12</a:t>
            </a:fld>
            <a:endParaRPr lang="ru-RU"/>
          </a:p>
        </p:txBody>
      </p:sp>
    </p:spTree>
    <p:extLst>
      <p:ext uri="{BB962C8B-B14F-4D97-AF65-F5344CB8AC3E}">
        <p14:creationId xmlns:p14="http://schemas.microsoft.com/office/powerpoint/2010/main" val="87928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true-lady.ru/images/stories/04-zdorovye/pravilnoe-pitanie/2012/med-v-produktah4.jpg"/>
          <p:cNvPicPr/>
          <p:nvPr/>
        </p:nvPicPr>
        <p:blipFill>
          <a:blip r:embed="rId2">
            <a:extLst>
              <a:ext uri="{28A0092B-C50C-407E-A947-70E740481C1C}">
                <a14:useLocalDpi xmlns:a14="http://schemas.microsoft.com/office/drawing/2010/main" val="0"/>
              </a:ext>
            </a:extLst>
          </a:blip>
          <a:srcRect/>
          <a:stretch>
            <a:fillRect/>
          </a:stretch>
        </p:blipFill>
        <p:spPr bwMode="auto">
          <a:xfrm>
            <a:off x="513902" y="98107"/>
            <a:ext cx="3581400" cy="2568893"/>
          </a:xfrm>
          <a:prstGeom prst="rect">
            <a:avLst/>
          </a:prstGeom>
          <a:noFill/>
          <a:ln>
            <a:noFill/>
          </a:ln>
        </p:spPr>
      </p:pic>
      <p:pic>
        <p:nvPicPr>
          <p:cNvPr id="6" name="Рисунок 5" descr="https://true-lady.ru/images/stories/04-zdorovye/pravilnoe-pitanie/2012/med-v-produktah5.jpg"/>
          <p:cNvPicPr/>
          <p:nvPr/>
        </p:nvPicPr>
        <p:blipFill>
          <a:blip r:embed="rId3">
            <a:extLst>
              <a:ext uri="{28A0092B-C50C-407E-A947-70E740481C1C}">
                <a14:useLocalDpi xmlns:a14="http://schemas.microsoft.com/office/drawing/2010/main" val="0"/>
              </a:ext>
            </a:extLst>
          </a:blip>
          <a:srcRect/>
          <a:stretch>
            <a:fillRect/>
          </a:stretch>
        </p:blipFill>
        <p:spPr bwMode="auto">
          <a:xfrm>
            <a:off x="4706807" y="98107"/>
            <a:ext cx="3530536" cy="2568893"/>
          </a:xfrm>
          <a:prstGeom prst="rect">
            <a:avLst/>
          </a:prstGeom>
          <a:noFill/>
          <a:ln>
            <a:noFill/>
          </a:ln>
        </p:spPr>
      </p:pic>
      <p:pic>
        <p:nvPicPr>
          <p:cNvPr id="7" name="Рисунок 6" descr="https://true-lady.ru/images/stories/04-zdorovye/pravilnoe-pitanie/2012/med-v-produktah6.jpg"/>
          <p:cNvPicPr/>
          <p:nvPr/>
        </p:nvPicPr>
        <p:blipFill>
          <a:blip r:embed="rId4">
            <a:extLst>
              <a:ext uri="{28A0092B-C50C-407E-A947-70E740481C1C}">
                <a14:useLocalDpi xmlns:a14="http://schemas.microsoft.com/office/drawing/2010/main" val="0"/>
              </a:ext>
            </a:extLst>
          </a:blip>
          <a:srcRect/>
          <a:stretch>
            <a:fillRect/>
          </a:stretch>
        </p:blipFill>
        <p:spPr bwMode="auto">
          <a:xfrm>
            <a:off x="513902" y="3269733"/>
            <a:ext cx="3578060" cy="2587308"/>
          </a:xfrm>
          <a:prstGeom prst="rect">
            <a:avLst/>
          </a:prstGeom>
          <a:noFill/>
          <a:ln>
            <a:noFill/>
          </a:ln>
        </p:spPr>
      </p:pic>
      <p:pic>
        <p:nvPicPr>
          <p:cNvPr id="8" name="Рисунок 7" descr="https://true-lady.ru/images/stories/04-zdorovye/pravilnoe-pitanie/2012/med-v-produktah7.jpg"/>
          <p:cNvPicPr/>
          <p:nvPr/>
        </p:nvPicPr>
        <p:blipFill>
          <a:blip r:embed="rId5">
            <a:extLst>
              <a:ext uri="{28A0092B-C50C-407E-A947-70E740481C1C}">
                <a14:useLocalDpi xmlns:a14="http://schemas.microsoft.com/office/drawing/2010/main" val="0"/>
              </a:ext>
            </a:extLst>
          </a:blip>
          <a:srcRect/>
          <a:stretch>
            <a:fillRect/>
          </a:stretch>
        </p:blipFill>
        <p:spPr bwMode="auto">
          <a:xfrm>
            <a:off x="4703765" y="3269733"/>
            <a:ext cx="3533578" cy="2587308"/>
          </a:xfrm>
          <a:prstGeom prst="rect">
            <a:avLst/>
          </a:prstGeom>
          <a:noFill/>
          <a:ln>
            <a:noFill/>
          </a:ln>
        </p:spPr>
      </p:pic>
      <p:sp>
        <p:nvSpPr>
          <p:cNvPr id="9" name="Прямоугольник 8"/>
          <p:cNvSpPr/>
          <p:nvPr/>
        </p:nvSpPr>
        <p:spPr>
          <a:xfrm>
            <a:off x="4843529" y="5857041"/>
            <a:ext cx="3393814" cy="369332"/>
          </a:xfrm>
          <a:prstGeom prst="rect">
            <a:avLst/>
          </a:prstGeom>
        </p:spPr>
        <p:txBody>
          <a:bodyPr wrap="none">
            <a:spAutoFit/>
          </a:bodyPr>
          <a:lstStyle/>
          <a:p>
            <a:r>
              <a:rPr lang="uk-UA" dirty="0" smtClean="0">
                <a:latin typeface="Times New Roman" panose="02020603050405020304" pitchFamily="18" charset="0"/>
                <a:ea typeface="Calibri" panose="020F0502020204030204" pitchFamily="34" charset="0"/>
              </a:rPr>
              <a:t>Рисунок 12. Насіння соняшника </a:t>
            </a:r>
            <a:endParaRPr lang="ru-RU" dirty="0"/>
          </a:p>
        </p:txBody>
      </p:sp>
      <p:sp>
        <p:nvSpPr>
          <p:cNvPr id="10" name="Прямоугольник 9"/>
          <p:cNvSpPr/>
          <p:nvPr/>
        </p:nvSpPr>
        <p:spPr>
          <a:xfrm>
            <a:off x="1125705" y="5857041"/>
            <a:ext cx="2417906"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11. Кальмари </a:t>
            </a:r>
            <a:endParaRPr lang="ru-RU" dirty="0"/>
          </a:p>
        </p:txBody>
      </p:sp>
      <p:sp>
        <p:nvSpPr>
          <p:cNvPr id="11" name="Прямоугольник 10"/>
          <p:cNvSpPr/>
          <p:nvPr/>
        </p:nvSpPr>
        <p:spPr>
          <a:xfrm>
            <a:off x="5040186" y="2663626"/>
            <a:ext cx="3197157"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10. Насіння та горіхи </a:t>
            </a:r>
            <a:endParaRPr lang="ru-RU" dirty="0"/>
          </a:p>
        </p:txBody>
      </p:sp>
      <p:sp>
        <p:nvSpPr>
          <p:cNvPr id="12" name="Прямоугольник 11"/>
          <p:cNvSpPr/>
          <p:nvPr/>
        </p:nvSpPr>
        <p:spPr>
          <a:xfrm>
            <a:off x="823587" y="2663626"/>
            <a:ext cx="2962029"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9. Шоколад і какао </a:t>
            </a:r>
            <a:endParaRPr lang="ru-RU" dirty="0"/>
          </a:p>
        </p:txBody>
      </p:sp>
      <p:sp>
        <p:nvSpPr>
          <p:cNvPr id="2" name="Номер слайда 1"/>
          <p:cNvSpPr>
            <a:spLocks noGrp="1"/>
          </p:cNvSpPr>
          <p:nvPr>
            <p:ph type="sldNum" sz="quarter" idx="12"/>
          </p:nvPr>
        </p:nvSpPr>
        <p:spPr/>
        <p:txBody>
          <a:bodyPr/>
          <a:lstStyle/>
          <a:p>
            <a:fld id="{31E7FFEE-C820-45D6-9766-CE5DCFAF3999}" type="slidenum">
              <a:rPr lang="ru-RU" smtClean="0"/>
              <a:t>13</a:t>
            </a:fld>
            <a:endParaRPr lang="ru-RU"/>
          </a:p>
        </p:txBody>
      </p:sp>
    </p:spTree>
    <p:extLst>
      <p:ext uri="{BB962C8B-B14F-4D97-AF65-F5344CB8AC3E}">
        <p14:creationId xmlns:p14="http://schemas.microsoft.com/office/powerpoint/2010/main" val="2312692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9700" y="143639"/>
            <a:ext cx="8724900" cy="2462213"/>
          </a:xfrm>
          <a:prstGeom prst="rect">
            <a:avLst/>
          </a:prstGeom>
        </p:spPr>
        <p:txBody>
          <a:bodyPr wrap="square">
            <a:spAutoFit/>
          </a:bodyPr>
          <a:lstStyle/>
          <a:p>
            <a:pPr algn="ctr"/>
            <a:r>
              <a:rPr lang="ru-RU" sz="2200" b="1" dirty="0">
                <a:latin typeface="Times New Roman" panose="02020603050405020304" pitchFamily="18" charset="0"/>
                <a:cs typeface="Times New Roman" panose="02020603050405020304" pitchFamily="18" charset="0"/>
              </a:rPr>
              <a:t>У продуктах </a:t>
            </a:r>
            <a:r>
              <a:rPr lang="ru-RU" sz="2200" b="1" dirty="0" err="1">
                <a:latin typeface="Times New Roman" panose="02020603050405020304" pitchFamily="18" charset="0"/>
                <a:cs typeface="Times New Roman" panose="02020603050405020304" pitchFamily="18" charset="0"/>
              </a:rPr>
              <a:t>харчування</a:t>
            </a:r>
            <a:endParaRPr lang="ru-RU" sz="2200" b="1" dirty="0">
              <a:latin typeface="Times New Roman" panose="02020603050405020304" pitchFamily="18" charset="0"/>
              <a:cs typeface="Times New Roman" panose="02020603050405020304" pitchFamily="18" charset="0"/>
            </a:endParaRPr>
          </a:p>
          <a:p>
            <a:pPr indent="357188"/>
            <a:r>
              <a:rPr lang="ru-RU" sz="2200" dirty="0" err="1">
                <a:latin typeface="Times New Roman" panose="02020603050405020304" pitchFamily="18" charset="0"/>
                <a:cs typeface="Times New Roman" panose="02020603050405020304" pitchFamily="18" charset="0"/>
              </a:rPr>
              <a:t>Мікроелемент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необхідний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організму</a:t>
            </a:r>
            <a:r>
              <a:rPr lang="ru-RU" sz="2200" dirty="0">
                <a:latin typeface="Times New Roman" panose="02020603050405020304" pitchFamily="18" charset="0"/>
                <a:cs typeface="Times New Roman" panose="02020603050405020304" pitchFamily="18" charset="0"/>
              </a:rPr>
              <a:t> для </a:t>
            </a:r>
            <a:r>
              <a:rPr lang="ru-RU" sz="2200" dirty="0" err="1">
                <a:latin typeface="Times New Roman" panose="02020603050405020304" pitchFamily="18" charset="0"/>
                <a:cs typeface="Times New Roman" panose="02020603050405020304" pitchFamily="18" charset="0"/>
              </a:rPr>
              <a:t>виконання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деяких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функцій</a:t>
            </a:r>
            <a:r>
              <a:rPr lang="ru-RU" sz="2200" dirty="0">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утворення</a:t>
            </a:r>
            <a:r>
              <a:rPr lang="ru-RU" sz="2200" dirty="0">
                <a:solidFill>
                  <a:srgbClr val="FF0000"/>
                </a:solidFill>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кісткової</a:t>
            </a:r>
            <a:r>
              <a:rPr lang="ru-RU" sz="2200" dirty="0">
                <a:solidFill>
                  <a:srgbClr val="FF0000"/>
                </a:solidFill>
                <a:latin typeface="Times New Roman" panose="02020603050405020304" pitchFamily="18" charset="0"/>
                <a:cs typeface="Times New Roman" panose="02020603050405020304" pitchFamily="18" charset="0"/>
              </a:rPr>
              <a:t> та </a:t>
            </a:r>
            <a:r>
              <a:rPr lang="ru-RU" sz="2200" dirty="0" err="1">
                <a:solidFill>
                  <a:srgbClr val="FF0000"/>
                </a:solidFill>
                <a:latin typeface="Times New Roman" panose="02020603050405020304" pitchFamily="18" charset="0"/>
                <a:cs typeface="Times New Roman" panose="02020603050405020304" pitchFamily="18" charset="0"/>
              </a:rPr>
              <a:t>сполучної</a:t>
            </a:r>
            <a:r>
              <a:rPr lang="ru-RU" sz="2200" dirty="0">
                <a:solidFill>
                  <a:srgbClr val="FF0000"/>
                </a:solidFill>
                <a:latin typeface="Times New Roman" panose="02020603050405020304" pitchFamily="18" charset="0"/>
                <a:cs typeface="Times New Roman" panose="02020603050405020304" pitchFamily="18" charset="0"/>
              </a:rPr>
              <a:t> тканин</a:t>
            </a:r>
            <a:r>
              <a:rPr lang="ru-RU" sz="2200" dirty="0">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вироблення</a:t>
            </a:r>
            <a:r>
              <a:rPr lang="ru-RU" sz="2200" dirty="0">
                <a:solidFill>
                  <a:srgbClr val="FF0000"/>
                </a:solidFill>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специфічних</a:t>
            </a:r>
            <a:r>
              <a:rPr lang="ru-RU" sz="2200" dirty="0">
                <a:solidFill>
                  <a:srgbClr val="FF0000"/>
                </a:solidFill>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ферментів</a:t>
            </a:r>
            <a:r>
              <a:rPr lang="ru-RU" sz="2200" dirty="0">
                <a:solidFill>
                  <a:srgbClr val="FF0000"/>
                </a:solidFill>
                <a:latin typeface="Times New Roman" panose="02020603050405020304" pitchFamily="18" charset="0"/>
                <a:cs typeface="Times New Roman" panose="02020603050405020304" pitchFamily="18" charset="0"/>
              </a:rPr>
              <a:t>.</a:t>
            </a:r>
          </a:p>
          <a:p>
            <a:pPr indent="357188"/>
            <a:r>
              <a:rPr lang="ru-RU" sz="2200" dirty="0" err="1">
                <a:latin typeface="Times New Roman" panose="02020603050405020304" pitchFamily="18" charset="0"/>
                <a:cs typeface="Times New Roman" panose="02020603050405020304" pitchFamily="18" charset="0"/>
              </a:rPr>
              <a:t>Знаходиться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у </a:t>
            </a:r>
            <a:r>
              <a:rPr lang="ru-RU" sz="2200" dirty="0" err="1">
                <a:latin typeface="Times New Roman" panose="02020603050405020304" pitchFamily="18" charset="0"/>
                <a:cs typeface="Times New Roman" panose="02020603050405020304" pitchFamily="18" charset="0"/>
              </a:rPr>
              <a:t>всіх</a:t>
            </a:r>
            <a:r>
              <a:rPr lang="ru-RU" sz="2200" dirty="0">
                <a:latin typeface="Times New Roman" panose="02020603050405020304" pitchFamily="18" charset="0"/>
                <a:cs typeface="Times New Roman" panose="02020603050405020304" pitchFamily="18" charset="0"/>
              </a:rPr>
              <a:t> тканинах </a:t>
            </a:r>
            <a:r>
              <a:rPr lang="ru-RU" sz="2200" dirty="0" err="1">
                <a:latin typeface="Times New Roman" panose="02020603050405020304" pitchFamily="18" charset="0"/>
                <a:cs typeface="Times New Roman" panose="02020603050405020304" pitchFamily="18" charset="0"/>
              </a:rPr>
              <a:t>організму</a:t>
            </a:r>
            <a:r>
              <a:rPr lang="ru-RU" sz="2200" dirty="0">
                <a:latin typeface="Times New Roman" panose="02020603050405020304" pitchFamily="18" charset="0"/>
                <a:cs typeface="Times New Roman" panose="02020603050405020304" pitchFamily="18" charset="0"/>
              </a:rPr>
              <a:t>, але </a:t>
            </a:r>
            <a:r>
              <a:rPr lang="ru-RU" sz="2200" dirty="0" err="1">
                <a:latin typeface="Times New Roman" panose="02020603050405020304" pitchFamily="18" charset="0"/>
                <a:cs typeface="Times New Roman" panose="02020603050405020304" pitchFamily="18" charset="0"/>
              </a:rPr>
              <a:t>найбільша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її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кількість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міститься</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печінці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значно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менше</a:t>
            </a:r>
            <a:r>
              <a:rPr lang="ru-RU" sz="2200" dirty="0">
                <a:latin typeface="Times New Roman" panose="02020603050405020304" pitchFamily="18" charset="0"/>
                <a:cs typeface="Times New Roman" panose="02020603050405020304" pitchFamily="18" charset="0"/>
              </a:rPr>
              <a:t> – у </a:t>
            </a:r>
            <a:r>
              <a:rPr lang="ru-RU" sz="2200" dirty="0" err="1">
                <a:latin typeface="Times New Roman" panose="02020603050405020304" pitchFamily="18" charset="0"/>
                <a:cs typeface="Times New Roman" panose="02020603050405020304" pitchFamily="18" charset="0"/>
              </a:rPr>
              <a:t>мозку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серці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нирках</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м'язах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Організм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людини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містить</a:t>
            </a:r>
            <a:r>
              <a:rPr lang="ru-RU" sz="2200" dirty="0">
                <a:latin typeface="Times New Roman" panose="02020603050405020304" pitchFamily="18" charset="0"/>
                <a:cs typeface="Times New Roman" panose="02020603050405020304" pitchFamily="18" charset="0"/>
              </a:rPr>
              <a:t> 75-100 мг </a:t>
            </a:r>
            <a:r>
              <a:rPr lang="ru-RU" sz="2200" dirty="0" err="1">
                <a:latin typeface="Times New Roman" panose="02020603050405020304" pitchFamily="18" charset="0"/>
                <a:cs typeface="Times New Roman" panose="02020603050405020304" pitchFamily="18" charset="0"/>
              </a:rPr>
              <a:t>мікроелементу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a:t>
            </a:r>
          </a:p>
        </p:txBody>
      </p:sp>
      <p:pic>
        <p:nvPicPr>
          <p:cNvPr id="5" name="Рисунок 4" descr="https://true-lady.ru/images/stories/04-zdorovye/pravilnoe-pitanie/2012/med-v-produktah8.jpg"/>
          <p:cNvPicPr/>
          <p:nvPr/>
        </p:nvPicPr>
        <p:blipFill>
          <a:blip r:embed="rId2">
            <a:extLst>
              <a:ext uri="{28A0092B-C50C-407E-A947-70E740481C1C}">
                <a14:useLocalDpi xmlns:a14="http://schemas.microsoft.com/office/drawing/2010/main" val="0"/>
              </a:ext>
            </a:extLst>
          </a:blip>
          <a:srcRect/>
          <a:stretch>
            <a:fillRect/>
          </a:stretch>
        </p:blipFill>
        <p:spPr bwMode="auto">
          <a:xfrm>
            <a:off x="419100" y="2700381"/>
            <a:ext cx="3702050" cy="2902635"/>
          </a:xfrm>
          <a:prstGeom prst="rect">
            <a:avLst/>
          </a:prstGeom>
          <a:noFill/>
          <a:ln>
            <a:noFill/>
          </a:ln>
        </p:spPr>
      </p:pic>
      <p:sp>
        <p:nvSpPr>
          <p:cNvPr id="6" name="Прямоугольник 5"/>
          <p:cNvSpPr/>
          <p:nvPr/>
        </p:nvSpPr>
        <p:spPr>
          <a:xfrm>
            <a:off x="714878" y="5606534"/>
            <a:ext cx="3040641"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13. Насіння гарбуза </a:t>
            </a:r>
            <a:endParaRPr lang="ru-RU" dirty="0"/>
          </a:p>
        </p:txBody>
      </p:sp>
      <p:pic>
        <p:nvPicPr>
          <p:cNvPr id="7" name="Рисунок 6" descr="https://true-lady.ru/images/stories/04-zdorovye/pravilnoe-pitanie/2012/med-v-produktah9.jpg"/>
          <p:cNvPicPr/>
          <p:nvPr/>
        </p:nvPicPr>
        <p:blipFill>
          <a:blip r:embed="rId3">
            <a:extLst>
              <a:ext uri="{28A0092B-C50C-407E-A947-70E740481C1C}">
                <a14:useLocalDpi xmlns:a14="http://schemas.microsoft.com/office/drawing/2010/main" val="0"/>
              </a:ext>
            </a:extLst>
          </a:blip>
          <a:srcRect/>
          <a:stretch>
            <a:fillRect/>
          </a:stretch>
        </p:blipFill>
        <p:spPr bwMode="auto">
          <a:xfrm>
            <a:off x="4502150" y="2700381"/>
            <a:ext cx="3981450" cy="2902635"/>
          </a:xfrm>
          <a:prstGeom prst="rect">
            <a:avLst/>
          </a:prstGeom>
          <a:noFill/>
          <a:ln>
            <a:noFill/>
          </a:ln>
        </p:spPr>
      </p:pic>
      <p:sp>
        <p:nvSpPr>
          <p:cNvPr id="8" name="Прямоугольник 7"/>
          <p:cNvSpPr/>
          <p:nvPr/>
        </p:nvSpPr>
        <p:spPr>
          <a:xfrm>
            <a:off x="4816070" y="5603016"/>
            <a:ext cx="3353610"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14. Спеції та приправи </a:t>
            </a:r>
            <a:endParaRPr lang="ru-RU" dirty="0"/>
          </a:p>
        </p:txBody>
      </p:sp>
      <p:sp>
        <p:nvSpPr>
          <p:cNvPr id="2" name="Номер слайда 1"/>
          <p:cNvSpPr>
            <a:spLocks noGrp="1"/>
          </p:cNvSpPr>
          <p:nvPr>
            <p:ph type="sldNum" sz="quarter" idx="12"/>
          </p:nvPr>
        </p:nvSpPr>
        <p:spPr/>
        <p:txBody>
          <a:bodyPr/>
          <a:lstStyle/>
          <a:p>
            <a:fld id="{31E7FFEE-C820-45D6-9766-CE5DCFAF3999}" type="slidenum">
              <a:rPr lang="ru-RU" smtClean="0"/>
              <a:t>14</a:t>
            </a:fld>
            <a:endParaRPr lang="ru-RU"/>
          </a:p>
        </p:txBody>
      </p:sp>
    </p:spTree>
    <p:extLst>
      <p:ext uri="{BB962C8B-B14F-4D97-AF65-F5344CB8AC3E}">
        <p14:creationId xmlns:p14="http://schemas.microsoft.com/office/powerpoint/2010/main" val="1652258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8715" y="128557"/>
            <a:ext cx="2258375" cy="400110"/>
          </a:xfrm>
          <a:prstGeom prst="rect">
            <a:avLst/>
          </a:prstGeom>
        </p:spPr>
        <p:txBody>
          <a:bodyPr wrap="none">
            <a:spAutoFit/>
          </a:bodyPr>
          <a:lstStyle/>
          <a:p>
            <a:r>
              <a:rPr lang="ru-RU" sz="2000" b="1" dirty="0" smtClean="0">
                <a:latin typeface="Times New Roman" panose="02020603050405020304" pitchFamily="18" charset="0"/>
                <a:cs typeface="Times New Roman" panose="02020603050405020304" pitchFamily="18" charset="0"/>
              </a:rPr>
              <a:t>3.2 В </a:t>
            </a:r>
            <a:r>
              <a:rPr lang="ru-RU" sz="2000" b="1" dirty="0" err="1" smtClean="0">
                <a:latin typeface="Times New Roman" panose="02020603050405020304" pitchFamily="18" charset="0"/>
                <a:cs typeface="Times New Roman" panose="02020603050405020304" pitchFamily="18" charset="0"/>
              </a:rPr>
              <a:t>косметології</a:t>
            </a:r>
            <a:endParaRPr lang="ru-RU" sz="20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8612" y="513278"/>
            <a:ext cx="8486776" cy="2554545"/>
          </a:xfrm>
          <a:prstGeom prst="rect">
            <a:avLst/>
          </a:prstGeom>
        </p:spPr>
        <p:txBody>
          <a:bodyPr wrap="square">
            <a:spAutoFit/>
          </a:bodyPr>
          <a:lstStyle/>
          <a:p>
            <a:pPr indent="357188"/>
            <a:r>
              <a:rPr lang="ru-RU" sz="2000" dirty="0" err="1">
                <a:latin typeface="Times New Roman" panose="02020603050405020304" pitchFamily="18" charset="0"/>
                <a:cs typeface="Times New Roman" panose="02020603050405020304" pitchFamily="18" charset="0"/>
              </a:rPr>
              <a:t>Мідь</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косметиці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застосовується</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вигляді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пептидів</a:t>
            </a:r>
            <a:r>
              <a:rPr lang="ru-RU" sz="2000" dirty="0">
                <a:latin typeface="Times New Roman" panose="02020603050405020304" pitchFamily="18" charset="0"/>
                <a:cs typeface="Times New Roman" panose="02020603050405020304" pitchFamily="18" charset="0"/>
              </a:rPr>
              <a:t> солей (</a:t>
            </a:r>
            <a:r>
              <a:rPr lang="ru-RU" sz="2000" dirty="0" smtClean="0">
                <a:latin typeface="Times New Roman" panose="02020603050405020304" pitchFamily="18" charset="0"/>
                <a:cs typeface="Times New Roman" panose="02020603050405020304" pitchFamily="18" charset="0"/>
              </a:rPr>
              <a:t>глюконату, хлориду </a:t>
            </a:r>
            <a:r>
              <a:rPr lang="ru-RU" sz="2000" dirty="0">
                <a:latin typeface="Times New Roman" panose="02020603050405020304" pitchFamily="18" charset="0"/>
                <a:cs typeface="Times New Roman" panose="02020603050405020304" pitchFamily="18" charset="0"/>
              </a:rPr>
              <a:t>та </a:t>
            </a:r>
            <a:r>
              <a:rPr lang="ru-RU" sz="2000" dirty="0" err="1">
                <a:latin typeface="Times New Roman" panose="02020603050405020304" pitchFamily="18" charset="0"/>
                <a:cs typeface="Times New Roman" panose="02020603050405020304" pitchFamily="18" charset="0"/>
              </a:rPr>
              <a:t>інших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міді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косметиці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антибактеріальну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дію</a:t>
            </a:r>
            <a:r>
              <a:rPr lang="ru-RU" sz="2000" dirty="0">
                <a:latin typeface="Times New Roman" panose="02020603050405020304" pitchFamily="18" charset="0"/>
                <a:cs typeface="Times New Roman" panose="02020603050405020304" pitchFamily="18" charset="0"/>
              </a:rPr>
              <a:t> і </a:t>
            </a:r>
            <a:r>
              <a:rPr lang="ru-RU" sz="2000" dirty="0" smtClean="0">
                <a:latin typeface="Times New Roman" panose="02020603050405020304" pitchFamily="18" charset="0"/>
                <a:cs typeface="Times New Roman" panose="02020603050405020304" pitchFamily="18" charset="0"/>
              </a:rPr>
              <a:t>особливо </a:t>
            </a:r>
            <a:r>
              <a:rPr lang="ru-RU" sz="2000" dirty="0" err="1" smtClean="0">
                <a:latin typeface="Times New Roman" panose="02020603050405020304" pitchFamily="18" charset="0"/>
                <a:cs typeface="Times New Roman" panose="02020603050405020304" pitchFamily="18" charset="0"/>
              </a:rPr>
              <a:t>підходять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a:t>
            </a:r>
            <a:r>
              <a:rPr lang="ru-RU" sz="2000" dirty="0" err="1">
                <a:latin typeface="Times New Roman" panose="02020603050405020304" pitchFamily="18" charset="0"/>
                <a:cs typeface="Times New Roman" panose="02020603050405020304" pitchFamily="18" charset="0"/>
              </a:rPr>
              <a:t>жирної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шкіри</a:t>
            </a:r>
            <a:r>
              <a:rPr lang="ru-RU" sz="2000" dirty="0">
                <a:latin typeface="Times New Roman" panose="02020603050405020304" pitchFamily="18" charset="0"/>
                <a:cs typeface="Times New Roman" panose="02020603050405020304" pitchFamily="18" charset="0"/>
              </a:rPr>
              <a:t>, тому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мікроелемент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мідь</a:t>
            </a:r>
            <a:r>
              <a:rPr lang="ru-RU" sz="2000" dirty="0">
                <a:latin typeface="Times New Roman" panose="02020603050405020304" pitchFamily="18" charset="0"/>
                <a:cs typeface="Times New Roman" panose="02020603050405020304" pitchFamily="18" charset="0"/>
              </a:rPr>
              <a:t> схожий </a:t>
            </a:r>
            <a:r>
              <a:rPr lang="ru-RU" sz="2000" dirty="0" smtClean="0">
                <a:latin typeface="Times New Roman" panose="02020603050405020304" pitchFamily="18" charset="0"/>
                <a:cs typeface="Times New Roman" panose="02020603050405020304" pitchFamily="18" charset="0"/>
              </a:rPr>
              <a:t>за </a:t>
            </a:r>
            <a:r>
              <a:rPr lang="ru-RU" sz="2000" dirty="0" err="1" smtClean="0">
                <a:latin typeface="Times New Roman" panose="02020603050405020304" pitchFamily="18" charset="0"/>
                <a:cs typeface="Times New Roman" panose="02020603050405020304" pitchFamily="18" charset="0"/>
              </a:rPr>
              <a:t>властивостями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 </a:t>
            </a:r>
            <a:r>
              <a:rPr lang="ru-RU" sz="2000" dirty="0" err="1">
                <a:latin typeface="Times New Roman" panose="02020603050405020304" pitchFamily="18" charset="0"/>
                <a:cs typeface="Times New Roman" panose="02020603050405020304" pitchFamily="18" charset="0"/>
              </a:rPr>
              <a:t>мікроелементом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срібла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тобто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вбиває</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мікроби</a:t>
            </a:r>
            <a:r>
              <a:rPr lang="ru-RU" sz="2000" dirty="0" smtClean="0">
                <a:latin typeface="Times New Roman" panose="02020603050405020304" pitchFamily="18" charset="0"/>
                <a:cs typeface="Times New Roman" panose="02020603050405020304" pitchFamily="18" charset="0"/>
              </a:rPr>
              <a:t>.</a:t>
            </a:r>
          </a:p>
          <a:p>
            <a:pPr indent="357188"/>
            <a:r>
              <a:rPr lang="ru-RU" sz="2000" dirty="0" err="1" smtClean="0">
                <a:latin typeface="Times New Roman" panose="02020603050405020304" pitchFamily="18" charset="0"/>
                <a:cs typeface="Times New Roman" panose="02020603050405020304" pitchFamily="18" charset="0"/>
              </a:rPr>
              <a:t>Існує</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сіль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міді</a:t>
            </a:r>
            <a:r>
              <a:rPr lang="ru-RU" sz="2000" dirty="0">
                <a:latin typeface="Times New Roman" panose="02020603050405020304" pitchFamily="18" charset="0"/>
                <a:cs typeface="Times New Roman" panose="02020603050405020304" pitchFamily="18" charset="0"/>
              </a:rPr>
              <a:t> – </a:t>
            </a:r>
            <a:r>
              <a:rPr lang="ru-RU" sz="2000" dirty="0" err="1">
                <a:solidFill>
                  <a:srgbClr val="FF0000"/>
                </a:solidFill>
                <a:latin typeface="Times New Roman" panose="02020603050405020304" pitchFamily="18" charset="0"/>
                <a:cs typeface="Times New Roman" panose="02020603050405020304" pitchFamily="18" charset="0"/>
              </a:rPr>
              <a:t>піроглютамат</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міді</a:t>
            </a:r>
            <a:r>
              <a:rPr lang="ru-RU" sz="2000" dirty="0">
                <a:latin typeface="Times New Roman" panose="02020603050405020304" pitchFamily="18" charset="0"/>
                <a:cs typeface="Times New Roman" panose="02020603050405020304" pitchFamily="18" charset="0"/>
              </a:rPr>
              <a:t>, яка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антимікробні</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властивості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зменшує</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виділення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шкірного</a:t>
            </a:r>
            <a:r>
              <a:rPr lang="ru-RU" sz="2000" dirty="0">
                <a:latin typeface="Times New Roman" panose="02020603050405020304" pitchFamily="18" charset="0"/>
                <a:cs typeface="Times New Roman" panose="02020603050405020304" pitchFamily="18" charset="0"/>
              </a:rPr>
              <a:t> жиру, </a:t>
            </a:r>
            <a:r>
              <a:rPr lang="ru-RU" sz="2000" dirty="0" err="1">
                <a:latin typeface="Times New Roman" panose="02020603050405020304" pitchFamily="18" charset="0"/>
                <a:cs typeface="Times New Roman" panose="02020603050405020304" pitchFamily="18" charset="0"/>
              </a:rPr>
              <a:t>зволожує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шкіру</a:t>
            </a:r>
            <a:r>
              <a:rPr lang="ru-RU" sz="2000" dirty="0">
                <a:latin typeface="Times New Roman" panose="02020603050405020304" pitchFamily="18" charset="0"/>
                <a:cs typeface="Times New Roman" panose="02020603050405020304" pitchFamily="18" charset="0"/>
              </a:rPr>
              <a:t> і </a:t>
            </a:r>
            <a:r>
              <a:rPr lang="ru-RU" sz="2000" dirty="0" err="1" smtClean="0">
                <a:latin typeface="Times New Roman" panose="02020603050405020304" pitchFamily="18" charset="0"/>
                <a:cs typeface="Times New Roman" panose="02020603050405020304" pitchFamily="18" charset="0"/>
              </a:rPr>
              <a:t>використовується</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переважно</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косметиці</a:t>
            </a:r>
            <a:r>
              <a:rPr lang="ru-RU" sz="2000" dirty="0">
                <a:latin typeface="Times New Roman" panose="02020603050405020304" pitchFamily="18" charset="0"/>
                <a:cs typeface="Times New Roman" panose="02020603050405020304" pitchFamily="18" charset="0"/>
              </a:rPr>
              <a:t> для жирного типу </a:t>
            </a:r>
            <a:r>
              <a:rPr lang="ru-RU" sz="2000" dirty="0" err="1">
                <a:latin typeface="Times New Roman" panose="02020603050405020304" pitchFamily="18" charset="0"/>
                <a:cs typeface="Times New Roman" panose="02020603050405020304" pitchFamily="18" charset="0"/>
              </a:rPr>
              <a:t>шкіри</a:t>
            </a:r>
            <a:r>
              <a:rPr lang="ru-RU" sz="2000" dirty="0">
                <a:latin typeface="Times New Roman" panose="02020603050405020304" pitchFamily="18" charset="0"/>
                <a:cs typeface="Times New Roman" panose="02020603050405020304" pitchFamily="18" charset="0"/>
              </a:rPr>
              <a:t>, у чистому </a:t>
            </a:r>
            <a:r>
              <a:rPr lang="ru-RU" sz="2000" dirty="0" err="1">
                <a:latin typeface="Times New Roman" panose="02020603050405020304" pitchFamily="18" charset="0"/>
                <a:cs typeface="Times New Roman" panose="02020603050405020304" pitchFamily="18" charset="0"/>
              </a:rPr>
              <a:t>вигляді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a:t>
            </a:r>
            <a:r>
              <a:rPr lang="ru-RU" sz="2000" dirty="0" err="1" smtClean="0">
                <a:latin typeface="Times New Roman" panose="02020603050405020304" pitchFamily="18" charset="0"/>
                <a:cs typeface="Times New Roman" panose="02020603050405020304" pitchFamily="18" charset="0"/>
              </a:rPr>
              <a:t>комбінації</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 цинком і марганцем – для </a:t>
            </a:r>
            <a:r>
              <a:rPr lang="ru-RU" sz="2000" dirty="0" err="1">
                <a:latin typeface="Times New Roman" panose="02020603050405020304" pitchFamily="18" charset="0"/>
                <a:cs typeface="Times New Roman" panose="02020603050405020304" pitchFamily="18" charset="0"/>
              </a:rPr>
              <a:t>захисту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шкіри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стресів</a:t>
            </a:r>
            <a:r>
              <a:rPr lang="ru-RU" sz="2000" dirty="0">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31" y="3067823"/>
            <a:ext cx="5317757" cy="2709685"/>
          </a:xfrm>
          <a:prstGeom prst="rect">
            <a:avLst/>
          </a:prstGeom>
        </p:spPr>
      </p:pic>
      <p:sp>
        <p:nvSpPr>
          <p:cNvPr id="2" name="Прямоугольник 1"/>
          <p:cNvSpPr/>
          <p:nvPr/>
        </p:nvSpPr>
        <p:spPr>
          <a:xfrm>
            <a:off x="3671258" y="5956136"/>
            <a:ext cx="5320341" cy="707886"/>
          </a:xfrm>
          <a:prstGeom prst="rect">
            <a:avLst/>
          </a:prstGeom>
        </p:spPr>
        <p:txBody>
          <a:bodyPr wrap="square">
            <a:spAutoFit/>
          </a:bodyPr>
          <a:lstStyle/>
          <a:p>
            <a:r>
              <a:rPr lang="uk-UA" sz="2000" dirty="0">
                <a:latin typeface="Times New Roman" panose="02020603050405020304" pitchFamily="18" charset="0"/>
                <a:ea typeface="Calibri" panose="020F0502020204030204" pitchFamily="34" charset="0"/>
              </a:rPr>
              <a:t>Рисунок 15. Пептиди міді для омолодження шкіри </a:t>
            </a:r>
            <a:endParaRPr lang="ru-RU" sz="2000" dirty="0"/>
          </a:p>
        </p:txBody>
      </p:sp>
      <p:sp>
        <p:nvSpPr>
          <p:cNvPr id="3" name="TextBox 2"/>
          <p:cNvSpPr txBox="1"/>
          <p:nvPr/>
        </p:nvSpPr>
        <p:spPr>
          <a:xfrm>
            <a:off x="460115" y="3747080"/>
            <a:ext cx="4619885" cy="707886"/>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3.3 У препаратах для </a:t>
            </a:r>
          </a:p>
          <a:p>
            <a:r>
              <a:rPr lang="ru-RU" sz="2000" b="1" dirty="0" err="1" smtClean="0">
                <a:latin typeface="Times New Roman" panose="02020603050405020304" pitchFamily="18" charset="0"/>
                <a:cs typeface="Times New Roman" panose="02020603050405020304" pitchFamily="18" charset="0"/>
              </a:rPr>
              <a:t>садівництва</a:t>
            </a:r>
            <a:endParaRPr lang="ru-RU" sz="2000" b="1"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31E7FFEE-C820-45D6-9766-CE5DCFAF3999}" type="slidenum">
              <a:rPr lang="ru-RU" smtClean="0"/>
              <a:t>15</a:t>
            </a:fld>
            <a:endParaRPr lang="ru-RU"/>
          </a:p>
        </p:txBody>
      </p:sp>
    </p:spTree>
    <p:extLst>
      <p:ext uri="{BB962C8B-B14F-4D97-AF65-F5344CB8AC3E}">
        <p14:creationId xmlns:p14="http://schemas.microsoft.com/office/powerpoint/2010/main" val="1917940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23390" y="0"/>
            <a:ext cx="4922758"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Г</a:t>
            </a:r>
            <a:r>
              <a:rPr lang="ru-RU" sz="2000" b="1" dirty="0" smtClean="0">
                <a:latin typeface="Times New Roman" panose="02020603050405020304" pitchFamily="18" charset="0"/>
                <a:cs typeface="Times New Roman" panose="02020603050405020304" pitchFamily="18" charset="0"/>
              </a:rPr>
              <a:t>лава 4. </a:t>
            </a:r>
            <a:r>
              <a:rPr lang="ru-RU" sz="2000" b="1" dirty="0" err="1" smtClean="0">
                <a:latin typeface="Times New Roman" panose="02020603050405020304" pitchFamily="18" charset="0"/>
                <a:cs typeface="Times New Roman" panose="02020603050405020304" pitchFamily="18" charset="0"/>
              </a:rPr>
              <a:t>Важливі</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природні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мінерали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міді</a:t>
            </a:r>
            <a:endParaRPr lang="ru-RU" sz="20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28218" y="895880"/>
            <a:ext cx="9033549" cy="2246769"/>
          </a:xfrm>
          <a:prstGeom prst="rect">
            <a:avLst/>
          </a:prstGeom>
        </p:spPr>
        <p:txBody>
          <a:bodyPr wrap="square">
            <a:spAutoFit/>
          </a:bodyPr>
          <a:lstStyle/>
          <a:p>
            <a:pPr indent="357188"/>
            <a:r>
              <a:rPr lang="ru-RU" sz="2000" dirty="0">
                <a:latin typeface="Times New Roman" panose="02020603050405020304" pitchFamily="18" charset="0"/>
                <a:cs typeface="Times New Roman" panose="02020603050405020304" pitchFamily="18" charset="0"/>
              </a:rPr>
              <a:t>У </a:t>
            </a:r>
            <a:r>
              <a:rPr lang="ru-RU" sz="2000" dirty="0" err="1">
                <a:latin typeface="Times New Roman" panose="02020603050405020304" pitchFamily="18" charset="0"/>
                <a:cs typeface="Times New Roman" panose="02020603050405020304" pitchFamily="18" charset="0"/>
              </a:rPr>
              <a:t>всьому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світі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камінь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малахіт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мідна</a:t>
            </a:r>
            <a:r>
              <a:rPr lang="ru-RU" sz="2000" dirty="0">
                <a:latin typeface="Times New Roman" panose="02020603050405020304" pitchFamily="18" charset="0"/>
                <a:cs typeface="Times New Roman" panose="02020603050405020304" pitchFamily="18" charset="0"/>
              </a:rPr>
              <a:t> руда) </a:t>
            </a:r>
            <a:r>
              <a:rPr lang="ru-RU" sz="2000" dirty="0" err="1">
                <a:latin typeface="Times New Roman" panose="02020603050405020304" pitchFamily="18" charset="0"/>
                <a:cs typeface="Times New Roman" panose="02020603050405020304" pitchFamily="18" charset="0"/>
              </a:rPr>
              <a:t>застосовували</a:t>
            </a:r>
            <a:r>
              <a:rPr lang="ru-RU" sz="2000" dirty="0">
                <a:latin typeface="Times New Roman" panose="02020603050405020304" pitchFamily="18" charset="0"/>
                <a:cs typeface="Times New Roman" panose="02020603050405020304" pitchFamily="18" charset="0"/>
              </a:rPr>
              <a:t> як </a:t>
            </a:r>
            <a:r>
              <a:rPr lang="ru-RU" sz="2000" dirty="0" err="1" smtClean="0">
                <a:latin typeface="Times New Roman" panose="02020603050405020304" pitchFamily="18" charset="0"/>
                <a:cs typeface="Times New Roman" panose="02020603050405020304" pitchFamily="18" charset="0"/>
              </a:rPr>
              <a:t>виробничий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матеріал</a:t>
            </a:r>
            <a:r>
              <a:rPr lang="ru-RU" sz="2000" dirty="0" smtClean="0">
                <a:latin typeface="Times New Roman" panose="02020603050405020304" pitchFamily="18" charset="0"/>
                <a:cs typeface="Times New Roman" panose="02020603050405020304" pitchFamily="18" charset="0"/>
              </a:rPr>
              <a:t>. </a:t>
            </a:r>
          </a:p>
          <a:p>
            <a:pPr indent="357188"/>
            <a:r>
              <a:rPr lang="ru-RU" sz="2000" dirty="0" smtClean="0">
                <a:latin typeface="Times New Roman" panose="02020603050405020304" pitchFamily="18" charset="0"/>
                <a:cs typeface="Times New Roman" panose="02020603050405020304" pitchFamily="18" charset="0"/>
              </a:rPr>
              <a:t>Одним </a:t>
            </a:r>
            <a:r>
              <a:rPr lang="ru-RU" sz="2000" dirty="0">
                <a:latin typeface="Times New Roman" panose="02020603050405020304" pitchFamily="18" charset="0"/>
                <a:cs typeface="Times New Roman" panose="02020603050405020304" pitchFamily="18" charset="0"/>
              </a:rPr>
              <a:t>з </a:t>
            </a:r>
            <a:r>
              <a:rPr lang="ru-RU" sz="2000" dirty="0" err="1">
                <a:latin typeface="Times New Roman" panose="02020603050405020304" pitchFamily="18" charset="0"/>
                <a:cs typeface="Times New Roman" panose="02020603050405020304" pitchFamily="18" charset="0"/>
              </a:rPr>
              <a:t>варіантів</a:t>
            </a:r>
            <a:r>
              <a:rPr lang="ru-RU" sz="2000" dirty="0">
                <a:latin typeface="Times New Roman" panose="02020603050405020304" pitchFamily="18" charset="0"/>
                <a:cs typeface="Times New Roman" panose="02020603050405020304" pitchFamily="18" charset="0"/>
              </a:rPr>
              <a:t> перекладу з </a:t>
            </a:r>
            <a:r>
              <a:rPr lang="ru-RU" sz="2000" dirty="0" err="1">
                <a:latin typeface="Times New Roman" panose="02020603050405020304" pitchFamily="18" charset="0"/>
                <a:cs typeface="Times New Roman" panose="02020603050405020304" pitchFamily="18" charset="0"/>
              </a:rPr>
              <a:t>грецької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мови</a:t>
            </a:r>
            <a:r>
              <a:rPr lang="ru-RU" sz="2000" dirty="0">
                <a:latin typeface="Times New Roman" panose="02020603050405020304" pitchFamily="18" charset="0"/>
                <a:cs typeface="Times New Roman" panose="02020603050405020304" pitchFamily="18" charset="0"/>
              </a:rPr>
              <a:t> слова «</a:t>
            </a:r>
            <a:r>
              <a:rPr lang="ru-RU" sz="2000" dirty="0" err="1">
                <a:latin typeface="Times New Roman" panose="02020603050405020304" pitchFamily="18" charset="0"/>
                <a:cs typeface="Times New Roman" panose="02020603050405020304" pitchFamily="18" charset="0"/>
              </a:rPr>
              <a:t>малахіт</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м’який</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«трава</a:t>
            </a:r>
            <a:r>
              <a:rPr lang="ru-RU" sz="2000" dirty="0">
                <a:latin typeface="Times New Roman" panose="02020603050405020304" pitchFamily="18" charset="0"/>
                <a:cs typeface="Times New Roman" panose="02020603050405020304" pitchFamily="18" charset="0"/>
              </a:rPr>
              <a:t>» через </a:t>
            </a:r>
            <a:r>
              <a:rPr lang="ru-RU" sz="2000" dirty="0" err="1">
                <a:latin typeface="Times New Roman" panose="02020603050405020304" pitchFamily="18" charset="0"/>
                <a:cs typeface="Times New Roman" panose="02020603050405020304" pitchFamily="18" charset="0"/>
              </a:rPr>
              <a:t>схожість</a:t>
            </a:r>
            <a:r>
              <a:rPr lang="ru-RU" sz="2000" dirty="0">
                <a:latin typeface="Times New Roman" panose="02020603050405020304" pitchFamily="18" charset="0"/>
                <a:cs typeface="Times New Roman" panose="02020603050405020304" pitchFamily="18" charset="0"/>
              </a:rPr>
              <a:t> з травою зеленого </a:t>
            </a:r>
            <a:r>
              <a:rPr lang="ru-RU" sz="2000" dirty="0" err="1" smtClean="0">
                <a:latin typeface="Times New Roman" panose="02020603050405020304" pitchFamily="18" charset="0"/>
                <a:cs typeface="Times New Roman" panose="02020603050405020304" pitchFamily="18" charset="0"/>
              </a:rPr>
              <a:t>кольору</a:t>
            </a:r>
            <a:r>
              <a:rPr lang="ru-RU" sz="2000" dirty="0" smtClean="0">
                <a:latin typeface="Times New Roman" panose="02020603050405020304" pitchFamily="18" charset="0"/>
                <a:cs typeface="Times New Roman" panose="02020603050405020304" pitchFamily="18" charset="0"/>
              </a:rPr>
              <a:t>.</a:t>
            </a:r>
          </a:p>
          <a:p>
            <a:pPr indent="357188"/>
            <a:r>
              <a:rPr lang="ru-RU" sz="2000" dirty="0" err="1">
                <a:latin typeface="Times New Roman" panose="02020603050405020304" pitchFamily="18" charset="0"/>
                <a:cs typeface="Times New Roman" panose="02020603050405020304" pitchFamily="18" charset="0"/>
              </a:rPr>
              <a:t>Малахіт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буває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двох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видів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бірюзовий</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плісовий</a:t>
            </a:r>
            <a:r>
              <a:rPr lang="ru-RU" sz="2000" dirty="0" smtClean="0">
                <a:latin typeface="Times New Roman" panose="02020603050405020304" pitchFamily="18" charset="0"/>
                <a:cs typeface="Times New Roman" panose="02020603050405020304" pitchFamily="18" charset="0"/>
              </a:rPr>
              <a:t>».</a:t>
            </a:r>
          </a:p>
          <a:p>
            <a:pPr indent="357188"/>
            <a:r>
              <a:rPr lang="ru-RU" sz="2000" dirty="0" err="1">
                <a:latin typeface="Times New Roman" panose="02020603050405020304" pitchFamily="18" charset="0"/>
                <a:cs typeface="Times New Roman" panose="02020603050405020304" pitchFamily="18" charset="0"/>
              </a:rPr>
              <a:t>Деякий</a:t>
            </a:r>
            <a:r>
              <a:rPr lang="ru-RU" sz="2000" dirty="0">
                <a:latin typeface="Times New Roman" panose="02020603050405020304" pitchFamily="18" charset="0"/>
                <a:cs typeface="Times New Roman" panose="02020603050405020304" pitchFamily="18" charset="0"/>
              </a:rPr>
              <a:t> час </a:t>
            </a:r>
            <a:r>
              <a:rPr lang="ru-RU" sz="2000" dirty="0" err="1">
                <a:latin typeface="Times New Roman" panose="02020603050405020304" pitchFamily="18" charset="0"/>
                <a:cs typeface="Times New Roman" panose="02020603050405020304" pitchFamily="18" charset="0"/>
              </a:rPr>
              <a:t>були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популярні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малахітові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виробі</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формі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сокир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ножів</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дзеркал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жезлів</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виявилось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у них </a:t>
            </a:r>
            <a:r>
              <a:rPr lang="ru-RU" sz="2000" dirty="0" err="1">
                <a:latin typeface="Times New Roman" panose="02020603050405020304" pitchFamily="18" charset="0"/>
                <a:cs typeface="Times New Roman" panose="02020603050405020304" pitchFamily="18" charset="0"/>
              </a:rPr>
              <a:t>знаходиться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потужна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енергія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каменю</a:t>
            </a:r>
            <a:endParaRPr lang="ru-RU" sz="20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18" y="3179045"/>
            <a:ext cx="3311941" cy="243971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931" y="3179046"/>
            <a:ext cx="2947844" cy="2439712"/>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775" y="3179045"/>
            <a:ext cx="2786063" cy="2439712"/>
          </a:xfrm>
          <a:prstGeom prst="rect">
            <a:avLst/>
          </a:prstGeom>
        </p:spPr>
      </p:pic>
      <p:sp>
        <p:nvSpPr>
          <p:cNvPr id="2" name="Прямоугольник 1"/>
          <p:cNvSpPr/>
          <p:nvPr/>
        </p:nvSpPr>
        <p:spPr>
          <a:xfrm>
            <a:off x="2861179" y="324344"/>
            <a:ext cx="3230051" cy="707886"/>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4.1 </a:t>
            </a:r>
            <a:r>
              <a:rPr lang="ru-RU" sz="2000" b="1" dirty="0" err="1">
                <a:latin typeface="Times New Roman" panose="02020603050405020304" pitchFamily="18" charset="0"/>
                <a:cs typeface="Times New Roman" panose="02020603050405020304" pitchFamily="18" charset="0"/>
              </a:rPr>
              <a:t>Малахіт</a:t>
            </a:r>
            <a:r>
              <a:rPr lang="ru-RU" sz="2000" b="1" dirty="0">
                <a:latin typeface="Times New Roman" panose="02020603050405020304" pitchFamily="18" charset="0"/>
                <a:cs typeface="Times New Roman" panose="02020603050405020304" pitchFamily="18" charset="0"/>
              </a:rPr>
              <a:t> – </a:t>
            </a:r>
            <a:r>
              <a:rPr lang="ru-RU" sz="2000" b="1" dirty="0" err="1">
                <a:latin typeface="Times New Roman" panose="02020603050405020304" pitchFamily="18" charset="0"/>
                <a:cs typeface="Times New Roman" panose="02020603050405020304" pitchFamily="18" charset="0"/>
              </a:rPr>
              <a:t>мінерал</a:t>
            </a:r>
            <a:r>
              <a:rPr lang="ru-RU" sz="2000" b="1"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міді</a:t>
            </a:r>
            <a:endParaRPr lang="ru-RU" sz="2000" b="1" dirty="0" smtClean="0">
              <a:latin typeface="Times New Roman" panose="02020603050405020304" pitchFamily="18" charset="0"/>
              <a:cs typeface="Times New Roman" panose="02020603050405020304" pitchFamily="18" charset="0"/>
            </a:endParaRPr>
          </a:p>
          <a:p>
            <a:r>
              <a:rPr lang="uk-UA" sz="2000" b="1" dirty="0">
                <a:latin typeface="Times New Roman" panose="02020603050405020304" pitchFamily="18" charset="0"/>
                <a:cs typeface="Times New Roman" panose="02020603050405020304" pitchFamily="18" charset="0"/>
              </a:rPr>
              <a:t>а</a:t>
            </a:r>
            <a:r>
              <a:rPr lang="uk-UA" sz="2000" b="1" dirty="0" smtClean="0">
                <a:latin typeface="Times New Roman" panose="02020603050405020304" pitchFamily="18" charset="0"/>
                <a:cs typeface="Times New Roman" panose="02020603050405020304" pitchFamily="18" charset="0"/>
              </a:rPr>
              <a:t>) Малахітова історія</a:t>
            </a:r>
            <a:endParaRPr lang="ru-RU" sz="2000" b="1" dirty="0"/>
          </a:p>
        </p:txBody>
      </p:sp>
      <p:sp>
        <p:nvSpPr>
          <p:cNvPr id="3" name="TextBox 2"/>
          <p:cNvSpPr txBox="1"/>
          <p:nvPr/>
        </p:nvSpPr>
        <p:spPr>
          <a:xfrm>
            <a:off x="2627959" y="5655153"/>
            <a:ext cx="6072187" cy="400110"/>
          </a:xfrm>
          <a:prstGeom prst="rect">
            <a:avLst/>
          </a:prstGeom>
          <a:noFill/>
        </p:spPr>
        <p:txBody>
          <a:bodyPr wrap="square" rtlCol="0">
            <a:spAutoFit/>
          </a:bodyPr>
          <a:lstStyle/>
          <a:p>
            <a:r>
              <a:rPr lang="uk-UA" sz="2000" dirty="0" smtClean="0">
                <a:latin typeface="Times New Roman" panose="02020603050405020304" pitchFamily="18" charset="0"/>
                <a:cs typeface="Times New Roman" panose="02020603050405020304" pitchFamily="18" charset="0"/>
              </a:rPr>
              <a:t>Рисунок 16. Різновиди малахіту</a:t>
            </a:r>
            <a:endParaRPr lang="ru-RU" sz="2000"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31E7FFEE-C820-45D6-9766-CE5DCFAF3999}" type="slidenum">
              <a:rPr lang="ru-RU" smtClean="0"/>
              <a:t>16</a:t>
            </a:fld>
            <a:endParaRPr lang="ru-RU"/>
          </a:p>
        </p:txBody>
      </p:sp>
    </p:spTree>
    <p:extLst>
      <p:ext uri="{BB962C8B-B14F-4D97-AF65-F5344CB8AC3E}">
        <p14:creationId xmlns:p14="http://schemas.microsoft.com/office/powerpoint/2010/main" val="828779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9655" y="429696"/>
            <a:ext cx="4880503" cy="1883657"/>
          </a:xfrm>
          <a:prstGeom prst="rect">
            <a:avLst/>
          </a:prstGeom>
        </p:spPr>
        <p:txBody>
          <a:bodyPr wrap="none">
            <a:spAutoFit/>
          </a:bodyPr>
          <a:lstStyle/>
          <a:p>
            <a:pPr>
              <a:lnSpc>
                <a:spcPct val="150000"/>
              </a:lnSpc>
            </a:pPr>
            <a:r>
              <a:rPr lang="ru-RU" sz="2000" b="1" dirty="0">
                <a:latin typeface="Times New Roman" panose="02020603050405020304" pitchFamily="18" charset="0"/>
                <a:ea typeface="Calibri" panose="020F0502020204030204" pitchFamily="34" charset="0"/>
                <a:cs typeface="Times New Roman" panose="02020603050405020304" pitchFamily="18" charset="0"/>
              </a:rPr>
              <a:t>б)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Фізико-хімічні</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smtClean="0">
                <a:latin typeface="Times New Roman" panose="02020603050405020304" pitchFamily="18" charset="0"/>
                <a:ea typeface="Calibri" panose="020F0502020204030204" pitchFamily="34" charset="0"/>
                <a:cs typeface="Times New Roman" panose="02020603050405020304" pitchFamily="18" charset="0"/>
              </a:rPr>
              <a:t>властивості</a:t>
            </a: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ru-RU" sz="2000" b="1" dirty="0">
                <a:latin typeface="Times New Roman" panose="02020603050405020304" pitchFamily="18" charset="0"/>
                <a:cs typeface="Times New Roman" panose="02020603050405020304" pitchFamily="18" charset="0"/>
              </a:rPr>
              <a:t>в) </a:t>
            </a:r>
            <a:r>
              <a:rPr lang="ru-RU" sz="2000" b="1" dirty="0" err="1" smtClean="0">
                <a:latin typeface="Times New Roman" panose="02020603050405020304" pitchFamily="18" charset="0"/>
                <a:cs typeface="Times New Roman" panose="02020603050405020304" pitchFamily="18" charset="0"/>
              </a:rPr>
              <a:t>Місцезнаходження</a:t>
            </a:r>
            <a:endParaRPr lang="ru-RU" sz="2000" b="1" dirty="0" smtClean="0">
              <a:latin typeface="Times New Roman" panose="02020603050405020304" pitchFamily="18" charset="0"/>
              <a:cs typeface="Times New Roman" panose="02020603050405020304" pitchFamily="18" charset="0"/>
            </a:endParaRPr>
          </a:p>
          <a:p>
            <a:pPr>
              <a:lnSpc>
                <a:spcPct val="150000"/>
              </a:lnSpc>
            </a:pPr>
            <a:r>
              <a:rPr lang="uk-UA" sz="2000" b="1" dirty="0">
                <a:latin typeface="Times New Roman" panose="02020603050405020304" pitchFamily="18" charset="0"/>
                <a:cs typeface="Times New Roman" panose="02020603050405020304" pitchFamily="18" charset="0"/>
              </a:rPr>
              <a:t>г) Натуральний та синтетичний малахіт</a:t>
            </a:r>
            <a:endParaRPr lang="ru-RU" sz="2000" b="1" dirty="0">
              <a:latin typeface="Times New Roman" panose="02020603050405020304" pitchFamily="18" charset="0"/>
              <a:cs typeface="Times New Roman" panose="02020603050405020304" pitchFamily="18" charset="0"/>
            </a:endParaRPr>
          </a:p>
          <a:p>
            <a:pPr>
              <a:lnSpc>
                <a:spcPct val="150000"/>
              </a:lnSpc>
            </a:pPr>
            <a:endParaRPr lang="ru-RU" sz="2000" b="1"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489655" y="2184292"/>
            <a:ext cx="3978325" cy="3549650"/>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4682297" y="2184292"/>
            <a:ext cx="4112260" cy="3563620"/>
          </a:xfrm>
          <a:prstGeom prst="rect">
            <a:avLst/>
          </a:prstGeom>
          <a:noFill/>
          <a:ln>
            <a:noFill/>
          </a:ln>
        </p:spPr>
      </p:pic>
      <p:sp>
        <p:nvSpPr>
          <p:cNvPr id="7" name="Прямоугольник 6"/>
          <p:cNvSpPr/>
          <p:nvPr/>
        </p:nvSpPr>
        <p:spPr>
          <a:xfrm>
            <a:off x="703972" y="5733942"/>
            <a:ext cx="3549690" cy="400110"/>
          </a:xfrm>
          <a:prstGeom prst="rect">
            <a:avLst/>
          </a:prstGeom>
        </p:spPr>
        <p:txBody>
          <a:bodyPr wrap="none">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17. </a:t>
            </a:r>
            <a:r>
              <a:rPr lang="uk-UA" sz="2000" dirty="0">
                <a:latin typeface="Times New Roman" panose="02020603050405020304" pitchFamily="18" charset="0"/>
                <a:ea typeface="Calibri" panose="020F0502020204030204" pitchFamily="34" charset="0"/>
              </a:rPr>
              <a:t>Фігурний малахіт </a:t>
            </a:r>
            <a:endParaRPr lang="ru-RU" sz="2000" dirty="0"/>
          </a:p>
        </p:txBody>
      </p:sp>
      <p:sp>
        <p:nvSpPr>
          <p:cNvPr id="8" name="Прямоугольник 7"/>
          <p:cNvSpPr/>
          <p:nvPr/>
        </p:nvSpPr>
        <p:spPr>
          <a:xfrm>
            <a:off x="4717416" y="5733942"/>
            <a:ext cx="4572000" cy="707886"/>
          </a:xfrm>
          <a:prstGeom prst="rect">
            <a:avLst/>
          </a:prstGeom>
        </p:spPr>
        <p:txBody>
          <a:bodyPr>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18.  </a:t>
            </a:r>
            <a:r>
              <a:rPr lang="uk-UA" sz="2000" dirty="0">
                <a:latin typeface="Times New Roman" panose="02020603050405020304" pitchFamily="18" charset="0"/>
                <a:ea typeface="Calibri" panose="020F0502020204030204" pitchFamily="34" charset="0"/>
              </a:rPr>
              <a:t>Кристали малахіту, які мають </a:t>
            </a:r>
            <a:r>
              <a:rPr lang="uk-UA" sz="2000" dirty="0" err="1">
                <a:latin typeface="Times New Roman" panose="02020603050405020304" pitchFamily="18" charset="0"/>
                <a:ea typeface="Calibri" panose="020F0502020204030204" pitchFamily="34" charset="0"/>
              </a:rPr>
              <a:t>гольчату</a:t>
            </a:r>
            <a:r>
              <a:rPr lang="uk-UA" sz="2000" dirty="0">
                <a:latin typeface="Times New Roman" panose="02020603050405020304" pitchFamily="18" charset="0"/>
                <a:ea typeface="Calibri" panose="020F0502020204030204" pitchFamily="34" charset="0"/>
              </a:rPr>
              <a:t> форму </a:t>
            </a:r>
            <a:endParaRPr lang="ru-RU" sz="2000" dirty="0"/>
          </a:p>
        </p:txBody>
      </p:sp>
      <p:sp>
        <p:nvSpPr>
          <p:cNvPr id="2" name="Номер слайда 1"/>
          <p:cNvSpPr>
            <a:spLocks noGrp="1"/>
          </p:cNvSpPr>
          <p:nvPr>
            <p:ph type="sldNum" sz="quarter" idx="12"/>
          </p:nvPr>
        </p:nvSpPr>
        <p:spPr/>
        <p:txBody>
          <a:bodyPr/>
          <a:lstStyle/>
          <a:p>
            <a:fld id="{31E7FFEE-C820-45D6-9766-CE5DCFAF3999}" type="slidenum">
              <a:rPr lang="ru-RU" smtClean="0"/>
              <a:t>17</a:t>
            </a:fld>
            <a:endParaRPr lang="ru-RU"/>
          </a:p>
        </p:txBody>
      </p:sp>
    </p:spTree>
    <p:extLst>
      <p:ext uri="{BB962C8B-B14F-4D97-AF65-F5344CB8AC3E}">
        <p14:creationId xmlns:p14="http://schemas.microsoft.com/office/powerpoint/2010/main" val="3028744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11372" y="129659"/>
            <a:ext cx="3198183" cy="400110"/>
          </a:xfrm>
          <a:prstGeom prst="rect">
            <a:avLst/>
          </a:prstGeom>
        </p:spPr>
        <p:txBody>
          <a:bodyPr wrap="none">
            <a:spAutoFit/>
          </a:bodyPr>
          <a:lstStyle/>
          <a:p>
            <a:r>
              <a:rPr lang="ru-RU" sz="2000" b="1" dirty="0">
                <a:latin typeface="Times New Roman" panose="02020603050405020304" pitchFamily="18" charset="0"/>
                <a:cs typeface="Times New Roman" panose="02020603050405020304" pitchFamily="18" charset="0"/>
              </a:rPr>
              <a:t>д</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Лікувальні</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властивості</a:t>
            </a:r>
            <a:endParaRPr lang="ru-RU" sz="20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28600" y="545188"/>
            <a:ext cx="4993482" cy="4832092"/>
          </a:xfrm>
          <a:prstGeom prst="rect">
            <a:avLst/>
          </a:prstGeom>
        </p:spPr>
        <p:txBody>
          <a:bodyPr wrap="square">
            <a:spAutoFit/>
          </a:bodyPr>
          <a:lstStyle/>
          <a:p>
            <a:r>
              <a:rPr lang="ru-RU" sz="2200" dirty="0" err="1">
                <a:latin typeface="Times New Roman" panose="02020603050405020304" pitchFamily="18" charset="0"/>
                <a:cs typeface="Times New Roman" panose="02020603050405020304" pitchFamily="18" charset="0"/>
              </a:rPr>
              <a:t>Малахітові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браслети</a:t>
            </a:r>
            <a:r>
              <a:rPr lang="ru-RU" sz="2200" dirty="0">
                <a:latin typeface="Times New Roman" panose="02020603050405020304" pitchFamily="18" charset="0"/>
                <a:cs typeface="Times New Roman" panose="02020603050405020304" pitchFamily="18" charset="0"/>
              </a:rPr>
              <a:t>, каблучки та </a:t>
            </a:r>
            <a:r>
              <a:rPr lang="ru-RU" sz="2200" dirty="0" err="1">
                <a:latin typeface="Times New Roman" panose="02020603050405020304" pitchFamily="18" charset="0"/>
                <a:cs typeface="Times New Roman" panose="02020603050405020304" pitchFamily="18" charset="0"/>
              </a:rPr>
              <a:t>намисто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які</a:t>
            </a:r>
            <a:r>
              <a:rPr lang="ru-RU" sz="2200" dirty="0">
                <a:latin typeface="Times New Roman" panose="02020603050405020304" pitchFamily="18" charset="0"/>
                <a:cs typeface="Times New Roman" panose="02020603050405020304" pitchFamily="18" charset="0"/>
              </a:rPr>
              <a:t> носить </a:t>
            </a:r>
            <a:r>
              <a:rPr lang="ru-RU" sz="2200" dirty="0" err="1">
                <a:latin typeface="Times New Roman" panose="02020603050405020304" pitchFamily="18" charset="0"/>
                <a:cs typeface="Times New Roman" panose="02020603050405020304" pitchFamily="18" charset="0"/>
              </a:rPr>
              <a:t>людина</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має</a:t>
            </a:r>
            <a:r>
              <a:rPr lang="ru-RU" sz="2200" dirty="0">
                <a:latin typeface="Times New Roman" panose="02020603050405020304" pitchFamily="18" charset="0"/>
                <a:cs typeface="Times New Roman" panose="02020603050405020304" pitchFamily="18" charset="0"/>
              </a:rPr>
              <a:t> з </a:t>
            </a:r>
            <a:r>
              <a:rPr lang="ru-RU" sz="2200" dirty="0" smtClean="0">
                <a:latin typeface="Times New Roman" panose="02020603050405020304" pitchFamily="18" charset="0"/>
                <a:cs typeface="Times New Roman" panose="02020603050405020304" pitchFamily="18" charset="0"/>
              </a:rPr>
              <a:t>ними контакт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допомагають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поповнити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дефіцит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міді</a:t>
            </a:r>
            <a:r>
              <a:rPr lang="ru-RU" sz="2200" dirty="0">
                <a:latin typeface="Times New Roman" panose="02020603050405020304" pitchFamily="18" charset="0"/>
                <a:cs typeface="Times New Roman" panose="02020603050405020304" pitchFamily="18" charset="0"/>
              </a:rPr>
              <a:t> в </a:t>
            </a:r>
            <a:r>
              <a:rPr lang="ru-RU" sz="2200" dirty="0" err="1" smtClean="0">
                <a:latin typeface="Times New Roman" panose="02020603050405020304" pitchFamily="18" charset="0"/>
                <a:cs typeface="Times New Roman" panose="02020603050405020304" pitchFamily="18" charset="0"/>
              </a:rPr>
              <a:t>організмі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Рекомендують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носити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малахітове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намисто</a:t>
            </a:r>
            <a:r>
              <a:rPr lang="ru-RU" sz="2200" dirty="0">
                <a:latin typeface="Times New Roman" panose="02020603050405020304" pitchFamily="18" charset="0"/>
                <a:cs typeface="Times New Roman" panose="02020603050405020304" pitchFamily="18" charset="0"/>
              </a:rPr>
              <a:t> для </a:t>
            </a:r>
            <a:r>
              <a:rPr lang="ru-RU" sz="2200" dirty="0" err="1">
                <a:solidFill>
                  <a:srgbClr val="FF0000"/>
                </a:solidFill>
                <a:latin typeface="Times New Roman" panose="02020603050405020304" pitchFamily="18" charset="0"/>
                <a:cs typeface="Times New Roman" panose="02020603050405020304" pitchFamily="18" charset="0"/>
              </a:rPr>
              <a:t>посилення</a:t>
            </a:r>
            <a:r>
              <a:rPr lang="ru-RU" sz="2200" dirty="0">
                <a:solidFill>
                  <a:srgbClr val="FF0000"/>
                </a:solidFill>
                <a:latin typeface="Times New Roman" panose="02020603050405020304" pitchFamily="18" charset="0"/>
                <a:cs typeface="Times New Roman" panose="02020603050405020304" pitchFamily="18" charset="0"/>
              </a:rPr>
              <a:t> росту </a:t>
            </a:r>
            <a:r>
              <a:rPr lang="ru-RU" sz="2200" dirty="0" err="1">
                <a:solidFill>
                  <a:srgbClr val="FF0000"/>
                </a:solidFill>
                <a:latin typeface="Times New Roman" panose="02020603050405020304" pitchFamily="18" charset="0"/>
                <a:cs typeface="Times New Roman" panose="02020603050405020304" pitchFamily="18" charset="0"/>
              </a:rPr>
              <a:t>волосся</a:t>
            </a:r>
            <a:r>
              <a:rPr lang="ru-RU" sz="2200" dirty="0">
                <a:latin typeface="Times New Roman" panose="02020603050405020304" pitchFamily="18" charset="0"/>
                <a:cs typeface="Times New Roman" panose="02020603050405020304" pitchFamily="18" charset="0"/>
              </a:rPr>
              <a:t>, а</a:t>
            </a:r>
          </a:p>
          <a:p>
            <a:r>
              <a:rPr lang="ru-RU" sz="2200" dirty="0" err="1">
                <a:latin typeface="Times New Roman" panose="02020603050405020304" pitchFamily="18" charset="0"/>
                <a:cs typeface="Times New Roman" panose="02020603050405020304" pitchFamily="18" charset="0"/>
              </a:rPr>
              <a:t>також</a:t>
            </a:r>
            <a:r>
              <a:rPr lang="ru-RU" sz="2200" dirty="0">
                <a:latin typeface="Times New Roman" panose="02020603050405020304" pitchFamily="18" charset="0"/>
                <a:cs typeface="Times New Roman" panose="02020603050405020304" pitchFamily="18" charset="0"/>
              </a:rPr>
              <a:t> для </a:t>
            </a:r>
            <a:r>
              <a:rPr lang="ru-RU" sz="2200" dirty="0" err="1">
                <a:latin typeface="Times New Roman" panose="02020603050405020304" pitchFamily="18" charset="0"/>
                <a:cs typeface="Times New Roman" panose="02020603050405020304" pitchFamily="18" charset="0"/>
              </a:rPr>
              <a:t>зменшення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нападів</a:t>
            </a:r>
            <a:r>
              <a:rPr lang="ru-RU" sz="2200" dirty="0">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бронхіальної</a:t>
            </a:r>
            <a:r>
              <a:rPr lang="ru-RU" sz="2200" dirty="0">
                <a:solidFill>
                  <a:srgbClr val="FF0000"/>
                </a:solidFill>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астми</a:t>
            </a:r>
            <a:r>
              <a:rPr lang="ru-RU" sz="2200" dirty="0" smtClean="0">
                <a:latin typeface="Times New Roman" panose="02020603050405020304" pitchFamily="18" charset="0"/>
                <a:cs typeface="Times New Roman" panose="02020603050405020304" pitchFamily="18" charset="0"/>
              </a:rPr>
              <a:t>.</a:t>
            </a:r>
          </a:p>
          <a:p>
            <a:pPr algn="ctr"/>
            <a:endParaRPr lang="ru-RU" sz="2200" b="1" dirty="0" smtClean="0">
              <a:latin typeface="Times New Roman" panose="02020603050405020304" pitchFamily="18" charset="0"/>
              <a:cs typeface="Times New Roman" panose="02020603050405020304" pitchFamily="18" charset="0"/>
            </a:endParaRPr>
          </a:p>
          <a:p>
            <a:pPr algn="ctr"/>
            <a:endParaRPr lang="ru-RU" sz="2200" b="1" dirty="0">
              <a:latin typeface="Times New Roman" panose="02020603050405020304" pitchFamily="18" charset="0"/>
              <a:cs typeface="Times New Roman" panose="02020603050405020304" pitchFamily="18" charset="0"/>
            </a:endParaRPr>
          </a:p>
          <a:p>
            <a:pPr algn="ctr"/>
            <a:endParaRPr lang="ru-RU" sz="2200" b="1" dirty="0" smtClean="0">
              <a:latin typeface="Times New Roman" panose="02020603050405020304" pitchFamily="18" charset="0"/>
              <a:cs typeface="Times New Roman" panose="02020603050405020304" pitchFamily="18" charset="0"/>
            </a:endParaRPr>
          </a:p>
          <a:p>
            <a:pPr algn="ctr"/>
            <a:endParaRPr lang="ru-RU" sz="2200" b="1" dirty="0">
              <a:latin typeface="Times New Roman" panose="02020603050405020304" pitchFamily="18" charset="0"/>
              <a:cs typeface="Times New Roman" panose="02020603050405020304" pitchFamily="18" charset="0"/>
            </a:endParaRPr>
          </a:p>
          <a:p>
            <a:pPr algn="ctr"/>
            <a:endParaRPr lang="ru-RU" sz="2200" b="1" dirty="0" smtClean="0">
              <a:latin typeface="Times New Roman" panose="02020603050405020304" pitchFamily="18" charset="0"/>
              <a:cs typeface="Times New Roman" panose="02020603050405020304" pitchFamily="18" charset="0"/>
            </a:endParaRPr>
          </a:p>
          <a:p>
            <a:pPr algn="ctr"/>
            <a:endParaRPr lang="ru-RU" sz="2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458882" y="3644175"/>
            <a:ext cx="5500688" cy="3170099"/>
          </a:xfrm>
          <a:prstGeom prst="rect">
            <a:avLst/>
          </a:prstGeom>
        </p:spPr>
        <p:txBody>
          <a:bodyPr wrap="square">
            <a:spAutoFit/>
          </a:bodyPr>
          <a:lstStyle/>
          <a:p>
            <a:pPr algn="ctr"/>
            <a:endParaRPr lang="ru-RU" sz="2000" b="1"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е</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Магічні</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властивості</a:t>
            </a:r>
            <a:endParaRPr lang="ru-RU" sz="2000" b="1" dirty="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Вважається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малахіт</a:t>
            </a:r>
            <a:r>
              <a:rPr lang="ru-RU" sz="2000" dirty="0">
                <a:latin typeface="Times New Roman" panose="02020603050405020304" pitchFamily="18" charset="0"/>
                <a:cs typeface="Times New Roman" panose="02020603050405020304" pitchFamily="18" charset="0"/>
              </a:rPr>
              <a:t> темно-зеленого </a:t>
            </a:r>
            <a:r>
              <a:rPr lang="ru-RU" sz="2000" dirty="0" err="1">
                <a:latin typeface="Times New Roman" panose="02020603050405020304" pitchFamily="18" charset="0"/>
                <a:cs typeface="Times New Roman" panose="02020603050405020304" pitchFamily="18" charset="0"/>
              </a:rPr>
              <a:t>кольору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посилює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духовні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власника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Малахітові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ювелірні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прикраси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захищають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дітей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чорної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магії</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чаклунства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Мінерал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малахіт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сприяє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швидкому</a:t>
            </a:r>
            <a:r>
              <a:rPr lang="ru-RU" sz="2000" dirty="0">
                <a:latin typeface="Times New Roman" panose="02020603050405020304" pitchFamily="18" charset="0"/>
                <a:cs typeface="Times New Roman" panose="02020603050405020304" pitchFamily="18" charset="0"/>
              </a:rPr>
              <a:t> росту </a:t>
            </a:r>
            <a:r>
              <a:rPr lang="ru-RU" sz="2000" dirty="0" err="1">
                <a:latin typeface="Times New Roman" panose="02020603050405020304" pitchFamily="18" charset="0"/>
                <a:cs typeface="Times New Roman" panose="02020603050405020304" pitchFamily="18" charset="0"/>
              </a:rPr>
              <a:t>дитини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зменшує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шлунку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лікує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захворювання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Хто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страждає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безсоння</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err="1">
                <a:solidFill>
                  <a:srgbClr val="FF0000"/>
                </a:solidFill>
                <a:latin typeface="Times New Roman" panose="02020603050405020304" pitchFamily="18" charset="0"/>
                <a:cs typeface="Times New Roman" panose="02020603050405020304" pitchFamily="18" charset="0"/>
              </a:rPr>
              <a:t>депресії</a:t>
            </a:r>
            <a:r>
              <a:rPr lang="ru-RU" sz="2000" dirty="0">
                <a:solidFill>
                  <a:srgbClr val="FF0000"/>
                </a:solidFill>
                <a:latin typeface="Times New Roman" panose="02020603050405020304" pitchFamily="18" charset="0"/>
                <a:cs typeface="Times New Roman" panose="02020603050405020304" pitchFamily="18" charset="0"/>
              </a:rPr>
              <a:t> та </a:t>
            </a:r>
            <a:r>
              <a:rPr lang="ru-RU" sz="2000" dirty="0" err="1">
                <a:solidFill>
                  <a:srgbClr val="FF0000"/>
                </a:solidFill>
                <a:latin typeface="Times New Roman" panose="02020603050405020304" pitchFamily="18" charset="0"/>
                <a:cs typeface="Times New Roman" panose="02020603050405020304" pitchFamily="18" charset="0"/>
              </a:rPr>
              <a:t>страхів</a:t>
            </a:r>
            <a:r>
              <a:rPr lang="ru-RU" sz="2000" dirty="0">
                <a:latin typeface="Times New Roman" panose="02020603050405020304" pitchFamily="18" charset="0"/>
                <a:cs typeface="Times New Roman" panose="02020603050405020304" pitchFamily="18" charset="0"/>
              </a:rPr>
              <a:t>, носить у </a:t>
            </a:r>
            <a:r>
              <a:rPr lang="ru-RU" sz="2000" dirty="0" err="1">
                <a:latin typeface="Times New Roman" panose="02020603050405020304" pitchFamily="18" charset="0"/>
                <a:cs typeface="Times New Roman" panose="02020603050405020304" pitchFamily="18" charset="0"/>
              </a:rPr>
              <a:t>травні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прикраси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кожен</a:t>
            </a:r>
            <a:r>
              <a:rPr lang="ru-RU" sz="2000" dirty="0">
                <a:latin typeface="Times New Roman" panose="02020603050405020304" pitchFamily="18" charset="0"/>
                <a:cs typeface="Times New Roman" panose="02020603050405020304" pitchFamily="18" charset="0"/>
              </a:rPr>
              <a:t> день.</a:t>
            </a:r>
          </a:p>
        </p:txBody>
      </p:sp>
      <p:pic>
        <p:nvPicPr>
          <p:cNvPr id="10" name="Рисунок 9" descr="Малахит шар сфера">
            <a:hlinkClick r:id="rId2" tooltip="&quot;Малахитовый шар&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39795"/>
            <a:ext cx="3230282" cy="2832418"/>
          </a:xfrm>
          <a:prstGeom prst="rect">
            <a:avLst/>
          </a:prstGeom>
          <a:noFill/>
          <a:ln>
            <a:noFill/>
          </a:ln>
        </p:spPr>
      </p:pic>
      <p:pic>
        <p:nvPicPr>
          <p:cNvPr id="11" name="Рисунок 10" descr="Браслеты из малахита"/>
          <p:cNvPicPr/>
          <p:nvPr/>
        </p:nvPicPr>
        <p:blipFill>
          <a:blip r:embed="rId4">
            <a:extLst>
              <a:ext uri="{28A0092B-C50C-407E-A947-70E740481C1C}">
                <a14:useLocalDpi xmlns:a14="http://schemas.microsoft.com/office/drawing/2010/main" val="0"/>
              </a:ext>
            </a:extLst>
          </a:blip>
          <a:srcRect/>
          <a:stretch>
            <a:fillRect/>
          </a:stretch>
        </p:blipFill>
        <p:spPr bwMode="auto">
          <a:xfrm>
            <a:off x="5222083" y="734149"/>
            <a:ext cx="3737488" cy="2705646"/>
          </a:xfrm>
          <a:prstGeom prst="rect">
            <a:avLst/>
          </a:prstGeom>
          <a:noFill/>
          <a:ln>
            <a:noFill/>
          </a:ln>
        </p:spPr>
      </p:pic>
      <p:sp>
        <p:nvSpPr>
          <p:cNvPr id="2" name="Прямоугольник 1"/>
          <p:cNvSpPr/>
          <p:nvPr/>
        </p:nvSpPr>
        <p:spPr>
          <a:xfrm>
            <a:off x="4302595" y="3444090"/>
            <a:ext cx="4440703" cy="400110"/>
          </a:xfrm>
          <a:prstGeom prst="rect">
            <a:avLst/>
          </a:prstGeom>
        </p:spPr>
        <p:txBody>
          <a:bodyPr wrap="none">
            <a:spAutoFit/>
          </a:bodyPr>
          <a:lstStyle/>
          <a:p>
            <a:r>
              <a:rPr lang="uk-UA" sz="2000" dirty="0" smtClean="0">
                <a:latin typeface="Times New Roman" panose="02020603050405020304" pitchFamily="18" charset="0"/>
                <a:ea typeface="Calibri" panose="020F0502020204030204" pitchFamily="34" charset="0"/>
              </a:rPr>
              <a:t>Рисунок 19. Малахітові кільця та буси </a:t>
            </a:r>
            <a:endParaRPr lang="ru-RU" sz="2000" dirty="0"/>
          </a:p>
        </p:txBody>
      </p:sp>
      <p:sp>
        <p:nvSpPr>
          <p:cNvPr id="3" name="Прямоугольник 2"/>
          <p:cNvSpPr/>
          <p:nvPr/>
        </p:nvSpPr>
        <p:spPr>
          <a:xfrm>
            <a:off x="182107" y="5949047"/>
            <a:ext cx="3276775" cy="707886"/>
          </a:xfrm>
          <a:prstGeom prst="rect">
            <a:avLst/>
          </a:prstGeom>
        </p:spPr>
        <p:txBody>
          <a:bodyPr wrap="square">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20. </a:t>
            </a:r>
            <a:r>
              <a:rPr lang="uk-UA" sz="2000" dirty="0">
                <a:latin typeface="Times New Roman" panose="02020603050405020304" pitchFamily="18" charset="0"/>
                <a:ea typeface="Calibri" panose="020F0502020204030204" pitchFamily="34" charset="0"/>
              </a:rPr>
              <a:t>Малахіт темно-зеленого </a:t>
            </a:r>
            <a:r>
              <a:rPr lang="uk-UA" sz="2000" dirty="0" err="1">
                <a:latin typeface="Times New Roman" panose="02020603050405020304" pitchFamily="18" charset="0"/>
                <a:ea typeface="Calibri" panose="020F0502020204030204" pitchFamily="34" charset="0"/>
              </a:rPr>
              <a:t>коліру</a:t>
            </a:r>
            <a:r>
              <a:rPr lang="uk-UA" sz="2000" dirty="0">
                <a:latin typeface="Times New Roman" panose="02020603050405020304" pitchFamily="18" charset="0"/>
                <a:ea typeface="Calibri" panose="020F0502020204030204" pitchFamily="34" charset="0"/>
              </a:rPr>
              <a:t> </a:t>
            </a:r>
            <a:endParaRPr lang="ru-RU" sz="2000" dirty="0"/>
          </a:p>
        </p:txBody>
      </p:sp>
      <p:sp>
        <p:nvSpPr>
          <p:cNvPr id="7" name="Номер слайда 6"/>
          <p:cNvSpPr>
            <a:spLocks noGrp="1"/>
          </p:cNvSpPr>
          <p:nvPr>
            <p:ph type="sldNum" sz="quarter" idx="12"/>
          </p:nvPr>
        </p:nvSpPr>
        <p:spPr/>
        <p:txBody>
          <a:bodyPr/>
          <a:lstStyle/>
          <a:p>
            <a:fld id="{31E7FFEE-C820-45D6-9766-CE5DCFAF3999}" type="slidenum">
              <a:rPr lang="ru-RU" smtClean="0"/>
              <a:t>18</a:t>
            </a:fld>
            <a:endParaRPr lang="ru-RU"/>
          </a:p>
        </p:txBody>
      </p:sp>
    </p:spTree>
    <p:extLst>
      <p:ext uri="{BB962C8B-B14F-4D97-AF65-F5344CB8AC3E}">
        <p14:creationId xmlns:p14="http://schemas.microsoft.com/office/powerpoint/2010/main" val="826826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71165" y="0"/>
            <a:ext cx="4258795" cy="507831"/>
          </a:xfrm>
          <a:prstGeom prst="rect">
            <a:avLst/>
          </a:prstGeom>
        </p:spPr>
        <p:txBody>
          <a:bodyPr wrap="none">
            <a:spAutoFit/>
          </a:bodyPr>
          <a:lstStyle/>
          <a:p>
            <a:pPr algn="ctr">
              <a:lnSpc>
                <a:spcPct val="150000"/>
              </a:lnSpc>
              <a:spcBef>
                <a:spcPts val="800"/>
              </a:spcBef>
              <a:spcAft>
                <a:spcPts val="600"/>
              </a:spcAft>
            </a:pPr>
            <a:r>
              <a:rPr lang="uk-UA" b="1" dirty="0">
                <a:latin typeface="Times New Roman" panose="02020603050405020304" pitchFamily="18" charset="0"/>
                <a:ea typeface="Times New Roman" panose="02020603050405020304" pitchFamily="18" charset="0"/>
              </a:rPr>
              <a:t>є) Ювелірні вироби з мінералу малахіт</a:t>
            </a:r>
            <a:endParaRPr lang="ru-RU" b="1" dirty="0">
              <a:effectLst/>
              <a:latin typeface="Times New Roman" panose="02020603050405020304" pitchFamily="18" charset="0"/>
              <a:ea typeface="Times New Roman" panose="02020603050405020304" pitchFamily="18" charset="0"/>
            </a:endParaRPr>
          </a:p>
        </p:txBody>
      </p:sp>
      <p:pic>
        <p:nvPicPr>
          <p:cNvPr id="5" name="Рисунок 4" descr="Украшения из малахита"/>
          <p:cNvPicPr/>
          <p:nvPr/>
        </p:nvPicPr>
        <p:blipFill>
          <a:blip r:embed="rId2">
            <a:extLst>
              <a:ext uri="{28A0092B-C50C-407E-A947-70E740481C1C}">
                <a14:useLocalDpi xmlns:a14="http://schemas.microsoft.com/office/drawing/2010/main" val="0"/>
              </a:ext>
            </a:extLst>
          </a:blip>
          <a:srcRect/>
          <a:stretch>
            <a:fillRect/>
          </a:stretch>
        </p:blipFill>
        <p:spPr bwMode="auto">
          <a:xfrm>
            <a:off x="468789" y="556141"/>
            <a:ext cx="3703162" cy="2447776"/>
          </a:xfrm>
          <a:prstGeom prst="rect">
            <a:avLst/>
          </a:prstGeom>
          <a:noFill/>
          <a:ln>
            <a:noFill/>
          </a:ln>
        </p:spPr>
      </p:pic>
      <p:sp>
        <p:nvSpPr>
          <p:cNvPr id="6" name="Прямоугольник 5"/>
          <p:cNvSpPr/>
          <p:nvPr/>
        </p:nvSpPr>
        <p:spPr>
          <a:xfrm>
            <a:off x="468789" y="2916902"/>
            <a:ext cx="4572000" cy="707886"/>
          </a:xfrm>
          <a:prstGeom prst="rect">
            <a:avLst/>
          </a:prstGeom>
        </p:spPr>
        <p:txBody>
          <a:bodyPr>
            <a:spAutoFit/>
          </a:bodyPr>
          <a:lstStyle/>
          <a:p>
            <a:r>
              <a:rPr lang="uk-UA" sz="2000" dirty="0" smtClean="0">
                <a:latin typeface="Times New Roman" panose="02020603050405020304" pitchFamily="18" charset="0"/>
                <a:ea typeface="Calibri" panose="020F0502020204030204" pitchFamily="34" charset="0"/>
              </a:rPr>
              <a:t>Рисунок 21. Ювелірні вироби з мінералу малахіт </a:t>
            </a:r>
            <a:endParaRPr lang="ru-RU" sz="2000" dirty="0"/>
          </a:p>
        </p:txBody>
      </p:sp>
      <p:pic>
        <p:nvPicPr>
          <p:cNvPr id="7" name="Рисунок 6" descr="Колонны"/>
          <p:cNvPicPr/>
          <p:nvPr/>
        </p:nvPicPr>
        <p:blipFill>
          <a:blip r:embed="rId3">
            <a:extLst>
              <a:ext uri="{28A0092B-C50C-407E-A947-70E740481C1C}">
                <a14:useLocalDpi xmlns:a14="http://schemas.microsoft.com/office/drawing/2010/main" val="0"/>
              </a:ext>
            </a:extLst>
          </a:blip>
          <a:srcRect/>
          <a:stretch>
            <a:fillRect/>
          </a:stretch>
        </p:blipFill>
        <p:spPr bwMode="auto">
          <a:xfrm>
            <a:off x="4500562" y="573821"/>
            <a:ext cx="3586163" cy="2508886"/>
          </a:xfrm>
          <a:prstGeom prst="rect">
            <a:avLst/>
          </a:prstGeom>
          <a:noFill/>
          <a:ln>
            <a:noFill/>
          </a:ln>
        </p:spPr>
      </p:pic>
      <p:sp>
        <p:nvSpPr>
          <p:cNvPr id="8" name="Прямоугольник 7"/>
          <p:cNvSpPr/>
          <p:nvPr/>
        </p:nvSpPr>
        <p:spPr>
          <a:xfrm>
            <a:off x="4429123" y="3003916"/>
            <a:ext cx="4572000" cy="707886"/>
          </a:xfrm>
          <a:prstGeom prst="rect">
            <a:avLst/>
          </a:prstGeom>
        </p:spPr>
        <p:txBody>
          <a:bodyPr>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22. </a:t>
            </a:r>
            <a:r>
              <a:rPr lang="uk-UA" sz="2000" dirty="0">
                <a:latin typeface="Times New Roman" panose="02020603050405020304" pitchFamily="18" charset="0"/>
                <a:ea typeface="Calibri" panose="020F0502020204030204" pitchFamily="34" charset="0"/>
              </a:rPr>
              <a:t>Малахіт як оздоблювальний матеріал для палаців </a:t>
            </a:r>
            <a:endParaRPr lang="ru-RU" sz="2000" dirty="0"/>
          </a:p>
        </p:txBody>
      </p:sp>
      <p:pic>
        <p:nvPicPr>
          <p:cNvPr id="9" name="Рисунок 8" descr="Вазы из малахита"/>
          <p:cNvPicPr/>
          <p:nvPr/>
        </p:nvPicPr>
        <p:blipFill>
          <a:blip r:embed="rId4">
            <a:extLst>
              <a:ext uri="{28A0092B-C50C-407E-A947-70E740481C1C}">
                <a14:useLocalDpi xmlns:a14="http://schemas.microsoft.com/office/drawing/2010/main" val="0"/>
              </a:ext>
            </a:extLst>
          </a:blip>
          <a:srcRect/>
          <a:stretch>
            <a:fillRect/>
          </a:stretch>
        </p:blipFill>
        <p:spPr bwMode="auto">
          <a:xfrm>
            <a:off x="468790" y="3621374"/>
            <a:ext cx="3703162" cy="2499499"/>
          </a:xfrm>
          <a:prstGeom prst="rect">
            <a:avLst/>
          </a:prstGeom>
          <a:noFill/>
          <a:ln>
            <a:noFill/>
          </a:ln>
        </p:spPr>
      </p:pic>
      <p:pic>
        <p:nvPicPr>
          <p:cNvPr id="10" name="Рисунок 9" descr="Аристократичная палитра малахита"/>
          <p:cNvPicPr/>
          <p:nvPr/>
        </p:nvPicPr>
        <p:blipFill>
          <a:blip r:embed="rId5">
            <a:extLst>
              <a:ext uri="{28A0092B-C50C-407E-A947-70E740481C1C}">
                <a14:useLocalDpi xmlns:a14="http://schemas.microsoft.com/office/drawing/2010/main" val="0"/>
              </a:ext>
            </a:extLst>
          </a:blip>
          <a:srcRect/>
          <a:stretch>
            <a:fillRect/>
          </a:stretch>
        </p:blipFill>
        <p:spPr bwMode="auto">
          <a:xfrm>
            <a:off x="4543424" y="3658392"/>
            <a:ext cx="3543301" cy="2515891"/>
          </a:xfrm>
          <a:prstGeom prst="rect">
            <a:avLst/>
          </a:prstGeom>
          <a:noFill/>
          <a:ln>
            <a:noFill/>
          </a:ln>
        </p:spPr>
      </p:pic>
      <p:sp>
        <p:nvSpPr>
          <p:cNvPr id="11" name="Прямоугольник 10"/>
          <p:cNvSpPr/>
          <p:nvPr/>
        </p:nvSpPr>
        <p:spPr>
          <a:xfrm>
            <a:off x="4429123" y="6120873"/>
            <a:ext cx="4572000" cy="707886"/>
          </a:xfrm>
          <a:prstGeom prst="rect">
            <a:avLst/>
          </a:prstGeom>
        </p:spPr>
        <p:txBody>
          <a:bodyPr>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24. </a:t>
            </a:r>
            <a:r>
              <a:rPr lang="uk-UA" sz="2000" dirty="0">
                <a:latin typeface="Times New Roman" panose="02020603050405020304" pitchFamily="18" charset="0"/>
                <a:ea typeface="Calibri" panose="020F0502020204030204" pitchFamily="34" charset="0"/>
              </a:rPr>
              <a:t>Мінерал малахіт з тонкими концентричними кільцями </a:t>
            </a:r>
            <a:endParaRPr lang="ru-RU" sz="2000" dirty="0"/>
          </a:p>
        </p:txBody>
      </p:sp>
      <p:sp>
        <p:nvSpPr>
          <p:cNvPr id="12" name="Прямоугольник 11"/>
          <p:cNvSpPr/>
          <p:nvPr/>
        </p:nvSpPr>
        <p:spPr>
          <a:xfrm>
            <a:off x="584987" y="6187578"/>
            <a:ext cx="3315459" cy="400110"/>
          </a:xfrm>
          <a:prstGeom prst="rect">
            <a:avLst/>
          </a:prstGeom>
        </p:spPr>
        <p:txBody>
          <a:bodyPr wrap="none">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23. </a:t>
            </a:r>
            <a:r>
              <a:rPr lang="uk-UA" sz="2000" dirty="0">
                <a:latin typeface="Times New Roman" panose="02020603050405020304" pitchFamily="18" charset="0"/>
                <a:ea typeface="Calibri" panose="020F0502020204030204" pitchFamily="34" charset="0"/>
              </a:rPr>
              <a:t>Вази з малахіту </a:t>
            </a:r>
            <a:endParaRPr lang="ru-RU" sz="2000" dirty="0"/>
          </a:p>
        </p:txBody>
      </p:sp>
      <p:sp>
        <p:nvSpPr>
          <p:cNvPr id="2" name="Номер слайда 1"/>
          <p:cNvSpPr>
            <a:spLocks noGrp="1"/>
          </p:cNvSpPr>
          <p:nvPr>
            <p:ph type="sldNum" sz="quarter" idx="12"/>
          </p:nvPr>
        </p:nvSpPr>
        <p:spPr/>
        <p:txBody>
          <a:bodyPr/>
          <a:lstStyle/>
          <a:p>
            <a:fld id="{31E7FFEE-C820-45D6-9766-CE5DCFAF3999}" type="slidenum">
              <a:rPr lang="ru-RU" smtClean="0"/>
              <a:t>19</a:t>
            </a:fld>
            <a:endParaRPr lang="ru-RU"/>
          </a:p>
        </p:txBody>
      </p:sp>
    </p:spTree>
    <p:extLst>
      <p:ext uri="{BB962C8B-B14F-4D97-AF65-F5344CB8AC3E}">
        <p14:creationId xmlns:p14="http://schemas.microsoft.com/office/powerpoint/2010/main" val="209837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26" y="215900"/>
            <a:ext cx="4833161" cy="6458987"/>
          </a:xfrm>
          <a:prstGeom prst="rect">
            <a:avLst/>
          </a:prstGeom>
          <a:ln>
            <a:solidFill>
              <a:schemeClr val="tx1"/>
            </a:solidFill>
          </a:ln>
        </p:spPr>
      </p:pic>
      <p:sp>
        <p:nvSpPr>
          <p:cNvPr id="2" name="Номер слайда 1"/>
          <p:cNvSpPr>
            <a:spLocks noGrp="1"/>
          </p:cNvSpPr>
          <p:nvPr>
            <p:ph type="sldNum" sz="quarter" idx="12"/>
          </p:nvPr>
        </p:nvSpPr>
        <p:spPr/>
        <p:txBody>
          <a:bodyPr/>
          <a:lstStyle/>
          <a:p>
            <a:fld id="{31E7FFEE-C820-45D6-9766-CE5DCFAF3999}" type="slidenum">
              <a:rPr lang="ru-RU" smtClean="0"/>
              <a:t>2</a:t>
            </a:fld>
            <a:endParaRPr lang="ru-RU" dirty="0"/>
          </a:p>
        </p:txBody>
      </p:sp>
    </p:spTree>
    <p:extLst>
      <p:ext uri="{BB962C8B-B14F-4D97-AF65-F5344CB8AC3E}">
        <p14:creationId xmlns:p14="http://schemas.microsoft.com/office/powerpoint/2010/main" val="401520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4554" y="0"/>
            <a:ext cx="2996526" cy="830997"/>
          </a:xfrm>
          <a:prstGeom prst="rect">
            <a:avLst/>
          </a:prstGeom>
        </p:spPr>
        <p:txBody>
          <a:bodyPr wrap="none">
            <a:spAutoFit/>
          </a:bodyPr>
          <a:lstStyle/>
          <a:p>
            <a:r>
              <a:rPr lang="ru-RU" sz="2400" b="1" dirty="0" smtClean="0">
                <a:latin typeface="Times New Roman" panose="02020603050405020304" pitchFamily="18" charset="0"/>
                <a:cs typeface="Times New Roman" panose="02020603050405020304" pitchFamily="18" charset="0"/>
              </a:rPr>
              <a:t>4.2 Азурит</a:t>
            </a:r>
          </a:p>
          <a:p>
            <a:r>
              <a:rPr lang="uk-UA" sz="2400" b="1" dirty="0">
                <a:latin typeface="Times New Roman" panose="02020603050405020304" pitchFamily="18" charset="0"/>
                <a:cs typeface="Times New Roman" panose="02020603050405020304" pitchFamily="18" charset="0"/>
              </a:rPr>
              <a:t>а</a:t>
            </a:r>
            <a:r>
              <a:rPr lang="uk-UA" sz="2400" b="1" dirty="0" smtClean="0">
                <a:latin typeface="Times New Roman" panose="02020603050405020304" pitchFamily="18" charset="0"/>
                <a:cs typeface="Times New Roman" panose="02020603050405020304" pitchFamily="18" charset="0"/>
              </a:rPr>
              <a:t>) </a:t>
            </a:r>
            <a:r>
              <a:rPr lang="uk-UA" sz="2400" b="1" dirty="0" err="1" smtClean="0">
                <a:latin typeface="Times New Roman" panose="02020603050405020304" pitchFamily="18" charset="0"/>
                <a:cs typeface="Times New Roman" panose="02020603050405020304" pitchFamily="18" charset="0"/>
              </a:rPr>
              <a:t>Азуритова</a:t>
            </a:r>
            <a:r>
              <a:rPr lang="uk-UA" sz="2400" b="1" dirty="0" smtClean="0">
                <a:latin typeface="Times New Roman" panose="02020603050405020304" pitchFamily="18" charset="0"/>
                <a:cs typeface="Times New Roman" panose="02020603050405020304" pitchFamily="18" charset="0"/>
              </a:rPr>
              <a:t> історія</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69430" y="793195"/>
            <a:ext cx="8215313" cy="230832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Азурит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французького</a:t>
            </a:r>
            <a:r>
              <a:rPr lang="ru-RU"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azur</a:t>
            </a:r>
            <a:r>
              <a:rPr lang="en-US"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блакить</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перського</a:t>
            </a:r>
            <a:r>
              <a:rPr lang="ru-RU"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lazard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блакитний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називали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мідною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блакиттю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гірською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синню</a:t>
            </a:r>
            <a:r>
              <a:rPr lang="ru-RU" sz="2400" dirty="0">
                <a:latin typeface="Times New Roman" panose="02020603050405020304" pitchFamily="18" charset="0"/>
                <a:cs typeface="Times New Roman" panose="02020603050405020304" pitchFamily="18" charset="0"/>
              </a:rPr>
              <a:t>. Азурит </a:t>
            </a:r>
            <a:r>
              <a:rPr lang="ru-RU" sz="2400" dirty="0" smtClean="0">
                <a:latin typeface="Times New Roman" panose="02020603050405020304" pitchFamily="18" charset="0"/>
                <a:cs typeface="Times New Roman" panose="02020603050405020304" pitchFamily="18" charset="0"/>
              </a:rPr>
              <a:t>є </a:t>
            </a:r>
            <a:r>
              <a:rPr lang="ru-RU" sz="2400" dirty="0" err="1" smtClean="0">
                <a:latin typeface="Times New Roman" panose="02020603050405020304" pitchFamily="18" charset="0"/>
                <a:cs typeface="Times New Roman" panose="02020603050405020304" pitchFamily="18" charset="0"/>
              </a:rPr>
              <a:t>мідною</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рудою, за </a:t>
            </a:r>
            <a:r>
              <a:rPr lang="ru-RU" sz="2400" dirty="0" err="1">
                <a:latin typeface="Times New Roman" panose="02020603050405020304" pitchFamily="18" charset="0"/>
                <a:cs typeface="Times New Roman" panose="02020603050405020304" pitchFamily="18" charset="0"/>
              </a:rPr>
              <a:t>хімічним</a:t>
            </a:r>
            <a:r>
              <a:rPr lang="ru-RU" sz="2400" dirty="0">
                <a:latin typeface="Times New Roman" panose="02020603050405020304" pitchFamily="18" charset="0"/>
                <a:cs typeface="Times New Roman" panose="02020603050405020304" pitchFamily="18" charset="0"/>
              </a:rPr>
              <a:t> складом </a:t>
            </a:r>
            <a:r>
              <a:rPr lang="ru-RU" sz="2400" dirty="0" err="1">
                <a:latin typeface="Times New Roman" panose="02020603050405020304" pitchFamily="18" charset="0"/>
                <a:cs typeface="Times New Roman" panose="02020603050405020304" pitchFamily="18" charset="0"/>
              </a:rPr>
              <a:t>це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основний</a:t>
            </a:r>
            <a:r>
              <a:rPr lang="ru-RU" sz="2400" dirty="0">
                <a:latin typeface="Times New Roman" panose="02020603050405020304" pitchFamily="18" charset="0"/>
                <a:cs typeface="Times New Roman" panose="02020603050405020304" pitchFamily="18" charset="0"/>
              </a:rPr>
              <a:t> карбонат </a:t>
            </a:r>
            <a:r>
              <a:rPr lang="ru-RU" sz="2400" dirty="0" err="1">
                <a:latin typeface="Times New Roman" panose="02020603050405020304" pitchFamily="18" charset="0"/>
                <a:cs typeface="Times New Roman" panose="02020603050405020304" pitchFamily="18" charset="0"/>
              </a:rPr>
              <a:t>міді</a:t>
            </a:r>
            <a:r>
              <a:rPr lang="ru-RU" sz="2400" dirty="0">
                <a:latin typeface="Times New Roman" panose="02020603050405020304" pitchFamily="18" charset="0"/>
                <a:cs typeface="Times New Roman" panose="02020603050405020304" pitchFamily="18" charset="0"/>
              </a:rPr>
              <a:t> (ІІ</a:t>
            </a:r>
            <a:r>
              <a:rPr lang="ru-RU" sz="2400" dirty="0" smtClean="0">
                <a:latin typeface="Times New Roman" panose="02020603050405020304" pitchFamily="18" charset="0"/>
                <a:cs typeface="Times New Roman" panose="02020603050405020304" pitchFamily="18" charset="0"/>
              </a:rPr>
              <a:t>). Азурит </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камінь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світло-блакитного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блакитного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коліру</a:t>
            </a:r>
            <a:r>
              <a:rPr lang="ru-RU" sz="2400" dirty="0">
                <a:latin typeface="Times New Roman" panose="02020603050405020304" pitchFamily="18" charset="0"/>
                <a:cs typeface="Times New Roman" panose="02020603050405020304" pitchFamily="18" charset="0"/>
              </a:rPr>
              <a:t> з гладкими</a:t>
            </a:r>
          </a:p>
          <a:p>
            <a:r>
              <a:rPr lang="ru-RU" sz="2400" dirty="0">
                <a:latin typeface="Times New Roman" panose="02020603050405020304" pitchFamily="18" charset="0"/>
                <a:cs typeface="Times New Roman" panose="02020603050405020304" pitchFamily="18" charset="0"/>
              </a:rPr>
              <a:t>г</a:t>
            </a:r>
            <a:r>
              <a:rPr lang="ru-RU" sz="2400" dirty="0" smtClean="0">
                <a:latin typeface="Times New Roman" panose="02020603050405020304" pitchFamily="18" charset="0"/>
                <a:cs typeface="Times New Roman" panose="02020603050405020304" pitchFamily="18" charset="0"/>
              </a:rPr>
              <a:t>ранями.</a:t>
            </a:r>
            <a:endParaRPr lang="ru-RU" sz="2400" dirty="0">
              <a:latin typeface="Times New Roman" panose="02020603050405020304" pitchFamily="18" charset="0"/>
              <a:cs typeface="Times New Roman" panose="02020603050405020304" pitchFamily="18" charset="0"/>
            </a:endParaRPr>
          </a:p>
        </p:txBody>
      </p:sp>
      <p:pic>
        <p:nvPicPr>
          <p:cNvPr id="7" name="Рисунок 6" descr="Идеальный агрегат кристаллов азурита - мечта коллекционеров"/>
          <p:cNvPicPr/>
          <p:nvPr/>
        </p:nvPicPr>
        <p:blipFill>
          <a:blip r:embed="rId2">
            <a:extLst>
              <a:ext uri="{28A0092B-C50C-407E-A947-70E740481C1C}">
                <a14:useLocalDpi xmlns:a14="http://schemas.microsoft.com/office/drawing/2010/main" val="0"/>
              </a:ext>
            </a:extLst>
          </a:blip>
          <a:srcRect/>
          <a:stretch>
            <a:fillRect/>
          </a:stretch>
        </p:blipFill>
        <p:spPr bwMode="auto">
          <a:xfrm>
            <a:off x="2065020" y="2773679"/>
            <a:ext cx="4528185" cy="3396615"/>
          </a:xfrm>
          <a:prstGeom prst="rect">
            <a:avLst/>
          </a:prstGeom>
          <a:noFill/>
          <a:ln>
            <a:noFill/>
          </a:ln>
        </p:spPr>
      </p:pic>
      <p:sp>
        <p:nvSpPr>
          <p:cNvPr id="2" name="Прямоугольник 1"/>
          <p:cNvSpPr/>
          <p:nvPr/>
        </p:nvSpPr>
        <p:spPr>
          <a:xfrm>
            <a:off x="784554" y="6170294"/>
            <a:ext cx="8058151" cy="400110"/>
          </a:xfrm>
          <a:prstGeom prst="rect">
            <a:avLst/>
          </a:prstGeom>
        </p:spPr>
        <p:txBody>
          <a:bodyPr wrap="square">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25. </a:t>
            </a:r>
            <a:r>
              <a:rPr lang="uk-UA" sz="2000" dirty="0">
                <a:latin typeface="Times New Roman" panose="02020603050405020304" pitchFamily="18" charset="0"/>
                <a:ea typeface="Calibri" panose="020F0502020204030204" pitchFamily="34" charset="0"/>
              </a:rPr>
              <a:t>Мінерал азурит світло-блакитного або блакитного кольору </a:t>
            </a:r>
            <a:endParaRPr lang="ru-RU" sz="2000" dirty="0"/>
          </a:p>
        </p:txBody>
      </p:sp>
      <p:sp>
        <p:nvSpPr>
          <p:cNvPr id="3" name="Номер слайда 2"/>
          <p:cNvSpPr>
            <a:spLocks noGrp="1"/>
          </p:cNvSpPr>
          <p:nvPr>
            <p:ph type="sldNum" sz="quarter" idx="12"/>
          </p:nvPr>
        </p:nvSpPr>
        <p:spPr/>
        <p:txBody>
          <a:bodyPr/>
          <a:lstStyle/>
          <a:p>
            <a:fld id="{31E7FFEE-C820-45D6-9766-CE5DCFAF3999}" type="slidenum">
              <a:rPr lang="ru-RU" smtClean="0"/>
              <a:t>20</a:t>
            </a:fld>
            <a:endParaRPr lang="ru-RU"/>
          </a:p>
        </p:txBody>
      </p:sp>
    </p:spTree>
    <p:extLst>
      <p:ext uri="{BB962C8B-B14F-4D97-AF65-F5344CB8AC3E}">
        <p14:creationId xmlns:p14="http://schemas.microsoft.com/office/powerpoint/2010/main" val="269690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 y="1521978"/>
            <a:ext cx="8058150" cy="2123658"/>
          </a:xfrm>
          <a:prstGeom prst="rect">
            <a:avLst/>
          </a:prstGeom>
        </p:spPr>
        <p:txBody>
          <a:bodyPr wrap="square">
            <a:spAutoFit/>
          </a:bodyPr>
          <a:lstStyle/>
          <a:p>
            <a:r>
              <a:rPr lang="ru-RU" sz="2200" b="1" dirty="0">
                <a:latin typeface="Times New Roman" panose="02020603050405020304" pitchFamily="18" charset="0"/>
                <a:cs typeface="Times New Roman" panose="02020603050405020304" pitchFamily="18" charset="0"/>
              </a:rPr>
              <a:t>д</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Лікувальні</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властивості</a:t>
            </a:r>
            <a:endParaRPr lang="ru-RU" sz="2200" b="1" dirty="0" smtClean="0">
              <a:latin typeface="Times New Roman" panose="02020603050405020304" pitchFamily="18" charset="0"/>
              <a:cs typeface="Times New Roman" panose="02020603050405020304" pitchFamily="18" charset="0"/>
            </a:endParaRPr>
          </a:p>
          <a:p>
            <a:r>
              <a:rPr lang="ru-RU" sz="2200" dirty="0" smtClean="0">
                <a:latin typeface="Times New Roman" panose="02020603050405020304" pitchFamily="18" charset="0"/>
                <a:cs typeface="Times New Roman" panose="02020603050405020304" pitchFamily="18" charset="0"/>
              </a:rPr>
              <a:t>За </a:t>
            </a:r>
            <a:r>
              <a:rPr lang="ru-RU" sz="2200" dirty="0" err="1">
                <a:latin typeface="Times New Roman" panose="02020603050405020304" pitchFamily="18" charset="0"/>
                <a:cs typeface="Times New Roman" panose="02020603050405020304" pitchFamily="18" charset="0"/>
              </a:rPr>
              <a:t>твердженням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літотерапевтів</a:t>
            </a:r>
            <a:r>
              <a:rPr lang="ru-RU" sz="2200" dirty="0">
                <a:latin typeface="Times New Roman" panose="02020603050405020304" pitchFamily="18" charset="0"/>
                <a:cs typeface="Times New Roman" panose="02020603050405020304" pitchFamily="18" charset="0"/>
              </a:rPr>
              <a:t>, азурит </a:t>
            </a:r>
            <a:r>
              <a:rPr lang="ru-RU" sz="2200" dirty="0" err="1">
                <a:latin typeface="Times New Roman" panose="02020603050405020304" pitchFamily="18" charset="0"/>
                <a:cs typeface="Times New Roman" panose="02020603050405020304" pitchFamily="18" charset="0"/>
              </a:rPr>
              <a:t>може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чинити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лікувальну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дію</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від</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багатьох</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хвороб, </a:t>
            </a:r>
            <a:r>
              <a:rPr lang="ru-RU" sz="2200" dirty="0" err="1">
                <a:latin typeface="Times New Roman" panose="02020603050405020304" pitchFamily="18" charset="0"/>
                <a:cs typeface="Times New Roman" panose="02020603050405020304" pitchFamily="18" charset="0"/>
              </a:rPr>
              <a:t>якщо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прикласти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його</a:t>
            </a:r>
            <a:r>
              <a:rPr lang="ru-RU" sz="2200" dirty="0">
                <a:latin typeface="Times New Roman" panose="02020603050405020304" pitchFamily="18" charset="0"/>
                <a:cs typeface="Times New Roman" panose="02020603050405020304" pitchFamily="18" charset="0"/>
              </a:rPr>
              <a:t> до хворого </a:t>
            </a:r>
            <a:r>
              <a:rPr lang="ru-RU" sz="2200" dirty="0" err="1">
                <a:latin typeface="Times New Roman" panose="02020603050405020304" pitchFamily="18" charset="0"/>
                <a:cs typeface="Times New Roman" panose="02020603050405020304" pitchFamily="18" charset="0"/>
              </a:rPr>
              <a:t>місця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Також</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він</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дуже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допомагає</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при </a:t>
            </a:r>
            <a:r>
              <a:rPr lang="ru-RU" sz="2200" dirty="0" err="1">
                <a:solidFill>
                  <a:srgbClr val="FF0000"/>
                </a:solidFill>
                <a:latin typeface="Times New Roman" panose="02020603050405020304" pitchFamily="18" charset="0"/>
                <a:cs typeface="Times New Roman" panose="02020603050405020304" pitchFamily="18" charset="0"/>
              </a:rPr>
              <a:t>гормональних</a:t>
            </a:r>
            <a:r>
              <a:rPr lang="ru-RU" sz="2200" dirty="0">
                <a:solidFill>
                  <a:srgbClr val="FF0000"/>
                </a:solidFill>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розладах</a:t>
            </a:r>
            <a:r>
              <a:rPr lang="ru-RU" sz="2200" dirty="0">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гіпертонії</a:t>
            </a:r>
            <a:r>
              <a:rPr lang="ru-RU" sz="2200" dirty="0">
                <a:solidFill>
                  <a:srgbClr val="FF0000"/>
                </a:solidFill>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Камінь</a:t>
            </a:r>
            <a:r>
              <a:rPr lang="ru-RU" sz="2200" dirty="0">
                <a:latin typeface="Times New Roman" panose="02020603050405020304" pitchFamily="18" charset="0"/>
                <a:cs typeface="Times New Roman" panose="02020603050405020304" pitchFamily="18" charset="0"/>
              </a:rPr>
              <a:t> азурит </a:t>
            </a:r>
            <a:r>
              <a:rPr lang="ru-RU" sz="2200" dirty="0" err="1">
                <a:latin typeface="Times New Roman" panose="02020603050405020304" pitchFamily="18" charset="0"/>
                <a:cs typeface="Times New Roman" panose="02020603050405020304" pitchFamily="18" charset="0"/>
              </a:rPr>
              <a:t>має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синій</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колір</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який</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застосовується</a:t>
            </a:r>
            <a:r>
              <a:rPr lang="ru-RU" sz="2200" dirty="0">
                <a:latin typeface="Times New Roman" panose="02020603050405020304" pitchFamily="18" charset="0"/>
                <a:cs typeface="Times New Roman" panose="02020603050405020304" pitchFamily="18" charset="0"/>
              </a:rPr>
              <a:t> як </a:t>
            </a:r>
            <a:r>
              <a:rPr lang="ru-RU" sz="2200" dirty="0" err="1">
                <a:latin typeface="Times New Roman" panose="02020603050405020304" pitchFamily="18" charset="0"/>
                <a:cs typeface="Times New Roman" panose="02020603050405020304" pitchFamily="18" charset="0"/>
              </a:rPr>
              <a:t>профілактичний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засіб</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зниженні</a:t>
            </a:r>
            <a:r>
              <a:rPr lang="ru-RU" sz="2200" dirty="0">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гостроти</a:t>
            </a:r>
            <a:r>
              <a:rPr lang="ru-RU" sz="2200" dirty="0">
                <a:solidFill>
                  <a:srgbClr val="FF0000"/>
                </a:solidFill>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зору</a:t>
            </a:r>
            <a:r>
              <a:rPr lang="ru-RU" sz="2200" dirty="0">
                <a:solidFill>
                  <a:srgbClr val="FF0000"/>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321466" y="3654100"/>
            <a:ext cx="7929563" cy="2462213"/>
          </a:xfrm>
          <a:prstGeom prst="rect">
            <a:avLst/>
          </a:prstGeom>
        </p:spPr>
        <p:txBody>
          <a:bodyPr wrap="square">
            <a:spAutoFit/>
          </a:bodyPr>
          <a:lstStyle/>
          <a:p>
            <a:r>
              <a:rPr lang="ru-RU" sz="2200" b="1" dirty="0">
                <a:latin typeface="Times New Roman" panose="02020603050405020304" pitchFamily="18" charset="0"/>
                <a:cs typeface="Times New Roman" panose="02020603050405020304" pitchFamily="18" charset="0"/>
              </a:rPr>
              <a:t>е</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Магічні</a:t>
            </a:r>
            <a:r>
              <a:rPr lang="ru-RU" sz="2200" b="1" dirty="0" smtClean="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властивості</a:t>
            </a:r>
            <a:endParaRPr lang="ru-RU" sz="2200" b="1"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На </a:t>
            </a:r>
            <a:r>
              <a:rPr lang="ru-RU" sz="2200" dirty="0" err="1">
                <a:latin typeface="Times New Roman" panose="02020603050405020304" pitchFamily="18" charset="0"/>
                <a:cs typeface="Times New Roman" panose="02020603050405020304" pitchFamily="18" charset="0"/>
              </a:rPr>
              <a:t>Сході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цей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камінь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називають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каменем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третього</a:t>
            </a:r>
            <a:r>
              <a:rPr lang="ru-RU" sz="2200" dirty="0">
                <a:latin typeface="Times New Roman" panose="02020603050405020304" pitchFamily="18" charset="0"/>
                <a:cs typeface="Times New Roman" panose="02020603050405020304" pitchFamily="18" charset="0"/>
              </a:rPr>
              <a:t> ока». </a:t>
            </a:r>
            <a:r>
              <a:rPr lang="ru-RU" sz="2200" dirty="0" err="1" smtClean="0">
                <a:latin typeface="Times New Roman" panose="02020603050405020304" pitchFamily="18" charset="0"/>
                <a:cs typeface="Times New Roman" panose="02020603050405020304" pitchFamily="18" charset="0"/>
              </a:rPr>
              <a:t>Відомий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дослідник</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мінералів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Катрін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Рафаель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вважав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вироби</a:t>
            </a:r>
            <a:r>
              <a:rPr lang="ru-RU" sz="2200" dirty="0">
                <a:latin typeface="Times New Roman" panose="02020603050405020304" pitchFamily="18" charset="0"/>
                <a:cs typeface="Times New Roman" panose="02020603050405020304" pitchFamily="18" charset="0"/>
              </a:rPr>
              <a:t> з азуриту </a:t>
            </a:r>
            <a:r>
              <a:rPr lang="ru-RU" sz="2200" dirty="0" err="1" smtClean="0">
                <a:latin typeface="Times New Roman" panose="02020603050405020304" pitchFamily="18" charset="0"/>
                <a:cs typeface="Times New Roman" panose="02020603050405020304" pitchFamily="18" charset="0"/>
              </a:rPr>
              <a:t>можуть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позбавити</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негативних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емоцій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подолати</a:t>
            </a:r>
            <a:r>
              <a:rPr lang="ru-RU" sz="2200" dirty="0">
                <a:latin typeface="Times New Roman" panose="02020603050405020304" pitchFamily="18" charset="0"/>
                <a:cs typeface="Times New Roman" panose="02020603050405020304" pitchFamily="18" charset="0"/>
              </a:rPr>
              <a:t> страхи, </a:t>
            </a:r>
            <a:r>
              <a:rPr lang="ru-RU" sz="2200" dirty="0" err="1">
                <a:latin typeface="Times New Roman" panose="02020603050405020304" pitchFamily="18" charset="0"/>
                <a:cs typeface="Times New Roman" panose="02020603050405020304" pitchFamily="18" charset="0"/>
              </a:rPr>
              <a:t>зняти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емоційне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збудження</a:t>
            </a:r>
            <a:r>
              <a:rPr lang="ru-RU" sz="2200" dirty="0">
                <a:latin typeface="Times New Roman" panose="02020603050405020304" pitchFamily="18" charset="0"/>
                <a:cs typeface="Times New Roman" panose="02020603050405020304" pitchFamily="18" charset="0"/>
              </a:rPr>
              <a:t>.</a:t>
            </a:r>
          </a:p>
          <a:p>
            <a:r>
              <a:rPr lang="ru-RU" sz="2200" dirty="0" err="1">
                <a:latin typeface="Times New Roman" panose="02020603050405020304" pitchFamily="18" charset="0"/>
                <a:cs typeface="Times New Roman" panose="02020603050405020304" pitchFamily="18" charset="0"/>
              </a:rPr>
              <a:t>Якщо</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людини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важкий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період</a:t>
            </a:r>
            <a:r>
              <a:rPr lang="ru-RU" sz="2200" dirty="0">
                <a:latin typeface="Times New Roman" panose="02020603050405020304" pitchFamily="18" charset="0"/>
                <a:cs typeface="Times New Roman" panose="02020603050405020304" pitchFamily="18" charset="0"/>
              </a:rPr>
              <a:t> у </a:t>
            </a:r>
            <a:r>
              <a:rPr lang="ru-RU" sz="2200" dirty="0" err="1">
                <a:latin typeface="Times New Roman" panose="02020603050405020304" pitchFamily="18" charset="0"/>
                <a:cs typeface="Times New Roman" panose="02020603050405020304" pitchFamily="18" charset="0"/>
              </a:rPr>
              <a:t>житті</a:t>
            </a:r>
            <a:r>
              <a:rPr lang="ru-RU" sz="2200" dirty="0">
                <a:latin typeface="Times New Roman" panose="02020603050405020304" pitchFamily="18" charset="0"/>
                <a:cs typeface="Times New Roman" panose="02020603050405020304" pitchFamily="18" charset="0"/>
              </a:rPr>
              <a:t>, то </a:t>
            </a:r>
            <a:r>
              <a:rPr lang="ru-RU" sz="2200" dirty="0" err="1">
                <a:latin typeface="Times New Roman" panose="02020603050405020304" pitchFamily="18" charset="0"/>
                <a:cs typeface="Times New Roman" panose="02020603050405020304" pitchFamily="18" charset="0"/>
              </a:rPr>
              <a:t>їй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надівали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прикраси</a:t>
            </a:r>
            <a:r>
              <a:rPr lang="ru-RU" sz="2200" dirty="0">
                <a:latin typeface="Times New Roman" panose="02020603050405020304" pitchFamily="18" charset="0"/>
                <a:cs typeface="Times New Roman" panose="02020603050405020304" pitchFamily="18" charset="0"/>
              </a:rPr>
              <a:t> з азуритом, і </a:t>
            </a:r>
            <a:r>
              <a:rPr lang="ru-RU" sz="2200" dirty="0" err="1" smtClean="0">
                <a:latin typeface="Times New Roman" panose="02020603050405020304" pitchFamily="18" charset="0"/>
                <a:cs typeface="Times New Roman" panose="02020603050405020304" pitchFamily="18" charset="0"/>
              </a:rPr>
              <a:t>цей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камінь</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вказував</a:t>
            </a:r>
            <a:r>
              <a:rPr lang="ru-RU" sz="2200" dirty="0">
                <a:latin typeface="Times New Roman" panose="02020603050405020304" pitchFamily="18" charset="0"/>
                <a:cs typeface="Times New Roman" panose="02020603050405020304" pitchFamily="18" charset="0"/>
              </a:rPr>
              <a:t> шлях </a:t>
            </a:r>
            <a:r>
              <a:rPr lang="ru-RU" sz="2200" dirty="0" err="1">
                <a:latin typeface="Times New Roman" panose="02020603050405020304" pitchFamily="18" charset="0"/>
                <a:cs typeface="Times New Roman" panose="02020603050405020304" pitchFamily="18" charset="0"/>
              </a:rPr>
              <a:t>вирішення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проблеми</a:t>
            </a:r>
            <a:r>
              <a:rPr lang="ru-RU" sz="2200" dirty="0">
                <a:latin typeface="Times New Roman" panose="02020603050405020304" pitchFamily="18" charset="0"/>
                <a:cs typeface="Times New Roman" panose="02020603050405020304" pitchFamily="18" charset="0"/>
              </a:rPr>
              <a:t>.</a:t>
            </a:r>
          </a:p>
        </p:txBody>
      </p:sp>
      <p:sp>
        <p:nvSpPr>
          <p:cNvPr id="2" name="Прямоугольник 1"/>
          <p:cNvSpPr/>
          <p:nvPr/>
        </p:nvSpPr>
        <p:spPr>
          <a:xfrm>
            <a:off x="257173" y="0"/>
            <a:ext cx="7672389" cy="2132122"/>
          </a:xfrm>
          <a:prstGeom prst="rect">
            <a:avLst/>
          </a:prstGeom>
        </p:spPr>
        <p:txBody>
          <a:bodyPr wrap="square">
            <a:spAutoFit/>
          </a:bodyPr>
          <a:lstStyle/>
          <a:p>
            <a:pPr>
              <a:spcBef>
                <a:spcPts val="1200"/>
              </a:spcBef>
              <a:spcAft>
                <a:spcPts val="300"/>
              </a:spcAft>
            </a:pPr>
            <a:r>
              <a:rPr lang="uk-UA" sz="2200" b="1" dirty="0">
                <a:latin typeface="Times New Roman" panose="02020603050405020304" pitchFamily="18" charset="0"/>
                <a:ea typeface="Times New Roman" panose="02020603050405020304" pitchFamily="18" charset="0"/>
                <a:cs typeface="Times New Roman" panose="02020603050405020304" pitchFamily="18" charset="0"/>
              </a:rPr>
              <a:t>б) Фізико-хімічні властивості мінералу </a:t>
            </a:r>
            <a:r>
              <a:rPr lang="uk-UA" sz="2200" b="1" dirty="0" smtClean="0">
                <a:latin typeface="Times New Roman" panose="02020603050405020304" pitchFamily="18" charset="0"/>
                <a:ea typeface="Times New Roman" panose="02020603050405020304" pitchFamily="18" charset="0"/>
                <a:cs typeface="Times New Roman" panose="02020603050405020304" pitchFamily="18" charset="0"/>
              </a:rPr>
              <a:t>азурит</a:t>
            </a:r>
          </a:p>
          <a:p>
            <a:pPr>
              <a:spcBef>
                <a:spcPts val="1200"/>
              </a:spcBef>
              <a:spcAft>
                <a:spcPts val="300"/>
              </a:spcAft>
            </a:pPr>
            <a:r>
              <a:rPr lang="uk-UA" sz="2200" b="1" dirty="0">
                <a:latin typeface="Times New Roman" panose="02020603050405020304" pitchFamily="18" charset="0"/>
                <a:cs typeface="Times New Roman" panose="02020603050405020304" pitchFamily="18" charset="0"/>
              </a:rPr>
              <a:t>в) </a:t>
            </a:r>
            <a:r>
              <a:rPr lang="uk-UA" sz="2200" b="1" dirty="0" smtClean="0">
                <a:latin typeface="Times New Roman" panose="02020603050405020304" pitchFamily="18" charset="0"/>
                <a:cs typeface="Times New Roman" panose="02020603050405020304" pitchFamily="18" charset="0"/>
              </a:rPr>
              <a:t>Місцезнаходження</a:t>
            </a:r>
          </a:p>
          <a:p>
            <a:pPr>
              <a:spcBef>
                <a:spcPts val="1200"/>
              </a:spcBef>
              <a:spcAft>
                <a:spcPts val="300"/>
              </a:spcAft>
            </a:pPr>
            <a:r>
              <a:rPr lang="uk-UA" sz="2200" b="1" dirty="0">
                <a:latin typeface="Times New Roman" panose="02020603050405020304" pitchFamily="18" charset="0"/>
                <a:cs typeface="Times New Roman" panose="02020603050405020304" pitchFamily="18" charset="0"/>
              </a:rPr>
              <a:t>г) Натуральний та синтетичний </a:t>
            </a:r>
            <a:r>
              <a:rPr lang="uk-UA" sz="2200" b="1" dirty="0" smtClean="0">
                <a:latin typeface="Times New Roman" panose="02020603050405020304" pitchFamily="18" charset="0"/>
                <a:cs typeface="Times New Roman" panose="02020603050405020304" pitchFamily="18" charset="0"/>
              </a:rPr>
              <a:t>мінерал</a:t>
            </a:r>
            <a:r>
              <a:rPr lang="ru-RU" sz="2200" b="1" dirty="0">
                <a:latin typeface="Times New Roman" panose="02020603050405020304" pitchFamily="18" charset="0"/>
                <a:cs typeface="Times New Roman" panose="02020603050405020304" pitchFamily="18" charset="0"/>
              </a:rPr>
              <a:t>и</a:t>
            </a:r>
            <a:endParaRPr lang="ru-RU" sz="2200" b="1" dirty="0"/>
          </a:p>
          <a:p>
            <a:pPr algn="ctr">
              <a:lnSpc>
                <a:spcPct val="150000"/>
              </a:lnSpc>
              <a:spcBef>
                <a:spcPts val="1200"/>
              </a:spcBef>
              <a:spcAft>
                <a:spcPts val="300"/>
              </a:spcAft>
            </a:pPr>
            <a:endParaRPr lang="ru-RU" sz="2200" b="1" dirty="0">
              <a:effectLst/>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31E7FFEE-C820-45D6-9766-CE5DCFAF3999}" type="slidenum">
              <a:rPr lang="ru-RU" smtClean="0"/>
              <a:t>21</a:t>
            </a:fld>
            <a:endParaRPr lang="ru-RU"/>
          </a:p>
        </p:txBody>
      </p:sp>
    </p:spTree>
    <p:extLst>
      <p:ext uri="{BB962C8B-B14F-4D97-AF65-F5344CB8AC3E}">
        <p14:creationId xmlns:p14="http://schemas.microsoft.com/office/powerpoint/2010/main" val="238584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1462" y="234048"/>
            <a:ext cx="7729538" cy="830997"/>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е</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Застосування</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мінералу</a:t>
            </a:r>
            <a:r>
              <a:rPr lang="ru-RU" sz="2400" b="1" dirty="0" smtClean="0">
                <a:latin typeface="Times New Roman" panose="02020603050405020304" pitchFamily="18" charset="0"/>
                <a:cs typeface="Times New Roman" panose="02020603050405020304" pitchFamily="18" charset="0"/>
              </a:rPr>
              <a:t> азурит для </a:t>
            </a:r>
            <a:r>
              <a:rPr lang="ru-RU" sz="2400" b="1" dirty="0" err="1" smtClean="0">
                <a:latin typeface="Times New Roman" panose="02020603050405020304" pitchFamily="18" charset="0"/>
                <a:cs typeface="Times New Roman" panose="02020603050405020304" pitchFamily="18" charset="0"/>
              </a:rPr>
              <a:t>виготовлення</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ювелірних</a:t>
            </a:r>
            <a:r>
              <a:rPr lang="ru-RU" sz="2400" b="1" dirty="0" smtClean="0">
                <a:latin typeface="Times New Roman" panose="02020603050405020304" pitchFamily="18" charset="0"/>
                <a:cs typeface="Times New Roman" panose="02020603050405020304" pitchFamily="18" charset="0"/>
              </a:rPr>
              <a:t> прикрас</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1461" y="1065045"/>
            <a:ext cx="8058151" cy="1200329"/>
          </a:xfrm>
          <a:prstGeom prst="rect">
            <a:avLst/>
          </a:prstGeom>
        </p:spPr>
        <p:txBody>
          <a:bodyPr wrap="square">
            <a:spAutoFit/>
          </a:bodyPr>
          <a:lstStyle/>
          <a:p>
            <a:r>
              <a:rPr lang="ru-RU" sz="2400" dirty="0" err="1">
                <a:latin typeface="Times New Roman" panose="02020603050405020304" pitchFamily="18" charset="0"/>
                <a:cs typeface="Times New Roman" panose="02020603050405020304" pitchFamily="18" charset="0"/>
              </a:rPr>
              <a:t>Недоліком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мінералу</a:t>
            </a:r>
            <a:r>
              <a:rPr lang="ru-RU" sz="2400" dirty="0">
                <a:latin typeface="Times New Roman" panose="02020603050405020304" pitchFamily="18" charset="0"/>
                <a:cs typeface="Times New Roman" panose="02020603050405020304" pitchFamily="18" charset="0"/>
              </a:rPr>
              <a:t> азуриту є </a:t>
            </a:r>
            <a:r>
              <a:rPr lang="ru-RU" sz="2400" dirty="0" err="1">
                <a:latin typeface="Times New Roman" panose="02020603050405020304" pitchFamily="18" charset="0"/>
                <a:cs typeface="Times New Roman" panose="02020603050405020304" pitchFamily="18" charset="0"/>
              </a:rPr>
              <a:t>підвищена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крихкість</a:t>
            </a:r>
            <a:r>
              <a:rPr lang="ru-RU" sz="2400" dirty="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ювелірній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промисловості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найчастіше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використовують</a:t>
            </a:r>
            <a:r>
              <a:rPr lang="ru-RU" sz="2400" dirty="0">
                <a:latin typeface="Times New Roman" panose="02020603050405020304" pitchFamily="18" charset="0"/>
                <a:cs typeface="Times New Roman" panose="02020603050405020304" pitchFamily="18" charset="0"/>
              </a:rPr>
              <a:t> азур-</a:t>
            </a:r>
            <a:r>
              <a:rPr lang="ru-RU" sz="2400" dirty="0" err="1">
                <a:latin typeface="Times New Roman" panose="02020603050405020304" pitchFamily="18" charset="0"/>
                <a:cs typeface="Times New Roman" panose="02020603050405020304" pitchFamily="18" charset="0"/>
              </a:rPr>
              <a:t>малахіт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7" name="Рисунок 6" descr="http://kamni.ws/wp-content/uploads/2013/11/2011-04.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16242" y="2265375"/>
            <a:ext cx="3955733" cy="3049576"/>
          </a:xfrm>
          <a:prstGeom prst="rect">
            <a:avLst/>
          </a:prstGeom>
          <a:noFill/>
          <a:ln>
            <a:noFill/>
          </a:ln>
        </p:spPr>
      </p:pic>
      <p:sp>
        <p:nvSpPr>
          <p:cNvPr id="2" name="Прямоугольник 1"/>
          <p:cNvSpPr/>
          <p:nvPr/>
        </p:nvSpPr>
        <p:spPr>
          <a:xfrm>
            <a:off x="416242" y="5491847"/>
            <a:ext cx="4572000" cy="707886"/>
          </a:xfrm>
          <a:prstGeom prst="rect">
            <a:avLst/>
          </a:prstGeom>
        </p:spPr>
        <p:txBody>
          <a:bodyPr>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26. </a:t>
            </a:r>
            <a:r>
              <a:rPr lang="uk-UA" sz="2000" dirty="0">
                <a:latin typeface="Times New Roman" panose="02020603050405020304" pitchFamily="18" charset="0"/>
                <a:ea typeface="Calibri" panose="020F0502020204030204" pitchFamily="34" charset="0"/>
              </a:rPr>
              <a:t>Підвіска, виготовлена з мінералу азурит </a:t>
            </a:r>
            <a:endParaRPr lang="ru-RU" sz="2000" dirty="0"/>
          </a:p>
        </p:txBody>
      </p:sp>
      <p:pic>
        <p:nvPicPr>
          <p:cNvPr id="10" name="Рисунок 9" descr="Кольцо из азур-малахита"/>
          <p:cNvPicPr/>
          <p:nvPr/>
        </p:nvPicPr>
        <p:blipFill>
          <a:blip r:embed="rId4">
            <a:extLst>
              <a:ext uri="{28A0092B-C50C-407E-A947-70E740481C1C}">
                <a14:useLocalDpi xmlns:a14="http://schemas.microsoft.com/office/drawing/2010/main" val="0"/>
              </a:ext>
            </a:extLst>
          </a:blip>
          <a:srcRect r="15382" b="13106"/>
          <a:stretch>
            <a:fillRect/>
          </a:stretch>
        </p:blipFill>
        <p:spPr bwMode="auto">
          <a:xfrm>
            <a:off x="4695507" y="2265374"/>
            <a:ext cx="4034156" cy="3049577"/>
          </a:xfrm>
          <a:prstGeom prst="rect">
            <a:avLst/>
          </a:prstGeom>
          <a:noFill/>
          <a:ln>
            <a:noFill/>
          </a:ln>
        </p:spPr>
      </p:pic>
      <p:sp>
        <p:nvSpPr>
          <p:cNvPr id="3" name="Прямоугольник 2"/>
          <p:cNvSpPr/>
          <p:nvPr/>
        </p:nvSpPr>
        <p:spPr>
          <a:xfrm>
            <a:off x="4750060" y="5491847"/>
            <a:ext cx="4341125" cy="400110"/>
          </a:xfrm>
          <a:prstGeom prst="rect">
            <a:avLst/>
          </a:prstGeom>
        </p:spPr>
        <p:txBody>
          <a:bodyPr wrap="none">
            <a:spAutoFit/>
          </a:bodyPr>
          <a:lstStyle/>
          <a:p>
            <a:r>
              <a:rPr lang="uk-UA" sz="2000" dirty="0">
                <a:latin typeface="Times New Roman" panose="02020603050405020304" pitchFamily="18" charset="0"/>
                <a:ea typeface="Calibri" panose="020F0502020204030204" pitchFamily="34" charset="0"/>
              </a:rPr>
              <a:t>Рисунок </a:t>
            </a:r>
            <a:r>
              <a:rPr lang="uk-UA" sz="2000" dirty="0" smtClean="0">
                <a:latin typeface="Times New Roman" panose="02020603050405020304" pitchFamily="18" charset="0"/>
                <a:ea typeface="Calibri" panose="020F0502020204030204" pitchFamily="34" charset="0"/>
              </a:rPr>
              <a:t>27. </a:t>
            </a:r>
            <a:r>
              <a:rPr lang="uk-UA" sz="2000" dirty="0">
                <a:latin typeface="Times New Roman" panose="02020603050405020304" pitchFamily="18" charset="0"/>
                <a:ea typeface="Calibri" panose="020F0502020204030204" pitchFamily="34" charset="0"/>
              </a:rPr>
              <a:t>Кільце з мінералу азурит </a:t>
            </a:r>
            <a:endParaRPr lang="ru-RU" sz="2000" dirty="0"/>
          </a:p>
        </p:txBody>
      </p:sp>
      <p:sp>
        <p:nvSpPr>
          <p:cNvPr id="6" name="Номер слайда 5"/>
          <p:cNvSpPr>
            <a:spLocks noGrp="1"/>
          </p:cNvSpPr>
          <p:nvPr>
            <p:ph type="sldNum" sz="quarter" idx="12"/>
          </p:nvPr>
        </p:nvSpPr>
        <p:spPr/>
        <p:txBody>
          <a:bodyPr/>
          <a:lstStyle/>
          <a:p>
            <a:fld id="{31E7FFEE-C820-45D6-9766-CE5DCFAF3999}" type="slidenum">
              <a:rPr lang="ru-RU" smtClean="0"/>
              <a:t>22</a:t>
            </a:fld>
            <a:endParaRPr lang="ru-RU"/>
          </a:p>
        </p:txBody>
      </p:sp>
    </p:spTree>
    <p:extLst>
      <p:ext uri="{BB962C8B-B14F-4D97-AF65-F5344CB8AC3E}">
        <p14:creationId xmlns:p14="http://schemas.microsoft.com/office/powerpoint/2010/main" val="1157942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5775" y="175027"/>
            <a:ext cx="7429500" cy="3529171"/>
          </a:xfrm>
          <a:prstGeom prst="rect">
            <a:avLst/>
          </a:prstGeom>
        </p:spPr>
        <p:txBody>
          <a:bodyPr wrap="square">
            <a:spAutoFit/>
          </a:bodyPr>
          <a:lstStyle/>
          <a:p>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Глава 5.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Застосування</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металу</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мідь</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у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промисловості</a:t>
            </a:r>
            <a:endParaRPr lang="ru-RU"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800"/>
              </a:spcBef>
              <a:spcAft>
                <a:spcPts val="60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5.1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Особливості</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cs typeface="Times New Roman" panose="02020603050405020304" pitchFamily="18" charset="0"/>
              </a:rPr>
              <a:t>металу</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ea typeface="Times New Roman" panose="02020603050405020304" pitchFamily="18" charset="0"/>
                <a:cs typeface="Times New Roman" panose="02020603050405020304" pitchFamily="18" charset="0"/>
              </a:rPr>
              <a:t>мідь</a:t>
            </a:r>
            <a:endParaRPr lang="ru-RU"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800"/>
              </a:spcBef>
              <a:spcAft>
                <a:spcPts val="600"/>
              </a:spcAft>
            </a:pPr>
            <a:r>
              <a:rPr lang="uk-UA" sz="2000" b="1" dirty="0">
                <a:latin typeface="Times New Roman" panose="02020603050405020304" pitchFamily="18" charset="0"/>
                <a:cs typeface="Times New Roman" panose="02020603050405020304" pitchFamily="18" charset="0"/>
              </a:rPr>
              <a:t>5.2 Виготовлення мідного дроту</a:t>
            </a:r>
            <a:endParaRPr lang="ru-RU" sz="2000" b="1" dirty="0">
              <a:latin typeface="Times New Roman" panose="02020603050405020304" pitchFamily="18" charset="0"/>
              <a:cs typeface="Times New Roman" panose="02020603050405020304" pitchFamily="18" charset="0"/>
            </a:endParaRPr>
          </a:p>
          <a:p>
            <a:pPr>
              <a:lnSpc>
                <a:spcPct val="150000"/>
              </a:lnSpc>
              <a:spcBef>
                <a:spcPts val="800"/>
              </a:spcBef>
              <a:spcAft>
                <a:spcPts val="600"/>
              </a:spcAft>
            </a:pPr>
            <a:r>
              <a:rPr lang="uk-UA" sz="2000" b="1" dirty="0">
                <a:latin typeface="Times New Roman" panose="02020603050405020304" pitchFamily="18" charset="0"/>
                <a:cs typeface="Times New Roman" panose="02020603050405020304" pitchFamily="18" charset="0"/>
              </a:rPr>
              <a:t>5.3 Виробництво мідних труб</a:t>
            </a:r>
            <a:endParaRPr lang="ru-RU" sz="2000" b="1" dirty="0">
              <a:latin typeface="Times New Roman" panose="02020603050405020304" pitchFamily="18" charset="0"/>
              <a:cs typeface="Times New Roman" panose="02020603050405020304" pitchFamily="18" charset="0"/>
            </a:endParaRPr>
          </a:p>
          <a:p>
            <a:pPr>
              <a:lnSpc>
                <a:spcPct val="150000"/>
              </a:lnSpc>
              <a:spcBef>
                <a:spcPts val="800"/>
              </a:spcBef>
              <a:spcAft>
                <a:spcPts val="600"/>
              </a:spcAft>
            </a:pPr>
            <a:r>
              <a:rPr lang="uk-UA" sz="2000" b="1" dirty="0">
                <a:latin typeface="Times New Roman" panose="02020603050405020304" pitchFamily="18" charset="0"/>
                <a:cs typeface="Times New Roman" panose="02020603050405020304" pitchFamily="18" charset="0"/>
              </a:rPr>
              <a:t>5.4 Мідь у виробництві автомобілів</a:t>
            </a:r>
            <a:endParaRPr lang="ru-RU" sz="2000" b="1" dirty="0">
              <a:latin typeface="Times New Roman" panose="02020603050405020304" pitchFamily="18" charset="0"/>
              <a:cs typeface="Times New Roman" panose="02020603050405020304" pitchFamily="18" charset="0"/>
            </a:endParaRPr>
          </a:p>
          <a:p>
            <a:pPr>
              <a:lnSpc>
                <a:spcPct val="150000"/>
              </a:lnSpc>
              <a:spcBef>
                <a:spcPts val="800"/>
              </a:spcBef>
              <a:spcAft>
                <a:spcPts val="600"/>
              </a:spcAft>
            </a:pP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descr="Самородная медь размером около 4 см">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869817" y="1560512"/>
            <a:ext cx="4237990" cy="3077210"/>
          </a:xfrm>
          <a:prstGeom prst="rect">
            <a:avLst/>
          </a:prstGeom>
          <a:noFill/>
          <a:ln>
            <a:noFill/>
          </a:ln>
        </p:spPr>
      </p:pic>
      <p:sp>
        <p:nvSpPr>
          <p:cNvPr id="6" name="Прямоугольник 5"/>
          <p:cNvSpPr/>
          <p:nvPr/>
        </p:nvSpPr>
        <p:spPr>
          <a:xfrm>
            <a:off x="5114925" y="4720969"/>
            <a:ext cx="4572000" cy="646331"/>
          </a:xfrm>
          <a:prstGeom prst="rect">
            <a:avLst/>
          </a:prstGeom>
        </p:spPr>
        <p:txBody>
          <a:bodyPr>
            <a:spAutoFit/>
          </a:bodyPr>
          <a:lstStyle/>
          <a:p>
            <a:r>
              <a:rPr lang="uk-UA" dirty="0">
                <a:latin typeface="Times New Roman" panose="02020603050405020304" pitchFamily="18" charset="0"/>
                <a:ea typeface="Calibri" panose="020F0502020204030204" pitchFamily="34" charset="0"/>
              </a:rPr>
              <a:t>Рисунок </a:t>
            </a:r>
            <a:r>
              <a:rPr lang="uk-UA" dirty="0" smtClean="0">
                <a:latin typeface="Times New Roman" panose="02020603050405020304" pitchFamily="18" charset="0"/>
                <a:ea typeface="Calibri" panose="020F0502020204030204" pitchFamily="34" charset="0"/>
              </a:rPr>
              <a:t>28. </a:t>
            </a:r>
            <a:r>
              <a:rPr lang="uk-UA" dirty="0">
                <a:latin typeface="Times New Roman" panose="02020603050405020304" pitchFamily="18" charset="0"/>
                <a:ea typeface="Calibri" panose="020F0502020204030204" pitchFamily="34" charset="0"/>
              </a:rPr>
              <a:t>Саморідна мідь розміром близько 4 см </a:t>
            </a:r>
            <a:endParaRPr lang="ru-RU" dirty="0"/>
          </a:p>
        </p:txBody>
      </p:sp>
      <p:pic>
        <p:nvPicPr>
          <p:cNvPr id="7" name="Рисунок 6" descr="BMW"/>
          <p:cNvPicPr/>
          <p:nvPr/>
        </p:nvPicPr>
        <p:blipFill>
          <a:blip r:embed="rId4">
            <a:extLst>
              <a:ext uri="{28A0092B-C50C-407E-A947-70E740481C1C}">
                <a14:useLocalDpi xmlns:a14="http://schemas.microsoft.com/office/drawing/2010/main" val="0"/>
              </a:ext>
            </a:extLst>
          </a:blip>
          <a:srcRect/>
          <a:stretch>
            <a:fillRect/>
          </a:stretch>
        </p:blipFill>
        <p:spPr bwMode="auto">
          <a:xfrm>
            <a:off x="616586" y="3131820"/>
            <a:ext cx="4179570" cy="3011805"/>
          </a:xfrm>
          <a:prstGeom prst="rect">
            <a:avLst/>
          </a:prstGeom>
          <a:noFill/>
          <a:ln>
            <a:noFill/>
          </a:ln>
        </p:spPr>
      </p:pic>
      <p:sp>
        <p:nvSpPr>
          <p:cNvPr id="8" name="Прямоугольник 7"/>
          <p:cNvSpPr/>
          <p:nvPr/>
        </p:nvSpPr>
        <p:spPr>
          <a:xfrm>
            <a:off x="542925" y="6135077"/>
            <a:ext cx="4572000" cy="646331"/>
          </a:xfrm>
          <a:prstGeom prst="rect">
            <a:avLst/>
          </a:prstGeom>
        </p:spPr>
        <p:txBody>
          <a:bodyPr>
            <a:spAutoFit/>
          </a:bodyPr>
          <a:lstStyle/>
          <a:p>
            <a:r>
              <a:rPr lang="uk-UA" dirty="0">
                <a:latin typeface="Times New Roman" panose="02020603050405020304" pitchFamily="18" charset="0"/>
                <a:ea typeface="Calibri" panose="020F0502020204030204" pitchFamily="34" charset="0"/>
              </a:rPr>
              <a:t>Рисунок </a:t>
            </a:r>
            <a:r>
              <a:rPr lang="uk-UA" dirty="0" smtClean="0">
                <a:latin typeface="Times New Roman" panose="02020603050405020304" pitchFamily="18" charset="0"/>
                <a:ea typeface="Calibri" panose="020F0502020204030204" pitchFamily="34" charset="0"/>
              </a:rPr>
              <a:t>29. </a:t>
            </a:r>
            <a:r>
              <a:rPr lang="uk-UA" dirty="0">
                <a:latin typeface="Times New Roman" panose="02020603050405020304" pitchFamily="18" charset="0"/>
                <a:ea typeface="Calibri" panose="020F0502020204030204" pitchFamily="34" charset="0"/>
              </a:rPr>
              <a:t>Автомобіль BMW з колесами, виконаними із застосуванням мідних сплавів </a:t>
            </a:r>
            <a:endParaRPr lang="ru-RU" dirty="0"/>
          </a:p>
        </p:txBody>
      </p:sp>
      <p:sp>
        <p:nvSpPr>
          <p:cNvPr id="2" name="Номер слайда 1"/>
          <p:cNvSpPr>
            <a:spLocks noGrp="1"/>
          </p:cNvSpPr>
          <p:nvPr>
            <p:ph type="sldNum" sz="quarter" idx="12"/>
          </p:nvPr>
        </p:nvSpPr>
        <p:spPr/>
        <p:txBody>
          <a:bodyPr/>
          <a:lstStyle/>
          <a:p>
            <a:fld id="{31E7FFEE-C820-45D6-9766-CE5DCFAF3999}" type="slidenum">
              <a:rPr lang="ru-RU" smtClean="0"/>
              <a:t>23</a:t>
            </a:fld>
            <a:endParaRPr lang="ru-RU"/>
          </a:p>
        </p:txBody>
      </p:sp>
    </p:spTree>
    <p:extLst>
      <p:ext uri="{BB962C8B-B14F-4D97-AF65-F5344CB8AC3E}">
        <p14:creationId xmlns:p14="http://schemas.microsoft.com/office/powerpoint/2010/main" val="136297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3192" y="217573"/>
            <a:ext cx="5614422" cy="2426305"/>
          </a:xfrm>
          <a:prstGeom prst="rect">
            <a:avLst/>
          </a:prstGeom>
        </p:spPr>
        <p:txBody>
          <a:bodyPr wrap="none">
            <a:spAutoFit/>
          </a:bodyPr>
          <a:lstStyle/>
          <a:p>
            <a:pPr>
              <a:lnSpc>
                <a:spcPct val="150000"/>
              </a:lnSpc>
              <a:spcBef>
                <a:spcPts val="800"/>
              </a:spcBef>
              <a:spcAft>
                <a:spcPts val="60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5.5 Переваги мідного </a:t>
            </a:r>
            <a:r>
              <a:rPr lang="uk-UA" sz="2000" b="1" dirty="0" smtClean="0">
                <a:latin typeface="Times New Roman" panose="02020603050405020304" pitchFamily="18" charset="0"/>
                <a:ea typeface="Times New Roman" panose="02020603050405020304" pitchFamily="18" charset="0"/>
                <a:cs typeface="Times New Roman" panose="02020603050405020304" pitchFamily="18" charset="0"/>
              </a:rPr>
              <a:t>посуду</a:t>
            </a:r>
          </a:p>
          <a:p>
            <a:r>
              <a:rPr lang="uk-UA" sz="2000" b="1" dirty="0">
                <a:latin typeface="Times New Roman" panose="02020603050405020304" pitchFamily="18" charset="0"/>
                <a:cs typeface="Times New Roman" panose="02020603050405020304" pitchFamily="18" charset="0"/>
              </a:rPr>
              <a:t>5.6 Властивості мідних монет</a:t>
            </a:r>
            <a:endParaRPr lang="ru-RU" sz="2000" b="1" dirty="0">
              <a:latin typeface="Times New Roman" panose="02020603050405020304" pitchFamily="18" charset="0"/>
              <a:cs typeface="Times New Roman" panose="02020603050405020304" pitchFamily="18" charset="0"/>
            </a:endParaRPr>
          </a:p>
          <a:p>
            <a:r>
              <a:rPr lang="uk-UA" sz="2000" b="1" dirty="0">
                <a:latin typeface="Times New Roman" panose="02020603050405020304" pitchFamily="18" charset="0"/>
                <a:cs typeface="Times New Roman" panose="02020603050405020304" pitchFamily="18" charset="0"/>
              </a:rPr>
              <a:t>а) Історія розвитку застосування мідних </a:t>
            </a:r>
            <a:r>
              <a:rPr lang="uk-UA" sz="2000" b="1" dirty="0" smtClean="0">
                <a:latin typeface="Times New Roman" panose="02020603050405020304" pitchFamily="18" charset="0"/>
                <a:cs typeface="Times New Roman" panose="02020603050405020304" pitchFamily="18" charset="0"/>
              </a:rPr>
              <a:t>монет</a:t>
            </a:r>
          </a:p>
          <a:p>
            <a:r>
              <a:rPr lang="uk-UA" sz="2000" b="1" dirty="0">
                <a:latin typeface="Times New Roman" panose="02020603050405020304" pitchFamily="18" charset="0"/>
                <a:cs typeface="Times New Roman" panose="02020603050405020304" pitchFamily="18" charset="0"/>
              </a:rPr>
              <a:t>б) Прийоми перевірки справжності монет</a:t>
            </a:r>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pPr>
              <a:lnSpc>
                <a:spcPct val="150000"/>
              </a:lnSpc>
              <a:spcBef>
                <a:spcPts val="800"/>
              </a:spcBef>
              <a:spcAft>
                <a:spcPts val="600"/>
              </a:spcAft>
            </a:pP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descr="Sovremennaya-mednaya-posud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93192" y="1932622"/>
            <a:ext cx="4296410" cy="3164205"/>
          </a:xfrm>
          <a:prstGeom prst="rect">
            <a:avLst/>
          </a:prstGeom>
          <a:noFill/>
          <a:ln>
            <a:noFill/>
          </a:ln>
        </p:spPr>
      </p:pic>
      <p:sp>
        <p:nvSpPr>
          <p:cNvPr id="6" name="Прямоугольник 5"/>
          <p:cNvSpPr/>
          <p:nvPr/>
        </p:nvSpPr>
        <p:spPr>
          <a:xfrm>
            <a:off x="1121168" y="5344596"/>
            <a:ext cx="2840458"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Рисунок </a:t>
            </a:r>
            <a:r>
              <a:rPr lang="uk-UA" dirty="0" smtClean="0">
                <a:latin typeface="Times New Roman" panose="02020603050405020304" pitchFamily="18" charset="0"/>
                <a:ea typeface="Calibri" panose="020F0502020204030204" pitchFamily="34" charset="0"/>
              </a:rPr>
              <a:t>30. </a:t>
            </a:r>
            <a:r>
              <a:rPr lang="uk-UA" dirty="0">
                <a:latin typeface="Times New Roman" panose="02020603050405020304" pitchFamily="18" charset="0"/>
                <a:ea typeface="Calibri" panose="020F0502020204030204" pitchFamily="34" charset="0"/>
              </a:rPr>
              <a:t>Мідний посуд </a:t>
            </a:r>
            <a:endParaRPr lang="ru-RU" dirty="0"/>
          </a:p>
        </p:txBody>
      </p:sp>
      <p:pic>
        <p:nvPicPr>
          <p:cNvPr id="7" name="Рисунок 6" descr="Pri-pravilnoy-ekspluatatsii-u-mednoy-posudyi-net-nedostatkov">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751566" y="1918017"/>
            <a:ext cx="4296410" cy="3178810"/>
          </a:xfrm>
          <a:prstGeom prst="rect">
            <a:avLst/>
          </a:prstGeom>
          <a:noFill/>
          <a:ln>
            <a:noFill/>
          </a:ln>
        </p:spPr>
      </p:pic>
      <p:sp>
        <p:nvSpPr>
          <p:cNvPr id="8" name="Прямоугольник 7"/>
          <p:cNvSpPr/>
          <p:nvPr/>
        </p:nvSpPr>
        <p:spPr>
          <a:xfrm>
            <a:off x="4857750" y="5206096"/>
            <a:ext cx="4572000" cy="646331"/>
          </a:xfrm>
          <a:prstGeom prst="rect">
            <a:avLst/>
          </a:prstGeom>
        </p:spPr>
        <p:txBody>
          <a:bodyPr>
            <a:spAutoFit/>
          </a:bodyPr>
          <a:lstStyle/>
          <a:p>
            <a:r>
              <a:rPr lang="uk-UA" dirty="0">
                <a:latin typeface="Times New Roman" panose="02020603050405020304" pitchFamily="18" charset="0"/>
                <a:ea typeface="Calibri" panose="020F0502020204030204" pitchFamily="34" charset="0"/>
              </a:rPr>
              <a:t>Рисунок </a:t>
            </a:r>
            <a:r>
              <a:rPr lang="uk-UA" dirty="0" smtClean="0">
                <a:latin typeface="Times New Roman" panose="02020603050405020304" pitchFamily="18" charset="0"/>
                <a:ea typeface="Calibri" panose="020F0502020204030204" pitchFamily="34" charset="0"/>
              </a:rPr>
              <a:t>31. </a:t>
            </a:r>
            <a:r>
              <a:rPr lang="uk-UA" dirty="0">
                <a:latin typeface="Times New Roman" panose="02020603050405020304" pitchFamily="18" charset="0"/>
                <a:ea typeface="Calibri" panose="020F0502020204030204" pitchFamily="34" charset="0"/>
              </a:rPr>
              <a:t>Мідний посуд. Каструлі та чайник </a:t>
            </a:r>
            <a:endParaRPr lang="ru-RU" dirty="0"/>
          </a:p>
        </p:txBody>
      </p:sp>
      <p:sp>
        <p:nvSpPr>
          <p:cNvPr id="2" name="Номер слайда 1"/>
          <p:cNvSpPr>
            <a:spLocks noGrp="1"/>
          </p:cNvSpPr>
          <p:nvPr>
            <p:ph type="sldNum" sz="quarter" idx="12"/>
          </p:nvPr>
        </p:nvSpPr>
        <p:spPr/>
        <p:txBody>
          <a:bodyPr/>
          <a:lstStyle/>
          <a:p>
            <a:fld id="{31E7FFEE-C820-45D6-9766-CE5DCFAF3999}" type="slidenum">
              <a:rPr lang="ru-RU" smtClean="0"/>
              <a:t>24</a:t>
            </a:fld>
            <a:endParaRPr lang="ru-RU"/>
          </a:p>
        </p:txBody>
      </p:sp>
    </p:spTree>
    <p:extLst>
      <p:ext uri="{BB962C8B-B14F-4D97-AF65-F5344CB8AC3E}">
        <p14:creationId xmlns:p14="http://schemas.microsoft.com/office/powerpoint/2010/main" val="629157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0037" y="262940"/>
            <a:ext cx="8186738" cy="887422"/>
          </a:xfrm>
          <a:prstGeom prst="rect">
            <a:avLst/>
          </a:prstGeom>
        </p:spPr>
        <p:txBody>
          <a:bodyPr wrap="square">
            <a:spAutoFit/>
          </a:bodyPr>
          <a:lstStyle/>
          <a:p>
            <a:r>
              <a:rPr lang="uk-UA" b="1" dirty="0">
                <a:latin typeface="Times New Roman" panose="02020603050405020304" pitchFamily="18" charset="0"/>
                <a:ea typeface="Times New Roman" panose="02020603050405020304" pitchFamily="18" charset="0"/>
              </a:rPr>
              <a:t>Глава 6. Властивості </a:t>
            </a:r>
            <a:r>
              <a:rPr lang="uk-UA" b="1" dirty="0" err="1">
                <a:latin typeface="Times New Roman" panose="02020603050405020304" pitchFamily="18" charset="0"/>
                <a:ea typeface="Times New Roman" panose="02020603050405020304" pitchFamily="18" charset="0"/>
              </a:rPr>
              <a:t>наночастинок</a:t>
            </a:r>
            <a:r>
              <a:rPr lang="uk-UA" b="1" dirty="0">
                <a:latin typeface="Times New Roman" panose="02020603050405020304" pitchFamily="18" charset="0"/>
                <a:ea typeface="Times New Roman" panose="02020603050405020304" pitchFamily="18" charset="0"/>
              </a:rPr>
              <a:t> міді</a:t>
            </a:r>
            <a:endParaRPr lang="ru-RU" b="1" dirty="0">
              <a:latin typeface="Times New Roman" panose="02020603050405020304" pitchFamily="18" charset="0"/>
              <a:ea typeface="Times New Roman" panose="02020603050405020304" pitchFamily="18" charset="0"/>
            </a:endParaRPr>
          </a:p>
          <a:p>
            <a:pPr>
              <a:lnSpc>
                <a:spcPct val="150000"/>
              </a:lnSpc>
              <a:spcBef>
                <a:spcPts val="800"/>
              </a:spcBef>
              <a:spcAft>
                <a:spcPts val="600"/>
              </a:spcAft>
            </a:pPr>
            <a:r>
              <a:rPr lang="uk-UA" b="1" dirty="0">
                <a:latin typeface="Times New Roman" panose="02020603050405020304" pitchFamily="18" charset="0"/>
                <a:ea typeface="Times New Roman" panose="02020603050405020304" pitchFamily="18" charset="0"/>
              </a:rPr>
              <a:t>6.1 Структура, властивості та токсичність </a:t>
            </a:r>
            <a:r>
              <a:rPr lang="uk-UA" b="1" dirty="0" err="1">
                <a:latin typeface="Times New Roman" panose="02020603050405020304" pitchFamily="18" charset="0"/>
                <a:ea typeface="Times New Roman" panose="02020603050405020304" pitchFamily="18" charset="0"/>
              </a:rPr>
              <a:t>наночастинок</a:t>
            </a:r>
            <a:endParaRPr lang="ru-RU" b="1" dirty="0">
              <a:effectLst/>
              <a:latin typeface="Times New Roman" panose="02020603050405020304" pitchFamily="18" charset="0"/>
              <a:ea typeface="Times New Roman" panose="02020603050405020304" pitchFamily="18"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183356" y="2777414"/>
            <a:ext cx="4267200" cy="3178810"/>
          </a:xfrm>
          <a:prstGeom prst="rect">
            <a:avLst/>
          </a:prstGeom>
          <a:noFill/>
          <a:ln>
            <a:noFill/>
          </a:ln>
        </p:spPr>
      </p:pic>
      <p:sp>
        <p:nvSpPr>
          <p:cNvPr id="6" name="Прямоугольник 5"/>
          <p:cNvSpPr/>
          <p:nvPr/>
        </p:nvSpPr>
        <p:spPr>
          <a:xfrm>
            <a:off x="300037" y="1258991"/>
            <a:ext cx="8301038" cy="923330"/>
          </a:xfrm>
          <a:prstGeom prst="rect">
            <a:avLst/>
          </a:prstGeom>
        </p:spPr>
        <p:txBody>
          <a:bodyPr wrap="square">
            <a:spAutoFit/>
          </a:bodyPr>
          <a:lstStyle/>
          <a:p>
            <a:pPr>
              <a:lnSpc>
                <a:spcPct val="150000"/>
              </a:lnSpc>
              <a:spcBef>
                <a:spcPts val="800"/>
              </a:spcBef>
              <a:spcAft>
                <a:spcPts val="600"/>
              </a:spcAft>
            </a:pPr>
            <a:r>
              <a:rPr lang="uk-UA" b="1" dirty="0">
                <a:latin typeface="Times New Roman" panose="02020603050405020304" pitchFamily="18" charset="0"/>
                <a:ea typeface="Times New Roman" panose="02020603050405020304" pitchFamily="18" charset="0"/>
              </a:rPr>
              <a:t>6.2 Вивчення безпеки введення </a:t>
            </a:r>
            <a:r>
              <a:rPr lang="uk-UA" b="1" dirty="0" err="1">
                <a:latin typeface="Times New Roman" panose="02020603050405020304" pitchFamily="18" charset="0"/>
                <a:ea typeface="Times New Roman" panose="02020603050405020304" pitchFamily="18" charset="0"/>
              </a:rPr>
              <a:t>наночастинок</a:t>
            </a:r>
            <a:r>
              <a:rPr lang="uk-UA" b="1" dirty="0">
                <a:latin typeface="Times New Roman" panose="02020603050405020304" pitchFamily="18" charset="0"/>
                <a:ea typeface="Times New Roman" panose="02020603050405020304" pitchFamily="18" charset="0"/>
              </a:rPr>
              <a:t> міді з різними фізико-хімічними характеристиками в організм тварин</a:t>
            </a:r>
            <a:endParaRPr lang="ru-RU" b="1" dirty="0">
              <a:effectLst/>
              <a:latin typeface="Times New Roman" panose="02020603050405020304" pitchFamily="18" charset="0"/>
              <a:ea typeface="Times New Roman" panose="02020603050405020304" pitchFamily="18"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693443" y="2777414"/>
            <a:ext cx="4180205" cy="3178810"/>
          </a:xfrm>
          <a:prstGeom prst="rect">
            <a:avLst/>
          </a:prstGeom>
          <a:noFill/>
          <a:ln>
            <a:noFill/>
          </a:ln>
        </p:spPr>
      </p:pic>
      <p:sp>
        <p:nvSpPr>
          <p:cNvPr id="8" name="Прямоугольник 7"/>
          <p:cNvSpPr/>
          <p:nvPr/>
        </p:nvSpPr>
        <p:spPr>
          <a:xfrm>
            <a:off x="300037" y="2225952"/>
            <a:ext cx="8786812" cy="507831"/>
          </a:xfrm>
          <a:prstGeom prst="rect">
            <a:avLst/>
          </a:prstGeom>
        </p:spPr>
        <p:txBody>
          <a:bodyPr wrap="square">
            <a:spAutoFit/>
          </a:bodyPr>
          <a:lstStyle/>
          <a:p>
            <a:pPr>
              <a:lnSpc>
                <a:spcPct val="150000"/>
              </a:lnSpc>
              <a:spcBef>
                <a:spcPts val="800"/>
              </a:spcBef>
              <a:spcAft>
                <a:spcPts val="600"/>
              </a:spcAft>
            </a:pPr>
            <a:r>
              <a:rPr lang="uk-UA" b="1" dirty="0">
                <a:latin typeface="Times New Roman" panose="02020603050405020304" pitchFamily="18" charset="0"/>
                <a:ea typeface="Times New Roman" panose="02020603050405020304" pitchFamily="18" charset="0"/>
              </a:rPr>
              <a:t>6.3 Вплив </a:t>
            </a:r>
            <a:r>
              <a:rPr lang="uk-UA" b="1" dirty="0" err="1">
                <a:latin typeface="Times New Roman" panose="02020603050405020304" pitchFamily="18" charset="0"/>
                <a:ea typeface="Times New Roman" panose="02020603050405020304" pitchFamily="18" charset="0"/>
              </a:rPr>
              <a:t>наночастинок</a:t>
            </a:r>
            <a:r>
              <a:rPr lang="uk-UA" b="1" dirty="0">
                <a:latin typeface="Times New Roman" panose="02020603050405020304" pitchFamily="18" charset="0"/>
                <a:ea typeface="Times New Roman" panose="02020603050405020304" pitchFamily="18" charset="0"/>
              </a:rPr>
              <a:t> міді на рослини та ґрунтові мікроорганізми</a:t>
            </a:r>
            <a:endParaRPr lang="ru-RU" b="1" dirty="0">
              <a:effectLst/>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4497545" y="5934670"/>
            <a:ext cx="4572000" cy="923330"/>
          </a:xfrm>
          <a:prstGeom prst="rect">
            <a:avLst/>
          </a:prstGeom>
        </p:spPr>
        <p:txBody>
          <a:bodyPr>
            <a:spAutoFit/>
          </a:bodyPr>
          <a:lstStyle/>
          <a:p>
            <a:r>
              <a:rPr lang="uk-UA" dirty="0">
                <a:latin typeface="Times New Roman" panose="02020603050405020304" pitchFamily="18" charset="0"/>
                <a:ea typeface="Calibri" panose="020F0502020204030204" pitchFamily="34" charset="0"/>
              </a:rPr>
              <a:t>Рисунок </a:t>
            </a:r>
            <a:r>
              <a:rPr lang="uk-UA" dirty="0" smtClean="0">
                <a:latin typeface="Times New Roman" panose="02020603050405020304" pitchFamily="18" charset="0"/>
                <a:ea typeface="Calibri" panose="020F0502020204030204" pitchFamily="34" charset="0"/>
              </a:rPr>
              <a:t>33. </a:t>
            </a:r>
            <a:r>
              <a:rPr lang="uk-UA" dirty="0">
                <a:latin typeface="Times New Roman" panose="02020603050405020304" pitchFamily="18" charset="0"/>
                <a:ea typeface="Calibri" panose="020F0502020204030204" pitchFamily="34" charset="0"/>
              </a:rPr>
              <a:t>Фотографія НЧ </a:t>
            </a:r>
            <a:r>
              <a:rPr lang="en-US" dirty="0">
                <a:latin typeface="Times New Roman" panose="02020603050405020304" pitchFamily="18" charset="0"/>
                <a:ea typeface="Calibri" panose="020F0502020204030204" pitchFamily="34" charset="0"/>
              </a:rPr>
              <a:t>Cu</a:t>
            </a:r>
            <a:r>
              <a:rPr lang="uk-UA" dirty="0">
                <a:latin typeface="Times New Roman" panose="02020603050405020304" pitchFamily="18" charset="0"/>
                <a:ea typeface="Calibri" panose="020F0502020204030204" pitchFamily="34" charset="0"/>
              </a:rPr>
              <a:t> зразка №5, отриманих методом </a:t>
            </a:r>
            <a:r>
              <a:rPr lang="uk-UA" dirty="0" err="1">
                <a:latin typeface="Times New Roman" panose="02020603050405020304" pitchFamily="18" charset="0"/>
                <a:ea typeface="Calibri" panose="020F0502020204030204" pitchFamily="34" charset="0"/>
              </a:rPr>
              <a:t>скануючої</a:t>
            </a:r>
            <a:r>
              <a:rPr lang="uk-UA" dirty="0">
                <a:latin typeface="Times New Roman" panose="02020603050405020304" pitchFamily="18" charset="0"/>
                <a:ea typeface="Calibri" panose="020F0502020204030204" pitchFamily="34" charset="0"/>
              </a:rPr>
              <a:t> електронної мікроскопії </a:t>
            </a:r>
            <a:endParaRPr lang="ru-RU" dirty="0"/>
          </a:p>
        </p:txBody>
      </p:sp>
      <p:sp>
        <p:nvSpPr>
          <p:cNvPr id="10" name="Прямоугольник 9"/>
          <p:cNvSpPr/>
          <p:nvPr/>
        </p:nvSpPr>
        <p:spPr>
          <a:xfrm>
            <a:off x="97949" y="5897446"/>
            <a:ext cx="4572000" cy="646331"/>
          </a:xfrm>
          <a:prstGeom prst="rect">
            <a:avLst/>
          </a:prstGeom>
        </p:spPr>
        <p:txBody>
          <a:bodyPr>
            <a:spAutoFit/>
          </a:bodyPr>
          <a:lstStyle/>
          <a:p>
            <a:pPr algn="ctr">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Рисунок </a:t>
            </a:r>
            <a:r>
              <a:rPr lang="uk-UA" dirty="0" smtClean="0">
                <a:latin typeface="Times New Roman" panose="02020603050405020304" pitchFamily="18" charset="0"/>
                <a:ea typeface="Calibri" panose="020F0502020204030204" pitchFamily="34" charset="0"/>
                <a:cs typeface="Times New Roman" panose="02020603050405020304" pitchFamily="18" charset="0"/>
              </a:rPr>
              <a:t>32. </a:t>
            </a:r>
            <a:r>
              <a:rPr lang="uk-UA" dirty="0">
                <a:latin typeface="Times New Roman" panose="02020603050405020304" pitchFamily="18" charset="0"/>
                <a:ea typeface="Calibri" panose="020F0502020204030204" pitchFamily="34" charset="0"/>
                <a:cs typeface="Times New Roman" panose="02020603050405020304" pitchFamily="18" charset="0"/>
              </a:rPr>
              <a:t>Характерний вид поверхні конденсатів НЧ системи </a:t>
            </a:r>
            <a:r>
              <a:rPr lang="uk-UA" dirty="0" err="1" smtClean="0">
                <a:latin typeface="Times New Roman" panose="02020603050405020304" pitchFamily="18" charset="0"/>
                <a:ea typeface="Calibri" panose="020F0502020204030204" pitchFamily="34" charset="0"/>
              </a:rPr>
              <a:t>Cu-NaCl</a:t>
            </a:r>
            <a:r>
              <a:rPr lang="uk-UA" dirty="0" smtClean="0">
                <a:latin typeface="Times New Roman" panose="02020603050405020304" pitchFamily="18" charset="0"/>
                <a:ea typeface="Calibri" panose="020F0502020204030204" pitchFamily="34" charset="0"/>
              </a:rPr>
              <a:t> </a:t>
            </a:r>
            <a:endParaRPr lang="ru-RU" dirty="0"/>
          </a:p>
        </p:txBody>
      </p:sp>
      <p:sp>
        <p:nvSpPr>
          <p:cNvPr id="2" name="Номер слайда 1"/>
          <p:cNvSpPr>
            <a:spLocks noGrp="1"/>
          </p:cNvSpPr>
          <p:nvPr>
            <p:ph type="sldNum" sz="quarter" idx="12"/>
          </p:nvPr>
        </p:nvSpPr>
        <p:spPr/>
        <p:txBody>
          <a:bodyPr/>
          <a:lstStyle/>
          <a:p>
            <a:fld id="{31E7FFEE-C820-45D6-9766-CE5DCFAF3999}" type="slidenum">
              <a:rPr lang="ru-RU" smtClean="0"/>
              <a:t>25</a:t>
            </a:fld>
            <a:endParaRPr lang="ru-RU"/>
          </a:p>
        </p:txBody>
      </p:sp>
    </p:spTree>
    <p:extLst>
      <p:ext uri="{BB962C8B-B14F-4D97-AF65-F5344CB8AC3E}">
        <p14:creationId xmlns:p14="http://schemas.microsoft.com/office/powerpoint/2010/main" val="4225480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52111" y="96679"/>
            <a:ext cx="4980402" cy="461665"/>
          </a:xfrm>
          <a:prstGeom prst="rect">
            <a:avLst/>
          </a:prstGeom>
        </p:spPr>
        <p:txBody>
          <a:bodyPr wrap="none">
            <a:spAutoFit/>
          </a:bodyPr>
          <a:lstStyle/>
          <a:p>
            <a:r>
              <a:rPr lang="ru-RU" sz="2400" b="1" dirty="0" smtClean="0">
                <a:latin typeface="Times New Roman" panose="02020603050405020304" pitchFamily="18" charset="0"/>
                <a:cs typeface="Times New Roman" panose="02020603050405020304" pitchFamily="18" charset="0"/>
              </a:rPr>
              <a:t>6.4 </a:t>
            </a:r>
            <a:r>
              <a:rPr lang="ru-RU" sz="2400" b="1" dirty="0" err="1" smtClean="0">
                <a:latin typeface="Times New Roman" panose="02020603050405020304" pitchFamily="18" charset="0"/>
                <a:cs typeface="Times New Roman" panose="02020603050405020304" pitchFamily="18" charset="0"/>
              </a:rPr>
              <a:t>Властивості</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наночастинок</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міді</a:t>
            </a:r>
            <a:endParaRPr lang="ru-RU" sz="24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98448" y="558344"/>
            <a:ext cx="7858125" cy="5262979"/>
          </a:xfrm>
          <a:prstGeom prst="rect">
            <a:avLst/>
          </a:prstGeom>
        </p:spPr>
        <p:txBody>
          <a:bodyPr wrap="square">
            <a:spAutoFit/>
          </a:bodyPr>
          <a:lstStyle/>
          <a:p>
            <a:pPr indent="363538"/>
            <a:r>
              <a:rPr lang="ru-RU" sz="2400" dirty="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світі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відбувається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бурхливий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розвиток</a:t>
            </a:r>
            <a:r>
              <a:rPr lang="ru-RU" sz="2400" dirty="0">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нанотехнологій</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впровадження</a:t>
            </a:r>
            <a:r>
              <a:rPr lang="ru-RU" sz="2400" dirty="0" smtClean="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різні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галузі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діяльності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людини</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Перспективними</a:t>
            </a:r>
            <a:endParaRPr lang="ru-RU" sz="2400" dirty="0">
              <a:latin typeface="Times New Roman" panose="02020603050405020304" pitchFamily="18" charset="0"/>
              <a:cs typeface="Times New Roman" panose="02020603050405020304" pitchFamily="18" charset="0"/>
            </a:endParaRPr>
          </a:p>
          <a:p>
            <a:r>
              <a:rPr lang="ru-RU" sz="2400" dirty="0" err="1">
                <a:solidFill>
                  <a:srgbClr val="FF0000"/>
                </a:solidFill>
                <a:latin typeface="Times New Roman" panose="02020603050405020304" pitchFamily="18" charset="0"/>
                <a:cs typeface="Times New Roman" panose="02020603050405020304" pitchFamily="18" charset="0"/>
              </a:rPr>
              <a:t>наноматеріалами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вважають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застосовуватися</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медицині</a:t>
            </a:r>
            <a:r>
              <a:rPr lang="ru-RU" sz="2400" dirty="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мають</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біосумісництво</a:t>
            </a:r>
            <a:r>
              <a:rPr lang="ru-RU" sz="2400" dirty="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програмовану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позитивну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дію</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біологічний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об’єкт</a:t>
            </a:r>
            <a:r>
              <a:rPr lang="ru-RU" sz="2400" dirty="0">
                <a:latin typeface="Times New Roman" panose="02020603050405020304" pitchFamily="18" charset="0"/>
                <a:cs typeface="Times New Roman" panose="02020603050405020304" pitchFamily="18" charset="0"/>
              </a:rPr>
              <a:t>.</a:t>
            </a:r>
          </a:p>
          <a:p>
            <a:pPr indent="363538"/>
            <a:r>
              <a:rPr lang="ru-RU" sz="2400" dirty="0" err="1">
                <a:latin typeface="Times New Roman" panose="02020603050405020304" pitchFamily="18" charset="0"/>
                <a:cs typeface="Times New Roman" panose="02020603050405020304" pitchFamily="18" charset="0"/>
              </a:rPr>
              <a:t>Найбільш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цікавими</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препарати</a:t>
            </a:r>
            <a:r>
              <a:rPr lang="ru-RU" sz="2400" dirty="0">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наночастинок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міді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НЧ </a:t>
            </a:r>
            <a:r>
              <a:rPr lang="en-US" sz="2400" dirty="0">
                <a:latin typeface="Times New Roman" panose="02020603050405020304" pitchFamily="18" charset="0"/>
                <a:cs typeface="Times New Roman" panose="02020603050405020304" pitchFamily="18" charset="0"/>
              </a:rPr>
              <a:t>Cu) </a:t>
            </a:r>
            <a:r>
              <a:rPr lang="ru-RU" sz="2400" dirty="0">
                <a:latin typeface="Times New Roman" panose="02020603050405020304" pitchFamily="18" charset="0"/>
                <a:cs typeface="Times New Roman" panose="02020603050405020304" pitchFamily="18" charset="0"/>
              </a:rPr>
              <a:t>та </a:t>
            </a:r>
            <a:r>
              <a:rPr lang="ru-RU" sz="2400" dirty="0" err="1">
                <a:latin typeface="Times New Roman" panose="02020603050405020304" pitchFamily="18" charset="0"/>
                <a:cs typeface="Times New Roman" panose="02020603050405020304" pitchFamily="18" charset="0"/>
              </a:rPr>
              <a:t>срібла</a:t>
            </a:r>
            <a:r>
              <a:rPr lang="ru-RU" sz="2400" dirty="0">
                <a:latin typeface="Times New Roman" panose="02020603050405020304" pitchFamily="18" charset="0"/>
                <a:cs typeface="Times New Roman" panose="02020603050405020304" pitchFamily="18" charset="0"/>
              </a:rPr>
              <a:t> (НЧ </a:t>
            </a:r>
            <a:r>
              <a:rPr lang="en-US" sz="2400" dirty="0">
                <a:latin typeface="Times New Roman" panose="02020603050405020304" pitchFamily="18" charset="0"/>
                <a:cs typeface="Times New Roman" panose="02020603050405020304" pitchFamily="18" charset="0"/>
              </a:rPr>
              <a:t>Ag) </a:t>
            </a:r>
            <a:r>
              <a:rPr lang="ru-RU" sz="2400" dirty="0" smtClean="0">
                <a:latin typeface="Times New Roman" panose="02020603050405020304" pitchFamily="18" charset="0"/>
                <a:cs typeface="Times New Roman" panose="02020603050405020304" pitchFamily="18" charset="0"/>
              </a:rPr>
              <a:t>як </a:t>
            </a:r>
            <a:r>
              <a:rPr lang="ru-RU" sz="2400" dirty="0" smtClean="0">
                <a:solidFill>
                  <a:srgbClr val="FF0000"/>
                </a:solidFill>
                <a:latin typeface="Times New Roman" panose="02020603050405020304" pitchFamily="18" charset="0"/>
                <a:cs typeface="Times New Roman" panose="02020603050405020304" pitchFamily="18" charset="0"/>
              </a:rPr>
              <a:t>альтернатива</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антимікробним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протигрибковим</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дезінфікуючим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засобам</a:t>
            </a:r>
            <a:r>
              <a:rPr lang="ru-RU" sz="2400" dirty="0">
                <a:latin typeface="Times New Roman" panose="02020603050405020304" pitchFamily="18" charset="0"/>
                <a:cs typeface="Times New Roman" panose="02020603050405020304" pitchFamily="18" charset="0"/>
              </a:rPr>
              <a:t>. НЧ </a:t>
            </a:r>
            <a:r>
              <a:rPr lang="ru-RU" sz="2400" dirty="0" err="1" smtClean="0">
                <a:latin typeface="Times New Roman" panose="02020603050405020304" pitchFamily="18" charset="0"/>
                <a:cs typeface="Times New Roman" panose="02020603050405020304" pitchFamily="18" charset="0"/>
              </a:rPr>
              <a:t>Cu</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порівняно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 НЧ </a:t>
            </a:r>
            <a:r>
              <a:rPr lang="ru-RU" sz="2400" dirty="0" err="1">
                <a:latin typeface="Times New Roman" panose="02020603050405020304" pitchFamily="18" charset="0"/>
                <a:cs typeface="Times New Roman" panose="02020603050405020304" pitchFamily="18" charset="0"/>
              </a:rPr>
              <a:t>Ag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менш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активну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антисептичну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дію</a:t>
            </a:r>
            <a:r>
              <a:rPr lang="ru-RU" sz="2400" dirty="0">
                <a:latin typeface="Times New Roman" panose="02020603050405020304" pitchFamily="18" charset="0"/>
                <a:cs typeface="Times New Roman" panose="02020603050405020304" pitchFamily="18" charset="0"/>
              </a:rPr>
              <a:t>, але </a:t>
            </a:r>
            <a:r>
              <a:rPr lang="ru-RU" sz="2400" dirty="0" err="1" smtClean="0">
                <a:latin typeface="Times New Roman" panose="02020603050405020304" pitchFamily="18" charset="0"/>
                <a:cs typeface="Times New Roman" panose="02020603050405020304" pitchFamily="18" charset="0"/>
              </a:rPr>
              <a:t>значно</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посилюють</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препаратів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срібла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Лікувальні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препарати</a:t>
            </a:r>
            <a:r>
              <a:rPr lang="ru-RU" sz="2400" dirty="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основі</a:t>
            </a:r>
            <a:r>
              <a:rPr lang="ru-RU" sz="2400" dirty="0">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нанотехнологій</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дозволяють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здешевити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виробництво</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зробити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більш</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доступними</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лікування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багатьох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захворювань</a:t>
            </a:r>
            <a:r>
              <a:rPr lang="ru-RU" sz="2400"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2"/>
          </p:nvPr>
        </p:nvSpPr>
        <p:spPr/>
        <p:txBody>
          <a:bodyPr/>
          <a:lstStyle/>
          <a:p>
            <a:fld id="{31E7FFEE-C820-45D6-9766-CE5DCFAF3999}" type="slidenum">
              <a:rPr lang="ru-RU" smtClean="0"/>
              <a:t>26</a:t>
            </a:fld>
            <a:endParaRPr lang="ru-RU"/>
          </a:p>
        </p:txBody>
      </p:sp>
    </p:spTree>
    <p:extLst>
      <p:ext uri="{BB962C8B-B14F-4D97-AF65-F5344CB8AC3E}">
        <p14:creationId xmlns:p14="http://schemas.microsoft.com/office/powerpoint/2010/main" val="3208669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61999" y="158234"/>
            <a:ext cx="1550746" cy="461665"/>
          </a:xfrm>
          <a:prstGeom prst="rect">
            <a:avLst/>
          </a:prstGeom>
        </p:spPr>
        <p:txBody>
          <a:bodyPr wrap="none">
            <a:spAutoFit/>
          </a:bodyPr>
          <a:lstStyle/>
          <a:p>
            <a:r>
              <a:rPr lang="ru-RU" sz="2400" b="1" dirty="0" err="1">
                <a:latin typeface="Times New Roman" panose="02020603050405020304" pitchFamily="18" charset="0"/>
                <a:cs typeface="Times New Roman" panose="02020603050405020304" pitchFamily="18" charset="0"/>
              </a:rPr>
              <a:t>Висновки</a:t>
            </a:r>
            <a:endParaRPr lang="ru-RU" sz="24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1115" y="619899"/>
            <a:ext cx="8672513" cy="5632311"/>
          </a:xfrm>
          <a:prstGeom prst="rect">
            <a:avLst/>
          </a:prstGeom>
        </p:spPr>
        <p:txBody>
          <a:bodyPr wrap="square">
            <a:spAutoFit/>
          </a:bodyPr>
          <a:lstStyle/>
          <a:p>
            <a:pPr marL="342900" lvl="0" indent="-342900" algn="just">
              <a:spcAft>
                <a:spcPts val="0"/>
              </a:spcAft>
              <a:buFont typeface="+mj-lt"/>
              <a:buAutoNum type="arabicParenR"/>
            </a:pPr>
            <a:r>
              <a:rPr lang="uk-UA" sz="2000" dirty="0">
                <a:latin typeface="Times New Roman" panose="02020603050405020304" pitchFamily="18" charset="0"/>
                <a:ea typeface="Calibri" panose="020F0502020204030204" pitchFamily="34" charset="0"/>
                <a:cs typeface="Times New Roman" panose="02020603050405020304" pitchFamily="18" charset="0"/>
              </a:rPr>
              <a:t>Мідь знаходиться в природі у вигляді самородків та у вигляді різних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сполук</a:t>
            </a:r>
            <a:r>
              <a:rPr lang="uk-UA" sz="2000" dirty="0">
                <a:latin typeface="Times New Roman" panose="02020603050405020304" pitchFamily="18" charset="0"/>
                <a:ea typeface="Calibri" panose="020F0502020204030204" pitchFamily="34" charset="0"/>
                <a:cs typeface="Times New Roman" panose="02020603050405020304" pitchFamily="18" charset="0"/>
              </a:rPr>
              <a:t>. Встановлено 250 мінералів міді, але у промисловості застосовують лише 20 мінералів. 65% мідної руди знаходяться на території Північної та Південної Америки. В Чилі – близько 20 % світового запасу.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uk-UA" sz="2000" dirty="0">
                <a:latin typeface="Times New Roman" panose="02020603050405020304" pitchFamily="18" charset="0"/>
                <a:ea typeface="Calibri" panose="020F0502020204030204" pitchFamily="34" charset="0"/>
                <a:cs typeface="Times New Roman" panose="02020603050405020304" pitchFamily="18" charset="0"/>
              </a:rPr>
              <a:t>Мікроелемент мідь необхідний організму для виконання важливих функцій – утворення кісткової сполучної тканини та вироблення специфічних ферментів, які відіграють значну роль. Мікроелемент мідь бере активну участь у формуванні будови білків сполучної тканини – колагену та еластину, які є важливими структурними компонентами кісткової і хрящової тканини, шкіри,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легенів</a:t>
            </a:r>
            <a:r>
              <a:rPr lang="uk-UA" sz="2000" dirty="0">
                <a:latin typeface="Times New Roman" panose="02020603050405020304" pitchFamily="18" charset="0"/>
                <a:ea typeface="Calibri" panose="020F0502020204030204" pitchFamily="34" charset="0"/>
                <a:cs typeface="Times New Roman" panose="02020603050405020304" pitchFamily="18" charset="0"/>
              </a:rPr>
              <a:t>, стінок кровоносних судин та інші. Потреба людини в мікроелементу міді за добу – 1-2 мг.</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uk-UA" sz="2000" dirty="0">
                <a:latin typeface="Times New Roman" panose="02020603050405020304" pitchFamily="18" charset="0"/>
                <a:ea typeface="Calibri" panose="020F0502020204030204" pitchFamily="34" charset="0"/>
                <a:cs typeface="Times New Roman" panose="02020603050405020304" pitchFamily="18" charset="0"/>
              </a:rPr>
              <a:t>В косметології необхідний мікроелемент мідь застосовують для відновлення шкірних покровів та загоєння ран, тому що всі процеси відновлення залежать від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мідьзберігаючих</a:t>
            </a:r>
            <a:r>
              <a:rPr lang="uk-UA" sz="2000" dirty="0">
                <a:latin typeface="Times New Roman" panose="02020603050405020304" pitchFamily="18" charset="0"/>
                <a:ea typeface="Calibri" panose="020F0502020204030204" pitchFamily="34" charset="0"/>
                <a:cs typeface="Times New Roman" panose="02020603050405020304" pitchFamily="18" charset="0"/>
              </a:rPr>
              <a:t> білків.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arenR"/>
            </a:pPr>
            <a:r>
              <a:rPr lang="uk-UA" sz="2000" dirty="0">
                <a:latin typeface="Times New Roman" panose="02020603050405020304" pitchFamily="18" charset="0"/>
                <a:ea typeface="Calibri" panose="020F0502020204030204" pitchFamily="34" charset="0"/>
                <a:cs typeface="Times New Roman" panose="02020603050405020304" pitchFamily="18" charset="0"/>
              </a:rPr>
              <a:t>Робітники сільського господарства страждають від надмірного застосування добрив та пестицидів. Щоб позбутись багатьох негативних явищ, розпочали застосовувати препарати міді, тому що вони покращують якість ґрунту, посилюють ріст та аромат, зміцнюють рослини.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31E7FFEE-C820-45D6-9766-CE5DCFAF3999}" type="slidenum">
              <a:rPr lang="ru-RU" smtClean="0"/>
              <a:t>27</a:t>
            </a:fld>
            <a:endParaRPr lang="ru-RU"/>
          </a:p>
        </p:txBody>
      </p:sp>
    </p:spTree>
    <p:extLst>
      <p:ext uri="{BB962C8B-B14F-4D97-AF65-F5344CB8AC3E}">
        <p14:creationId xmlns:p14="http://schemas.microsoft.com/office/powerpoint/2010/main" val="1581215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757"/>
            <a:ext cx="8801100" cy="6863417"/>
          </a:xfrm>
          <a:prstGeom prst="rect">
            <a:avLst/>
          </a:prstGeom>
        </p:spPr>
        <p:txBody>
          <a:bodyPr wrap="square">
            <a:spAutoFit/>
          </a:bodyPr>
          <a:lstStyle/>
          <a:p>
            <a:pPr marL="357188" lvl="0" indent="-357188" algn="just">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5) До </a:t>
            </a:r>
            <a:r>
              <a:rPr lang="uk-UA" sz="2000" dirty="0">
                <a:latin typeface="Times New Roman" panose="02020603050405020304" pitchFamily="18" charset="0"/>
                <a:ea typeface="Calibri" panose="020F0502020204030204" pitchFamily="34" charset="0"/>
                <a:cs typeface="Times New Roman" panose="02020603050405020304" pitchFamily="18" charset="0"/>
              </a:rPr>
              <a:t>важливих природних мінералів, що містить мідь, належать малахіт і азурит. Малахіт широко застосовують при виготовлені ювелірних прикрас. Бактерицидні властивості успішно засовувалися лікарями для лікування шкірних захворювань. Азурит також застосовується при виготовлені ювелірних прикрас, але його недоліком є його підвищена крихкість. Тому у ювелірній промисловості найчастіше застосовують азурит-малахіт. В епоху відродження застосовували мінерал азурит для виготовлення синього пігменту, який використовували видатні майстри живопису – Рафаель та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Мікеланджело.</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57188" lvl="0" indent="-357188" algn="just">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6)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Метал </a:t>
            </a:r>
            <a:r>
              <a:rPr lang="uk-UA" sz="2000" dirty="0">
                <a:latin typeface="Times New Roman" panose="02020603050405020304" pitchFamily="18" charset="0"/>
                <a:ea typeface="Calibri" panose="020F0502020204030204" pitchFamily="34" charset="0"/>
                <a:cs typeface="Times New Roman" panose="02020603050405020304" pitchFamily="18" charset="0"/>
              </a:rPr>
              <a:t>мідь застосовують у промисловості, завдяки його достатньо високій тепло- та електропровідності. Мідний дріт застосовують в усіх приладах, які працюють на електриці. Мідь є гарним провідником, тому що не схильний до займання, як алюміній. Маючи низький питомий опір, мідь також застосовується в електротехніці при виробництві силових кабелів та дротів для трансформаторів. Метал мідь застосовується у виробництві автомобілів та інших транспортних засобів. Універсальність мідних труб є в тому, що вони використовуються для транспортування різних рідин та за будь-яких умов, також вони стійкі до корозії та мають досить високі бактерицидні властивості, оскільки вода у мідних резервуарах не цвіте та в ній не розмножуються хвороботворні мікроорганізми. По мідним трубам можна переміщувати рідину при температурі від 100 °С до 250 °С при цьому труби не плавляться, не тріскають і не деформуються.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31E7FFEE-C820-45D6-9766-CE5DCFAF3999}" type="slidenum">
              <a:rPr lang="ru-RU" smtClean="0"/>
              <a:t>28</a:t>
            </a:fld>
            <a:endParaRPr lang="ru-RU"/>
          </a:p>
        </p:txBody>
      </p:sp>
    </p:spTree>
    <p:extLst>
      <p:ext uri="{BB962C8B-B14F-4D97-AF65-F5344CB8AC3E}">
        <p14:creationId xmlns:p14="http://schemas.microsoft.com/office/powerpoint/2010/main" val="860372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8" y="0"/>
            <a:ext cx="8858250" cy="6370975"/>
          </a:xfrm>
          <a:prstGeom prst="rect">
            <a:avLst/>
          </a:prstGeom>
        </p:spPr>
        <p:txBody>
          <a:bodyPr wrap="square">
            <a:spAutoFit/>
          </a:bodyPr>
          <a:lstStyle/>
          <a:p>
            <a:pPr marL="271463" lvl="0" indent="-271463" algn="just">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7) Одним </a:t>
            </a:r>
            <a:r>
              <a:rPr lang="uk-UA" sz="2400" dirty="0">
                <a:latin typeface="Times New Roman" panose="02020603050405020304" pitchFamily="18" charset="0"/>
                <a:ea typeface="Calibri" panose="020F0502020204030204" pitchFamily="34" charset="0"/>
                <a:cs typeface="Times New Roman" panose="02020603050405020304" pitchFamily="18" charset="0"/>
              </a:rPr>
              <a:t>з важливих фізичних властивостей металу мідь є те, що він має магнітні властивості, а це підвищує попит на даний метал при виробництві електротехнічної продукції. Треба відмітити, що на поверхні металу утворюється захисна плівка, яка захищає мідь від руйнування.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271463" lvl="0" indent="-271463" algn="just">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8) Сучасні </a:t>
            </a:r>
            <a:r>
              <a:rPr lang="uk-UA" sz="2400" dirty="0">
                <a:latin typeface="Times New Roman" panose="02020603050405020304" pitchFamily="18" charset="0"/>
                <a:ea typeface="Calibri" panose="020F0502020204030204" pitchFamily="34" charset="0"/>
                <a:cs typeface="Times New Roman" panose="02020603050405020304" pitchFamily="18" charset="0"/>
              </a:rPr>
              <a:t>дослідження показали, що мідний посуд має кращі якості, ніж кухонний посуд, який виготовили з нержавіючої сталі. Для виготовлення ювелірних прикрас використовують сплави міді із золотом, оскільки мідь підвищує зносостійкість.</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271463" lvl="0" indent="-271463" algn="just">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9) Незважаючи </a:t>
            </a:r>
            <a:r>
              <a:rPr lang="uk-UA" sz="2400" dirty="0">
                <a:latin typeface="Times New Roman" panose="02020603050405020304" pitchFamily="18" charset="0"/>
                <a:ea typeface="Calibri" panose="020F0502020204030204" pitchFamily="34" charset="0"/>
                <a:cs typeface="Times New Roman" panose="02020603050405020304" pitchFamily="18" charset="0"/>
              </a:rPr>
              <a:t>на відмінність у токсикологічних показниках НЧ міді, отриманих різними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модифікуючими</a:t>
            </a:r>
            <a:r>
              <a:rPr lang="uk-UA" sz="2400" dirty="0">
                <a:latin typeface="Times New Roman" panose="02020603050405020304" pitchFamily="18" charset="0"/>
                <a:ea typeface="Calibri" panose="020F0502020204030204" pitchFamily="34" charset="0"/>
                <a:cs typeface="Times New Roman" panose="02020603050405020304" pitchFamily="18" charset="0"/>
              </a:rPr>
              <a:t> факторами, їхня токсичність, як показали результати проведених досліджень, значно менші, ніж токсичність солей міді. Токсичність НЧ </a:t>
            </a:r>
            <a:r>
              <a:rPr lang="en-US" sz="2400" dirty="0">
                <a:latin typeface="Times New Roman" panose="02020603050405020304" pitchFamily="18" charset="0"/>
                <a:ea typeface="Calibri" panose="020F0502020204030204" pitchFamily="34" charset="0"/>
                <a:cs typeface="Times New Roman" panose="02020603050405020304" pitchFamily="18" charset="0"/>
              </a:rPr>
              <a:t>Cu</a:t>
            </a:r>
            <a:r>
              <a:rPr lang="uk-UA" sz="2400" dirty="0">
                <a:latin typeface="Times New Roman" panose="02020603050405020304" pitchFamily="18" charset="0"/>
                <a:ea typeface="Calibri" panose="020F0502020204030204" pitchFamily="34" charset="0"/>
                <a:cs typeface="Times New Roman" panose="02020603050405020304" pitchFamily="18" charset="0"/>
              </a:rPr>
              <a:t> збільшується зі зменшенням їх розмірів. Лікувальні препарати на основі нанотехнологій дозволяють здешевити їхнє виробництво та зробити більш доступними для лікування багатьох захворювань.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31E7FFEE-C820-45D6-9766-CE5DCFAF3999}" type="slidenum">
              <a:rPr lang="ru-RU" smtClean="0"/>
              <a:t>29</a:t>
            </a:fld>
            <a:endParaRPr lang="ru-RU"/>
          </a:p>
        </p:txBody>
      </p:sp>
    </p:spTree>
    <p:extLst>
      <p:ext uri="{BB962C8B-B14F-4D97-AF65-F5344CB8AC3E}">
        <p14:creationId xmlns:p14="http://schemas.microsoft.com/office/powerpoint/2010/main" val="2005540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82700" y="0"/>
            <a:ext cx="1350050" cy="669542"/>
          </a:xfrm>
          <a:prstGeom prst="rect">
            <a:avLst/>
          </a:prstGeom>
        </p:spPr>
        <p:txBody>
          <a:bodyPr wrap="none">
            <a:spAutoFit/>
          </a:bodyPr>
          <a:lstStyle/>
          <a:p>
            <a:pPr algn="ctr">
              <a:lnSpc>
                <a:spcPct val="150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ЗМІСТ</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786313" y="779294"/>
            <a:ext cx="5860579" cy="5847755"/>
          </a:xfrm>
          <a:prstGeom prst="rect">
            <a:avLst/>
          </a:prstGeom>
        </p:spPr>
        <p:txBody>
          <a:bodyPr wrap="none">
            <a:spAutoFit/>
          </a:bodyPr>
          <a:lstStyle/>
          <a:p>
            <a:r>
              <a:rPr lang="ru-RU" sz="2200" b="1" dirty="0" smtClean="0">
                <a:latin typeface="Times New Roman" panose="02020603050405020304" pitchFamily="18" charset="0"/>
                <a:ea typeface="Calibri" panose="020F0502020204030204" pitchFamily="34" charset="0"/>
                <a:cs typeface="Times New Roman" panose="02020603050405020304" pitchFamily="18" charset="0"/>
              </a:rPr>
              <a:t>ВСТУП</a:t>
            </a:r>
          </a:p>
          <a:p>
            <a:r>
              <a:rPr lang="ru-RU" sz="2200" b="1" dirty="0" smtClean="0">
                <a:latin typeface="Times New Roman" panose="02020603050405020304" pitchFamily="18" charset="0"/>
                <a:ea typeface="Calibri" panose="020F0502020204030204" pitchFamily="34" charset="0"/>
                <a:cs typeface="Times New Roman" panose="02020603050405020304" pitchFamily="18" charset="0"/>
              </a:rPr>
              <a:t>Глава </a:t>
            </a:r>
            <a:r>
              <a:rPr lang="ru-RU" sz="2200" b="1" dirty="0">
                <a:latin typeface="Times New Roman" panose="02020603050405020304" pitchFamily="18" charset="0"/>
                <a:ea typeface="Calibri" panose="020F0502020204030204" pitchFamily="34" charset="0"/>
                <a:cs typeface="Times New Roman" panose="02020603050405020304" pitchFamily="18" charset="0"/>
              </a:rPr>
              <a:t>1. </a:t>
            </a:r>
            <a:r>
              <a:rPr lang="ru-RU" sz="2200" b="1" dirty="0" err="1">
                <a:latin typeface="Times New Roman" panose="02020603050405020304" pitchFamily="18" charset="0"/>
                <a:ea typeface="Calibri" panose="020F0502020204030204" pitchFamily="34" charset="0"/>
                <a:cs typeface="Times New Roman" panose="02020603050405020304" pitchFamily="18" charset="0"/>
              </a:rPr>
              <a:t>Властивості</a:t>
            </a:r>
            <a:r>
              <a:rPr lang="ru-RU" sz="2200" b="1" dirty="0">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a:latin typeface="Times New Roman" panose="02020603050405020304" pitchFamily="18" charset="0"/>
                <a:ea typeface="Calibri" panose="020F0502020204030204" pitchFamily="34" charset="0"/>
                <a:cs typeface="Times New Roman" panose="02020603050405020304" pitchFamily="18" charset="0"/>
              </a:rPr>
              <a:t>мікроелементу</a:t>
            </a:r>
            <a:r>
              <a:rPr lang="ru-RU" sz="2200" b="1" dirty="0">
                <a:latin typeface="Times New Roman" panose="02020603050405020304" pitchFamily="18" charset="0"/>
                <a:ea typeface="Calibri" panose="020F0502020204030204" pitchFamily="34" charset="0"/>
                <a:cs typeface="Times New Roman" panose="02020603050405020304" pitchFamily="18" charset="0"/>
              </a:rPr>
              <a:t> </a:t>
            </a:r>
            <a:r>
              <a:rPr lang="ru-RU" sz="2200" b="1" dirty="0" err="1" smtClean="0">
                <a:latin typeface="Times New Roman" panose="02020603050405020304" pitchFamily="18" charset="0"/>
                <a:ea typeface="Calibri" panose="020F0502020204030204" pitchFamily="34" charset="0"/>
                <a:cs typeface="Times New Roman" panose="02020603050405020304" pitchFamily="18" charset="0"/>
              </a:rPr>
              <a:t>мідь</a:t>
            </a:r>
            <a:endParaRPr lang="ru-RU" sz="2200" b="1" dirty="0" smtClean="0">
              <a:latin typeface="Times New Roman" panose="02020603050405020304" pitchFamily="18" charset="0"/>
              <a:ea typeface="Calibri" panose="020F0502020204030204" pitchFamily="34"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1.1 </a:t>
            </a:r>
            <a:r>
              <a:rPr lang="ru-RU" sz="2200" dirty="0" err="1">
                <a:latin typeface="Times New Roman" panose="02020603050405020304" pitchFamily="18" charset="0"/>
                <a:cs typeface="Times New Roman" panose="02020603050405020304" pitchFamily="18" charset="0"/>
              </a:rPr>
              <a:t>Фізико-хімічні</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властивості</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1.2 </a:t>
            </a:r>
            <a:r>
              <a:rPr lang="ru-RU" sz="2200" dirty="0" err="1">
                <a:latin typeface="Times New Roman" panose="02020603050405020304" pitchFamily="18" charset="0"/>
                <a:cs typeface="Times New Roman" panose="02020603050405020304" pitchFamily="18" charset="0"/>
              </a:rPr>
              <a:t>Функції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мікроелементу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в </a:t>
            </a:r>
            <a:r>
              <a:rPr lang="ru-RU" sz="2200" dirty="0" err="1" smtClean="0">
                <a:latin typeface="Times New Roman" panose="02020603050405020304" pitchFamily="18" charset="0"/>
                <a:cs typeface="Times New Roman" panose="02020603050405020304" pitchFamily="18" charset="0"/>
              </a:rPr>
              <a:t>організмі</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1.3 </a:t>
            </a:r>
            <a:r>
              <a:rPr lang="ru-RU" sz="2200" dirty="0" err="1">
                <a:latin typeface="Times New Roman" panose="02020603050405020304" pitchFamily="18" charset="0"/>
                <a:cs typeface="Times New Roman" panose="02020603050405020304" pitchFamily="18" charset="0"/>
              </a:rPr>
              <a:t>Фармакологічні</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властивості</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1.4 Медико-</a:t>
            </a:r>
            <a:r>
              <a:rPr lang="ru-RU" sz="2200" dirty="0" err="1">
                <a:latin typeface="Times New Roman" panose="02020603050405020304" pitchFamily="18" charset="0"/>
                <a:cs typeface="Times New Roman" panose="02020603050405020304" pitchFamily="18" charset="0"/>
              </a:rPr>
              <a:t>біологічне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значення</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міді</a:t>
            </a:r>
            <a:endParaRPr lang="ru-RU" sz="2200" dirty="0" smtClean="0">
              <a:latin typeface="Times New Roman" panose="02020603050405020304" pitchFamily="18" charset="0"/>
              <a:cs typeface="Times New Roman" panose="02020603050405020304" pitchFamily="18" charset="0"/>
            </a:endParaRPr>
          </a:p>
          <a:p>
            <a:r>
              <a:rPr lang="ru-RU" sz="2200" b="1" dirty="0">
                <a:latin typeface="Times New Roman" panose="02020603050405020304" pitchFamily="18" charset="0"/>
                <a:cs typeface="Times New Roman" panose="02020603050405020304" pitchFamily="18" charset="0"/>
              </a:rPr>
              <a:t>Глава 2. </a:t>
            </a:r>
            <a:r>
              <a:rPr lang="ru-RU" sz="2200" b="1" dirty="0" err="1">
                <a:latin typeface="Times New Roman" panose="02020603050405020304" pitchFamily="18" charset="0"/>
                <a:cs typeface="Times New Roman" panose="02020603050405020304" pitchFamily="18" charset="0"/>
              </a:rPr>
              <a:t>Географія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міді</a:t>
            </a:r>
            <a:r>
              <a:rPr lang="ru-RU" sz="2200" b="1" dirty="0">
                <a:latin typeface="Times New Roman" panose="02020603050405020304" pitchFamily="18" charset="0"/>
                <a:cs typeface="Times New Roman" panose="02020603050405020304" pitchFamily="18" charset="0"/>
              </a:rPr>
              <a:t> та </a:t>
            </a:r>
            <a:r>
              <a:rPr lang="ru-RU" sz="2200" b="1" dirty="0" err="1">
                <a:latin typeface="Times New Roman" panose="02020603050405020304" pitchFamily="18" charset="0"/>
                <a:cs typeface="Times New Roman" panose="02020603050405020304" pitchFamily="18" charset="0"/>
              </a:rPr>
              <a:t>її</a:t>
            </a:r>
            <a:r>
              <a:rPr lang="ru-RU" sz="2200" b="1" dirty="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видобуток</a:t>
            </a:r>
            <a:endParaRPr lang="ru-RU" sz="2200" b="1"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2.1 </a:t>
            </a:r>
            <a:r>
              <a:rPr lang="ru-RU" sz="2200" dirty="0" err="1">
                <a:latin typeface="Times New Roman" panose="02020603050405020304" pitchFamily="18" charset="0"/>
                <a:cs typeface="Times New Roman" panose="02020603050405020304" pitchFamily="18" charset="0"/>
              </a:rPr>
              <a:t>Знаходження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металу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у </a:t>
            </a:r>
            <a:r>
              <a:rPr lang="ru-RU" sz="2200" dirty="0" err="1" smtClean="0">
                <a:latin typeface="Times New Roman" panose="02020603050405020304" pitchFamily="18" charset="0"/>
                <a:cs typeface="Times New Roman" panose="02020603050405020304" pitchFamily="18" charset="0"/>
              </a:rPr>
              <a:t>природі</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2.2 Запаси </a:t>
            </a:r>
            <a:r>
              <a:rPr lang="ru-RU" sz="2200" dirty="0" err="1">
                <a:latin typeface="Times New Roman" panose="02020603050405020304" pitchFamily="18" charset="0"/>
                <a:cs typeface="Times New Roman" panose="02020603050405020304" pitchFamily="18" charset="0"/>
              </a:rPr>
              <a:t>металевої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руди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міді</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різних</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країнах</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2.3 </a:t>
            </a:r>
            <a:r>
              <a:rPr lang="ru-RU" sz="2200" dirty="0" err="1">
                <a:latin typeface="Times New Roman" panose="02020603050405020304" pitchFamily="18" charset="0"/>
                <a:cs typeface="Times New Roman" panose="02020603050405020304" pitchFamily="18" charset="0"/>
              </a:rPr>
              <a:t>Видобуток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мідної</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руди</a:t>
            </a:r>
            <a:endParaRPr lang="ru-RU" sz="2200" dirty="0" smtClean="0">
              <a:latin typeface="Times New Roman" panose="02020603050405020304" pitchFamily="18" charset="0"/>
              <a:cs typeface="Times New Roman" panose="02020603050405020304" pitchFamily="18" charset="0"/>
            </a:endParaRPr>
          </a:p>
          <a:p>
            <a:r>
              <a:rPr lang="ru-RU" sz="2200" b="1" dirty="0">
                <a:latin typeface="Times New Roman" panose="02020603050405020304" pitchFamily="18" charset="0"/>
                <a:cs typeface="Times New Roman" panose="02020603050405020304" pitchFamily="18" charset="0"/>
              </a:rPr>
              <a:t>Глава 3. </a:t>
            </a:r>
            <a:r>
              <a:rPr lang="ru-RU" sz="2200" b="1" dirty="0" err="1">
                <a:latin typeface="Times New Roman" panose="02020603050405020304" pitchFamily="18" charset="0"/>
                <a:cs typeface="Times New Roman" panose="02020603050405020304" pitchFamily="18" charset="0"/>
              </a:rPr>
              <a:t>Застосування</a:t>
            </a:r>
            <a:r>
              <a:rPr lang="ru-RU" sz="2200" b="1" dirty="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міді</a:t>
            </a:r>
            <a:endParaRPr lang="ru-RU" sz="2200" b="1"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3.1 У продуктах </a:t>
            </a:r>
            <a:r>
              <a:rPr lang="ru-RU" sz="2200" dirty="0" err="1" smtClean="0">
                <a:latin typeface="Times New Roman" panose="02020603050405020304" pitchFamily="18" charset="0"/>
                <a:cs typeface="Times New Roman" panose="02020603050405020304" pitchFamily="18" charset="0"/>
              </a:rPr>
              <a:t>харчування</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3.2 В </a:t>
            </a:r>
            <a:r>
              <a:rPr lang="ru-RU" sz="2200" dirty="0" err="1" smtClean="0">
                <a:latin typeface="Times New Roman" panose="02020603050405020304" pitchFamily="18" charset="0"/>
                <a:cs typeface="Times New Roman" panose="02020603050405020304" pitchFamily="18" charset="0"/>
              </a:rPr>
              <a:t>косметології</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3.3 У препаратах для </a:t>
            </a:r>
            <a:r>
              <a:rPr lang="ru-RU" sz="2200" dirty="0" err="1" smtClean="0">
                <a:latin typeface="Times New Roman" panose="02020603050405020304" pitchFamily="18" charset="0"/>
                <a:cs typeface="Times New Roman" panose="02020603050405020304" pitchFamily="18" charset="0"/>
              </a:rPr>
              <a:t>садівництва</a:t>
            </a:r>
            <a:endParaRPr lang="ru-RU" sz="2200" dirty="0" smtClean="0">
              <a:latin typeface="Times New Roman" panose="02020603050405020304" pitchFamily="18" charset="0"/>
              <a:cs typeface="Times New Roman" panose="02020603050405020304" pitchFamily="18" charset="0"/>
            </a:endParaRPr>
          </a:p>
          <a:p>
            <a:r>
              <a:rPr lang="ru-RU" sz="2200" b="1" dirty="0">
                <a:latin typeface="Times New Roman" panose="02020603050405020304" pitchFamily="18" charset="0"/>
                <a:cs typeface="Times New Roman" panose="02020603050405020304" pitchFamily="18" charset="0"/>
              </a:rPr>
              <a:t>Глава 4. </a:t>
            </a:r>
            <a:r>
              <a:rPr lang="ru-RU" sz="2200" b="1" dirty="0" err="1">
                <a:latin typeface="Times New Roman" panose="02020603050405020304" pitchFamily="18" charset="0"/>
                <a:cs typeface="Times New Roman" panose="02020603050405020304" pitchFamily="18" charset="0"/>
              </a:rPr>
              <a:t>Важливі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природні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мінерали</a:t>
            </a:r>
            <a:r>
              <a:rPr lang="ru-RU" sz="2200" b="1" dirty="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міді</a:t>
            </a:r>
            <a:endParaRPr lang="ru-RU" sz="2200" b="1"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4.1 </a:t>
            </a:r>
            <a:r>
              <a:rPr lang="ru-RU" sz="2200" dirty="0" err="1">
                <a:latin typeface="Times New Roman" panose="02020603050405020304" pitchFamily="18" charset="0"/>
                <a:cs typeface="Times New Roman" panose="02020603050405020304" pitchFamily="18" charset="0"/>
              </a:rPr>
              <a:t>Малахіт</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мінерал</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міді</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4.2 </a:t>
            </a:r>
            <a:r>
              <a:rPr lang="ru-RU" sz="2200" dirty="0" smtClean="0">
                <a:latin typeface="Times New Roman" panose="02020603050405020304" pitchFamily="18" charset="0"/>
                <a:cs typeface="Times New Roman" panose="02020603050405020304" pitchFamily="18" charset="0"/>
              </a:rPr>
              <a:t>Азурит</a:t>
            </a:r>
          </a:p>
        </p:txBody>
      </p:sp>
      <p:sp>
        <p:nvSpPr>
          <p:cNvPr id="2" name="Номер слайда 1"/>
          <p:cNvSpPr>
            <a:spLocks noGrp="1"/>
          </p:cNvSpPr>
          <p:nvPr>
            <p:ph type="sldNum" sz="quarter" idx="12"/>
          </p:nvPr>
        </p:nvSpPr>
        <p:spPr/>
        <p:txBody>
          <a:bodyPr/>
          <a:lstStyle/>
          <a:p>
            <a:fld id="{31E7FFEE-C820-45D6-9766-CE5DCFAF3999}" type="slidenum">
              <a:rPr lang="ru-RU" smtClean="0"/>
              <a:t>3</a:t>
            </a:fld>
            <a:endParaRPr lang="ru-RU"/>
          </a:p>
        </p:txBody>
      </p:sp>
    </p:spTree>
    <p:extLst>
      <p:ext uri="{BB962C8B-B14F-4D97-AF65-F5344CB8AC3E}">
        <p14:creationId xmlns:p14="http://schemas.microsoft.com/office/powerpoint/2010/main" val="2047782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5637" y="0"/>
            <a:ext cx="6347713" cy="1320800"/>
          </a:xfrm>
        </p:spPr>
        <p:txBody>
          <a:bodyPr/>
          <a:lstStyle/>
          <a:p>
            <a:r>
              <a:rPr lang="ru-RU" b="1" dirty="0" err="1" smtClean="0"/>
              <a:t>Література</a:t>
            </a:r>
            <a:endParaRPr lang="ru-RU" b="1" dirty="0"/>
          </a:p>
        </p:txBody>
      </p:sp>
      <p:sp>
        <p:nvSpPr>
          <p:cNvPr id="3" name="Объект 2"/>
          <p:cNvSpPr>
            <a:spLocks noGrp="1"/>
          </p:cNvSpPr>
          <p:nvPr>
            <p:ph idx="1"/>
          </p:nvPr>
        </p:nvSpPr>
        <p:spPr>
          <a:xfrm>
            <a:off x="252411" y="1174752"/>
            <a:ext cx="8248651" cy="3880773"/>
          </a:xfrm>
        </p:spPr>
        <p:txBody>
          <a:bodyPr>
            <a:normAutofit/>
          </a:bodyPr>
          <a:lstStyle/>
          <a:p>
            <a:r>
              <a:rPr lang="ru-RU" sz="4800" dirty="0" smtClean="0">
                <a:latin typeface="Times New Roman" panose="02020603050405020304" pitchFamily="18" charset="0"/>
                <a:cs typeface="Times New Roman" panose="02020603050405020304" pitchFamily="18" charset="0"/>
              </a:rPr>
              <a:t>№ 1 – 42 – в</a:t>
            </a:r>
            <a:r>
              <a:rPr lang="uk-UA" sz="4800" dirty="0" err="1" smtClean="0">
                <a:latin typeface="Times New Roman" panose="02020603050405020304" pitchFamily="18" charset="0"/>
                <a:cs typeface="Times New Roman" panose="02020603050405020304" pitchFamily="18" charset="0"/>
              </a:rPr>
              <a:t>ітчизняні</a:t>
            </a:r>
            <a:r>
              <a:rPr lang="uk-UA" sz="4800" dirty="0" smtClean="0">
                <a:latin typeface="Times New Roman" panose="02020603050405020304" pitchFamily="18" charset="0"/>
                <a:cs typeface="Times New Roman" panose="02020603050405020304" pitchFamily="18" charset="0"/>
              </a:rPr>
              <a:t> та закордонні автори</a:t>
            </a:r>
          </a:p>
          <a:p>
            <a:r>
              <a:rPr lang="uk-UA" sz="4800" dirty="0" smtClean="0">
                <a:latin typeface="Times New Roman" panose="02020603050405020304" pitchFamily="18" charset="0"/>
                <a:cs typeface="Times New Roman" panose="02020603050405020304" pitchFamily="18" charset="0"/>
              </a:rPr>
              <a:t>№ 43 – 71 – електронні носії</a:t>
            </a:r>
            <a:endParaRPr lang="ru-RU" sz="4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1E7FFEE-C820-45D6-9766-CE5DCFAF3999}" type="slidenum">
              <a:rPr lang="ru-RU" smtClean="0"/>
              <a:t>30</a:t>
            </a:fld>
            <a:endParaRPr lang="ru-RU"/>
          </a:p>
        </p:txBody>
      </p:sp>
    </p:spTree>
    <p:extLst>
      <p:ext uri="{BB962C8B-B14F-4D97-AF65-F5344CB8AC3E}">
        <p14:creationId xmlns:p14="http://schemas.microsoft.com/office/powerpoint/2010/main" val="3543931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761" y="1366837"/>
            <a:ext cx="6347713" cy="1320800"/>
          </a:xfrm>
        </p:spPr>
        <p:txBody>
          <a:bodyPr>
            <a:noAutofit/>
          </a:bodyPr>
          <a:lstStyle/>
          <a:p>
            <a:r>
              <a:rPr lang="uk-UA" sz="9600" dirty="0" smtClean="0">
                <a:latin typeface="Times New Roman" panose="02020603050405020304" pitchFamily="18" charset="0"/>
                <a:cs typeface="Times New Roman" panose="02020603050405020304" pitchFamily="18" charset="0"/>
              </a:rPr>
              <a:t>ДОДАТКИ</a:t>
            </a:r>
            <a:endParaRPr lang="ru-RU" sz="96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31E7FFEE-C820-45D6-9766-CE5DCFAF3999}" type="slidenum">
              <a:rPr lang="ru-RU" smtClean="0"/>
              <a:t>31</a:t>
            </a:fld>
            <a:endParaRPr lang="ru-RU"/>
          </a:p>
        </p:txBody>
      </p:sp>
    </p:spTree>
    <p:extLst>
      <p:ext uri="{BB962C8B-B14F-4D97-AF65-F5344CB8AC3E}">
        <p14:creationId xmlns:p14="http://schemas.microsoft.com/office/powerpoint/2010/main" val="1466923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62" y="223838"/>
            <a:ext cx="8162925" cy="1320800"/>
          </a:xfrm>
        </p:spPr>
        <p:txBody>
          <a:bodyPr>
            <a:normAutofit fontScale="90000"/>
          </a:bodyPr>
          <a:lstStyle/>
          <a:p>
            <a:pPr algn="ctr"/>
            <a:r>
              <a:rPr lang="ru-RU" b="1" dirty="0" err="1"/>
              <a:t>Додаток</a:t>
            </a:r>
            <a:r>
              <a:rPr lang="ru-RU" b="1" dirty="0"/>
              <a:t> А</a:t>
            </a:r>
            <a:br>
              <a:rPr lang="ru-RU" b="1" dirty="0"/>
            </a:br>
            <a:r>
              <a:rPr lang="uk-UA" b="1" dirty="0"/>
              <a:t>Стислий зміст казки </a:t>
            </a:r>
            <a:r>
              <a:rPr lang="uk-UA" b="1" dirty="0" err="1" smtClean="0"/>
              <a:t>П.П.Бажова</a:t>
            </a:r>
            <a:r>
              <a:rPr lang="uk-UA" b="1" dirty="0" smtClean="0"/>
              <a:t> </a:t>
            </a:r>
            <a:r>
              <a:rPr lang="uk-UA" b="1" dirty="0"/>
              <a:t>«Хазяйка мідної гори» </a:t>
            </a:r>
            <a:endParaRPr lang="ru-RU" dirty="0"/>
          </a:p>
        </p:txBody>
      </p:sp>
      <p:pic>
        <p:nvPicPr>
          <p:cNvPr id="4" name="Рисунок 3" descr="картинка хоз мед горы 22 окт 2018"/>
          <p:cNvPicPr/>
          <p:nvPr/>
        </p:nvPicPr>
        <p:blipFill>
          <a:blip r:embed="rId2">
            <a:extLst>
              <a:ext uri="{28A0092B-C50C-407E-A947-70E740481C1C}">
                <a14:useLocalDpi xmlns:a14="http://schemas.microsoft.com/office/drawing/2010/main" val="0"/>
              </a:ext>
            </a:extLst>
          </a:blip>
          <a:srcRect/>
          <a:stretch>
            <a:fillRect/>
          </a:stretch>
        </p:blipFill>
        <p:spPr bwMode="auto">
          <a:xfrm>
            <a:off x="466725" y="2045612"/>
            <a:ext cx="3965318" cy="3427586"/>
          </a:xfrm>
          <a:prstGeom prst="rect">
            <a:avLst/>
          </a:prstGeom>
          <a:noFill/>
          <a:ln>
            <a:noFill/>
          </a:ln>
        </p:spPr>
      </p:pic>
      <p:pic>
        <p:nvPicPr>
          <p:cNvPr id="5" name="Рисунок 4" descr="hozyaika-mednoi-gory-bazhov"/>
          <p:cNvPicPr/>
          <p:nvPr/>
        </p:nvPicPr>
        <p:blipFill>
          <a:blip r:embed="rId3">
            <a:extLst>
              <a:ext uri="{28A0092B-C50C-407E-A947-70E740481C1C}">
                <a14:useLocalDpi xmlns:a14="http://schemas.microsoft.com/office/drawing/2010/main" val="0"/>
              </a:ext>
            </a:extLst>
          </a:blip>
          <a:srcRect/>
          <a:stretch>
            <a:fillRect/>
          </a:stretch>
        </p:blipFill>
        <p:spPr bwMode="auto">
          <a:xfrm>
            <a:off x="4570798" y="2055805"/>
            <a:ext cx="3958840" cy="3402020"/>
          </a:xfrm>
          <a:prstGeom prst="rect">
            <a:avLst/>
          </a:prstGeom>
          <a:noFill/>
          <a:ln>
            <a:noFill/>
          </a:ln>
        </p:spPr>
      </p:pic>
      <p:sp>
        <p:nvSpPr>
          <p:cNvPr id="6" name="TextBox 5"/>
          <p:cNvSpPr txBox="1"/>
          <p:nvPr/>
        </p:nvSpPr>
        <p:spPr>
          <a:xfrm>
            <a:off x="352962" y="5553493"/>
            <a:ext cx="8619588" cy="461665"/>
          </a:xfrm>
          <a:prstGeom prst="rect">
            <a:avLst/>
          </a:prstGeom>
          <a:noFill/>
        </p:spPr>
        <p:txBody>
          <a:bodyPr wrap="square" rtlCol="0">
            <a:spAutoFit/>
          </a:bodyPr>
          <a:lstStyle/>
          <a:p>
            <a:r>
              <a:rPr lang="uk-UA" sz="2400" dirty="0" smtClean="0">
                <a:latin typeface="Times New Roman" panose="02020603050405020304" pitchFamily="18" charset="0"/>
                <a:cs typeface="Times New Roman" panose="02020603050405020304" pitchFamily="18" charset="0"/>
              </a:rPr>
              <a:t>Рис. 34 Ілюстрація до казки П.П. </a:t>
            </a:r>
            <a:r>
              <a:rPr lang="uk-UA" sz="2400" dirty="0" err="1" smtClean="0">
                <a:latin typeface="Times New Roman" panose="02020603050405020304" pitchFamily="18" charset="0"/>
                <a:cs typeface="Times New Roman" panose="02020603050405020304" pitchFamily="18" charset="0"/>
              </a:rPr>
              <a:t>Бажова</a:t>
            </a:r>
            <a:r>
              <a:rPr lang="uk-UA" sz="2400" dirty="0" smtClean="0">
                <a:latin typeface="Times New Roman" panose="02020603050405020304" pitchFamily="18" charset="0"/>
                <a:cs typeface="Times New Roman" panose="02020603050405020304" pitchFamily="18" charset="0"/>
              </a:rPr>
              <a:t> «Хазяйка мідної гори»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31E7FFEE-C820-45D6-9766-CE5DCFAF3999}" type="slidenum">
              <a:rPr lang="ru-RU" smtClean="0"/>
              <a:t>32</a:t>
            </a:fld>
            <a:endParaRPr lang="ru-RU"/>
          </a:p>
        </p:txBody>
      </p:sp>
    </p:spTree>
    <p:extLst>
      <p:ext uri="{BB962C8B-B14F-4D97-AF65-F5344CB8AC3E}">
        <p14:creationId xmlns:p14="http://schemas.microsoft.com/office/powerpoint/2010/main" val="3536725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87" y="209550"/>
            <a:ext cx="7477125" cy="1320800"/>
          </a:xfrm>
        </p:spPr>
        <p:txBody>
          <a:bodyPr>
            <a:normAutofit fontScale="90000"/>
          </a:bodyPr>
          <a:lstStyle/>
          <a:p>
            <a:pPr algn="ctr"/>
            <a:r>
              <a:rPr lang="ru-RU" b="1" dirty="0" err="1"/>
              <a:t>Додаток</a:t>
            </a:r>
            <a:r>
              <a:rPr lang="ru-RU" b="1" dirty="0"/>
              <a:t> Б</a:t>
            </a:r>
            <a:br>
              <a:rPr lang="ru-RU" b="1" dirty="0"/>
            </a:br>
            <a:r>
              <a:rPr lang="uk-UA" b="1" dirty="0"/>
              <a:t>Стислий зміст казки П.П. </a:t>
            </a:r>
            <a:r>
              <a:rPr lang="uk-UA" b="1" dirty="0" err="1"/>
              <a:t>Бажова</a:t>
            </a:r>
            <a:r>
              <a:rPr lang="uk-UA" b="1" dirty="0"/>
              <a:t> «Малахітова шкатулка» </a:t>
            </a:r>
            <a:endParaRPr lang="ru-RU" dirty="0"/>
          </a:p>
        </p:txBody>
      </p:sp>
      <p:pic>
        <p:nvPicPr>
          <p:cNvPr id="4" name="Рисунок 3" descr="144c1e7e35240afed70f34166a"/>
          <p:cNvPicPr/>
          <p:nvPr/>
        </p:nvPicPr>
        <p:blipFill>
          <a:blip r:embed="rId2">
            <a:extLst>
              <a:ext uri="{28A0092B-C50C-407E-A947-70E740481C1C}">
                <a14:useLocalDpi xmlns:a14="http://schemas.microsoft.com/office/drawing/2010/main" val="0"/>
              </a:ext>
            </a:extLst>
          </a:blip>
          <a:srcRect/>
          <a:stretch>
            <a:fillRect/>
          </a:stretch>
        </p:blipFill>
        <p:spPr bwMode="auto">
          <a:xfrm>
            <a:off x="1310580" y="1892643"/>
            <a:ext cx="5804595" cy="4236695"/>
          </a:xfrm>
          <a:prstGeom prst="rect">
            <a:avLst/>
          </a:prstGeom>
          <a:noFill/>
          <a:ln>
            <a:noFill/>
          </a:ln>
        </p:spPr>
      </p:pic>
      <p:sp>
        <p:nvSpPr>
          <p:cNvPr id="5" name="Прямоугольник 4"/>
          <p:cNvSpPr/>
          <p:nvPr/>
        </p:nvSpPr>
        <p:spPr>
          <a:xfrm>
            <a:off x="900112" y="6129338"/>
            <a:ext cx="8243888" cy="400110"/>
          </a:xfrm>
          <a:prstGeom prst="rect">
            <a:avLst/>
          </a:prstGeom>
        </p:spPr>
        <p:txBody>
          <a:bodyPr wrap="square">
            <a:spAutoFit/>
          </a:bodyPr>
          <a:lstStyle/>
          <a:p>
            <a:r>
              <a:rPr lang="ru-RU" sz="2000" dirty="0">
                <a:solidFill>
                  <a:srgbClr val="000000"/>
                </a:solidFill>
                <a:latin typeface="Times New Roman" panose="02020603050405020304" pitchFamily="18" charset="0"/>
                <a:ea typeface="Calibri" panose="020F0502020204030204" pitchFamily="34" charset="0"/>
              </a:rPr>
              <a:t>Рисунок </a:t>
            </a:r>
            <a:r>
              <a:rPr lang="uk-UA" sz="2000" dirty="0" smtClean="0">
                <a:solidFill>
                  <a:srgbClr val="000000"/>
                </a:solidFill>
                <a:latin typeface="Times New Roman" panose="02020603050405020304" pitchFamily="18" charset="0"/>
                <a:ea typeface="Calibri" panose="020F0502020204030204" pitchFamily="34" charset="0"/>
              </a:rPr>
              <a:t>35. </a:t>
            </a:r>
            <a:r>
              <a:rPr lang="uk-UA" sz="2000" dirty="0">
                <a:solidFill>
                  <a:srgbClr val="000000"/>
                </a:solidFill>
                <a:latin typeface="Times New Roman" panose="02020603050405020304" pitchFamily="18" charset="0"/>
                <a:ea typeface="Calibri" panose="020F0502020204030204" pitchFamily="34" charset="0"/>
              </a:rPr>
              <a:t>Ілюстрація до казки П.П. </a:t>
            </a:r>
            <a:r>
              <a:rPr lang="uk-UA" sz="2000" dirty="0" err="1">
                <a:solidFill>
                  <a:srgbClr val="000000"/>
                </a:solidFill>
                <a:latin typeface="Times New Roman" panose="02020603050405020304" pitchFamily="18" charset="0"/>
                <a:ea typeface="Calibri" panose="020F0502020204030204" pitchFamily="34" charset="0"/>
              </a:rPr>
              <a:t>Бажова</a:t>
            </a:r>
            <a:r>
              <a:rPr lang="uk-UA" sz="2000" dirty="0">
                <a:solidFill>
                  <a:srgbClr val="000000"/>
                </a:solidFill>
                <a:latin typeface="Times New Roman" panose="02020603050405020304" pitchFamily="18" charset="0"/>
                <a:ea typeface="Calibri" panose="020F0502020204030204" pitchFamily="34" charset="0"/>
              </a:rPr>
              <a:t> «Малахітова шкатулка» </a:t>
            </a:r>
            <a:endParaRPr lang="ru-RU" sz="2000" dirty="0"/>
          </a:p>
        </p:txBody>
      </p:sp>
      <p:sp>
        <p:nvSpPr>
          <p:cNvPr id="3" name="Номер слайда 2"/>
          <p:cNvSpPr>
            <a:spLocks noGrp="1"/>
          </p:cNvSpPr>
          <p:nvPr>
            <p:ph type="sldNum" sz="quarter" idx="12"/>
          </p:nvPr>
        </p:nvSpPr>
        <p:spPr/>
        <p:txBody>
          <a:bodyPr/>
          <a:lstStyle/>
          <a:p>
            <a:fld id="{31E7FFEE-C820-45D6-9766-CE5DCFAF3999}" type="slidenum">
              <a:rPr lang="ru-RU" smtClean="0"/>
              <a:t>33</a:t>
            </a:fld>
            <a:endParaRPr lang="ru-RU"/>
          </a:p>
        </p:txBody>
      </p:sp>
    </p:spTree>
    <p:extLst>
      <p:ext uri="{BB962C8B-B14F-4D97-AF65-F5344CB8AC3E}">
        <p14:creationId xmlns:p14="http://schemas.microsoft.com/office/powerpoint/2010/main" val="388897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9550"/>
            <a:ext cx="7620001" cy="1320800"/>
          </a:xfrm>
        </p:spPr>
        <p:txBody>
          <a:bodyPr>
            <a:normAutofit fontScale="90000"/>
          </a:bodyPr>
          <a:lstStyle/>
          <a:p>
            <a:pPr algn="ctr"/>
            <a:r>
              <a:rPr lang="uk-UA" b="1" dirty="0"/>
              <a:t>Додаток В</a:t>
            </a:r>
            <a:r>
              <a:rPr lang="ru-RU" b="1" dirty="0"/>
              <a:t/>
            </a:r>
            <a:br>
              <a:rPr lang="ru-RU" b="1" dirty="0"/>
            </a:br>
            <a:r>
              <a:rPr lang="uk-UA" b="1" dirty="0"/>
              <a:t>Стислий зміст казки П.П. </a:t>
            </a:r>
            <a:r>
              <a:rPr lang="uk-UA" b="1" dirty="0" err="1"/>
              <a:t>Бажова</a:t>
            </a:r>
            <a:r>
              <a:rPr lang="uk-UA" b="1" dirty="0"/>
              <a:t> «</a:t>
            </a:r>
            <a:r>
              <a:rPr lang="uk-UA" b="1" dirty="0" smtClean="0"/>
              <a:t>Кам’яна </a:t>
            </a:r>
            <a:r>
              <a:rPr lang="uk-UA" b="1" dirty="0"/>
              <a:t>квітка» </a:t>
            </a:r>
            <a:endParaRPr lang="ru-RU" dirty="0"/>
          </a:p>
        </p:txBody>
      </p:sp>
      <p:pic>
        <p:nvPicPr>
          <p:cNvPr id="4" name="Рисунок 3" descr="kamennyi-cvetok-bazhov"/>
          <p:cNvPicPr/>
          <p:nvPr/>
        </p:nvPicPr>
        <p:blipFill>
          <a:blip r:embed="rId2">
            <a:extLst>
              <a:ext uri="{28A0092B-C50C-407E-A947-70E740481C1C}">
                <a14:useLocalDpi xmlns:a14="http://schemas.microsoft.com/office/drawing/2010/main" val="0"/>
              </a:ext>
            </a:extLst>
          </a:blip>
          <a:srcRect/>
          <a:stretch>
            <a:fillRect/>
          </a:stretch>
        </p:blipFill>
        <p:spPr bwMode="auto">
          <a:xfrm>
            <a:off x="976176" y="1834981"/>
            <a:ext cx="5667647" cy="4480094"/>
          </a:xfrm>
          <a:prstGeom prst="rect">
            <a:avLst/>
          </a:prstGeom>
          <a:noFill/>
          <a:ln>
            <a:noFill/>
          </a:ln>
        </p:spPr>
      </p:pic>
      <p:sp>
        <p:nvSpPr>
          <p:cNvPr id="5" name="Прямоугольник 4"/>
          <p:cNvSpPr/>
          <p:nvPr/>
        </p:nvSpPr>
        <p:spPr>
          <a:xfrm>
            <a:off x="328613" y="6329362"/>
            <a:ext cx="7715250" cy="400110"/>
          </a:xfrm>
          <a:prstGeom prst="rect">
            <a:avLst/>
          </a:prstGeom>
        </p:spPr>
        <p:txBody>
          <a:bodyPr wrap="square">
            <a:spAutoFit/>
          </a:bodyPr>
          <a:lstStyle/>
          <a:p>
            <a:r>
              <a:rPr lang="ru-RU" sz="2000" dirty="0">
                <a:solidFill>
                  <a:srgbClr val="000000"/>
                </a:solidFill>
                <a:latin typeface="Times New Roman" panose="02020603050405020304" pitchFamily="18" charset="0"/>
                <a:ea typeface="Calibri" panose="020F0502020204030204" pitchFamily="34" charset="0"/>
              </a:rPr>
              <a:t>Рисунок</a:t>
            </a:r>
            <a:r>
              <a:rPr lang="uk-UA" sz="2000" dirty="0">
                <a:solidFill>
                  <a:srgbClr val="000000"/>
                </a:solidFill>
                <a:latin typeface="Times New Roman" panose="02020603050405020304" pitchFamily="18" charset="0"/>
                <a:ea typeface="Calibri" panose="020F0502020204030204" pitchFamily="34" charset="0"/>
              </a:rPr>
              <a:t> 50. Ілюстрація до казки П.П. </a:t>
            </a:r>
            <a:r>
              <a:rPr lang="uk-UA" sz="2000" dirty="0" err="1">
                <a:solidFill>
                  <a:srgbClr val="000000"/>
                </a:solidFill>
                <a:latin typeface="Times New Roman" panose="02020603050405020304" pitchFamily="18" charset="0"/>
                <a:ea typeface="Calibri" panose="020F0502020204030204" pitchFamily="34" charset="0"/>
              </a:rPr>
              <a:t>Бажова</a:t>
            </a:r>
            <a:r>
              <a:rPr lang="uk-UA" sz="2000" dirty="0">
                <a:solidFill>
                  <a:srgbClr val="000000"/>
                </a:solidFill>
                <a:latin typeface="Times New Roman" panose="02020603050405020304" pitchFamily="18" charset="0"/>
                <a:ea typeface="Calibri" panose="020F0502020204030204" pitchFamily="34" charset="0"/>
              </a:rPr>
              <a:t> «Кам’яна квітка» </a:t>
            </a:r>
            <a:endParaRPr lang="ru-RU" sz="2000" dirty="0"/>
          </a:p>
        </p:txBody>
      </p:sp>
      <p:sp>
        <p:nvSpPr>
          <p:cNvPr id="3" name="Номер слайда 2"/>
          <p:cNvSpPr>
            <a:spLocks noGrp="1"/>
          </p:cNvSpPr>
          <p:nvPr>
            <p:ph type="sldNum" sz="quarter" idx="12"/>
          </p:nvPr>
        </p:nvSpPr>
        <p:spPr/>
        <p:txBody>
          <a:bodyPr/>
          <a:lstStyle/>
          <a:p>
            <a:fld id="{31E7FFEE-C820-45D6-9766-CE5DCFAF3999}" type="slidenum">
              <a:rPr lang="ru-RU" smtClean="0"/>
              <a:t>34</a:t>
            </a:fld>
            <a:endParaRPr lang="ru-RU"/>
          </a:p>
        </p:txBody>
      </p:sp>
    </p:spTree>
    <p:extLst>
      <p:ext uri="{BB962C8B-B14F-4D97-AF65-F5344CB8AC3E}">
        <p14:creationId xmlns:p14="http://schemas.microsoft.com/office/powerpoint/2010/main" val="688360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609600"/>
            <a:ext cx="8058150" cy="1320800"/>
          </a:xfrm>
        </p:spPr>
        <p:txBody>
          <a:bodyPr>
            <a:noAutofit/>
          </a:bodyPr>
          <a:lstStyle/>
          <a:p>
            <a:pPr algn="ctr"/>
            <a:r>
              <a:rPr lang="uk-UA" sz="7200" b="1" dirty="0" smtClean="0"/>
              <a:t>ДЯКУЄМО ЗА УВАГУ СПІВРОБІТНИКАМ КАФЕДРИ І ЗА ВАШ ЧАС</a:t>
            </a:r>
            <a:endParaRPr lang="ru-RU" sz="7200" b="1" dirty="0"/>
          </a:p>
        </p:txBody>
      </p:sp>
      <p:sp>
        <p:nvSpPr>
          <p:cNvPr id="3" name="Номер слайда 2"/>
          <p:cNvSpPr>
            <a:spLocks noGrp="1"/>
          </p:cNvSpPr>
          <p:nvPr>
            <p:ph type="sldNum" sz="quarter" idx="12"/>
          </p:nvPr>
        </p:nvSpPr>
        <p:spPr/>
        <p:txBody>
          <a:bodyPr/>
          <a:lstStyle/>
          <a:p>
            <a:fld id="{31E7FFEE-C820-45D6-9766-CE5DCFAF3999}" type="slidenum">
              <a:rPr lang="ru-RU" smtClean="0"/>
              <a:t>35</a:t>
            </a:fld>
            <a:endParaRPr lang="ru-RU"/>
          </a:p>
        </p:txBody>
      </p:sp>
    </p:spTree>
    <p:extLst>
      <p:ext uri="{BB962C8B-B14F-4D97-AF65-F5344CB8AC3E}">
        <p14:creationId xmlns:p14="http://schemas.microsoft.com/office/powerpoint/2010/main" val="148242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0037" y="236101"/>
            <a:ext cx="8558213" cy="6524863"/>
          </a:xfrm>
          <a:prstGeom prst="rect">
            <a:avLst/>
          </a:prstGeom>
        </p:spPr>
        <p:txBody>
          <a:bodyPr wrap="square">
            <a:spAutoFit/>
          </a:bodyPr>
          <a:lstStyle/>
          <a:p>
            <a:r>
              <a:rPr lang="ru-RU" sz="2200" b="1" dirty="0">
                <a:latin typeface="Times New Roman" panose="02020603050405020304" pitchFamily="18" charset="0"/>
                <a:cs typeface="Times New Roman" panose="02020603050405020304" pitchFamily="18" charset="0"/>
              </a:rPr>
              <a:t>Глава 5. </a:t>
            </a:r>
            <a:r>
              <a:rPr lang="ru-RU" sz="2200" b="1" dirty="0" err="1">
                <a:latin typeface="Times New Roman" panose="02020603050405020304" pitchFamily="18" charset="0"/>
                <a:cs typeface="Times New Roman" panose="02020603050405020304" pitchFamily="18" charset="0"/>
              </a:rPr>
              <a:t>Застосування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металу</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мідь</a:t>
            </a:r>
            <a:r>
              <a:rPr lang="ru-RU" sz="2200" b="1" dirty="0">
                <a:latin typeface="Times New Roman" panose="02020603050405020304" pitchFamily="18" charset="0"/>
                <a:cs typeface="Times New Roman" panose="02020603050405020304" pitchFamily="18" charset="0"/>
              </a:rPr>
              <a:t> у </a:t>
            </a:r>
            <a:r>
              <a:rPr lang="ru-RU" sz="2200" b="1" dirty="0" err="1">
                <a:latin typeface="Times New Roman" panose="02020603050405020304" pitchFamily="18" charset="0"/>
                <a:cs typeface="Times New Roman" panose="02020603050405020304" pitchFamily="18" charset="0"/>
              </a:rPr>
              <a:t>промисловості</a:t>
            </a:r>
            <a:endParaRPr lang="ru-RU" sz="2200" b="1"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5.1 </a:t>
            </a:r>
            <a:r>
              <a:rPr lang="ru-RU" sz="2200" dirty="0" err="1">
                <a:latin typeface="Times New Roman" panose="02020603050405020304" pitchFamily="18" charset="0"/>
                <a:cs typeface="Times New Roman" panose="02020603050405020304" pitchFamily="18" charset="0"/>
              </a:rPr>
              <a:t>Особливості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металу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5.2 </a:t>
            </a:r>
            <a:r>
              <a:rPr lang="ru-RU" sz="2200" dirty="0" err="1">
                <a:latin typeface="Times New Roman" panose="02020603050405020304" pitchFamily="18" charset="0"/>
                <a:cs typeface="Times New Roman" panose="02020603050405020304" pitchFamily="18" charset="0"/>
              </a:rPr>
              <a:t>Виготовлення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мідного</a:t>
            </a:r>
            <a:r>
              <a:rPr lang="ru-RU" sz="2200" dirty="0">
                <a:latin typeface="Times New Roman" panose="02020603050405020304" pitchFamily="18" charset="0"/>
                <a:cs typeface="Times New Roman" panose="02020603050405020304" pitchFamily="18" charset="0"/>
              </a:rPr>
              <a:t> дроту</a:t>
            </a:r>
          </a:p>
          <a:p>
            <a:r>
              <a:rPr lang="ru-RU" sz="2200" dirty="0">
                <a:latin typeface="Times New Roman" panose="02020603050405020304" pitchFamily="18" charset="0"/>
                <a:cs typeface="Times New Roman" panose="02020603050405020304" pitchFamily="18" charset="0"/>
              </a:rPr>
              <a:t>5.3 </a:t>
            </a:r>
            <a:r>
              <a:rPr lang="ru-RU" sz="2200" dirty="0" err="1">
                <a:latin typeface="Times New Roman" panose="02020603050405020304" pitchFamily="18" charset="0"/>
                <a:cs typeface="Times New Roman" panose="02020603050405020304" pitchFamily="18" charset="0"/>
              </a:rPr>
              <a:t>Виробництво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мідних</a:t>
            </a:r>
            <a:r>
              <a:rPr lang="ru-RU" sz="2200" dirty="0">
                <a:latin typeface="Times New Roman" panose="02020603050405020304" pitchFamily="18" charset="0"/>
                <a:cs typeface="Times New Roman" panose="02020603050405020304" pitchFamily="18" charset="0"/>
              </a:rPr>
              <a:t> труб</a:t>
            </a:r>
          </a:p>
          <a:p>
            <a:r>
              <a:rPr lang="ru-RU" sz="2200" dirty="0">
                <a:latin typeface="Times New Roman" panose="02020603050405020304" pitchFamily="18" charset="0"/>
                <a:cs typeface="Times New Roman" panose="02020603050405020304" pitchFamily="18" charset="0"/>
              </a:rPr>
              <a:t>5.4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у </a:t>
            </a:r>
            <a:r>
              <a:rPr lang="ru-RU" sz="2200" dirty="0" err="1">
                <a:latin typeface="Times New Roman" panose="02020603050405020304" pitchFamily="18" charset="0"/>
                <a:cs typeface="Times New Roman" panose="02020603050405020304" pitchFamily="18" charset="0"/>
              </a:rPr>
              <a:t>виробництві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автомобілів</a:t>
            </a:r>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5.5 </a:t>
            </a:r>
            <a:r>
              <a:rPr lang="ru-RU" sz="2200" dirty="0" err="1">
                <a:latin typeface="Times New Roman" panose="02020603050405020304" pitchFamily="18" charset="0"/>
                <a:cs typeface="Times New Roman" panose="02020603050405020304" pitchFamily="18" charset="0"/>
              </a:rPr>
              <a:t>Переваги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мідного</a:t>
            </a:r>
            <a:r>
              <a:rPr lang="ru-RU" sz="2200" dirty="0">
                <a:latin typeface="Times New Roman" panose="02020603050405020304" pitchFamily="18" charset="0"/>
                <a:cs typeface="Times New Roman" panose="02020603050405020304" pitchFamily="18" charset="0"/>
              </a:rPr>
              <a:t> посуду</a:t>
            </a:r>
          </a:p>
          <a:p>
            <a:r>
              <a:rPr lang="ru-RU" sz="2200" dirty="0">
                <a:latin typeface="Times New Roman" panose="02020603050405020304" pitchFamily="18" charset="0"/>
                <a:cs typeface="Times New Roman" panose="02020603050405020304" pitchFamily="18" charset="0"/>
              </a:rPr>
              <a:t>5.6 </a:t>
            </a:r>
            <a:r>
              <a:rPr lang="ru-RU" sz="2200" dirty="0" err="1">
                <a:latin typeface="Times New Roman" panose="02020603050405020304" pitchFamily="18" charset="0"/>
                <a:cs typeface="Times New Roman" panose="02020603050405020304" pitchFamily="18" charset="0"/>
              </a:rPr>
              <a:t>Властивості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мідних</a:t>
            </a:r>
            <a:r>
              <a:rPr lang="ru-RU" sz="2200" dirty="0">
                <a:latin typeface="Times New Roman" panose="02020603050405020304" pitchFamily="18" charset="0"/>
                <a:cs typeface="Times New Roman" panose="02020603050405020304" pitchFamily="18" charset="0"/>
              </a:rPr>
              <a:t> монет</a:t>
            </a:r>
          </a:p>
          <a:p>
            <a:r>
              <a:rPr lang="ru-RU" sz="2200" b="1" dirty="0">
                <a:latin typeface="Times New Roman" panose="02020603050405020304" pitchFamily="18" charset="0"/>
                <a:cs typeface="Times New Roman" panose="02020603050405020304" pitchFamily="18" charset="0"/>
              </a:rPr>
              <a:t>Глава 6. </a:t>
            </a:r>
            <a:r>
              <a:rPr lang="ru-RU" sz="2200" b="1" dirty="0" err="1">
                <a:latin typeface="Times New Roman" panose="02020603050405020304" pitchFamily="18" charset="0"/>
                <a:cs typeface="Times New Roman" panose="02020603050405020304" pitchFamily="18" charset="0"/>
              </a:rPr>
              <a:t>Властивості</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наночастинок</a:t>
            </a:r>
            <a:r>
              <a:rPr lang="ru-RU" sz="2200" b="1" dirty="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міді</a:t>
            </a:r>
            <a:endParaRPr lang="ru-RU" sz="2200" b="1"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6.1 Структура, </a:t>
            </a:r>
            <a:r>
              <a:rPr lang="ru-RU" sz="2200" dirty="0" err="1">
                <a:latin typeface="Times New Roman" panose="02020603050405020304" pitchFamily="18" charset="0"/>
                <a:cs typeface="Times New Roman" panose="02020603050405020304" pitchFamily="18" charset="0"/>
              </a:rPr>
              <a:t>властивості</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токсичність</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наночастинок</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6.2 </a:t>
            </a:r>
            <a:r>
              <a:rPr lang="ru-RU" sz="2200" dirty="0" err="1">
                <a:latin typeface="Times New Roman" panose="02020603050405020304" pitchFamily="18" charset="0"/>
                <a:cs typeface="Times New Roman" panose="02020603050405020304" pitchFamily="18" charset="0"/>
              </a:rPr>
              <a:t>Вивчення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безпеки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введення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наночастинок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міді</a:t>
            </a:r>
            <a:r>
              <a:rPr lang="ru-RU" sz="2200" dirty="0">
                <a:latin typeface="Times New Roman" panose="02020603050405020304" pitchFamily="18" charset="0"/>
                <a:cs typeface="Times New Roman" panose="02020603050405020304" pitchFamily="18" charset="0"/>
              </a:rPr>
              <a:t> з </a:t>
            </a:r>
            <a:r>
              <a:rPr lang="ru-RU" sz="2200" dirty="0" err="1">
                <a:latin typeface="Times New Roman" panose="02020603050405020304" pitchFamily="18" charset="0"/>
                <a:cs typeface="Times New Roman" panose="02020603050405020304" pitchFamily="18" charset="0"/>
              </a:rPr>
              <a:t>різними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фізико-хімічними</a:t>
            </a:r>
            <a:r>
              <a:rPr lang="ru-RU" sz="2200" dirty="0">
                <a:latin typeface="Times New Roman" panose="02020603050405020304" pitchFamily="18" charset="0"/>
                <a:cs typeface="Times New Roman" panose="02020603050405020304" pitchFamily="18" charset="0"/>
              </a:rPr>
              <a:t> характеристиками в </a:t>
            </a:r>
            <a:r>
              <a:rPr lang="ru-RU" sz="2200" dirty="0" err="1">
                <a:latin typeface="Times New Roman" panose="02020603050405020304" pitchFamily="18" charset="0"/>
                <a:cs typeface="Times New Roman" panose="02020603050405020304" pitchFamily="18" charset="0"/>
              </a:rPr>
              <a:t>організм</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тварин</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6.3 </a:t>
            </a:r>
            <a:r>
              <a:rPr lang="ru-RU" sz="2200" dirty="0" err="1">
                <a:latin typeface="Times New Roman" panose="02020603050405020304" pitchFamily="18" charset="0"/>
                <a:cs typeface="Times New Roman" panose="02020603050405020304" pitchFamily="18" charset="0"/>
              </a:rPr>
              <a:t>Вплив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наночастинок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міді</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рослини</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ґрунтові</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мікроорганізми</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6.4 </a:t>
            </a:r>
            <a:r>
              <a:rPr lang="ru-RU" sz="2200" dirty="0" err="1">
                <a:latin typeface="Times New Roman" panose="02020603050405020304" pitchFamily="18" charset="0"/>
                <a:cs typeface="Times New Roman" panose="02020603050405020304" pitchFamily="18" charset="0"/>
              </a:rPr>
              <a:t>Мідьвмісні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наночастинки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фармакологічні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властивості</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аналіз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потенційних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можливостей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застосування</a:t>
            </a:r>
            <a:r>
              <a:rPr lang="ru-RU" sz="2200" dirty="0">
                <a:latin typeface="Times New Roman" panose="02020603050405020304" pitchFamily="18" charset="0"/>
                <a:cs typeface="Times New Roman" panose="02020603050405020304" pitchFamily="18" charset="0"/>
              </a:rPr>
              <a:t> в </a:t>
            </a:r>
            <a:r>
              <a:rPr lang="ru-RU" sz="2200" dirty="0" err="1" smtClean="0">
                <a:latin typeface="Times New Roman" panose="02020603050405020304" pitchFamily="18" charset="0"/>
                <a:cs typeface="Times New Roman" panose="02020603050405020304" pitchFamily="18" charset="0"/>
              </a:rPr>
              <a:t>медицині</a:t>
            </a:r>
            <a:endParaRPr lang="ru-RU" sz="2200" dirty="0" smtClean="0">
              <a:latin typeface="Times New Roman" panose="02020603050405020304" pitchFamily="18" charset="0"/>
              <a:cs typeface="Times New Roman" panose="02020603050405020304" pitchFamily="18" charset="0"/>
            </a:endParaRPr>
          </a:p>
          <a:p>
            <a:r>
              <a:rPr lang="ru-RU" sz="2200" b="1" dirty="0" err="1" smtClean="0">
                <a:latin typeface="Times New Roman" panose="02020603050405020304" pitchFamily="18" charset="0"/>
                <a:cs typeface="Times New Roman" panose="02020603050405020304" pitchFamily="18" charset="0"/>
              </a:rPr>
              <a:t>Висновки</a:t>
            </a:r>
            <a:endParaRPr lang="ru-RU" sz="2200" b="1" dirty="0" smtClean="0">
              <a:latin typeface="Times New Roman" panose="02020603050405020304" pitchFamily="18" charset="0"/>
              <a:cs typeface="Times New Roman" panose="02020603050405020304" pitchFamily="18" charset="0"/>
            </a:endParaRPr>
          </a:p>
          <a:p>
            <a:r>
              <a:rPr lang="ru-RU" sz="2200" b="1" dirty="0" err="1" smtClean="0">
                <a:latin typeface="Times New Roman" panose="02020603050405020304" pitchFamily="18" charset="0"/>
                <a:cs typeface="Times New Roman" panose="02020603050405020304" pitchFamily="18" charset="0"/>
              </a:rPr>
              <a:t>Література</a:t>
            </a:r>
            <a:endParaRPr lang="ru-RU" sz="2200" b="1" dirty="0" smtClean="0">
              <a:latin typeface="Times New Roman" panose="02020603050405020304" pitchFamily="18" charset="0"/>
              <a:cs typeface="Times New Roman" panose="02020603050405020304" pitchFamily="18" charset="0"/>
            </a:endParaRPr>
          </a:p>
          <a:p>
            <a:r>
              <a:rPr lang="ru-RU" sz="2200" b="1" dirty="0" err="1">
                <a:latin typeface="Times New Roman" panose="02020603050405020304" pitchFamily="18" charset="0"/>
                <a:cs typeface="Times New Roman" panose="02020603050405020304" pitchFamily="18" charset="0"/>
              </a:rPr>
              <a:t>Додаток</a:t>
            </a:r>
            <a:r>
              <a:rPr lang="ru-RU" sz="2200" b="1" dirty="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А</a:t>
            </a:r>
          </a:p>
          <a:p>
            <a:r>
              <a:rPr lang="ru-RU" sz="2200" b="1" dirty="0" err="1">
                <a:latin typeface="Times New Roman" panose="02020603050405020304" pitchFamily="18" charset="0"/>
                <a:cs typeface="Times New Roman" panose="02020603050405020304" pitchFamily="18" charset="0"/>
              </a:rPr>
              <a:t>Додаток</a:t>
            </a:r>
            <a:r>
              <a:rPr lang="ru-RU" sz="2200" b="1" dirty="0">
                <a:latin typeface="Times New Roman" panose="02020603050405020304" pitchFamily="18" charset="0"/>
                <a:cs typeface="Times New Roman" panose="02020603050405020304" pitchFamily="18" charset="0"/>
              </a:rPr>
              <a:t> Б</a:t>
            </a:r>
            <a:endParaRPr lang="ru-RU" sz="2200" b="1" dirty="0" smtClean="0">
              <a:latin typeface="Times New Roman" panose="02020603050405020304" pitchFamily="18" charset="0"/>
              <a:cs typeface="Times New Roman" panose="02020603050405020304" pitchFamily="18" charset="0"/>
            </a:endParaRPr>
          </a:p>
          <a:p>
            <a:r>
              <a:rPr lang="ru-RU" sz="2200" b="1" dirty="0" err="1">
                <a:latin typeface="Times New Roman" panose="02020603050405020304" pitchFamily="18" charset="0"/>
                <a:cs typeface="Times New Roman" panose="02020603050405020304" pitchFamily="18" charset="0"/>
              </a:rPr>
              <a:t>Додаток</a:t>
            </a:r>
            <a:r>
              <a:rPr lang="ru-RU" sz="2200" b="1" dirty="0">
                <a:latin typeface="Times New Roman" panose="02020603050405020304" pitchFamily="18" charset="0"/>
                <a:cs typeface="Times New Roman" panose="02020603050405020304" pitchFamily="18" charset="0"/>
              </a:rPr>
              <a:t> </a:t>
            </a:r>
            <a:r>
              <a:rPr lang="ru-RU" sz="2200" b="1" dirty="0" smtClean="0">
                <a:latin typeface="Times New Roman" panose="02020603050405020304" pitchFamily="18" charset="0"/>
                <a:cs typeface="Times New Roman" panose="02020603050405020304" pitchFamily="18" charset="0"/>
              </a:rPr>
              <a:t>В</a:t>
            </a:r>
            <a:endParaRPr lang="ru-RU" sz="22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31E7FFEE-C820-45D6-9766-CE5DCFAF3999}" type="slidenum">
              <a:rPr lang="ru-RU" smtClean="0"/>
              <a:t>4</a:t>
            </a:fld>
            <a:endParaRPr lang="ru-RU"/>
          </a:p>
        </p:txBody>
      </p:sp>
    </p:spTree>
    <p:extLst>
      <p:ext uri="{BB962C8B-B14F-4D97-AF65-F5344CB8AC3E}">
        <p14:creationId xmlns:p14="http://schemas.microsoft.com/office/powerpoint/2010/main" val="2331005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62" y="191185"/>
            <a:ext cx="8086726" cy="2554545"/>
          </a:xfrm>
          <a:prstGeom prst="rect">
            <a:avLst/>
          </a:prstGeom>
        </p:spPr>
        <p:txBody>
          <a:bodyPr wrap="square">
            <a:spAutoFit/>
          </a:bodyPr>
          <a:lstStyle/>
          <a:p>
            <a:r>
              <a:rPr lang="ru-RU" sz="3200" b="1" dirty="0">
                <a:latin typeface="Times New Roman" panose="02020603050405020304" pitchFamily="18" charset="0"/>
                <a:ea typeface="Calibri" panose="020F0502020204030204" pitchFamily="34" charset="0"/>
                <a:cs typeface="Times New Roman" panose="02020603050405020304" pitchFamily="18" charset="0"/>
              </a:rPr>
              <a:t>Глава 1. </a:t>
            </a:r>
            <a:r>
              <a:rPr lang="ru-RU" sz="3200" b="1" dirty="0" err="1">
                <a:latin typeface="Times New Roman" panose="02020603050405020304" pitchFamily="18" charset="0"/>
                <a:ea typeface="Calibri" panose="020F0502020204030204" pitchFamily="34" charset="0"/>
                <a:cs typeface="Times New Roman" panose="02020603050405020304" pitchFamily="18" charset="0"/>
              </a:rPr>
              <a:t>Властивості</a:t>
            </a:r>
            <a:r>
              <a:rPr lang="ru-RU" sz="3200" b="1" dirty="0">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latin typeface="Times New Roman" panose="02020603050405020304" pitchFamily="18" charset="0"/>
                <a:ea typeface="Calibri" panose="020F0502020204030204" pitchFamily="34" charset="0"/>
                <a:cs typeface="Times New Roman" panose="02020603050405020304" pitchFamily="18" charset="0"/>
              </a:rPr>
              <a:t>мікроелементу</a:t>
            </a:r>
            <a:r>
              <a:rPr lang="ru-RU" sz="3200" b="1" dirty="0">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latin typeface="Times New Roman" panose="02020603050405020304" pitchFamily="18" charset="0"/>
                <a:ea typeface="Calibri" panose="020F0502020204030204" pitchFamily="34" charset="0"/>
                <a:cs typeface="Times New Roman" panose="02020603050405020304" pitchFamily="18" charset="0"/>
              </a:rPr>
              <a:t>мідь</a:t>
            </a:r>
            <a:endParaRPr lang="ru-RU" sz="3200" b="1" dirty="0">
              <a:latin typeface="Times New Roman" panose="02020603050405020304" pitchFamily="18" charset="0"/>
              <a:ea typeface="Calibri" panose="020F0502020204030204" pitchFamily="34"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1.1 </a:t>
            </a:r>
            <a:r>
              <a:rPr lang="ru-RU" sz="3200" dirty="0" err="1">
                <a:latin typeface="Times New Roman" panose="02020603050405020304" pitchFamily="18" charset="0"/>
                <a:cs typeface="Times New Roman" panose="02020603050405020304" pitchFamily="18" charset="0"/>
              </a:rPr>
              <a:t>Фізико-хімічні</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властивості</a:t>
            </a:r>
            <a:endParaRPr lang="ru-RU" sz="3200" dirty="0" smtClean="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а) </a:t>
            </a:r>
            <a:r>
              <a:rPr lang="ru-RU" sz="3200" dirty="0" err="1">
                <a:latin typeface="Times New Roman" panose="02020603050405020304" pitchFamily="18" charset="0"/>
                <a:cs typeface="Times New Roman" panose="02020603050405020304" pitchFamily="18" charset="0"/>
              </a:rPr>
              <a:t>Деякі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дані</a:t>
            </a:r>
            <a:r>
              <a:rPr lang="ru-RU" sz="3200" dirty="0">
                <a:latin typeface="Times New Roman" panose="02020603050405020304" pitchFamily="18" charset="0"/>
                <a:cs typeface="Times New Roman" panose="02020603050405020304" pitchFamily="18" charset="0"/>
              </a:rPr>
              <a:t> про </a:t>
            </a:r>
            <a:r>
              <a:rPr lang="ru-RU" sz="3200" dirty="0" err="1">
                <a:latin typeface="Times New Roman" panose="02020603050405020304" pitchFamily="18" charset="0"/>
                <a:cs typeface="Times New Roman" panose="02020603050405020304" pitchFamily="18" charset="0"/>
              </a:rPr>
              <a:t>властивості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металу</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мідь</a:t>
            </a:r>
            <a:endParaRPr lang="ru-RU" sz="3200" dirty="0" smtClean="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б) </a:t>
            </a:r>
            <a:r>
              <a:rPr lang="ru-RU" sz="3200" dirty="0" err="1" smtClean="0">
                <a:latin typeface="Times New Roman" panose="02020603050405020304" pitchFamily="18" charset="0"/>
                <a:cs typeface="Times New Roman" panose="02020603050405020304" pitchFamily="18" charset="0"/>
              </a:rPr>
              <a:t>Фізичні</a:t>
            </a:r>
            <a:endParaRPr lang="ru-RU" sz="3200" dirty="0" smtClean="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в) </a:t>
            </a:r>
            <a:r>
              <a:rPr lang="ru-RU" sz="3200" dirty="0" err="1">
                <a:latin typeface="Times New Roman" panose="02020603050405020304" pitchFamily="18" charset="0"/>
                <a:cs typeface="Times New Roman" panose="02020603050405020304" pitchFamily="18" charset="0"/>
              </a:rPr>
              <a:t>Хімічні</a:t>
            </a:r>
            <a:endParaRPr lang="ru-RU" sz="3200"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2959734" y="2009973"/>
            <a:ext cx="5398453" cy="3918268"/>
          </a:xfrm>
          <a:prstGeom prst="rect">
            <a:avLst/>
          </a:prstGeom>
          <a:noFill/>
          <a:ln>
            <a:noFill/>
          </a:ln>
        </p:spPr>
      </p:pic>
      <p:sp>
        <p:nvSpPr>
          <p:cNvPr id="6" name="Прямоугольник 5"/>
          <p:cNvSpPr/>
          <p:nvPr/>
        </p:nvSpPr>
        <p:spPr>
          <a:xfrm>
            <a:off x="3557253" y="6144697"/>
            <a:ext cx="4210320" cy="461665"/>
          </a:xfrm>
          <a:prstGeom prst="rect">
            <a:avLst/>
          </a:prstGeom>
        </p:spPr>
        <p:txBody>
          <a:bodyPr wrap="none">
            <a:spAutoFit/>
          </a:bodyPr>
          <a:lstStyle/>
          <a:p>
            <a:r>
              <a:rPr lang="uk-UA" sz="2400" dirty="0">
                <a:latin typeface="Times New Roman" panose="02020603050405020304" pitchFamily="18" charset="0"/>
                <a:ea typeface="Calibri" panose="020F0502020204030204" pitchFamily="34" charset="0"/>
              </a:rPr>
              <a:t>Рисунок 1. Мідний самородок </a:t>
            </a:r>
            <a:endParaRPr lang="ru-RU" sz="2400" dirty="0"/>
          </a:p>
        </p:txBody>
      </p:sp>
      <p:sp>
        <p:nvSpPr>
          <p:cNvPr id="2" name="Номер слайда 1"/>
          <p:cNvSpPr>
            <a:spLocks noGrp="1"/>
          </p:cNvSpPr>
          <p:nvPr>
            <p:ph type="sldNum" sz="quarter" idx="12"/>
          </p:nvPr>
        </p:nvSpPr>
        <p:spPr/>
        <p:txBody>
          <a:bodyPr/>
          <a:lstStyle/>
          <a:p>
            <a:fld id="{31E7FFEE-C820-45D6-9766-CE5DCFAF3999}" type="slidenum">
              <a:rPr lang="ru-RU" smtClean="0"/>
              <a:t>5</a:t>
            </a:fld>
            <a:endParaRPr lang="ru-RU"/>
          </a:p>
        </p:txBody>
      </p:sp>
    </p:spTree>
    <p:extLst>
      <p:ext uri="{BB962C8B-B14F-4D97-AF65-F5344CB8AC3E}">
        <p14:creationId xmlns:p14="http://schemas.microsoft.com/office/powerpoint/2010/main" val="2846518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3710" y="216146"/>
            <a:ext cx="8581190" cy="4401205"/>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cs typeface="Times New Roman" panose="02020603050405020304" pitchFamily="18" charset="0"/>
              </a:rPr>
              <a:t>1.2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Функції</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мікроелементу</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мідь</a:t>
            </a:r>
            <a:r>
              <a:rPr lang="ru-RU" sz="2000" b="1" dirty="0">
                <a:latin typeface="Times New Roman" panose="02020603050405020304" pitchFamily="18" charset="0"/>
                <a:ea typeface="Calibri" panose="020F0502020204030204" pitchFamily="34" charset="0"/>
                <a:cs typeface="Times New Roman" panose="02020603050405020304" pitchFamily="18" charset="0"/>
              </a:rPr>
              <a:t> в </a:t>
            </a:r>
            <a:r>
              <a:rPr lang="ru-RU" sz="2000" b="1" dirty="0" err="1" smtClean="0">
                <a:latin typeface="Times New Roman" panose="02020603050405020304" pitchFamily="18" charset="0"/>
                <a:ea typeface="Calibri" panose="020F0502020204030204" pitchFamily="34" charset="0"/>
                <a:cs typeface="Times New Roman" panose="02020603050405020304" pitchFamily="18" charset="0"/>
              </a:rPr>
              <a:t>організмі</a:t>
            </a:r>
            <a:endParaRPr lang="ru-RU" sz="2000" b="1" dirty="0" smtClean="0">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а) </a:t>
            </a:r>
            <a:r>
              <a:rPr lang="ru-RU" sz="2000" dirty="0" err="1">
                <a:latin typeface="Times New Roman" panose="02020603050405020304" pitchFamily="18" charset="0"/>
                <a:cs typeface="Times New Roman" panose="02020603050405020304" pitchFamily="18" charset="0"/>
              </a:rPr>
              <a:t>Вплив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мікроелементу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мідь</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обмін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мікроелементу</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залізо</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б) </a:t>
            </a:r>
            <a:r>
              <a:rPr lang="ru-RU" sz="2000" dirty="0" err="1">
                <a:latin typeface="Times New Roman" panose="02020603050405020304" pitchFamily="18" charset="0"/>
                <a:cs typeface="Times New Roman" panose="02020603050405020304" pitchFamily="18" charset="0"/>
              </a:rPr>
              <a:t>Значення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мікроелементу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мідь</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зменшення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вмісту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радикалів</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організмі</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людини</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Залежність</a:t>
            </a:r>
            <a:r>
              <a:rPr lang="ru-RU" sz="2000" dirty="0">
                <a:latin typeface="Times New Roman" panose="02020603050405020304" pitchFamily="18" charset="0"/>
                <a:cs typeface="Times New Roman" panose="02020603050405020304" pitchFamily="18" charset="0"/>
              </a:rPr>
              <a:t> нормального </a:t>
            </a:r>
            <a:r>
              <a:rPr lang="ru-RU" sz="2000" dirty="0" err="1">
                <a:latin typeface="Times New Roman" panose="02020603050405020304" pitchFamily="18" charset="0"/>
                <a:cs typeface="Times New Roman" panose="02020603050405020304" pitchFamily="18" charset="0"/>
              </a:rPr>
              <a:t>розвитку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кісткової</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сполучної</a:t>
            </a:r>
            <a:r>
              <a:rPr lang="ru-RU" sz="2000" dirty="0">
                <a:latin typeface="Times New Roman" panose="02020603050405020304" pitchFamily="18" charset="0"/>
                <a:cs typeface="Times New Roman" panose="02020603050405020304" pitchFamily="18" charset="0"/>
              </a:rPr>
              <a:t> тканин, </a:t>
            </a:r>
            <a:r>
              <a:rPr lang="ru-RU" sz="2000" dirty="0" err="1">
                <a:latin typeface="Times New Roman" panose="02020603050405020304" pitchFamily="18" charset="0"/>
                <a:cs typeface="Times New Roman" panose="02020603050405020304" pitchFamily="18" charset="0"/>
              </a:rPr>
              <a:t>шкіри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присутності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мікроелементу</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мідь</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г) </a:t>
            </a:r>
            <a:r>
              <a:rPr lang="ru-RU" sz="2000" dirty="0" err="1">
                <a:latin typeface="Times New Roman" panose="02020603050405020304" pitchFamily="18" charset="0"/>
                <a:cs typeface="Times New Roman" panose="02020603050405020304" pitchFamily="18" charset="0"/>
              </a:rPr>
              <a:t>Ознаки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дефіциту</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міді</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д) </a:t>
            </a:r>
            <a:r>
              <a:rPr lang="ru-RU" sz="2000" dirty="0" err="1">
                <a:latin typeface="Times New Roman" panose="02020603050405020304" pitchFamily="18" charset="0"/>
                <a:cs typeface="Times New Roman" panose="02020603050405020304" pitchFamily="18" charset="0"/>
              </a:rPr>
              <a:t>Симптоми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отруєння</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міддю</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е) </a:t>
            </a:r>
            <a:r>
              <a:rPr lang="ru-RU" sz="2000" dirty="0" err="1">
                <a:latin typeface="Times New Roman" panose="02020603050405020304" pitchFamily="18" charset="0"/>
                <a:cs typeface="Times New Roman" panose="02020603050405020304" pitchFamily="18" charset="0"/>
              </a:rPr>
              <a:t>Захворювання</a:t>
            </a:r>
            <a:r>
              <a:rPr lang="ru-RU" sz="2000" dirty="0">
                <a:latin typeface="Times New Roman" panose="02020603050405020304" pitchFamily="18" charset="0"/>
                <a:cs typeface="Times New Roman" panose="02020603050405020304" pitchFamily="18" charset="0"/>
              </a:rPr>
              <a:t>, при </a:t>
            </a:r>
            <a:r>
              <a:rPr lang="ru-RU" sz="2000" dirty="0" err="1">
                <a:latin typeface="Times New Roman" panose="02020603050405020304" pitchFamily="18" charset="0"/>
                <a:cs typeface="Times New Roman" panose="02020603050405020304" pitchFamily="18" charset="0"/>
              </a:rPr>
              <a:t>яких</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необхідно</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призначення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мікроелементу</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мідь</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є) </a:t>
            </a:r>
            <a:r>
              <a:rPr lang="ru-RU" sz="2000" dirty="0" err="1">
                <a:latin typeface="Times New Roman" panose="02020603050405020304" pitchFamily="18" charset="0"/>
                <a:cs typeface="Times New Roman" panose="02020603050405020304" pitchFamily="18" charset="0"/>
              </a:rPr>
              <a:t>Біологічна</a:t>
            </a:r>
            <a:r>
              <a:rPr lang="ru-RU" sz="2000" dirty="0">
                <a:latin typeface="Times New Roman" panose="02020603050405020304" pitchFamily="18" charset="0"/>
                <a:cs typeface="Times New Roman" panose="02020603050405020304" pitchFamily="18" charset="0"/>
              </a:rPr>
              <a:t> роль </a:t>
            </a:r>
            <a:r>
              <a:rPr lang="ru-RU" sz="2000" dirty="0" err="1">
                <a:latin typeface="Times New Roman" panose="02020603050405020304" pitchFamily="18" charset="0"/>
                <a:cs typeface="Times New Roman" panose="02020603050405020304" pitchFamily="18" charset="0"/>
              </a:rPr>
              <a:t>міді</a:t>
            </a:r>
            <a:r>
              <a:rPr lang="ru-RU" sz="2000" dirty="0">
                <a:latin typeface="Times New Roman" panose="02020603050405020304" pitchFamily="18" charset="0"/>
                <a:cs typeface="Times New Roman" panose="02020603050405020304" pitchFamily="18" charset="0"/>
              </a:rPr>
              <a:t> в </a:t>
            </a:r>
            <a:r>
              <a:rPr lang="ru-RU" sz="2000" dirty="0" err="1" smtClean="0">
                <a:latin typeface="Times New Roman" panose="02020603050405020304" pitchFamily="18" charset="0"/>
                <a:cs typeface="Times New Roman" panose="02020603050405020304" pitchFamily="18" charset="0"/>
              </a:rPr>
              <a:t>організмі</a:t>
            </a:r>
            <a:endParaRPr lang="ru-RU" sz="2000" dirty="0" smtClean="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ж) </a:t>
            </a:r>
            <a:r>
              <a:rPr lang="ru-RU" sz="2000" dirty="0" err="1">
                <a:latin typeface="Times New Roman" panose="02020603050405020304" pitchFamily="18" charset="0"/>
                <a:cs typeface="Times New Roman" panose="02020603050405020304" pitchFamily="18" charset="0"/>
              </a:rPr>
              <a:t>Симптоми</a:t>
            </a:r>
            <a:r>
              <a:rPr lang="ru-RU" sz="2000" dirty="0">
                <a:latin typeface="Times New Roman" panose="02020603050405020304" pitchFamily="18" charset="0"/>
                <a:cs typeface="Times New Roman" panose="02020603050405020304" pitchFamily="18" charset="0"/>
              </a:rPr>
              <a:t> та причини,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dirty="0" err="1" smtClean="0">
                <a:latin typeface="Times New Roman" panose="02020603050405020304" pitchFamily="18" charset="0"/>
                <a:cs typeface="Times New Roman" panose="02020603050405020304" pitchFamily="18" charset="0"/>
              </a:rPr>
              <a:t>призводять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до дисбалансу </a:t>
            </a:r>
            <a:endParaRPr lang="ru-RU" sz="2000" dirty="0" smtClean="0">
              <a:latin typeface="Times New Roman" panose="02020603050405020304" pitchFamily="18" charset="0"/>
              <a:cs typeface="Times New Roman" panose="02020603050405020304" pitchFamily="18" charset="0"/>
            </a:endParaRPr>
          </a:p>
          <a:p>
            <a:r>
              <a:rPr lang="ru-RU" sz="2000" dirty="0" err="1" smtClean="0">
                <a:latin typeface="Times New Roman" panose="02020603050405020304" pitchFamily="18" charset="0"/>
                <a:cs typeface="Times New Roman" panose="02020603050405020304" pitchFamily="18" charset="0"/>
              </a:rPr>
              <a:t>мікроелементу</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мідь</a:t>
            </a:r>
            <a:endParaRPr lang="ru-RU" sz="2000" dirty="0">
              <a:latin typeface="Times New Roman" panose="02020603050405020304" pitchFamily="18" charset="0"/>
              <a:cs typeface="Times New Roman" panose="02020603050405020304" pitchFamily="18" charset="0"/>
            </a:endParaRPr>
          </a:p>
        </p:txBody>
      </p:sp>
      <p:pic>
        <p:nvPicPr>
          <p:cNvPr id="6" name="Рисунок 5" descr="https://true-lady.ru/images/stories/04-zdorovye/pravilnoe-pitanie/2012/med-v-produktah300-1.jpg"/>
          <p:cNvPicPr/>
          <p:nvPr/>
        </p:nvPicPr>
        <p:blipFill>
          <a:blip r:embed="rId2">
            <a:extLst>
              <a:ext uri="{28A0092B-C50C-407E-A947-70E740481C1C}">
                <a14:useLocalDpi xmlns:a14="http://schemas.microsoft.com/office/drawing/2010/main" val="0"/>
              </a:ext>
            </a:extLst>
          </a:blip>
          <a:srcRect/>
          <a:stretch>
            <a:fillRect/>
          </a:stretch>
        </p:blipFill>
        <p:spPr bwMode="auto">
          <a:xfrm>
            <a:off x="4428490" y="2003107"/>
            <a:ext cx="4296410" cy="3207385"/>
          </a:xfrm>
          <a:prstGeom prst="rect">
            <a:avLst/>
          </a:prstGeom>
          <a:noFill/>
          <a:ln>
            <a:noFill/>
          </a:ln>
        </p:spPr>
      </p:pic>
      <p:sp>
        <p:nvSpPr>
          <p:cNvPr id="7" name="Прямоугольник 6"/>
          <p:cNvSpPr/>
          <p:nvPr/>
        </p:nvSpPr>
        <p:spPr>
          <a:xfrm>
            <a:off x="4290695" y="5210492"/>
            <a:ext cx="4572000" cy="923330"/>
          </a:xfrm>
          <a:prstGeom prst="rect">
            <a:avLst/>
          </a:prstGeom>
        </p:spPr>
        <p:txBody>
          <a:bodyPr>
            <a:spAutoFit/>
          </a:bodyPr>
          <a:lstStyle/>
          <a:p>
            <a:r>
              <a:rPr lang="uk-UA" dirty="0">
                <a:latin typeface="Times New Roman" panose="02020603050405020304" pitchFamily="18" charset="0"/>
                <a:ea typeface="Calibri" panose="020F0502020204030204" pitchFamily="34" charset="0"/>
              </a:rPr>
              <a:t>Рисунок 2. Найбільш поширені продукти харчування, які можуть мати мікроелемент мідь </a:t>
            </a:r>
            <a:endParaRPr lang="ru-RU" dirty="0"/>
          </a:p>
        </p:txBody>
      </p:sp>
      <p:sp>
        <p:nvSpPr>
          <p:cNvPr id="2" name="Номер слайда 1"/>
          <p:cNvSpPr>
            <a:spLocks noGrp="1"/>
          </p:cNvSpPr>
          <p:nvPr>
            <p:ph type="sldNum" sz="quarter" idx="12"/>
          </p:nvPr>
        </p:nvSpPr>
        <p:spPr/>
        <p:txBody>
          <a:bodyPr/>
          <a:lstStyle/>
          <a:p>
            <a:fld id="{31E7FFEE-C820-45D6-9766-CE5DCFAF3999}" type="slidenum">
              <a:rPr lang="ru-RU" smtClean="0"/>
              <a:t>6</a:t>
            </a:fld>
            <a:endParaRPr lang="ru-RU" dirty="0"/>
          </a:p>
        </p:txBody>
      </p:sp>
    </p:spTree>
    <p:extLst>
      <p:ext uri="{BB962C8B-B14F-4D97-AF65-F5344CB8AC3E}">
        <p14:creationId xmlns:p14="http://schemas.microsoft.com/office/powerpoint/2010/main" val="244049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78270" y="47209"/>
            <a:ext cx="5365058" cy="523220"/>
          </a:xfrm>
          <a:prstGeom prst="rect">
            <a:avLst/>
          </a:prstGeom>
        </p:spPr>
        <p:txBody>
          <a:bodyPr wrap="none">
            <a:spAutoFit/>
          </a:bodyPr>
          <a:lstStyle/>
          <a:p>
            <a:r>
              <a:rPr lang="ru-RU" sz="2800" b="1" dirty="0" smtClean="0">
                <a:latin typeface="Times New Roman" panose="02020603050405020304" pitchFamily="18" charset="0"/>
                <a:cs typeface="Times New Roman" panose="02020603050405020304" pitchFamily="18" charset="0"/>
              </a:rPr>
              <a:t>1.3 </a:t>
            </a:r>
            <a:r>
              <a:rPr lang="ru-RU" sz="2800" b="1" dirty="0" err="1" smtClean="0">
                <a:latin typeface="Times New Roman" panose="02020603050405020304" pitchFamily="18" charset="0"/>
                <a:cs typeface="Times New Roman" panose="02020603050405020304" pitchFamily="18" charset="0"/>
              </a:rPr>
              <a:t>Фармакологічні</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властивості</a:t>
            </a:r>
            <a:endParaRPr lang="ru-RU" sz="2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1462" y="570429"/>
            <a:ext cx="8601075" cy="5632311"/>
          </a:xfrm>
          <a:prstGeom prst="rect">
            <a:avLst/>
          </a:prstGeom>
        </p:spPr>
        <p:txBody>
          <a:bodyPr wrap="square">
            <a:spAutoFit/>
          </a:bodyPr>
          <a:lstStyle/>
          <a:p>
            <a:pPr indent="357188"/>
            <a:r>
              <a:rPr lang="ru-RU" sz="2400" dirty="0" err="1">
                <a:latin typeface="Times New Roman" panose="02020603050405020304" pitchFamily="18" charset="0"/>
                <a:cs typeface="Times New Roman" panose="02020603050405020304" pitchFamily="18" charset="0"/>
              </a:rPr>
              <a:t>Важлива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незамінна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мікроелементу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мідь</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організму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оскільки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залізом</a:t>
            </a:r>
            <a:r>
              <a:rPr lang="ru-RU" sz="2400" dirty="0">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бере</a:t>
            </a:r>
            <a:r>
              <a:rPr lang="ru-RU" sz="2400" dirty="0">
                <a:solidFill>
                  <a:srgbClr val="FF0000"/>
                </a:solidFill>
                <a:latin typeface="Times New Roman" panose="02020603050405020304" pitchFamily="18" charset="0"/>
                <a:cs typeface="Times New Roman" panose="02020603050405020304" pitchFamily="18" charset="0"/>
              </a:rPr>
              <a:t> участь у </a:t>
            </a:r>
            <a:r>
              <a:rPr lang="ru-RU" sz="2400" dirty="0" err="1">
                <a:solidFill>
                  <a:srgbClr val="FF0000"/>
                </a:solidFill>
                <a:latin typeface="Times New Roman" panose="02020603050405020304" pitchFamily="18" charset="0"/>
                <a:cs typeface="Times New Roman" panose="02020603050405020304" pitchFamily="18" charset="0"/>
              </a:rPr>
              <a:t>біосинтезі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гемоглобіну</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нестачі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гемоглобіну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може</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виникнути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тяжке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захворювання</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анемія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відмітити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мікроелемент</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мідь</a:t>
            </a:r>
            <a:r>
              <a:rPr lang="ru-RU" sz="2400" dirty="0">
                <a:latin typeface="Times New Roman" panose="02020603050405020304" pitchFamily="18" charset="0"/>
                <a:cs typeface="Times New Roman" panose="02020603050405020304" pitchFamily="18" charset="0"/>
              </a:rPr>
              <a:t> входить до складу ферменту </a:t>
            </a:r>
            <a:r>
              <a:rPr lang="ru-RU" sz="2400" dirty="0" err="1">
                <a:solidFill>
                  <a:srgbClr val="FF0000"/>
                </a:solidFill>
                <a:latin typeface="Times New Roman" panose="02020603050405020304" pitchFamily="18" charset="0"/>
                <a:cs typeface="Times New Roman" panose="02020603050405020304" pitchFamily="18" charset="0"/>
              </a:rPr>
              <a:t>цитохром</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оксидази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який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впливає</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 </a:t>
            </a:r>
            <a:r>
              <a:rPr lang="ru-RU" sz="2400" dirty="0" err="1">
                <a:latin typeface="Times New Roman" panose="02020603050405020304" pitchFamily="18" charset="0"/>
                <a:cs typeface="Times New Roman" panose="02020603050405020304" pitchFamily="18" charset="0"/>
              </a:rPr>
              <a:t>процес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енергії</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клітинах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організму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людини</a:t>
            </a:r>
            <a:r>
              <a:rPr lang="ru-RU" sz="2400" dirty="0">
                <a:latin typeface="Times New Roman" panose="02020603050405020304" pitchFamily="18" charset="0"/>
                <a:cs typeface="Times New Roman" panose="02020603050405020304" pitchFamily="18" charset="0"/>
              </a:rPr>
              <a:t>.</a:t>
            </a:r>
          </a:p>
          <a:p>
            <a:pPr indent="357188"/>
            <a:r>
              <a:rPr lang="ru-RU" sz="2400" dirty="0" err="1">
                <a:latin typeface="Times New Roman" panose="02020603050405020304" pitchFamily="18" charset="0"/>
                <a:cs typeface="Times New Roman" panose="02020603050405020304" pitchFamily="18" charset="0"/>
              </a:rPr>
              <a:t>Мікроелемент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мідь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досить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значні</a:t>
            </a:r>
            <a:r>
              <a:rPr lang="ru-RU" sz="2400" dirty="0">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протизапальні</a:t>
            </a:r>
            <a:r>
              <a:rPr lang="ru-RU" sz="2400" dirty="0">
                <a:solidFill>
                  <a:srgbClr val="FF0000"/>
                </a:solidFill>
                <a:latin typeface="Times New Roman" panose="02020603050405020304" pitchFamily="18" charset="0"/>
                <a:cs typeface="Times New Roman" panose="02020603050405020304" pitchFamily="18" charset="0"/>
              </a:rPr>
              <a:t> та </a:t>
            </a:r>
            <a:r>
              <a:rPr lang="ru-RU" sz="2400" dirty="0" err="1">
                <a:solidFill>
                  <a:srgbClr val="FF0000"/>
                </a:solidFill>
                <a:latin typeface="Times New Roman" panose="02020603050405020304" pitchFamily="18" charset="0"/>
                <a:cs typeface="Times New Roman" panose="02020603050405020304" pitchFamily="18" charset="0"/>
              </a:rPr>
              <a:t>антисептичні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властивості</a:t>
            </a:r>
            <a:r>
              <a:rPr lang="ru-RU" sz="2400" dirty="0" smtClean="0">
                <a:latin typeface="Times New Roman" panose="02020603050405020304" pitchFamily="18" charset="0"/>
                <a:cs typeface="Times New Roman" panose="02020603050405020304" pitchFamily="18" charset="0"/>
              </a:rPr>
              <a:t>, а </a:t>
            </a:r>
            <a:r>
              <a:rPr lang="ru-RU" sz="2400" dirty="0" err="1">
                <a:latin typeface="Times New Roman" panose="02020603050405020304" pitchFamily="18" charset="0"/>
                <a:cs typeface="Times New Roman" panose="02020603050405020304" pitchFamily="18" charset="0"/>
              </a:rPr>
              <a:t>також</a:t>
            </a:r>
            <a:r>
              <a:rPr lang="ru-RU" sz="2400" dirty="0">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регулює</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обмін</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катехоламінів</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серотоніну</a:t>
            </a:r>
            <a:r>
              <a:rPr lang="ru-RU" sz="2400" dirty="0">
                <a:solidFill>
                  <a:srgbClr val="FF0000"/>
                </a:solidFill>
                <a:latin typeface="Times New Roman" panose="02020603050405020304" pitchFamily="18" charset="0"/>
                <a:cs typeface="Times New Roman" panose="02020603050405020304" pitchFamily="18" charset="0"/>
              </a:rPr>
              <a:t>, тирозину, </a:t>
            </a:r>
            <a:r>
              <a:rPr lang="ru-RU" sz="2400" dirty="0" err="1">
                <a:solidFill>
                  <a:srgbClr val="FF0000"/>
                </a:solidFill>
                <a:latin typeface="Times New Roman" panose="02020603050405020304" pitchFamily="18" charset="0"/>
                <a:cs typeface="Times New Roman" panose="02020603050405020304" pitchFamily="18" charset="0"/>
              </a:rPr>
              <a:t>меланіну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що</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сприяє</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підвищенню</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активності</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інсуліну</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повній</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утилізації</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0000"/>
                </a:solidFill>
                <a:latin typeface="Times New Roman" panose="02020603050405020304" pitchFamily="18" charset="0"/>
                <a:cs typeface="Times New Roman" panose="02020603050405020304" pitchFamily="18" charset="0"/>
              </a:rPr>
              <a:t>вуглеводів</a:t>
            </a:r>
            <a:r>
              <a:rPr lang="ru-RU" sz="2400" dirty="0">
                <a:solidFill>
                  <a:srgbClr val="FF0000"/>
                </a:solidFill>
                <a:latin typeface="Times New Roman" panose="02020603050405020304" pitchFamily="18" charset="0"/>
                <a:cs typeface="Times New Roman" panose="02020603050405020304" pitchFamily="18" charset="0"/>
              </a:rPr>
              <a:t>.</a:t>
            </a:r>
          </a:p>
          <a:p>
            <a:pPr indent="357188"/>
            <a:r>
              <a:rPr lang="ru-RU" sz="2400" dirty="0" err="1">
                <a:latin typeface="Times New Roman" panose="02020603050405020304" pitchFamily="18" charset="0"/>
                <a:cs typeface="Times New Roman" panose="02020603050405020304" pitchFamily="18" charset="0"/>
              </a:rPr>
              <a:t>Мікроелемент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мідь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активну</a:t>
            </a:r>
            <a:r>
              <a:rPr lang="ru-RU" sz="2400" dirty="0">
                <a:latin typeface="Times New Roman" panose="02020603050405020304" pitchFamily="18" charset="0"/>
                <a:cs typeface="Times New Roman" panose="02020603050405020304" pitchFamily="18" charset="0"/>
              </a:rPr>
              <a:t> участь у </a:t>
            </a:r>
            <a:r>
              <a:rPr lang="ru-RU" sz="2400" dirty="0" err="1">
                <a:latin typeface="Times New Roman" panose="02020603050405020304" pitchFamily="18" charset="0"/>
                <a:cs typeface="Times New Roman" panose="02020603050405020304" pitchFamily="18" charset="0"/>
              </a:rPr>
              <a:t>формуванні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будови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білків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сполучної</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тканини</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колагену</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еластину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важливими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структурними</a:t>
            </a:r>
            <a:r>
              <a:rPr lang="ru-RU" sz="2400" dirty="0" smtClean="0">
                <a:latin typeface="Times New Roman" panose="02020603050405020304" pitchFamily="18" charset="0"/>
                <a:cs typeface="Times New Roman" panose="02020603050405020304" pitchFamily="18" charset="0"/>
              </a:rPr>
              <a:t> компонентами </a:t>
            </a:r>
            <a:r>
              <a:rPr lang="ru-RU" sz="2400" dirty="0" err="1">
                <a:latin typeface="Times New Roman" panose="02020603050405020304" pitchFamily="18" charset="0"/>
                <a:cs typeface="Times New Roman" panose="02020603050405020304" pitchFamily="18" charset="0"/>
              </a:rPr>
              <a:t>кісткової</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хрящової</a:t>
            </a:r>
            <a:r>
              <a:rPr lang="ru-RU" sz="2400" dirty="0">
                <a:latin typeface="Times New Roman" panose="02020603050405020304" pitchFamily="18" charset="0"/>
                <a:cs typeface="Times New Roman" panose="02020603050405020304" pitchFamily="18" charset="0"/>
              </a:rPr>
              <a:t> тканин, </a:t>
            </a:r>
            <a:r>
              <a:rPr lang="ru-RU" sz="2400" dirty="0" err="1">
                <a:latin typeface="Times New Roman" panose="02020603050405020304" pitchFamily="18" charset="0"/>
                <a:cs typeface="Times New Roman" panose="02020603050405020304" pitchFamily="18" charset="0"/>
              </a:rPr>
              <a:t>шкіри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легенів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стінок</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кровоносних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судин</a:t>
            </a:r>
            <a:r>
              <a:rPr lang="ru-RU" sz="2400"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2"/>
          </p:nvPr>
        </p:nvSpPr>
        <p:spPr/>
        <p:txBody>
          <a:bodyPr/>
          <a:lstStyle/>
          <a:p>
            <a:fld id="{31E7FFEE-C820-45D6-9766-CE5DCFAF3999}" type="slidenum">
              <a:rPr lang="ru-RU" smtClean="0"/>
              <a:t>7</a:t>
            </a:fld>
            <a:endParaRPr lang="ru-RU"/>
          </a:p>
        </p:txBody>
      </p:sp>
    </p:spTree>
    <p:extLst>
      <p:ext uri="{BB962C8B-B14F-4D97-AF65-F5344CB8AC3E}">
        <p14:creationId xmlns:p14="http://schemas.microsoft.com/office/powerpoint/2010/main" val="36215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016" y="205615"/>
            <a:ext cx="9015984" cy="6524863"/>
          </a:xfrm>
          <a:prstGeom prst="rect">
            <a:avLst/>
          </a:prstGeom>
        </p:spPr>
        <p:txBody>
          <a:bodyPr wrap="square">
            <a:spAutoFit/>
          </a:bodyPr>
          <a:lstStyle/>
          <a:p>
            <a:pPr algn="ctr"/>
            <a:r>
              <a:rPr lang="ru-RU" sz="2200" b="1" dirty="0" smtClean="0">
                <a:latin typeface="Times New Roman" panose="02020603050405020304" pitchFamily="18" charset="0"/>
                <a:cs typeface="Times New Roman" panose="02020603050405020304" pitchFamily="18" charset="0"/>
              </a:rPr>
              <a:t>1.4 Медико-</a:t>
            </a:r>
            <a:r>
              <a:rPr lang="ru-RU" sz="2200" b="1" dirty="0" err="1" smtClean="0">
                <a:latin typeface="Times New Roman" panose="02020603050405020304" pitchFamily="18" charset="0"/>
                <a:cs typeface="Times New Roman" panose="02020603050405020304" pitchFamily="18" charset="0"/>
              </a:rPr>
              <a:t>біологічне</a:t>
            </a:r>
            <a:r>
              <a:rPr lang="ru-RU" sz="2200" b="1" dirty="0" smtClean="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значення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міді</a:t>
            </a:r>
            <a:endParaRPr lang="ru-RU" sz="2200" b="1" dirty="0">
              <a:latin typeface="Times New Roman" panose="02020603050405020304" pitchFamily="18" charset="0"/>
              <a:cs typeface="Times New Roman" panose="02020603050405020304" pitchFamily="18" charset="0"/>
            </a:endParaRPr>
          </a:p>
          <a:p>
            <a:pPr indent="357188"/>
            <a:r>
              <a:rPr lang="ru-RU" sz="2200" dirty="0" err="1">
                <a:latin typeface="Times New Roman" panose="02020603050405020304" pitchFamily="18" charset="0"/>
                <a:cs typeface="Times New Roman" panose="02020603050405020304" pitchFamily="18" charset="0"/>
              </a:rPr>
              <a:t>Мікроелемент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є </a:t>
            </a:r>
            <a:r>
              <a:rPr lang="ru-RU" sz="2200" dirty="0" err="1">
                <a:latin typeface="Times New Roman" panose="02020603050405020304" pitchFamily="18" charset="0"/>
                <a:cs typeface="Times New Roman" panose="02020603050405020304" pitchFamily="18" charset="0"/>
              </a:rPr>
              <a:t>найбільш</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важливим</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незамінним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мікроелементом</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В </a:t>
            </a:r>
            <a:r>
              <a:rPr lang="ru-RU" sz="2200" dirty="0" err="1" smtClean="0">
                <a:latin typeface="Times New Roman" panose="02020603050405020304" pitchFamily="18" charset="0"/>
                <a:cs typeface="Times New Roman" panose="02020603050405020304" pitchFamily="18" charset="0"/>
              </a:rPr>
              <a:t>організмі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дорослої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людини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знаходиться</a:t>
            </a:r>
            <a:r>
              <a:rPr lang="ru-RU" sz="2200" dirty="0">
                <a:latin typeface="Times New Roman" panose="02020603050405020304" pitchFamily="18" charset="0"/>
                <a:cs typeface="Times New Roman" panose="02020603050405020304" pitchFamily="18" charset="0"/>
              </a:rPr>
              <a:t> </a:t>
            </a:r>
          </a:p>
          <a:p>
            <a:r>
              <a:rPr lang="ru-RU" sz="2200" dirty="0" smtClean="0">
                <a:latin typeface="Times New Roman" panose="02020603050405020304" pitchFamily="18" charset="0"/>
                <a:cs typeface="Times New Roman" panose="02020603050405020304" pitchFamily="18" charset="0"/>
              </a:rPr>
              <a:t>1,57-3,14 </a:t>
            </a:r>
            <a:r>
              <a:rPr lang="ru-RU" sz="2200" dirty="0" err="1">
                <a:latin typeface="Times New Roman" panose="02020603050405020304" pitchFamily="18" charset="0"/>
                <a:cs typeface="Times New Roman" panose="02020603050405020304" pitchFamily="18" charset="0"/>
              </a:rPr>
              <a:t>ммоль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міді</a:t>
            </a:r>
            <a:r>
              <a:rPr lang="ru-RU" sz="2200" dirty="0">
                <a:latin typeface="Times New Roman" panose="02020603050405020304" pitchFamily="18" charset="0"/>
                <a:cs typeface="Times New Roman" panose="02020603050405020304" pitchFamily="18" charset="0"/>
              </a:rPr>
              <a:t>, при </a:t>
            </a:r>
            <a:r>
              <a:rPr lang="ru-RU" sz="2200" dirty="0" err="1" smtClean="0">
                <a:latin typeface="Times New Roman" panose="02020603050405020304" pitchFamily="18" charset="0"/>
                <a:cs typeface="Times New Roman" panose="02020603050405020304" pitchFamily="18" charset="0"/>
              </a:rPr>
              <a:t>цьому</a:t>
            </a:r>
            <a:r>
              <a:rPr lang="ru-RU" sz="2200" dirty="0" smtClean="0">
                <a:latin typeface="Times New Roman" panose="02020603050405020304" pitchFamily="18" charset="0"/>
                <a:cs typeface="Times New Roman" panose="02020603050405020304" pitchFamily="18" charset="0"/>
              </a:rPr>
              <a:t> половина </a:t>
            </a:r>
            <a:r>
              <a:rPr lang="ru-RU" sz="2200" dirty="0" err="1">
                <a:latin typeface="Times New Roman" panose="02020603050405020304" pitchFamily="18" charset="0"/>
                <a:cs typeface="Times New Roman" panose="02020603050405020304" pitchFamily="18" charset="0"/>
              </a:rPr>
              <a:t>цієї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кількості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знаходиться</a:t>
            </a:r>
            <a:r>
              <a:rPr lang="ru-RU" sz="2200" dirty="0">
                <a:latin typeface="Times New Roman" panose="02020603050405020304" pitchFamily="18" charset="0"/>
                <a:cs typeface="Times New Roman" panose="02020603050405020304" pitchFamily="18" charset="0"/>
              </a:rPr>
              <a:t> у </a:t>
            </a:r>
            <a:r>
              <a:rPr lang="ru-RU" sz="2200" dirty="0" err="1">
                <a:latin typeface="Times New Roman" panose="02020603050405020304" pitchFamily="18" charset="0"/>
                <a:cs typeface="Times New Roman" panose="02020603050405020304" pitchFamily="18" charset="0"/>
              </a:rPr>
              <a:t>м'язах</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кістках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ще</a:t>
            </a:r>
            <a:r>
              <a:rPr lang="ru-RU" sz="2200" dirty="0">
                <a:latin typeface="Times New Roman" panose="02020603050405020304" pitchFamily="18" charset="0"/>
                <a:cs typeface="Times New Roman" panose="02020603050405020304" pitchFamily="18" charset="0"/>
              </a:rPr>
              <a:t> 10% – у тканинах </a:t>
            </a:r>
            <a:r>
              <a:rPr lang="ru-RU" sz="2200" dirty="0" smtClean="0">
                <a:latin typeface="Times New Roman" panose="02020603050405020304" pitchFamily="18" charset="0"/>
                <a:cs typeface="Times New Roman" panose="02020603050405020304" pitchFamily="18" charset="0"/>
              </a:rPr>
              <a:t>та </a:t>
            </a:r>
            <a:r>
              <a:rPr lang="ru-RU" sz="2200" dirty="0" err="1" smtClean="0">
                <a:latin typeface="Times New Roman" panose="02020603050405020304" pitchFamily="18" charset="0"/>
                <a:cs typeface="Times New Roman" panose="02020603050405020304" pitchFamily="18" charset="0"/>
              </a:rPr>
              <a:t>печінці</a:t>
            </a:r>
            <a:r>
              <a:rPr lang="ru-RU" sz="2200" dirty="0">
                <a:latin typeface="Times New Roman" panose="02020603050405020304" pitchFamily="18" charset="0"/>
                <a:cs typeface="Times New Roman" panose="02020603050405020304" pitchFamily="18" charset="0"/>
              </a:rPr>
              <a:t>. Треба </a:t>
            </a:r>
            <a:r>
              <a:rPr lang="ru-RU" sz="2200" dirty="0" err="1">
                <a:latin typeface="Times New Roman" panose="02020603050405020304" pitchFamily="18" charset="0"/>
                <a:cs typeface="Times New Roman" panose="02020603050405020304" pitchFamily="18" charset="0"/>
              </a:rPr>
              <a:t>відмітити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важливу</a:t>
            </a:r>
            <a:r>
              <a:rPr lang="ru-RU" sz="2200" dirty="0">
                <a:latin typeface="Times New Roman" panose="02020603050405020304" pitchFamily="18" charset="0"/>
                <a:cs typeface="Times New Roman" panose="02020603050405020304" pitchFamily="18" charset="0"/>
              </a:rPr>
              <a:t> роль в </a:t>
            </a:r>
            <a:r>
              <a:rPr lang="ru-RU" sz="2200" dirty="0" err="1">
                <a:latin typeface="Times New Roman" panose="02020603050405020304" pitchFamily="18" charset="0"/>
                <a:cs typeface="Times New Roman" panose="02020603050405020304" pitchFamily="18" charset="0"/>
              </a:rPr>
              <a:t>обміні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мікроелементу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в </a:t>
            </a:r>
            <a:r>
              <a:rPr lang="ru-RU" sz="2200" dirty="0" err="1" smtClean="0">
                <a:latin typeface="Times New Roman" panose="02020603050405020304" pitchFamily="18" charset="0"/>
                <a:cs typeface="Times New Roman" panose="02020603050405020304" pitchFamily="18" charset="0"/>
              </a:rPr>
              <a:t>організмі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людини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відіграє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печінка</a:t>
            </a:r>
            <a:r>
              <a:rPr lang="ru-RU" sz="2200" dirty="0" smtClean="0">
                <a:latin typeface="Times New Roman" panose="02020603050405020304" pitchFamily="18" charset="0"/>
                <a:cs typeface="Times New Roman" panose="02020603050405020304" pitchFamily="18" charset="0"/>
              </a:rPr>
              <a:t>.</a:t>
            </a:r>
          </a:p>
          <a:p>
            <a:pPr indent="357188"/>
            <a:r>
              <a:rPr lang="ru-RU" sz="2200" dirty="0" err="1">
                <a:latin typeface="Times New Roman" panose="02020603050405020304" pitchFamily="18" charset="0"/>
                <a:cs typeface="Times New Roman" panose="02020603050405020304" pitchFamily="18" charset="0"/>
              </a:rPr>
              <a:t>Існують</a:t>
            </a:r>
            <a:r>
              <a:rPr lang="ru-RU" sz="2200" dirty="0">
                <a:latin typeface="Times New Roman" panose="02020603050405020304" pitchFamily="18" charset="0"/>
                <a:cs typeface="Times New Roman" panose="02020603050405020304" pitchFamily="18" charset="0"/>
              </a:rPr>
              <a:t> </a:t>
            </a:r>
            <a:r>
              <a:rPr lang="ru-RU" sz="2200" dirty="0" err="1">
                <a:solidFill>
                  <a:srgbClr val="FF0000"/>
                </a:solidFill>
                <a:latin typeface="Times New Roman" panose="02020603050405020304" pitchFamily="18" charset="0"/>
                <a:cs typeface="Times New Roman" panose="02020603050405020304" pitchFamily="18" charset="0"/>
              </a:rPr>
              <a:t>норми</a:t>
            </a:r>
            <a:r>
              <a:rPr lang="ru-RU" sz="2200" dirty="0">
                <a:latin typeface="Times New Roman" panose="02020603050405020304" pitchFamily="18" charset="0"/>
                <a:cs typeface="Times New Roman" panose="02020603050405020304" pitchFamily="18" charset="0"/>
              </a:rPr>
              <a:t> для: </a:t>
            </a:r>
            <a:endParaRPr lang="ru-RU" sz="2200" dirty="0" smtClean="0">
              <a:latin typeface="Times New Roman" panose="02020603050405020304" pitchFamily="18" charset="0"/>
              <a:cs typeface="Times New Roman" panose="02020603050405020304" pitchFamily="18" charset="0"/>
            </a:endParaRPr>
          </a:p>
          <a:p>
            <a:pPr indent="357188"/>
            <a:r>
              <a:rPr lang="ru-RU" sz="2200" dirty="0" err="1" smtClean="0">
                <a:latin typeface="Times New Roman" panose="02020603050405020304" pitchFamily="18" charset="0"/>
                <a:cs typeface="Times New Roman" panose="02020603050405020304" pitchFamily="18" charset="0"/>
              </a:rPr>
              <a:t>чоловіків</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10,99-21,98 </a:t>
            </a:r>
            <a:r>
              <a:rPr lang="ru-RU" sz="2200" dirty="0" err="1">
                <a:latin typeface="Times New Roman" panose="02020603050405020304" pitchFamily="18" charset="0"/>
                <a:cs typeface="Times New Roman" panose="02020603050405020304" pitchFamily="18" charset="0"/>
              </a:rPr>
              <a:t>мкмоль</a:t>
            </a:r>
            <a:r>
              <a:rPr lang="ru-RU" sz="2200" dirty="0">
                <a:latin typeface="Times New Roman" panose="02020603050405020304" pitchFamily="18" charset="0"/>
                <a:cs typeface="Times New Roman" panose="02020603050405020304" pitchFamily="18" charset="0"/>
              </a:rPr>
              <a:t>/л; </a:t>
            </a:r>
            <a:endParaRPr lang="ru-RU" sz="2200" dirty="0" smtClean="0">
              <a:latin typeface="Times New Roman" panose="02020603050405020304" pitchFamily="18" charset="0"/>
              <a:cs typeface="Times New Roman" panose="02020603050405020304" pitchFamily="18" charset="0"/>
            </a:endParaRPr>
          </a:p>
          <a:p>
            <a:pPr indent="357188"/>
            <a:r>
              <a:rPr lang="ru-RU" sz="2200" dirty="0" err="1" smtClean="0">
                <a:latin typeface="Times New Roman" panose="02020603050405020304" pitchFamily="18" charset="0"/>
                <a:cs typeface="Times New Roman" panose="02020603050405020304" pitchFamily="18" charset="0"/>
              </a:rPr>
              <a:t>жінок</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12,56 - 24,34 </a:t>
            </a:r>
            <a:r>
              <a:rPr lang="ru-RU" sz="2200" dirty="0" err="1">
                <a:latin typeface="Times New Roman" panose="02020603050405020304" pitchFamily="18" charset="0"/>
                <a:cs typeface="Times New Roman" panose="02020603050405020304" pitchFamily="18" charset="0"/>
              </a:rPr>
              <a:t>мкмоль</a:t>
            </a:r>
            <a:r>
              <a:rPr lang="ru-RU" sz="2200" dirty="0">
                <a:latin typeface="Times New Roman" panose="02020603050405020304" pitchFamily="18" charset="0"/>
                <a:cs typeface="Times New Roman" panose="02020603050405020304" pitchFamily="18" charset="0"/>
              </a:rPr>
              <a:t>/л; </a:t>
            </a:r>
            <a:endParaRPr lang="ru-RU" sz="2200" dirty="0" smtClean="0">
              <a:latin typeface="Times New Roman" panose="02020603050405020304" pitchFamily="18" charset="0"/>
              <a:cs typeface="Times New Roman" panose="02020603050405020304" pitchFamily="18" charset="0"/>
            </a:endParaRPr>
          </a:p>
          <a:p>
            <a:pPr indent="357188"/>
            <a:r>
              <a:rPr lang="ru-RU" sz="2200" dirty="0" err="1" smtClean="0">
                <a:latin typeface="Times New Roman" panose="02020603050405020304" pitchFamily="18" charset="0"/>
                <a:cs typeface="Times New Roman" panose="02020603050405020304" pitchFamily="18" charset="0"/>
              </a:rPr>
              <a:t>вагітних</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18,53-47,41 </a:t>
            </a:r>
            <a:r>
              <a:rPr lang="ru-RU" sz="2200" dirty="0" err="1">
                <a:latin typeface="Times New Roman" panose="02020603050405020304" pitchFamily="18" charset="0"/>
                <a:cs typeface="Times New Roman" panose="02020603050405020304" pitchFamily="18" charset="0"/>
              </a:rPr>
              <a:t>мкмоль</a:t>
            </a:r>
            <a:r>
              <a:rPr lang="ru-RU" sz="2200" dirty="0">
                <a:latin typeface="Times New Roman" panose="02020603050405020304" pitchFamily="18" charset="0"/>
                <a:cs typeface="Times New Roman" panose="02020603050405020304" pitchFamily="18" charset="0"/>
              </a:rPr>
              <a:t>/л</a:t>
            </a: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indent="357188"/>
            <a:r>
              <a:rPr lang="ru-RU" sz="2200" dirty="0" smtClean="0">
                <a:solidFill>
                  <a:srgbClr val="FF0000"/>
                </a:solidFill>
                <a:latin typeface="Times New Roman" panose="02020603050405020304" pitchFamily="18" charset="0"/>
                <a:cs typeface="Times New Roman" panose="02020603050405020304" pitchFamily="18" charset="0"/>
              </a:rPr>
              <a:t>Норма</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мікроелементу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крові</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indent="357188"/>
            <a:r>
              <a:rPr lang="ru-RU" sz="2200" dirty="0" err="1" smtClean="0">
                <a:latin typeface="Times New Roman" panose="02020603050405020304" pitchFamily="18" charset="0"/>
                <a:cs typeface="Times New Roman" panose="02020603050405020304" pitchFamily="18" charset="0"/>
              </a:rPr>
              <a:t>вільна</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 1,6-2,4 </a:t>
            </a:r>
            <a:r>
              <a:rPr lang="ru-RU" sz="2200" dirty="0" err="1">
                <a:latin typeface="Times New Roman" panose="02020603050405020304" pitchFamily="18" charset="0"/>
                <a:cs typeface="Times New Roman" panose="02020603050405020304" pitchFamily="18" charset="0"/>
              </a:rPr>
              <a:t>мкмоль</a:t>
            </a:r>
            <a:r>
              <a:rPr lang="ru-RU" sz="2200" dirty="0">
                <a:latin typeface="Times New Roman" panose="02020603050405020304" pitchFamily="18" charset="0"/>
                <a:cs typeface="Times New Roman" panose="02020603050405020304" pitchFamily="18" charset="0"/>
              </a:rPr>
              <a:t>/л; </a:t>
            </a:r>
            <a:endParaRPr lang="ru-RU" sz="2200" dirty="0" smtClean="0">
              <a:latin typeface="Times New Roman" panose="02020603050405020304" pitchFamily="18" charset="0"/>
              <a:cs typeface="Times New Roman" panose="02020603050405020304" pitchFamily="18" charset="0"/>
            </a:endParaRPr>
          </a:p>
          <a:p>
            <a:pPr indent="357188"/>
            <a:r>
              <a:rPr lang="ru-RU" sz="2200" dirty="0" err="1" smtClean="0">
                <a:latin typeface="Times New Roman" panose="02020603050405020304" pitchFamily="18" charset="0"/>
                <a:cs typeface="Times New Roman" panose="02020603050405020304" pitchFamily="18" charset="0"/>
              </a:rPr>
              <a:t>загальна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мідь</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10-22 </a:t>
            </a:r>
            <a:r>
              <a:rPr lang="ru-RU" sz="2200" dirty="0" err="1">
                <a:latin typeface="Times New Roman" panose="02020603050405020304" pitchFamily="18" charset="0"/>
                <a:cs typeface="Times New Roman" panose="02020603050405020304" pitchFamily="18" charset="0"/>
              </a:rPr>
              <a:t>мкмоль</a:t>
            </a:r>
            <a:r>
              <a:rPr lang="ru-RU" sz="2200" dirty="0">
                <a:latin typeface="Times New Roman" panose="02020603050405020304" pitchFamily="18" charset="0"/>
                <a:cs typeface="Times New Roman" panose="02020603050405020304" pitchFamily="18" charset="0"/>
              </a:rPr>
              <a:t>/л. </a:t>
            </a:r>
            <a:endParaRPr lang="ru-RU" sz="2200" dirty="0" smtClean="0">
              <a:latin typeface="Times New Roman" panose="02020603050405020304" pitchFamily="18" charset="0"/>
              <a:cs typeface="Times New Roman" panose="02020603050405020304" pitchFamily="18" charset="0"/>
            </a:endParaRPr>
          </a:p>
          <a:p>
            <a:pPr indent="357188"/>
            <a:r>
              <a:rPr lang="ru-RU" sz="2200" dirty="0" smtClean="0">
                <a:solidFill>
                  <a:srgbClr val="FF0000"/>
                </a:solidFill>
                <a:latin typeface="Times New Roman" panose="02020603050405020304" pitchFamily="18" charset="0"/>
                <a:cs typeface="Times New Roman" panose="02020603050405020304" pitchFamily="18" charset="0"/>
              </a:rPr>
              <a:t>Норма</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міді</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добу</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сечі</a:t>
            </a:r>
            <a:r>
              <a:rPr lang="ru-RU" sz="2200" dirty="0">
                <a:latin typeface="Times New Roman" panose="02020603050405020304" pitchFamily="18" charset="0"/>
                <a:cs typeface="Times New Roman" panose="02020603050405020304" pitchFamily="18" charset="0"/>
              </a:rPr>
              <a:t>: 0,3-0,8 </a:t>
            </a:r>
            <a:r>
              <a:rPr lang="ru-RU" sz="2200" dirty="0" err="1">
                <a:latin typeface="Times New Roman" panose="02020603050405020304" pitchFamily="18" charset="0"/>
                <a:cs typeface="Times New Roman" panose="02020603050405020304" pitchFamily="18" charset="0"/>
              </a:rPr>
              <a:t>мкмоль</a:t>
            </a:r>
            <a:r>
              <a:rPr lang="ru-RU" sz="2200" dirty="0">
                <a:latin typeface="Times New Roman" panose="02020603050405020304" pitchFamily="18" charset="0"/>
                <a:cs typeface="Times New Roman" panose="02020603050405020304" pitchFamily="18" charset="0"/>
              </a:rPr>
              <a:t>/г </a:t>
            </a:r>
            <a:r>
              <a:rPr lang="ru-RU" sz="2200" dirty="0" err="1" smtClean="0">
                <a:latin typeface="Times New Roman" panose="02020603050405020304" pitchFamily="18" charset="0"/>
                <a:cs typeface="Times New Roman" panose="02020603050405020304" pitchFamily="18" charset="0"/>
              </a:rPr>
              <a:t>тканини</a:t>
            </a:r>
            <a:r>
              <a:rPr lang="ru-RU" sz="2200" dirty="0">
                <a:latin typeface="Times New Roman" panose="02020603050405020304" pitchFamily="18" charset="0"/>
                <a:cs typeface="Times New Roman" panose="02020603050405020304" pitchFamily="18" charset="0"/>
              </a:rPr>
              <a:t> </a:t>
            </a:r>
            <a:r>
              <a:rPr lang="ru-RU" sz="2200" dirty="0" err="1" smtClean="0">
                <a:solidFill>
                  <a:srgbClr val="FF0000"/>
                </a:solidFill>
                <a:latin typeface="Times New Roman" panose="02020603050405020304" pitchFamily="18" charset="0"/>
                <a:cs typeface="Times New Roman" panose="02020603050405020304" pitchFamily="18" charset="0"/>
              </a:rPr>
              <a:t>печінки</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indent="357188"/>
            <a:r>
              <a:rPr lang="ru-RU" sz="2200" dirty="0" err="1" smtClean="0">
                <a:latin typeface="Times New Roman" panose="02020603050405020304" pitchFamily="18" charset="0"/>
                <a:cs typeface="Times New Roman" panose="02020603050405020304" pitchFamily="18" charset="0"/>
              </a:rPr>
              <a:t>Вміст</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мікроелементу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організмі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дорослої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людини</a:t>
            </a:r>
            <a:r>
              <a:rPr lang="ru-RU" sz="2200" dirty="0">
                <a:latin typeface="Times New Roman" panose="02020603050405020304" pitchFamily="18" charset="0"/>
                <a:cs typeface="Times New Roman" panose="02020603050405020304" pitchFamily="18" charset="0"/>
              </a:rPr>
              <a:t> становить </a:t>
            </a:r>
            <a:r>
              <a:rPr lang="ru-RU" sz="2200" dirty="0" smtClean="0">
                <a:latin typeface="Times New Roman" panose="02020603050405020304" pitchFamily="18" charset="0"/>
                <a:cs typeface="Times New Roman" panose="02020603050405020304" pitchFamily="18" charset="0"/>
              </a:rPr>
              <a:t>до 1,57-3,14 </a:t>
            </a:r>
            <a:r>
              <a:rPr lang="ru-RU" sz="2200" dirty="0" err="1">
                <a:latin typeface="Times New Roman" panose="02020603050405020304" pitchFamily="18" charset="0"/>
                <a:cs typeface="Times New Roman" panose="02020603050405020304" pitchFamily="18" charset="0"/>
              </a:rPr>
              <a:t>мкмоль</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цьому</a:t>
            </a:r>
            <a:r>
              <a:rPr lang="ru-RU" sz="2200" dirty="0">
                <a:latin typeface="Times New Roman" panose="02020603050405020304" pitchFamily="18" charset="0"/>
                <a:cs typeface="Times New Roman" panose="02020603050405020304" pitchFamily="18" charset="0"/>
              </a:rPr>
              <a:t> 50% </a:t>
            </a:r>
            <a:r>
              <a:rPr lang="ru-RU" sz="2200" dirty="0" err="1">
                <a:latin typeface="Times New Roman" panose="02020603050405020304" pitchFamily="18" charset="0"/>
                <a:cs typeface="Times New Roman" panose="02020603050405020304" pitchFamily="18" charset="0"/>
              </a:rPr>
              <a:t>припадає</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м’язи</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кістки</a:t>
            </a:r>
            <a:r>
              <a:rPr lang="ru-RU" sz="2200" dirty="0">
                <a:latin typeface="Times New Roman" panose="02020603050405020304" pitchFamily="18" charset="0"/>
                <a:cs typeface="Times New Roman" panose="02020603050405020304" pitchFamily="18" charset="0"/>
              </a:rPr>
              <a:t>, 10% – на </a:t>
            </a:r>
            <a:r>
              <a:rPr lang="ru-RU" sz="2200" dirty="0" err="1">
                <a:latin typeface="Times New Roman" panose="02020603050405020304" pitchFamily="18" charset="0"/>
                <a:cs typeface="Times New Roman" panose="02020603050405020304" pitchFamily="18" charset="0"/>
              </a:rPr>
              <a:t>печінку</a:t>
            </a:r>
            <a:r>
              <a:rPr lang="ru-RU" sz="2200" dirty="0">
                <a:latin typeface="Times New Roman" panose="02020603050405020304" pitchFamily="18" charset="0"/>
                <a:cs typeface="Times New Roman" panose="02020603050405020304" pitchFamily="18" charset="0"/>
              </a:rPr>
              <a:t>.</a:t>
            </a:r>
          </a:p>
          <a:p>
            <a:pPr indent="357188"/>
            <a:r>
              <a:rPr lang="ru-RU" sz="2200" dirty="0">
                <a:latin typeface="Times New Roman" panose="02020603050405020304" pitchFamily="18" charset="0"/>
                <a:cs typeface="Times New Roman" panose="02020603050405020304" pitchFamily="18" charset="0"/>
              </a:rPr>
              <a:t>Потреба </a:t>
            </a:r>
            <a:r>
              <a:rPr lang="ru-RU" sz="2200" dirty="0" err="1">
                <a:latin typeface="Times New Roman" panose="02020603050405020304" pitchFamily="18" charset="0"/>
                <a:cs typeface="Times New Roman" panose="02020603050405020304" pitchFamily="18" charset="0"/>
              </a:rPr>
              <a:t>людини</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мікроелементі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мідь</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добу</a:t>
            </a:r>
            <a:r>
              <a:rPr lang="ru-RU" sz="2200" dirty="0">
                <a:latin typeface="Times New Roman" panose="02020603050405020304" pitchFamily="18" charset="0"/>
                <a:cs typeface="Times New Roman" panose="02020603050405020304" pitchFamily="18" charset="0"/>
              </a:rPr>
              <a:t> – 1-2 мг.</a:t>
            </a:r>
          </a:p>
        </p:txBody>
      </p:sp>
      <p:sp>
        <p:nvSpPr>
          <p:cNvPr id="2" name="Номер слайда 1"/>
          <p:cNvSpPr>
            <a:spLocks noGrp="1"/>
          </p:cNvSpPr>
          <p:nvPr>
            <p:ph type="sldNum" sz="quarter" idx="12"/>
          </p:nvPr>
        </p:nvSpPr>
        <p:spPr/>
        <p:txBody>
          <a:bodyPr/>
          <a:lstStyle/>
          <a:p>
            <a:fld id="{31E7FFEE-C820-45D6-9766-CE5DCFAF3999}" type="slidenum">
              <a:rPr lang="ru-RU" smtClean="0"/>
              <a:t>8</a:t>
            </a:fld>
            <a:endParaRPr lang="ru-RU"/>
          </a:p>
        </p:txBody>
      </p:sp>
    </p:spTree>
    <p:extLst>
      <p:ext uri="{BB962C8B-B14F-4D97-AF65-F5344CB8AC3E}">
        <p14:creationId xmlns:p14="http://schemas.microsoft.com/office/powerpoint/2010/main" val="3205152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3700" y="210235"/>
            <a:ext cx="7708900" cy="954107"/>
          </a:xfrm>
          <a:prstGeom prst="rect">
            <a:avLst/>
          </a:prstGeom>
        </p:spPr>
        <p:txBody>
          <a:bodyPr wrap="square">
            <a:spAutoFit/>
          </a:bodyPr>
          <a:lstStyle/>
          <a:p>
            <a:r>
              <a:rPr lang="ru-RU" sz="2800" b="1" dirty="0">
                <a:latin typeface="Times New Roman" panose="02020603050405020304" pitchFamily="18" charset="0"/>
                <a:cs typeface="Times New Roman" panose="02020603050405020304" pitchFamily="18" charset="0"/>
              </a:rPr>
              <a:t>Глава 2. </a:t>
            </a:r>
            <a:r>
              <a:rPr lang="ru-RU" sz="2800" b="1" dirty="0" err="1">
                <a:latin typeface="Times New Roman" panose="02020603050405020304" pitchFamily="18" charset="0"/>
                <a:cs typeface="Times New Roman" panose="02020603050405020304" pitchFamily="18" charset="0"/>
              </a:rPr>
              <a:t>Географія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міді</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її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видобуток</a:t>
            </a:r>
            <a:endParaRPr lang="ru-RU" sz="2800" b="1"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2.1 </a:t>
            </a:r>
            <a:r>
              <a:rPr lang="ru-RU" sz="2800" dirty="0" err="1">
                <a:latin typeface="Times New Roman" panose="02020603050405020304" pitchFamily="18" charset="0"/>
                <a:cs typeface="Times New Roman" panose="02020603050405020304" pitchFamily="18" charset="0"/>
              </a:rPr>
              <a:t>Знаходження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металу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мідь</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природі</a:t>
            </a:r>
            <a:endParaRPr lang="ru-RU" sz="2800" dirty="0">
              <a:latin typeface="Times New Roman" panose="02020603050405020304" pitchFamily="18" charset="0"/>
              <a:cs typeface="Times New Roman" panose="02020603050405020304" pitchFamily="18" charset="0"/>
            </a:endParaRPr>
          </a:p>
        </p:txBody>
      </p:sp>
      <p:pic>
        <p:nvPicPr>
          <p:cNvPr id="5" name="Рисунок 4" descr="Халькопирит"/>
          <p:cNvPicPr/>
          <p:nvPr/>
        </p:nvPicPr>
        <p:blipFill>
          <a:blip r:embed="rId2">
            <a:extLst>
              <a:ext uri="{28A0092B-C50C-407E-A947-70E740481C1C}">
                <a14:useLocalDpi xmlns:a14="http://schemas.microsoft.com/office/drawing/2010/main" val="0"/>
              </a:ext>
            </a:extLst>
          </a:blip>
          <a:srcRect/>
          <a:stretch>
            <a:fillRect/>
          </a:stretch>
        </p:blipFill>
        <p:spPr bwMode="auto">
          <a:xfrm>
            <a:off x="1803400" y="1265942"/>
            <a:ext cx="5499100" cy="4296658"/>
          </a:xfrm>
          <a:prstGeom prst="rect">
            <a:avLst/>
          </a:prstGeom>
          <a:noFill/>
          <a:ln>
            <a:noFill/>
          </a:ln>
        </p:spPr>
      </p:pic>
      <p:sp>
        <p:nvSpPr>
          <p:cNvPr id="6" name="Прямоугольник 5"/>
          <p:cNvSpPr/>
          <p:nvPr/>
        </p:nvSpPr>
        <p:spPr>
          <a:xfrm>
            <a:off x="3076555" y="5664200"/>
            <a:ext cx="2853923" cy="400110"/>
          </a:xfrm>
          <a:prstGeom prst="rect">
            <a:avLst/>
          </a:prstGeom>
        </p:spPr>
        <p:txBody>
          <a:bodyPr wrap="none">
            <a:spAutoFit/>
          </a:bodyPr>
          <a:lstStyle/>
          <a:p>
            <a:r>
              <a:rPr lang="uk-UA" sz="2000" dirty="0">
                <a:latin typeface="Times New Roman" panose="02020603050405020304" pitchFamily="18" charset="0"/>
                <a:ea typeface="Calibri" panose="020F0502020204030204" pitchFamily="34" charset="0"/>
              </a:rPr>
              <a:t>Рисунок 3. Халькопірит </a:t>
            </a:r>
            <a:endParaRPr lang="ru-RU" sz="2000" dirty="0"/>
          </a:p>
        </p:txBody>
      </p:sp>
      <p:sp>
        <p:nvSpPr>
          <p:cNvPr id="2" name="Номер слайда 1"/>
          <p:cNvSpPr>
            <a:spLocks noGrp="1"/>
          </p:cNvSpPr>
          <p:nvPr>
            <p:ph type="sldNum" sz="quarter" idx="12"/>
          </p:nvPr>
        </p:nvSpPr>
        <p:spPr/>
        <p:txBody>
          <a:bodyPr/>
          <a:lstStyle/>
          <a:p>
            <a:fld id="{31E7FFEE-C820-45D6-9766-CE5DCFAF3999}" type="slidenum">
              <a:rPr lang="ru-RU" smtClean="0"/>
              <a:t>9</a:t>
            </a:fld>
            <a:endParaRPr lang="ru-RU"/>
          </a:p>
        </p:txBody>
      </p:sp>
    </p:spTree>
    <p:extLst>
      <p:ext uri="{BB962C8B-B14F-4D97-AF65-F5344CB8AC3E}">
        <p14:creationId xmlns:p14="http://schemas.microsoft.com/office/powerpoint/2010/main" val="3741147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609</TotalTime>
  <Words>2338</Words>
  <Application>Microsoft Office PowerPoint</Application>
  <PresentationFormat>Экран (4:3)</PresentationFormat>
  <Paragraphs>265</Paragraphs>
  <Slides>35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Microsoft YaHei</vt:lpstr>
      <vt:lpstr>Arial</vt:lpstr>
      <vt:lpstr>Calibri</vt:lpstr>
      <vt:lpstr>Times New Roman</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Література</vt:lpstr>
      <vt:lpstr>ДОДАТКИ</vt:lpstr>
      <vt:lpstr>Додаток А Стислий зміст казки П.П.Бажова «Хазяйка мідної гори» </vt:lpstr>
      <vt:lpstr>Додаток Б Стислий зміст казки П.П. Бажова «Малахітова шкатулка» </vt:lpstr>
      <vt:lpstr>Додаток В Стислий зміст казки П.П. Бажова «Кам’яна квітка» </vt:lpstr>
      <vt:lpstr>ДЯКУЄМО ЗА УВАГУ СПІВРОБІТНИКАМ КАФЕДРИ І ЗА ВАШ ЧАС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37</cp:revision>
  <cp:lastPrinted>2019-10-23T12:04:18Z</cp:lastPrinted>
  <dcterms:created xsi:type="dcterms:W3CDTF">2019-10-18T09:34:56Z</dcterms:created>
  <dcterms:modified xsi:type="dcterms:W3CDTF">2019-11-05T08:51:39Z</dcterms:modified>
</cp:coreProperties>
</file>