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handoutMasterIdLst>
    <p:handoutMasterId r:id="rId26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72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992B-E69E-4A09-A81B-91AFB6D2EB5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088D7-8C5D-45AD-B3B9-D056B595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5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CD0806-57E0-4EEF-9EF2-8F734503D2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0E283A-C294-4D46-8077-1A9B12C1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2413000" y="985838"/>
            <a:ext cx="4464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cap="small" spc="18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Науковий </a:t>
            </a:r>
          </a:p>
          <a:p>
            <a:pPr algn="ctr"/>
            <a:r>
              <a:rPr lang="uk-UA" sz="4000" b="1" cap="small" spc="18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семінар</a:t>
            </a:r>
            <a:endParaRPr lang="ru-RU" sz="4000" b="1" cap="small" spc="18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5" descr="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04831"/>
            <a:ext cx="1871762" cy="23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71438"/>
            <a:ext cx="248285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ANd9GcRv7AMOqLl5WhhCy5i8k0F3mDmr-5f2uTQ5pDcWjeSsyNZbPhcUN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046413"/>
            <a:ext cx="705643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678238" y="6346825"/>
            <a:ext cx="19752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</a:rPr>
              <a:t>24 </a:t>
            </a:r>
            <a:r>
              <a:rPr lang="ru-RU" sz="1600" dirty="0" err="1" smtClean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</a:rPr>
              <a:t>вересня</a:t>
            </a:r>
            <a:r>
              <a:rPr lang="ru-RU" sz="1600" dirty="0" smtClean="0">
                <a:solidFill>
                  <a:srgbClr val="000000"/>
                </a:solidFill>
                <a:latin typeface="Trebuchet MS" pitchFamily="34" charset="0"/>
                <a:ea typeface="Microsoft YaHei" pitchFamily="34" charset="-122"/>
              </a:rPr>
              <a:t> 2019 р.</a:t>
            </a:r>
            <a:endParaRPr lang="ru-RU" sz="1600" dirty="0">
              <a:solidFill>
                <a:srgbClr val="000000"/>
              </a:solidFill>
              <a:latin typeface="Trebuchet MS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7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Види </a:t>
            </a:r>
            <a:r>
              <a:rPr lang="uk-UA" dirty="0"/>
              <a:t>академічного плагіату в наукових роботах</a:t>
            </a:r>
            <a:endParaRPr lang="en-US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827584" y="2708920"/>
            <a:ext cx="2088232" cy="20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ВИДИ</a:t>
            </a:r>
          </a:p>
          <a:p>
            <a:pPr algn="ctr"/>
            <a:r>
              <a:rPr lang="uk-UA" dirty="0" smtClean="0"/>
              <a:t>ПЛАГІАТУ</a:t>
            </a:r>
            <a:endParaRPr lang="en-US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1556792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КОПІЮВАННЯ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1920" y="2636912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ПЕРЕФРАЗУВАННЯ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3717032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КОМПІЛЯЦІЯ</a:t>
            </a: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4797152"/>
            <a:ext cx="33843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САМОПЛАГІАТ</a:t>
            </a:r>
            <a:endParaRPr lang="en-US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851920" y="1844824"/>
            <a:ext cx="504056" cy="2880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елка вправо 10"/>
          <p:cNvSpPr/>
          <p:nvPr/>
        </p:nvSpPr>
        <p:spPr>
          <a:xfrm>
            <a:off x="3851920" y="2924944"/>
            <a:ext cx="504056" cy="2880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право 11"/>
          <p:cNvSpPr/>
          <p:nvPr/>
        </p:nvSpPr>
        <p:spPr>
          <a:xfrm>
            <a:off x="3851920" y="4005064"/>
            <a:ext cx="504056" cy="2880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право 12"/>
          <p:cNvSpPr/>
          <p:nvPr/>
        </p:nvSpPr>
        <p:spPr>
          <a:xfrm>
            <a:off x="3851920" y="5085184"/>
            <a:ext cx="504056" cy="2880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uk-UA" dirty="0" smtClean="0"/>
              <a:t>ознаки академічного плагіату</a:t>
            </a:r>
            <a:br>
              <a:rPr lang="uk-UA" dirty="0" smtClean="0"/>
            </a:br>
            <a:r>
              <a:rPr lang="uk-UA" sz="2200" dirty="0" smtClean="0"/>
              <a:t>(Лист МОН, 15 серпня 2018 р)</a:t>
            </a:r>
            <a:endParaRPr lang="uk-UA" sz="2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06828"/>
            <a:ext cx="8219256" cy="496712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наявність такого чи майже такого ж текстового фрагменту обсягом більше одного речення;</a:t>
            </a:r>
          </a:p>
          <a:p>
            <a:r>
              <a:rPr lang="uk-UA" dirty="0" smtClean="0"/>
              <a:t>текст іншого автора було створено раніше;</a:t>
            </a:r>
          </a:p>
          <a:p>
            <a:r>
              <a:rPr lang="uk-UA" dirty="0" smtClean="0"/>
              <a:t>немає посилання на текст іншого автора.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Особа, стосовно якої порушено питання про порушення нею академічної доброчесності, має такі права:</a:t>
            </a:r>
          </a:p>
          <a:p>
            <a:r>
              <a:rPr lang="uk-UA" dirty="0" smtClean="0"/>
              <a:t>ознайомлюватися з усіма матеріалами перевірки;</a:t>
            </a:r>
          </a:p>
          <a:p>
            <a:r>
              <a:rPr lang="uk-UA" dirty="0" smtClean="0"/>
              <a:t>надавати пояснення, брати участь у дослідженні доказів порушення академічної доброчесності;</a:t>
            </a:r>
          </a:p>
          <a:p>
            <a:r>
              <a:rPr lang="uk-UA" dirty="0" smtClean="0"/>
              <a:t>знати про дату, час і місце та бути присутньою під час розгляду питання про порушення академічної;</a:t>
            </a:r>
          </a:p>
          <a:p>
            <a:r>
              <a:rPr lang="uk-UA" dirty="0" smtClean="0"/>
              <a:t>оскаржити рішення.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988840"/>
            <a:ext cx="2113037" cy="119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94122"/>
          </a:xfrm>
        </p:spPr>
        <p:txBody>
          <a:bodyPr/>
          <a:lstStyle/>
          <a:p>
            <a:r>
              <a:rPr lang="uk-UA" dirty="0" smtClean="0"/>
              <a:t>Забезпечення академічної доброчесності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338936" cy="487375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uk-UA" dirty="0" smtClean="0"/>
              <a:t>Ліквідація або нівелювання причин</a:t>
            </a:r>
          </a:p>
          <a:p>
            <a:pPr algn="just">
              <a:lnSpc>
                <a:spcPct val="130000"/>
              </a:lnSpc>
            </a:pPr>
            <a:r>
              <a:rPr lang="uk-UA" dirty="0" smtClean="0"/>
              <a:t>Проведення профілактичної роботи (навчання основам академічного письма, популяризація </a:t>
            </a:r>
            <a:r>
              <a:rPr lang="uk-UA" dirty="0"/>
              <a:t>принципів академічної </a:t>
            </a:r>
            <a:r>
              <a:rPr lang="uk-UA" dirty="0" smtClean="0"/>
              <a:t>доброчесності)</a:t>
            </a:r>
          </a:p>
          <a:p>
            <a:pPr algn="just">
              <a:lnSpc>
                <a:spcPct val="130000"/>
              </a:lnSpc>
            </a:pPr>
            <a:r>
              <a:rPr lang="uk-UA" dirty="0" smtClean="0"/>
              <a:t>Організаційні заходи (нормативно-правові)</a:t>
            </a:r>
          </a:p>
          <a:p>
            <a:pPr algn="just">
              <a:lnSpc>
                <a:spcPct val="130000"/>
              </a:lnSpc>
            </a:pPr>
            <a:r>
              <a:rPr lang="uk-UA" dirty="0" smtClean="0"/>
              <a:t>Використання програмних засобів для виявлення можливого плагіату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7350" r="6668" b="37000"/>
          <a:stretch/>
        </p:blipFill>
        <p:spPr>
          <a:xfrm>
            <a:off x="6073392" y="2276872"/>
            <a:ext cx="241294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smtClean="0"/>
              <a:t>Ефективне використання програмного забезпечення для виявлення можливого плагіату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773" y="620688"/>
            <a:ext cx="3816427" cy="1633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9766"/>
            <a:ext cx="1995686" cy="26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uk-UA" dirty="0"/>
              <a:t>Розподіл видів </a:t>
            </a:r>
            <a:r>
              <a:rPr lang="uk-UA" dirty="0" err="1"/>
              <a:t>плагіата</a:t>
            </a:r>
            <a:r>
              <a:rPr lang="uk-UA" dirty="0"/>
              <a:t> на умовні групи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71205122"/>
              </p:ext>
            </p:extLst>
          </p:nvPr>
        </p:nvGraphicFramePr>
        <p:xfrm>
          <a:off x="453072" y="1340769"/>
          <a:ext cx="8151376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457"/>
                <a:gridCol w="3472759"/>
                <a:gridCol w="1440160"/>
              </a:tblGrid>
              <a:tr h="373642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uk-UA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Текстовий плагіат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0" indent="-368300" algn="ctr">
                        <a:lnSpc>
                          <a:spcPts val="21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Плагіат ідей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1105572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Принцип роботи: </a:t>
                      </a:r>
                      <a:r>
                        <a:rPr lang="uk-UA" sz="1800" b="1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пошук</a:t>
                      </a:r>
                      <a:r>
                        <a:rPr lang="uk-UA" sz="1800" b="1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подібностей</a:t>
                      </a:r>
                      <a:r>
                        <a:rPr lang="uk-UA" sz="1800" b="1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тексті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indent="-368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Принцип роботи: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пошук стилістичних особливостей автора при написанні тексту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Завдання</a:t>
                      </a:r>
                    </a:p>
                    <a:p>
                      <a:r>
                        <a:rPr lang="uk-UA" noProof="0" dirty="0" smtClean="0"/>
                        <a:t>вирішується</a:t>
                      </a:r>
                    </a:p>
                    <a:p>
                      <a:r>
                        <a:rPr lang="uk-UA" noProof="0" dirty="0" smtClean="0"/>
                        <a:t>науковцями</a:t>
                      </a:r>
                    </a:p>
                  </a:txBody>
                  <a:tcPr/>
                </a:tc>
              </a:tr>
              <a:tr h="1105572">
                <a:tc>
                  <a:txBody>
                    <a:bodyPr/>
                    <a:lstStyle/>
                    <a:p>
                      <a:pPr marL="114300" indent="-36830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Правовий аспект: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зазвичай система завантажує тексти, що перевіряє.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indent="-368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Правовий аспект: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зберігає показники, що характеризують авторський стиль написання роботи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262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Необхідні умови для ефективної роботи: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наявність великої бази даних електронних текстів певною мовою для проведення пошуку </a:t>
                      </a:r>
                      <a:r>
                        <a:rPr lang="uk-UA" sz="180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подібностей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Необхідні умови для ефективної роботи: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наявність оригінального документа певного автора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9179">
                <a:tc>
                  <a:txBody>
                    <a:bodyPr/>
                    <a:lstStyle/>
                    <a:p>
                      <a:pPr marL="114300" indent="-3683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Обмеження: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 у </a:t>
                      </a: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цифровій формі відсутній.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indent="-368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Обмеження: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відсутність оригінального документа певного автора.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71205122"/>
              </p:ext>
            </p:extLst>
          </p:nvPr>
        </p:nvGraphicFramePr>
        <p:xfrm>
          <a:off x="467544" y="1340768"/>
          <a:ext cx="8151376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457"/>
                <a:gridCol w="3472759"/>
                <a:gridCol w="1440160"/>
              </a:tblGrid>
              <a:tr h="373642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uk-UA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Текстовий плагіат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0" indent="-368300" algn="ctr">
                        <a:lnSpc>
                          <a:spcPts val="2100"/>
                        </a:lnSpc>
                        <a:spcBef>
                          <a:spcPts val="480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Плагіат ідей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1105572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Принцип роботи: </a:t>
                      </a:r>
                      <a:r>
                        <a:rPr lang="uk-UA" sz="1800" b="1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пошук</a:t>
                      </a:r>
                      <a:r>
                        <a:rPr lang="uk-UA" sz="1800" b="1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подібностей</a:t>
                      </a:r>
                      <a:r>
                        <a:rPr lang="uk-UA" sz="1800" b="1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тексті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indent="-368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Принцип роботи: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пошук стилістичних особливостей автора при написанні тексту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Завдання</a:t>
                      </a:r>
                    </a:p>
                    <a:p>
                      <a:r>
                        <a:rPr lang="uk-UA" noProof="0" dirty="0" smtClean="0"/>
                        <a:t>вирішується</a:t>
                      </a:r>
                    </a:p>
                    <a:p>
                      <a:r>
                        <a:rPr lang="uk-UA" noProof="0" dirty="0" smtClean="0"/>
                        <a:t>науковцями</a:t>
                      </a:r>
                    </a:p>
                  </a:txBody>
                  <a:tcPr/>
                </a:tc>
              </a:tr>
              <a:tr h="1105572">
                <a:tc>
                  <a:txBody>
                    <a:bodyPr/>
                    <a:lstStyle/>
                    <a:p>
                      <a:pPr marL="114300" indent="-36830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Правовий аспект: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зазвичай система завантажує тексти, що перевіряє.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indent="-368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Правовий аспект: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зберігає показники, що характеризують авторський стиль написання роботи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2620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Необхідні умови для ефективної роботи: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наявність великої бази даних електронних текстів певною мовою для проведення пошуку </a:t>
                      </a:r>
                      <a:r>
                        <a:rPr lang="uk-UA" sz="1800" spc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подібностей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Необхідні умови для ефективної роботи: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наявність оригінального документа певного автора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9179">
                <a:tc>
                  <a:txBody>
                    <a:bodyPr/>
                    <a:lstStyle/>
                    <a:p>
                      <a:pPr marL="114300" indent="-36830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Обмеження: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 у </a:t>
                      </a: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цифровій формі відсутній.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indent="-3683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Обмеження: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відсутність оригінального документа певного автора.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Тестування</a:t>
            </a:r>
            <a:r>
              <a:rPr lang="ru-RU" dirty="0"/>
              <a:t>: </a:t>
            </a:r>
            <a:r>
              <a:rPr lang="ru-RU" dirty="0" err="1"/>
              <a:t>звіти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текста* </a:t>
            </a:r>
            <a:r>
              <a:rPr lang="ru-RU" dirty="0" err="1"/>
              <a:t>різними</a:t>
            </a:r>
            <a:r>
              <a:rPr lang="ru-RU" dirty="0"/>
              <a:t> системами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9196240"/>
              </p:ext>
            </p:extLst>
          </p:nvPr>
        </p:nvGraphicFramePr>
        <p:xfrm>
          <a:off x="457200" y="1600201"/>
          <a:ext cx="7715199" cy="254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411"/>
                <a:gridCol w="3868055"/>
                <a:gridCol w="2571733"/>
              </a:tblGrid>
              <a:tr h="102576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№ системи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Показник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Кількість представлених посилань</a:t>
                      </a:r>
                      <a:endParaRPr lang="ru-RU" sz="2000" dirty="0"/>
                    </a:p>
                  </a:txBody>
                  <a:tcPr/>
                </a:tc>
              </a:tr>
              <a:tr h="40409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98,5 </a:t>
                      </a:r>
                      <a:r>
                        <a:rPr lang="ru-RU" sz="2000" dirty="0" smtClean="0"/>
                        <a:t>(</a:t>
                      </a:r>
                      <a:r>
                        <a:rPr lang="ru-RU" sz="2000" dirty="0" err="1" smtClean="0"/>
                        <a:t>подібність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 (правильне)</a:t>
                      </a:r>
                      <a:endParaRPr lang="ru-RU" sz="2000" dirty="0"/>
                    </a:p>
                  </a:txBody>
                  <a:tcPr/>
                </a:tc>
              </a:tr>
              <a:tr h="40409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100 % (оригінальність)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0</a:t>
                      </a:r>
                      <a:endParaRPr lang="ru-RU" sz="2000" dirty="0"/>
                    </a:p>
                  </a:txBody>
                  <a:tcPr/>
                </a:tc>
              </a:tr>
              <a:tr h="71493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86,13 (оригінальність)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13,78 </a:t>
                      </a:r>
                      <a:r>
                        <a:rPr lang="ru-RU" sz="2000" dirty="0" smtClean="0"/>
                        <a:t>(</a:t>
                      </a:r>
                      <a:r>
                        <a:rPr lang="ru-RU" sz="2000" dirty="0" err="1" smtClean="0"/>
                        <a:t>подібність</a:t>
                      </a:r>
                      <a:r>
                        <a:rPr lang="ru-RU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35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4365104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Оригінальність тексту</a:t>
            </a:r>
            <a:r>
              <a:rPr lang="uk-UA" sz="2000" dirty="0"/>
              <a:t> — це поняття, протилежне плагіату. Чим більше плагіату в тексті, тим менше його оригінальність і навпаки - чим менше плагіату, тим унікальність даного тексту вища. Справедливою є наступна формула</a:t>
            </a:r>
            <a:r>
              <a:rPr lang="uk-UA" sz="2000" dirty="0" smtClean="0"/>
              <a:t>:</a:t>
            </a:r>
          </a:p>
          <a:p>
            <a:endParaRPr lang="uk-UA" dirty="0"/>
          </a:p>
          <a:p>
            <a:pPr algn="ctr"/>
            <a:r>
              <a:rPr lang="uk-UA" sz="2400" dirty="0"/>
              <a:t>% плагіату + % оригінальності = 100%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uk-UA" dirty="0"/>
              <a:t>Як розуміти показники звіту системи?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1684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/>
              <a:t>Наприклад, якщо програма перевірки рівня плагіату (</a:t>
            </a:r>
            <a:r>
              <a:rPr lang="uk-UA" sz="2000" dirty="0" err="1" smtClean="0"/>
              <a:t>антиплагіат</a:t>
            </a:r>
            <a:r>
              <a:rPr lang="uk-UA" sz="2000" dirty="0" smtClean="0"/>
              <a:t>) показує, що оригінальність певного тексту становить 70%, це означає, що 30% цього тексту - неоригінальні. </a:t>
            </a:r>
            <a:r>
              <a:rPr lang="uk-UA" sz="2000" b="1" dirty="0" smtClean="0"/>
              <a:t>Тобто з точки зору програми перевірки 30% у цьому випадку - плагіат.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98" y="3046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uk-UA" dirty="0" smtClean="0"/>
          </a:p>
          <a:p>
            <a:pPr marL="285750" indent="-285750">
              <a:buFontTx/>
              <a:buChar char="-"/>
            </a:pPr>
            <a:endParaRPr lang="uk-UA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93239"/>
              </p:ext>
            </p:extLst>
          </p:nvPr>
        </p:nvGraphicFramePr>
        <p:xfrm>
          <a:off x="467544" y="3140968"/>
          <a:ext cx="7494240" cy="310795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76264"/>
                <a:gridCol w="1296144"/>
                <a:gridCol w="3821832"/>
              </a:tblGrid>
              <a:tr h="913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0" dirty="0" smtClean="0"/>
                        <a:t>висока унікальність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90-100 %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робота допускається до захисту </a:t>
                      </a:r>
                    </a:p>
                    <a:p>
                      <a:r>
                        <a:rPr lang="uk-UA" b="0" dirty="0" smtClean="0"/>
                        <a:t>або (та) опублікування;</a:t>
                      </a:r>
                      <a:endParaRPr lang="en-US" b="0" dirty="0"/>
                    </a:p>
                  </a:txBody>
                  <a:tcPr/>
                </a:tc>
              </a:tr>
              <a:tr h="295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середня унікальність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70-89 %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робота потребує доопрацювання та повторної перевірки;</a:t>
                      </a:r>
                      <a:endParaRPr lang="en-US" dirty="0"/>
                    </a:p>
                  </a:txBody>
                  <a:tcPr/>
                </a:tc>
              </a:tr>
              <a:tr h="295601">
                <a:tc>
                  <a:txBody>
                    <a:bodyPr/>
                    <a:lstStyle/>
                    <a:p>
                      <a:r>
                        <a:rPr lang="uk-UA" dirty="0" smtClean="0"/>
                        <a:t>низька унікальність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51 -69 %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робота потребує доопрацювання та повторної перевірки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295601">
                <a:tc>
                  <a:txBody>
                    <a:bodyPr/>
                    <a:lstStyle/>
                    <a:p>
                      <a:r>
                        <a:rPr lang="uk-UA" dirty="0" smtClean="0"/>
                        <a:t>низька унікальність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50 % і нижче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робота відхиляється без права подальшого розгляду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3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err="1" smtClean="0"/>
              <a:t>Плагіат</a:t>
            </a:r>
            <a:r>
              <a:rPr lang="ru-RU" dirty="0" smtClean="0"/>
              <a:t> –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628799"/>
            <a:ext cx="3960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2002 – </a:t>
            </a:r>
            <a:r>
              <a:rPr lang="ru-RU" sz="2000" dirty="0" err="1"/>
              <a:t>рішення</a:t>
            </a:r>
            <a:r>
              <a:rPr lang="ru-RU" sz="2000" dirty="0"/>
              <a:t> </a:t>
            </a:r>
          </a:p>
          <a:p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en-US" sz="2000" dirty="0" smtClean="0"/>
              <a:t>Plagiat.pl</a:t>
            </a:r>
            <a:endParaRPr lang="uk-UA" sz="2000" dirty="0" smtClean="0"/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викладачів</a:t>
            </a:r>
            <a:r>
              <a:rPr lang="ru-RU" sz="2000" dirty="0"/>
              <a:t> </a:t>
            </a:r>
            <a:r>
              <a:rPr lang="ru-RU" sz="2000" dirty="0" err="1"/>
              <a:t>Варшавського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 (</a:t>
            </a:r>
            <a:r>
              <a:rPr lang="en-US" sz="2000" dirty="0"/>
              <a:t>University of </a:t>
            </a:r>
            <a:r>
              <a:rPr lang="en-US" sz="2000" dirty="0" err="1"/>
              <a:t>Warshaw</a:t>
            </a:r>
            <a:r>
              <a:rPr lang="en-US" sz="2000" dirty="0"/>
              <a:t>) </a:t>
            </a:r>
            <a:r>
              <a:rPr lang="ru-RU" sz="2000" dirty="0" err="1"/>
              <a:t>описують</a:t>
            </a:r>
            <a:r>
              <a:rPr lang="ru-RU" sz="2000" dirty="0"/>
              <a:t> проблему </a:t>
            </a:r>
            <a:r>
              <a:rPr lang="ru-RU" sz="2000" dirty="0" err="1"/>
              <a:t>плагіату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/>
              <a:t>разом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програмістами</a:t>
            </a:r>
            <a:r>
              <a:rPr lang="ru-RU" sz="2000" dirty="0"/>
              <a:t> </a:t>
            </a:r>
            <a:r>
              <a:rPr lang="ru-RU" sz="2000" dirty="0" err="1"/>
              <a:t>розпочинають</a:t>
            </a:r>
            <a:r>
              <a:rPr lang="ru-RU" sz="2000" dirty="0"/>
              <a:t> </a:t>
            </a:r>
            <a:r>
              <a:rPr lang="ru-RU" sz="2000" dirty="0" err="1"/>
              <a:t>інноваційний</a:t>
            </a:r>
            <a:r>
              <a:rPr lang="ru-RU" sz="2000" dirty="0"/>
              <a:t> проект, </a:t>
            </a:r>
            <a:r>
              <a:rPr lang="ru-RU" sz="2000" dirty="0" err="1"/>
              <a:t>присвячений</a:t>
            </a:r>
            <a:r>
              <a:rPr lang="ru-RU" sz="2000" dirty="0"/>
              <a:t> </a:t>
            </a:r>
            <a:r>
              <a:rPr lang="ru-RU" sz="2000" dirty="0" err="1"/>
              <a:t>вирішенню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Впровадження</a:t>
            </a:r>
            <a:r>
              <a:rPr lang="ru-RU" sz="2000" dirty="0"/>
              <a:t> </a:t>
            </a:r>
            <a:r>
              <a:rPr lang="ru-RU" sz="2000" dirty="0" err="1"/>
              <a:t>першої</a:t>
            </a:r>
            <a:r>
              <a:rPr lang="ru-RU" sz="2000" dirty="0"/>
              <a:t> </a:t>
            </a:r>
            <a:r>
              <a:rPr lang="ru-RU" sz="2000" dirty="0" err="1"/>
              <a:t>версії</a:t>
            </a:r>
            <a:r>
              <a:rPr lang="ru-RU" sz="2000" dirty="0"/>
              <a:t> </a:t>
            </a:r>
            <a:r>
              <a:rPr lang="ru-RU" sz="2000" dirty="0" err="1"/>
              <a:t>антиплагіатної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та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en-US" sz="2000" dirty="0"/>
              <a:t>Plagiat.pl </a:t>
            </a:r>
            <a:r>
              <a:rPr lang="en-US" sz="2000" dirty="0" smtClean="0"/>
              <a:t>Ltd.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628800"/>
            <a:ext cx="360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2002 – </a:t>
            </a:r>
            <a:r>
              <a:rPr lang="ru-RU" sz="2000" dirty="0" err="1"/>
              <a:t>проблеми</a:t>
            </a:r>
            <a:endParaRPr lang="ru-RU" sz="2000" dirty="0"/>
          </a:p>
          <a:p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/>
              <a:t>Стрімке</a:t>
            </a:r>
            <a:r>
              <a:rPr lang="ru-RU" sz="2000" dirty="0" smtClean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 доступу до </a:t>
            </a:r>
            <a:r>
              <a:rPr lang="ru-RU" sz="2000" dirty="0" err="1"/>
              <a:t>Інтернету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студентів</a:t>
            </a:r>
            <a:r>
              <a:rPr lang="ru-RU" sz="2000" dirty="0"/>
              <a:t> COPY-PASTE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Купівля</a:t>
            </a:r>
            <a:r>
              <a:rPr lang="ru-RU" sz="2000" dirty="0"/>
              <a:t>/продаж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через </a:t>
            </a:r>
            <a:r>
              <a:rPr lang="ru-RU" sz="2000" dirty="0" err="1"/>
              <a:t>Інтернет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Написання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студентських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на </a:t>
            </a:r>
            <a:r>
              <a:rPr lang="ru-RU" sz="2000" dirty="0" err="1"/>
              <a:t>замовлення</a:t>
            </a:r>
            <a:r>
              <a:rPr lang="ru-RU" sz="2000" dirty="0"/>
              <a:t> (</a:t>
            </a:r>
            <a:r>
              <a:rPr lang="ru-RU" sz="2000" dirty="0" err="1"/>
              <a:t>незаконне</a:t>
            </a:r>
            <a:r>
              <a:rPr lang="ru-RU" sz="2000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70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dirty="0"/>
              <a:t>Plagiat.pl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496944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2003 – перший університет – </a:t>
            </a:r>
            <a:r>
              <a:rPr lang="uk-UA" dirty="0" err="1" smtClean="0"/>
              <a:t>Університет</a:t>
            </a:r>
            <a:r>
              <a:rPr lang="uk-UA" dirty="0" smtClean="0"/>
              <a:t> Марії </a:t>
            </a:r>
            <a:r>
              <a:rPr lang="uk-UA" dirty="0" err="1" smtClean="0"/>
              <a:t>Кюрі-Склодовської</a:t>
            </a:r>
            <a:r>
              <a:rPr lang="uk-UA" dirty="0" smtClean="0"/>
              <a:t> (UMCS) в Любліні впроваджує систему (поточний клієнт)</a:t>
            </a:r>
          </a:p>
          <a:p>
            <a:pPr marL="0" indent="0" algn="just">
              <a:buNone/>
            </a:pPr>
            <a:r>
              <a:rPr lang="uk-UA" dirty="0" smtClean="0"/>
              <a:t>АЛЕ Заклади вищої освіти не готові до впровадження </a:t>
            </a:r>
            <a:r>
              <a:rPr lang="uk-UA" dirty="0" err="1" smtClean="0"/>
              <a:t>антиплагіатних</a:t>
            </a:r>
            <a:r>
              <a:rPr lang="uk-UA" dirty="0" smtClean="0"/>
              <a:t> продуктів і послуг.</a:t>
            </a:r>
          </a:p>
          <a:p>
            <a:pPr marL="0" lvl="0" indent="0" algn="ctr">
              <a:lnSpc>
                <a:spcPct val="120000"/>
              </a:lnSpc>
              <a:spcBef>
                <a:spcPts val="1800"/>
              </a:spcBef>
              <a:buClr>
                <a:srgbClr val="0070C0"/>
              </a:buClr>
              <a:buSzPts val="2960"/>
              <a:buNone/>
            </a:pPr>
            <a:r>
              <a:rPr lang="uk-UA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 pitchFamily="34" charset="0"/>
                <a:sym typeface="Arial"/>
              </a:rPr>
              <a:t>4 </a:t>
            </a:r>
            <a:r>
              <a:rPr lang="uk-UA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 pitchFamily="34" charset="0"/>
                <a:sym typeface="Arial"/>
              </a:rPr>
              <a:t>фактори успіху</a:t>
            </a:r>
          </a:p>
          <a:p>
            <a:pPr marL="514350" lvl="0" indent="-466090" algn="just">
              <a:lnSpc>
                <a:spcPct val="120000"/>
              </a:lnSpc>
              <a:buClrTx/>
              <a:buSzPts val="2200"/>
              <a:buFont typeface="Arial"/>
              <a:buAutoNum type="arabicPeriod"/>
            </a:pPr>
            <a:r>
              <a:rPr lang="uk-UA" dirty="0" smtClean="0">
                <a:ea typeface="Arial"/>
                <a:cs typeface="Arial" pitchFamily="34" charset="0"/>
                <a:sym typeface="Arial"/>
              </a:rPr>
              <a:t>Постійний </a:t>
            </a:r>
            <a:r>
              <a:rPr lang="uk-UA" dirty="0">
                <a:ea typeface="Arial"/>
                <a:cs typeface="Arial" pitchFamily="34" charset="0"/>
                <a:sym typeface="Arial"/>
              </a:rPr>
              <a:t>розвиток </a:t>
            </a:r>
            <a:r>
              <a:rPr lang="uk-UA" dirty="0" err="1">
                <a:ea typeface="Arial"/>
                <a:cs typeface="Arial" pitchFamily="34" charset="0"/>
                <a:sym typeface="Arial"/>
              </a:rPr>
              <a:t>ІТ-інструментів</a:t>
            </a:r>
            <a:r>
              <a:rPr lang="uk-UA" dirty="0">
                <a:ea typeface="Arial"/>
                <a:cs typeface="Arial" pitchFamily="34" charset="0"/>
                <a:sym typeface="Arial"/>
              </a:rPr>
              <a:t> </a:t>
            </a:r>
          </a:p>
          <a:p>
            <a:pPr marL="514350" lvl="0" indent="-466090" algn="just">
              <a:lnSpc>
                <a:spcPct val="120000"/>
              </a:lnSpc>
              <a:buClrTx/>
              <a:buSzPts val="2200"/>
              <a:buFont typeface="Arial"/>
              <a:buAutoNum type="arabicPeriod"/>
            </a:pPr>
            <a:r>
              <a:rPr lang="uk-UA" dirty="0" smtClean="0">
                <a:ea typeface="Arial"/>
                <a:cs typeface="Arial" pitchFamily="34" charset="0"/>
                <a:sym typeface="Arial"/>
              </a:rPr>
              <a:t>Постійне </a:t>
            </a:r>
            <a:r>
              <a:rPr lang="uk-UA" dirty="0">
                <a:ea typeface="Arial"/>
                <a:cs typeface="Arial" pitchFamily="34" charset="0"/>
                <a:sym typeface="Arial"/>
              </a:rPr>
              <a:t>впровадження </a:t>
            </a:r>
            <a:r>
              <a:rPr lang="uk-UA" dirty="0" err="1">
                <a:ea typeface="Arial"/>
                <a:cs typeface="Arial" pitchFamily="34" charset="0"/>
                <a:sym typeface="Arial"/>
              </a:rPr>
              <a:t>антиплагіатних</a:t>
            </a:r>
            <a:r>
              <a:rPr lang="uk-UA" dirty="0">
                <a:ea typeface="Arial"/>
                <a:cs typeface="Arial" pitchFamily="34" charset="0"/>
                <a:sym typeface="Arial"/>
              </a:rPr>
              <a:t> процедур, що є частиною продукту</a:t>
            </a:r>
          </a:p>
          <a:p>
            <a:pPr marL="514350" lvl="0" indent="-466090" algn="just">
              <a:lnSpc>
                <a:spcPct val="120000"/>
              </a:lnSpc>
              <a:buClrTx/>
              <a:buSzPts val="2200"/>
              <a:buFont typeface="Arial"/>
              <a:buAutoNum type="arabicPeriod"/>
            </a:pPr>
            <a:r>
              <a:rPr lang="uk-UA" dirty="0" smtClean="0">
                <a:ea typeface="Arial"/>
                <a:cs typeface="Arial" pitchFamily="34" charset="0"/>
                <a:sym typeface="Arial"/>
              </a:rPr>
              <a:t>Постійне </a:t>
            </a:r>
            <a:r>
              <a:rPr lang="uk-UA" dirty="0">
                <a:ea typeface="Arial"/>
                <a:cs typeface="Arial" pitchFamily="34" charset="0"/>
                <a:sym typeface="Arial"/>
              </a:rPr>
              <a:t>навчання як співробітників </a:t>
            </a:r>
            <a:r>
              <a:rPr lang="en-US" dirty="0">
                <a:ea typeface="Arial"/>
                <a:cs typeface="Arial" pitchFamily="34" charset="0"/>
                <a:sym typeface="Arial"/>
              </a:rPr>
              <a:t>Plagiat.pl, </a:t>
            </a:r>
            <a:r>
              <a:rPr lang="uk-UA" dirty="0">
                <a:ea typeface="Arial"/>
                <a:cs typeface="Arial" pitchFamily="34" charset="0"/>
                <a:sym typeface="Arial"/>
              </a:rPr>
              <a:t>так і співробітників університетів, відповідальних за впровадження системи </a:t>
            </a:r>
            <a:r>
              <a:rPr lang="uk-UA" dirty="0" err="1">
                <a:ea typeface="Arial"/>
                <a:cs typeface="Arial" pitchFamily="34" charset="0"/>
                <a:sym typeface="Arial"/>
              </a:rPr>
              <a:t>антиплагіату</a:t>
            </a:r>
            <a:r>
              <a:rPr lang="uk-UA" dirty="0">
                <a:ea typeface="Arial"/>
                <a:cs typeface="Arial" pitchFamily="34" charset="0"/>
                <a:sym typeface="Arial"/>
              </a:rPr>
              <a:t> у ЗВО</a:t>
            </a:r>
          </a:p>
          <a:p>
            <a:pPr marL="514350" lvl="0" indent="-466090" algn="just">
              <a:lnSpc>
                <a:spcPct val="120000"/>
              </a:lnSpc>
              <a:buClrTx/>
              <a:buSzPts val="2200"/>
              <a:buFont typeface="Arial"/>
              <a:buAutoNum type="arabicPeriod"/>
            </a:pPr>
            <a:r>
              <a:rPr lang="uk-UA" dirty="0" smtClean="0">
                <a:ea typeface="Arial"/>
                <a:cs typeface="Arial" pitchFamily="34" charset="0"/>
                <a:sym typeface="Arial"/>
              </a:rPr>
              <a:t>Постійний </a:t>
            </a:r>
            <a:r>
              <a:rPr lang="uk-UA" dirty="0">
                <a:ea typeface="Arial"/>
                <a:cs typeface="Arial" pitchFamily="34" charset="0"/>
                <a:sym typeface="Arial"/>
              </a:rPr>
              <a:t>зворотний зв’язок та співпраця між компанією та </a:t>
            </a:r>
            <a:r>
              <a:rPr lang="uk-UA" dirty="0" smtClean="0">
                <a:ea typeface="Arial"/>
                <a:cs typeface="Arial" pitchFamily="34" charset="0"/>
                <a:sym typeface="Arial"/>
              </a:rPr>
              <a:t>ЗВО</a:t>
            </a:r>
            <a:endParaRPr lang="uk-UA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uk-UA" dirty="0" smtClean="0"/>
              <a:t>Співпраця МОН Польщі, Румунії, України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Польський комітет з Акредитації (PAC)   -  це перша незалежна установа, яка працює у системі вищої освіти в Польщі. Мета - покращення якості освіти у всіх державних та недержавних ЗВО. Має повноваження проводити оцінку якості освіти та надавати закладам вищої освіти дозвіл на викладання</a:t>
            </a:r>
          </a:p>
          <a:p>
            <a:endParaRPr lang="uk-UA" dirty="0" smtClean="0"/>
          </a:p>
          <a:p>
            <a:r>
              <a:rPr lang="uk-UA" dirty="0" smtClean="0"/>
              <a:t>З 2008 – партнерство між Польським комітетом з Акредитації та </a:t>
            </a:r>
            <a:r>
              <a:rPr lang="uk-UA" dirty="0" err="1" smtClean="0"/>
              <a:t>Plagiat.pl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МОН Польщі, Румунії та України висловили свою високу підтримку нашої місії, підписано багато угод</a:t>
            </a:r>
          </a:p>
          <a:p>
            <a:endParaRPr lang="uk-UA" dirty="0" smtClean="0"/>
          </a:p>
          <a:p>
            <a:r>
              <a:rPr lang="uk-UA" dirty="0" err="1" smtClean="0"/>
              <a:t>StrikePlagiarism.com</a:t>
            </a:r>
            <a:r>
              <a:rPr lang="uk-UA" dirty="0" smtClean="0"/>
              <a:t> – єдина система, яка має доступ до  ORPPD  МОН Польщі та DOCT МОН Румунії.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66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772816"/>
            <a:ext cx="6172200" cy="230964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Академічна</a:t>
            </a:r>
            <a:r>
              <a:rPr lang="ru-RU" dirty="0" smtClean="0"/>
              <a:t> </a:t>
            </a:r>
            <a:r>
              <a:rPr lang="ru-RU" dirty="0" err="1"/>
              <a:t>доброчесність</a:t>
            </a:r>
            <a:r>
              <a:rPr lang="ru-RU" dirty="0"/>
              <a:t>: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 smtClean="0"/>
              <a:t>імплементації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>
                <a:sym typeface="Arial"/>
              </a:rPr>
              <a:t>Запобігання плагіату </a:t>
            </a:r>
            <a:br>
              <a:rPr lang="uk-UA" dirty="0">
                <a:sym typeface="Arial"/>
              </a:rPr>
            </a:br>
            <a:r>
              <a:rPr lang="uk-UA" dirty="0">
                <a:sym typeface="Arial"/>
              </a:rPr>
              <a:t>в академічних установах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73216"/>
            <a:ext cx="6172200" cy="1001706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Доповідач: доц. </a:t>
            </a:r>
            <a:r>
              <a:rPr lang="uk-UA" dirty="0" err="1" smtClean="0"/>
              <a:t>Левашова</a:t>
            </a:r>
            <a:r>
              <a:rPr lang="uk-UA" dirty="0" smtClean="0"/>
              <a:t> О.Л.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42930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Науковий семінар присвячений дню фармацевта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9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64896" cy="1143000"/>
          </a:xfrm>
        </p:spPr>
        <p:txBody>
          <a:bodyPr/>
          <a:lstStyle/>
          <a:p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антиплагіату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/>
              <a:t>Польщі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2005 -  зміни до Закону про вищу освіти, було визначено санкції щодо студентських робіт, які містять плагіат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2011 –  зовнішня система забезпечення якості вищої освіти, яку виконує Польський комітет з акредитації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2014  - обов’язкова перевірка всіх дипломних робіт </a:t>
            </a:r>
            <a:r>
              <a:rPr lang="uk-UA" dirty="0" err="1" smtClean="0"/>
              <a:t>антиплагіатною</a:t>
            </a:r>
            <a:r>
              <a:rPr lang="uk-UA" dirty="0" smtClean="0"/>
              <a:t> системою та створення національної бази дипломних робіт (ORPPD). У 2016 році це зобов'язання було відкладено до 2019 року, на коли заплановано створення єдиної системи, яка перевірятиме роботи у ORPPD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37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922114"/>
          </a:xfrm>
        </p:spPr>
        <p:txBody>
          <a:bodyPr/>
          <a:lstStyle/>
          <a:p>
            <a:r>
              <a:rPr lang="ru-RU" dirty="0"/>
              <a:t>Plagiat.pl – </a:t>
            </a:r>
            <a:r>
              <a:rPr lang="ru-RU" dirty="0" err="1"/>
              <a:t>антиплагіатна</a:t>
            </a:r>
            <a:r>
              <a:rPr lang="ru-RU" dirty="0"/>
              <a:t> система </a:t>
            </a:r>
            <a:r>
              <a:rPr lang="ru-RU" dirty="0" smtClean="0"/>
              <a:t>(2018)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24936" cy="48737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Інноваційне програмне забезпечення (алгоритм), яке порівнює тексти в Інтернеті та у базах даних багатьма мовами, в тому числі українською, англійською та російською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Інтерфейс системи українською, англійською та російською мовами</a:t>
            </a:r>
          </a:p>
          <a:p>
            <a:endParaRPr lang="uk-UA" dirty="0" smtClean="0"/>
          </a:p>
          <a:p>
            <a:r>
              <a:rPr lang="uk-UA" dirty="0" smtClean="0"/>
              <a:t>Найбільша база даних в Україні та ЄС</a:t>
            </a:r>
          </a:p>
          <a:p>
            <a:endParaRPr lang="uk-UA" dirty="0" smtClean="0"/>
          </a:p>
          <a:p>
            <a:r>
              <a:rPr lang="uk-UA" dirty="0" smtClean="0"/>
              <a:t>Зрозумілий звіт подібності</a:t>
            </a:r>
          </a:p>
          <a:p>
            <a:endParaRPr lang="uk-UA" dirty="0" smtClean="0"/>
          </a:p>
          <a:p>
            <a:r>
              <a:rPr lang="uk-UA" dirty="0" smtClean="0"/>
              <a:t>Близько 400 клієнтів у 15 країнах</a:t>
            </a:r>
          </a:p>
          <a:p>
            <a:endParaRPr lang="uk-UA" dirty="0" smtClean="0"/>
          </a:p>
          <a:p>
            <a:r>
              <a:rPr lang="uk-UA" dirty="0" smtClean="0"/>
              <a:t>Більше 2.000.000 активних користувачів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46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Список </a:t>
            </a:r>
            <a:r>
              <a:rPr lang="ru-RU" dirty="0" err="1"/>
              <a:t>джерел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smtClean="0"/>
              <a:t>система StrikePlagiarism.com </a:t>
            </a:r>
            <a:r>
              <a:rPr lang="ru-RU" dirty="0"/>
              <a:t>проводить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запозичень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91264" cy="4629128"/>
          </a:xfrm>
        </p:spPr>
        <p:txBody>
          <a:bodyPr/>
          <a:lstStyle/>
          <a:p>
            <a:r>
              <a:rPr lang="uk-UA" dirty="0" smtClean="0"/>
              <a:t>Інтернет (понад 150.000.000 веб-сайтів)</a:t>
            </a:r>
          </a:p>
          <a:p>
            <a:r>
              <a:rPr lang="uk-UA" dirty="0" smtClean="0"/>
              <a:t>Бази даних університетів-партнерів, підключені до програми обміну базами даних</a:t>
            </a:r>
          </a:p>
          <a:p>
            <a:r>
              <a:rPr lang="uk-UA" dirty="0" smtClean="0"/>
              <a:t>Наукові бази: </a:t>
            </a:r>
            <a:r>
              <a:rPr lang="uk-UA" dirty="0" err="1" smtClean="0"/>
              <a:t>Xiv.org</a:t>
            </a:r>
            <a:r>
              <a:rPr lang="uk-UA" dirty="0" smtClean="0"/>
              <a:t>, </a:t>
            </a:r>
            <a:r>
              <a:rPr lang="uk-UA" dirty="0" err="1" smtClean="0"/>
              <a:t>Paperity.org</a:t>
            </a:r>
            <a:r>
              <a:rPr lang="uk-UA" dirty="0" smtClean="0"/>
              <a:t>, </a:t>
            </a:r>
            <a:r>
              <a:rPr lang="uk-UA" dirty="0" err="1" smtClean="0"/>
              <a:t>PubMed</a:t>
            </a:r>
            <a:r>
              <a:rPr lang="uk-UA" dirty="0" smtClean="0"/>
              <a:t>, </a:t>
            </a:r>
            <a:r>
              <a:rPr lang="uk-UA" dirty="0" err="1" smtClean="0"/>
              <a:t>Wolters</a:t>
            </a:r>
            <a:r>
              <a:rPr lang="uk-UA" dirty="0" smtClean="0"/>
              <a:t> </a:t>
            </a:r>
            <a:r>
              <a:rPr lang="uk-UA" dirty="0" err="1" smtClean="0"/>
              <a:t>Kluwer</a:t>
            </a:r>
            <a:r>
              <a:rPr lang="uk-UA" dirty="0" smtClean="0"/>
              <a:t> тощо</a:t>
            </a:r>
          </a:p>
          <a:p>
            <a:r>
              <a:rPr lang="uk-UA" dirty="0" smtClean="0"/>
              <a:t>Індексування понад 1.5 </a:t>
            </a:r>
            <a:r>
              <a:rPr lang="uk-UA" dirty="0" err="1" smtClean="0"/>
              <a:t>млрд</a:t>
            </a:r>
            <a:r>
              <a:rPr lang="uk-UA" dirty="0" smtClean="0"/>
              <a:t> джерел</a:t>
            </a:r>
          </a:p>
          <a:p>
            <a:endParaRPr lang="en-US" dirty="0"/>
          </a:p>
        </p:txBody>
      </p:sp>
      <p:pic>
        <p:nvPicPr>
          <p:cNvPr id="1026" name="Picture 2" descr="Результат пошуку зображень за запитом &quot;веб-сайт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14563" b="4240"/>
          <a:stretch/>
        </p:blipFill>
        <p:spPr bwMode="auto">
          <a:xfrm>
            <a:off x="2123728" y="4725144"/>
            <a:ext cx="373045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1" y="404664"/>
            <a:ext cx="7467600" cy="936104"/>
          </a:xfrm>
          <a:scene3d>
            <a:camera prst="orthographicFront"/>
            <a:lightRig rig="threePt" dir="t"/>
          </a:scene3d>
          <a:sp3d z="12700" prstMaterial="metal"/>
        </p:spPr>
        <p:txBody>
          <a:bodyPr>
            <a:normAutofit/>
            <a:sp3d>
              <a:bevelT w="6350" h="82550"/>
              <a:bevelB w="6350" h="82550"/>
            </a:sp3d>
          </a:bodyPr>
          <a:lstStyle/>
          <a:p>
            <a:pPr marL="0" indent="0" algn="ctr">
              <a:buNone/>
            </a:pP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УВАГУ</a:t>
            </a:r>
            <a:endParaRPr lang="en-US" sz="3200" i="1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" y="4744548"/>
            <a:ext cx="3203143" cy="1958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78" y="141084"/>
            <a:ext cx="2359834" cy="3933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65" y="4437112"/>
            <a:ext cx="3888432" cy="21696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"/>
          <a:stretch/>
        </p:blipFill>
        <p:spPr>
          <a:xfrm>
            <a:off x="34792" y="1916832"/>
            <a:ext cx="3241064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/>
          <a:stretch/>
        </p:blipFill>
        <p:spPr>
          <a:xfrm>
            <a:off x="5649270" y="1988737"/>
            <a:ext cx="3283351" cy="22117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" y="140844"/>
            <a:ext cx="3220278" cy="18114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8" b="29191"/>
          <a:stretch/>
        </p:blipFill>
        <p:spPr>
          <a:xfrm>
            <a:off x="26485" y="3329013"/>
            <a:ext cx="3202621" cy="1296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715" y="43558"/>
            <a:ext cx="3525856" cy="19832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98" y="4055863"/>
            <a:ext cx="1576202" cy="26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9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987824" y="2912099"/>
            <a:ext cx="5537026" cy="311696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Чим чесніше людина, тим менше вона підозрює інших в безчесності</a:t>
            </a:r>
          </a:p>
          <a:p>
            <a:pPr marL="0" indent="0">
              <a:buNone/>
            </a:pPr>
            <a:endParaRPr lang="uk-UA" dirty="0"/>
          </a:p>
          <a:p>
            <a:pPr marL="0" indent="0" algn="r">
              <a:buNone/>
            </a:pPr>
            <a:r>
              <a:rPr lang="uk-UA" dirty="0" err="1" smtClean="0"/>
              <a:t>Марк</a:t>
            </a:r>
            <a:r>
              <a:rPr lang="uk-UA" dirty="0" smtClean="0"/>
              <a:t> </a:t>
            </a:r>
            <a:r>
              <a:rPr lang="uk-UA" dirty="0" err="1" smtClean="0"/>
              <a:t>Туллій</a:t>
            </a:r>
            <a:r>
              <a:rPr lang="uk-UA" dirty="0" smtClean="0"/>
              <a:t> Цицерон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1526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0"/>
          <a:stretch/>
        </p:blipFill>
        <p:spPr>
          <a:xfrm>
            <a:off x="6036882" y="224644"/>
            <a:ext cx="2471944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505222"/>
            <a:ext cx="3316511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uk-UA" b="1" dirty="0" smtClean="0"/>
              <a:t>Академічний плагіат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24936" cy="201622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оприлюднення (частково або повністю) наукових (творчих) результатів, отриманих іншими особами, як результатів власного дослідження (творчості) та/або відтворення опублікованих текстів (оприлюднених творів мистецтва) інших авторів без зазначення авторства.</a:t>
            </a:r>
            <a:endParaRPr lang="uk-UA" dirty="0"/>
          </a:p>
        </p:txBody>
      </p:sp>
      <p:pic>
        <p:nvPicPr>
          <p:cNvPr id="4098" name="Picture 2" descr="D:\Mozila_dowland\20181011_110734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26872"/>
            <a:ext cx="5456195" cy="30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5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352928" cy="1143000"/>
          </a:xfrm>
        </p:spPr>
        <p:txBody>
          <a:bodyPr/>
          <a:lstStyle/>
          <a:p>
            <a:pPr algn="ctr"/>
            <a:r>
              <a:rPr lang="en-US" dirty="0"/>
              <a:t>International Center for Academic </a:t>
            </a:r>
            <a:r>
              <a:rPr lang="en-US" dirty="0" smtClean="0"/>
              <a:t>Integrity</a:t>
            </a:r>
            <a:r>
              <a:rPr lang="uk-UA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опитування</a:t>
            </a:r>
            <a:r>
              <a:rPr lang="en-US" dirty="0"/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0780210"/>
              </p:ext>
            </p:extLst>
          </p:nvPr>
        </p:nvGraphicFramePr>
        <p:xfrm>
          <a:off x="457200" y="2060848"/>
          <a:ext cx="8075240" cy="348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316"/>
                <a:gridCol w="1380462"/>
                <a:gridCol w="1380462"/>
              </a:tblGrid>
              <a:tr h="4545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Аспіранти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Студенти</a:t>
                      </a:r>
                      <a:endParaRPr lang="en-US" dirty="0"/>
                    </a:p>
                  </a:txBody>
                  <a:tcPr anchor="ctr"/>
                </a:tc>
              </a:tr>
              <a:tr h="553571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Кількість респондентів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17 000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71 300</a:t>
                      </a:r>
                      <a:endParaRPr lang="en-US" sz="200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Шахрайство при проведенні тестів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17 %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39 %</a:t>
                      </a:r>
                      <a:endParaRPr lang="en-US" sz="2000" dirty="0"/>
                    </a:p>
                  </a:txBody>
                  <a:tcPr anchor="ctr"/>
                </a:tc>
              </a:tr>
              <a:tr h="78455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Шахрайство при виконанні письмових завдань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40 %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62 %</a:t>
                      </a:r>
                      <a:endParaRPr lang="en-US" sz="2000" dirty="0"/>
                    </a:p>
                  </a:txBody>
                  <a:tcPr anchor="ctr"/>
                </a:tc>
              </a:tr>
              <a:tr h="1120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/>
                        <a:t>Шахрайство при виконанні письмових завдань і при проведенні тестів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43 %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68 %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2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885202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922114"/>
          </a:xfrm>
        </p:spPr>
        <p:txBody>
          <a:bodyPr/>
          <a:lstStyle/>
          <a:p>
            <a:r>
              <a:rPr lang="ru-RU" dirty="0" smtClean="0"/>
              <a:t>ДЕЯКІ З ПРИЧИНИ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136904" cy="487375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Велика кількість та </a:t>
            </a:r>
            <a:r>
              <a:rPr lang="uk-UA" b="1" dirty="0" smtClean="0"/>
              <a:t>доступність електронної інформації</a:t>
            </a:r>
            <a:r>
              <a:rPr lang="uk-UA" dirty="0" smtClean="0"/>
              <a:t> (у тому числі сумнівної якості)</a:t>
            </a:r>
          </a:p>
          <a:p>
            <a:pPr algn="just"/>
            <a:r>
              <a:rPr lang="uk-UA" dirty="0" smtClean="0"/>
              <a:t>Наявність інформаційних </a:t>
            </a:r>
            <a:r>
              <a:rPr lang="uk-UA" b="1" dirty="0" smtClean="0"/>
              <a:t>інструментів для швидкої обробки текстів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Низькій </a:t>
            </a:r>
            <a:r>
              <a:rPr lang="uk-UA" b="1" dirty="0" smtClean="0"/>
              <a:t>рівень академічної доброчесності </a:t>
            </a:r>
            <a:r>
              <a:rPr lang="uk-UA" dirty="0" smtClean="0"/>
              <a:t>(АНТИКОРУПЦІЙНА ПРОГРАМА Міністерства освіти і науки України на 2018 рік).</a:t>
            </a:r>
          </a:p>
          <a:p>
            <a:pPr algn="just"/>
            <a:r>
              <a:rPr lang="uk-UA" dirty="0" smtClean="0"/>
              <a:t>Підходи до </a:t>
            </a:r>
            <a:r>
              <a:rPr lang="uk-UA" b="1" dirty="0" smtClean="0"/>
              <a:t>оцінки наукової діяльності </a:t>
            </a:r>
            <a:r>
              <a:rPr lang="uk-UA" dirty="0" smtClean="0"/>
              <a:t>вчених та університетів, що використовуються.</a:t>
            </a:r>
          </a:p>
          <a:p>
            <a:pPr algn="just"/>
            <a:r>
              <a:rPr lang="uk-UA" b="1" dirty="0" smtClean="0"/>
              <a:t>Відсутність загальної бази даних </a:t>
            </a:r>
            <a:r>
              <a:rPr lang="uk-UA" dirty="0" smtClean="0"/>
              <a:t>наукових текстів українською мовою</a:t>
            </a:r>
            <a:r>
              <a:rPr lang="uk-UA" dirty="0"/>
              <a:t> (АНТИКОРУПЦІЙНА ПРОГРАМА Міністерства освіти і науки України на 2018 рік).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uk-UA" dirty="0" smtClean="0"/>
              <a:t>СПОСОБИ БОРОТЬБИ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Створення національного </a:t>
            </a:r>
            <a:r>
              <a:rPr lang="uk-UA" dirty="0" err="1" smtClean="0"/>
              <a:t>репозітарію</a:t>
            </a:r>
            <a:endParaRPr lang="uk-UA" dirty="0" smtClean="0"/>
          </a:p>
          <a:p>
            <a:pPr algn="just"/>
            <a:r>
              <a:rPr lang="uk-UA" dirty="0" smtClean="0"/>
              <a:t>Створення за державним замовленням національної програми «</a:t>
            </a:r>
            <a:r>
              <a:rPr lang="uk-UA" dirty="0" err="1" smtClean="0"/>
              <a:t>Антиплагіат</a:t>
            </a:r>
            <a:r>
              <a:rPr lang="uk-UA" dirty="0" smtClean="0"/>
              <a:t>», до якої будуть підключені усі ВНЗ та наукові установи</a:t>
            </a:r>
          </a:p>
          <a:p>
            <a:pPr algn="just"/>
            <a:r>
              <a:rPr lang="uk-UA" dirty="0" smtClean="0"/>
              <a:t>Поширення серед студентів принципів академічної доброчесності, зокрема впровадження курсу академічної доброчесності/основ написання наукових робіт та проведення роз'яснювальних робіт</a:t>
            </a:r>
          </a:p>
          <a:p>
            <a:pPr algn="just"/>
            <a:r>
              <a:rPr lang="uk-UA" dirty="0" smtClean="0"/>
              <a:t>Введення певних покарань</a:t>
            </a:r>
          </a:p>
          <a:p>
            <a:pPr algn="just"/>
            <a:r>
              <a:rPr lang="uk-UA" dirty="0" smtClean="0"/>
              <a:t>Важливість нормативно-правового регулювання: як може бути доведений плагіат та як оскаржений, які передбачаються відповідальність та санкції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uk-UA" dirty="0" smtClean="0"/>
              <a:t>нормативно-правове регулювання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795608"/>
            <a:ext cx="7643192" cy="4873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ЗАКОН УКРАЇНИ про освіту </a:t>
            </a:r>
          </a:p>
          <a:p>
            <a:pPr marL="0" indent="0">
              <a:buNone/>
            </a:pPr>
            <a:r>
              <a:rPr lang="uk-UA" dirty="0" smtClean="0"/>
              <a:t>Відомості Верховної Ради (ВВР), 2014, № 37-38, ст.2004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uk-UA" dirty="0" smtClean="0"/>
              <a:t>Стаття 6. </a:t>
            </a:r>
            <a:r>
              <a:rPr lang="uk-UA" i="1" dirty="0" smtClean="0"/>
              <a:t>Засади державної політики у сфері освіти та принципи освітньої діяльності</a:t>
            </a:r>
            <a:r>
              <a:rPr lang="uk-UA" dirty="0" smtClean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 err="1"/>
              <a:t>Стаття</a:t>
            </a:r>
            <a:r>
              <a:rPr lang="ru-RU" dirty="0"/>
              <a:t> 42. </a:t>
            </a:r>
            <a:r>
              <a:rPr lang="ru-RU" i="1" dirty="0" err="1"/>
              <a:t>Академічна</a:t>
            </a:r>
            <a:r>
              <a:rPr lang="ru-RU" i="1" dirty="0"/>
              <a:t> </a:t>
            </a:r>
            <a:r>
              <a:rPr lang="ru-RU" i="1" dirty="0" err="1" smtClean="0"/>
              <a:t>доброчесність</a:t>
            </a:r>
            <a:endParaRPr lang="ru-RU" i="1" dirty="0" smtClean="0"/>
          </a:p>
          <a:p>
            <a:pPr marL="0" indent="0" algn="just">
              <a:spcBef>
                <a:spcPts val="1800"/>
              </a:spcBef>
              <a:buNone/>
            </a:pPr>
            <a:r>
              <a:rPr lang="uk-UA" b="1" dirty="0">
                <a:solidFill>
                  <a:srgbClr val="C00000"/>
                </a:solidFill>
              </a:rPr>
              <a:t>Академічна доброчесність </a:t>
            </a:r>
            <a:r>
              <a:rPr lang="uk-UA" dirty="0"/>
              <a:t>– це сукупність </a:t>
            </a:r>
            <a:r>
              <a:rPr lang="uk-UA" b="1" dirty="0"/>
              <a:t>етичних принципів </a:t>
            </a:r>
            <a:r>
              <a:rPr lang="uk-UA" dirty="0"/>
              <a:t>та визначених законом правил, якими мають </a:t>
            </a:r>
            <a:r>
              <a:rPr lang="uk-UA" b="1" dirty="0"/>
              <a:t>керуватися учасники освітнього процесу </a:t>
            </a:r>
            <a:r>
              <a:rPr lang="uk-UA" dirty="0"/>
              <a:t>під час навчання, викладання та провадження наукової (творчої) діяльності </a:t>
            </a:r>
            <a:r>
              <a:rPr lang="uk-UA" b="1" dirty="0"/>
              <a:t>з метою забезпечення довіри до результатів навчання та/або наукових (творчих) досягнень.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uk-UA" dirty="0"/>
              <a:t>Стаття 16. </a:t>
            </a:r>
            <a:r>
              <a:rPr lang="uk-UA" i="1" dirty="0"/>
              <a:t>Система забезпечення якості вищої </a:t>
            </a:r>
            <a:r>
              <a:rPr lang="uk-UA" i="1" dirty="0" smtClean="0"/>
              <a:t>освіти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uk-UA" dirty="0"/>
              <a:t>Стаття 32. </a:t>
            </a:r>
            <a:r>
              <a:rPr lang="uk-UA" i="1" dirty="0"/>
              <a:t>Принципи діяльності, основні права та обов’язки закладу вищої </a:t>
            </a:r>
            <a:r>
              <a:rPr lang="uk-UA" i="1" dirty="0" smtClean="0"/>
              <a:t>освіти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563893"/>
            <a:ext cx="2353444" cy="15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1308</Words>
  <Application>Microsoft Office PowerPoint</Application>
  <PresentationFormat>Экран (4:3)</PresentationFormat>
  <Paragraphs>196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Презентация PowerPoint</vt:lpstr>
      <vt:lpstr>Академічна доброчесність: поняття, проблеми імплементації Запобігання плагіату  в академічних установах</vt:lpstr>
      <vt:lpstr>Презентация PowerPoint</vt:lpstr>
      <vt:lpstr>Академічний плагіат</vt:lpstr>
      <vt:lpstr>International Center for Academic Integrity (опитування)</vt:lpstr>
      <vt:lpstr>Презентация PowerPoint</vt:lpstr>
      <vt:lpstr>ДЕЯКІ З ПРИЧИНИ</vt:lpstr>
      <vt:lpstr>СПОСОБИ БОРОТЬБИ</vt:lpstr>
      <vt:lpstr>нормативно-правове регулювання</vt:lpstr>
      <vt:lpstr>Види академічного плагіату в наукових роботах</vt:lpstr>
      <vt:lpstr>ознаки академічного плагіату (Лист МОН, 15 серпня 2018 р)</vt:lpstr>
      <vt:lpstr>Забезпечення академічної доброчесності </vt:lpstr>
      <vt:lpstr>Ефективне використання програмного забезпечення для виявлення можливого плагіату</vt:lpstr>
      <vt:lpstr>Розподіл видів плагіата на умовні групи</vt:lpstr>
      <vt:lpstr>Тестування: звіти перевірки текста* різними системами</vt:lpstr>
      <vt:lpstr>Як розуміти показники звіту системи?</vt:lpstr>
      <vt:lpstr>Плагіат – нове явище</vt:lpstr>
      <vt:lpstr>Plagiat.pl</vt:lpstr>
      <vt:lpstr>Співпраця МОН Польщі, Румунії, України</vt:lpstr>
      <vt:lpstr>правові акти регулювання антиплагіату  в Польщі</vt:lpstr>
      <vt:lpstr>Plagiat.pl – антиплагіатна система (2018)</vt:lpstr>
      <vt:lpstr>Список джерел, в яких система StrikePlagiarism.com проводить пошук запозичень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himiya-hak1</dc:creator>
  <cp:lastModifiedBy>himiya-hak1</cp:lastModifiedBy>
  <cp:revision>56</cp:revision>
  <cp:lastPrinted>2019-09-23T12:59:37Z</cp:lastPrinted>
  <dcterms:created xsi:type="dcterms:W3CDTF">2019-09-17T08:09:23Z</dcterms:created>
  <dcterms:modified xsi:type="dcterms:W3CDTF">2019-09-26T12:53:15Z</dcterms:modified>
</cp:coreProperties>
</file>